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79F46-164E-A097-75A0-3458FF9246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D57D07-E707-8A65-C656-636E7DC5D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29851F-916F-7E37-D6F5-8B9C2AE3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BD2B62-3D76-F5F3-CA78-1C00B4229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1724"/>
            <a:ext cx="6869520" cy="4816276"/>
          </a:xfrm>
        </p:spPr>
        <p:txBody>
          <a:bodyPr/>
          <a:lstStyle/>
          <a:p>
            <a:r>
              <a:rPr lang="cs-CZ" sz="2400" dirty="0"/>
              <a:t>V prosinci jezdím na lyžích a hraju hokej.</a:t>
            </a:r>
          </a:p>
          <a:p>
            <a:r>
              <a:rPr lang="cs-CZ" sz="2400" dirty="0"/>
              <a:t>V létě odpočívám u moře.</a:t>
            </a:r>
          </a:p>
          <a:p>
            <a:r>
              <a:rPr lang="cs-CZ" sz="2400" dirty="0"/>
              <a:t>V srpnu hraju tenis a fotbal.</a:t>
            </a:r>
          </a:p>
          <a:p>
            <a:r>
              <a:rPr lang="cs-CZ" sz="2400" dirty="0"/>
              <a:t>Na jaře chodím na túry a hraju na kytaru.</a:t>
            </a:r>
          </a:p>
          <a:p>
            <a:r>
              <a:rPr lang="cs-CZ" sz="2400" dirty="0"/>
              <a:t>V zimě se dívám na televizi a hraju šachy.</a:t>
            </a:r>
          </a:p>
          <a:p>
            <a:r>
              <a:rPr lang="cs-CZ" sz="2400" dirty="0"/>
              <a:t>V červenci mám narozeniny.</a:t>
            </a:r>
          </a:p>
          <a:p>
            <a:r>
              <a:rPr lang="cs-CZ" sz="2400" dirty="0"/>
              <a:t>V září jdu do školy.</a:t>
            </a:r>
          </a:p>
          <a:p>
            <a:r>
              <a:rPr lang="cs-CZ" sz="2400" dirty="0"/>
              <a:t>Na podzim jezdím na bruslích.</a:t>
            </a:r>
          </a:p>
          <a:p>
            <a:r>
              <a:rPr lang="cs-CZ" sz="2400" dirty="0"/>
              <a:t>V lednu slavím Nový rok.</a:t>
            </a:r>
          </a:p>
          <a:p>
            <a:r>
              <a:rPr lang="cs-CZ" sz="2400" dirty="0"/>
              <a:t>V říjnu poslouchám hudbu a chodím do divadla.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C57C62-AB46-8855-74B8-3B6DB763B3DA}"/>
              </a:ext>
            </a:extLst>
          </p:cNvPr>
          <p:cNvSpPr txBox="1"/>
          <p:nvPr/>
        </p:nvSpPr>
        <p:spPr>
          <a:xfrm>
            <a:off x="7290262" y="1330037"/>
            <a:ext cx="51871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Táta má rád sport, darujeme mu fotbalový míč.</a:t>
            </a:r>
          </a:p>
          <a:p>
            <a:pPr algn="l"/>
            <a:endParaRPr lang="cs-CZ" sz="2800" dirty="0">
              <a:latin typeface="+mn-lt"/>
            </a:endParaRPr>
          </a:p>
          <a:p>
            <a:pPr algn="l"/>
            <a:r>
              <a:rPr lang="cs-CZ" sz="2800" dirty="0">
                <a:latin typeface="+mn-lt"/>
              </a:rPr>
              <a:t>Máma má ráda hudbu, darujeme jí CD a lístky na koncert.</a:t>
            </a:r>
          </a:p>
          <a:p>
            <a:pPr algn="l"/>
            <a:endParaRPr lang="cs-CZ" sz="2800" dirty="0">
              <a:latin typeface="+mn-lt"/>
            </a:endParaRPr>
          </a:p>
          <a:p>
            <a:pPr algn="l"/>
            <a:r>
              <a:rPr lang="cs-CZ" sz="2800" dirty="0">
                <a:latin typeface="+mn-lt"/>
              </a:rPr>
              <a:t>Rodiče mi na narozeniny dali parfém a květiny.</a:t>
            </a:r>
          </a:p>
        </p:txBody>
      </p:sp>
    </p:spTree>
    <p:extLst>
      <p:ext uri="{BB962C8B-B14F-4D97-AF65-F5344CB8AC3E}">
        <p14:creationId xmlns:p14="http://schemas.microsoft.com/office/powerpoint/2010/main" val="19176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EADCA9-C143-54DD-C05B-B6FE61D27E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BE509F-5D2C-8538-F88B-DBE4F0D05D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3EBB50-42E7-AD2B-C938-2B4F6F3B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potřebuji a musím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A00A58-C7E8-8ECC-52DD-EEA9EA45C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0159"/>
            <a:ext cx="10753200" cy="4671753"/>
          </a:xfrm>
        </p:spPr>
        <p:txBody>
          <a:bodyPr/>
          <a:lstStyle/>
          <a:p>
            <a:r>
              <a:rPr lang="ru-RU" sz="2400" dirty="0"/>
              <a:t>Надо/нужно + инфинитив</a:t>
            </a:r>
          </a:p>
          <a:p>
            <a:r>
              <a:rPr lang="ru-RU" sz="2400" dirty="0"/>
              <a:t>Надо а нужно </a:t>
            </a:r>
            <a:r>
              <a:rPr lang="cs-CZ" sz="2400" dirty="0"/>
              <a:t>jsou synonyma, ale </a:t>
            </a:r>
            <a:r>
              <a:rPr lang="ru-RU" sz="2400" dirty="0"/>
              <a:t>надо </a:t>
            </a:r>
            <a:r>
              <a:rPr lang="cs-CZ" sz="2400" dirty="0"/>
              <a:t>se požívá v hovorové řeči.</a:t>
            </a:r>
          </a:p>
          <a:p>
            <a:endParaRPr lang="cs-CZ" sz="2400" dirty="0"/>
          </a:p>
          <a:p>
            <a:r>
              <a:rPr lang="cs-CZ" sz="2400" u="sng" dirty="0"/>
              <a:t>Přítomný čas </a:t>
            </a:r>
            <a:endParaRPr lang="ru-RU" sz="2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Мне надо/нужно купить хлеб.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Ему надо/нужно заниматься.</a:t>
            </a:r>
          </a:p>
          <a:p>
            <a:pPr marL="72000" indent="0">
              <a:buNone/>
            </a:pPr>
            <a:endParaRPr lang="ru-RU" sz="2400" u="sng" dirty="0"/>
          </a:p>
          <a:p>
            <a:r>
              <a:rPr lang="cs-CZ" sz="2400" u="sng" dirty="0"/>
              <a:t>Minulý čas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Тебе надо/нужно было идти в магазин.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Ей надо/нужно было поговорить с другом.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ru-RU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072F9CB-E98E-CB13-9763-78CF8149BE70}"/>
              </a:ext>
            </a:extLst>
          </p:cNvPr>
          <p:cNvSpPr txBox="1"/>
          <p:nvPr/>
        </p:nvSpPr>
        <p:spPr>
          <a:xfrm>
            <a:off x="6001789" y="2598003"/>
            <a:ext cx="6109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u="sng" dirty="0">
                <a:latin typeface="+mn-lt"/>
              </a:rPr>
              <a:t>Zápor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Маме не надо/нужно идти на работу.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Брату не надо/нужно готовить ужин.</a:t>
            </a:r>
          </a:p>
        </p:txBody>
      </p:sp>
    </p:spTree>
    <p:extLst>
      <p:ext uri="{BB962C8B-B14F-4D97-AF65-F5344CB8AC3E}">
        <p14:creationId xmlns:p14="http://schemas.microsoft.com/office/powerpoint/2010/main" val="34130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86540A-BF23-FF6D-BD5A-343BC0F41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5D36FF-97C5-252E-B36C-A95E35044C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2E4355-90F1-4C8B-4226-31813B4E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Řadové číslovky</a:t>
            </a:r>
            <a:endParaRPr lang="ru-RU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42B3D00F-B70F-8C6B-0724-FCF77A169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630447"/>
              </p:ext>
            </p:extLst>
          </p:nvPr>
        </p:nvGraphicFramePr>
        <p:xfrm>
          <a:off x="723206" y="1692275"/>
          <a:ext cx="10749992" cy="222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498">
                  <a:extLst>
                    <a:ext uri="{9D8B030D-6E8A-4147-A177-3AD203B41FA5}">
                      <a16:colId xmlns:a16="http://schemas.microsoft.com/office/drawing/2014/main" val="3120525458"/>
                    </a:ext>
                  </a:extLst>
                </a:gridCol>
                <a:gridCol w="2687498">
                  <a:extLst>
                    <a:ext uri="{9D8B030D-6E8A-4147-A177-3AD203B41FA5}">
                      <a16:colId xmlns:a16="http://schemas.microsoft.com/office/drawing/2014/main" val="4129061883"/>
                    </a:ext>
                  </a:extLst>
                </a:gridCol>
                <a:gridCol w="2687498">
                  <a:extLst>
                    <a:ext uri="{9D8B030D-6E8A-4147-A177-3AD203B41FA5}">
                      <a16:colId xmlns:a16="http://schemas.microsoft.com/office/drawing/2014/main" val="2259578743"/>
                    </a:ext>
                  </a:extLst>
                </a:gridCol>
                <a:gridCol w="2687498">
                  <a:extLst>
                    <a:ext uri="{9D8B030D-6E8A-4147-A177-3AD203B41FA5}">
                      <a16:colId xmlns:a16="http://schemas.microsoft.com/office/drawing/2014/main" val="3212606489"/>
                    </a:ext>
                  </a:extLst>
                </a:gridCol>
              </a:tblGrid>
              <a:tr h="370503">
                <a:tc>
                  <a:txBody>
                    <a:bodyPr/>
                    <a:lstStyle/>
                    <a:p>
                      <a:r>
                        <a:rPr lang="cs-CZ" dirty="0"/>
                        <a:t>1.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6. pád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535942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RU" u="sng" dirty="0"/>
                        <a:t>е</a:t>
                      </a:r>
                      <a:r>
                        <a:rPr lang="ru-RU" dirty="0"/>
                        <a:t>рвый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RU" u="sng" dirty="0"/>
                        <a:t>е</a:t>
                      </a:r>
                      <a:r>
                        <a:rPr lang="ru-RU" dirty="0"/>
                        <a:t>рвом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Шест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Шест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169196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r>
                        <a:rPr lang="ru-RU" dirty="0"/>
                        <a:t>Втор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Втор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Седьм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Седьм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57828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r>
                        <a:rPr lang="ru-RU" dirty="0"/>
                        <a:t>Тр</a:t>
                      </a:r>
                      <a:r>
                        <a:rPr lang="ru-RU" u="sng" dirty="0"/>
                        <a:t>е</a:t>
                      </a:r>
                      <a:r>
                        <a:rPr lang="ru-RU" dirty="0"/>
                        <a:t>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</a:t>
                      </a:r>
                      <a:r>
                        <a:rPr lang="ru-RU" u="sng" dirty="0"/>
                        <a:t>е</a:t>
                      </a:r>
                      <a:r>
                        <a:rPr lang="ru-RU" dirty="0"/>
                        <a:t>тьем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Восьм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Восьм</a:t>
                      </a:r>
                      <a:r>
                        <a:rPr lang="ru-RU" u="sng" dirty="0"/>
                        <a:t>о</a:t>
                      </a:r>
                      <a:r>
                        <a:rPr lang="ru-RU" dirty="0"/>
                        <a:t>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93407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r>
                        <a:rPr lang="ru-RU" dirty="0"/>
                        <a:t>Четвёртый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Четвёртом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Дев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Дев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</a:t>
                      </a:r>
                      <a:r>
                        <a:rPr lang="ru-RU" u="none" dirty="0"/>
                        <a:t>о</a:t>
                      </a:r>
                      <a:r>
                        <a:rPr lang="ru-RU" dirty="0"/>
                        <a:t>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130806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Дес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Дес</a:t>
                      </a:r>
                      <a:r>
                        <a:rPr lang="ru-RU" u="sng" dirty="0"/>
                        <a:t>я</a:t>
                      </a:r>
                      <a:r>
                        <a:rPr lang="ru-RU" dirty="0"/>
                        <a:t>том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944939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5C64E02E-0E09-332C-0EAB-8C86FD859D9D}"/>
              </a:ext>
            </a:extLst>
          </p:cNvPr>
          <p:cNvSpPr txBox="1"/>
          <p:nvPr/>
        </p:nvSpPr>
        <p:spPr>
          <a:xfrm>
            <a:off x="719999" y="4225374"/>
            <a:ext cx="107499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/>
              <a:t>Všechny</a:t>
            </a:r>
            <a:r>
              <a:rPr lang="ru-RU" sz="2000" dirty="0"/>
              <a:t> </a:t>
            </a:r>
            <a:r>
              <a:rPr lang="ru-RU" sz="2000" dirty="0" err="1"/>
              <a:t>řadové</a:t>
            </a:r>
            <a:r>
              <a:rPr lang="ru-RU" sz="2000" dirty="0"/>
              <a:t> </a:t>
            </a:r>
            <a:r>
              <a:rPr lang="ru-RU" sz="2000" dirty="0" err="1"/>
              <a:t>číslovky</a:t>
            </a:r>
            <a:r>
              <a:rPr lang="ru-RU" sz="2000" dirty="0"/>
              <a:t> </a:t>
            </a:r>
            <a:r>
              <a:rPr lang="ru-RU" sz="2000" dirty="0" err="1"/>
              <a:t>rozlišují</a:t>
            </a:r>
            <a:r>
              <a:rPr lang="ru-RU" sz="2000" dirty="0"/>
              <a:t> </a:t>
            </a:r>
            <a:r>
              <a:rPr lang="ru-RU" sz="2000" dirty="0" err="1"/>
              <a:t>rod</a:t>
            </a:r>
            <a:r>
              <a:rPr lang="ru-RU" sz="2000" dirty="0"/>
              <a:t> a </a:t>
            </a:r>
            <a:r>
              <a:rPr lang="ru-RU" sz="2000" dirty="0" err="1"/>
              <a:t>číslo</a:t>
            </a:r>
            <a:r>
              <a:rPr lang="ru-RU" sz="2000" dirty="0"/>
              <a:t> (первый этаж, первая леди, первое свидание, первые люди …).</a:t>
            </a:r>
          </a:p>
        </p:txBody>
      </p:sp>
    </p:spTree>
    <p:extLst>
      <p:ext uri="{BB962C8B-B14F-4D97-AF65-F5344CB8AC3E}">
        <p14:creationId xmlns:p14="http://schemas.microsoft.com/office/powerpoint/2010/main" val="351956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9CA94E-3554-D024-F25D-B82041EF39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A18B1B-35BC-2EE0-F379-B3A8FBBA5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8DDCE1-FE1F-719C-A4CC-2521F0CF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купить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037D517-B709-70F5-9834-3EF6E066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318856"/>
              </p:ext>
            </p:extLst>
          </p:nvPr>
        </p:nvGraphicFramePr>
        <p:xfrm>
          <a:off x="947651" y="1753984"/>
          <a:ext cx="10083339" cy="4056610"/>
        </p:xfrm>
        <a:graphic>
          <a:graphicData uri="http://schemas.openxmlformats.org/drawingml/2006/table">
            <a:tbl>
              <a:tblPr/>
              <a:tblGrid>
                <a:gridCol w="3361113">
                  <a:extLst>
                    <a:ext uri="{9D8B030D-6E8A-4147-A177-3AD203B41FA5}">
                      <a16:colId xmlns:a16="http://schemas.microsoft.com/office/drawing/2014/main" val="1209244762"/>
                    </a:ext>
                  </a:extLst>
                </a:gridCol>
                <a:gridCol w="3361113">
                  <a:extLst>
                    <a:ext uri="{9D8B030D-6E8A-4147-A177-3AD203B41FA5}">
                      <a16:colId xmlns:a16="http://schemas.microsoft.com/office/drawing/2014/main" val="2757994775"/>
                    </a:ext>
                  </a:extLst>
                </a:gridCol>
                <a:gridCol w="3361113">
                  <a:extLst>
                    <a:ext uri="{9D8B030D-6E8A-4147-A177-3AD203B41FA5}">
                      <a16:colId xmlns:a16="http://schemas.microsoft.com/office/drawing/2014/main" val="2275749791"/>
                    </a:ext>
                  </a:extLst>
                </a:gridCol>
              </a:tblGrid>
              <a:tr h="811322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Infinitiv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куп</a:t>
                      </a:r>
                      <a:r>
                        <a:rPr lang="ru-RU" sz="2800" b="0" u="sng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ть</a:t>
                      </a:r>
                      <a:endParaRPr lang="ru-RU" sz="2800" b="0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54931"/>
                  </a:ext>
                </a:extLst>
              </a:tr>
              <a:tr h="811322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Přítomný čas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Jednotné číslo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Množné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číslo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61076"/>
                  </a:ext>
                </a:extLst>
              </a:tr>
              <a:tr h="811322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я купл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ю</a:t>
                      </a:r>
                      <a:endParaRPr lang="ru-RU" sz="2800" b="1" u="sng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мы к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у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пи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м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0657"/>
                  </a:ext>
                </a:extLst>
              </a:tr>
              <a:tr h="811322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2.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ты к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у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пи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шь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вы к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у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пи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те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49540"/>
                  </a:ext>
                </a:extLst>
              </a:tr>
              <a:tr h="811322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он к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у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пи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они к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у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п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ят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26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96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221076-FCAC-1165-6106-6CAFDAF2F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E76CC-B0D2-894A-8548-6CCB7723BA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4F377-1D94-1494-3586-D9844D29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Skloňování podstatných jmen – 3. pád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38F68F-6DD3-F8FE-D4D9-4B043EC2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pád </a:t>
            </a:r>
            <a:r>
              <a:rPr lang="ru-RU" dirty="0"/>
              <a:t>– </a:t>
            </a:r>
            <a:r>
              <a:rPr lang="ru-RU" b="1" dirty="0"/>
              <a:t>кому? чему?</a:t>
            </a:r>
          </a:p>
          <a:p>
            <a:endParaRPr lang="ru-RU" b="1" dirty="0"/>
          </a:p>
          <a:p>
            <a:r>
              <a:rPr lang="cs-CZ" u="sng" dirty="0"/>
              <a:t>Koncovka – muž. rod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У – Моему отц</a:t>
            </a:r>
            <a:r>
              <a:rPr lang="ru-RU" u="sng" dirty="0"/>
              <a:t>у</a:t>
            </a:r>
            <a:r>
              <a:rPr lang="ru-RU" dirty="0"/>
              <a:t> сорок лет.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Ю – Учител</a:t>
            </a:r>
            <a:r>
              <a:rPr lang="ru-RU" u="sng" dirty="0"/>
              <a:t>ю</a:t>
            </a:r>
            <a:r>
              <a:rPr lang="ru-RU" dirty="0"/>
              <a:t> двадцать три года.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Koncovka – žen. rod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 – </a:t>
            </a:r>
            <a:r>
              <a:rPr lang="ru-RU" dirty="0"/>
              <a:t>Мам</a:t>
            </a:r>
            <a:r>
              <a:rPr lang="ru-RU" u="sng" dirty="0"/>
              <a:t>е</a:t>
            </a:r>
            <a:r>
              <a:rPr lang="ru-RU" dirty="0"/>
              <a:t> тридцать шесть лет.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endParaRPr lang="cs-CZ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6786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152</TotalTime>
  <Words>341</Words>
  <Application>Microsoft Office PowerPoint</Application>
  <PresentationFormat>Širokoúhlá obrazovka</PresentationFormat>
  <Paragraphs>98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Roboto</vt:lpstr>
      <vt:lpstr>Tahoma</vt:lpstr>
      <vt:lpstr>Wingdings</vt:lpstr>
      <vt:lpstr>Prezentace_MU_CZ</vt:lpstr>
      <vt:lpstr>Ruština pro neruštináře I</vt:lpstr>
      <vt:lpstr>Opakování</vt:lpstr>
      <vt:lpstr>Slovesa potřebuji a musím</vt:lpstr>
      <vt:lpstr>Řadové číslovky</vt:lpstr>
      <vt:lpstr>Časování slovesa купить</vt:lpstr>
      <vt:lpstr>Skloňování podstatných jmen – 3. pád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Ruština pro neruštináře I</dc:title>
  <dc:creator>Monika Stará</dc:creator>
  <cp:lastModifiedBy>Monika Stará</cp:lastModifiedBy>
  <cp:revision>10</cp:revision>
  <cp:lastPrinted>1601-01-01T00:00:00Z</cp:lastPrinted>
  <dcterms:created xsi:type="dcterms:W3CDTF">2022-10-22T17:50:53Z</dcterms:created>
  <dcterms:modified xsi:type="dcterms:W3CDTF">2022-10-23T11:55:11Z</dcterms:modified>
</cp:coreProperties>
</file>