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4" r:id="rId4"/>
    <p:sldId id="258" r:id="rId5"/>
    <p:sldId id="259" r:id="rId6"/>
    <p:sldId id="261" r:id="rId7"/>
    <p:sldId id="262" r:id="rId8"/>
    <p:sldId id="260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lovniky.lingea.cz/rusko-cesky/%D0%BF%D0%BE%D0%B4%D0%B0%D1%80%D0%B8%D1%82%D1%8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Ruština pro </a:t>
            </a:r>
            <a:r>
              <a:rPr lang="cs-CZ" dirty="0" err="1"/>
              <a:t>neruštináře</a:t>
            </a:r>
            <a:r>
              <a:rPr lang="cs-CZ" dirty="0"/>
              <a:t> 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Monika Stará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880DB-79BC-C777-C8CA-C1C065F5D1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F6ABEB-1A3E-43FA-ABBF-1D86A519AC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98941C-A841-1FB1-34CB-63BC94CCC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DÚ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B43A0B-D144-FADE-2069-C7064852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Cvičení 6 na straně 128</a:t>
            </a:r>
          </a:p>
          <a:p>
            <a:r>
              <a:rPr lang="cs-CZ" dirty="0"/>
              <a:t>Cvičení 8 na straně 129</a:t>
            </a:r>
          </a:p>
          <a:p>
            <a:r>
              <a:rPr lang="cs-CZ" dirty="0"/>
              <a:t>Cvičení 12 a 13 na straně 130</a:t>
            </a:r>
          </a:p>
          <a:p>
            <a:r>
              <a:rPr lang="cs-CZ" dirty="0"/>
              <a:t>Cvičení 14 na straně 131 – jen spojte číslovky</a:t>
            </a:r>
          </a:p>
          <a:p>
            <a:r>
              <a:rPr lang="cs-CZ" dirty="0"/>
              <a:t>Cvičení 19 a) na straně 132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75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B972B3-5CB3-98A5-7432-B8169BA315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F3F67C-3BE5-0124-104C-0D323FF8E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812505-7CFE-7571-3E7B-ECA3C2DA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89" y="686749"/>
            <a:ext cx="10753200" cy="451576"/>
          </a:xfrm>
        </p:spPr>
        <p:txBody>
          <a:bodyPr/>
          <a:lstStyle/>
          <a:p>
            <a:pPr algn="ctr"/>
            <a:r>
              <a:rPr lang="ru-RU" dirty="0"/>
              <a:t>Времена года и месяца в году</a:t>
            </a:r>
          </a:p>
        </p:txBody>
      </p:sp>
      <p:pic>
        <p:nvPicPr>
          <p:cNvPr id="1026" name="Picture 2" descr="Месяцы worksheet">
            <a:extLst>
              <a:ext uri="{FF2B5EF4-FFF2-40B4-BE49-F238E27FC236}">
                <a16:creationId xmlns:a16="http://schemas.microsoft.com/office/drawing/2014/main" id="{124AA12D-7DE4-0E4E-9C34-B33438ED8D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6" t="21157" r="6109" b="6301"/>
          <a:stretch/>
        </p:blipFill>
        <p:spPr bwMode="auto">
          <a:xfrm>
            <a:off x="1265019" y="1208034"/>
            <a:ext cx="9478930" cy="496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37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1659D8-85F0-86ED-FB7A-4ABC151BF4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9F06EF-6948-9AC7-CD30-9EBD5C0ED2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935AC9-B01C-2F50-8A54-517E7C25B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Сколько тебе лет? Сколько было и будет?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57A2DD4-FC8B-8368-7839-07291860B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прошлом году мне было…</a:t>
            </a:r>
          </a:p>
          <a:p>
            <a:endParaRPr lang="ru-RU" dirty="0"/>
          </a:p>
          <a:p>
            <a:r>
              <a:rPr lang="ru-RU" dirty="0"/>
              <a:t>Сейчас мне…</a:t>
            </a:r>
          </a:p>
          <a:p>
            <a:endParaRPr lang="ru-RU" dirty="0"/>
          </a:p>
          <a:p>
            <a:r>
              <a:rPr lang="ru-RU" dirty="0"/>
              <a:t>В следующем году мне будет…</a:t>
            </a:r>
          </a:p>
        </p:txBody>
      </p:sp>
    </p:spTree>
    <p:extLst>
      <p:ext uri="{BB962C8B-B14F-4D97-AF65-F5344CB8AC3E}">
        <p14:creationId xmlns:p14="http://schemas.microsoft.com/office/powerpoint/2010/main" val="358025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1CE682-938E-BFB8-EC30-5B3485655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7980AE-4A8F-D67E-4BA5-6BD9E134D4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FE1D69-5046-732B-4574-9BB9E59B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Minulý čas</a:t>
            </a:r>
            <a:endParaRPr lang="ru-RU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B409E7C1-EB65-5A7D-A224-CABCC38066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17044"/>
              </p:ext>
            </p:extLst>
          </p:nvPr>
        </p:nvGraphicFramePr>
        <p:xfrm>
          <a:off x="720725" y="1692275"/>
          <a:ext cx="107521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1202009990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586265132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549503206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888426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/>
                        <a:t>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Чита</a:t>
                      </a:r>
                      <a:r>
                        <a:rPr lang="ru-RU" b="1" dirty="0"/>
                        <a:t>л/а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Чита</a:t>
                      </a:r>
                      <a:r>
                        <a:rPr lang="ru-RU" b="1" dirty="0"/>
                        <a:t>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419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Чита</a:t>
                      </a:r>
                      <a:r>
                        <a:rPr lang="ru-RU" b="1" dirty="0"/>
                        <a:t>л/а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Чита</a:t>
                      </a:r>
                      <a:r>
                        <a:rPr lang="ru-RU" b="1" dirty="0"/>
                        <a:t>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81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Он/она/оно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Чита</a:t>
                      </a:r>
                      <a:r>
                        <a:rPr lang="ru-RU" b="1" dirty="0"/>
                        <a:t>л/а/о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Чита</a:t>
                      </a:r>
                      <a:r>
                        <a:rPr lang="ru-RU" b="1" dirty="0"/>
                        <a:t>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435221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16C6985E-7E73-56F8-1A7C-54B9C5EB84AB}"/>
              </a:ext>
            </a:extLst>
          </p:cNvPr>
          <p:cNvSpPr txBox="1"/>
          <p:nvPr/>
        </p:nvSpPr>
        <p:spPr>
          <a:xfrm>
            <a:off x="719999" y="3780101"/>
            <a:ext cx="10427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/>
              <a:t>Minulý</a:t>
            </a:r>
            <a:r>
              <a:rPr lang="en-US" sz="2000" dirty="0"/>
              <a:t> </a:t>
            </a:r>
            <a:r>
              <a:rPr lang="en-US" sz="2000" dirty="0" err="1"/>
              <a:t>čas</a:t>
            </a:r>
            <a:r>
              <a:rPr lang="en-US" sz="2000" dirty="0"/>
              <a:t> se </a:t>
            </a:r>
            <a:r>
              <a:rPr lang="en-US" sz="2000" dirty="0" err="1"/>
              <a:t>tvoří</a:t>
            </a:r>
            <a:r>
              <a:rPr lang="en-US" sz="2000" dirty="0"/>
              <a:t> </a:t>
            </a:r>
            <a:r>
              <a:rPr lang="en-US" sz="2000" dirty="0" err="1"/>
              <a:t>oddělením</a:t>
            </a:r>
            <a:r>
              <a:rPr lang="en-US" sz="2000" dirty="0"/>
              <a:t> </a:t>
            </a:r>
            <a:r>
              <a:rPr lang="en-US" sz="2000" dirty="0" err="1"/>
              <a:t>koncovky</a:t>
            </a:r>
            <a:r>
              <a:rPr lang="en-US" sz="2000" dirty="0"/>
              <a:t> -</a:t>
            </a:r>
            <a:r>
              <a:rPr lang="ru-RU" sz="2000" dirty="0" err="1"/>
              <a:t>ть</a:t>
            </a:r>
            <a:r>
              <a:rPr lang="ru-RU" sz="2000" dirty="0"/>
              <a:t> </a:t>
            </a:r>
            <a:r>
              <a:rPr lang="en-US" sz="2000" dirty="0"/>
              <a:t>a </a:t>
            </a:r>
            <a:r>
              <a:rPr lang="en-US" sz="2000" dirty="0" err="1"/>
              <a:t>připojením</a:t>
            </a:r>
            <a:r>
              <a:rPr lang="en-US" sz="2000" dirty="0"/>
              <a:t> </a:t>
            </a:r>
            <a:r>
              <a:rPr lang="en-US" sz="2000" dirty="0" err="1"/>
              <a:t>koncovek</a:t>
            </a:r>
            <a:r>
              <a:rPr lang="en-US" sz="2000" dirty="0"/>
              <a:t> -</a:t>
            </a:r>
            <a:r>
              <a:rPr lang="ru-RU" sz="2000" dirty="0"/>
              <a:t>л, -ла, -</a:t>
            </a:r>
            <a:r>
              <a:rPr lang="ru-RU" sz="2000" dirty="0" err="1"/>
              <a:t>ло</a:t>
            </a:r>
            <a:r>
              <a:rPr lang="ru-RU" sz="2000" dirty="0"/>
              <a:t>, - ли. </a:t>
            </a:r>
            <a:r>
              <a:rPr lang="en-US" sz="2000" b="1" u="sng" dirty="0" err="1"/>
              <a:t>Pozor</a:t>
            </a:r>
            <a:r>
              <a:rPr lang="en-US" sz="2000" dirty="0"/>
              <a:t> – pro </a:t>
            </a:r>
            <a:r>
              <a:rPr lang="en-US" sz="2000" b="1" dirty="0" err="1"/>
              <a:t>třetí</a:t>
            </a:r>
            <a:r>
              <a:rPr lang="en-US" sz="2000" b="1" dirty="0"/>
              <a:t> </a:t>
            </a:r>
            <a:r>
              <a:rPr lang="en-US" sz="2000" b="1" dirty="0" err="1"/>
              <a:t>osobu</a:t>
            </a:r>
            <a:r>
              <a:rPr lang="en-US" sz="2000" b="1" dirty="0"/>
              <a:t> </a:t>
            </a:r>
            <a:r>
              <a:rPr lang="en-US" sz="2000" b="1" dirty="0" err="1"/>
              <a:t>mn</a:t>
            </a:r>
            <a:r>
              <a:rPr lang="en-US" sz="2000" b="1" dirty="0"/>
              <a:t>. č.</a:t>
            </a:r>
            <a:r>
              <a:rPr lang="en-US" sz="2000" dirty="0"/>
              <a:t> je v </a:t>
            </a:r>
            <a:r>
              <a:rPr lang="en-US" sz="2000" dirty="0" err="1"/>
              <a:t>ruštině</a:t>
            </a:r>
            <a:r>
              <a:rPr lang="en-US" sz="2000" dirty="0"/>
              <a:t> </a:t>
            </a:r>
            <a:r>
              <a:rPr lang="en-US" sz="2000" dirty="0" err="1"/>
              <a:t>pouze</a:t>
            </a:r>
            <a:r>
              <a:rPr lang="en-US" sz="2000" dirty="0"/>
              <a:t> </a:t>
            </a:r>
            <a:r>
              <a:rPr lang="en-US" sz="2000" b="1" dirty="0" err="1"/>
              <a:t>jedna</a:t>
            </a:r>
            <a:r>
              <a:rPr lang="en-US" sz="2000" b="1" dirty="0"/>
              <a:t> </a:t>
            </a:r>
            <a:r>
              <a:rPr lang="en-US" sz="2000" b="1" dirty="0" err="1"/>
              <a:t>koncovka</a:t>
            </a:r>
            <a:r>
              <a:rPr lang="en-US" sz="2000" b="1" dirty="0"/>
              <a:t> pro </a:t>
            </a:r>
            <a:r>
              <a:rPr lang="en-US" sz="2000" b="1" dirty="0" err="1"/>
              <a:t>všechny</a:t>
            </a:r>
            <a:r>
              <a:rPr lang="en-US" sz="2000" b="1" dirty="0"/>
              <a:t> </a:t>
            </a:r>
            <a:r>
              <a:rPr lang="en-US" sz="2000" b="1" dirty="0" err="1"/>
              <a:t>rody</a:t>
            </a:r>
            <a:r>
              <a:rPr lang="en-US" sz="2000" dirty="0"/>
              <a:t>. </a:t>
            </a:r>
            <a:endParaRPr lang="ru-RU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711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11AA6-E6D2-74F3-1977-3FB2CC2DE0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D8E344-24F9-79EF-DE96-75FB490406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27EDF-BA0F-C5F1-F7B9-FA46ABEA0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pád osobních zájmen</a:t>
            </a:r>
            <a:endParaRPr lang="ru-RU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7C135C69-F83F-E566-013D-6F1F1FEEC8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314579"/>
              </p:ext>
            </p:extLst>
          </p:nvPr>
        </p:nvGraphicFramePr>
        <p:xfrm>
          <a:off x="720725" y="1692275"/>
          <a:ext cx="1075213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479">
                  <a:extLst>
                    <a:ext uri="{9D8B030D-6E8A-4147-A177-3AD203B41FA5}">
                      <a16:colId xmlns:a16="http://schemas.microsoft.com/office/drawing/2014/main" val="2829184250"/>
                    </a:ext>
                  </a:extLst>
                </a:gridCol>
                <a:gridCol w="3998421">
                  <a:extLst>
                    <a:ext uri="{9D8B030D-6E8A-4147-A177-3AD203B41FA5}">
                      <a16:colId xmlns:a16="http://schemas.microsoft.com/office/drawing/2014/main" val="3213066592"/>
                    </a:ext>
                  </a:extLst>
                </a:gridCol>
                <a:gridCol w="2269375">
                  <a:extLst>
                    <a:ext uri="{9D8B030D-6E8A-4147-A177-3AD203B41FA5}">
                      <a16:colId xmlns:a16="http://schemas.microsoft.com/office/drawing/2014/main" val="4274852752"/>
                    </a:ext>
                  </a:extLst>
                </a:gridCol>
                <a:gridCol w="2328861">
                  <a:extLst>
                    <a:ext uri="{9D8B030D-6E8A-4147-A177-3AD203B41FA5}">
                      <a16:colId xmlns:a16="http://schemas.microsoft.com/office/drawing/2014/main" val="1310036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 pád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 pád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pád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 pád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29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Мне</a:t>
                      </a:r>
                      <a:r>
                        <a:rPr lang="cs-CZ" dirty="0"/>
                        <a:t> (mně, mi)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Нам</a:t>
                      </a:r>
                      <a:r>
                        <a:rPr lang="cs-CZ" dirty="0"/>
                        <a:t> (nám)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956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Теб</a:t>
                      </a:r>
                      <a:r>
                        <a:rPr lang="ru-RU" u="sng" dirty="0"/>
                        <a:t>е</a:t>
                      </a:r>
                      <a:r>
                        <a:rPr lang="cs-CZ" u="none" dirty="0"/>
                        <a:t> (tobě, ti)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Вам</a:t>
                      </a:r>
                      <a:r>
                        <a:rPr lang="cs-CZ" dirty="0"/>
                        <a:t> (vám)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70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Ем</a:t>
                      </a:r>
                      <a:r>
                        <a:rPr lang="ru-RU" u="sng" dirty="0"/>
                        <a:t>у</a:t>
                      </a:r>
                      <a:r>
                        <a:rPr lang="ru-RU" dirty="0"/>
                        <a:t>, к нем</a:t>
                      </a:r>
                      <a:r>
                        <a:rPr lang="ru-RU" u="sng" dirty="0"/>
                        <a:t>у</a:t>
                      </a:r>
                      <a:r>
                        <a:rPr lang="cs-CZ" u="none" dirty="0"/>
                        <a:t> (jemu, k němu, mu) 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Им</a:t>
                      </a:r>
                      <a:r>
                        <a:rPr lang="cs-CZ" dirty="0"/>
                        <a:t> (jim)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263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Ей, к ней</a:t>
                      </a:r>
                      <a:r>
                        <a:rPr lang="cs-CZ" dirty="0"/>
                        <a:t> (jí, k ní)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77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Оно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Ем</a:t>
                      </a:r>
                      <a:r>
                        <a:rPr lang="ru-RU" u="sng" dirty="0"/>
                        <a:t>у</a:t>
                      </a:r>
                      <a:r>
                        <a:rPr lang="ru-RU" dirty="0"/>
                        <a:t>, к нем</a:t>
                      </a:r>
                      <a:r>
                        <a:rPr lang="ru-RU" u="sng" dirty="0"/>
                        <a:t>у</a:t>
                      </a:r>
                      <a:r>
                        <a:rPr lang="cs-CZ" u="none" dirty="0"/>
                        <a:t> (jemu, k němu, mu)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51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50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FED599-3859-0E79-15D7-6242C21437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0B2503-50F9-7919-1A31-46C6C7B170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872EE4-9170-D96D-BBC6-89364F5A6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Časování slovesa </a:t>
            </a:r>
            <a:r>
              <a:rPr lang="ru-RU" dirty="0"/>
              <a:t>подарить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2608CE6C-7093-2D66-1125-F55EE2D71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776234"/>
              </p:ext>
            </p:extLst>
          </p:nvPr>
        </p:nvGraphicFramePr>
        <p:xfrm>
          <a:off x="720000" y="1614899"/>
          <a:ext cx="8947701" cy="3198170"/>
        </p:xfrm>
        <a:graphic>
          <a:graphicData uri="http://schemas.openxmlformats.org/drawingml/2006/table">
            <a:tbl>
              <a:tblPr/>
              <a:tblGrid>
                <a:gridCol w="2982567">
                  <a:extLst>
                    <a:ext uri="{9D8B030D-6E8A-4147-A177-3AD203B41FA5}">
                      <a16:colId xmlns:a16="http://schemas.microsoft.com/office/drawing/2014/main" val="2770784616"/>
                    </a:ext>
                  </a:extLst>
                </a:gridCol>
                <a:gridCol w="2982567">
                  <a:extLst>
                    <a:ext uri="{9D8B030D-6E8A-4147-A177-3AD203B41FA5}">
                      <a16:colId xmlns:a16="http://schemas.microsoft.com/office/drawing/2014/main" val="2208897332"/>
                    </a:ext>
                  </a:extLst>
                </a:gridCol>
                <a:gridCol w="2982567">
                  <a:extLst>
                    <a:ext uri="{9D8B030D-6E8A-4147-A177-3AD203B41FA5}">
                      <a16:colId xmlns:a16="http://schemas.microsoft.com/office/drawing/2014/main" val="2831498536"/>
                    </a:ext>
                  </a:extLst>
                </a:gridCol>
              </a:tblGrid>
              <a:tr h="639634"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Infinitiv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подар</a:t>
                      </a:r>
                      <a:r>
                        <a:rPr lang="ru-RU" sz="2400" b="0" u="sng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ть</a:t>
                      </a:r>
                      <a:endParaRPr lang="ru-RU" sz="2400" b="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266206"/>
                  </a:ext>
                </a:extLst>
              </a:tr>
              <a:tr h="639634">
                <a:tc>
                  <a:txBody>
                    <a:bodyPr/>
                    <a:lstStyle/>
                    <a:p>
                      <a:pPr fontAlgn="t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Přítomný čas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Jednotné číslo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Množné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846431"/>
                  </a:ext>
                </a:extLst>
              </a:tr>
              <a:tr h="639634">
                <a:tc>
                  <a:txBody>
                    <a:bodyPr/>
                    <a:lstStyle/>
                    <a:p>
                      <a:pPr fontAlgn="t"/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я </a:t>
                      </a:r>
                      <a:r>
                        <a:rPr lang="ru-RU" sz="2400" b="0" dirty="0">
                          <a:effectLst/>
                          <a:latin typeface="Roboto" panose="02000000000000000000" pitchFamily="2" charset="0"/>
                        </a:rPr>
                        <a:t>подар</a:t>
                      </a:r>
                      <a:r>
                        <a:rPr lang="ru-RU" sz="2400" b="0" u="sng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ю</a:t>
                      </a:r>
                      <a:endParaRPr lang="ru-RU" sz="2400" b="0" u="sng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мы под</a:t>
                      </a:r>
                      <a:r>
                        <a:rPr lang="ru-RU" sz="2400" b="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ри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м</a:t>
                      </a:r>
                      <a:endParaRPr lang="ru-RU" sz="24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395571"/>
                  </a:ext>
                </a:extLst>
              </a:tr>
              <a:tr h="639634">
                <a:tc>
                  <a:txBody>
                    <a:bodyPr/>
                    <a:lstStyle/>
                    <a:p>
                      <a:pPr fontAlgn="t"/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ты под</a:t>
                      </a:r>
                      <a:r>
                        <a:rPr lang="ru-RU" sz="2400" b="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ри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шь</a:t>
                      </a:r>
                      <a:endParaRPr lang="ru-RU" sz="24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вы под</a:t>
                      </a:r>
                      <a:r>
                        <a:rPr lang="ru-RU" sz="2400" b="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ри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те</a:t>
                      </a:r>
                      <a:endParaRPr lang="ru-RU" sz="24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589837"/>
                  </a:ext>
                </a:extLst>
              </a:tr>
              <a:tr h="639634">
                <a:tc>
                  <a:txBody>
                    <a:bodyPr/>
                    <a:lstStyle/>
                    <a:p>
                      <a:pPr fontAlgn="t"/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он под</a:t>
                      </a:r>
                      <a:r>
                        <a:rPr lang="ru-RU" sz="2400" b="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ри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  <a:endParaRPr lang="ru-RU" sz="24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они под</a:t>
                      </a:r>
                      <a:r>
                        <a:rPr lang="ru-RU" sz="2400" b="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400" dirty="0">
                          <a:effectLst/>
                          <a:latin typeface="Roboto" panose="02000000000000000000" pitchFamily="2" charset="0"/>
                        </a:rPr>
                        <a:t>р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ят</a:t>
                      </a:r>
                      <a:endParaRPr lang="ru-RU" sz="24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40925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1E62CA16-19FA-E56F-456D-0770CFF9A433}"/>
              </a:ext>
            </a:extLst>
          </p:cNvPr>
          <p:cNvSpPr txBox="1"/>
          <p:nvPr/>
        </p:nvSpPr>
        <p:spPr>
          <a:xfrm>
            <a:off x="666000" y="5012703"/>
            <a:ext cx="10753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n-lt"/>
                <a:hlinkClick r:id="rId2"/>
              </a:rPr>
              <a:t>https://slovniky.lingea.cz/rusko-cesky/%D0%BF%D0%BE%D0%B4%D0%B0%D1%80%D0%B8%D1%82%D1%8C</a:t>
            </a:r>
            <a:endParaRPr lang="ru-RU" sz="1600" dirty="0">
              <a:latin typeface="+mn-lt"/>
            </a:endParaRPr>
          </a:p>
          <a:p>
            <a:pPr algn="l"/>
            <a:endParaRPr lang="ru-RU" sz="1600" dirty="0">
              <a:latin typeface="+mn-lt"/>
            </a:endParaRPr>
          </a:p>
          <a:p>
            <a:pPr algn="l"/>
            <a:r>
              <a:rPr lang="cs-CZ" sz="1600" dirty="0">
                <a:latin typeface="+mn-lt"/>
              </a:rPr>
              <a:t>Pokud byste si nebyli jistí přízvuky ve slovech, koncovkami a nebo v časování sloves, tak koukněte na Lingea slovník. Když u slovesa kliknete na zelenou šipku vpravo, tak se vám ukáže kompletní časování i s přízvuky. </a:t>
            </a:r>
            <a:endParaRPr lang="ru-RU" sz="16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3612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626837-7FC3-CBEF-2D64-B464AC579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CB8D3A-4158-B23B-8E1E-6792CC6C09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B103CB-20DB-C34F-FF1E-37C7715BB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Časování slovesa </a:t>
            </a:r>
            <a:r>
              <a:rPr lang="ru-RU" dirty="0"/>
              <a:t>подарить </a:t>
            </a:r>
            <a:r>
              <a:rPr lang="cs-CZ" dirty="0"/>
              <a:t>– minulý čas</a:t>
            </a:r>
            <a:endParaRPr lang="ru-RU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F4BEA3D-4C05-61BC-C062-A0ADACA457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423951"/>
              </p:ext>
            </p:extLst>
          </p:nvPr>
        </p:nvGraphicFramePr>
        <p:xfrm>
          <a:off x="720000" y="1287623"/>
          <a:ext cx="10383429" cy="4525347"/>
        </p:xfrm>
        <a:graphic>
          <a:graphicData uri="http://schemas.openxmlformats.org/drawingml/2006/table">
            <a:tbl>
              <a:tblPr/>
              <a:tblGrid>
                <a:gridCol w="3461143">
                  <a:extLst>
                    <a:ext uri="{9D8B030D-6E8A-4147-A177-3AD203B41FA5}">
                      <a16:colId xmlns:a16="http://schemas.microsoft.com/office/drawing/2014/main" val="506962683"/>
                    </a:ext>
                  </a:extLst>
                </a:gridCol>
                <a:gridCol w="3461143">
                  <a:extLst>
                    <a:ext uri="{9D8B030D-6E8A-4147-A177-3AD203B41FA5}">
                      <a16:colId xmlns:a16="http://schemas.microsoft.com/office/drawing/2014/main" val="1354936166"/>
                    </a:ext>
                  </a:extLst>
                </a:gridCol>
                <a:gridCol w="3461143">
                  <a:extLst>
                    <a:ext uri="{9D8B030D-6E8A-4147-A177-3AD203B41FA5}">
                      <a16:colId xmlns:a16="http://schemas.microsoft.com/office/drawing/2014/main" val="2613791689"/>
                    </a:ext>
                  </a:extLst>
                </a:gridCol>
              </a:tblGrid>
              <a:tr h="957286">
                <a:tc>
                  <a:txBody>
                    <a:bodyPr/>
                    <a:lstStyle/>
                    <a:p>
                      <a:pPr fontAlgn="t"/>
                      <a:endParaRPr lang="cs-CZ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  <a:p>
                      <a:pPr fontAlgn="t"/>
                      <a:r>
                        <a:rPr lang="cs-CZ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Osoba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Jednotné</a:t>
                      </a:r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  <a:p>
                      <a:pPr fontAlgn="t"/>
                      <a:endParaRPr lang="ru-RU" b="1" dirty="0" err="1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Množné číslo</a:t>
                      </a:r>
                      <a:endParaRPr lang="ru-RU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200361"/>
                  </a:ext>
                </a:extLst>
              </a:tr>
              <a:tr h="509723">
                <a:tc>
                  <a:txBody>
                    <a:bodyPr/>
                    <a:lstStyle/>
                    <a:p>
                      <a:pPr fontAlgn="t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1.os. m.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я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мы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ли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053663"/>
                  </a:ext>
                </a:extLst>
              </a:tr>
              <a:tr h="509723">
                <a:tc>
                  <a:txBody>
                    <a:bodyPr/>
                    <a:lstStyle/>
                    <a:p>
                      <a:pPr fontAlgn="t"/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1.os. ž.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я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ла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мы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ли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2093"/>
                  </a:ext>
                </a:extLst>
              </a:tr>
              <a:tr h="509723">
                <a:tc>
                  <a:txBody>
                    <a:bodyPr/>
                    <a:lstStyle/>
                    <a:p>
                      <a:pPr fontAlgn="t"/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2.os. m.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ты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вы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ли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8324"/>
                  </a:ext>
                </a:extLst>
              </a:tr>
              <a:tr h="509723">
                <a:tc>
                  <a:txBody>
                    <a:bodyPr/>
                    <a:lstStyle/>
                    <a:p>
                      <a:pPr fontAlgn="t"/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2.os. ž.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ты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ла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вы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ли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59238"/>
                  </a:ext>
                </a:extLst>
              </a:tr>
              <a:tr h="509723">
                <a:tc>
                  <a:txBody>
                    <a:bodyPr/>
                    <a:lstStyle/>
                    <a:p>
                      <a:pPr fontAlgn="t"/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3.os. m.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он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они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ли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640985"/>
                  </a:ext>
                </a:extLst>
              </a:tr>
              <a:tr h="509723">
                <a:tc>
                  <a:txBody>
                    <a:bodyPr/>
                    <a:lstStyle/>
                    <a:p>
                      <a:pPr fontAlgn="t"/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3.os. ž.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она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ла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они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ли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0170"/>
                  </a:ext>
                </a:extLst>
              </a:tr>
              <a:tr h="509723">
                <a:tc>
                  <a:txBody>
                    <a:bodyPr/>
                    <a:lstStyle/>
                    <a:p>
                      <a:pPr fontAlgn="t"/>
                      <a:r>
                        <a:rPr lang="en-US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3.os. stř.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оно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ло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Roboto" panose="02000000000000000000" pitchFamily="2" charset="0"/>
                        </a:rPr>
                        <a:t>они подар</a:t>
                      </a:r>
                      <a:r>
                        <a:rPr lang="ru-RU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ли</a:t>
                      </a:r>
                      <a:endParaRPr lang="ru-RU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05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13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AC0678-4D0D-BEC8-949C-66C590896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1A3CC1-9133-ADC0-96FD-8D27B108C6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92343F-25BD-8F28-7A75-BD4A71EB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 30-100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1CEA1D-4784-A935-32D1-34A78D709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2970851" cy="4139998"/>
          </a:xfrm>
        </p:spPr>
        <p:txBody>
          <a:bodyPr/>
          <a:lstStyle/>
          <a:p>
            <a:r>
              <a:rPr lang="ru-RU" dirty="0"/>
              <a:t>Тр</a:t>
            </a:r>
            <a:r>
              <a:rPr lang="ru-RU" u="sng" dirty="0"/>
              <a:t>и</a:t>
            </a:r>
            <a:r>
              <a:rPr lang="ru-RU" dirty="0"/>
              <a:t>дцат</a:t>
            </a:r>
            <a:r>
              <a:rPr lang="ru-RU" b="1" dirty="0"/>
              <a:t>ь</a:t>
            </a:r>
          </a:p>
          <a:p>
            <a:r>
              <a:rPr lang="ru-RU" b="1" dirty="0"/>
              <a:t>С</a:t>
            </a:r>
            <a:r>
              <a:rPr lang="ru-RU" b="1" u="sng" dirty="0"/>
              <a:t>о</a:t>
            </a:r>
            <a:r>
              <a:rPr lang="ru-RU" b="1" dirty="0"/>
              <a:t>рок</a:t>
            </a:r>
          </a:p>
          <a:p>
            <a:r>
              <a:rPr lang="ru-RU" dirty="0"/>
              <a:t>Пят</a:t>
            </a:r>
            <a:r>
              <a:rPr lang="ru-RU" b="1" dirty="0"/>
              <a:t>ь</a:t>
            </a:r>
            <a:r>
              <a:rPr lang="ru-RU" dirty="0"/>
              <a:t>дес</a:t>
            </a:r>
            <a:r>
              <a:rPr lang="ru-RU" u="sng" dirty="0"/>
              <a:t>я</a:t>
            </a:r>
            <a:r>
              <a:rPr lang="ru-RU" dirty="0"/>
              <a:t>т</a:t>
            </a:r>
          </a:p>
          <a:p>
            <a:r>
              <a:rPr lang="ru-RU" dirty="0"/>
              <a:t>Шест</a:t>
            </a:r>
            <a:r>
              <a:rPr lang="ru-RU" b="1" dirty="0"/>
              <a:t>ь</a:t>
            </a:r>
            <a:r>
              <a:rPr lang="ru-RU" dirty="0"/>
              <a:t>дес</a:t>
            </a:r>
            <a:r>
              <a:rPr lang="ru-RU" u="sng" dirty="0"/>
              <a:t>я</a:t>
            </a:r>
            <a:r>
              <a:rPr lang="ru-RU" dirty="0"/>
              <a:t>т</a:t>
            </a:r>
          </a:p>
          <a:p>
            <a:r>
              <a:rPr lang="ru-RU" dirty="0"/>
              <a:t>С</a:t>
            </a:r>
            <a:r>
              <a:rPr lang="ru-RU" u="sng" dirty="0"/>
              <a:t>е</a:t>
            </a:r>
            <a:r>
              <a:rPr lang="ru-RU" dirty="0"/>
              <a:t>м</a:t>
            </a:r>
            <a:r>
              <a:rPr lang="ru-RU" b="1" dirty="0"/>
              <a:t>ь</a:t>
            </a:r>
            <a:r>
              <a:rPr lang="ru-RU" dirty="0"/>
              <a:t>десят</a:t>
            </a:r>
          </a:p>
          <a:p>
            <a:r>
              <a:rPr lang="ru-RU" dirty="0"/>
              <a:t>В</a:t>
            </a:r>
            <a:r>
              <a:rPr lang="ru-RU" u="sng" dirty="0"/>
              <a:t>о</a:t>
            </a:r>
            <a:r>
              <a:rPr lang="ru-RU" dirty="0"/>
              <a:t>сем</a:t>
            </a:r>
            <a:r>
              <a:rPr lang="ru-RU" b="1" dirty="0"/>
              <a:t>ь</a:t>
            </a:r>
            <a:r>
              <a:rPr lang="ru-RU" dirty="0"/>
              <a:t>десят</a:t>
            </a:r>
          </a:p>
          <a:p>
            <a:r>
              <a:rPr lang="ru-RU" b="1" dirty="0"/>
              <a:t>Девян</a:t>
            </a:r>
            <a:r>
              <a:rPr lang="ru-RU" b="1" u="sng" dirty="0"/>
              <a:t>о</a:t>
            </a:r>
            <a:r>
              <a:rPr lang="ru-RU" b="1" dirty="0"/>
              <a:t>сто</a:t>
            </a:r>
          </a:p>
          <a:p>
            <a:r>
              <a:rPr lang="ru-RU" dirty="0"/>
              <a:t>Сто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B36807F-1AB4-AFE6-DCDC-785BC7DA78DC}"/>
              </a:ext>
            </a:extLst>
          </p:cNvPr>
          <p:cNvSpPr txBox="1"/>
          <p:nvPr/>
        </p:nvSpPr>
        <p:spPr>
          <a:xfrm>
            <a:off x="4680000" y="1692002"/>
            <a:ext cx="59269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V 1. pádě pouze jeden měkký znak</a:t>
            </a:r>
            <a:r>
              <a:rPr lang="ru-RU" sz="2800" dirty="0">
                <a:latin typeface="+mn-lt"/>
              </a:rPr>
              <a:t>.</a:t>
            </a:r>
            <a:r>
              <a:rPr lang="cs-CZ" sz="2800" dirty="0">
                <a:latin typeface="+mn-lt"/>
              </a:rPr>
              <a:t> </a:t>
            </a:r>
          </a:p>
          <a:p>
            <a:pPr algn="l"/>
            <a:endParaRPr lang="cs-CZ" sz="2800" dirty="0">
              <a:latin typeface="+mn-lt"/>
            </a:endParaRPr>
          </a:p>
          <a:p>
            <a:pPr algn="l"/>
            <a:r>
              <a:rPr lang="cs-CZ" sz="2800" dirty="0">
                <a:latin typeface="+mn-lt"/>
              </a:rPr>
              <a:t>Složené číslovky se píší zvlášť:</a:t>
            </a:r>
          </a:p>
          <a:p>
            <a:pPr algn="l"/>
            <a:endParaRPr lang="ru-RU" sz="2800" dirty="0">
              <a:latin typeface="+mn-lt"/>
            </a:endParaRPr>
          </a:p>
          <a:p>
            <a:pPr algn="l"/>
            <a:r>
              <a:rPr lang="ru-RU" sz="2800" dirty="0">
                <a:latin typeface="+mn-lt"/>
              </a:rPr>
              <a:t>Двадцать два</a:t>
            </a:r>
          </a:p>
          <a:p>
            <a:pPr algn="l"/>
            <a:r>
              <a:rPr lang="ru-RU" sz="2800" dirty="0">
                <a:latin typeface="+mn-lt"/>
              </a:rPr>
              <a:t>Тридцать три</a:t>
            </a:r>
          </a:p>
          <a:p>
            <a:pPr algn="l"/>
            <a:r>
              <a:rPr lang="ru-RU" sz="2800" dirty="0">
                <a:latin typeface="+mn-lt"/>
              </a:rPr>
              <a:t>Сорок четыре</a:t>
            </a:r>
          </a:p>
          <a:p>
            <a:pPr algn="l"/>
            <a:r>
              <a:rPr lang="ru-RU" sz="2800" dirty="0">
                <a:latin typeface="+mn-lt"/>
              </a:rPr>
              <a:t>Сто пятьдесят один</a:t>
            </a:r>
          </a:p>
        </p:txBody>
      </p:sp>
    </p:spTree>
    <p:extLst>
      <p:ext uri="{BB962C8B-B14F-4D97-AF65-F5344CB8AC3E}">
        <p14:creationId xmlns:p14="http://schemas.microsoft.com/office/powerpoint/2010/main" val="221176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AF358B-78A8-D166-D0BC-220BF8FACB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59910A-51AF-EDBD-BC30-A29F258FC6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0F7613-9A54-7012-2DB6-A8DEE748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Časování slovesa </a:t>
            </a:r>
            <a:r>
              <a:rPr lang="ru-RU" dirty="0"/>
              <a:t>играть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E6DE568-1357-2F32-8B8A-FF23B64C5D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239519"/>
              </p:ext>
            </p:extLst>
          </p:nvPr>
        </p:nvGraphicFramePr>
        <p:xfrm>
          <a:off x="720000" y="1504602"/>
          <a:ext cx="9676014" cy="4123115"/>
        </p:xfrm>
        <a:graphic>
          <a:graphicData uri="http://schemas.openxmlformats.org/drawingml/2006/table">
            <a:tbl>
              <a:tblPr/>
              <a:tblGrid>
                <a:gridCol w="3225338">
                  <a:extLst>
                    <a:ext uri="{9D8B030D-6E8A-4147-A177-3AD203B41FA5}">
                      <a16:colId xmlns:a16="http://schemas.microsoft.com/office/drawing/2014/main" val="4084877078"/>
                    </a:ext>
                  </a:extLst>
                </a:gridCol>
                <a:gridCol w="3225338">
                  <a:extLst>
                    <a:ext uri="{9D8B030D-6E8A-4147-A177-3AD203B41FA5}">
                      <a16:colId xmlns:a16="http://schemas.microsoft.com/office/drawing/2014/main" val="683074460"/>
                    </a:ext>
                  </a:extLst>
                </a:gridCol>
                <a:gridCol w="3225338">
                  <a:extLst>
                    <a:ext uri="{9D8B030D-6E8A-4147-A177-3AD203B41FA5}">
                      <a16:colId xmlns:a16="http://schemas.microsoft.com/office/drawing/2014/main" val="1845609186"/>
                    </a:ext>
                  </a:extLst>
                </a:gridCol>
              </a:tblGrid>
              <a:tr h="824623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Infinitiv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игр</a:t>
                      </a:r>
                      <a:r>
                        <a:rPr lang="ru-RU" sz="2800" b="0" u="sng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800" b="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ть</a:t>
                      </a:r>
                      <a:endParaRPr lang="ru-RU" sz="2800" b="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281325"/>
                  </a:ext>
                </a:extLst>
              </a:tr>
              <a:tr h="824623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Přítomný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čas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Jednotné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Množné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806876"/>
                  </a:ext>
                </a:extLst>
              </a:tr>
              <a:tr h="824623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я игр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ю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мы игр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м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544673"/>
                  </a:ext>
                </a:extLst>
              </a:tr>
              <a:tr h="824623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ты игр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шь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вы игр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те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35422"/>
                  </a:ext>
                </a:extLst>
              </a:tr>
              <a:tr h="824623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 игр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они игр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а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ют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96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2042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238</TotalTime>
  <Words>508</Words>
  <Application>Microsoft Office PowerPoint</Application>
  <PresentationFormat>Širokoúhlá obrazovka</PresentationFormat>
  <Paragraphs>148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Roboto</vt:lpstr>
      <vt:lpstr>Tahoma</vt:lpstr>
      <vt:lpstr>Wingdings</vt:lpstr>
      <vt:lpstr>Prezentace_MU_CZ</vt:lpstr>
      <vt:lpstr>Ruština pro neruštináře I</vt:lpstr>
      <vt:lpstr>Времена года и месяца в году</vt:lpstr>
      <vt:lpstr>Сколько тебе лет? Сколько было и будет?</vt:lpstr>
      <vt:lpstr>Minulý čas</vt:lpstr>
      <vt:lpstr>3. pád osobních zájmen</vt:lpstr>
      <vt:lpstr>Časování slovesa подарить</vt:lpstr>
      <vt:lpstr>Časování slovesa подарить – minulý čas</vt:lpstr>
      <vt:lpstr>Číslovky 30-100</vt:lpstr>
      <vt:lpstr>Časování slovesa играть</vt:lpstr>
      <vt:lpstr>DÚ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Stará</dc:creator>
  <cp:lastModifiedBy>Monika Stará</cp:lastModifiedBy>
  <cp:revision>15</cp:revision>
  <cp:lastPrinted>1601-01-01T00:00:00Z</cp:lastPrinted>
  <dcterms:created xsi:type="dcterms:W3CDTF">2022-10-17T13:10:25Z</dcterms:created>
  <dcterms:modified xsi:type="dcterms:W3CDTF">2022-10-18T11:31:00Z</dcterms:modified>
</cp:coreProperties>
</file>