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78" r:id="rId3"/>
    <p:sldId id="257" r:id="rId4"/>
    <p:sldId id="258" r:id="rId5"/>
    <p:sldId id="261" r:id="rId6"/>
    <p:sldId id="259" r:id="rId7"/>
    <p:sldId id="260" r:id="rId8"/>
    <p:sldId id="275" r:id="rId9"/>
    <p:sldId id="274" r:id="rId10"/>
    <p:sldId id="263" r:id="rId11"/>
    <p:sldId id="277" r:id="rId12"/>
    <p:sldId id="276" r:id="rId13"/>
    <p:sldId id="264" r:id="rId14"/>
    <p:sldId id="265" r:id="rId15"/>
    <p:sldId id="267" r:id="rId16"/>
    <p:sldId id="273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383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49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28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5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9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43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95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3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18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2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program/24166/religionistik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5A55F5-0258-4548-A0B7-59F758E01F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627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CBDAFFB-8B35-49DA-9E3F-2B10ED438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cs-CZ" sz="4800"/>
              <a:t>Představení doktorského studia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AE8890-8309-40F8-B2AE-05402467B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cs-CZ" sz="2000" dirty="0"/>
              <a:t>Doktorský seminář I (RLDrA01)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180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A12BA-38FF-453C-A6BC-667DA1E5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Předměty s kreditem C (volitelné)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B64180-5B5C-413E-A146-249E2E92D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Předměty z nabídky ÚR FF MU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RLDrC01</a:t>
            </a:r>
            <a:r>
              <a:rPr lang="cs-CZ" dirty="0"/>
              <a:t> Příprava bakalářského kurzu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RLDrC02</a:t>
            </a:r>
            <a:r>
              <a:rPr lang="cs-CZ" dirty="0"/>
              <a:t> Rozšiřující disertační výzkum (tzv. „žolík“; jen jednou za studium)	</a:t>
            </a:r>
          </a:p>
          <a:p>
            <a:r>
              <a:rPr lang="cs-CZ" b="1" dirty="0"/>
              <a:t>Jakékoli absolvované kurzy v rámci FF MU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dirty="0"/>
              <a:t>Důležité k prohloubení faktografických znalostí, teorie nebo metodologie</a:t>
            </a:r>
          </a:p>
          <a:p>
            <a:r>
              <a:rPr lang="cs-CZ" b="1" dirty="0"/>
              <a:t>Kurzy absolvované během zahraničních pobytů 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dirty="0"/>
              <a:t>ERASMUS+, CEEPUS atd.</a:t>
            </a:r>
          </a:p>
        </p:txBody>
      </p:sp>
    </p:spTree>
    <p:extLst>
      <p:ext uri="{BB962C8B-B14F-4D97-AF65-F5344CB8AC3E}">
        <p14:creationId xmlns:p14="http://schemas.microsoft.com/office/powerpoint/2010/main" val="49749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F6EA17-98E4-45D8-BD82-6282E0190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Obhajoba disertace a doktorská zkouška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3D4684-8D02-474E-A3F9-02AD378E6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1945364"/>
            <a:ext cx="10168128" cy="481942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RLDrZk</a:t>
            </a:r>
            <a:r>
              <a:rPr lang="cs-CZ" dirty="0"/>
              <a:t> Státní doktorská zkouška („milník“, skládá se v 5. až 7. semestru)</a:t>
            </a:r>
          </a:p>
          <a:p>
            <a:pPr marL="457200" lvl="1" indent="0">
              <a:buNone/>
            </a:pPr>
            <a:r>
              <a:rPr lang="cs-CZ" dirty="0"/>
              <a:t>1) Představení a obhajoba tezí ke státní doktorské zkoušce</a:t>
            </a:r>
          </a:p>
          <a:p>
            <a:pPr lvl="2">
              <a:buFont typeface="Avenir Next LT Pro" panose="020B0504020202020204" pitchFamily="34" charset="-18"/>
              <a:buChar char="–"/>
            </a:pPr>
            <a:r>
              <a:rPr lang="cs-CZ" dirty="0"/>
              <a:t>Teze by měly předkládat tvůrčí stanovisko </a:t>
            </a:r>
            <a:r>
              <a:rPr lang="cs-CZ" b="1" dirty="0"/>
              <a:t>k aktuálnímu, obecnějšímu religionistickému tématu souvisejícímu s disertačním výzkumem </a:t>
            </a:r>
            <a:r>
              <a:rPr lang="cs-CZ" dirty="0"/>
              <a:t>(3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‒</a:t>
            </a:r>
            <a:r>
              <a:rPr lang="cs-CZ" dirty="0"/>
              <a:t>5 normostran)</a:t>
            </a:r>
          </a:p>
          <a:p>
            <a:pPr lvl="2">
              <a:buFont typeface="Avenir Next LT Pro" panose="020B0504020202020204" pitchFamily="34" charset="-18"/>
              <a:buChar char="–"/>
            </a:pPr>
            <a:r>
              <a:rPr lang="cs-CZ" dirty="0"/>
              <a:t>Představení v délce 10 minut (použití prezentačního softwaru doporučeno) + diskuse </a:t>
            </a:r>
          </a:p>
          <a:p>
            <a:pPr marL="457200" lvl="1" indent="0">
              <a:buNone/>
            </a:pPr>
            <a:r>
              <a:rPr lang="cs-CZ" dirty="0"/>
              <a:t>2) Pojednání o konceptech a tématech současné religionistiky</a:t>
            </a:r>
          </a:p>
          <a:p>
            <a:pPr lvl="2">
              <a:buFont typeface="Avenir Next LT Pro" panose="020B0504020202020204" pitchFamily="34" charset="-18"/>
              <a:buChar char="–"/>
            </a:pPr>
            <a:r>
              <a:rPr lang="cs-CZ" dirty="0"/>
              <a:t>Otázka je položena na základě seznamu literatury odevzdaného před zkouškou a zahrnujícího literaturu týkající se (a) teorie a metodologie religionistiky a (b) zvolená tematická specializace (každý vstup opatřen anotací)</a:t>
            </a:r>
          </a:p>
          <a:p>
            <a:pPr lvl="2">
              <a:buFont typeface="Avenir Next LT Pro" panose="020B0504020202020204" pitchFamily="34" charset="-18"/>
              <a:buChar char="–"/>
            </a:pPr>
            <a:r>
              <a:rPr lang="cs-CZ" dirty="0"/>
              <a:t>Komise položí otázku, kterou doktorand/doktorandka stručně zodpoví, poté následuje diskuse</a:t>
            </a:r>
          </a:p>
        </p:txBody>
      </p:sp>
    </p:spTree>
    <p:extLst>
      <p:ext uri="{BB962C8B-B14F-4D97-AF65-F5344CB8AC3E}">
        <p14:creationId xmlns:p14="http://schemas.microsoft.com/office/powerpoint/2010/main" val="5854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F6EA17-98E4-45D8-BD82-6282E0190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Obhajoba dizertace a doktorská zkouška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3D4684-8D02-474E-A3F9-02AD378E6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1945364"/>
            <a:ext cx="10168128" cy="3694176"/>
          </a:xfrm>
        </p:spPr>
        <p:txBody>
          <a:bodyPr/>
          <a:lstStyle/>
          <a:p>
            <a:r>
              <a:rPr lang="cs-CZ" b="1" dirty="0" err="1"/>
              <a:t>RLDrOb</a:t>
            </a:r>
            <a:r>
              <a:rPr lang="cs-CZ" dirty="0"/>
              <a:t> Obhajoba disertační práce (ideálně na konci 8. semestru)</a:t>
            </a:r>
          </a:p>
        </p:txBody>
      </p:sp>
    </p:spTree>
    <p:extLst>
      <p:ext uri="{BB962C8B-B14F-4D97-AF65-F5344CB8AC3E}">
        <p14:creationId xmlns:p14="http://schemas.microsoft.com/office/powerpoint/2010/main" val="1398242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DC32F-1A67-4B27-AAE0-167076DD7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Dizertační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70A62C-9195-4C72-A2D9-5FC09E21C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048" y="1890943"/>
            <a:ext cx="10875145" cy="467853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Odevzdává se v češtině/slovenštině nebo </a:t>
            </a:r>
            <a:r>
              <a:rPr lang="cs-CZ" b="1" dirty="0"/>
              <a:t>angličtině</a:t>
            </a:r>
            <a:r>
              <a:rPr lang="cs-CZ" dirty="0"/>
              <a:t> (v jiném jazyce nutné schválení oborové rady)</a:t>
            </a:r>
          </a:p>
          <a:p>
            <a:r>
              <a:rPr lang="cs-CZ" dirty="0"/>
              <a:t>Je možné odevzdat a obhájit dizertační práci dvou typů: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Monografická dizertace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sz="2600" dirty="0"/>
              <a:t>100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‒</a:t>
            </a:r>
            <a:r>
              <a:rPr lang="cs-CZ" sz="2600" dirty="0"/>
              <a:t>150 NS (180 000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‒</a:t>
            </a:r>
            <a:r>
              <a:rPr lang="cs-CZ" sz="2600" dirty="0"/>
              <a:t>270 000 znaků)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Dizertace sestavená z individuálních článků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sz="2600" dirty="0"/>
              <a:t>Články opatřené opatřených úvodem a závěrem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sz="2600" dirty="0"/>
              <a:t>Alespoň 3 v pozici hlavního autora (alespoň dvě v časopisech zařazeních do WoS nebo SCOPUS)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sz="2600" dirty="0"/>
              <a:t>Dva v pozici hlavního autora a dva v pozici spoluautora (alespoň tři v časopisech zařazeních do WoS nebo SCOPUS)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sz="2600" dirty="0"/>
              <a:t>V předmluvě nutné vyznačit autorské podíly a místa, která zpracoval doktorand </a:t>
            </a:r>
          </a:p>
        </p:txBody>
      </p:sp>
    </p:spTree>
    <p:extLst>
      <p:ext uri="{BB962C8B-B14F-4D97-AF65-F5344CB8AC3E}">
        <p14:creationId xmlns:p14="http://schemas.microsoft.com/office/powerpoint/2010/main" val="181589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C9047D-F62A-4304-9781-253FD23E1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u="sng" dirty="0"/>
              <a:t>Obecná doporučení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716CCB4-B4DE-4717-AB11-46F7B0F021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356" y="1070226"/>
            <a:ext cx="6408836" cy="4566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706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B011AE-FD11-4CF0-A1AE-F73DCF550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Obecná 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B56B48-7894-4B32-BCDD-DDE5423C2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Zálohovat data </a:t>
            </a:r>
            <a:r>
              <a:rPr lang="cs-CZ" dirty="0"/>
              <a:t>(data se dělí na zálohovaná a ztracená)</a:t>
            </a:r>
          </a:p>
          <a:p>
            <a:endParaRPr lang="cs-CZ" dirty="0"/>
          </a:p>
          <a:p>
            <a:r>
              <a:rPr lang="cs-CZ" dirty="0"/>
              <a:t>Akademické prostředí je často tvrdé a nespravedlivé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dirty="0"/>
              <a:t>I když uděláte maximum, úspěch se nemusí dostavit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Uvažovat mimo „český rybník“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dirty="0"/>
              <a:t>České akademické prostředí je v zásadě saturované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dirty="0"/>
              <a:t>Nutnost poohlížet se v zahraničí 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060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579BB-E075-4024-BB16-95C2D4D38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u="sng" dirty="0"/>
              <a:t>Jak se v akademické prostředí propagovat?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BD7C9D-AF8B-4921-B050-3D8AC43B0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Důležitost správných kontaktů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Může pomoci školitel…ale nebojte se vhodné kontakty nacházet sami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Důvod, proč jezdit na konference a mluvit tam s lidmi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Prosazovat se asertivně, ale ne „přes mrtvoly“ (pověst vás předchází)</a:t>
            </a:r>
          </a:p>
          <a:p>
            <a:pPr lvl="1">
              <a:buFont typeface="Calibri" panose="020F0502020204030204" pitchFamily="34" charset="0"/>
              <a:buChar char="-"/>
            </a:pPr>
            <a:endParaRPr lang="cs-CZ" dirty="0"/>
          </a:p>
          <a:p>
            <a:r>
              <a:rPr lang="cs-CZ" dirty="0"/>
              <a:t>Propagace skrze Academia.edu, Research Gate atd.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dirty="0"/>
              <a:t>Cílené zasílání publikací okruhu osob, které může zajímat (a můžou jej ocitovat)</a:t>
            </a:r>
          </a:p>
          <a:p>
            <a:pPr lvl="1">
              <a:buFont typeface="Calibri" panose="020F0502020204030204" pitchFamily="34" charset="0"/>
              <a:buChar char="-"/>
            </a:pPr>
            <a:endParaRPr lang="cs-CZ" dirty="0"/>
          </a:p>
          <a:p>
            <a:r>
              <a:rPr lang="cs-CZ" dirty="0"/>
              <a:t>Popularizačně vědecké publikace, blogy, veřejné přednášky atd.</a:t>
            </a:r>
          </a:p>
          <a:p>
            <a:pPr lvl="1">
              <a:buFont typeface="Calibri" panose="020F0502020204030204" pitchFamily="34" charset="0"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84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9B68F5-52E5-4AF1-9745-1A9FE6A85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Doktorské studium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6A5272-C21D-4E5D-8BAA-67793F38B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JS2022 nový program doktorského studia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https://is.muni.cz/auth/program/24166</a:t>
            </a:r>
            <a:r>
              <a:rPr lang="cs-CZ">
                <a:hlinkClick r:id="rId2"/>
              </a:rPr>
              <a:t>/religionistika</a:t>
            </a:r>
            <a:endParaRPr lang="cs-CZ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62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86328-719C-4306-9724-197494DAC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Doktorské studium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F564D7-0D72-485B-B691-4924EB07B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Vědecky a výzkumně orientované</a:t>
            </a:r>
          </a:p>
          <a:p>
            <a:r>
              <a:rPr lang="cs-CZ" dirty="0"/>
              <a:t>Standardní doba: </a:t>
            </a:r>
            <a:r>
              <a:rPr lang="cs-CZ" b="1" dirty="0"/>
              <a:t>4 roky </a:t>
            </a:r>
            <a:r>
              <a:rPr lang="cs-CZ" dirty="0"/>
              <a:t>(+ 1 tolerovaný navíc)</a:t>
            </a:r>
          </a:p>
          <a:p>
            <a:r>
              <a:rPr lang="cs-CZ" dirty="0"/>
              <a:t>Řídí se kreditním systémem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dirty="0"/>
              <a:t>Povinnost získat </a:t>
            </a:r>
            <a:r>
              <a:rPr lang="cs-CZ" b="1" dirty="0"/>
              <a:t>240 kreditů </a:t>
            </a:r>
            <a:r>
              <a:rPr lang="cs-CZ" dirty="0"/>
              <a:t>za celé studium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dirty="0"/>
              <a:t>Platí povinnost získat alespoň </a:t>
            </a:r>
            <a:r>
              <a:rPr lang="cs-CZ" b="1" dirty="0"/>
              <a:t>20 kreditů </a:t>
            </a:r>
            <a:r>
              <a:rPr lang="cs-CZ" dirty="0"/>
              <a:t>za semestr</a:t>
            </a:r>
          </a:p>
          <a:p>
            <a:r>
              <a:rPr lang="cs-CZ" dirty="0"/>
              <a:t>Ukončeno ziskem titulu </a:t>
            </a:r>
            <a:r>
              <a:rPr lang="cs-CZ" b="1" dirty="0"/>
              <a:t>Ph.D.</a:t>
            </a:r>
            <a:r>
              <a:rPr lang="cs-CZ" dirty="0"/>
              <a:t> 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dirty="0"/>
              <a:t>Možnost zisku evropského Ph.D.</a:t>
            </a:r>
          </a:p>
        </p:txBody>
      </p:sp>
    </p:spTree>
    <p:extLst>
      <p:ext uri="{BB962C8B-B14F-4D97-AF65-F5344CB8AC3E}">
        <p14:creationId xmlns:p14="http://schemas.microsoft.com/office/powerpoint/2010/main" val="268106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A12BA-38FF-453C-A6BC-667DA1E5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Struktura doktorského studia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B64180-5B5C-413E-A146-249E2E92D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Předměty s kreditem A (povinné)</a:t>
            </a:r>
          </a:p>
          <a:p>
            <a:r>
              <a:rPr lang="cs-CZ" b="1" dirty="0"/>
              <a:t>Předměty s kreditem C (volitelné)</a:t>
            </a:r>
          </a:p>
        </p:txBody>
      </p:sp>
    </p:spTree>
    <p:extLst>
      <p:ext uri="{BB962C8B-B14F-4D97-AF65-F5344CB8AC3E}">
        <p14:creationId xmlns:p14="http://schemas.microsoft.com/office/powerpoint/2010/main" val="2296490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A12BA-38FF-453C-A6BC-667DA1E5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Předměty s kreditem A (povinné)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B64180-5B5C-413E-A146-249E2E92D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Kurzy zaměřené na přípravu disertace</a:t>
            </a:r>
          </a:p>
          <a:p>
            <a:endParaRPr lang="cs-CZ" dirty="0"/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RLDrA01</a:t>
            </a:r>
            <a:r>
              <a:rPr lang="cs-CZ" dirty="0"/>
              <a:t> Doktorský seminář I: Disertační výzkumný projekt (povinný zápis v 1. semestru studia)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RLDrA12</a:t>
            </a:r>
            <a:r>
              <a:rPr lang="cs-CZ" dirty="0"/>
              <a:t> Doktorský seminář IV: Pokročilá verze disertace (ideální zápis v 6. semestru studia)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RLDrA14</a:t>
            </a:r>
            <a:r>
              <a:rPr lang="cs-CZ" dirty="0"/>
              <a:t> Doktorský seminář V: Interní oponentura a dokončení disertace (ideální zápis v 7. semestru studia)</a:t>
            </a:r>
          </a:p>
        </p:txBody>
      </p:sp>
    </p:spTree>
    <p:extLst>
      <p:ext uri="{BB962C8B-B14F-4D97-AF65-F5344CB8AC3E}">
        <p14:creationId xmlns:p14="http://schemas.microsoft.com/office/powerpoint/2010/main" val="2300105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A12BA-38FF-453C-A6BC-667DA1E5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Předměty s kreditem A (povinné)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B64180-5B5C-413E-A146-249E2E92D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Kurzy prohlubující teoreticko-metodologické zázemí</a:t>
            </a:r>
          </a:p>
          <a:p>
            <a:endParaRPr lang="cs-CZ" dirty="0"/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RLDrA10</a:t>
            </a:r>
            <a:r>
              <a:rPr lang="cs-CZ" dirty="0"/>
              <a:t> Doktorský seminář III: Teoreticko-metodologický seminář</a:t>
            </a:r>
          </a:p>
        </p:txBody>
      </p:sp>
    </p:spTree>
    <p:extLst>
      <p:ext uri="{BB962C8B-B14F-4D97-AF65-F5344CB8AC3E}">
        <p14:creationId xmlns:p14="http://schemas.microsoft.com/office/powerpoint/2010/main" val="2556221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A12BA-38FF-453C-A6BC-667DA1E5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Předměty s kreditem A (povinné)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B64180-5B5C-413E-A146-249E2E92D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Kurzy zaměřené na usnadnění publikační činnosti</a:t>
            </a:r>
          </a:p>
          <a:p>
            <a:endParaRPr lang="cs-CZ" dirty="0"/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RLDrA02</a:t>
            </a:r>
            <a:r>
              <a:rPr lang="cs-CZ" dirty="0"/>
              <a:t> Doktorský seminář II: Projekt článku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RLDrA09</a:t>
            </a:r>
            <a:r>
              <a:rPr lang="cs-CZ" dirty="0"/>
              <a:t> Příprava článku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RLDrA05 </a:t>
            </a:r>
            <a:r>
              <a:rPr lang="cs-CZ" dirty="0"/>
              <a:t>Publikovaná recenze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RLDrA15</a:t>
            </a:r>
            <a:r>
              <a:rPr lang="cs-CZ" dirty="0"/>
              <a:t> Publikovaný článek</a:t>
            </a:r>
          </a:p>
        </p:txBody>
      </p:sp>
    </p:spTree>
    <p:extLst>
      <p:ext uri="{BB962C8B-B14F-4D97-AF65-F5344CB8AC3E}">
        <p14:creationId xmlns:p14="http://schemas.microsoft.com/office/powerpoint/2010/main" val="172543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A12BA-38FF-453C-A6BC-667DA1E5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Předměty s kreditem A (povinné)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B64180-5B5C-413E-A146-249E2E92D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Kurzy zaměřené na prohloubení akademických dovedností</a:t>
            </a:r>
          </a:p>
          <a:p>
            <a:endParaRPr lang="cs-CZ" dirty="0"/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RLDrA03</a:t>
            </a:r>
            <a:r>
              <a:rPr lang="cs-CZ" dirty="0"/>
              <a:t> Presentation Skills in English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RLDrA04</a:t>
            </a:r>
            <a:r>
              <a:rPr lang="cs-CZ" dirty="0"/>
              <a:t> Příprava grantové přihlášky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RLDrA06</a:t>
            </a:r>
            <a:r>
              <a:rPr lang="cs-CZ" dirty="0"/>
              <a:t> Writing Skills in English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RLDrA07 </a:t>
            </a:r>
            <a:r>
              <a:rPr lang="cs-CZ" dirty="0"/>
              <a:t>Účast na domácí konferenci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RLDrA11</a:t>
            </a:r>
            <a:r>
              <a:rPr lang="cs-CZ" dirty="0"/>
              <a:t> Účast na mezinárodní konferenci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RLDrA13</a:t>
            </a:r>
            <a:r>
              <a:rPr lang="cs-CZ" dirty="0"/>
              <a:t> Doktorská zahraniční stáž</a:t>
            </a:r>
          </a:p>
          <a:p>
            <a:pPr lvl="1">
              <a:buFont typeface="Avenir Next LT Pro" panose="020B0504020202020204" pitchFamily="34" charset="-18"/>
              <a:buChar char="–"/>
            </a:pPr>
            <a:r>
              <a:rPr lang="cs-CZ" b="1" dirty="0"/>
              <a:t>RLDrA16</a:t>
            </a:r>
            <a:r>
              <a:rPr lang="cs-CZ" dirty="0"/>
              <a:t> Doktorský seminář VI: Postdoktorské výhledy</a:t>
            </a:r>
          </a:p>
        </p:txBody>
      </p:sp>
    </p:spTree>
    <p:extLst>
      <p:ext uri="{BB962C8B-B14F-4D97-AF65-F5344CB8AC3E}">
        <p14:creationId xmlns:p14="http://schemas.microsoft.com/office/powerpoint/2010/main" val="526359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A12BA-38FF-453C-A6BC-667DA1E5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Předměty s kreditem A (povinné)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B64180-5B5C-413E-A146-249E2E92D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Kurzy zaměřené na prohloubení pedagogických dovedností</a:t>
            </a:r>
          </a:p>
          <a:p>
            <a:endParaRPr lang="cs-CZ" dirty="0"/>
          </a:p>
          <a:p>
            <a:pPr marL="685800" marR="0" lvl="1" indent="-22860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venir Next LT Pro" panose="020B0504020202020204" pitchFamily="34" charset="-18"/>
              <a:buChar char="–"/>
              <a:tabLst/>
              <a:defRPr/>
            </a:pP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RLDrA08</a:t>
            </a:r>
            <a:r>
              <a:rPr kumimoji="0" lang="cs-C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 Základy výuky religionistiky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96448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RightStep">
      <a:dk1>
        <a:srgbClr val="000000"/>
      </a:dk1>
      <a:lt1>
        <a:srgbClr val="FFFFFF"/>
      </a:lt1>
      <a:dk2>
        <a:srgbClr val="223C23"/>
      </a:dk2>
      <a:lt2>
        <a:srgbClr val="E8E2E8"/>
      </a:lt2>
      <a:accent1>
        <a:srgbClr val="33B938"/>
      </a:accent1>
      <a:accent2>
        <a:srgbClr val="26B869"/>
      </a:accent2>
      <a:accent3>
        <a:srgbClr val="31B3A2"/>
      </a:accent3>
      <a:accent4>
        <a:srgbClr val="2897C4"/>
      </a:accent4>
      <a:accent5>
        <a:srgbClr val="3A68D6"/>
      </a:accent5>
      <a:accent6>
        <a:srgbClr val="6454D0"/>
      </a:accent6>
      <a:hlink>
        <a:srgbClr val="AA7638"/>
      </a:hlink>
      <a:folHlink>
        <a:srgbClr val="828282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705</Words>
  <Application>Microsoft Office PowerPoint</Application>
  <PresentationFormat>Širokoúhlá obrazovka</PresentationFormat>
  <Paragraphs>96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Avenir Next LT Pro</vt:lpstr>
      <vt:lpstr>Calibri</vt:lpstr>
      <vt:lpstr>AccentBoxVTI</vt:lpstr>
      <vt:lpstr>Představení doktorského studia</vt:lpstr>
      <vt:lpstr>Doktorské studium</vt:lpstr>
      <vt:lpstr>Doktorské studium</vt:lpstr>
      <vt:lpstr>Struktura doktorského studia</vt:lpstr>
      <vt:lpstr>Předměty s kreditem A (povinné)</vt:lpstr>
      <vt:lpstr>Předměty s kreditem A (povinné)</vt:lpstr>
      <vt:lpstr>Předměty s kreditem A (povinné)</vt:lpstr>
      <vt:lpstr>Předměty s kreditem A (povinné)</vt:lpstr>
      <vt:lpstr>Předměty s kreditem A (povinné)</vt:lpstr>
      <vt:lpstr>Předměty s kreditem C (volitelné)</vt:lpstr>
      <vt:lpstr>Obhajoba disertace a doktorská zkouška</vt:lpstr>
      <vt:lpstr>Obhajoba dizertace a doktorská zkouška</vt:lpstr>
      <vt:lpstr>Dizertační práce</vt:lpstr>
      <vt:lpstr>Obecná doporučení</vt:lpstr>
      <vt:lpstr>Obecná doporučení</vt:lpstr>
      <vt:lpstr>Jak se v akademické prostředí propagovat?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Představení doktorského studia</dc:title>
  <dc:creator>Aleš Chalupa</dc:creator>
  <cp:lastModifiedBy>Aleš Chalupa</cp:lastModifiedBy>
  <cp:revision>7</cp:revision>
  <dcterms:created xsi:type="dcterms:W3CDTF">2020-10-04T20:10:24Z</dcterms:created>
  <dcterms:modified xsi:type="dcterms:W3CDTF">2022-09-25T07:38:23Z</dcterms:modified>
</cp:coreProperties>
</file>