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73" r:id="rId7"/>
    <p:sldId id="297" r:id="rId8"/>
    <p:sldId id="307" r:id="rId9"/>
    <p:sldId id="263" r:id="rId10"/>
    <p:sldId id="298" r:id="rId11"/>
    <p:sldId id="271" r:id="rId12"/>
    <p:sldId id="299" r:id="rId13"/>
    <p:sldId id="282" r:id="rId14"/>
    <p:sldId id="300" r:id="rId15"/>
    <p:sldId id="269" r:id="rId16"/>
    <p:sldId id="301" r:id="rId17"/>
    <p:sldId id="277" r:id="rId18"/>
    <p:sldId id="302" r:id="rId19"/>
    <p:sldId id="281" r:id="rId20"/>
    <p:sldId id="272" r:id="rId21"/>
    <p:sldId id="290" r:id="rId22"/>
    <p:sldId id="303" r:id="rId23"/>
    <p:sldId id="260" r:id="rId24"/>
    <p:sldId id="259" r:id="rId25"/>
    <p:sldId id="275" r:id="rId26"/>
    <p:sldId id="261" r:id="rId27"/>
    <p:sldId id="304" r:id="rId28"/>
    <p:sldId id="305" r:id="rId29"/>
    <p:sldId id="267" r:id="rId30"/>
    <p:sldId id="306" r:id="rId31"/>
    <p:sldId id="265" r:id="rId32"/>
    <p:sldId id="266" r:id="rId33"/>
    <p:sldId id="294" r:id="rId34"/>
    <p:sldId id="296" r:id="rId35"/>
    <p:sldId id="278" r:id="rId36"/>
    <p:sldId id="284" r:id="rId37"/>
    <p:sldId id="285" r:id="rId38"/>
    <p:sldId id="276" r:id="rId39"/>
    <p:sldId id="286" r:id="rId40"/>
    <p:sldId id="283" r:id="rId41"/>
    <p:sldId id="287" r:id="rId42"/>
    <p:sldId id="280" r:id="rId43"/>
    <p:sldId id="292" r:id="rId44"/>
    <p:sldId id="291" r:id="rId45"/>
    <p:sldId id="288" r:id="rId46"/>
    <p:sldId id="279" r:id="rId47"/>
    <p:sldId id="28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Shaw"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D7EC41-1581-429B-BCE1-BFA921A9149F}" v="5" dt="2022-11-01T15:00:06.584"/>
    <p1510:client id="{A1D2540D-514A-4F41-BA34-8EAC5699BF64}" v="8" dt="2020-05-18T21:33:15.8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0AC01-BCEE-4BE8-8505-A83929776B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C4C75C5-6A44-47FD-90AB-C92603BB16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6472672-E65D-4CB4-80AB-C46E2C08C4FB}"/>
              </a:ext>
            </a:extLst>
          </p:cNvPr>
          <p:cNvSpPr>
            <a:spLocks noGrp="1"/>
          </p:cNvSpPr>
          <p:nvPr>
            <p:ph type="dt" sz="half" idx="10"/>
          </p:nvPr>
        </p:nvSpPr>
        <p:spPr/>
        <p:txBody>
          <a:bodyPr/>
          <a:lstStyle/>
          <a:p>
            <a:fld id="{74F9C65F-12F5-4287-8345-6C82385EB472}" type="datetimeFigureOut">
              <a:rPr lang="en-GB" smtClean="0"/>
              <a:t>01/11/2022</a:t>
            </a:fld>
            <a:endParaRPr lang="en-GB"/>
          </a:p>
        </p:txBody>
      </p:sp>
      <p:sp>
        <p:nvSpPr>
          <p:cNvPr id="5" name="Footer Placeholder 4">
            <a:extLst>
              <a:ext uri="{FF2B5EF4-FFF2-40B4-BE49-F238E27FC236}">
                <a16:creationId xmlns:a16="http://schemas.microsoft.com/office/drawing/2014/main" id="{670F60D8-8E2E-4407-805F-02227DC62A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30EEEA-3882-4B63-8AC2-663C28FDD6B9}"/>
              </a:ext>
            </a:extLst>
          </p:cNvPr>
          <p:cNvSpPr>
            <a:spLocks noGrp="1"/>
          </p:cNvSpPr>
          <p:nvPr>
            <p:ph type="sldNum" sz="quarter" idx="12"/>
          </p:nvPr>
        </p:nvSpPr>
        <p:spPr/>
        <p:txBody>
          <a:bodyPr/>
          <a:lstStyle/>
          <a:p>
            <a:fld id="{B0E79ECC-7E88-4AF7-B52D-8E3BA1A0B82F}" type="slidenum">
              <a:rPr lang="en-GB" smtClean="0"/>
              <a:t>‹#›</a:t>
            </a:fld>
            <a:endParaRPr lang="en-GB"/>
          </a:p>
        </p:txBody>
      </p:sp>
    </p:spTree>
    <p:extLst>
      <p:ext uri="{BB962C8B-B14F-4D97-AF65-F5344CB8AC3E}">
        <p14:creationId xmlns:p14="http://schemas.microsoft.com/office/powerpoint/2010/main" val="388902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44D2-0363-407D-A06B-7127B75F4C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3DF362-5EA6-47A4-8D82-DAF29426CB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904684-8379-46E7-9771-7A93C84B90D5}"/>
              </a:ext>
            </a:extLst>
          </p:cNvPr>
          <p:cNvSpPr>
            <a:spLocks noGrp="1"/>
          </p:cNvSpPr>
          <p:nvPr>
            <p:ph type="dt" sz="half" idx="10"/>
          </p:nvPr>
        </p:nvSpPr>
        <p:spPr/>
        <p:txBody>
          <a:bodyPr/>
          <a:lstStyle/>
          <a:p>
            <a:fld id="{74F9C65F-12F5-4287-8345-6C82385EB472}" type="datetimeFigureOut">
              <a:rPr lang="en-GB" smtClean="0"/>
              <a:t>01/11/2022</a:t>
            </a:fld>
            <a:endParaRPr lang="en-GB"/>
          </a:p>
        </p:txBody>
      </p:sp>
      <p:sp>
        <p:nvSpPr>
          <p:cNvPr id="5" name="Footer Placeholder 4">
            <a:extLst>
              <a:ext uri="{FF2B5EF4-FFF2-40B4-BE49-F238E27FC236}">
                <a16:creationId xmlns:a16="http://schemas.microsoft.com/office/drawing/2014/main" id="{BA0D244E-9F3A-47C5-A573-7EEB017CFA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743173-0A41-49AE-A41D-3D0D545E4C1B}"/>
              </a:ext>
            </a:extLst>
          </p:cNvPr>
          <p:cNvSpPr>
            <a:spLocks noGrp="1"/>
          </p:cNvSpPr>
          <p:nvPr>
            <p:ph type="sldNum" sz="quarter" idx="12"/>
          </p:nvPr>
        </p:nvSpPr>
        <p:spPr/>
        <p:txBody>
          <a:bodyPr/>
          <a:lstStyle/>
          <a:p>
            <a:fld id="{B0E79ECC-7E88-4AF7-B52D-8E3BA1A0B82F}" type="slidenum">
              <a:rPr lang="en-GB" smtClean="0"/>
              <a:t>‹#›</a:t>
            </a:fld>
            <a:endParaRPr lang="en-GB"/>
          </a:p>
        </p:txBody>
      </p:sp>
    </p:spTree>
    <p:extLst>
      <p:ext uri="{BB962C8B-B14F-4D97-AF65-F5344CB8AC3E}">
        <p14:creationId xmlns:p14="http://schemas.microsoft.com/office/powerpoint/2010/main" val="686921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F6DD5A-21B2-4E1C-86FA-2A6862C796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5F6B4A-628D-4FB8-98CB-ABD90D51B8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35145B-036A-4005-93BB-4545FD01EBDE}"/>
              </a:ext>
            </a:extLst>
          </p:cNvPr>
          <p:cNvSpPr>
            <a:spLocks noGrp="1"/>
          </p:cNvSpPr>
          <p:nvPr>
            <p:ph type="dt" sz="half" idx="10"/>
          </p:nvPr>
        </p:nvSpPr>
        <p:spPr/>
        <p:txBody>
          <a:bodyPr/>
          <a:lstStyle/>
          <a:p>
            <a:fld id="{74F9C65F-12F5-4287-8345-6C82385EB472}" type="datetimeFigureOut">
              <a:rPr lang="en-GB" smtClean="0"/>
              <a:t>01/11/2022</a:t>
            </a:fld>
            <a:endParaRPr lang="en-GB"/>
          </a:p>
        </p:txBody>
      </p:sp>
      <p:sp>
        <p:nvSpPr>
          <p:cNvPr id="5" name="Footer Placeholder 4">
            <a:extLst>
              <a:ext uri="{FF2B5EF4-FFF2-40B4-BE49-F238E27FC236}">
                <a16:creationId xmlns:a16="http://schemas.microsoft.com/office/drawing/2014/main" id="{B0B18286-BB44-48F2-B146-13CDE544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F697FD-89F9-4B6E-9487-FA9A5380F5A1}"/>
              </a:ext>
            </a:extLst>
          </p:cNvPr>
          <p:cNvSpPr>
            <a:spLocks noGrp="1"/>
          </p:cNvSpPr>
          <p:nvPr>
            <p:ph type="sldNum" sz="quarter" idx="12"/>
          </p:nvPr>
        </p:nvSpPr>
        <p:spPr/>
        <p:txBody>
          <a:bodyPr/>
          <a:lstStyle/>
          <a:p>
            <a:fld id="{B0E79ECC-7E88-4AF7-B52D-8E3BA1A0B82F}" type="slidenum">
              <a:rPr lang="en-GB" smtClean="0"/>
              <a:t>‹#›</a:t>
            </a:fld>
            <a:endParaRPr lang="en-GB"/>
          </a:p>
        </p:txBody>
      </p:sp>
    </p:spTree>
    <p:extLst>
      <p:ext uri="{BB962C8B-B14F-4D97-AF65-F5344CB8AC3E}">
        <p14:creationId xmlns:p14="http://schemas.microsoft.com/office/powerpoint/2010/main" val="393079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E79F9-ACB4-42B0-864C-B7501BC211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268FF7-09B8-4634-92F0-ACFBD03A1E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7AA9DE-92A6-4336-8623-A4D4661B6AC7}"/>
              </a:ext>
            </a:extLst>
          </p:cNvPr>
          <p:cNvSpPr>
            <a:spLocks noGrp="1"/>
          </p:cNvSpPr>
          <p:nvPr>
            <p:ph type="dt" sz="half" idx="10"/>
          </p:nvPr>
        </p:nvSpPr>
        <p:spPr/>
        <p:txBody>
          <a:bodyPr/>
          <a:lstStyle/>
          <a:p>
            <a:fld id="{74F9C65F-12F5-4287-8345-6C82385EB472}" type="datetimeFigureOut">
              <a:rPr lang="en-GB" smtClean="0"/>
              <a:t>01/11/2022</a:t>
            </a:fld>
            <a:endParaRPr lang="en-GB"/>
          </a:p>
        </p:txBody>
      </p:sp>
      <p:sp>
        <p:nvSpPr>
          <p:cNvPr id="5" name="Footer Placeholder 4">
            <a:extLst>
              <a:ext uri="{FF2B5EF4-FFF2-40B4-BE49-F238E27FC236}">
                <a16:creationId xmlns:a16="http://schemas.microsoft.com/office/drawing/2014/main" id="{1594D81F-814F-4D95-96D5-675A7E395E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23479A-EDB3-4999-BDEE-9F128D21BDAC}"/>
              </a:ext>
            </a:extLst>
          </p:cNvPr>
          <p:cNvSpPr>
            <a:spLocks noGrp="1"/>
          </p:cNvSpPr>
          <p:nvPr>
            <p:ph type="sldNum" sz="quarter" idx="12"/>
          </p:nvPr>
        </p:nvSpPr>
        <p:spPr/>
        <p:txBody>
          <a:bodyPr/>
          <a:lstStyle/>
          <a:p>
            <a:fld id="{B0E79ECC-7E88-4AF7-B52D-8E3BA1A0B82F}" type="slidenum">
              <a:rPr lang="en-GB" smtClean="0"/>
              <a:t>‹#›</a:t>
            </a:fld>
            <a:endParaRPr lang="en-GB"/>
          </a:p>
        </p:txBody>
      </p:sp>
    </p:spTree>
    <p:extLst>
      <p:ext uri="{BB962C8B-B14F-4D97-AF65-F5344CB8AC3E}">
        <p14:creationId xmlns:p14="http://schemas.microsoft.com/office/powerpoint/2010/main" val="1898294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65C05-3EB1-434F-8A16-1BE7B1B14B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7E7F95-1A97-4CE3-943C-0AD6D419B8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24F6C0-F680-46AF-8632-7F3783E052AC}"/>
              </a:ext>
            </a:extLst>
          </p:cNvPr>
          <p:cNvSpPr>
            <a:spLocks noGrp="1"/>
          </p:cNvSpPr>
          <p:nvPr>
            <p:ph type="dt" sz="half" idx="10"/>
          </p:nvPr>
        </p:nvSpPr>
        <p:spPr/>
        <p:txBody>
          <a:bodyPr/>
          <a:lstStyle/>
          <a:p>
            <a:fld id="{74F9C65F-12F5-4287-8345-6C82385EB472}" type="datetimeFigureOut">
              <a:rPr lang="en-GB" smtClean="0"/>
              <a:t>01/11/2022</a:t>
            </a:fld>
            <a:endParaRPr lang="en-GB"/>
          </a:p>
        </p:txBody>
      </p:sp>
      <p:sp>
        <p:nvSpPr>
          <p:cNvPr id="5" name="Footer Placeholder 4">
            <a:extLst>
              <a:ext uri="{FF2B5EF4-FFF2-40B4-BE49-F238E27FC236}">
                <a16:creationId xmlns:a16="http://schemas.microsoft.com/office/drawing/2014/main" id="{9EB34846-2A5C-4EA6-A003-67C83CA511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E31388-B068-4415-B818-0A7CDC668740}"/>
              </a:ext>
            </a:extLst>
          </p:cNvPr>
          <p:cNvSpPr>
            <a:spLocks noGrp="1"/>
          </p:cNvSpPr>
          <p:nvPr>
            <p:ph type="sldNum" sz="quarter" idx="12"/>
          </p:nvPr>
        </p:nvSpPr>
        <p:spPr/>
        <p:txBody>
          <a:bodyPr/>
          <a:lstStyle/>
          <a:p>
            <a:fld id="{B0E79ECC-7E88-4AF7-B52D-8E3BA1A0B82F}" type="slidenum">
              <a:rPr lang="en-GB" smtClean="0"/>
              <a:t>‹#›</a:t>
            </a:fld>
            <a:endParaRPr lang="en-GB"/>
          </a:p>
        </p:txBody>
      </p:sp>
    </p:spTree>
    <p:extLst>
      <p:ext uri="{BB962C8B-B14F-4D97-AF65-F5344CB8AC3E}">
        <p14:creationId xmlns:p14="http://schemas.microsoft.com/office/powerpoint/2010/main" val="2300847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61FAD-2D39-4DD7-A649-23D7115560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284C40-58C1-4C01-8686-E9DD10ECA8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311195-F5F1-4B4A-9BC1-F0F5A7420F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6A94ED2-C052-4BC9-85CA-BDEFBC5BF4B7}"/>
              </a:ext>
            </a:extLst>
          </p:cNvPr>
          <p:cNvSpPr>
            <a:spLocks noGrp="1"/>
          </p:cNvSpPr>
          <p:nvPr>
            <p:ph type="dt" sz="half" idx="10"/>
          </p:nvPr>
        </p:nvSpPr>
        <p:spPr/>
        <p:txBody>
          <a:bodyPr/>
          <a:lstStyle/>
          <a:p>
            <a:fld id="{74F9C65F-12F5-4287-8345-6C82385EB472}" type="datetimeFigureOut">
              <a:rPr lang="en-GB" smtClean="0"/>
              <a:t>01/11/2022</a:t>
            </a:fld>
            <a:endParaRPr lang="en-GB"/>
          </a:p>
        </p:txBody>
      </p:sp>
      <p:sp>
        <p:nvSpPr>
          <p:cNvPr id="6" name="Footer Placeholder 5">
            <a:extLst>
              <a:ext uri="{FF2B5EF4-FFF2-40B4-BE49-F238E27FC236}">
                <a16:creationId xmlns:a16="http://schemas.microsoft.com/office/drawing/2014/main" id="{F09AB258-8136-4191-96AC-9B56575B31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251277-FDB6-4F1C-85A2-5804A8C09287}"/>
              </a:ext>
            </a:extLst>
          </p:cNvPr>
          <p:cNvSpPr>
            <a:spLocks noGrp="1"/>
          </p:cNvSpPr>
          <p:nvPr>
            <p:ph type="sldNum" sz="quarter" idx="12"/>
          </p:nvPr>
        </p:nvSpPr>
        <p:spPr/>
        <p:txBody>
          <a:bodyPr/>
          <a:lstStyle/>
          <a:p>
            <a:fld id="{B0E79ECC-7E88-4AF7-B52D-8E3BA1A0B82F}" type="slidenum">
              <a:rPr lang="en-GB" smtClean="0"/>
              <a:t>‹#›</a:t>
            </a:fld>
            <a:endParaRPr lang="en-GB"/>
          </a:p>
        </p:txBody>
      </p:sp>
    </p:spTree>
    <p:extLst>
      <p:ext uri="{BB962C8B-B14F-4D97-AF65-F5344CB8AC3E}">
        <p14:creationId xmlns:p14="http://schemas.microsoft.com/office/powerpoint/2010/main" val="4195122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2FE6E-E649-48AD-8F27-41D92A5C413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6581FF-899C-4AD0-9FD1-7EF348585C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173444-BEDE-456E-B048-FAD0B7AD7E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0CE74B-614F-47CD-B041-01089B852D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119589-D42E-4E66-B422-F0C7E65CAA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632CC5-78C5-4950-9C67-F3D8E398F294}"/>
              </a:ext>
            </a:extLst>
          </p:cNvPr>
          <p:cNvSpPr>
            <a:spLocks noGrp="1"/>
          </p:cNvSpPr>
          <p:nvPr>
            <p:ph type="dt" sz="half" idx="10"/>
          </p:nvPr>
        </p:nvSpPr>
        <p:spPr/>
        <p:txBody>
          <a:bodyPr/>
          <a:lstStyle/>
          <a:p>
            <a:fld id="{74F9C65F-12F5-4287-8345-6C82385EB472}" type="datetimeFigureOut">
              <a:rPr lang="en-GB" smtClean="0"/>
              <a:t>01/11/2022</a:t>
            </a:fld>
            <a:endParaRPr lang="en-GB"/>
          </a:p>
        </p:txBody>
      </p:sp>
      <p:sp>
        <p:nvSpPr>
          <p:cNvPr id="8" name="Footer Placeholder 7">
            <a:extLst>
              <a:ext uri="{FF2B5EF4-FFF2-40B4-BE49-F238E27FC236}">
                <a16:creationId xmlns:a16="http://schemas.microsoft.com/office/drawing/2014/main" id="{17B7D561-2A66-44FF-8CC4-6994B9DE4C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400C37E-6F15-4CD2-96F0-CDE40F777543}"/>
              </a:ext>
            </a:extLst>
          </p:cNvPr>
          <p:cNvSpPr>
            <a:spLocks noGrp="1"/>
          </p:cNvSpPr>
          <p:nvPr>
            <p:ph type="sldNum" sz="quarter" idx="12"/>
          </p:nvPr>
        </p:nvSpPr>
        <p:spPr/>
        <p:txBody>
          <a:bodyPr/>
          <a:lstStyle/>
          <a:p>
            <a:fld id="{B0E79ECC-7E88-4AF7-B52D-8E3BA1A0B82F}" type="slidenum">
              <a:rPr lang="en-GB" smtClean="0"/>
              <a:t>‹#›</a:t>
            </a:fld>
            <a:endParaRPr lang="en-GB"/>
          </a:p>
        </p:txBody>
      </p:sp>
    </p:spTree>
    <p:extLst>
      <p:ext uri="{BB962C8B-B14F-4D97-AF65-F5344CB8AC3E}">
        <p14:creationId xmlns:p14="http://schemas.microsoft.com/office/powerpoint/2010/main" val="278829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303F2-F904-431C-8CFD-5778BB739D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4780F32-85D6-4274-A7E5-FE053B4AB303}"/>
              </a:ext>
            </a:extLst>
          </p:cNvPr>
          <p:cNvSpPr>
            <a:spLocks noGrp="1"/>
          </p:cNvSpPr>
          <p:nvPr>
            <p:ph type="dt" sz="half" idx="10"/>
          </p:nvPr>
        </p:nvSpPr>
        <p:spPr/>
        <p:txBody>
          <a:bodyPr/>
          <a:lstStyle/>
          <a:p>
            <a:fld id="{74F9C65F-12F5-4287-8345-6C82385EB472}" type="datetimeFigureOut">
              <a:rPr lang="en-GB" smtClean="0"/>
              <a:t>01/11/2022</a:t>
            </a:fld>
            <a:endParaRPr lang="en-GB"/>
          </a:p>
        </p:txBody>
      </p:sp>
      <p:sp>
        <p:nvSpPr>
          <p:cNvPr id="4" name="Footer Placeholder 3">
            <a:extLst>
              <a:ext uri="{FF2B5EF4-FFF2-40B4-BE49-F238E27FC236}">
                <a16:creationId xmlns:a16="http://schemas.microsoft.com/office/drawing/2014/main" id="{8E392AE0-8C6F-40F6-8E94-6E9A125865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4387AE-6C35-456F-A9A6-ACBA327A0EC4}"/>
              </a:ext>
            </a:extLst>
          </p:cNvPr>
          <p:cNvSpPr>
            <a:spLocks noGrp="1"/>
          </p:cNvSpPr>
          <p:nvPr>
            <p:ph type="sldNum" sz="quarter" idx="12"/>
          </p:nvPr>
        </p:nvSpPr>
        <p:spPr/>
        <p:txBody>
          <a:bodyPr/>
          <a:lstStyle/>
          <a:p>
            <a:fld id="{B0E79ECC-7E88-4AF7-B52D-8E3BA1A0B82F}" type="slidenum">
              <a:rPr lang="en-GB" smtClean="0"/>
              <a:t>‹#›</a:t>
            </a:fld>
            <a:endParaRPr lang="en-GB"/>
          </a:p>
        </p:txBody>
      </p:sp>
    </p:spTree>
    <p:extLst>
      <p:ext uri="{BB962C8B-B14F-4D97-AF65-F5344CB8AC3E}">
        <p14:creationId xmlns:p14="http://schemas.microsoft.com/office/powerpoint/2010/main" val="1385042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AE00EB-BBD5-44FD-B831-CB3E4B081824}"/>
              </a:ext>
            </a:extLst>
          </p:cNvPr>
          <p:cNvSpPr>
            <a:spLocks noGrp="1"/>
          </p:cNvSpPr>
          <p:nvPr>
            <p:ph type="dt" sz="half" idx="10"/>
          </p:nvPr>
        </p:nvSpPr>
        <p:spPr/>
        <p:txBody>
          <a:bodyPr/>
          <a:lstStyle/>
          <a:p>
            <a:fld id="{74F9C65F-12F5-4287-8345-6C82385EB472}" type="datetimeFigureOut">
              <a:rPr lang="en-GB" smtClean="0"/>
              <a:t>01/11/2022</a:t>
            </a:fld>
            <a:endParaRPr lang="en-GB"/>
          </a:p>
        </p:txBody>
      </p:sp>
      <p:sp>
        <p:nvSpPr>
          <p:cNvPr id="3" name="Footer Placeholder 2">
            <a:extLst>
              <a:ext uri="{FF2B5EF4-FFF2-40B4-BE49-F238E27FC236}">
                <a16:creationId xmlns:a16="http://schemas.microsoft.com/office/drawing/2014/main" id="{48C57E35-8FE1-4618-98C8-F7D8E52BADE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1E7FDE-DA9A-4F5D-B4EE-C77A6C024B0D}"/>
              </a:ext>
            </a:extLst>
          </p:cNvPr>
          <p:cNvSpPr>
            <a:spLocks noGrp="1"/>
          </p:cNvSpPr>
          <p:nvPr>
            <p:ph type="sldNum" sz="quarter" idx="12"/>
          </p:nvPr>
        </p:nvSpPr>
        <p:spPr/>
        <p:txBody>
          <a:bodyPr/>
          <a:lstStyle/>
          <a:p>
            <a:fld id="{B0E79ECC-7E88-4AF7-B52D-8E3BA1A0B82F}" type="slidenum">
              <a:rPr lang="en-GB" smtClean="0"/>
              <a:t>‹#›</a:t>
            </a:fld>
            <a:endParaRPr lang="en-GB"/>
          </a:p>
        </p:txBody>
      </p:sp>
    </p:spTree>
    <p:extLst>
      <p:ext uri="{BB962C8B-B14F-4D97-AF65-F5344CB8AC3E}">
        <p14:creationId xmlns:p14="http://schemas.microsoft.com/office/powerpoint/2010/main" val="1337045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043CF-5E8E-44EE-BEC8-C29EA27C2E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A09315E-D830-4771-97AD-E821736238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43B7DE-F78E-493F-8D33-F719433294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22D163-5442-4890-91D2-6B51429DA335}"/>
              </a:ext>
            </a:extLst>
          </p:cNvPr>
          <p:cNvSpPr>
            <a:spLocks noGrp="1"/>
          </p:cNvSpPr>
          <p:nvPr>
            <p:ph type="dt" sz="half" idx="10"/>
          </p:nvPr>
        </p:nvSpPr>
        <p:spPr/>
        <p:txBody>
          <a:bodyPr/>
          <a:lstStyle/>
          <a:p>
            <a:fld id="{74F9C65F-12F5-4287-8345-6C82385EB472}" type="datetimeFigureOut">
              <a:rPr lang="en-GB" smtClean="0"/>
              <a:t>01/11/2022</a:t>
            </a:fld>
            <a:endParaRPr lang="en-GB"/>
          </a:p>
        </p:txBody>
      </p:sp>
      <p:sp>
        <p:nvSpPr>
          <p:cNvPr id="6" name="Footer Placeholder 5">
            <a:extLst>
              <a:ext uri="{FF2B5EF4-FFF2-40B4-BE49-F238E27FC236}">
                <a16:creationId xmlns:a16="http://schemas.microsoft.com/office/drawing/2014/main" id="{2424FBE3-1F4A-4972-BB09-07A7EC1CDC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23F43F-E8B9-4107-BBBA-B63E316D0432}"/>
              </a:ext>
            </a:extLst>
          </p:cNvPr>
          <p:cNvSpPr>
            <a:spLocks noGrp="1"/>
          </p:cNvSpPr>
          <p:nvPr>
            <p:ph type="sldNum" sz="quarter" idx="12"/>
          </p:nvPr>
        </p:nvSpPr>
        <p:spPr/>
        <p:txBody>
          <a:bodyPr/>
          <a:lstStyle/>
          <a:p>
            <a:fld id="{B0E79ECC-7E88-4AF7-B52D-8E3BA1A0B82F}" type="slidenum">
              <a:rPr lang="en-GB" smtClean="0"/>
              <a:t>‹#›</a:t>
            </a:fld>
            <a:endParaRPr lang="en-GB"/>
          </a:p>
        </p:txBody>
      </p:sp>
    </p:spTree>
    <p:extLst>
      <p:ext uri="{BB962C8B-B14F-4D97-AF65-F5344CB8AC3E}">
        <p14:creationId xmlns:p14="http://schemas.microsoft.com/office/powerpoint/2010/main" val="11704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B4D6C-9C38-4E58-A88B-FCD07D1A47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45E40B-B122-4987-BFEA-B8EC90781C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210E3C-FFFD-4EA2-A303-F3362C783C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E7A6AB-7DA5-4B99-98FF-94D8FBF1841A}"/>
              </a:ext>
            </a:extLst>
          </p:cNvPr>
          <p:cNvSpPr>
            <a:spLocks noGrp="1"/>
          </p:cNvSpPr>
          <p:nvPr>
            <p:ph type="dt" sz="half" idx="10"/>
          </p:nvPr>
        </p:nvSpPr>
        <p:spPr/>
        <p:txBody>
          <a:bodyPr/>
          <a:lstStyle/>
          <a:p>
            <a:fld id="{74F9C65F-12F5-4287-8345-6C82385EB472}" type="datetimeFigureOut">
              <a:rPr lang="en-GB" smtClean="0"/>
              <a:t>01/11/2022</a:t>
            </a:fld>
            <a:endParaRPr lang="en-GB"/>
          </a:p>
        </p:txBody>
      </p:sp>
      <p:sp>
        <p:nvSpPr>
          <p:cNvPr id="6" name="Footer Placeholder 5">
            <a:extLst>
              <a:ext uri="{FF2B5EF4-FFF2-40B4-BE49-F238E27FC236}">
                <a16:creationId xmlns:a16="http://schemas.microsoft.com/office/drawing/2014/main" id="{86B396D6-D960-4314-BF56-4AB5EFE6EC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E13D80-6E64-49D9-BB87-C5EFDF5700BC}"/>
              </a:ext>
            </a:extLst>
          </p:cNvPr>
          <p:cNvSpPr>
            <a:spLocks noGrp="1"/>
          </p:cNvSpPr>
          <p:nvPr>
            <p:ph type="sldNum" sz="quarter" idx="12"/>
          </p:nvPr>
        </p:nvSpPr>
        <p:spPr/>
        <p:txBody>
          <a:bodyPr/>
          <a:lstStyle/>
          <a:p>
            <a:fld id="{B0E79ECC-7E88-4AF7-B52D-8E3BA1A0B82F}" type="slidenum">
              <a:rPr lang="en-GB" smtClean="0"/>
              <a:t>‹#›</a:t>
            </a:fld>
            <a:endParaRPr lang="en-GB"/>
          </a:p>
        </p:txBody>
      </p:sp>
    </p:spTree>
    <p:extLst>
      <p:ext uri="{BB962C8B-B14F-4D97-AF65-F5344CB8AC3E}">
        <p14:creationId xmlns:p14="http://schemas.microsoft.com/office/powerpoint/2010/main" val="1415044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AFF4D5-E0D5-40EA-8EEB-969800EC94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857FB7-270D-48CA-8AAA-CA7029E3E9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1AAB81-971C-477B-800B-88610D201C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F9C65F-12F5-4287-8345-6C82385EB472}" type="datetimeFigureOut">
              <a:rPr lang="en-GB" smtClean="0"/>
              <a:t>01/11/2022</a:t>
            </a:fld>
            <a:endParaRPr lang="en-GB"/>
          </a:p>
        </p:txBody>
      </p:sp>
      <p:sp>
        <p:nvSpPr>
          <p:cNvPr id="5" name="Footer Placeholder 4">
            <a:extLst>
              <a:ext uri="{FF2B5EF4-FFF2-40B4-BE49-F238E27FC236}">
                <a16:creationId xmlns:a16="http://schemas.microsoft.com/office/drawing/2014/main" id="{6B23FDA6-3419-4BAB-8E57-66A8DA25C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A5B1EE1-4EBC-4A57-8D52-C2890689C8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79ECC-7E88-4AF7-B52D-8E3BA1A0B82F}" type="slidenum">
              <a:rPr lang="en-GB" smtClean="0"/>
              <a:t>‹#›</a:t>
            </a:fld>
            <a:endParaRPr lang="en-GB"/>
          </a:p>
        </p:txBody>
      </p:sp>
    </p:spTree>
    <p:extLst>
      <p:ext uri="{BB962C8B-B14F-4D97-AF65-F5344CB8AC3E}">
        <p14:creationId xmlns:p14="http://schemas.microsoft.com/office/powerpoint/2010/main" val="4277475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jstor.org/stable/1510047" TargetMode="External"/><Relationship Id="rId2" Type="http://schemas.openxmlformats.org/officeDocument/2006/relationships/hyperlink" Target="https://archiv.ub.uni-heidelberg.de/propylaeumdok/242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304A-C89D-452D-9C91-DAD6343D7B02}"/>
              </a:ext>
            </a:extLst>
          </p:cNvPr>
          <p:cNvSpPr>
            <a:spLocks noGrp="1"/>
          </p:cNvSpPr>
          <p:nvPr>
            <p:ph type="ctrTitle"/>
          </p:nvPr>
        </p:nvSpPr>
        <p:spPr>
          <a:xfrm>
            <a:off x="6746628" y="1783959"/>
            <a:ext cx="4645250" cy="2889114"/>
          </a:xfrm>
        </p:spPr>
        <p:txBody>
          <a:bodyPr anchor="b">
            <a:normAutofit/>
          </a:bodyPr>
          <a:lstStyle/>
          <a:p>
            <a:pPr algn="l"/>
            <a:r>
              <a:rPr lang="en-GB" sz="4700" b="1" dirty="0"/>
              <a:t>Hermits, the First Monasteries, and Late Antique Society</a:t>
            </a:r>
          </a:p>
        </p:txBody>
      </p:sp>
      <p:sp>
        <p:nvSpPr>
          <p:cNvPr id="48" name="Freeform: Shape 4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picture containing rug&#10;&#10;Description automatically generated">
            <a:extLst>
              <a:ext uri="{FF2B5EF4-FFF2-40B4-BE49-F238E27FC236}">
                <a16:creationId xmlns:a16="http://schemas.microsoft.com/office/drawing/2014/main" id="{A45010AB-E5B1-4E01-AA55-652692F04860}"/>
              </a:ext>
            </a:extLst>
          </p:cNvPr>
          <p:cNvPicPr>
            <a:picLocks noChangeAspect="1"/>
          </p:cNvPicPr>
          <p:nvPr/>
        </p:nvPicPr>
        <p:blipFill rotWithShape="1">
          <a:blip r:embed="rId2">
            <a:extLst>
              <a:ext uri="{28A0092B-C50C-407E-A947-70E740481C1C}">
                <a14:useLocalDpi xmlns:a14="http://schemas.microsoft.com/office/drawing/2010/main" val="0"/>
              </a:ext>
            </a:extLst>
          </a:blip>
          <a:srcRect r="-2" b="14617"/>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90904168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5D809-E2CE-4DB0-8E22-A9BEA8C9A3F6}"/>
              </a:ext>
            </a:extLst>
          </p:cNvPr>
          <p:cNvSpPr>
            <a:spLocks noGrp="1"/>
          </p:cNvSpPr>
          <p:nvPr>
            <p:ph type="title"/>
          </p:nvPr>
        </p:nvSpPr>
        <p:spPr>
          <a:xfrm>
            <a:off x="4965430" y="629268"/>
            <a:ext cx="6586491" cy="1286160"/>
          </a:xfrm>
        </p:spPr>
        <p:txBody>
          <a:bodyPr anchor="b">
            <a:normAutofit/>
          </a:bodyPr>
          <a:lstStyle/>
          <a:p>
            <a:r>
              <a:rPr lang="en-GB" dirty="0"/>
              <a:t>Female Recluses and Nuns</a:t>
            </a:r>
          </a:p>
        </p:txBody>
      </p:sp>
      <p:sp>
        <p:nvSpPr>
          <p:cNvPr id="3" name="Content Placeholder 2">
            <a:extLst>
              <a:ext uri="{FF2B5EF4-FFF2-40B4-BE49-F238E27FC236}">
                <a16:creationId xmlns:a16="http://schemas.microsoft.com/office/drawing/2014/main" id="{7AE6C5A1-7DA6-4CBC-BA2D-833C5D083D72}"/>
              </a:ext>
            </a:extLst>
          </p:cNvPr>
          <p:cNvSpPr>
            <a:spLocks noGrp="1"/>
          </p:cNvSpPr>
          <p:nvPr>
            <p:ph idx="1"/>
          </p:nvPr>
        </p:nvSpPr>
        <p:spPr>
          <a:xfrm>
            <a:off x="4965430" y="2243787"/>
            <a:ext cx="7007113" cy="4378600"/>
          </a:xfrm>
        </p:spPr>
        <p:txBody>
          <a:bodyPr>
            <a:noAutofit/>
          </a:bodyPr>
          <a:lstStyle/>
          <a:p>
            <a:r>
              <a:rPr lang="en-GB" sz="2400" dirty="0"/>
              <a:t>The “Sayings of the Desert Fathers” (</a:t>
            </a:r>
            <a:r>
              <a:rPr lang="en-GB" sz="2400" i="1" dirty="0" err="1"/>
              <a:t>Apophthegmata</a:t>
            </a:r>
            <a:r>
              <a:rPr lang="en-GB" sz="2400" i="1" dirty="0"/>
              <a:t> </a:t>
            </a:r>
            <a:r>
              <a:rPr lang="en-GB" sz="2400" i="1" dirty="0" err="1"/>
              <a:t>Patrum</a:t>
            </a:r>
            <a:r>
              <a:rPr lang="en-GB" sz="2400" dirty="0"/>
              <a:t>), a 5</a:t>
            </a:r>
            <a:r>
              <a:rPr lang="en-GB" sz="2400" baseline="30000" dirty="0"/>
              <a:t>th</a:t>
            </a:r>
            <a:r>
              <a:rPr lang="en-GB" sz="2400" dirty="0"/>
              <a:t> century compilation of early monastic wisdom, actually </a:t>
            </a:r>
            <a:r>
              <a:rPr lang="en-GB" sz="2400" b="1" dirty="0"/>
              <a:t>contains quite a few sayings of “Desert mothers”</a:t>
            </a:r>
            <a:r>
              <a:rPr lang="en-GB" sz="2400" dirty="0"/>
              <a:t>! E.g.:</a:t>
            </a:r>
          </a:p>
          <a:p>
            <a:pPr lvl="1"/>
            <a:r>
              <a:rPr lang="en-GB" b="1" dirty="0"/>
              <a:t>Sarah</a:t>
            </a:r>
          </a:p>
          <a:p>
            <a:pPr lvl="1"/>
            <a:r>
              <a:rPr lang="en-GB" b="1" dirty="0" err="1"/>
              <a:t>Syncletica</a:t>
            </a:r>
            <a:endParaRPr lang="en-GB" b="1" dirty="0"/>
          </a:p>
          <a:p>
            <a:pPr lvl="1"/>
            <a:r>
              <a:rPr lang="en-GB" b="1" dirty="0" err="1"/>
              <a:t>Matrona</a:t>
            </a:r>
            <a:r>
              <a:rPr lang="en-GB" dirty="0"/>
              <a:t>. </a:t>
            </a:r>
          </a:p>
          <a:p>
            <a:r>
              <a:rPr lang="en-GB" sz="2400" dirty="0"/>
              <a:t>Women’s coenobitic monasticism also begins early. </a:t>
            </a:r>
          </a:p>
          <a:p>
            <a:pPr lvl="1"/>
            <a:r>
              <a:rPr lang="en-GB" b="1" dirty="0"/>
              <a:t>Pachomius establishes a female community</a:t>
            </a:r>
            <a:r>
              <a:rPr lang="en-GB" dirty="0"/>
              <a:t> alongside his first male community, as part of a larger complex.</a:t>
            </a:r>
          </a:p>
          <a:p>
            <a:endParaRPr lang="en-GB" sz="2100" dirty="0"/>
          </a:p>
        </p:txBody>
      </p:sp>
      <p:pic>
        <p:nvPicPr>
          <p:cNvPr id="5" name="Picture 4" descr="An old photo of a person&#10;&#10;Description automatically generated">
            <a:extLst>
              <a:ext uri="{FF2B5EF4-FFF2-40B4-BE49-F238E27FC236}">
                <a16:creationId xmlns:a16="http://schemas.microsoft.com/office/drawing/2014/main" id="{096D3327-F321-4CC2-942E-F6ABDEE3B37F}"/>
              </a:ext>
            </a:extLst>
          </p:cNvPr>
          <p:cNvPicPr>
            <a:picLocks noChangeAspect="1"/>
          </p:cNvPicPr>
          <p:nvPr/>
        </p:nvPicPr>
        <p:blipFill rotWithShape="1">
          <a:blip r:embed="rId2">
            <a:extLst>
              <a:ext uri="{28A0092B-C50C-407E-A947-70E740481C1C}">
                <a14:useLocalDpi xmlns:a14="http://schemas.microsoft.com/office/drawing/2010/main" val="0"/>
              </a:ext>
            </a:extLst>
          </a:blip>
          <a:srcRect r="2" b="2452"/>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BFF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858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5D809-E2CE-4DB0-8E22-A9BEA8C9A3F6}"/>
              </a:ext>
            </a:extLst>
          </p:cNvPr>
          <p:cNvSpPr>
            <a:spLocks noGrp="1"/>
          </p:cNvSpPr>
          <p:nvPr>
            <p:ph type="title"/>
          </p:nvPr>
        </p:nvSpPr>
        <p:spPr>
          <a:xfrm>
            <a:off x="4965430" y="629268"/>
            <a:ext cx="6586491" cy="1286160"/>
          </a:xfrm>
        </p:spPr>
        <p:txBody>
          <a:bodyPr anchor="b">
            <a:normAutofit/>
          </a:bodyPr>
          <a:lstStyle/>
          <a:p>
            <a:r>
              <a:rPr lang="en-GB" dirty="0"/>
              <a:t>Female Recluses and Nuns</a:t>
            </a:r>
          </a:p>
        </p:txBody>
      </p:sp>
      <p:sp>
        <p:nvSpPr>
          <p:cNvPr id="3" name="Content Placeholder 2">
            <a:extLst>
              <a:ext uri="{FF2B5EF4-FFF2-40B4-BE49-F238E27FC236}">
                <a16:creationId xmlns:a16="http://schemas.microsoft.com/office/drawing/2014/main" id="{7AE6C5A1-7DA6-4CBC-BA2D-833C5D083D72}"/>
              </a:ext>
            </a:extLst>
          </p:cNvPr>
          <p:cNvSpPr>
            <a:spLocks noGrp="1"/>
          </p:cNvSpPr>
          <p:nvPr>
            <p:ph idx="1"/>
          </p:nvPr>
        </p:nvSpPr>
        <p:spPr>
          <a:xfrm>
            <a:off x="4965430" y="2243787"/>
            <a:ext cx="7007113" cy="4378600"/>
          </a:xfrm>
        </p:spPr>
        <p:txBody>
          <a:bodyPr>
            <a:noAutofit/>
          </a:bodyPr>
          <a:lstStyle/>
          <a:p>
            <a:r>
              <a:rPr lang="en-GB" sz="2000" b="1" dirty="0"/>
              <a:t>Women are still found less in the literary evidence </a:t>
            </a:r>
            <a:r>
              <a:rPr lang="en-GB" sz="2000" dirty="0"/>
              <a:t>though. Why?</a:t>
            </a:r>
          </a:p>
          <a:p>
            <a:pPr lvl="1"/>
            <a:r>
              <a:rPr lang="en-GB" sz="2000" dirty="0"/>
              <a:t>Regarding hermits, </a:t>
            </a:r>
            <a:r>
              <a:rPr lang="en-GB" sz="2000" b="1" dirty="0"/>
              <a:t>society is not quite as comfortable with women taking an independent path</a:t>
            </a:r>
            <a:r>
              <a:rPr lang="en-GB" sz="2000" dirty="0"/>
              <a:t>. </a:t>
            </a:r>
          </a:p>
          <a:p>
            <a:pPr lvl="1"/>
            <a:r>
              <a:rPr lang="en-GB" sz="2000" b="1" dirty="0"/>
              <a:t>Female </a:t>
            </a:r>
            <a:r>
              <a:rPr lang="en-GB" sz="2000" b="1" i="1" dirty="0"/>
              <a:t>coenobitic </a:t>
            </a:r>
            <a:r>
              <a:rPr lang="en-GB" sz="2000" b="1" dirty="0"/>
              <a:t>monasticism is more socially acceptable </a:t>
            </a:r>
            <a:r>
              <a:rPr lang="en-GB" sz="2000" dirty="0"/>
              <a:t>and even desirable: women are “looked after” in this context, placed in </a:t>
            </a:r>
            <a:r>
              <a:rPr lang="en-GB" sz="2000" b="1" dirty="0"/>
              <a:t>a new family</a:t>
            </a:r>
            <a:r>
              <a:rPr lang="en-GB" sz="2000" dirty="0"/>
              <a:t>. A place to put unmarried daughters or widows, or family members of male monks.</a:t>
            </a:r>
          </a:p>
          <a:p>
            <a:pPr lvl="1"/>
            <a:r>
              <a:rPr lang="en-GB" sz="2000" dirty="0"/>
              <a:t>Nevertheless, there are already </a:t>
            </a:r>
            <a:r>
              <a:rPr lang="en-GB" sz="2000" b="1" dirty="0"/>
              <a:t>fears over the temptation of male monks by female nuns</a:t>
            </a:r>
            <a:r>
              <a:rPr lang="en-GB" sz="2000" dirty="0"/>
              <a:t>: women seen as particular carriers and transmitters of the sin of lust.</a:t>
            </a:r>
          </a:p>
          <a:p>
            <a:r>
              <a:rPr lang="en-GB" sz="2000" dirty="0"/>
              <a:t>N.B. female monk in Latin is a “</a:t>
            </a:r>
            <a:r>
              <a:rPr lang="en-GB" sz="2000" b="1" i="1" dirty="0" err="1"/>
              <a:t>monacha</a:t>
            </a:r>
            <a:r>
              <a:rPr lang="en-GB" sz="2000" dirty="0"/>
              <a:t>” or a </a:t>
            </a:r>
            <a:r>
              <a:rPr lang="en-GB" sz="2000" i="1" dirty="0"/>
              <a:t>“</a:t>
            </a:r>
            <a:r>
              <a:rPr lang="en-GB" sz="2000" b="1" i="1" dirty="0" err="1"/>
              <a:t>monialis</a:t>
            </a:r>
            <a:r>
              <a:rPr lang="en-GB" sz="2000" i="1" dirty="0"/>
              <a:t>”</a:t>
            </a:r>
            <a:r>
              <a:rPr lang="en-GB" sz="2000" dirty="0"/>
              <a:t>. In English a female coenobitic monks is much more commonly called a “</a:t>
            </a:r>
            <a:r>
              <a:rPr lang="en-GB" sz="2000" b="1" dirty="0"/>
              <a:t>nun</a:t>
            </a:r>
            <a:r>
              <a:rPr lang="en-GB" sz="2000" dirty="0"/>
              <a:t>”</a:t>
            </a:r>
          </a:p>
          <a:p>
            <a:endParaRPr lang="en-GB" sz="2100" dirty="0"/>
          </a:p>
        </p:txBody>
      </p:sp>
      <p:pic>
        <p:nvPicPr>
          <p:cNvPr id="5" name="Picture 4" descr="An old photo of a person&#10;&#10;Description automatically generated">
            <a:extLst>
              <a:ext uri="{FF2B5EF4-FFF2-40B4-BE49-F238E27FC236}">
                <a16:creationId xmlns:a16="http://schemas.microsoft.com/office/drawing/2014/main" id="{096D3327-F321-4CC2-942E-F6ABDEE3B37F}"/>
              </a:ext>
            </a:extLst>
          </p:cNvPr>
          <p:cNvPicPr>
            <a:picLocks noChangeAspect="1"/>
          </p:cNvPicPr>
          <p:nvPr/>
        </p:nvPicPr>
        <p:blipFill rotWithShape="1">
          <a:blip r:embed="rId2">
            <a:extLst>
              <a:ext uri="{28A0092B-C50C-407E-A947-70E740481C1C}">
                <a14:useLocalDpi xmlns:a14="http://schemas.microsoft.com/office/drawing/2010/main" val="0"/>
              </a:ext>
            </a:extLst>
          </a:blip>
          <a:srcRect r="2" b="2452"/>
          <a:stretch/>
        </p:blipFill>
        <p:spPr>
          <a:xfrm>
            <a:off x="20" y="10"/>
            <a:ext cx="4635571" cy="6857990"/>
          </a:xfrm>
          <a:prstGeom prst="rect">
            <a:avLst/>
          </a:prstGeom>
          <a:effectLst/>
        </p:spPr>
      </p:pic>
    </p:spTree>
    <p:extLst>
      <p:ext uri="{BB962C8B-B14F-4D97-AF65-F5344CB8AC3E}">
        <p14:creationId xmlns:p14="http://schemas.microsoft.com/office/powerpoint/2010/main" val="120567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p:txBody>
          <a:bodyPr/>
          <a:lstStyle/>
          <a:p>
            <a:r>
              <a:rPr lang="en-GB" b="1" dirty="0"/>
              <a:t>Early Monastic Values</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838200" y="1425474"/>
            <a:ext cx="10563421" cy="5622939"/>
          </a:xfrm>
        </p:spPr>
        <p:txBody>
          <a:bodyPr>
            <a:normAutofit/>
          </a:bodyPr>
          <a:lstStyle/>
          <a:p>
            <a:pPr marL="0" indent="0">
              <a:buNone/>
            </a:pPr>
            <a:r>
              <a:rPr lang="en-GB" sz="2200" dirty="0"/>
              <a:t>A </a:t>
            </a:r>
            <a:r>
              <a:rPr lang="en-GB" sz="2200" b="1" dirty="0"/>
              <a:t>physical life that revolved around self-denial</a:t>
            </a:r>
            <a:r>
              <a:rPr lang="en-GB" sz="2200" dirty="0"/>
              <a:t>. Some common features:</a:t>
            </a:r>
          </a:p>
          <a:p>
            <a:r>
              <a:rPr lang="en-GB" sz="2200" b="1" dirty="0"/>
              <a:t>Celibacy: renunciation of any sexual contact most often seen as critical</a:t>
            </a:r>
          </a:p>
          <a:p>
            <a:pPr lvl="1"/>
            <a:r>
              <a:rPr lang="en-GB" sz="2200" dirty="0"/>
              <a:t>Pachomius pays particular attention to this issue in his </a:t>
            </a:r>
            <a:r>
              <a:rPr lang="en-GB" sz="2200" i="1" dirty="0"/>
              <a:t>Precepts</a:t>
            </a:r>
            <a:r>
              <a:rPr lang="en-GB" sz="2200" dirty="0"/>
              <a:t> – keen to avoid sexual contact and temptation not only with the outside world, but also between the monks. </a:t>
            </a:r>
          </a:p>
          <a:p>
            <a:pPr lvl="1"/>
            <a:r>
              <a:rPr lang="en-GB" sz="2200" dirty="0"/>
              <a:t>Thus, knees to be kept covered when sitting together, tunics long enough that they do not go too high when the monk bends over</a:t>
            </a:r>
          </a:p>
          <a:p>
            <a:r>
              <a:rPr lang="en-GB" sz="2200" b="1" dirty="0"/>
              <a:t>Diet and fasting: early hermits are especially noted for startling dietary regimes</a:t>
            </a:r>
          </a:p>
          <a:p>
            <a:pPr lvl="1"/>
            <a:r>
              <a:rPr lang="en-GB" sz="2200" dirty="0"/>
              <a:t>Paul of Thebes is said to have lived largely from the fruit of a single tree, and bread given to him by a raven</a:t>
            </a:r>
          </a:p>
          <a:p>
            <a:pPr lvl="1"/>
            <a:r>
              <a:rPr lang="en-GB" sz="2200" dirty="0"/>
              <a:t>Anthony consumed just bread, water and salt, according to his biographer, Athanasius of Alexandria</a:t>
            </a:r>
          </a:p>
          <a:p>
            <a:pPr lvl="1"/>
            <a:r>
              <a:rPr lang="en-GB" sz="2200" dirty="0" err="1"/>
              <a:t>Onuphrius</a:t>
            </a:r>
            <a:r>
              <a:rPr lang="en-GB" sz="2200" dirty="0"/>
              <a:t> (4</a:t>
            </a:r>
            <a:r>
              <a:rPr lang="en-GB" sz="2200" baseline="30000" dirty="0"/>
              <a:t>th</a:t>
            </a:r>
            <a:r>
              <a:rPr lang="en-GB" sz="2200" dirty="0"/>
              <a:t> or 5</a:t>
            </a:r>
            <a:r>
              <a:rPr lang="en-GB" sz="2200" baseline="30000" dirty="0"/>
              <a:t>th</a:t>
            </a:r>
            <a:r>
              <a:rPr lang="en-GB" sz="2200" dirty="0"/>
              <a:t> century AD) is said to live entirely on dates</a:t>
            </a:r>
          </a:p>
          <a:p>
            <a:pPr lvl="1"/>
            <a:r>
              <a:rPr lang="en-GB" sz="2200" dirty="0"/>
              <a:t>In more normal cases, monks tended to live on a simple, vegetarian diet, based on the what was locally available: bread, lentils, rice etc.</a:t>
            </a:r>
          </a:p>
        </p:txBody>
      </p:sp>
    </p:spTree>
    <p:extLst>
      <p:ext uri="{BB962C8B-B14F-4D97-AF65-F5344CB8AC3E}">
        <p14:creationId xmlns:p14="http://schemas.microsoft.com/office/powerpoint/2010/main" val="293359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p:txBody>
          <a:bodyPr/>
          <a:lstStyle/>
          <a:p>
            <a:r>
              <a:rPr lang="en-GB" b="1" dirty="0"/>
              <a:t>Early Monastic Values</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838200" y="1434352"/>
            <a:ext cx="10563421" cy="5622939"/>
          </a:xfrm>
        </p:spPr>
        <p:txBody>
          <a:bodyPr>
            <a:normAutofit/>
          </a:bodyPr>
          <a:lstStyle/>
          <a:p>
            <a:pPr marL="0" indent="0">
              <a:buNone/>
            </a:pPr>
            <a:r>
              <a:rPr lang="en-GB" sz="2200" dirty="0"/>
              <a:t>A </a:t>
            </a:r>
            <a:r>
              <a:rPr lang="en-GB" sz="2200" b="1" dirty="0"/>
              <a:t>physical life that revolved around self-denial</a:t>
            </a:r>
            <a:r>
              <a:rPr lang="en-GB" sz="2200" dirty="0"/>
              <a:t>. Some common features:</a:t>
            </a:r>
          </a:p>
          <a:p>
            <a:r>
              <a:rPr lang="en-GB" sz="2200" b="1" dirty="0"/>
              <a:t>Other physical ascetic practices</a:t>
            </a:r>
          </a:p>
          <a:p>
            <a:pPr lvl="1"/>
            <a:r>
              <a:rPr lang="en-GB" sz="2200" dirty="0"/>
              <a:t>Basic dwellings: for hermits, caves and or simple constructed cells are frequently reported</a:t>
            </a:r>
          </a:p>
          <a:p>
            <a:pPr lvl="1"/>
            <a:r>
              <a:rPr lang="en-GB" sz="2200" dirty="0"/>
              <a:t>Simple clothes: the most rigorous hermits wear rags and hair shirts (e.g. Anthony) </a:t>
            </a:r>
          </a:p>
          <a:p>
            <a:pPr lvl="1"/>
            <a:r>
              <a:rPr lang="en-GB" sz="2200" dirty="0"/>
              <a:t>Sleep deprivation; e.g. rising in the middle of the night to pray. </a:t>
            </a:r>
          </a:p>
          <a:p>
            <a:r>
              <a:rPr lang="en-GB" sz="2200" b="1" dirty="0"/>
              <a:t>Emphasis on constant or very frequent prayer</a:t>
            </a:r>
          </a:p>
          <a:p>
            <a:pPr lvl="1"/>
            <a:r>
              <a:rPr lang="en-GB" sz="2200" dirty="0"/>
              <a:t>Anthony: “he was constant in prayer, knowing that a man ought to pray unceasingly in private” (Athanasius of Alexandria)</a:t>
            </a:r>
          </a:p>
          <a:p>
            <a:pPr lvl="1"/>
            <a:r>
              <a:rPr lang="en-GB" sz="2200" dirty="0"/>
              <a:t>Pachomius sets a precise round of daily prayer (e.g. saying the “Jesus prayer” 100 times a day) in his </a:t>
            </a:r>
            <a:r>
              <a:rPr lang="en-GB" sz="2200" i="1" dirty="0"/>
              <a:t>Precepts</a:t>
            </a:r>
            <a:endParaRPr lang="en-GB" sz="2200" dirty="0"/>
          </a:p>
        </p:txBody>
      </p:sp>
    </p:spTree>
    <p:extLst>
      <p:ext uri="{BB962C8B-B14F-4D97-AF65-F5344CB8AC3E}">
        <p14:creationId xmlns:p14="http://schemas.microsoft.com/office/powerpoint/2010/main" val="392404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p:txBody>
          <a:bodyPr/>
          <a:lstStyle/>
          <a:p>
            <a:r>
              <a:rPr lang="en-GB" b="1" dirty="0"/>
              <a:t>Early Monastic Values</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838200" y="1434353"/>
            <a:ext cx="10563421" cy="4742610"/>
          </a:xfrm>
        </p:spPr>
        <p:txBody>
          <a:bodyPr>
            <a:normAutofit fontScale="92500"/>
          </a:bodyPr>
          <a:lstStyle/>
          <a:p>
            <a:pPr marL="0" indent="0">
              <a:buNone/>
            </a:pPr>
            <a:r>
              <a:rPr lang="en-GB" sz="2400" dirty="0"/>
              <a:t>A </a:t>
            </a:r>
            <a:r>
              <a:rPr lang="en-GB" sz="2400" b="1" dirty="0"/>
              <a:t>spiritual life focussed on repentance for the sins and impurity of man</a:t>
            </a:r>
            <a:r>
              <a:rPr lang="en-GB" sz="2400" dirty="0"/>
              <a:t>, as well as </a:t>
            </a:r>
            <a:r>
              <a:rPr lang="en-GB" sz="2400" b="1" dirty="0"/>
              <a:t>contemplating the divine</a:t>
            </a:r>
            <a:r>
              <a:rPr lang="en-GB" sz="2400" dirty="0"/>
              <a:t>.</a:t>
            </a:r>
          </a:p>
          <a:p>
            <a:r>
              <a:rPr lang="en-GB" sz="2400" b="1" dirty="0"/>
              <a:t>An early death and a life of mourning</a:t>
            </a:r>
          </a:p>
          <a:p>
            <a:pPr lvl="1"/>
            <a:r>
              <a:rPr lang="en-GB" dirty="0"/>
              <a:t>They are </a:t>
            </a:r>
            <a:r>
              <a:rPr lang="en-GB" b="1" dirty="0"/>
              <a:t>“mortifying” (i.e. killing) their “flesh” </a:t>
            </a:r>
            <a:r>
              <a:rPr lang="en-GB" dirty="0"/>
              <a:t>in repentance for their worldly sins and to escape temptation. </a:t>
            </a:r>
            <a:r>
              <a:rPr lang="en-GB" dirty="0" err="1"/>
              <a:t>Dorotheus</a:t>
            </a:r>
            <a:r>
              <a:rPr lang="en-GB" dirty="0"/>
              <a:t> in the </a:t>
            </a:r>
            <a:r>
              <a:rPr lang="en-GB" i="1" dirty="0" err="1"/>
              <a:t>Lausiac</a:t>
            </a:r>
            <a:r>
              <a:rPr lang="en-GB" i="1" dirty="0"/>
              <a:t> History</a:t>
            </a:r>
            <a:r>
              <a:rPr lang="en-GB" dirty="0"/>
              <a:t> of </a:t>
            </a:r>
            <a:r>
              <a:rPr lang="en-GB" dirty="0" err="1"/>
              <a:t>Palladius</a:t>
            </a:r>
            <a:r>
              <a:rPr lang="en-GB" dirty="0"/>
              <a:t>: “It [the body] kills me; I kill it”.</a:t>
            </a:r>
          </a:p>
          <a:p>
            <a:pPr lvl="1"/>
            <a:r>
              <a:rPr lang="en-GB" dirty="0"/>
              <a:t>With this “death” comes </a:t>
            </a:r>
            <a:r>
              <a:rPr lang="en-GB" b="1" dirty="0"/>
              <a:t>inner grief and mourning</a:t>
            </a:r>
            <a:r>
              <a:rPr lang="en-GB" dirty="0"/>
              <a:t>. Saint Jerome (d.420): a monk is “</a:t>
            </a:r>
            <a:r>
              <a:rPr lang="en-GB" i="1" dirty="0"/>
              <a:t>Is qui </a:t>
            </a:r>
            <a:r>
              <a:rPr lang="en-GB" i="1" dirty="0" err="1"/>
              <a:t>luget</a:t>
            </a:r>
            <a:r>
              <a:rPr lang="en-GB" i="1" dirty="0"/>
              <a:t>”</a:t>
            </a:r>
            <a:r>
              <a:rPr lang="en-GB" dirty="0"/>
              <a:t> – “He who mourns”. </a:t>
            </a:r>
          </a:p>
          <a:p>
            <a:pPr lvl="1"/>
            <a:r>
              <a:rPr lang="en-GB" dirty="0"/>
              <a:t>Monks </a:t>
            </a:r>
            <a:r>
              <a:rPr lang="en-GB" b="1" dirty="0"/>
              <a:t>grieve over their own sins</a:t>
            </a:r>
            <a:r>
              <a:rPr lang="en-GB" dirty="0"/>
              <a:t>. They also </a:t>
            </a:r>
            <a:r>
              <a:rPr lang="en-GB" b="1" dirty="0"/>
              <a:t>mourn for mankind </a:t>
            </a:r>
            <a:r>
              <a:rPr lang="en-GB" dirty="0"/>
              <a:t>more broadly, condemned to both sin and mortality by Adam’s error in the Garden of Eden (“The Fall”). Finally, they </a:t>
            </a:r>
            <a:r>
              <a:rPr lang="en-GB" b="1" dirty="0"/>
              <a:t>mourning for Christ</a:t>
            </a:r>
            <a:r>
              <a:rPr lang="en-GB" dirty="0"/>
              <a:t>, condemned to death by sinful men.</a:t>
            </a:r>
          </a:p>
          <a:p>
            <a:pPr lvl="1"/>
            <a:r>
              <a:rPr lang="en-GB" dirty="0"/>
              <a:t>With grief came tears. </a:t>
            </a:r>
            <a:r>
              <a:rPr lang="en-GB" dirty="0" err="1"/>
              <a:t>Evagrius</a:t>
            </a:r>
            <a:r>
              <a:rPr lang="en-GB" dirty="0"/>
              <a:t> of Pontus (d. 399), an Anatolian scholar who became a monk in Egypt, said that </a:t>
            </a:r>
            <a:r>
              <a:rPr lang="en-GB" b="1" dirty="0"/>
              <a:t>physical tears were the surest sign of true repentance</a:t>
            </a:r>
            <a:r>
              <a:rPr lang="en-GB" dirty="0"/>
              <a:t>.</a:t>
            </a:r>
          </a:p>
          <a:p>
            <a:endParaRPr lang="en-GB" dirty="0"/>
          </a:p>
          <a:p>
            <a:endParaRPr lang="en-GB" dirty="0"/>
          </a:p>
          <a:p>
            <a:endParaRPr lang="en-GB" dirty="0"/>
          </a:p>
          <a:p>
            <a:endParaRPr lang="en-GB" dirty="0"/>
          </a:p>
          <a:p>
            <a:endParaRPr lang="en-GB" sz="2800" dirty="0"/>
          </a:p>
          <a:p>
            <a:endParaRPr lang="en-GB" sz="2800" dirty="0"/>
          </a:p>
        </p:txBody>
      </p:sp>
    </p:spTree>
    <p:extLst>
      <p:ext uri="{BB962C8B-B14F-4D97-AF65-F5344CB8AC3E}">
        <p14:creationId xmlns:p14="http://schemas.microsoft.com/office/powerpoint/2010/main" val="4025204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p:txBody>
          <a:bodyPr/>
          <a:lstStyle/>
          <a:p>
            <a:r>
              <a:rPr lang="en-GB" b="1" dirty="0"/>
              <a:t>Early Monastic Values</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838200" y="1434353"/>
            <a:ext cx="10563421" cy="4742610"/>
          </a:xfrm>
        </p:spPr>
        <p:txBody>
          <a:bodyPr>
            <a:normAutofit/>
          </a:bodyPr>
          <a:lstStyle/>
          <a:p>
            <a:pPr marL="0" indent="0">
              <a:buNone/>
            </a:pPr>
            <a:r>
              <a:rPr lang="en-GB" sz="2200" dirty="0"/>
              <a:t>A </a:t>
            </a:r>
            <a:r>
              <a:rPr lang="en-GB" sz="2200" b="1" dirty="0"/>
              <a:t>spiritual life focussed on repentance for the sins and impurity of man</a:t>
            </a:r>
            <a:r>
              <a:rPr lang="en-GB" sz="2200" dirty="0"/>
              <a:t>, as well as </a:t>
            </a:r>
            <a:r>
              <a:rPr lang="en-GB" sz="2200" b="1" dirty="0"/>
              <a:t>contemplating the divine</a:t>
            </a:r>
            <a:r>
              <a:rPr lang="en-GB" sz="2200" dirty="0"/>
              <a:t>.</a:t>
            </a:r>
          </a:p>
          <a:p>
            <a:r>
              <a:rPr lang="en-GB" sz="2200" b="1" dirty="0"/>
              <a:t>A new birth </a:t>
            </a:r>
          </a:p>
          <a:p>
            <a:pPr lvl="1"/>
            <a:r>
              <a:rPr lang="en-GB" sz="2200" dirty="0"/>
              <a:t>Their focus is on rebuilding and perfecting man’s inner, God-given virtues. </a:t>
            </a:r>
            <a:r>
              <a:rPr lang="en-GB" sz="2200" dirty="0" err="1"/>
              <a:t>Palladius’s</a:t>
            </a:r>
            <a:r>
              <a:rPr lang="en-GB" sz="2200" dirty="0"/>
              <a:t> </a:t>
            </a:r>
            <a:r>
              <a:rPr lang="en-GB" sz="2200" i="1" dirty="0" err="1"/>
              <a:t>Lausiac</a:t>
            </a:r>
            <a:r>
              <a:rPr lang="en-GB" sz="2200" i="1" dirty="0"/>
              <a:t> history </a:t>
            </a:r>
            <a:r>
              <a:rPr lang="en-GB" sz="2200" dirty="0"/>
              <a:t>speaks of monks perfecting “charity, joy, peace, patience, kindness, goodness and forbearance”.</a:t>
            </a:r>
          </a:p>
          <a:p>
            <a:pPr lvl="1"/>
            <a:r>
              <a:rPr lang="en-GB" sz="2200" dirty="0"/>
              <a:t>Becoming a monk comes to be seen as like a second baptism.</a:t>
            </a:r>
          </a:p>
          <a:p>
            <a:endParaRPr lang="en-GB" dirty="0"/>
          </a:p>
          <a:p>
            <a:endParaRPr lang="en-GB" dirty="0"/>
          </a:p>
          <a:p>
            <a:endParaRPr lang="en-GB" dirty="0"/>
          </a:p>
          <a:p>
            <a:endParaRPr lang="en-GB" dirty="0"/>
          </a:p>
          <a:p>
            <a:endParaRPr lang="en-GB" sz="2800" dirty="0"/>
          </a:p>
          <a:p>
            <a:endParaRPr lang="en-GB" sz="2800" dirty="0"/>
          </a:p>
        </p:txBody>
      </p:sp>
    </p:spTree>
    <p:extLst>
      <p:ext uri="{BB962C8B-B14F-4D97-AF65-F5344CB8AC3E}">
        <p14:creationId xmlns:p14="http://schemas.microsoft.com/office/powerpoint/2010/main" val="1297543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p:txBody>
          <a:bodyPr/>
          <a:lstStyle/>
          <a:p>
            <a:r>
              <a:rPr lang="en-GB" b="1" dirty="0"/>
              <a:t>Early Monastic Values - Coenobitic</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838200" y="1434353"/>
            <a:ext cx="10563421" cy="5261722"/>
          </a:xfrm>
        </p:spPr>
        <p:txBody>
          <a:bodyPr>
            <a:normAutofit fontScale="85000" lnSpcReduction="20000"/>
          </a:bodyPr>
          <a:lstStyle/>
          <a:p>
            <a:pPr marL="0" indent="0">
              <a:buNone/>
            </a:pPr>
            <a:r>
              <a:rPr lang="en-GB" b="1" dirty="0"/>
              <a:t>Some traits of </a:t>
            </a:r>
            <a:r>
              <a:rPr lang="en-GB" b="1" dirty="0" err="1"/>
              <a:t>Pachomian</a:t>
            </a:r>
            <a:r>
              <a:rPr lang="en-GB" b="1" dirty="0"/>
              <a:t> monasticism </a:t>
            </a:r>
            <a:r>
              <a:rPr lang="en-GB" dirty="0"/>
              <a:t>(N.B. there is a lot of variety in this period beyond </a:t>
            </a:r>
            <a:r>
              <a:rPr lang="en-GB" dirty="0" err="1"/>
              <a:t>Pachomian</a:t>
            </a:r>
            <a:r>
              <a:rPr lang="en-GB" dirty="0"/>
              <a:t> norms, but they are certainly influential) </a:t>
            </a:r>
          </a:p>
          <a:p>
            <a:r>
              <a:rPr lang="en-GB" b="1" dirty="0"/>
              <a:t>Common enclosure</a:t>
            </a:r>
            <a:r>
              <a:rPr lang="en-GB" dirty="0"/>
              <a:t>, separate from the rest of society – although how great the distance really was varied. In </a:t>
            </a:r>
            <a:r>
              <a:rPr lang="en-GB" dirty="0" err="1"/>
              <a:t>Pachomian</a:t>
            </a:r>
            <a:r>
              <a:rPr lang="en-GB" dirty="0"/>
              <a:t> monasticism men and women are kept in separate accommodation.</a:t>
            </a:r>
          </a:p>
          <a:p>
            <a:r>
              <a:rPr lang="en-GB" b="1" dirty="0"/>
              <a:t>Common prayer </a:t>
            </a:r>
            <a:r>
              <a:rPr lang="en-GB" dirty="0"/>
              <a:t>– Pachomius established two daily </a:t>
            </a:r>
            <a:r>
              <a:rPr lang="en-GB" b="1" dirty="0"/>
              <a:t>offices</a:t>
            </a:r>
            <a:r>
              <a:rPr lang="en-GB" i="1" dirty="0"/>
              <a:t> </a:t>
            </a:r>
            <a:r>
              <a:rPr lang="en-GB" dirty="0"/>
              <a:t>(a fixed observance of prayers and scriptural readings, typically Psalms) – one in the day and one at night.</a:t>
            </a:r>
          </a:p>
          <a:p>
            <a:r>
              <a:rPr lang="en-GB" b="1" dirty="0"/>
              <a:t>Common material goods  </a:t>
            </a:r>
            <a:r>
              <a:rPr lang="en-GB" dirty="0"/>
              <a:t>– No personal possessions. Technically, these do not even belong to the monastery, but to God: thus they are to show charity to the poor from them.</a:t>
            </a:r>
          </a:p>
          <a:p>
            <a:r>
              <a:rPr lang="en-GB" b="1" dirty="0"/>
              <a:t>Common labour </a:t>
            </a:r>
            <a:r>
              <a:rPr lang="en-GB" dirty="0"/>
              <a:t>– even a monks body is not his own: they all perform manual labour to support each other even if they might have specialised jobs (i.e. growing vegetables, making clothes).</a:t>
            </a:r>
          </a:p>
          <a:p>
            <a:r>
              <a:rPr lang="en-GB" b="1" dirty="0"/>
              <a:t>Common obedience </a:t>
            </a:r>
            <a:r>
              <a:rPr lang="en-GB" dirty="0"/>
              <a:t>– to an “</a:t>
            </a:r>
            <a:r>
              <a:rPr lang="en-GB" b="1" i="1" dirty="0"/>
              <a:t>abba</a:t>
            </a:r>
            <a:r>
              <a:rPr lang="en-GB" i="1" dirty="0"/>
              <a:t>” </a:t>
            </a:r>
            <a:r>
              <a:rPr lang="en-GB" dirty="0"/>
              <a:t>(male) or “</a:t>
            </a:r>
            <a:r>
              <a:rPr lang="en-GB" b="1" i="1" dirty="0" err="1"/>
              <a:t>amma</a:t>
            </a:r>
            <a:r>
              <a:rPr lang="en-GB" i="1" dirty="0"/>
              <a:t>” </a:t>
            </a:r>
            <a:r>
              <a:rPr lang="en-GB" dirty="0"/>
              <a:t>(female): Coptic terms for “father” and “mother”. These figures set the common direction both in life and learning (they lead Scriptural education). The word “</a:t>
            </a:r>
            <a:r>
              <a:rPr lang="en-GB" b="1" dirty="0"/>
              <a:t>abbot</a:t>
            </a:r>
            <a:r>
              <a:rPr lang="en-GB" dirty="0"/>
              <a:t>” comes from “</a:t>
            </a:r>
            <a:r>
              <a:rPr lang="en-GB" i="1" dirty="0"/>
              <a:t>abba</a:t>
            </a:r>
            <a:r>
              <a:rPr lang="en-GB" dirty="0"/>
              <a:t>”.</a:t>
            </a:r>
          </a:p>
          <a:p>
            <a:endParaRPr lang="en-GB" dirty="0"/>
          </a:p>
          <a:p>
            <a:endParaRPr lang="en-GB" dirty="0"/>
          </a:p>
          <a:p>
            <a:endParaRPr lang="en-GB" sz="2800" dirty="0"/>
          </a:p>
          <a:p>
            <a:endParaRPr lang="en-GB" sz="2800" dirty="0"/>
          </a:p>
        </p:txBody>
      </p:sp>
    </p:spTree>
    <p:extLst>
      <p:ext uri="{BB962C8B-B14F-4D97-AF65-F5344CB8AC3E}">
        <p14:creationId xmlns:p14="http://schemas.microsoft.com/office/powerpoint/2010/main" val="158483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p:txBody>
          <a:bodyPr/>
          <a:lstStyle/>
          <a:p>
            <a:r>
              <a:rPr lang="en-GB" b="1" dirty="0"/>
              <a:t>Early Monastic Values - Coenobitic</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838200" y="1434353"/>
            <a:ext cx="10563421" cy="4742610"/>
          </a:xfrm>
        </p:spPr>
        <p:txBody>
          <a:bodyPr>
            <a:normAutofit fontScale="92500" lnSpcReduction="20000"/>
          </a:bodyPr>
          <a:lstStyle/>
          <a:p>
            <a:pPr marL="0" indent="0">
              <a:buNone/>
            </a:pPr>
            <a:r>
              <a:rPr lang="en-GB" dirty="0"/>
              <a:t>The </a:t>
            </a:r>
            <a:r>
              <a:rPr lang="en-GB" b="1" dirty="0"/>
              <a:t>positive, regenerative possibilities </a:t>
            </a:r>
            <a:r>
              <a:rPr lang="en-GB" dirty="0"/>
              <a:t>of monastic life are perhaps </a:t>
            </a:r>
            <a:r>
              <a:rPr lang="en-GB" b="1" dirty="0"/>
              <a:t>especially important for coenobitic monasticism</a:t>
            </a:r>
            <a:r>
              <a:rPr lang="en-GB" dirty="0"/>
              <a:t>.</a:t>
            </a:r>
            <a:endParaRPr lang="en-GB" b="1" dirty="0"/>
          </a:p>
          <a:p>
            <a:r>
              <a:rPr lang="en-GB" dirty="0"/>
              <a:t>Communal monasticism - if more practical - </a:t>
            </a:r>
            <a:r>
              <a:rPr lang="en-GB" b="1" dirty="0"/>
              <a:t>might seem to weaken the monastic purpose</a:t>
            </a:r>
            <a:r>
              <a:rPr lang="en-GB" dirty="0"/>
              <a:t>: fleeing worldly attachments to focus </a:t>
            </a:r>
            <a:r>
              <a:rPr lang="en-GB" i="1" dirty="0"/>
              <a:t>solely </a:t>
            </a:r>
            <a:r>
              <a:rPr lang="en-GB" dirty="0"/>
              <a:t>on God. </a:t>
            </a:r>
          </a:p>
          <a:p>
            <a:pPr lvl="1"/>
            <a:r>
              <a:rPr lang="en-GB" dirty="0"/>
              <a:t>Physical asceticism somewhat lowered (from stringent self-denial to lack of individual property)</a:t>
            </a:r>
          </a:p>
          <a:p>
            <a:pPr lvl="1"/>
            <a:r>
              <a:rPr lang="en-GB" dirty="0"/>
              <a:t>Most importantly, they lived with other men (or women, in female houses)</a:t>
            </a:r>
          </a:p>
          <a:p>
            <a:r>
              <a:rPr lang="en-GB" dirty="0"/>
              <a:t>But </a:t>
            </a:r>
            <a:r>
              <a:rPr lang="en-GB" b="1" dirty="0"/>
              <a:t>living in a religious community had a distinctive spiritual appeal </a:t>
            </a:r>
          </a:p>
          <a:p>
            <a:pPr lvl="1"/>
            <a:r>
              <a:rPr lang="en-GB" dirty="0"/>
              <a:t>If people were in perfect harmony in their absolute desire for union with God, could they not live together? Might it even be spiritually helpful for them to be together?</a:t>
            </a:r>
          </a:p>
          <a:p>
            <a:pPr lvl="1"/>
            <a:r>
              <a:rPr lang="en-GB" dirty="0"/>
              <a:t>Monks in communities could see themselves as fleeing the disorderly and sinful society of the world to build a more perfect one</a:t>
            </a:r>
          </a:p>
          <a:p>
            <a:r>
              <a:rPr lang="en-GB" dirty="0"/>
              <a:t>Hence the </a:t>
            </a:r>
            <a:r>
              <a:rPr lang="en-GB" b="1" dirty="0"/>
              <a:t>emphasis on “common life” </a:t>
            </a:r>
            <a:r>
              <a:rPr lang="en-GB" dirty="0"/>
              <a:t>in </a:t>
            </a:r>
            <a:r>
              <a:rPr lang="en-GB" dirty="0" err="1"/>
              <a:t>Pachomian</a:t>
            </a:r>
            <a:r>
              <a:rPr lang="en-GB" dirty="0"/>
              <a:t> coenobitic monasticism.</a:t>
            </a:r>
          </a:p>
          <a:p>
            <a:endParaRPr lang="en-GB" dirty="0"/>
          </a:p>
          <a:p>
            <a:endParaRPr lang="en-GB" sz="2800" dirty="0"/>
          </a:p>
          <a:p>
            <a:endParaRPr lang="en-GB" sz="2800" dirty="0"/>
          </a:p>
        </p:txBody>
      </p:sp>
    </p:spTree>
    <p:extLst>
      <p:ext uri="{BB962C8B-B14F-4D97-AF65-F5344CB8AC3E}">
        <p14:creationId xmlns:p14="http://schemas.microsoft.com/office/powerpoint/2010/main" val="323872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22780-E14A-4F83-A7C2-37BC793D7AB0}"/>
              </a:ext>
            </a:extLst>
          </p:cNvPr>
          <p:cNvSpPr>
            <a:spLocks noGrp="1"/>
          </p:cNvSpPr>
          <p:nvPr>
            <p:ph type="title"/>
          </p:nvPr>
        </p:nvSpPr>
        <p:spPr>
          <a:xfrm>
            <a:off x="4965431" y="221762"/>
            <a:ext cx="7080796" cy="1676603"/>
          </a:xfrm>
        </p:spPr>
        <p:txBody>
          <a:bodyPr>
            <a:normAutofit/>
          </a:bodyPr>
          <a:lstStyle/>
          <a:p>
            <a:r>
              <a:rPr lang="en-GB" sz="5400" dirty="0"/>
              <a:t>Separation and Support</a:t>
            </a:r>
          </a:p>
        </p:txBody>
      </p:sp>
      <p:sp>
        <p:nvSpPr>
          <p:cNvPr id="3" name="Content Placeholder 2">
            <a:extLst>
              <a:ext uri="{FF2B5EF4-FFF2-40B4-BE49-F238E27FC236}">
                <a16:creationId xmlns:a16="http://schemas.microsoft.com/office/drawing/2014/main" id="{AD6535F5-35C8-410F-B41A-E46199C7F704}"/>
              </a:ext>
            </a:extLst>
          </p:cNvPr>
          <p:cNvSpPr>
            <a:spLocks noGrp="1"/>
          </p:cNvSpPr>
          <p:nvPr>
            <p:ph idx="1"/>
          </p:nvPr>
        </p:nvSpPr>
        <p:spPr>
          <a:xfrm>
            <a:off x="4965431" y="1490870"/>
            <a:ext cx="7080796" cy="5247860"/>
          </a:xfrm>
        </p:spPr>
        <p:txBody>
          <a:bodyPr>
            <a:normAutofit/>
          </a:bodyPr>
          <a:lstStyle/>
          <a:p>
            <a:pPr marL="0" indent="0">
              <a:buNone/>
            </a:pPr>
            <a:r>
              <a:rPr lang="en-GB" sz="2000" b="1" dirty="0"/>
              <a:t>Literary sources tend to emphasise the separation of monks </a:t>
            </a:r>
            <a:r>
              <a:rPr lang="en-GB" sz="2000" dirty="0"/>
              <a:t>from regular society. </a:t>
            </a:r>
          </a:p>
          <a:p>
            <a:pPr marL="0" indent="0">
              <a:buNone/>
            </a:pPr>
            <a:r>
              <a:rPr lang="en-GB" sz="2000" dirty="0"/>
              <a:t>But the </a:t>
            </a:r>
            <a:r>
              <a:rPr lang="en-GB" sz="2000" b="1" dirty="0"/>
              <a:t>ability to attract so many new recruits </a:t>
            </a:r>
            <a:r>
              <a:rPr lang="en-GB" sz="2000" dirty="0"/>
              <a:t>– from all segments of society, from very high status to quite low status – </a:t>
            </a:r>
            <a:r>
              <a:rPr lang="en-GB" sz="2000" b="1" dirty="0"/>
              <a:t>suggests strong connections with the outside world. </a:t>
            </a:r>
          </a:p>
          <a:p>
            <a:r>
              <a:rPr lang="en-GB" sz="2000" dirty="0"/>
              <a:t>“Desert” Hermits were often not far from the prosperous fertile zone. </a:t>
            </a:r>
          </a:p>
          <a:p>
            <a:r>
              <a:rPr lang="en-GB" sz="2000" dirty="0"/>
              <a:t>Monasteries were often created in villages, at the edge of this zone or even within it. </a:t>
            </a:r>
          </a:p>
          <a:p>
            <a:r>
              <a:rPr lang="en-GB" sz="2000" dirty="0"/>
              <a:t>Pachomius’s foundations took over deserted villages, but none were really in the desert (Goehring). </a:t>
            </a:r>
            <a:r>
              <a:rPr lang="en-GB" sz="2000" dirty="0" err="1"/>
              <a:t>Tabennsis</a:t>
            </a:r>
            <a:r>
              <a:rPr lang="en-GB" sz="2000" dirty="0"/>
              <a:t> is on the banks of the Nile! </a:t>
            </a:r>
          </a:p>
        </p:txBody>
      </p:sp>
      <p:pic>
        <p:nvPicPr>
          <p:cNvPr id="6" name="Picture 5" descr="A picture containing text, map&#10;&#10;Description automatically generated">
            <a:extLst>
              <a:ext uri="{FF2B5EF4-FFF2-40B4-BE49-F238E27FC236}">
                <a16:creationId xmlns:a16="http://schemas.microsoft.com/office/drawing/2014/main" id="{17637417-7D88-41AB-8394-0845C2EDD3AA}"/>
              </a:ext>
            </a:extLst>
          </p:cNvPr>
          <p:cNvPicPr>
            <a:picLocks noChangeAspect="1"/>
          </p:cNvPicPr>
          <p:nvPr/>
        </p:nvPicPr>
        <p:blipFill rotWithShape="1">
          <a:blip r:embed="rId2">
            <a:extLst>
              <a:ext uri="{28A0092B-C50C-407E-A947-70E740481C1C}">
                <a14:useLocalDpi xmlns:a14="http://schemas.microsoft.com/office/drawing/2010/main" val="0"/>
              </a:ext>
            </a:extLst>
          </a:blip>
          <a:srcRect l="8825" r="12577"/>
          <a:stretch/>
        </p:blipFill>
        <p:spPr>
          <a:xfrm>
            <a:off x="20" y="10"/>
            <a:ext cx="4635571" cy="6507700"/>
          </a:xfrm>
          <a:prstGeom prst="rect">
            <a:avLst/>
          </a:prstGeom>
          <a:effectLst/>
        </p:spPr>
      </p:pic>
      <p:sp>
        <p:nvSpPr>
          <p:cNvPr id="7" name="TextBox 6">
            <a:extLst>
              <a:ext uri="{FF2B5EF4-FFF2-40B4-BE49-F238E27FC236}">
                <a16:creationId xmlns:a16="http://schemas.microsoft.com/office/drawing/2014/main" id="{CDD5E767-BFDA-4175-B3C8-3A8EE80A25EB}"/>
              </a:ext>
            </a:extLst>
          </p:cNvPr>
          <p:cNvSpPr txBox="1"/>
          <p:nvPr/>
        </p:nvSpPr>
        <p:spPr>
          <a:xfrm>
            <a:off x="31410" y="6507709"/>
            <a:ext cx="5049524" cy="369332"/>
          </a:xfrm>
          <a:prstGeom prst="rect">
            <a:avLst/>
          </a:prstGeom>
          <a:noFill/>
        </p:spPr>
        <p:txBody>
          <a:bodyPr wrap="none" rtlCol="0">
            <a:spAutoFit/>
          </a:bodyPr>
          <a:lstStyle/>
          <a:p>
            <a:r>
              <a:rPr lang="en-GB" dirty="0"/>
              <a:t>Early Egyptian Monastic sites (marked with crosses)</a:t>
            </a:r>
          </a:p>
        </p:txBody>
      </p:sp>
    </p:spTree>
    <p:extLst>
      <p:ext uri="{BB962C8B-B14F-4D97-AF65-F5344CB8AC3E}">
        <p14:creationId xmlns:p14="http://schemas.microsoft.com/office/powerpoint/2010/main" val="4051785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22780-E14A-4F83-A7C2-37BC793D7AB0}"/>
              </a:ext>
            </a:extLst>
          </p:cNvPr>
          <p:cNvSpPr>
            <a:spLocks noGrp="1"/>
          </p:cNvSpPr>
          <p:nvPr>
            <p:ph type="title"/>
          </p:nvPr>
        </p:nvSpPr>
        <p:spPr>
          <a:xfrm>
            <a:off x="4965431" y="221762"/>
            <a:ext cx="7080796" cy="1676603"/>
          </a:xfrm>
        </p:spPr>
        <p:txBody>
          <a:bodyPr>
            <a:normAutofit/>
          </a:bodyPr>
          <a:lstStyle/>
          <a:p>
            <a:r>
              <a:rPr lang="en-GB" sz="5400" dirty="0"/>
              <a:t>Separation and Support</a:t>
            </a:r>
          </a:p>
        </p:txBody>
      </p:sp>
      <p:sp>
        <p:nvSpPr>
          <p:cNvPr id="3" name="Content Placeholder 2">
            <a:extLst>
              <a:ext uri="{FF2B5EF4-FFF2-40B4-BE49-F238E27FC236}">
                <a16:creationId xmlns:a16="http://schemas.microsoft.com/office/drawing/2014/main" id="{AD6535F5-35C8-410F-B41A-E46199C7F704}"/>
              </a:ext>
            </a:extLst>
          </p:cNvPr>
          <p:cNvSpPr>
            <a:spLocks noGrp="1"/>
          </p:cNvSpPr>
          <p:nvPr>
            <p:ph idx="1"/>
          </p:nvPr>
        </p:nvSpPr>
        <p:spPr>
          <a:xfrm>
            <a:off x="4965431" y="1490870"/>
            <a:ext cx="7080796" cy="5247860"/>
          </a:xfrm>
        </p:spPr>
        <p:txBody>
          <a:bodyPr>
            <a:noAutofit/>
          </a:bodyPr>
          <a:lstStyle/>
          <a:p>
            <a:pPr marL="0" indent="0">
              <a:buNone/>
            </a:pPr>
            <a:r>
              <a:rPr lang="en-GB" sz="1800" dirty="0"/>
              <a:t>The </a:t>
            </a:r>
            <a:r>
              <a:rPr lang="en-GB" sz="1800" b="1" dirty="0"/>
              <a:t>economic needs of so many monks inevitably also quickly exceeded what they could provide for themselves</a:t>
            </a:r>
          </a:p>
          <a:p>
            <a:r>
              <a:rPr lang="en-GB" sz="1800" b="1" dirty="0"/>
              <a:t>Gathering food or cultivating little gardens would not be enough </a:t>
            </a:r>
            <a:r>
              <a:rPr lang="en-GB" sz="1800" dirty="0"/>
              <a:t>for larger communities</a:t>
            </a:r>
          </a:p>
          <a:p>
            <a:r>
              <a:rPr lang="en-GB" sz="1800" dirty="0"/>
              <a:t>Even monastic literary sources (e.g. the writings of </a:t>
            </a:r>
            <a:r>
              <a:rPr lang="en-GB" sz="1800" dirty="0" err="1"/>
              <a:t>Shenoute</a:t>
            </a:r>
            <a:r>
              <a:rPr lang="en-GB" sz="1800" dirty="0"/>
              <a:t>, abbot of the White monastery, d. 465) suggest the </a:t>
            </a:r>
            <a:r>
              <a:rPr lang="en-GB" sz="1800" b="1" dirty="0"/>
              <a:t>importance of crafted goods</a:t>
            </a:r>
            <a:r>
              <a:rPr lang="en-GB" sz="1800" dirty="0"/>
              <a:t>, not only for the community itself but also for </a:t>
            </a:r>
            <a:r>
              <a:rPr lang="en-GB" sz="1800" b="1" dirty="0"/>
              <a:t>exchange with outsiders for supplies.</a:t>
            </a:r>
          </a:p>
          <a:p>
            <a:pPr marL="0" indent="0">
              <a:buNone/>
            </a:pPr>
            <a:r>
              <a:rPr lang="en-GB" sz="1800" dirty="0"/>
              <a:t>Egyptian Coptic papyri also complement this picture of </a:t>
            </a:r>
            <a:r>
              <a:rPr lang="en-GB" sz="1800" b="1" dirty="0"/>
              <a:t>very regular economic interaction with society (</a:t>
            </a:r>
            <a:r>
              <a:rPr lang="en-GB" sz="1800" b="1" dirty="0" err="1"/>
              <a:t>Wipcyzka</a:t>
            </a:r>
            <a:r>
              <a:rPr lang="en-GB" sz="1800" b="1" dirty="0"/>
              <a:t>).</a:t>
            </a:r>
          </a:p>
          <a:p>
            <a:r>
              <a:rPr lang="en-GB" sz="1800" b="1" dirty="0"/>
              <a:t>Gifts of money and land from outsiders made for spiritual benefit </a:t>
            </a:r>
            <a:r>
              <a:rPr lang="en-GB" sz="1800" dirty="0"/>
              <a:t>(e.g. prayers; benefits from the act of giving to holy men and women). Some social reactions – e.g. lawsuits over family inheritances given away to monks!</a:t>
            </a:r>
          </a:p>
          <a:p>
            <a:r>
              <a:rPr lang="en-GB" sz="1800" dirty="0"/>
              <a:t>Monks who came from privileged backgrounds brought land to their monasteries. Combined with gifts from outsiders, </a:t>
            </a:r>
            <a:r>
              <a:rPr lang="en-GB" sz="1800" b="1" dirty="0"/>
              <a:t>monasteries often accumulated estates</a:t>
            </a:r>
            <a:r>
              <a:rPr lang="en-GB" sz="1800" dirty="0"/>
              <a:t> that they financially </a:t>
            </a:r>
            <a:r>
              <a:rPr lang="en-GB" sz="1800" b="1" dirty="0"/>
              <a:t>exploited through tenant farmers or labourers</a:t>
            </a:r>
            <a:r>
              <a:rPr lang="en-GB" sz="1800" dirty="0"/>
              <a:t>.</a:t>
            </a:r>
          </a:p>
        </p:txBody>
      </p:sp>
      <p:pic>
        <p:nvPicPr>
          <p:cNvPr id="6" name="Picture 5" descr="A picture containing text, map&#10;&#10;Description automatically generated">
            <a:extLst>
              <a:ext uri="{FF2B5EF4-FFF2-40B4-BE49-F238E27FC236}">
                <a16:creationId xmlns:a16="http://schemas.microsoft.com/office/drawing/2014/main" id="{17637417-7D88-41AB-8394-0845C2EDD3AA}"/>
              </a:ext>
            </a:extLst>
          </p:cNvPr>
          <p:cNvPicPr>
            <a:picLocks noChangeAspect="1"/>
          </p:cNvPicPr>
          <p:nvPr/>
        </p:nvPicPr>
        <p:blipFill rotWithShape="1">
          <a:blip r:embed="rId2">
            <a:extLst>
              <a:ext uri="{28A0092B-C50C-407E-A947-70E740481C1C}">
                <a14:useLocalDpi xmlns:a14="http://schemas.microsoft.com/office/drawing/2010/main" val="0"/>
              </a:ext>
            </a:extLst>
          </a:blip>
          <a:srcRect l="8825" r="12577"/>
          <a:stretch/>
        </p:blipFill>
        <p:spPr>
          <a:xfrm>
            <a:off x="20" y="10"/>
            <a:ext cx="4635571" cy="6507700"/>
          </a:xfrm>
          <a:prstGeom prst="rect">
            <a:avLst/>
          </a:prstGeom>
          <a:effectLst/>
        </p:spPr>
      </p:pic>
      <p:sp>
        <p:nvSpPr>
          <p:cNvPr id="7" name="TextBox 6">
            <a:extLst>
              <a:ext uri="{FF2B5EF4-FFF2-40B4-BE49-F238E27FC236}">
                <a16:creationId xmlns:a16="http://schemas.microsoft.com/office/drawing/2014/main" id="{CDD5E767-BFDA-4175-B3C8-3A8EE80A25EB}"/>
              </a:ext>
            </a:extLst>
          </p:cNvPr>
          <p:cNvSpPr txBox="1"/>
          <p:nvPr/>
        </p:nvSpPr>
        <p:spPr>
          <a:xfrm>
            <a:off x="31410" y="6507709"/>
            <a:ext cx="5049524" cy="369332"/>
          </a:xfrm>
          <a:prstGeom prst="rect">
            <a:avLst/>
          </a:prstGeom>
          <a:noFill/>
        </p:spPr>
        <p:txBody>
          <a:bodyPr wrap="none" rtlCol="0">
            <a:spAutoFit/>
          </a:bodyPr>
          <a:lstStyle/>
          <a:p>
            <a:r>
              <a:rPr lang="en-GB" dirty="0"/>
              <a:t>Early Egyptian Monastic sites (marked with crosses)</a:t>
            </a:r>
          </a:p>
        </p:txBody>
      </p:sp>
    </p:spTree>
    <p:extLst>
      <p:ext uri="{BB962C8B-B14F-4D97-AF65-F5344CB8AC3E}">
        <p14:creationId xmlns:p14="http://schemas.microsoft.com/office/powerpoint/2010/main" val="2064563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a:xfrm>
            <a:off x="655320" y="365125"/>
            <a:ext cx="5120114" cy="1692794"/>
          </a:xfrm>
        </p:spPr>
        <p:txBody>
          <a:bodyPr>
            <a:normAutofit/>
          </a:bodyPr>
          <a:lstStyle/>
          <a:p>
            <a:r>
              <a:rPr lang="en-GB" b="1" dirty="0"/>
              <a:t>Introduction to course</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655321" y="2575034"/>
            <a:ext cx="5120113" cy="3462228"/>
          </a:xfrm>
        </p:spPr>
        <p:txBody>
          <a:bodyPr>
            <a:noAutofit/>
          </a:bodyPr>
          <a:lstStyle/>
          <a:p>
            <a:pPr marL="0" indent="0">
              <a:buNone/>
            </a:pPr>
            <a:r>
              <a:rPr lang="en-GB" sz="2400" dirty="0"/>
              <a:t>Key elements:</a:t>
            </a:r>
          </a:p>
          <a:p>
            <a:pPr marL="0" indent="0">
              <a:buNone/>
            </a:pPr>
            <a:endParaRPr lang="en-GB" sz="2400" dirty="0"/>
          </a:p>
          <a:p>
            <a:r>
              <a:rPr lang="en-GB" sz="2400" dirty="0"/>
              <a:t>Short seminars - background, major themes, key lines of historical debate – please ask questions though!</a:t>
            </a:r>
          </a:p>
          <a:p>
            <a:pPr marL="0" indent="0">
              <a:buNone/>
            </a:pPr>
            <a:endParaRPr lang="en-GB" sz="2400" dirty="0"/>
          </a:p>
          <a:p>
            <a:r>
              <a:rPr lang="en-GB" sz="2400" dirty="0"/>
              <a:t>Group reading of sources and discussion – provide depth and multiple perspectives; develop skills in historical interpretation and debate</a:t>
            </a:r>
          </a:p>
        </p:txBody>
      </p:sp>
      <p:pic>
        <p:nvPicPr>
          <p:cNvPr id="5" name="Picture 4" descr="A picture containing building, outdoor, sitting, meter&#10;&#10;Description automatically generated">
            <a:extLst>
              <a:ext uri="{FF2B5EF4-FFF2-40B4-BE49-F238E27FC236}">
                <a16:creationId xmlns:a16="http://schemas.microsoft.com/office/drawing/2014/main" id="{EAD0CF36-CE7E-4F12-BF54-0DDB20007B71}"/>
              </a:ext>
            </a:extLst>
          </p:cNvPr>
          <p:cNvPicPr>
            <a:picLocks noChangeAspect="1"/>
          </p:cNvPicPr>
          <p:nvPr/>
        </p:nvPicPr>
        <p:blipFill rotWithShape="1">
          <a:blip r:embed="rId2">
            <a:extLst>
              <a:ext uri="{28A0092B-C50C-407E-A947-70E740481C1C}">
                <a14:useLocalDpi xmlns:a14="http://schemas.microsoft.com/office/drawing/2010/main" val="0"/>
              </a:ext>
            </a:extLst>
          </a:blip>
          <a:srcRect l="25913" r="9819" b="-4"/>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545903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a:xfrm>
            <a:off x="4965430" y="629268"/>
            <a:ext cx="6586491" cy="1286160"/>
          </a:xfrm>
        </p:spPr>
        <p:txBody>
          <a:bodyPr anchor="b">
            <a:normAutofit/>
          </a:bodyPr>
          <a:lstStyle/>
          <a:p>
            <a:r>
              <a:rPr lang="en-GB" b="1" dirty="0"/>
              <a:t>The Roots of Monasticism</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4965431" y="2438400"/>
            <a:ext cx="6586489" cy="3785419"/>
          </a:xfrm>
        </p:spPr>
        <p:txBody>
          <a:bodyPr>
            <a:normAutofit/>
          </a:bodyPr>
          <a:lstStyle/>
          <a:p>
            <a:pPr marL="0" indent="0">
              <a:buNone/>
            </a:pPr>
            <a:r>
              <a:rPr lang="en-GB" sz="2000" dirty="0"/>
              <a:t>Why do men and women go to the “desert” (whether real or imagined) to live such an ascetic lives?</a:t>
            </a:r>
          </a:p>
          <a:p>
            <a:pPr marL="0" indent="0">
              <a:buNone/>
            </a:pPr>
            <a:endParaRPr lang="en-GB" sz="2000" dirty="0"/>
          </a:p>
          <a:p>
            <a:pPr marL="0" indent="0">
              <a:buNone/>
            </a:pPr>
            <a:r>
              <a:rPr lang="en-GB" sz="2000" dirty="0"/>
              <a:t>Several ways of looking at this question (not mutually exclusive):</a:t>
            </a:r>
          </a:p>
          <a:p>
            <a:r>
              <a:rPr lang="en-GB" sz="2000" dirty="0"/>
              <a:t>Scriptural example</a:t>
            </a:r>
          </a:p>
          <a:p>
            <a:r>
              <a:rPr lang="en-GB" sz="2000" dirty="0"/>
              <a:t>Long-term cultural heritage</a:t>
            </a:r>
          </a:p>
          <a:p>
            <a:r>
              <a:rPr lang="en-GB" sz="2000" dirty="0"/>
              <a:t>Immediate socio-cultural factors</a:t>
            </a:r>
          </a:p>
          <a:p>
            <a:pPr marL="0" indent="0">
              <a:buNone/>
            </a:pPr>
            <a:endParaRPr lang="en-GB" sz="2000" dirty="0"/>
          </a:p>
          <a:p>
            <a:endParaRPr lang="en-GB" sz="2000" dirty="0"/>
          </a:p>
        </p:txBody>
      </p:sp>
      <p:pic>
        <p:nvPicPr>
          <p:cNvPr id="5" name="Picture 4" descr="A large stone building&#10;&#10;Description automatically generated">
            <a:extLst>
              <a:ext uri="{FF2B5EF4-FFF2-40B4-BE49-F238E27FC236}">
                <a16:creationId xmlns:a16="http://schemas.microsoft.com/office/drawing/2014/main" id="{40177CAB-7EB1-4A30-9C56-C1AE137900F5}"/>
              </a:ext>
            </a:extLst>
          </p:cNvPr>
          <p:cNvPicPr>
            <a:picLocks noChangeAspect="1"/>
          </p:cNvPicPr>
          <p:nvPr/>
        </p:nvPicPr>
        <p:blipFill rotWithShape="1">
          <a:blip r:embed="rId2">
            <a:extLst>
              <a:ext uri="{28A0092B-C50C-407E-A947-70E740481C1C}">
                <a14:useLocalDpi xmlns:a14="http://schemas.microsoft.com/office/drawing/2010/main" val="0"/>
              </a:ext>
            </a:extLst>
          </a:blip>
          <a:srcRect l="32147" r="23580" b="2"/>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C63A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379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a:xfrm>
            <a:off x="4965430" y="629268"/>
            <a:ext cx="6586491" cy="1286160"/>
          </a:xfrm>
        </p:spPr>
        <p:txBody>
          <a:bodyPr anchor="b">
            <a:normAutofit/>
          </a:bodyPr>
          <a:lstStyle/>
          <a:p>
            <a:r>
              <a:rPr lang="en-GB" b="1" dirty="0"/>
              <a:t>Scriptural Example</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4965431" y="2438400"/>
            <a:ext cx="6586489" cy="3785419"/>
          </a:xfrm>
        </p:spPr>
        <p:txBody>
          <a:bodyPr>
            <a:normAutofit lnSpcReduction="10000"/>
          </a:bodyPr>
          <a:lstStyle/>
          <a:p>
            <a:pPr marL="0" indent="0">
              <a:buNone/>
            </a:pPr>
            <a:r>
              <a:rPr lang="en-GB" sz="2000" dirty="0"/>
              <a:t>Monastic literature of this period (and throughout the Middle Ages) emphasises that monastic life was </a:t>
            </a:r>
            <a:r>
              <a:rPr lang="en-GB" sz="2000" b="1" dirty="0"/>
              <a:t>derived from the teachings of Christ himself</a:t>
            </a:r>
          </a:p>
          <a:p>
            <a:pPr marL="0" indent="0">
              <a:buNone/>
            </a:pPr>
            <a:r>
              <a:rPr lang="en-GB" sz="2000" b="1" u="sng" dirty="0"/>
              <a:t>Christ in the wilderness, battling with the devil</a:t>
            </a:r>
          </a:p>
          <a:p>
            <a:pPr marL="0" indent="0">
              <a:buNone/>
            </a:pPr>
            <a:r>
              <a:rPr lang="en-GB" sz="2000" dirty="0"/>
              <a:t>“Jesus was led by the spirit into the desert, to be tempted by the devil” – there he “fasted for 40 days and nights” (Matthew 4:1-2)</a:t>
            </a:r>
          </a:p>
          <a:p>
            <a:pPr marL="0" indent="0">
              <a:buNone/>
            </a:pPr>
            <a:endParaRPr lang="en-GB" sz="2000" dirty="0"/>
          </a:p>
          <a:p>
            <a:pPr marL="0" indent="0">
              <a:buNone/>
            </a:pPr>
            <a:r>
              <a:rPr lang="en-GB" sz="2000" b="1" u="sng" dirty="0"/>
              <a:t>Christ’s answer to a rich young man</a:t>
            </a:r>
          </a:p>
          <a:p>
            <a:pPr marL="0" indent="0">
              <a:buNone/>
            </a:pPr>
            <a:r>
              <a:rPr lang="en-GB" sz="2000" dirty="0"/>
              <a:t>“If you want to be perfect, go, sell your possessions and give to the poor, and you will have treasure in heaven. Then come, follow me” (Matthew 19:21)</a:t>
            </a:r>
          </a:p>
        </p:txBody>
      </p:sp>
      <p:pic>
        <p:nvPicPr>
          <p:cNvPr id="5" name="Picture 4" descr="A picture containing text&#10;&#10;Description automatically generated">
            <a:extLst>
              <a:ext uri="{FF2B5EF4-FFF2-40B4-BE49-F238E27FC236}">
                <a16:creationId xmlns:a16="http://schemas.microsoft.com/office/drawing/2014/main" id="{31BE617E-2409-44EE-B724-7D387CD88CBC}"/>
              </a:ext>
            </a:extLst>
          </p:cNvPr>
          <p:cNvPicPr>
            <a:picLocks noChangeAspect="1"/>
          </p:cNvPicPr>
          <p:nvPr/>
        </p:nvPicPr>
        <p:blipFill rotWithShape="1">
          <a:blip r:embed="rId2">
            <a:extLst>
              <a:ext uri="{28A0092B-C50C-407E-A947-70E740481C1C}">
                <a14:useLocalDpi xmlns:a14="http://schemas.microsoft.com/office/drawing/2010/main" val="0"/>
              </a:ext>
            </a:extLst>
          </a:blip>
          <a:srcRect b="1618"/>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6B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429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a:xfrm>
            <a:off x="4965430" y="629268"/>
            <a:ext cx="6586491" cy="1286160"/>
          </a:xfrm>
        </p:spPr>
        <p:txBody>
          <a:bodyPr anchor="b">
            <a:normAutofit/>
          </a:bodyPr>
          <a:lstStyle/>
          <a:p>
            <a:r>
              <a:rPr lang="en-GB" b="1" dirty="0"/>
              <a:t>Scriptural Example</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4965431" y="2438400"/>
            <a:ext cx="6586489" cy="4273897"/>
          </a:xfrm>
        </p:spPr>
        <p:txBody>
          <a:bodyPr>
            <a:normAutofit/>
          </a:bodyPr>
          <a:lstStyle/>
          <a:p>
            <a:pPr marL="0" indent="0">
              <a:buNone/>
            </a:pPr>
            <a:r>
              <a:rPr lang="en-GB" sz="2000" dirty="0"/>
              <a:t>Monks – especially </a:t>
            </a:r>
            <a:r>
              <a:rPr lang="en-GB" sz="2000" b="1" dirty="0"/>
              <a:t>coenobitic monks </a:t>
            </a:r>
            <a:r>
              <a:rPr lang="en-GB" sz="2000" dirty="0"/>
              <a:t>– looked to the </a:t>
            </a:r>
            <a:r>
              <a:rPr lang="en-GB" sz="2000" b="1" dirty="0"/>
              <a:t>community of the apostles</a:t>
            </a:r>
            <a:r>
              <a:rPr lang="en-GB" sz="2000" dirty="0"/>
              <a:t>:</a:t>
            </a:r>
          </a:p>
          <a:p>
            <a:pPr marL="0" indent="0">
              <a:buNone/>
            </a:pPr>
            <a:endParaRPr lang="en-GB" sz="2000" dirty="0"/>
          </a:p>
          <a:p>
            <a:pPr marL="0" indent="0">
              <a:buNone/>
            </a:pPr>
            <a:r>
              <a:rPr lang="en-GB" sz="2000" dirty="0"/>
              <a:t>“They devoted themselves to the apostles’ teaching and to fellowship, to the breaking of bread and to prayer.</a:t>
            </a:r>
            <a:r>
              <a:rPr lang="en-GB" sz="2000" baseline="30000" dirty="0"/>
              <a:t> </a:t>
            </a:r>
            <a:r>
              <a:rPr lang="en-GB" sz="2000" dirty="0"/>
              <a:t>Everyone was filled with awe at the many wonders and signs performed by the apostles. </a:t>
            </a:r>
            <a:r>
              <a:rPr lang="en-GB" sz="2000" b="1" dirty="0"/>
              <a:t>All the believers were together and had everything in common.</a:t>
            </a:r>
            <a:r>
              <a:rPr lang="en-GB" sz="2000" b="1" baseline="30000" dirty="0"/>
              <a:t> </a:t>
            </a:r>
            <a:r>
              <a:rPr lang="en-GB" sz="2000" b="1" dirty="0"/>
              <a:t>They sold property and possessions to give to anyone who had need.</a:t>
            </a:r>
            <a:r>
              <a:rPr lang="en-GB" sz="2000" b="1" baseline="30000" dirty="0"/>
              <a:t> </a:t>
            </a:r>
            <a:r>
              <a:rPr lang="en-GB" sz="2000" dirty="0"/>
              <a:t>Every day they continued to meet together in the temple courts. They broke bread in their homes and ate together with glad and sincere hearts, praising God and enjoying the favour of all the people. And the Lord added to their number daily those who were being saved.” (Acts 2:42-47)</a:t>
            </a:r>
          </a:p>
          <a:p>
            <a:pPr marL="0" indent="0">
              <a:buNone/>
            </a:pPr>
            <a:endParaRPr lang="en-GB" sz="1800" dirty="0"/>
          </a:p>
          <a:p>
            <a:pPr marL="0" indent="0">
              <a:buNone/>
            </a:pPr>
            <a:endParaRPr lang="en-GB" sz="1300" dirty="0"/>
          </a:p>
        </p:txBody>
      </p:sp>
      <p:pic>
        <p:nvPicPr>
          <p:cNvPr id="5" name="Picture 4" descr="A picture containing text, fabric, old, rug&#10;&#10;Description automatically generated">
            <a:extLst>
              <a:ext uri="{FF2B5EF4-FFF2-40B4-BE49-F238E27FC236}">
                <a16:creationId xmlns:a16="http://schemas.microsoft.com/office/drawing/2014/main" id="{0C1C4698-57F2-496E-ABC2-92BA3D4730FB}"/>
              </a:ext>
            </a:extLst>
          </p:cNvPr>
          <p:cNvPicPr>
            <a:picLocks noChangeAspect="1"/>
          </p:cNvPicPr>
          <p:nvPr/>
        </p:nvPicPr>
        <p:blipFill rotWithShape="1">
          <a:blip r:embed="rId2">
            <a:extLst>
              <a:ext uri="{28A0092B-C50C-407E-A947-70E740481C1C}">
                <a14:useLocalDpi xmlns:a14="http://schemas.microsoft.com/office/drawing/2010/main" val="0"/>
              </a:ext>
            </a:extLst>
          </a:blip>
          <a:srcRect l="25452" r="35006"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5F88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818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a:xfrm>
            <a:off x="4965430" y="629268"/>
            <a:ext cx="6586491" cy="1286160"/>
          </a:xfrm>
        </p:spPr>
        <p:txBody>
          <a:bodyPr anchor="b">
            <a:normAutofit/>
          </a:bodyPr>
          <a:lstStyle/>
          <a:p>
            <a:r>
              <a:rPr lang="en-GB" sz="4100" b="1" dirty="0"/>
              <a:t>Cultural Heritage</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4965431" y="2367376"/>
            <a:ext cx="6586489" cy="4419600"/>
          </a:xfrm>
        </p:spPr>
        <p:txBody>
          <a:bodyPr>
            <a:normAutofit fontScale="55000" lnSpcReduction="20000"/>
          </a:bodyPr>
          <a:lstStyle/>
          <a:p>
            <a:pPr marL="0" indent="0">
              <a:buNone/>
            </a:pPr>
            <a:r>
              <a:rPr lang="en-GB" sz="3300" dirty="0"/>
              <a:t>The pursuit of </a:t>
            </a:r>
            <a:r>
              <a:rPr lang="en-GB" sz="3300" b="1" dirty="0"/>
              <a:t>strict, ascetic-style practices is present across multiple religious and cultural backgrounds.</a:t>
            </a:r>
            <a:r>
              <a:rPr lang="en-GB" sz="3300" dirty="0"/>
              <a:t> </a:t>
            </a:r>
          </a:p>
          <a:p>
            <a:r>
              <a:rPr lang="en-GB" sz="3300" dirty="0"/>
              <a:t>Might Christian monasticism be linked to some of these?</a:t>
            </a:r>
          </a:p>
          <a:p>
            <a:pPr marL="0" indent="0">
              <a:buNone/>
            </a:pPr>
            <a:endParaRPr lang="en-GB" sz="3300" b="1" dirty="0"/>
          </a:p>
          <a:p>
            <a:pPr marL="0" indent="0">
              <a:buNone/>
            </a:pPr>
            <a:r>
              <a:rPr lang="en-GB" sz="3300" b="1" u="sng" dirty="0"/>
              <a:t>Jewish Thought and Practices</a:t>
            </a:r>
          </a:p>
          <a:p>
            <a:pPr marL="0" indent="0">
              <a:buNone/>
            </a:pPr>
            <a:r>
              <a:rPr lang="en-GB" sz="3300" b="1" dirty="0"/>
              <a:t>Religious self-denial</a:t>
            </a:r>
            <a:r>
              <a:rPr lang="en-GB" sz="3300" dirty="0"/>
              <a:t> </a:t>
            </a:r>
            <a:r>
              <a:rPr lang="en-GB" sz="3300" b="1" dirty="0"/>
              <a:t>prominent in Biblical Judaism</a:t>
            </a:r>
          </a:p>
          <a:p>
            <a:r>
              <a:rPr lang="en-GB" sz="3300" dirty="0"/>
              <a:t>Continues in the early Church, magnified by Christ’s example in the wilderness.</a:t>
            </a:r>
            <a:endParaRPr lang="en-GB" sz="3300" b="1" dirty="0"/>
          </a:p>
          <a:p>
            <a:pPr marL="0" indent="0">
              <a:buNone/>
            </a:pPr>
            <a:r>
              <a:rPr lang="en-GB" sz="3300" b="1" dirty="0"/>
              <a:t>Later Jewish “monasticism” – e.g. the Essenes </a:t>
            </a:r>
            <a:r>
              <a:rPr lang="en-GB" sz="3300" dirty="0"/>
              <a:t>(2</a:t>
            </a:r>
            <a:r>
              <a:rPr lang="en-GB" sz="3300" baseline="30000" dirty="0"/>
              <a:t>nd</a:t>
            </a:r>
            <a:r>
              <a:rPr lang="en-GB" sz="3300" dirty="0"/>
              <a:t> century BC – 1</a:t>
            </a:r>
            <a:r>
              <a:rPr lang="en-GB" sz="3300" baseline="30000" dirty="0"/>
              <a:t>st</a:t>
            </a:r>
            <a:r>
              <a:rPr lang="en-GB" sz="3300" dirty="0"/>
              <a:t> century AD)</a:t>
            </a:r>
          </a:p>
          <a:p>
            <a:r>
              <a:rPr lang="en-GB" sz="3300" dirty="0"/>
              <a:t>An interesting antecedent: an ascetic, penitential community living somewhat separately from society. Saint Jerome, who was very knowledgeable of Hebrew traditions noted the similarity.</a:t>
            </a:r>
          </a:p>
          <a:p>
            <a:r>
              <a:rPr lang="en-GB" sz="3300" dirty="0"/>
              <a:t>However: no clear, continuous link to the development of Christian monasticism.</a:t>
            </a:r>
          </a:p>
          <a:p>
            <a:pPr marL="0" indent="0">
              <a:buNone/>
            </a:pPr>
            <a:endParaRPr lang="en-GB" sz="2000" dirty="0"/>
          </a:p>
          <a:p>
            <a:pPr marL="0" indent="0">
              <a:buNone/>
            </a:pPr>
            <a:endParaRPr lang="en-GB" sz="1700" dirty="0"/>
          </a:p>
        </p:txBody>
      </p:sp>
      <p:pic>
        <p:nvPicPr>
          <p:cNvPr id="5" name="Picture 4" descr="A pile of rocks&#10;&#10;Description automatically generated">
            <a:extLst>
              <a:ext uri="{FF2B5EF4-FFF2-40B4-BE49-F238E27FC236}">
                <a16:creationId xmlns:a16="http://schemas.microsoft.com/office/drawing/2014/main" id="{5ACD1B46-869B-4A92-8330-90504543D3C3}"/>
              </a:ext>
            </a:extLst>
          </p:cNvPr>
          <p:cNvPicPr>
            <a:picLocks noChangeAspect="1"/>
          </p:cNvPicPr>
          <p:nvPr/>
        </p:nvPicPr>
        <p:blipFill rotWithShape="1">
          <a:blip r:embed="rId2">
            <a:extLst>
              <a:ext uri="{28A0092B-C50C-407E-A947-70E740481C1C}">
                <a14:useLocalDpi xmlns:a14="http://schemas.microsoft.com/office/drawing/2010/main" val="0"/>
              </a:ext>
            </a:extLst>
          </a:blip>
          <a:srcRect l="20089" r="29216"/>
          <a:stretch/>
        </p:blipFill>
        <p:spPr>
          <a:xfrm>
            <a:off x="20" y="10"/>
            <a:ext cx="4635571" cy="6857990"/>
          </a:xfrm>
          <a:prstGeom prst="rect">
            <a:avLst/>
          </a:prstGeom>
          <a:effectLst/>
        </p:spPr>
      </p:pic>
      <p:cxnSp>
        <p:nvCxnSpPr>
          <p:cNvPr id="15" name="Straight Connector 1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472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453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a:xfrm>
            <a:off x="6421700" y="713232"/>
            <a:ext cx="5154168" cy="1197864"/>
          </a:xfrm>
        </p:spPr>
        <p:txBody>
          <a:bodyPr>
            <a:normAutofit/>
          </a:bodyPr>
          <a:lstStyle/>
          <a:p>
            <a:r>
              <a:rPr lang="en-GB" b="1"/>
              <a:t>Cultural Heritage</a:t>
            </a:r>
          </a:p>
        </p:txBody>
      </p:sp>
      <p:pic>
        <p:nvPicPr>
          <p:cNvPr id="7" name="Picture 6" descr="A picture containing text, fabric&#10;&#10;Description automatically generated">
            <a:extLst>
              <a:ext uri="{FF2B5EF4-FFF2-40B4-BE49-F238E27FC236}">
                <a16:creationId xmlns:a16="http://schemas.microsoft.com/office/drawing/2014/main" id="{FD468CAC-BE9B-65D4-E4D8-D1B0D5EB0A06}"/>
              </a:ext>
            </a:extLst>
          </p:cNvPr>
          <p:cNvPicPr>
            <a:picLocks noChangeAspect="1"/>
          </p:cNvPicPr>
          <p:nvPr/>
        </p:nvPicPr>
        <p:blipFill rotWithShape="1">
          <a:blip r:embed="rId2">
            <a:extLst>
              <a:ext uri="{28A0092B-C50C-407E-A947-70E740481C1C}">
                <a14:useLocalDpi xmlns:a14="http://schemas.microsoft.com/office/drawing/2010/main" val="0"/>
              </a:ext>
            </a:extLst>
          </a:blip>
          <a:srcRect l="22445" r="12453" b="2"/>
          <a:stretch/>
        </p:blipFill>
        <p:spPr>
          <a:xfrm>
            <a:off x="20" y="10"/>
            <a:ext cx="5495089" cy="6857990"/>
          </a:xfrm>
          <a:prstGeom prst="rect">
            <a:avLst/>
          </a:prstGeom>
        </p:spPr>
      </p:pic>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6421700" y="2048256"/>
            <a:ext cx="5154168" cy="4662382"/>
          </a:xfrm>
        </p:spPr>
        <p:txBody>
          <a:bodyPr anchor="t">
            <a:normAutofit lnSpcReduction="10000"/>
          </a:bodyPr>
          <a:lstStyle/>
          <a:p>
            <a:pPr marL="0" indent="0">
              <a:buNone/>
            </a:pPr>
            <a:r>
              <a:rPr lang="en-GB" sz="1800" b="1" u="sng" dirty="0"/>
              <a:t>Dualism</a:t>
            </a:r>
          </a:p>
          <a:p>
            <a:pPr marL="0" indent="0">
              <a:buNone/>
            </a:pPr>
            <a:r>
              <a:rPr lang="en-GB" sz="1800" dirty="0"/>
              <a:t>An </a:t>
            </a:r>
            <a:r>
              <a:rPr lang="en-GB" sz="1800" b="1" dirty="0"/>
              <a:t>ancient belief </a:t>
            </a:r>
            <a:r>
              <a:rPr lang="en-GB" sz="1800" dirty="0"/>
              <a:t>– dating back at least as far as Zoroastrianism - in </a:t>
            </a:r>
            <a:r>
              <a:rPr lang="en-GB" sz="1800" b="1" dirty="0"/>
              <a:t>inherently “good” and “bad” elements within the universe</a:t>
            </a:r>
            <a:r>
              <a:rPr lang="en-GB" sz="1800" dirty="0"/>
              <a:t>.</a:t>
            </a:r>
          </a:p>
          <a:p>
            <a:r>
              <a:rPr lang="en-GB" sz="1800" dirty="0"/>
              <a:t>At the time in which Christian monastic life began to develop</a:t>
            </a:r>
            <a:r>
              <a:rPr lang="en-GB" sz="1800" b="1" dirty="0"/>
              <a:t>, a competing, syncretistic faith – Manichaeism. </a:t>
            </a:r>
            <a:r>
              <a:rPr lang="en-GB" sz="1800" dirty="0"/>
              <a:t>Presents a battle between a good, spiritual world and a bad, material one.</a:t>
            </a:r>
          </a:p>
          <a:p>
            <a:pPr marL="0" indent="0">
              <a:buNone/>
            </a:pPr>
            <a:r>
              <a:rPr lang="en-GB" sz="1800" dirty="0"/>
              <a:t>The </a:t>
            </a:r>
            <a:r>
              <a:rPr lang="en-GB" sz="1800" b="1" dirty="0"/>
              <a:t>rejection of dualism by the Church Fathers (e.g. Augustine, 354-430 AD, pictured on the right – a former Manichaean) </a:t>
            </a:r>
            <a:r>
              <a:rPr lang="en-GB" sz="1800" dirty="0"/>
              <a:t>and learned monastic writers is strong. </a:t>
            </a:r>
          </a:p>
          <a:p>
            <a:r>
              <a:rPr lang="en-GB" sz="1800" dirty="0"/>
              <a:t>If all creation is God’s then the material world and the body cannot be inherently bad.</a:t>
            </a:r>
          </a:p>
          <a:p>
            <a:r>
              <a:rPr lang="en-GB" sz="1800" b="1" dirty="0" err="1"/>
              <a:t>Evagrius</a:t>
            </a:r>
            <a:r>
              <a:rPr lang="en-GB" sz="1800" b="1" dirty="0"/>
              <a:t> of Pontus</a:t>
            </a:r>
            <a:r>
              <a:rPr lang="en-GB" sz="1800" dirty="0"/>
              <a:t>: prefers to see sin originating in 8 evil “thoughts”, rather than the material world. These become the basis for the seven deadly sins.</a:t>
            </a:r>
            <a:endParaRPr lang="en-GB" sz="1000" dirty="0"/>
          </a:p>
          <a:p>
            <a:pPr marL="0" indent="0">
              <a:buNone/>
            </a:pPr>
            <a:endParaRPr lang="en-GB" sz="1000" dirty="0"/>
          </a:p>
        </p:txBody>
      </p:sp>
    </p:spTree>
    <p:extLst>
      <p:ext uri="{BB962C8B-B14F-4D97-AF65-F5344CB8AC3E}">
        <p14:creationId xmlns:p14="http://schemas.microsoft.com/office/powerpoint/2010/main" val="3274210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a:xfrm>
            <a:off x="6421700" y="713232"/>
            <a:ext cx="5154168" cy="1197864"/>
          </a:xfrm>
        </p:spPr>
        <p:txBody>
          <a:bodyPr>
            <a:normAutofit/>
          </a:bodyPr>
          <a:lstStyle/>
          <a:p>
            <a:r>
              <a:rPr lang="en-GB" b="1"/>
              <a:t>Cultural Heritage</a:t>
            </a:r>
          </a:p>
        </p:txBody>
      </p:sp>
      <p:pic>
        <p:nvPicPr>
          <p:cNvPr id="7" name="Picture 6" descr="A picture containing text, fabric&#10;&#10;Description automatically generated">
            <a:extLst>
              <a:ext uri="{FF2B5EF4-FFF2-40B4-BE49-F238E27FC236}">
                <a16:creationId xmlns:a16="http://schemas.microsoft.com/office/drawing/2014/main" id="{FD468CAC-BE9B-65D4-E4D8-D1B0D5EB0A06}"/>
              </a:ext>
            </a:extLst>
          </p:cNvPr>
          <p:cNvPicPr>
            <a:picLocks noChangeAspect="1"/>
          </p:cNvPicPr>
          <p:nvPr/>
        </p:nvPicPr>
        <p:blipFill rotWithShape="1">
          <a:blip r:embed="rId2">
            <a:extLst>
              <a:ext uri="{28A0092B-C50C-407E-A947-70E740481C1C}">
                <a14:useLocalDpi xmlns:a14="http://schemas.microsoft.com/office/drawing/2010/main" val="0"/>
              </a:ext>
            </a:extLst>
          </a:blip>
          <a:srcRect l="22445" r="12453" b="2"/>
          <a:stretch/>
        </p:blipFill>
        <p:spPr>
          <a:xfrm>
            <a:off x="20" y="10"/>
            <a:ext cx="5495089" cy="6857990"/>
          </a:xfrm>
          <a:prstGeom prst="rect">
            <a:avLst/>
          </a:prstGeom>
        </p:spPr>
      </p:pic>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6421700" y="2048256"/>
            <a:ext cx="5154168" cy="4123944"/>
          </a:xfrm>
        </p:spPr>
        <p:txBody>
          <a:bodyPr anchor="t">
            <a:normAutofit/>
          </a:bodyPr>
          <a:lstStyle/>
          <a:p>
            <a:pPr marL="0" indent="0">
              <a:buNone/>
            </a:pPr>
            <a:r>
              <a:rPr lang="en-GB" sz="2000" b="1" u="sng" dirty="0"/>
              <a:t>Dualism</a:t>
            </a:r>
          </a:p>
          <a:p>
            <a:pPr marL="0" indent="0">
              <a:buNone/>
            </a:pPr>
            <a:r>
              <a:rPr lang="en-GB" sz="2000" dirty="0"/>
              <a:t>But there are </a:t>
            </a:r>
            <a:r>
              <a:rPr lang="en-GB" sz="2000" b="1" dirty="0"/>
              <a:t>some blurred lines</a:t>
            </a:r>
            <a:r>
              <a:rPr lang="en-GB" sz="2000" dirty="0"/>
              <a:t>: </a:t>
            </a:r>
          </a:p>
          <a:p>
            <a:r>
              <a:rPr lang="en-GB" sz="2000" dirty="0"/>
              <a:t>Augustine finds </a:t>
            </a:r>
            <a:r>
              <a:rPr lang="en-GB" sz="2000" b="1" dirty="0"/>
              <a:t>man’s attraction to sin in his “carnal [i.e. ‘fleshy’] will” </a:t>
            </a:r>
            <a:r>
              <a:rPr lang="en-GB" sz="2000" dirty="0"/>
              <a:t>(</a:t>
            </a:r>
            <a:r>
              <a:rPr lang="en-GB" sz="2000" i="1" dirty="0" err="1"/>
              <a:t>voluntas</a:t>
            </a:r>
            <a:r>
              <a:rPr lang="en-GB" sz="2000" i="1" dirty="0"/>
              <a:t> </a:t>
            </a:r>
            <a:r>
              <a:rPr lang="en-GB" sz="2000" i="1" dirty="0" err="1"/>
              <a:t>carnalis</a:t>
            </a:r>
            <a:r>
              <a:rPr lang="en-GB" sz="2000" dirty="0"/>
              <a:t>), a defect derived from “the Fall” (i.e. Adam eating the apple) by which mankind, without the help of God’s grace, comes to prefer his own temporal comfort and satisfaction to the spiritual.</a:t>
            </a:r>
          </a:p>
          <a:p>
            <a:r>
              <a:rPr lang="en-GB" sz="2000" dirty="0"/>
              <a:t>How much </a:t>
            </a:r>
            <a:r>
              <a:rPr lang="en-GB" sz="2000" b="1" dirty="0"/>
              <a:t>did most monks truly understood the boundary between emerging theological orthodoxy and dualism</a:t>
            </a:r>
            <a:r>
              <a:rPr lang="en-GB" sz="2000" dirty="0"/>
              <a:t>?</a:t>
            </a:r>
          </a:p>
          <a:p>
            <a:pPr marL="0" indent="0">
              <a:buNone/>
            </a:pPr>
            <a:endParaRPr lang="en-GB" sz="1000" dirty="0"/>
          </a:p>
          <a:p>
            <a:pPr marL="0" indent="0">
              <a:buNone/>
            </a:pPr>
            <a:endParaRPr lang="en-GB" sz="1000" dirty="0"/>
          </a:p>
          <a:p>
            <a:pPr marL="0" indent="0">
              <a:buNone/>
            </a:pPr>
            <a:endParaRPr lang="en-GB" sz="1000" dirty="0"/>
          </a:p>
        </p:txBody>
      </p:sp>
    </p:spTree>
    <p:extLst>
      <p:ext uri="{BB962C8B-B14F-4D97-AF65-F5344CB8AC3E}">
        <p14:creationId xmlns:p14="http://schemas.microsoft.com/office/powerpoint/2010/main" val="4162697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a:xfrm>
            <a:off x="836679" y="723898"/>
            <a:ext cx="6002110" cy="1495425"/>
          </a:xfrm>
        </p:spPr>
        <p:txBody>
          <a:bodyPr>
            <a:normAutofit/>
          </a:bodyPr>
          <a:lstStyle/>
          <a:p>
            <a:r>
              <a:rPr lang="en-GB" sz="4000" b="1"/>
              <a:t>Cultural Heritage</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836680" y="1876425"/>
            <a:ext cx="6002110" cy="4743450"/>
          </a:xfrm>
        </p:spPr>
        <p:txBody>
          <a:bodyPr>
            <a:normAutofit fontScale="92500" lnSpcReduction="10000"/>
          </a:bodyPr>
          <a:lstStyle/>
          <a:p>
            <a:pPr marL="0" indent="0">
              <a:buNone/>
            </a:pPr>
            <a:r>
              <a:rPr lang="en-GB" sz="2000" b="1" u="sng" dirty="0"/>
              <a:t>Stoicism</a:t>
            </a:r>
            <a:r>
              <a:rPr lang="en-GB" sz="2000" dirty="0"/>
              <a:t> - A Hellenistic (i.e. Greek) school philosophy</a:t>
            </a:r>
          </a:p>
          <a:p>
            <a:pPr marL="0" indent="0">
              <a:buNone/>
            </a:pPr>
            <a:r>
              <a:rPr lang="en-GB" sz="2000" dirty="0"/>
              <a:t>Key figures: </a:t>
            </a:r>
            <a:r>
              <a:rPr lang="en-GB" sz="2000" b="1" dirty="0"/>
              <a:t>Zeno of </a:t>
            </a:r>
            <a:r>
              <a:rPr lang="en-GB" sz="2000" b="1" dirty="0" err="1"/>
              <a:t>Citium</a:t>
            </a:r>
            <a:r>
              <a:rPr lang="en-GB" sz="2000" dirty="0"/>
              <a:t> (3</a:t>
            </a:r>
            <a:r>
              <a:rPr lang="en-GB" sz="2000" baseline="30000" dirty="0"/>
              <a:t>rd</a:t>
            </a:r>
            <a:r>
              <a:rPr lang="en-GB" sz="2000" dirty="0"/>
              <a:t> century BC); </a:t>
            </a:r>
            <a:r>
              <a:rPr lang="en-GB" sz="2000" b="1" dirty="0"/>
              <a:t>Seneca</a:t>
            </a:r>
            <a:r>
              <a:rPr lang="en-GB" sz="2000" dirty="0"/>
              <a:t> (1</a:t>
            </a:r>
            <a:r>
              <a:rPr lang="en-GB" sz="2000" baseline="30000" dirty="0"/>
              <a:t>st</a:t>
            </a:r>
            <a:r>
              <a:rPr lang="en-GB" sz="2000" dirty="0"/>
              <a:t> century AD)</a:t>
            </a:r>
          </a:p>
          <a:p>
            <a:pPr marL="0" indent="0">
              <a:buNone/>
            </a:pPr>
            <a:r>
              <a:rPr lang="en-GB" sz="2000" dirty="0"/>
              <a:t>Key idea: Freedom from external concerns/desires -&gt; reason -&gt; inner peace</a:t>
            </a:r>
          </a:p>
          <a:p>
            <a:pPr marL="0" indent="0">
              <a:buNone/>
            </a:pPr>
            <a:r>
              <a:rPr lang="en-GB" sz="2000" dirty="0"/>
              <a:t>Some parallels, but also key differences from learned monastic outlooks</a:t>
            </a:r>
          </a:p>
          <a:p>
            <a:pPr lvl="1"/>
            <a:r>
              <a:rPr lang="en-GB" sz="2000" dirty="0"/>
              <a:t>No physical ascetic requirement; stoic ideals practiced by Roman elites like Cicero.</a:t>
            </a:r>
          </a:p>
          <a:p>
            <a:pPr lvl="1"/>
            <a:r>
              <a:rPr lang="en-GB" sz="2000" dirty="0"/>
              <a:t>Christian virtues are not without emotion. God is emotional, bonds of love with man.</a:t>
            </a:r>
          </a:p>
          <a:p>
            <a:r>
              <a:rPr lang="en-GB" sz="2000" dirty="0"/>
              <a:t>BUT </a:t>
            </a:r>
            <a:r>
              <a:rPr lang="en-GB" sz="2000" b="1" dirty="0" err="1"/>
              <a:t>Evagrius</a:t>
            </a:r>
            <a:r>
              <a:rPr lang="en-GB" sz="2000" b="1" dirty="0"/>
              <a:t> of Pontus </a:t>
            </a:r>
            <a:r>
              <a:rPr lang="en-GB" sz="2000" dirty="0"/>
              <a:t>does come close. </a:t>
            </a:r>
          </a:p>
          <a:p>
            <a:pPr lvl="1"/>
            <a:r>
              <a:rPr lang="en-GB" sz="2000" dirty="0"/>
              <a:t>Believes that monks must develop an </a:t>
            </a:r>
            <a:r>
              <a:rPr lang="en-GB" sz="2000" i="1" dirty="0"/>
              <a:t>apatheia </a:t>
            </a:r>
            <a:r>
              <a:rPr lang="en-GB" sz="2000" dirty="0"/>
              <a:t>that frees them from worldly passion. </a:t>
            </a:r>
          </a:p>
          <a:p>
            <a:pPr lvl="1"/>
            <a:r>
              <a:rPr lang="en-GB" sz="2000" dirty="0"/>
              <a:t>This outlook would lead to some later concerns about his orthodoxy.</a:t>
            </a:r>
          </a:p>
          <a:p>
            <a:pPr marL="0" indent="0">
              <a:buNone/>
            </a:pPr>
            <a:endParaRPr lang="en-GB" sz="1400" dirty="0"/>
          </a:p>
        </p:txBody>
      </p:sp>
      <p:pic>
        <p:nvPicPr>
          <p:cNvPr id="6" name="Picture 5" descr="A picture containing text, person&#10;&#10;Description automatically generated">
            <a:extLst>
              <a:ext uri="{FF2B5EF4-FFF2-40B4-BE49-F238E27FC236}">
                <a16:creationId xmlns:a16="http://schemas.microsoft.com/office/drawing/2014/main" id="{7C4BD922-602B-874F-3B41-FAEF2C359B23}"/>
              </a:ext>
            </a:extLst>
          </p:cNvPr>
          <p:cNvPicPr>
            <a:picLocks noChangeAspect="1"/>
          </p:cNvPicPr>
          <p:nvPr/>
        </p:nvPicPr>
        <p:blipFill rotWithShape="1">
          <a:blip r:embed="rId2">
            <a:extLst>
              <a:ext uri="{28A0092B-C50C-407E-A947-70E740481C1C}">
                <a14:useLocalDpi xmlns:a14="http://schemas.microsoft.com/office/drawing/2010/main" val="0"/>
              </a:ext>
            </a:extLst>
          </a:blip>
          <a:srcRect r="3" b="1787"/>
          <a:stretch/>
        </p:blipFill>
        <p:spPr>
          <a:xfrm>
            <a:off x="7199440" y="10"/>
            <a:ext cx="4992560" cy="6857990"/>
          </a:xfrm>
          <a:prstGeom prst="rect">
            <a:avLst/>
          </a:prstGeom>
          <a:effectLst/>
        </p:spPr>
      </p:pic>
    </p:spTree>
    <p:extLst>
      <p:ext uri="{BB962C8B-B14F-4D97-AF65-F5344CB8AC3E}">
        <p14:creationId xmlns:p14="http://schemas.microsoft.com/office/powerpoint/2010/main" val="1482980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p:txBody>
          <a:bodyPr/>
          <a:lstStyle/>
          <a:p>
            <a:r>
              <a:rPr lang="en-GB" b="1" dirty="0"/>
              <a:t>Cultural Heritage</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p:txBody>
          <a:bodyPr>
            <a:normAutofit/>
          </a:bodyPr>
          <a:lstStyle/>
          <a:p>
            <a:pPr marL="0" indent="0">
              <a:buNone/>
            </a:pPr>
            <a:r>
              <a:rPr lang="en-GB" b="1" dirty="0"/>
              <a:t>Monasticism also represented a clear rejection of parts of existing culture</a:t>
            </a:r>
          </a:p>
          <a:p>
            <a:r>
              <a:rPr lang="en-GB" dirty="0"/>
              <a:t>E.g. </a:t>
            </a:r>
            <a:r>
              <a:rPr lang="en-GB" b="1" dirty="0"/>
              <a:t>Celibacy</a:t>
            </a:r>
            <a:r>
              <a:rPr lang="en-GB" dirty="0"/>
              <a:t>: practiced in some pagan contexts, but marriage and reproduction are celebrated as pinnacle social norms</a:t>
            </a:r>
          </a:p>
          <a:p>
            <a:r>
              <a:rPr lang="en-GB" dirty="0"/>
              <a:t>By choosing and promoting a celibate life as the most perfect, monks and their supporters in the late Roman empire are overturning cultural norms (Brown).</a:t>
            </a:r>
          </a:p>
          <a:p>
            <a:pPr marL="0" indent="0">
              <a:buNone/>
            </a:pPr>
            <a:endParaRPr lang="en-GB" sz="2800" dirty="0"/>
          </a:p>
          <a:p>
            <a:pPr marL="0" indent="0">
              <a:buNone/>
            </a:pPr>
            <a:endParaRPr lang="en-GB" sz="2800" dirty="0"/>
          </a:p>
        </p:txBody>
      </p:sp>
    </p:spTree>
    <p:extLst>
      <p:ext uri="{BB962C8B-B14F-4D97-AF65-F5344CB8AC3E}">
        <p14:creationId xmlns:p14="http://schemas.microsoft.com/office/powerpoint/2010/main" val="2511060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a:xfrm>
            <a:off x="836679" y="723898"/>
            <a:ext cx="6002110" cy="1495425"/>
          </a:xfrm>
        </p:spPr>
        <p:txBody>
          <a:bodyPr>
            <a:normAutofit/>
          </a:bodyPr>
          <a:lstStyle/>
          <a:p>
            <a:r>
              <a:rPr lang="en-GB" sz="4000" b="1"/>
              <a:t>Immediate Socio-cultural Factors</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836679" y="2405066"/>
            <a:ext cx="6238823" cy="4368595"/>
          </a:xfrm>
        </p:spPr>
        <p:txBody>
          <a:bodyPr>
            <a:normAutofit/>
          </a:bodyPr>
          <a:lstStyle/>
          <a:p>
            <a:pPr marL="0" indent="0">
              <a:buNone/>
            </a:pPr>
            <a:r>
              <a:rPr lang="en-GB" sz="2200" b="1" dirty="0"/>
              <a:t>Late Antique Egypt</a:t>
            </a:r>
          </a:p>
          <a:p>
            <a:r>
              <a:rPr lang="en-GB" sz="2200" dirty="0"/>
              <a:t>Egypt’s “true desert” beyond the fertile zone allowed holy individuals like Anthony to set themselves apart as truly otherworldly in a way that was not as easy elsewhere (Brown).</a:t>
            </a:r>
          </a:p>
          <a:p>
            <a:r>
              <a:rPr lang="en-GB" sz="2200" dirty="0"/>
              <a:t>Egypt was also unusual in that desert regions were so close to the highly-populated and very prosperous fertile area – the “breadbasket” of the Roman Empire at the time.</a:t>
            </a:r>
          </a:p>
          <a:p>
            <a:r>
              <a:rPr lang="en-GB" sz="2200" dirty="0"/>
              <a:t>In Egypt </a:t>
            </a:r>
            <a:r>
              <a:rPr lang="en-GB" sz="2200" b="1" dirty="0"/>
              <a:t>“otherworldly” holy men are in close reach for a prosperous, “worldly” society</a:t>
            </a:r>
            <a:r>
              <a:rPr lang="en-GB" sz="2200" dirty="0"/>
              <a:t>: a powerful and attractive combination!</a:t>
            </a:r>
          </a:p>
          <a:p>
            <a:endParaRPr lang="en-GB" sz="1700" dirty="0"/>
          </a:p>
        </p:txBody>
      </p:sp>
      <p:pic>
        <p:nvPicPr>
          <p:cNvPr id="4" name="Picture 3" descr="A picture containing map, text, cake, sitting&#10;&#10;Description automatically generated">
            <a:extLst>
              <a:ext uri="{FF2B5EF4-FFF2-40B4-BE49-F238E27FC236}">
                <a16:creationId xmlns:a16="http://schemas.microsoft.com/office/drawing/2014/main" id="{7F497FBE-5753-B3C5-996E-1B20169FB4E2}"/>
              </a:ext>
            </a:extLst>
          </p:cNvPr>
          <p:cNvPicPr>
            <a:picLocks noChangeAspect="1"/>
          </p:cNvPicPr>
          <p:nvPr/>
        </p:nvPicPr>
        <p:blipFill rotWithShape="1">
          <a:blip r:embed="rId2">
            <a:extLst>
              <a:ext uri="{28A0092B-C50C-407E-A947-70E740481C1C}">
                <a14:useLocalDpi xmlns:a14="http://schemas.microsoft.com/office/drawing/2010/main" val="0"/>
              </a:ext>
            </a:extLst>
          </a:blip>
          <a:srcRect r="-3" b="3730"/>
          <a:stretch/>
        </p:blipFill>
        <p:spPr>
          <a:xfrm>
            <a:off x="7199440" y="10"/>
            <a:ext cx="4992560" cy="6857990"/>
          </a:xfrm>
          <a:prstGeom prst="rect">
            <a:avLst/>
          </a:prstGeom>
          <a:effectLst/>
        </p:spPr>
      </p:pic>
    </p:spTree>
    <p:extLst>
      <p:ext uri="{BB962C8B-B14F-4D97-AF65-F5344CB8AC3E}">
        <p14:creationId xmlns:p14="http://schemas.microsoft.com/office/powerpoint/2010/main" val="1497083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a:xfrm>
            <a:off x="838200" y="365125"/>
            <a:ext cx="10515600" cy="1325563"/>
          </a:xfrm>
        </p:spPr>
        <p:txBody>
          <a:bodyPr>
            <a:normAutofit/>
          </a:bodyPr>
          <a:lstStyle/>
          <a:p>
            <a:r>
              <a:rPr lang="en-GB" b="1" dirty="0"/>
              <a:t>Immediate Socio-cultural Factors</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838200" y="1825624"/>
            <a:ext cx="5257800" cy="4879975"/>
          </a:xfrm>
        </p:spPr>
        <p:txBody>
          <a:bodyPr>
            <a:normAutofit lnSpcReduction="10000"/>
          </a:bodyPr>
          <a:lstStyle/>
          <a:p>
            <a:pPr marL="0" indent="0">
              <a:buNone/>
            </a:pPr>
            <a:r>
              <a:rPr lang="en-GB" sz="2000" b="1" dirty="0"/>
              <a:t>Christianity between persecution and imperial religion</a:t>
            </a:r>
          </a:p>
          <a:p>
            <a:r>
              <a:rPr lang="en-GB" sz="2000" b="1" dirty="0"/>
              <a:t>Christianity is becoming a very public religion</a:t>
            </a:r>
            <a:r>
              <a:rPr lang="en-GB" sz="2000" dirty="0"/>
              <a:t>, rather a secretive cult in some of the Empire’s key Mediterranean centres – including the Egypt, the Near East, North Africa, and Rome itself. </a:t>
            </a:r>
          </a:p>
          <a:p>
            <a:r>
              <a:rPr lang="en-GB" sz="2000" dirty="0"/>
              <a:t>Leads to the </a:t>
            </a:r>
            <a:r>
              <a:rPr lang="en-GB" sz="2000" b="1" dirty="0"/>
              <a:t>harshest persecutions yet known</a:t>
            </a:r>
            <a:r>
              <a:rPr lang="en-GB" sz="2000" dirty="0"/>
              <a:t>: that of Diocletian (emperor 284-305) in particular. Saint Anthony goes to the desert around this time. </a:t>
            </a:r>
          </a:p>
          <a:p>
            <a:r>
              <a:rPr lang="en-GB" sz="2000" dirty="0"/>
              <a:t>But </a:t>
            </a:r>
            <a:r>
              <a:rPr lang="en-GB" sz="2000" b="1" dirty="0"/>
              <a:t>most who become monks are not escaping pagan reaction</a:t>
            </a:r>
            <a:r>
              <a:rPr lang="en-GB" sz="2000" dirty="0"/>
              <a:t>: rather, from the mid-fourth century Christianity is very well established: Emperor Constantine I legalises the religion in 313, and by 324 it is clearly his favoured religion.</a:t>
            </a:r>
          </a:p>
        </p:txBody>
      </p:sp>
      <p:pic>
        <p:nvPicPr>
          <p:cNvPr id="5" name="Picture 4" descr="A picture containing text, map&#10;&#10;Description automatically generated">
            <a:extLst>
              <a:ext uri="{FF2B5EF4-FFF2-40B4-BE49-F238E27FC236}">
                <a16:creationId xmlns:a16="http://schemas.microsoft.com/office/drawing/2014/main" id="{578FFFC2-56F3-4272-BC18-DDFFF0EB7BBC}"/>
              </a:ext>
            </a:extLst>
          </p:cNvPr>
          <p:cNvPicPr>
            <a:picLocks noChangeAspect="1"/>
          </p:cNvPicPr>
          <p:nvPr/>
        </p:nvPicPr>
        <p:blipFill rotWithShape="1">
          <a:blip r:embed="rId2">
            <a:extLst>
              <a:ext uri="{28A0092B-C50C-407E-A947-70E740481C1C}">
                <a14:useLocalDpi xmlns:a14="http://schemas.microsoft.com/office/drawing/2010/main" val="0"/>
              </a:ext>
            </a:extLst>
          </a:blip>
          <a:srcRect l="626" r="10305" b="-2"/>
          <a:stretch/>
        </p:blipFill>
        <p:spPr>
          <a:xfrm>
            <a:off x="6338316" y="1904281"/>
            <a:ext cx="5074070" cy="4272681"/>
          </a:xfrm>
          <a:prstGeom prst="rect">
            <a:avLst/>
          </a:prstGeom>
        </p:spPr>
      </p:pic>
    </p:spTree>
    <p:extLst>
      <p:ext uri="{BB962C8B-B14F-4D97-AF65-F5344CB8AC3E}">
        <p14:creationId xmlns:p14="http://schemas.microsoft.com/office/powerpoint/2010/main" val="1331159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p:txBody>
          <a:bodyPr/>
          <a:lstStyle/>
          <a:p>
            <a:r>
              <a:rPr lang="en-GB" b="1" dirty="0"/>
              <a:t>Why monastic history</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p:txBody>
          <a:bodyPr>
            <a:normAutofit/>
          </a:bodyPr>
          <a:lstStyle/>
          <a:p>
            <a:r>
              <a:rPr lang="en-GB" dirty="0"/>
              <a:t>For religious studies, studying monastic history gives a unique perspectives on how religion is lived in society</a:t>
            </a:r>
          </a:p>
          <a:p>
            <a:pPr lvl="1"/>
            <a:r>
              <a:rPr lang="en-GB" dirty="0"/>
              <a:t>Micro-level (within monasteries), macro-level (the understanding of how parts – i.e. monasteries - affect the whole of religious society – </a:t>
            </a:r>
            <a:r>
              <a:rPr lang="en-GB" dirty="0" err="1"/>
              <a:t>i.e</a:t>
            </a:r>
            <a:r>
              <a:rPr lang="en-GB" dirty="0"/>
              <a:t> Christendom)</a:t>
            </a:r>
          </a:p>
          <a:p>
            <a:pPr lvl="1"/>
            <a:r>
              <a:rPr lang="en-GB" dirty="0"/>
              <a:t>Variety: monasticism is like a religious laboratory – so many things are tried, and the world is affected in so many ways as a result</a:t>
            </a:r>
          </a:p>
          <a:p>
            <a:pPr lvl="1"/>
            <a:endParaRPr lang="en-GB" dirty="0"/>
          </a:p>
          <a:p>
            <a:r>
              <a:rPr lang="en-GB" dirty="0"/>
              <a:t>Monastic tradition affects so much of modern life, even though we are often unaware of it</a:t>
            </a:r>
          </a:p>
          <a:p>
            <a:endParaRPr lang="en-GB" dirty="0"/>
          </a:p>
        </p:txBody>
      </p:sp>
    </p:spTree>
    <p:extLst>
      <p:ext uri="{BB962C8B-B14F-4D97-AF65-F5344CB8AC3E}">
        <p14:creationId xmlns:p14="http://schemas.microsoft.com/office/powerpoint/2010/main" val="3638037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a:xfrm>
            <a:off x="838200" y="365125"/>
            <a:ext cx="10515600" cy="1325563"/>
          </a:xfrm>
        </p:spPr>
        <p:txBody>
          <a:bodyPr>
            <a:normAutofit/>
          </a:bodyPr>
          <a:lstStyle/>
          <a:p>
            <a:r>
              <a:rPr lang="en-GB" b="1" dirty="0"/>
              <a:t>Immediate Socio-cultural Factors</a:t>
            </a:r>
          </a:p>
        </p:txBody>
      </p:sp>
      <p:pic>
        <p:nvPicPr>
          <p:cNvPr id="5" name="Picture 4" descr="A picture containing text, map&#10;&#10;Description automatically generated">
            <a:extLst>
              <a:ext uri="{FF2B5EF4-FFF2-40B4-BE49-F238E27FC236}">
                <a16:creationId xmlns:a16="http://schemas.microsoft.com/office/drawing/2014/main" id="{578FFFC2-56F3-4272-BC18-DDFFF0EB7BBC}"/>
              </a:ext>
            </a:extLst>
          </p:cNvPr>
          <p:cNvPicPr>
            <a:picLocks noChangeAspect="1"/>
          </p:cNvPicPr>
          <p:nvPr/>
        </p:nvPicPr>
        <p:blipFill rotWithShape="1">
          <a:blip r:embed="rId2">
            <a:extLst>
              <a:ext uri="{28A0092B-C50C-407E-A947-70E740481C1C}">
                <a14:useLocalDpi xmlns:a14="http://schemas.microsoft.com/office/drawing/2010/main" val="0"/>
              </a:ext>
            </a:extLst>
          </a:blip>
          <a:srcRect l="626" r="10305" b="-2"/>
          <a:stretch/>
        </p:blipFill>
        <p:spPr>
          <a:xfrm>
            <a:off x="6338316" y="1904281"/>
            <a:ext cx="5074070" cy="4272681"/>
          </a:xfrm>
          <a:prstGeom prst="rect">
            <a:avLst/>
          </a:prstGeom>
        </p:spPr>
      </p:pic>
      <p:sp>
        <p:nvSpPr>
          <p:cNvPr id="6" name="Content Placeholder 2">
            <a:extLst>
              <a:ext uri="{FF2B5EF4-FFF2-40B4-BE49-F238E27FC236}">
                <a16:creationId xmlns:a16="http://schemas.microsoft.com/office/drawing/2014/main" id="{974887EF-38F7-479E-B3CC-6FB2B8716BB8}"/>
              </a:ext>
            </a:extLst>
          </p:cNvPr>
          <p:cNvSpPr txBox="1">
            <a:spLocks/>
          </p:cNvSpPr>
          <p:nvPr/>
        </p:nvSpPr>
        <p:spPr>
          <a:xfrm>
            <a:off x="838200" y="1825624"/>
            <a:ext cx="5257800" cy="48799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t>Christianity between persecution and imperial religion</a:t>
            </a:r>
          </a:p>
          <a:p>
            <a:r>
              <a:rPr lang="en-GB" sz="1900" dirty="0"/>
              <a:t>The popular emergence of monasticism in the Christian heartlands of the Empire might be seen as a </a:t>
            </a:r>
            <a:r>
              <a:rPr lang="en-GB" sz="1900" b="1" dirty="0"/>
              <a:t>reaction or counter-culture</a:t>
            </a:r>
            <a:r>
              <a:rPr lang="en-GB" sz="1900" dirty="0"/>
              <a:t> </a:t>
            </a:r>
            <a:r>
              <a:rPr lang="en-GB" sz="1900" b="1" dirty="0"/>
              <a:t>to this new Christian scenario </a:t>
            </a:r>
            <a:r>
              <a:rPr lang="en-GB" sz="1900" dirty="0"/>
              <a:t>(Lester K. Little)</a:t>
            </a:r>
          </a:p>
          <a:p>
            <a:pPr lvl="1"/>
            <a:r>
              <a:rPr lang="en-GB" sz="1900" dirty="0"/>
              <a:t>Ascetic life is a way of proving one’s piety now martyrdom is less of a threat</a:t>
            </a:r>
          </a:p>
          <a:p>
            <a:pPr lvl="1"/>
            <a:r>
              <a:rPr lang="en-GB" sz="1900" dirty="0"/>
              <a:t>A way to set oneself apart, as part of a godly elite, now that the Christian community as a whole cannot be seen so easily seen as such</a:t>
            </a:r>
          </a:p>
          <a:p>
            <a:r>
              <a:rPr lang="en-GB" sz="1900" dirty="0"/>
              <a:t>But its spread and acceptance by those who did not take it up suggests that </a:t>
            </a:r>
            <a:r>
              <a:rPr lang="en-GB" sz="1900" b="1" dirty="0"/>
              <a:t>others were in some way reassured or excited by its presence</a:t>
            </a:r>
          </a:p>
          <a:p>
            <a:pPr lvl="1"/>
            <a:r>
              <a:rPr lang="en-GB" sz="1900" dirty="0"/>
              <a:t>Provide prayer and charity for society: taking pressure off other Christians</a:t>
            </a:r>
          </a:p>
          <a:p>
            <a:pPr lvl="1"/>
            <a:r>
              <a:rPr lang="en-GB" sz="1900" dirty="0"/>
              <a:t>A “north star” of Christian perfection that others could learn from, even if they did not fully imitate its rigours</a:t>
            </a:r>
          </a:p>
        </p:txBody>
      </p:sp>
    </p:spTree>
    <p:extLst>
      <p:ext uri="{BB962C8B-B14F-4D97-AF65-F5344CB8AC3E}">
        <p14:creationId xmlns:p14="http://schemas.microsoft.com/office/powerpoint/2010/main" val="855672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p:txBody>
          <a:bodyPr/>
          <a:lstStyle/>
          <a:p>
            <a:r>
              <a:rPr lang="en-GB" b="1" dirty="0"/>
              <a:t>The spread of monasticism in the West</a:t>
            </a:r>
          </a:p>
        </p:txBody>
      </p:sp>
      <p:pic>
        <p:nvPicPr>
          <p:cNvPr id="5" name="Picture 4" descr="A picture containing text, map&#10;&#10;Description automatically generated">
            <a:extLst>
              <a:ext uri="{FF2B5EF4-FFF2-40B4-BE49-F238E27FC236}">
                <a16:creationId xmlns:a16="http://schemas.microsoft.com/office/drawing/2014/main" id="{9A84490B-2E75-41D0-8B82-FA8FBE2DE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4856" y="1426464"/>
            <a:ext cx="6400800" cy="4907280"/>
          </a:xfrm>
          <a:prstGeom prst="rect">
            <a:avLst/>
          </a:prstGeom>
        </p:spPr>
      </p:pic>
      <p:sp>
        <p:nvSpPr>
          <p:cNvPr id="6" name="Content Placeholder 2">
            <a:extLst>
              <a:ext uri="{FF2B5EF4-FFF2-40B4-BE49-F238E27FC236}">
                <a16:creationId xmlns:a16="http://schemas.microsoft.com/office/drawing/2014/main" id="{94783547-D01D-426B-8864-00558B39C367}"/>
              </a:ext>
            </a:extLst>
          </p:cNvPr>
          <p:cNvSpPr>
            <a:spLocks noGrp="1"/>
          </p:cNvSpPr>
          <p:nvPr>
            <p:ph idx="1"/>
          </p:nvPr>
        </p:nvSpPr>
        <p:spPr>
          <a:xfrm>
            <a:off x="790379" y="1591134"/>
            <a:ext cx="4318069" cy="4742610"/>
          </a:xfrm>
        </p:spPr>
        <p:txBody>
          <a:bodyPr>
            <a:normAutofit lnSpcReduction="10000"/>
          </a:bodyPr>
          <a:lstStyle/>
          <a:p>
            <a:pPr marL="0" indent="0">
              <a:buNone/>
            </a:pPr>
            <a:r>
              <a:rPr lang="en-GB" dirty="0"/>
              <a:t>The fame of Egyptian monasticism spread very rapidly</a:t>
            </a:r>
          </a:p>
          <a:p>
            <a:pPr marL="0" indent="0">
              <a:buNone/>
            </a:pPr>
            <a:endParaRPr lang="en-GB" dirty="0"/>
          </a:p>
          <a:p>
            <a:pPr marL="0" indent="0">
              <a:buNone/>
            </a:pPr>
            <a:r>
              <a:rPr lang="en-GB" dirty="0"/>
              <a:t>Monastic practices with direct, traceable roots back to Egypt start to make significant headway in Europe around 400 AD</a:t>
            </a:r>
          </a:p>
          <a:p>
            <a:pPr marL="0" indent="0">
              <a:buNone/>
            </a:pPr>
            <a:endParaRPr lang="en-GB" dirty="0"/>
          </a:p>
          <a:p>
            <a:pPr marL="0" indent="0">
              <a:buNone/>
            </a:pPr>
            <a:r>
              <a:rPr lang="en-GB" dirty="0"/>
              <a:t>A topic for the next class!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a:p>
            <a:endParaRPr lang="en-GB" dirty="0"/>
          </a:p>
          <a:p>
            <a:endParaRPr lang="en-GB" sz="2800" dirty="0"/>
          </a:p>
          <a:p>
            <a:endParaRPr lang="en-GB" sz="2800" dirty="0"/>
          </a:p>
        </p:txBody>
      </p:sp>
    </p:spTree>
    <p:extLst>
      <p:ext uri="{BB962C8B-B14F-4D97-AF65-F5344CB8AC3E}">
        <p14:creationId xmlns:p14="http://schemas.microsoft.com/office/powerpoint/2010/main" val="2417332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p:txBody>
          <a:bodyPr/>
          <a:lstStyle/>
          <a:p>
            <a:r>
              <a:rPr lang="en-GB" b="1" dirty="0"/>
              <a:t>Sources – Life of Saint Anthony (c. 360 AD), by Athanasius of Alexandria</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838200" y="1511808"/>
            <a:ext cx="10515600" cy="5120639"/>
          </a:xfrm>
        </p:spPr>
        <p:txBody>
          <a:bodyPr>
            <a:normAutofit fontScale="77500" lnSpcReduction="20000"/>
          </a:bodyPr>
          <a:lstStyle/>
          <a:p>
            <a:pPr marL="0" indent="0">
              <a:buNone/>
            </a:pPr>
            <a:endParaRPr lang="en-GB" dirty="0"/>
          </a:p>
          <a:p>
            <a:pPr marL="0" indent="0">
              <a:buNone/>
            </a:pPr>
            <a:r>
              <a:rPr lang="en-GB" sz="3000" b="1" dirty="0"/>
              <a:t>Athanasius</a:t>
            </a:r>
            <a:r>
              <a:rPr lang="en-GB" sz="3000" dirty="0"/>
              <a:t> – bishop of Alexandria (from 328 AD to his death in 373 AD)</a:t>
            </a:r>
          </a:p>
          <a:p>
            <a:pPr marL="0" indent="0">
              <a:buNone/>
            </a:pPr>
            <a:r>
              <a:rPr lang="en-GB" sz="3000" i="1" dirty="0"/>
              <a:t>Life of Anthony</a:t>
            </a:r>
            <a:endParaRPr lang="en-GB" sz="3000" dirty="0"/>
          </a:p>
          <a:p>
            <a:r>
              <a:rPr lang="en-GB" sz="3000" dirty="0"/>
              <a:t>Records the life of </a:t>
            </a:r>
            <a:r>
              <a:rPr lang="en-GB" sz="3000" b="1" dirty="0"/>
              <a:t>Anthony: </a:t>
            </a:r>
            <a:r>
              <a:rPr lang="en-GB" sz="3000" dirty="0"/>
              <a:t>born in </a:t>
            </a:r>
            <a:r>
              <a:rPr lang="en-GB" sz="3000" dirty="0" err="1"/>
              <a:t>Herakliopolos</a:t>
            </a:r>
            <a:r>
              <a:rPr lang="en-GB" sz="3000" dirty="0"/>
              <a:t>, allegedly in 251, becomes a recluse, eventually moves to </a:t>
            </a:r>
            <a:r>
              <a:rPr lang="en-GB" sz="3000" dirty="0" err="1"/>
              <a:t>Pispir</a:t>
            </a:r>
            <a:r>
              <a:rPr lang="en-GB" sz="3000" dirty="0"/>
              <a:t>, a deserted mountain fort not far from the Nile. Later moves further into the Eastern Desert, to another mountain near the Red Sea.</a:t>
            </a:r>
          </a:p>
          <a:p>
            <a:r>
              <a:rPr lang="en-GB" sz="3000" dirty="0"/>
              <a:t>Written not long after the death of Anthony (recorded as 356 AD)</a:t>
            </a:r>
            <a:endParaRPr lang="en-GB" sz="3000" b="1" dirty="0"/>
          </a:p>
          <a:p>
            <a:r>
              <a:rPr lang="en-GB" sz="3000" dirty="0"/>
              <a:t>Writer knew Anthony personally, but wrote for Written for “brethren in foreign parts” – i.e. outside Egypt</a:t>
            </a:r>
          </a:p>
          <a:p>
            <a:r>
              <a:rPr lang="en-GB" sz="3000" dirty="0"/>
              <a:t>Translated from Greek to Latin before 374 by </a:t>
            </a:r>
            <a:r>
              <a:rPr lang="en-GB" sz="3000" dirty="0" err="1"/>
              <a:t>Evagrius</a:t>
            </a:r>
            <a:r>
              <a:rPr lang="en-GB" sz="3000" dirty="0"/>
              <a:t> of Antioch. Widely read by monks in both the West and East for centuries to come</a:t>
            </a:r>
          </a:p>
          <a:p>
            <a:pPr marL="0" indent="0">
              <a:buNone/>
            </a:pPr>
            <a:r>
              <a:rPr lang="en-GB" sz="3000" dirty="0"/>
              <a:t>Reference: Athanasius, </a:t>
            </a:r>
            <a:r>
              <a:rPr lang="en-GB" sz="3000" i="1" dirty="0"/>
              <a:t>Life of Saint Anthony</a:t>
            </a:r>
            <a:r>
              <a:rPr lang="en-GB" sz="3000" dirty="0"/>
              <a:t>, trans. H. </a:t>
            </a:r>
            <a:r>
              <a:rPr lang="en-GB" sz="3000" dirty="0" err="1"/>
              <a:t>Ellershaw</a:t>
            </a:r>
            <a:r>
              <a:rPr lang="en-GB" sz="3000" dirty="0"/>
              <a:t> (1892). http://www.newadvent.org/fathers/2811.htm [I have simplified the language somewhat]</a:t>
            </a:r>
          </a:p>
        </p:txBody>
      </p:sp>
    </p:spTree>
    <p:extLst>
      <p:ext uri="{BB962C8B-B14F-4D97-AF65-F5344CB8AC3E}">
        <p14:creationId xmlns:p14="http://schemas.microsoft.com/office/powerpoint/2010/main" val="3978617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p:txBody>
          <a:bodyPr/>
          <a:lstStyle/>
          <a:p>
            <a:r>
              <a:rPr lang="en-GB" b="1" dirty="0"/>
              <a:t>Sources – Life of Saint Anthony (c. 360 AD), by Athanasius of Alexandria</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838200" y="1511808"/>
            <a:ext cx="10515600" cy="5346192"/>
          </a:xfrm>
        </p:spPr>
        <p:txBody>
          <a:bodyPr>
            <a:normAutofit fontScale="62500" lnSpcReduction="20000"/>
          </a:bodyPr>
          <a:lstStyle/>
          <a:p>
            <a:pPr marL="0" indent="0">
              <a:buNone/>
            </a:pPr>
            <a:endParaRPr lang="en-GB" sz="4000" dirty="0"/>
          </a:p>
          <a:p>
            <a:pPr marL="0" indent="0">
              <a:buNone/>
            </a:pPr>
            <a:r>
              <a:rPr lang="en-GB" sz="4000" dirty="0"/>
              <a:t>“After the death of his father and mother he was left alone with one little sister: his age was about eighteen or twenty, and on him rested the care of both of his home and his sister. Less than six months after the death of his parents, he went, as was his custom, to the Lord’s House. As he walked, he looked within himself and reflected on how the Apostles left everything behind and followed the Saviour [cf. Mt 4.20]. He reflected also  on how, in the Acts [cf. 4.35-7], they [the early Christians] sold their possessions and laid them at the Apostles’ feet for distribution to the needy, and what and how great a hope was laid up for them in heaven. Pondering these things he entered the church, where it happened that the Gospel was being read: he heard the Lord saying to the rich man, “If you would be perfect, go and sell what you have and give to the poor; and come follow Me and you shall have treasure in heaven” [Mt 19.21]. Anthony, as though God had reminded him of the Saints, and the passage had been read just for him, went out immediately from the church, and gave the possessions of his forefathers to the villagers – they were three hundred acres, productive and very fair […]”</a:t>
            </a:r>
          </a:p>
          <a:p>
            <a:pPr marL="0" indent="0">
              <a:buNone/>
            </a:pPr>
            <a:endParaRPr lang="en-GB" dirty="0"/>
          </a:p>
        </p:txBody>
      </p:sp>
    </p:spTree>
    <p:extLst>
      <p:ext uri="{BB962C8B-B14F-4D97-AF65-F5344CB8AC3E}">
        <p14:creationId xmlns:p14="http://schemas.microsoft.com/office/powerpoint/2010/main" val="1502308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p:txBody>
          <a:bodyPr/>
          <a:lstStyle/>
          <a:p>
            <a:r>
              <a:rPr lang="en-GB" b="1" dirty="0"/>
              <a:t>Sources – </a:t>
            </a:r>
            <a:r>
              <a:rPr lang="en-GB" b="1" dirty="0" err="1"/>
              <a:t>Lausiac</a:t>
            </a:r>
            <a:r>
              <a:rPr lang="en-GB" b="1" dirty="0"/>
              <a:t> History (c. 419-20 AD), by </a:t>
            </a:r>
            <a:r>
              <a:rPr lang="en-GB" b="1" dirty="0" err="1"/>
              <a:t>Palladius</a:t>
            </a:r>
            <a:r>
              <a:rPr lang="en-GB" b="1" dirty="0"/>
              <a:t> of Galatia</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838200" y="1511808"/>
            <a:ext cx="10515600" cy="5120639"/>
          </a:xfrm>
        </p:spPr>
        <p:txBody>
          <a:bodyPr>
            <a:normAutofit/>
          </a:bodyPr>
          <a:lstStyle/>
          <a:p>
            <a:pPr marL="0" indent="0">
              <a:buNone/>
            </a:pPr>
            <a:endParaRPr lang="en-GB" dirty="0"/>
          </a:p>
          <a:p>
            <a:pPr marL="0" indent="0">
              <a:buNone/>
            </a:pPr>
            <a:endParaRPr lang="en-GB" dirty="0"/>
          </a:p>
        </p:txBody>
      </p:sp>
      <p:sp>
        <p:nvSpPr>
          <p:cNvPr id="8" name="Content Placeholder 2">
            <a:extLst>
              <a:ext uri="{FF2B5EF4-FFF2-40B4-BE49-F238E27FC236}">
                <a16:creationId xmlns:a16="http://schemas.microsoft.com/office/drawing/2014/main" id="{92C872D3-EC57-4B9F-9CC9-34F70753AD05}"/>
              </a:ext>
            </a:extLst>
          </p:cNvPr>
          <p:cNvSpPr txBox="1">
            <a:spLocks/>
          </p:cNvSpPr>
          <p:nvPr/>
        </p:nvSpPr>
        <p:spPr>
          <a:xfrm>
            <a:off x="990600" y="1664208"/>
            <a:ext cx="10515600" cy="512063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r>
              <a:rPr lang="en-GB" b="1" dirty="0" err="1"/>
              <a:t>Palladius</a:t>
            </a:r>
            <a:r>
              <a:rPr lang="en-GB" b="1" dirty="0"/>
              <a:t> </a:t>
            </a:r>
            <a:r>
              <a:rPr lang="en-GB" dirty="0"/>
              <a:t>– bishop of Heliopolis in Asia Minor (from c. 400 AD until his death in the 420s AD)</a:t>
            </a:r>
          </a:p>
          <a:p>
            <a:r>
              <a:rPr lang="en-GB" dirty="0"/>
              <a:t>Became a monk in 386 AD or sometime after, travelling to Egypt to learn from ascetics there</a:t>
            </a:r>
          </a:p>
          <a:p>
            <a:pPr marL="0" indent="0">
              <a:buNone/>
            </a:pPr>
            <a:r>
              <a:rPr lang="en-GB" i="1" dirty="0" err="1"/>
              <a:t>Lausiac</a:t>
            </a:r>
            <a:r>
              <a:rPr lang="en-GB" i="1" dirty="0"/>
              <a:t> History</a:t>
            </a:r>
          </a:p>
          <a:p>
            <a:r>
              <a:rPr lang="en-GB" dirty="0"/>
              <a:t>Written for an urban, aristocratic audience in Constantinople</a:t>
            </a:r>
          </a:p>
          <a:p>
            <a:r>
              <a:rPr lang="en-GB" dirty="0"/>
              <a:t>Requested by </a:t>
            </a:r>
            <a:r>
              <a:rPr lang="en-GB" dirty="0" err="1"/>
              <a:t>Lausus</a:t>
            </a:r>
            <a:r>
              <a:rPr lang="en-GB" dirty="0"/>
              <a:t>, chamberlain of the imperial court of Theodosius II</a:t>
            </a:r>
          </a:p>
          <a:p>
            <a:r>
              <a:rPr lang="en-GB" dirty="0"/>
              <a:t>Describes </a:t>
            </a:r>
            <a:r>
              <a:rPr lang="en-GB" dirty="0" err="1"/>
              <a:t>Palladius’s</a:t>
            </a:r>
            <a:r>
              <a:rPr lang="en-GB" dirty="0"/>
              <a:t> own experiences with the ascetics of Egypt, and above all, his conversations with those he learnt from</a:t>
            </a:r>
          </a:p>
          <a:p>
            <a:r>
              <a:rPr lang="en-GB" dirty="0"/>
              <a:t>Although originally written in Greek, it was probably first translated into Latin in the fifth century and became popular in Western monastic libraries.</a:t>
            </a:r>
          </a:p>
          <a:p>
            <a:pPr marL="0" indent="0">
              <a:buNone/>
            </a:pPr>
            <a:r>
              <a:rPr lang="en-GB" dirty="0"/>
              <a:t>Reference: </a:t>
            </a:r>
            <a:r>
              <a:rPr lang="en-GB" dirty="0" err="1"/>
              <a:t>Palladius</a:t>
            </a:r>
            <a:r>
              <a:rPr lang="en-GB" dirty="0"/>
              <a:t>, </a:t>
            </a:r>
            <a:r>
              <a:rPr lang="en-GB" i="1" dirty="0"/>
              <a:t>The </a:t>
            </a:r>
            <a:r>
              <a:rPr lang="en-GB" i="1" dirty="0" err="1"/>
              <a:t>Lausiac</a:t>
            </a:r>
            <a:r>
              <a:rPr lang="en-GB" i="1" dirty="0"/>
              <a:t> History</a:t>
            </a:r>
            <a:r>
              <a:rPr lang="en-GB" dirty="0"/>
              <a:t>, trans. W.K. Lowther (1918), http://www.tertullian.org/fathers/palladius_lausiac_02_text.htm</a:t>
            </a:r>
          </a:p>
        </p:txBody>
      </p:sp>
    </p:spTree>
    <p:extLst>
      <p:ext uri="{BB962C8B-B14F-4D97-AF65-F5344CB8AC3E}">
        <p14:creationId xmlns:p14="http://schemas.microsoft.com/office/powerpoint/2010/main" val="229053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p:txBody>
          <a:bodyPr/>
          <a:lstStyle/>
          <a:p>
            <a:r>
              <a:rPr lang="en-GB" b="1" dirty="0"/>
              <a:t>Sources – </a:t>
            </a:r>
            <a:r>
              <a:rPr lang="en-GB" b="1" dirty="0" err="1"/>
              <a:t>Lausiac</a:t>
            </a:r>
            <a:r>
              <a:rPr lang="en-GB" b="1" dirty="0"/>
              <a:t> History (c. 419-20), by </a:t>
            </a:r>
            <a:r>
              <a:rPr lang="en-GB" b="1" dirty="0" err="1"/>
              <a:t>Palladius</a:t>
            </a:r>
            <a:r>
              <a:rPr lang="en-GB" b="1" dirty="0"/>
              <a:t> of Galatia</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838200" y="1511808"/>
            <a:ext cx="10515600" cy="5120639"/>
          </a:xfrm>
        </p:spPr>
        <p:txBody>
          <a:bodyPr>
            <a:normAutofit fontScale="92500" lnSpcReduction="20000"/>
          </a:bodyPr>
          <a:lstStyle/>
          <a:p>
            <a:pPr marL="0" indent="0">
              <a:buNone/>
            </a:pPr>
            <a:endParaRPr lang="en-GB" dirty="0"/>
          </a:p>
          <a:p>
            <a:pPr marL="0" indent="0">
              <a:buNone/>
            </a:pPr>
            <a:r>
              <a:rPr lang="en-GB" dirty="0"/>
              <a:t>“… I left </a:t>
            </a:r>
            <a:r>
              <a:rPr lang="en-GB" dirty="0" err="1"/>
              <a:t>Dorotheus</a:t>
            </a:r>
            <a:r>
              <a:rPr lang="en-GB" dirty="0"/>
              <a:t> before the three years were up, for living with him one got parched and all dried-up.</a:t>
            </a:r>
            <a:r>
              <a:rPr lang="en-GB" baseline="30000" dirty="0"/>
              <a:t> </a:t>
            </a:r>
            <a:r>
              <a:rPr lang="en-GB" dirty="0"/>
              <a:t>For all day long in the burning heat he would collect stones in the desert by the sea and build with them continually and make cells, and then he would leave them in favour of those who could not build for themselves. Each year he completed one cell. And once when I said to him: "What do you mean, father, at your great age by trying to kill your poor body in these heats?" he answered thus: "It kills me, I kill it." For he used to eat (daily) six ounces of bread and a bunch of herbs, and drink water in proportion. God is my witness, I never knew him stretch his legs and go to sleep on a rush mat, or on a bed. But he would sit up all night long and weave ropes of palm leaves to provide himself with food. Then, supposing that he did this to impress me, I made careful inquiries also from other disciples of his, who lived by themselves, and ascertained that this had been his manner of life from a youth, and that he had never deliberately gone to sleep. “</a:t>
            </a:r>
          </a:p>
        </p:txBody>
      </p:sp>
    </p:spTree>
    <p:extLst>
      <p:ext uri="{BB962C8B-B14F-4D97-AF65-F5344CB8AC3E}">
        <p14:creationId xmlns:p14="http://schemas.microsoft.com/office/powerpoint/2010/main" val="2121200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p:txBody>
          <a:bodyPr/>
          <a:lstStyle/>
          <a:p>
            <a:r>
              <a:rPr lang="en-GB" b="1" dirty="0"/>
              <a:t>Sources – Sayings of the Desert Fathers (5</a:t>
            </a:r>
            <a:r>
              <a:rPr lang="en-GB" b="1" baseline="30000" dirty="0"/>
              <a:t>th</a:t>
            </a:r>
            <a:r>
              <a:rPr lang="en-GB" b="1" dirty="0"/>
              <a:t> century AD)</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838200" y="1511808"/>
            <a:ext cx="10515600" cy="5120639"/>
          </a:xfrm>
        </p:spPr>
        <p:txBody>
          <a:bodyPr>
            <a:normAutofit/>
          </a:bodyPr>
          <a:lstStyle/>
          <a:p>
            <a:pPr marL="0" indent="0">
              <a:buNone/>
            </a:pPr>
            <a:endParaRPr lang="en-GB" dirty="0"/>
          </a:p>
          <a:p>
            <a:pPr marL="0" indent="0">
              <a:buNone/>
            </a:pPr>
            <a:endParaRPr lang="en-GB" dirty="0"/>
          </a:p>
        </p:txBody>
      </p:sp>
      <p:sp>
        <p:nvSpPr>
          <p:cNvPr id="4" name="Content Placeholder 2">
            <a:extLst>
              <a:ext uri="{FF2B5EF4-FFF2-40B4-BE49-F238E27FC236}">
                <a16:creationId xmlns:a16="http://schemas.microsoft.com/office/drawing/2014/main" id="{205BD503-5468-4B1C-BED4-93F90A3BA256}"/>
              </a:ext>
            </a:extLst>
          </p:cNvPr>
          <p:cNvSpPr txBox="1">
            <a:spLocks/>
          </p:cNvSpPr>
          <p:nvPr/>
        </p:nvSpPr>
        <p:spPr>
          <a:xfrm>
            <a:off x="990600" y="1664208"/>
            <a:ext cx="10515600" cy="512063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None/>
            </a:pPr>
            <a:r>
              <a:rPr lang="en-GB" dirty="0"/>
              <a:t>The </a:t>
            </a:r>
            <a:r>
              <a:rPr lang="en-GB" i="1" dirty="0"/>
              <a:t>Sayings of the Desert Fathers</a:t>
            </a:r>
            <a:r>
              <a:rPr lang="en-GB" dirty="0"/>
              <a:t>  (Latin: </a:t>
            </a:r>
            <a:r>
              <a:rPr lang="en-GB" i="1" dirty="0" err="1"/>
              <a:t>Apophthegmata</a:t>
            </a:r>
            <a:r>
              <a:rPr lang="en-GB" i="1" dirty="0"/>
              <a:t> </a:t>
            </a:r>
            <a:r>
              <a:rPr lang="en-GB" i="1" dirty="0" err="1"/>
              <a:t>patrum</a:t>
            </a:r>
            <a:r>
              <a:rPr lang="en-GB" dirty="0"/>
              <a:t>)</a:t>
            </a:r>
          </a:p>
          <a:p>
            <a:r>
              <a:rPr lang="en-GB" dirty="0"/>
              <a:t>A selection of sayings and anecdotes that are attributed to a number of early Egyptian ascetics, primarily men, but also three women</a:t>
            </a:r>
          </a:p>
          <a:p>
            <a:r>
              <a:rPr lang="en-GB" dirty="0"/>
              <a:t>These sayings and anecdotes were initially transmitted orally</a:t>
            </a:r>
          </a:p>
          <a:p>
            <a:r>
              <a:rPr lang="en-GB" dirty="0"/>
              <a:t>Compiled in Greek sometime in the fifth century, and in Latin probably not long after</a:t>
            </a:r>
          </a:p>
          <a:p>
            <a:r>
              <a:rPr lang="en-GB" dirty="0"/>
              <a:t>Another relatively common text in medieval monastic libraries</a:t>
            </a:r>
          </a:p>
          <a:p>
            <a:r>
              <a:rPr lang="en-GB" dirty="0"/>
              <a:t>The anecdotes here are the two stories that concern </a:t>
            </a:r>
            <a:r>
              <a:rPr lang="en-GB" b="1" dirty="0"/>
              <a:t>Sarah</a:t>
            </a:r>
            <a:r>
              <a:rPr lang="en-GB" dirty="0"/>
              <a:t>. Not much else is known about her.</a:t>
            </a:r>
          </a:p>
          <a:p>
            <a:endParaRPr lang="en-GB" dirty="0"/>
          </a:p>
          <a:p>
            <a:pPr marL="0" indent="0">
              <a:buNone/>
            </a:pPr>
            <a:endParaRPr lang="en-GB" dirty="0"/>
          </a:p>
          <a:p>
            <a:pPr marL="0" indent="0">
              <a:buNone/>
            </a:pPr>
            <a:r>
              <a:rPr lang="en-GB" dirty="0"/>
              <a:t>Reference: ‘The Sayings of the Desert Fathers’ in </a:t>
            </a:r>
            <a:r>
              <a:rPr lang="en-GB" i="1" dirty="0"/>
              <a:t>The Desert Fathers, </a:t>
            </a:r>
            <a:r>
              <a:rPr lang="en-GB" dirty="0"/>
              <a:t>ed. and trans. B. Ward (London, 2003), 35-6,  106 [5.10-11, 10.76]</a:t>
            </a:r>
          </a:p>
          <a:p>
            <a:pPr marL="0" indent="0">
              <a:buNone/>
            </a:pPr>
            <a:endParaRPr lang="en-GB"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529984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p:txBody>
          <a:bodyPr/>
          <a:lstStyle/>
          <a:p>
            <a:r>
              <a:rPr lang="en-GB" b="1" dirty="0"/>
              <a:t>Sources – Sayings of the Desert Fathers (5</a:t>
            </a:r>
            <a:r>
              <a:rPr lang="en-GB" b="1" baseline="30000" dirty="0"/>
              <a:t>th</a:t>
            </a:r>
            <a:r>
              <a:rPr lang="en-GB" b="1" dirty="0"/>
              <a:t> century AD)</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838200" y="1511808"/>
            <a:ext cx="10515600" cy="5120639"/>
          </a:xfrm>
        </p:spPr>
        <p:txBody>
          <a:bodyPr>
            <a:normAutofit/>
          </a:bodyPr>
          <a:lstStyle/>
          <a:p>
            <a:pPr marL="0" indent="0">
              <a:buNone/>
            </a:pPr>
            <a:r>
              <a:rPr lang="en-GB" dirty="0"/>
              <a:t>“They said of Sarah that for thirteen years she was fiercely attacked by the demon of lust. She never prayed that the battle should leave her, but she used to say only, ‘Lord, give me strength.’ … Once when she climbed up on the roof to pray, the spirit of lust appeared to her in bodily form and said to her, ‘You have overcome me, Sarah.’ But she replied, ‘It is not I who have overcome you, but my Lord Christ.’”</a:t>
            </a:r>
          </a:p>
          <a:p>
            <a:pPr marL="0" indent="0">
              <a:buNone/>
            </a:pPr>
            <a:endParaRPr lang="en-GB" dirty="0"/>
          </a:p>
          <a:p>
            <a:pPr marL="0" indent="0">
              <a:buNone/>
            </a:pPr>
            <a:r>
              <a:rPr lang="en-GB" dirty="0"/>
              <a:t>“Two monks came from </a:t>
            </a:r>
            <a:r>
              <a:rPr lang="en-GB" dirty="0" err="1"/>
              <a:t>Pelusium</a:t>
            </a:r>
            <a:r>
              <a:rPr lang="en-GB" dirty="0"/>
              <a:t> to see Sarah. On the way they said to each other, ‘Let us humiliate this </a:t>
            </a:r>
            <a:r>
              <a:rPr lang="en-GB" i="1" dirty="0" err="1"/>
              <a:t>amma</a:t>
            </a:r>
            <a:r>
              <a:rPr lang="en-GB" dirty="0"/>
              <a:t>.’ So they said to her, ‘Take care that your soul be not puffed up, and that you do not say, “Look, some hermits have come to consult me, a woman!” ’ Sarah said to them, ‘I am a woman in sex, but not in spirit.”</a:t>
            </a:r>
          </a:p>
          <a:p>
            <a:pPr marL="0" indent="0">
              <a:buNone/>
            </a:pPr>
            <a:endParaRPr lang="en-GB" dirty="0"/>
          </a:p>
        </p:txBody>
      </p:sp>
    </p:spTree>
    <p:extLst>
      <p:ext uri="{BB962C8B-B14F-4D97-AF65-F5344CB8AC3E}">
        <p14:creationId xmlns:p14="http://schemas.microsoft.com/office/powerpoint/2010/main" val="3614806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p:txBody>
          <a:bodyPr/>
          <a:lstStyle/>
          <a:p>
            <a:r>
              <a:rPr lang="en-GB" b="1" dirty="0"/>
              <a:t>Sources – The Conferences (c. 420 AD), by John Cassian</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838200" y="1511808"/>
            <a:ext cx="10515600" cy="5120639"/>
          </a:xfrm>
        </p:spPr>
        <p:txBody>
          <a:bodyPr>
            <a:normAutofit fontScale="77500" lnSpcReduction="20000"/>
          </a:bodyPr>
          <a:lstStyle/>
          <a:p>
            <a:pPr marL="0" indent="0">
              <a:buNone/>
            </a:pPr>
            <a:endParaRPr lang="en-GB" dirty="0"/>
          </a:p>
          <a:p>
            <a:pPr marL="0" indent="0">
              <a:buNone/>
            </a:pPr>
            <a:r>
              <a:rPr lang="en-GB" b="1" dirty="0"/>
              <a:t>John Cassian </a:t>
            </a:r>
            <a:r>
              <a:rPr lang="en-GB" dirty="0"/>
              <a:t>(</a:t>
            </a:r>
            <a:r>
              <a:rPr lang="it-IT" dirty="0"/>
              <a:t>c. AD 360 – c. 435)</a:t>
            </a:r>
          </a:p>
          <a:p>
            <a:r>
              <a:rPr lang="en-GB" dirty="0"/>
              <a:t>Probably born in Eastern Europe; well educated background: Greek and Latin bilingual</a:t>
            </a:r>
          </a:p>
          <a:p>
            <a:r>
              <a:rPr lang="en-GB" dirty="0"/>
              <a:t>As a young adult, he goes to Holy Land, then Egypt with his friend </a:t>
            </a:r>
            <a:r>
              <a:rPr lang="en-GB" dirty="0" err="1"/>
              <a:t>Germanus</a:t>
            </a:r>
            <a:r>
              <a:rPr lang="en-GB" dirty="0"/>
              <a:t>. They spend 25 years travelling together</a:t>
            </a:r>
          </a:p>
          <a:p>
            <a:r>
              <a:rPr lang="en-GB" dirty="0"/>
              <a:t>Eventually settles in Marseille, Southern Gaul, where he founds two monasteries</a:t>
            </a:r>
          </a:p>
          <a:p>
            <a:pPr marL="0" indent="0">
              <a:buNone/>
            </a:pPr>
            <a:r>
              <a:rPr lang="en-GB" dirty="0"/>
              <a:t>The </a:t>
            </a:r>
            <a:r>
              <a:rPr lang="en-GB" i="1" dirty="0"/>
              <a:t>Conferences </a:t>
            </a:r>
            <a:r>
              <a:rPr lang="en-GB" dirty="0"/>
              <a:t>(c. 420)</a:t>
            </a:r>
            <a:endParaRPr lang="en-GB" i="1" dirty="0"/>
          </a:p>
          <a:p>
            <a:r>
              <a:rPr lang="en-GB" dirty="0"/>
              <a:t>A write-up of his and </a:t>
            </a:r>
            <a:r>
              <a:rPr lang="en-GB" dirty="0" err="1"/>
              <a:t>Germanus’s</a:t>
            </a:r>
            <a:r>
              <a:rPr lang="en-GB" dirty="0"/>
              <a:t> discussions with leading Egyptian hermits and coenobitic monks – their words are recorded in much longer detail than the </a:t>
            </a:r>
            <a:r>
              <a:rPr lang="en-GB" i="1" dirty="0"/>
              <a:t>Sayings of the Desert </a:t>
            </a:r>
            <a:r>
              <a:rPr lang="en-GB" dirty="0"/>
              <a:t>fathers, although they are reconstructed from Cassian’s memory, long after they occurred</a:t>
            </a:r>
          </a:p>
          <a:p>
            <a:r>
              <a:rPr lang="en-GB" dirty="0"/>
              <a:t>Written in Latin for the benefit of followers in Gaul, at the request of Bishop Castor of Apt</a:t>
            </a:r>
          </a:p>
          <a:p>
            <a:r>
              <a:rPr lang="en-GB" dirty="0"/>
              <a:t>A true classic of Western monastic tradition (especially for the later Benedictine tradition); perhaps the single most important vector for the transmission of Egyptian wisdom to the West</a:t>
            </a:r>
          </a:p>
          <a:p>
            <a:endParaRPr lang="en-GB" dirty="0"/>
          </a:p>
          <a:p>
            <a:pPr marL="0" indent="0">
              <a:buNone/>
            </a:pPr>
            <a:endParaRPr lang="en-GB" dirty="0"/>
          </a:p>
        </p:txBody>
      </p:sp>
    </p:spTree>
    <p:extLst>
      <p:ext uri="{BB962C8B-B14F-4D97-AF65-F5344CB8AC3E}">
        <p14:creationId xmlns:p14="http://schemas.microsoft.com/office/powerpoint/2010/main" val="4218742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p:txBody>
          <a:bodyPr/>
          <a:lstStyle/>
          <a:p>
            <a:r>
              <a:rPr lang="en-GB" b="1" dirty="0"/>
              <a:t>Sources – The Conferences (c. 420 AD), by John Cassian</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838200" y="1511808"/>
            <a:ext cx="10515600" cy="5120639"/>
          </a:xfrm>
        </p:spPr>
        <p:txBody>
          <a:bodyPr>
            <a:normAutofit lnSpcReduction="10000"/>
          </a:bodyPr>
          <a:lstStyle/>
          <a:p>
            <a:pPr marL="0" indent="0">
              <a:buNone/>
            </a:pPr>
            <a:endParaRPr lang="en-GB" dirty="0"/>
          </a:p>
          <a:p>
            <a:pPr marL="0" indent="0">
              <a:buNone/>
            </a:pPr>
            <a:r>
              <a:rPr lang="en-GB" dirty="0"/>
              <a:t>“Abba Joseph: Hence, as we have said, only the ties of a friendship which is founded upon similarity of virtuousness are trustworthy and indissoluble, for `the Lord makes those of one mind to dwell in the house.’ (Ps. 68:6) Therefore love can abide unbroken only in those in whom there is one chosen orientation and one desire […] If you also wish to preserve this inviolably, you must first strive, after having expelled your vices, to put to death your own will and, with common earnestness and a common chosen orientation, to fulfil diligently what the prophet takes such great delight in: `Behold, how good and how pleasant it is for brothers to dwell in unity.’ (Ps 133:1) This should be understood not in terms of place but spiritually … With God it is common behaviour rather than a common location that joins brothers in a single dwelling."</a:t>
            </a:r>
          </a:p>
          <a:p>
            <a:pPr marL="0" indent="0">
              <a:buNone/>
            </a:pPr>
            <a:endParaRPr lang="en-GB" dirty="0"/>
          </a:p>
        </p:txBody>
      </p:sp>
    </p:spTree>
    <p:extLst>
      <p:ext uri="{BB962C8B-B14F-4D97-AF65-F5344CB8AC3E}">
        <p14:creationId xmlns:p14="http://schemas.microsoft.com/office/powerpoint/2010/main" val="967063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a:xfrm>
            <a:off x="4965430" y="629268"/>
            <a:ext cx="6586491" cy="1286160"/>
          </a:xfrm>
        </p:spPr>
        <p:txBody>
          <a:bodyPr anchor="b">
            <a:normAutofit/>
          </a:bodyPr>
          <a:lstStyle/>
          <a:p>
            <a:r>
              <a:rPr lang="en-GB" b="1" dirty="0"/>
              <a:t>The First Monks</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4965431" y="2453390"/>
            <a:ext cx="7055881" cy="4206240"/>
          </a:xfrm>
        </p:spPr>
        <p:txBody>
          <a:bodyPr>
            <a:normAutofit/>
          </a:bodyPr>
          <a:lstStyle/>
          <a:p>
            <a:r>
              <a:rPr lang="en-GB" sz="2400" b="1" dirty="0"/>
              <a:t>“Monks” </a:t>
            </a:r>
            <a:r>
              <a:rPr lang="en-GB" sz="2400" dirty="0"/>
              <a:t>and</a:t>
            </a:r>
            <a:r>
              <a:rPr lang="en-GB" sz="2400" b="1" dirty="0"/>
              <a:t> “monasticism”</a:t>
            </a:r>
            <a:r>
              <a:rPr lang="en-GB" sz="2400" dirty="0"/>
              <a:t>: the root of the words is “</a:t>
            </a:r>
            <a:r>
              <a:rPr lang="en-GB" sz="2400" b="1" i="1" dirty="0" err="1"/>
              <a:t>monos</a:t>
            </a:r>
            <a:r>
              <a:rPr lang="en-GB" sz="2400" dirty="0"/>
              <a:t>” in Greek – “alone”, “single”, “one ”. The word for monk in Latin is “</a:t>
            </a:r>
            <a:r>
              <a:rPr lang="en-GB" sz="2400" b="1" dirty="0" err="1"/>
              <a:t>monachus</a:t>
            </a:r>
            <a:r>
              <a:rPr lang="en-GB" sz="2400" dirty="0"/>
              <a:t>”</a:t>
            </a:r>
          </a:p>
          <a:p>
            <a:pPr marL="0" indent="0">
              <a:buNone/>
            </a:pPr>
            <a:endParaRPr lang="en-GB" sz="2400" dirty="0"/>
          </a:p>
          <a:p>
            <a:r>
              <a:rPr lang="en-GB" sz="2400" dirty="0"/>
              <a:t>The first “monks” had no monasteries and no formal communities – they were independent, unmarried recluses</a:t>
            </a:r>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p:txBody>
      </p:sp>
      <p:pic>
        <p:nvPicPr>
          <p:cNvPr id="5" name="Picture 4">
            <a:extLst>
              <a:ext uri="{FF2B5EF4-FFF2-40B4-BE49-F238E27FC236}">
                <a16:creationId xmlns:a16="http://schemas.microsoft.com/office/drawing/2014/main" id="{76FBE23D-BD44-4C4F-B611-DB4FBD5F746B}"/>
              </a:ext>
            </a:extLst>
          </p:cNvPr>
          <p:cNvPicPr>
            <a:picLocks noChangeAspect="1"/>
          </p:cNvPicPr>
          <p:nvPr/>
        </p:nvPicPr>
        <p:blipFill rotWithShape="1">
          <a:blip r:embed="rId2">
            <a:extLst>
              <a:ext uri="{28A0092B-C50C-407E-A947-70E740481C1C}">
                <a14:useLocalDpi xmlns:a14="http://schemas.microsoft.com/office/drawing/2010/main" val="0"/>
              </a:ext>
            </a:extLst>
          </a:blip>
          <a:srcRect r="-1" b="4946"/>
          <a:stretch/>
        </p:blipFill>
        <p:spPr>
          <a:xfrm>
            <a:off x="20" y="10"/>
            <a:ext cx="4635571" cy="6857990"/>
          </a:xfrm>
          <a:prstGeom prst="rect">
            <a:avLst/>
          </a:prstGeom>
          <a:effectLst/>
        </p:spPr>
      </p:pic>
    </p:spTree>
    <p:extLst>
      <p:ext uri="{BB962C8B-B14F-4D97-AF65-F5344CB8AC3E}">
        <p14:creationId xmlns:p14="http://schemas.microsoft.com/office/powerpoint/2010/main" val="2171611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CC25D-D470-4B39-A949-29268C3BE2BF}"/>
              </a:ext>
            </a:extLst>
          </p:cNvPr>
          <p:cNvSpPr>
            <a:spLocks noGrp="1"/>
          </p:cNvSpPr>
          <p:nvPr>
            <p:ph type="title"/>
          </p:nvPr>
        </p:nvSpPr>
        <p:spPr/>
        <p:txBody>
          <a:bodyPr/>
          <a:lstStyle/>
          <a:p>
            <a:r>
              <a:rPr lang="en-GB" b="1" dirty="0"/>
              <a:t>Sources – Constitution of Valens, 370 AD</a:t>
            </a:r>
          </a:p>
        </p:txBody>
      </p:sp>
      <p:sp>
        <p:nvSpPr>
          <p:cNvPr id="3" name="Content Placeholder 2">
            <a:extLst>
              <a:ext uri="{FF2B5EF4-FFF2-40B4-BE49-F238E27FC236}">
                <a16:creationId xmlns:a16="http://schemas.microsoft.com/office/drawing/2014/main" id="{1D238D61-3213-4B74-BC4F-38D9D28A5667}"/>
              </a:ext>
            </a:extLst>
          </p:cNvPr>
          <p:cNvSpPr>
            <a:spLocks noGrp="1"/>
          </p:cNvSpPr>
          <p:nvPr>
            <p:ph idx="1"/>
          </p:nvPr>
        </p:nvSpPr>
        <p:spPr/>
        <p:txBody>
          <a:bodyPr>
            <a:normAutofit fontScale="70000" lnSpcReduction="20000"/>
          </a:bodyPr>
          <a:lstStyle/>
          <a:p>
            <a:pPr marL="0" indent="0">
              <a:buNone/>
            </a:pPr>
            <a:r>
              <a:rPr lang="en-GB" b="1" dirty="0"/>
              <a:t>Emperor Valens </a:t>
            </a:r>
            <a:r>
              <a:rPr lang="en-GB" dirty="0"/>
              <a:t>(d. 378)</a:t>
            </a:r>
          </a:p>
          <a:p>
            <a:r>
              <a:rPr lang="en-GB" dirty="0"/>
              <a:t>Eastern Roman Emperor between 364 and 378; brother of </a:t>
            </a:r>
            <a:r>
              <a:rPr lang="en-GB" dirty="0" err="1"/>
              <a:t>Valentian</a:t>
            </a:r>
            <a:r>
              <a:rPr lang="en-GB" dirty="0"/>
              <a:t> I, Western Roman Emperor</a:t>
            </a:r>
          </a:p>
          <a:p>
            <a:endParaRPr lang="en-GB" dirty="0"/>
          </a:p>
          <a:p>
            <a:pPr marL="0" indent="0">
              <a:buNone/>
            </a:pPr>
            <a:r>
              <a:rPr lang="en-GB" dirty="0"/>
              <a:t>Constitution:</a:t>
            </a:r>
          </a:p>
          <a:p>
            <a:r>
              <a:rPr lang="en-GB" dirty="0"/>
              <a:t>Concerns high-status citizens (</a:t>
            </a:r>
            <a:r>
              <a:rPr lang="en-GB" i="1" dirty="0" err="1"/>
              <a:t>curiales</a:t>
            </a:r>
            <a:r>
              <a:rPr lang="en-GB" i="1" dirty="0"/>
              <a:t> </a:t>
            </a:r>
            <a:r>
              <a:rPr lang="en-GB" dirty="0"/>
              <a:t>– i.e. city councillors) whose wealth in land entailed public services (</a:t>
            </a:r>
            <a:r>
              <a:rPr lang="en-GB" i="1" dirty="0" err="1"/>
              <a:t>munera</a:t>
            </a:r>
            <a:r>
              <a:rPr lang="en-GB" dirty="0"/>
              <a:t>) for the Roman state</a:t>
            </a:r>
          </a:p>
          <a:p>
            <a:r>
              <a:rPr lang="en-GB" dirty="0"/>
              <a:t>These services were primarily financial and formed a key part of the tax system</a:t>
            </a:r>
          </a:p>
          <a:p>
            <a:r>
              <a:rPr lang="en-GB" dirty="0"/>
              <a:t>The source is concerned with such people taking becoming monks and giving this property to their religious communities</a:t>
            </a:r>
          </a:p>
          <a:p>
            <a:r>
              <a:rPr lang="en-GB" dirty="0"/>
              <a:t>This source is part of Roman legal </a:t>
            </a:r>
            <a:r>
              <a:rPr lang="en-GB" dirty="0" err="1"/>
              <a:t>compilatons</a:t>
            </a:r>
            <a:r>
              <a:rPr lang="en-GB" dirty="0"/>
              <a:t>, albeit we have no knowledge of how successfully it was enforced from Egyptian papyri (see </a:t>
            </a:r>
            <a:r>
              <a:rPr lang="en-US" dirty="0" err="1"/>
              <a:t>Wipszycka</a:t>
            </a:r>
            <a:r>
              <a:rPr lang="en-US" dirty="0"/>
              <a:t>, 163-5)</a:t>
            </a:r>
            <a:r>
              <a:rPr lang="en-GB" dirty="0"/>
              <a:t> </a:t>
            </a:r>
          </a:p>
          <a:p>
            <a:endParaRPr lang="en-GB" dirty="0"/>
          </a:p>
          <a:p>
            <a:pPr marL="0" indent="0">
              <a:buNone/>
            </a:pPr>
            <a:r>
              <a:rPr lang="en-GB" dirty="0"/>
              <a:t>Reference: </a:t>
            </a:r>
            <a:r>
              <a:rPr lang="en-GB" i="1" dirty="0"/>
              <a:t>The Theodosian Code and Novels and the </a:t>
            </a:r>
            <a:r>
              <a:rPr lang="en-GB" i="1" dirty="0" err="1"/>
              <a:t>Sirmondian</a:t>
            </a:r>
            <a:r>
              <a:rPr lang="en-GB" i="1" dirty="0"/>
              <a:t> Constitutions</a:t>
            </a:r>
            <a:r>
              <a:rPr lang="en-GB" dirty="0"/>
              <a:t>, ed. and trans. C. Pharr (Princeton, 1952), 12.3.63.</a:t>
            </a:r>
          </a:p>
          <a:p>
            <a:endParaRPr lang="en-GB" dirty="0"/>
          </a:p>
          <a:p>
            <a:pPr marL="0" indent="0">
              <a:buNone/>
            </a:pPr>
            <a:endParaRPr lang="en-GB" dirty="0"/>
          </a:p>
        </p:txBody>
      </p:sp>
    </p:spTree>
    <p:extLst>
      <p:ext uri="{BB962C8B-B14F-4D97-AF65-F5344CB8AC3E}">
        <p14:creationId xmlns:p14="http://schemas.microsoft.com/office/powerpoint/2010/main" val="2551166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37B04-E6F1-434D-A648-08205425F8BC}"/>
              </a:ext>
            </a:extLst>
          </p:cNvPr>
          <p:cNvSpPr>
            <a:spLocks noGrp="1"/>
          </p:cNvSpPr>
          <p:nvPr>
            <p:ph type="title"/>
          </p:nvPr>
        </p:nvSpPr>
        <p:spPr/>
        <p:txBody>
          <a:bodyPr/>
          <a:lstStyle/>
          <a:p>
            <a:r>
              <a:rPr lang="en-GB" b="1" dirty="0"/>
              <a:t>Sources – Constitution of Valens, 370 AD</a:t>
            </a:r>
          </a:p>
        </p:txBody>
      </p:sp>
      <p:sp>
        <p:nvSpPr>
          <p:cNvPr id="3" name="Content Placeholder 2">
            <a:extLst>
              <a:ext uri="{FF2B5EF4-FFF2-40B4-BE49-F238E27FC236}">
                <a16:creationId xmlns:a16="http://schemas.microsoft.com/office/drawing/2014/main" id="{354C9A35-63AE-45CE-949C-86BB32B0D893}"/>
              </a:ext>
            </a:extLst>
          </p:cNvPr>
          <p:cNvSpPr>
            <a:spLocks noGrp="1"/>
          </p:cNvSpPr>
          <p:nvPr>
            <p:ph idx="1"/>
          </p:nvPr>
        </p:nvSpPr>
        <p:spPr/>
        <p:txBody>
          <a:bodyPr>
            <a:normAutofit lnSpcReduction="10000"/>
          </a:bodyPr>
          <a:lstStyle/>
          <a:p>
            <a:pPr marL="0" indent="0">
              <a:buNone/>
            </a:pPr>
            <a:r>
              <a:rPr lang="en-GB" dirty="0"/>
              <a:t>“Certain devotees of idleness have deserted the compulsory services of the municipalities, have undertaken to live in solitude and secret places, and under the pretext of religion have joined with bands of hermit monks. We command, therefore, by Our well considered precept, that such persons and others of this kind who have been apprehended within Egypt shall be routed out from their hiding places by the Count of the Orient and shall be recalled to the performance of the compulsory public services of their municipalities, or in accordance with the tenor of Our sanction, they shall forfeit the allurements of the family property which We decree shall be vindicated by those persons who are going to undertake the per­formance of their compulsory public services.”</a:t>
            </a:r>
          </a:p>
        </p:txBody>
      </p:sp>
    </p:spTree>
    <p:extLst>
      <p:ext uri="{BB962C8B-B14F-4D97-AF65-F5344CB8AC3E}">
        <p14:creationId xmlns:p14="http://schemas.microsoft.com/office/powerpoint/2010/main" val="4190555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p:txBody>
          <a:bodyPr/>
          <a:lstStyle/>
          <a:p>
            <a:r>
              <a:rPr lang="en-GB" b="1" dirty="0"/>
              <a:t>Sources – Homilies on the Gospel of Saint Matthew (68), by Saint John Chrysostom</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838200" y="1511808"/>
            <a:ext cx="10515600" cy="5346192"/>
          </a:xfrm>
        </p:spPr>
        <p:txBody>
          <a:bodyPr>
            <a:normAutofit/>
          </a:bodyPr>
          <a:lstStyle/>
          <a:p>
            <a:pPr marL="0" indent="0">
              <a:buNone/>
            </a:pPr>
            <a:endParaRPr lang="en-GB" dirty="0"/>
          </a:p>
          <a:p>
            <a:pPr marL="0" indent="0">
              <a:buNone/>
            </a:pPr>
            <a:endParaRPr lang="en-GB" dirty="0"/>
          </a:p>
        </p:txBody>
      </p:sp>
      <p:sp>
        <p:nvSpPr>
          <p:cNvPr id="4" name="Content Placeholder 2">
            <a:extLst>
              <a:ext uri="{FF2B5EF4-FFF2-40B4-BE49-F238E27FC236}">
                <a16:creationId xmlns:a16="http://schemas.microsoft.com/office/drawing/2014/main" id="{B2026B30-C457-42AE-A124-8A1830B098BC}"/>
              </a:ext>
            </a:extLst>
          </p:cNvPr>
          <p:cNvSpPr txBox="1">
            <a:spLocks/>
          </p:cNvSpPr>
          <p:nvPr/>
        </p:nvSpPr>
        <p:spPr>
          <a:xfrm>
            <a:off x="990600" y="1664208"/>
            <a:ext cx="10515600" cy="512063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r>
              <a:rPr lang="en-GB" dirty="0"/>
              <a:t>John Chrysostom (</a:t>
            </a:r>
            <a:r>
              <a:rPr lang="it-IT" dirty="0"/>
              <a:t>d. 407):</a:t>
            </a:r>
          </a:p>
          <a:p>
            <a:r>
              <a:rPr lang="en-GB" dirty="0"/>
              <a:t>Born in Antioch in Syria and lived much of his life there. His mother may have been a pagan and he received a pagan classical education, but was baptised in 368</a:t>
            </a:r>
            <a:r>
              <a:rPr lang="it-IT" dirty="0"/>
              <a:t> </a:t>
            </a:r>
            <a:r>
              <a:rPr lang="en-GB" dirty="0"/>
              <a:t>or 373 </a:t>
            </a:r>
          </a:p>
          <a:p>
            <a:r>
              <a:rPr lang="en-GB" dirty="0"/>
              <a:t>Studies theology as part of the Antioch school, and becomes famed for his preaching in the city</a:t>
            </a:r>
          </a:p>
          <a:p>
            <a:r>
              <a:rPr lang="en-GB" dirty="0"/>
              <a:t>Made archbishop of Constantinople in 397</a:t>
            </a:r>
          </a:p>
          <a:p>
            <a:pPr marL="0" indent="0">
              <a:buFont typeface="Arial" panose="020B0604020202020204" pitchFamily="34" charset="0"/>
              <a:buNone/>
            </a:pPr>
            <a:r>
              <a:rPr lang="en-GB" dirty="0"/>
              <a:t>The </a:t>
            </a:r>
            <a:r>
              <a:rPr lang="en-GB" i="1" dirty="0"/>
              <a:t>Homilies on the Gospel of Saint Matthew:</a:t>
            </a:r>
          </a:p>
          <a:p>
            <a:r>
              <a:rPr lang="en-GB" dirty="0"/>
              <a:t>Sermons written down by others as they were said. Originally in Greek, but translated into Latin in the 5</a:t>
            </a:r>
            <a:r>
              <a:rPr lang="en-GB" baseline="30000" dirty="0"/>
              <a:t>th</a:t>
            </a:r>
            <a:r>
              <a:rPr lang="en-GB" dirty="0"/>
              <a:t> century by </a:t>
            </a:r>
            <a:r>
              <a:rPr lang="en-GB" dirty="0" err="1"/>
              <a:t>Anianus</a:t>
            </a:r>
            <a:r>
              <a:rPr lang="en-GB" dirty="0"/>
              <a:t> of </a:t>
            </a:r>
            <a:r>
              <a:rPr lang="en-GB" dirty="0" err="1"/>
              <a:t>Celada</a:t>
            </a:r>
            <a:r>
              <a:rPr lang="en-GB" dirty="0"/>
              <a:t>; enjoy a wide readership in the West</a:t>
            </a:r>
          </a:p>
          <a:p>
            <a:r>
              <a:rPr lang="en-GB" dirty="0"/>
              <a:t>Chrysostom’s preaching is simple and direct and intended for the widest audience</a:t>
            </a:r>
          </a:p>
          <a:p>
            <a:r>
              <a:rPr lang="en-GB" dirty="0"/>
              <a:t>Homily 68 concerns Christ’s parable of the idle and murderous vineyard workers; he contrasts the monks with men of this attitude</a:t>
            </a:r>
          </a:p>
          <a:p>
            <a:pPr marL="0" indent="0">
              <a:buNone/>
            </a:pPr>
            <a:r>
              <a:rPr lang="en-GB" dirty="0"/>
              <a:t>Reference: Johannes </a:t>
            </a:r>
            <a:r>
              <a:rPr lang="en-GB" dirty="0" err="1"/>
              <a:t>Chrysostomus</a:t>
            </a:r>
            <a:r>
              <a:rPr lang="en-GB" dirty="0"/>
              <a:t>, “In </a:t>
            </a:r>
            <a:r>
              <a:rPr lang="en-GB" dirty="0" err="1"/>
              <a:t>Matthaeum</a:t>
            </a:r>
            <a:r>
              <a:rPr lang="en-GB" dirty="0"/>
              <a:t> </a:t>
            </a:r>
            <a:r>
              <a:rPr lang="en-GB" dirty="0" err="1"/>
              <a:t>homiliae</a:t>
            </a:r>
            <a:r>
              <a:rPr lang="en-GB" dirty="0"/>
              <a:t>,” </a:t>
            </a:r>
            <a:r>
              <a:rPr lang="en-GB" i="1" dirty="0" err="1"/>
              <a:t>Patrologium</a:t>
            </a:r>
            <a:r>
              <a:rPr lang="en-GB" i="1" dirty="0"/>
              <a:t> </a:t>
            </a:r>
            <a:r>
              <a:rPr lang="en-GB" i="1" dirty="0" err="1"/>
              <a:t>Graecae</a:t>
            </a:r>
            <a:r>
              <a:rPr lang="en-GB" i="1" dirty="0"/>
              <a:t> </a:t>
            </a:r>
            <a:r>
              <a:rPr lang="en-GB" dirty="0"/>
              <a:t>58: 643 [68.3]; trans. G. Melville in G. Melville, </a:t>
            </a:r>
            <a:r>
              <a:rPr lang="en-GB" i="1" dirty="0"/>
              <a:t>The World of Medieval Monasticism</a:t>
            </a:r>
            <a:r>
              <a:rPr lang="en-GB" dirty="0"/>
              <a:t> (Collegeville MN, 2016).</a:t>
            </a:r>
          </a:p>
        </p:txBody>
      </p:sp>
    </p:spTree>
    <p:extLst>
      <p:ext uri="{BB962C8B-B14F-4D97-AF65-F5344CB8AC3E}">
        <p14:creationId xmlns:p14="http://schemas.microsoft.com/office/powerpoint/2010/main" val="3489696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p:txBody>
          <a:bodyPr/>
          <a:lstStyle/>
          <a:p>
            <a:r>
              <a:rPr lang="en-GB" b="1" dirty="0"/>
              <a:t>Sources – Homilies on the Gospel of Saint Matthew (68), by Saint John Chrysostom</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838200" y="1511808"/>
            <a:ext cx="10515600" cy="5120639"/>
          </a:xfrm>
        </p:spPr>
        <p:txBody>
          <a:bodyPr>
            <a:normAutofit/>
          </a:bodyPr>
          <a:lstStyle/>
          <a:p>
            <a:pPr marL="0" indent="0">
              <a:buNone/>
            </a:pPr>
            <a:endParaRPr lang="en-GB" dirty="0"/>
          </a:p>
          <a:p>
            <a:pPr marL="0" indent="0">
              <a:buNone/>
            </a:pPr>
            <a:r>
              <a:rPr lang="en-GB" dirty="0"/>
              <a:t>“Their work is the same as that of Adam, when in the beginning, before the Fall, clothed in majesty, he communed intimately with God in that most blessed land that he lived in. How could our monks be worse off than Adam before the Fall, since he was entrusted with the building of Paradise? He knew no worldly troubles. Nor do they know them. He came before God with a pure conscience. They do the same. Indeed, they approach God with even more trust, because they are blessed with greater grace by the Holy Spirit.”</a:t>
            </a:r>
          </a:p>
          <a:p>
            <a:pPr marL="0" indent="0">
              <a:buNone/>
            </a:pPr>
            <a:endParaRPr lang="en-GB" dirty="0"/>
          </a:p>
        </p:txBody>
      </p:sp>
    </p:spTree>
    <p:extLst>
      <p:ext uri="{BB962C8B-B14F-4D97-AF65-F5344CB8AC3E}">
        <p14:creationId xmlns:p14="http://schemas.microsoft.com/office/powerpoint/2010/main" val="3177145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82AAD-B7B1-4DB6-ACBD-95EB144A07C0}"/>
              </a:ext>
            </a:extLst>
          </p:cNvPr>
          <p:cNvSpPr>
            <a:spLocks noGrp="1"/>
          </p:cNvSpPr>
          <p:nvPr>
            <p:ph type="title"/>
          </p:nvPr>
        </p:nvSpPr>
        <p:spPr/>
        <p:txBody>
          <a:bodyPr/>
          <a:lstStyle/>
          <a:p>
            <a:r>
              <a:rPr lang="en-GB" dirty="0"/>
              <a:t>Select Bibliography</a:t>
            </a:r>
          </a:p>
        </p:txBody>
      </p:sp>
      <p:sp>
        <p:nvSpPr>
          <p:cNvPr id="3" name="Content Placeholder 2">
            <a:extLst>
              <a:ext uri="{FF2B5EF4-FFF2-40B4-BE49-F238E27FC236}">
                <a16:creationId xmlns:a16="http://schemas.microsoft.com/office/drawing/2014/main" id="{C5FCE0DC-E9BE-49E6-AAB1-60A020A46273}"/>
              </a:ext>
            </a:extLst>
          </p:cNvPr>
          <p:cNvSpPr>
            <a:spLocks noGrp="1"/>
          </p:cNvSpPr>
          <p:nvPr>
            <p:ph idx="1"/>
          </p:nvPr>
        </p:nvSpPr>
        <p:spPr/>
        <p:txBody>
          <a:bodyPr>
            <a:normAutofit fontScale="92500" lnSpcReduction="20000"/>
          </a:bodyPr>
          <a:lstStyle/>
          <a:p>
            <a:pPr marL="0" indent="0">
              <a:buNone/>
            </a:pPr>
            <a:r>
              <a:rPr lang="en-US" dirty="0"/>
              <a:t>Beyond the general reading, the following are very useful and easily available:</a:t>
            </a:r>
          </a:p>
          <a:p>
            <a:pPr marL="0" indent="0">
              <a:buNone/>
            </a:pPr>
            <a:r>
              <a:rPr lang="en-US" dirty="0"/>
              <a:t>Peter Brown, </a:t>
            </a:r>
            <a:r>
              <a:rPr lang="en-US" i="1" dirty="0"/>
              <a:t>The Body and Society </a:t>
            </a:r>
            <a:r>
              <a:rPr lang="en-US" dirty="0"/>
              <a:t>(CZ trans: Brno, 2000)</a:t>
            </a:r>
          </a:p>
          <a:p>
            <a:pPr marL="0" indent="0">
              <a:buNone/>
            </a:pPr>
            <a:r>
              <a:rPr lang="en-US" dirty="0"/>
              <a:t>E. </a:t>
            </a:r>
            <a:r>
              <a:rPr lang="en-US" dirty="0" err="1"/>
              <a:t>Wipszycka</a:t>
            </a:r>
            <a:r>
              <a:rPr lang="en-US" dirty="0"/>
              <a:t>, “Resources and Economic Activities of the Egyptian Monastic Communities”, </a:t>
            </a:r>
            <a:r>
              <a:rPr lang="en-US" i="1" dirty="0"/>
              <a:t>The Journal of Juristic Papyrology</a:t>
            </a:r>
            <a:r>
              <a:rPr lang="en-US" dirty="0"/>
              <a:t> 41 (2011),  159-263. </a:t>
            </a:r>
            <a:r>
              <a:rPr lang="en-US" dirty="0">
                <a:hlinkClick r:id="rId2"/>
              </a:rPr>
              <a:t>https://archiv.ub.uni-heidelberg.de/propylaeumdok/2426/</a:t>
            </a:r>
            <a:endParaRPr lang="en-US" dirty="0"/>
          </a:p>
          <a:p>
            <a:pPr marL="0" indent="0">
              <a:buNone/>
            </a:pPr>
            <a:r>
              <a:rPr lang="en-US" dirty="0"/>
              <a:t>James Goehring, “</a:t>
            </a:r>
            <a:r>
              <a:rPr lang="en-GB" dirty="0"/>
              <a:t>Withdrawing from the Desert: Pachomius and the Development of Village Monasticism in Upper Egypt”, </a:t>
            </a:r>
            <a:r>
              <a:rPr lang="en-GB" i="1" dirty="0"/>
              <a:t>Harvard Theological Review </a:t>
            </a:r>
            <a:r>
              <a:rPr lang="en-GB" dirty="0"/>
              <a:t>89.3 (1996). </a:t>
            </a:r>
            <a:r>
              <a:rPr lang="en-US" dirty="0">
                <a:hlinkClick r:id="rId3"/>
              </a:rPr>
              <a:t>https://www.jstor.org/stable/1510047</a:t>
            </a:r>
            <a:endParaRPr lang="en-US" dirty="0"/>
          </a:p>
          <a:p>
            <a:pPr marL="0" indent="0">
              <a:buNone/>
            </a:pPr>
            <a:r>
              <a:rPr lang="en-US" dirty="0"/>
              <a:t>Maria Chiara </a:t>
            </a:r>
            <a:r>
              <a:rPr lang="en-US" dirty="0" err="1"/>
              <a:t>Giorda</a:t>
            </a:r>
            <a:r>
              <a:rPr lang="en-US" dirty="0"/>
              <a:t>, “Egyptian Nuns in Late Antiquity as Exemplars”, in </a:t>
            </a:r>
            <a:r>
              <a:rPr lang="en-US" i="1" dirty="0"/>
              <a:t>Medieval Monasticism in the Latin West, </a:t>
            </a:r>
            <a:r>
              <a:rPr lang="en-US" dirty="0"/>
              <a:t>vol. 1, ed. A.I. Beech and I. </a:t>
            </a:r>
            <a:r>
              <a:rPr lang="en-US" dirty="0" err="1"/>
              <a:t>Cochelin</a:t>
            </a:r>
            <a:r>
              <a:rPr lang="en-US" dirty="0"/>
              <a:t> (Cambridge, 2020). On </a:t>
            </a:r>
            <a:r>
              <a:rPr lang="en-US" b="1" dirty="0"/>
              <a:t>IS </a:t>
            </a:r>
            <a:r>
              <a:rPr lang="en-US" b="1" dirty="0" err="1"/>
              <a:t>filestore</a:t>
            </a:r>
            <a:r>
              <a:rPr lang="en-US" b="1" dirty="0"/>
              <a:t>.</a:t>
            </a:r>
          </a:p>
          <a:p>
            <a:pPr marL="0" indent="0">
              <a:buNone/>
            </a:pPr>
            <a:endParaRPr lang="en-GB" dirty="0"/>
          </a:p>
        </p:txBody>
      </p:sp>
    </p:spTree>
    <p:extLst>
      <p:ext uri="{BB962C8B-B14F-4D97-AF65-F5344CB8AC3E}">
        <p14:creationId xmlns:p14="http://schemas.microsoft.com/office/powerpoint/2010/main" val="2009334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a:xfrm>
            <a:off x="4965430" y="629268"/>
            <a:ext cx="6586491" cy="1286160"/>
          </a:xfrm>
        </p:spPr>
        <p:txBody>
          <a:bodyPr anchor="b">
            <a:normAutofit/>
          </a:bodyPr>
          <a:lstStyle/>
          <a:p>
            <a:r>
              <a:rPr lang="en-GB" b="1" dirty="0"/>
              <a:t>The First Monks</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4965431" y="2453390"/>
            <a:ext cx="7055881" cy="4206240"/>
          </a:xfrm>
        </p:spPr>
        <p:txBody>
          <a:bodyPr>
            <a:normAutofit fontScale="92500" lnSpcReduction="20000"/>
          </a:bodyPr>
          <a:lstStyle/>
          <a:p>
            <a:r>
              <a:rPr lang="en-GB" sz="2400" dirty="0"/>
              <a:t>The earliest well-known examples occur in Roman Egypt</a:t>
            </a:r>
          </a:p>
          <a:p>
            <a:pPr lvl="1"/>
            <a:r>
              <a:rPr lang="en-GB" b="1" dirty="0"/>
              <a:t>Paul of Thebes </a:t>
            </a:r>
            <a:r>
              <a:rPr lang="en-GB" dirty="0"/>
              <a:t>(d. </a:t>
            </a:r>
            <a:r>
              <a:rPr lang="en-GB" i="1" dirty="0"/>
              <a:t>circa</a:t>
            </a:r>
            <a:r>
              <a:rPr lang="en-GB" dirty="0"/>
              <a:t> 341 AD, birthplace unknown)</a:t>
            </a:r>
          </a:p>
          <a:p>
            <a:pPr lvl="1"/>
            <a:r>
              <a:rPr lang="en-GB" dirty="0"/>
              <a:t>Most famously, </a:t>
            </a:r>
            <a:r>
              <a:rPr lang="en-GB" b="1" dirty="0"/>
              <a:t>Anthony the Great </a:t>
            </a:r>
            <a:r>
              <a:rPr lang="en-GB" dirty="0"/>
              <a:t>(d. </a:t>
            </a:r>
            <a:r>
              <a:rPr lang="en-GB" i="1" dirty="0"/>
              <a:t>circa </a:t>
            </a:r>
            <a:r>
              <a:rPr lang="en-GB" dirty="0"/>
              <a:t>356, from </a:t>
            </a:r>
            <a:r>
              <a:rPr lang="en-GB" dirty="0" err="1"/>
              <a:t>Herakleopolis</a:t>
            </a:r>
            <a:r>
              <a:rPr lang="en-GB" dirty="0"/>
              <a:t>)</a:t>
            </a:r>
          </a:p>
          <a:p>
            <a:r>
              <a:rPr lang="en-GB" sz="2400" dirty="0"/>
              <a:t>These, however, were </a:t>
            </a:r>
            <a:r>
              <a:rPr lang="en-GB" sz="2400" b="1" dirty="0"/>
              <a:t>not the very first religious recluses</a:t>
            </a:r>
            <a:r>
              <a:rPr lang="en-GB" sz="2400" dirty="0"/>
              <a:t> in Egypt</a:t>
            </a:r>
          </a:p>
          <a:p>
            <a:pPr lvl="1"/>
            <a:r>
              <a:rPr lang="en-GB" dirty="0"/>
              <a:t>Athanasius’s </a:t>
            </a:r>
            <a:r>
              <a:rPr lang="en-GB" i="1" dirty="0"/>
              <a:t>Life of Anthony</a:t>
            </a:r>
            <a:r>
              <a:rPr lang="en-GB" dirty="0"/>
              <a:t> states that Anthony received training from another recluse before fully committing to this life, and that there were others like this.</a:t>
            </a:r>
          </a:p>
          <a:p>
            <a:pPr lvl="1"/>
            <a:r>
              <a:rPr lang="en-GB" dirty="0"/>
              <a:t>Modern scholarship focuses less on exceptional figures. </a:t>
            </a:r>
          </a:p>
          <a:p>
            <a:r>
              <a:rPr lang="en-GB" sz="2400" dirty="0"/>
              <a:t>There were also some </a:t>
            </a:r>
            <a:r>
              <a:rPr lang="en-GB" sz="2400" b="1" dirty="0"/>
              <a:t>similar developments in the Near East and Syria </a:t>
            </a:r>
            <a:r>
              <a:rPr lang="en-GB" sz="2400" dirty="0"/>
              <a:t>around the same time, i.e. from late 3</a:t>
            </a:r>
            <a:r>
              <a:rPr lang="en-GB" sz="2400" baseline="30000" dirty="0"/>
              <a:t>rd</a:t>
            </a:r>
            <a:r>
              <a:rPr lang="en-GB" sz="2400" dirty="0"/>
              <a:t> century AD</a:t>
            </a:r>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p:txBody>
      </p:sp>
      <p:pic>
        <p:nvPicPr>
          <p:cNvPr id="5" name="Picture 4">
            <a:extLst>
              <a:ext uri="{FF2B5EF4-FFF2-40B4-BE49-F238E27FC236}">
                <a16:creationId xmlns:a16="http://schemas.microsoft.com/office/drawing/2014/main" id="{76FBE23D-BD44-4C4F-B611-DB4FBD5F746B}"/>
              </a:ext>
            </a:extLst>
          </p:cNvPr>
          <p:cNvPicPr>
            <a:picLocks noChangeAspect="1"/>
          </p:cNvPicPr>
          <p:nvPr/>
        </p:nvPicPr>
        <p:blipFill rotWithShape="1">
          <a:blip r:embed="rId2">
            <a:extLst>
              <a:ext uri="{28A0092B-C50C-407E-A947-70E740481C1C}">
                <a14:useLocalDpi xmlns:a14="http://schemas.microsoft.com/office/drawing/2010/main" val="0"/>
              </a:ext>
            </a:extLst>
          </a:blip>
          <a:srcRect r="-1" b="4946"/>
          <a:stretch/>
        </p:blipFill>
        <p:spPr>
          <a:xfrm>
            <a:off x="20" y="10"/>
            <a:ext cx="4635571" cy="6857990"/>
          </a:xfrm>
          <a:prstGeom prst="rect">
            <a:avLst/>
          </a:prstGeom>
          <a:effectLst/>
        </p:spPr>
      </p:pic>
    </p:spTree>
    <p:extLst>
      <p:ext uri="{BB962C8B-B14F-4D97-AF65-F5344CB8AC3E}">
        <p14:creationId xmlns:p14="http://schemas.microsoft.com/office/powerpoint/2010/main" val="964413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a:xfrm>
            <a:off x="4965430" y="629268"/>
            <a:ext cx="6586491" cy="1286160"/>
          </a:xfrm>
        </p:spPr>
        <p:txBody>
          <a:bodyPr anchor="b">
            <a:normAutofit/>
          </a:bodyPr>
          <a:lstStyle/>
          <a:p>
            <a:r>
              <a:rPr lang="en-GB" b="1" dirty="0"/>
              <a:t>The Egyptian “Desert”</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4965431" y="2188311"/>
            <a:ext cx="7015554" cy="4611067"/>
          </a:xfrm>
        </p:spPr>
        <p:txBody>
          <a:bodyPr>
            <a:normAutofit/>
          </a:bodyPr>
          <a:lstStyle/>
          <a:p>
            <a:r>
              <a:rPr lang="en-GB" sz="2200" dirty="0"/>
              <a:t>The earliest well-known recluses (e.g. Anthony, Paul of Thebes) were </a:t>
            </a:r>
            <a:r>
              <a:rPr lang="en-GB" sz="2200" b="1" dirty="0"/>
              <a:t>famed for having lived in the vast Egyptian deserts </a:t>
            </a:r>
            <a:r>
              <a:rPr lang="en-GB" sz="2200" dirty="0"/>
              <a:t>that lay either side the cultivated Nile Valley.</a:t>
            </a:r>
          </a:p>
          <a:p>
            <a:pPr lvl="1"/>
            <a:r>
              <a:rPr lang="en-GB" sz="2200" dirty="0"/>
              <a:t>Nile Valley = a thin strip of prosperous land where Christianity was fast becoming the dominant force in the 3</a:t>
            </a:r>
            <a:r>
              <a:rPr lang="en-GB" sz="2200" baseline="30000" dirty="0"/>
              <a:t>rd</a:t>
            </a:r>
            <a:r>
              <a:rPr lang="en-GB" sz="2200" dirty="0"/>
              <a:t> century AD. </a:t>
            </a:r>
          </a:p>
          <a:p>
            <a:r>
              <a:rPr lang="en-GB" sz="2200" dirty="0"/>
              <a:t>Solitary </a:t>
            </a:r>
            <a:r>
              <a:rPr lang="en-GB" sz="2200" b="1" dirty="0"/>
              <a:t>ascetics did not always chose such desert locations</a:t>
            </a:r>
            <a:r>
              <a:rPr lang="en-GB" sz="2200" dirty="0"/>
              <a:t>.</a:t>
            </a:r>
          </a:p>
          <a:p>
            <a:pPr lvl="1"/>
            <a:r>
              <a:rPr lang="en-GB" sz="2200" dirty="0"/>
              <a:t>Prior to Anthony (and after!), there were recluses who lived in or near villages (Goehring) in or at the edges of the Nile Valley</a:t>
            </a:r>
          </a:p>
          <a:p>
            <a:pPr lvl="1"/>
            <a:r>
              <a:rPr lang="en-GB" sz="2200" dirty="0"/>
              <a:t>The recluse whom Anthony is said to receive training from lives near a village</a:t>
            </a:r>
          </a:p>
          <a:p>
            <a:endParaRPr lang="en-GB" sz="1400" dirty="0"/>
          </a:p>
        </p:txBody>
      </p:sp>
      <p:pic>
        <p:nvPicPr>
          <p:cNvPr id="11" name="Picture 10" descr="A picture containing map, text, cake, sitting&#10;&#10;Description automatically generated">
            <a:extLst>
              <a:ext uri="{FF2B5EF4-FFF2-40B4-BE49-F238E27FC236}">
                <a16:creationId xmlns:a16="http://schemas.microsoft.com/office/drawing/2014/main" id="{D2856EF6-A0C8-4D7C-B117-4DC60D9FF109}"/>
              </a:ext>
            </a:extLst>
          </p:cNvPr>
          <p:cNvPicPr>
            <a:picLocks noChangeAspect="1"/>
          </p:cNvPicPr>
          <p:nvPr/>
        </p:nvPicPr>
        <p:blipFill rotWithShape="1">
          <a:blip r:embed="rId2">
            <a:extLst>
              <a:ext uri="{28A0092B-C50C-407E-A947-70E740481C1C}">
                <a14:useLocalDpi xmlns:a14="http://schemas.microsoft.com/office/drawing/2010/main" val="0"/>
              </a:ext>
            </a:extLst>
          </a:blip>
          <a:srcRect l="3550" r="4" b="4"/>
          <a:stretch/>
        </p:blipFill>
        <p:spPr>
          <a:xfrm>
            <a:off x="20" y="10"/>
            <a:ext cx="4635571" cy="6857990"/>
          </a:xfrm>
          <a:prstGeom prst="rect">
            <a:avLst/>
          </a:prstGeom>
          <a:effectLst/>
        </p:spPr>
      </p:pic>
      <p:cxnSp>
        <p:nvCxnSpPr>
          <p:cNvPr id="27" name="Straight Connector 2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6E2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408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a:xfrm>
            <a:off x="4965430" y="629268"/>
            <a:ext cx="6586491" cy="1286160"/>
          </a:xfrm>
        </p:spPr>
        <p:txBody>
          <a:bodyPr anchor="b">
            <a:normAutofit/>
          </a:bodyPr>
          <a:lstStyle/>
          <a:p>
            <a:r>
              <a:rPr lang="en-GB" b="1" dirty="0"/>
              <a:t>The Egyptian “Desert”</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4965431" y="2188311"/>
            <a:ext cx="7015554" cy="4611067"/>
          </a:xfrm>
        </p:spPr>
        <p:txBody>
          <a:bodyPr vert="horz" lIns="91440" tIns="45720" rIns="91440" bIns="45720" rtlCol="0" anchor="t">
            <a:normAutofit/>
          </a:bodyPr>
          <a:lstStyle/>
          <a:p>
            <a:r>
              <a:rPr lang="en-GB" sz="2000" dirty="0"/>
              <a:t>Nevertheless, the </a:t>
            </a:r>
            <a:r>
              <a:rPr lang="en-GB" sz="2000" b="1" dirty="0"/>
              <a:t>aspiration to live in “desert solitude” </a:t>
            </a:r>
            <a:r>
              <a:rPr lang="en-GB" sz="2000" dirty="0"/>
              <a:t>becomes powerful</a:t>
            </a:r>
          </a:p>
          <a:p>
            <a:pPr lvl="1"/>
            <a:r>
              <a:rPr lang="en-GB" sz="2000" dirty="0"/>
              <a:t>This ideal image is dominant in how early Egyptian monks are described in literary sources. </a:t>
            </a:r>
          </a:p>
          <a:p>
            <a:pPr lvl="1"/>
            <a:r>
              <a:rPr lang="en-GB" sz="2000" dirty="0"/>
              <a:t>The Latin term for a Christian recluse: </a:t>
            </a:r>
            <a:r>
              <a:rPr lang="en-GB" sz="2000" b="1" i="1" dirty="0" err="1"/>
              <a:t>eremita</a:t>
            </a:r>
            <a:r>
              <a:rPr lang="en-GB" sz="2000" dirty="0"/>
              <a:t> from the Greek </a:t>
            </a:r>
            <a:r>
              <a:rPr lang="en-GB" sz="2000" b="1" i="1" dirty="0"/>
              <a:t>eremites</a:t>
            </a:r>
            <a:r>
              <a:rPr lang="en-GB" sz="2000" dirty="0"/>
              <a:t>, meaning of “of the desert” – in English “</a:t>
            </a:r>
            <a:r>
              <a:rPr lang="en-GB" sz="2000" b="1" dirty="0"/>
              <a:t>hermit</a:t>
            </a:r>
            <a:r>
              <a:rPr lang="en-GB" sz="2000" dirty="0"/>
              <a:t>”; we call their way of life “</a:t>
            </a:r>
            <a:r>
              <a:rPr lang="en-GB" sz="2000" b="1" dirty="0"/>
              <a:t>eremitic</a:t>
            </a:r>
            <a:r>
              <a:rPr lang="en-GB" sz="2000" dirty="0"/>
              <a:t>”.</a:t>
            </a:r>
          </a:p>
          <a:p>
            <a:r>
              <a:rPr lang="en-GB" sz="2000" dirty="0"/>
              <a:t>Even if early hermits were not always situated in the desert, those who did live outside or even on the margins of the fertile zone faced a </a:t>
            </a:r>
            <a:r>
              <a:rPr lang="en-GB" sz="2000" b="1" dirty="0"/>
              <a:t>challenging living environment</a:t>
            </a:r>
            <a:r>
              <a:rPr lang="en-GB" sz="2000" dirty="0"/>
              <a:t>. </a:t>
            </a:r>
          </a:p>
          <a:p>
            <a:pPr lvl="1"/>
            <a:r>
              <a:rPr lang="en-GB" sz="2000" dirty="0"/>
              <a:t>Such hermits are deliberately setting themselves a tough “</a:t>
            </a:r>
            <a:r>
              <a:rPr lang="en-GB" sz="2000" b="1" dirty="0"/>
              <a:t>ascetic</a:t>
            </a:r>
            <a:r>
              <a:rPr lang="en-GB" sz="2000" dirty="0"/>
              <a:t>” regime. </a:t>
            </a:r>
            <a:r>
              <a:rPr lang="en-GB" sz="2000" b="1" dirty="0"/>
              <a:t>“Ascetic”</a:t>
            </a:r>
            <a:r>
              <a:rPr lang="en-GB" sz="2000" b="1" i="1" dirty="0"/>
              <a:t> </a:t>
            </a:r>
            <a:r>
              <a:rPr lang="en-GB" sz="2000" dirty="0"/>
              <a:t>and</a:t>
            </a:r>
            <a:r>
              <a:rPr lang="en-GB" sz="2000" i="1" dirty="0"/>
              <a:t> “</a:t>
            </a:r>
            <a:r>
              <a:rPr lang="en-GB" sz="2000" b="1" dirty="0"/>
              <a:t>asceticism”</a:t>
            </a:r>
            <a:r>
              <a:rPr lang="en-GB" sz="2000" b="1" i="1" dirty="0"/>
              <a:t> </a:t>
            </a:r>
            <a:r>
              <a:rPr lang="en-GB" sz="2000" dirty="0"/>
              <a:t>derive from Greek:</a:t>
            </a:r>
            <a:r>
              <a:rPr lang="en-GB" sz="2000" i="1" dirty="0"/>
              <a:t> </a:t>
            </a:r>
            <a:r>
              <a:rPr lang="en-GB" sz="2000" b="1" i="1" dirty="0" err="1"/>
              <a:t>Askēsis</a:t>
            </a:r>
            <a:r>
              <a:rPr lang="en-GB" sz="2000" b="1" i="1" dirty="0"/>
              <a:t> </a:t>
            </a:r>
            <a:r>
              <a:rPr lang="en-GB" sz="2000" dirty="0"/>
              <a:t>(“training”, “exercise”)</a:t>
            </a:r>
            <a:r>
              <a:rPr lang="en-GB" sz="2000" b="1" i="1" dirty="0"/>
              <a:t>.</a:t>
            </a:r>
            <a:endParaRPr lang="en-GB" sz="2000">
              <a:cs typeface="Calibri"/>
            </a:endParaRPr>
          </a:p>
          <a:p>
            <a:endParaRPr lang="en-GB" sz="1400" dirty="0"/>
          </a:p>
          <a:p>
            <a:endParaRPr lang="en-GB" sz="1400" dirty="0"/>
          </a:p>
        </p:txBody>
      </p:sp>
      <p:pic>
        <p:nvPicPr>
          <p:cNvPr id="11" name="Picture 10" descr="A picture containing map, text, cake, sitting&#10;&#10;Description automatically generated">
            <a:extLst>
              <a:ext uri="{FF2B5EF4-FFF2-40B4-BE49-F238E27FC236}">
                <a16:creationId xmlns:a16="http://schemas.microsoft.com/office/drawing/2014/main" id="{D2856EF6-A0C8-4D7C-B117-4DC60D9FF109}"/>
              </a:ext>
            </a:extLst>
          </p:cNvPr>
          <p:cNvPicPr>
            <a:picLocks noChangeAspect="1"/>
          </p:cNvPicPr>
          <p:nvPr/>
        </p:nvPicPr>
        <p:blipFill rotWithShape="1">
          <a:blip r:embed="rId2">
            <a:extLst>
              <a:ext uri="{28A0092B-C50C-407E-A947-70E740481C1C}">
                <a14:useLocalDpi xmlns:a14="http://schemas.microsoft.com/office/drawing/2010/main" val="0"/>
              </a:ext>
            </a:extLst>
          </a:blip>
          <a:srcRect l="3550" r="4" b="4"/>
          <a:stretch/>
        </p:blipFill>
        <p:spPr>
          <a:xfrm>
            <a:off x="20" y="10"/>
            <a:ext cx="4635571" cy="6857990"/>
          </a:xfrm>
          <a:prstGeom prst="rect">
            <a:avLst/>
          </a:prstGeom>
          <a:effectLst/>
        </p:spPr>
      </p:pic>
    </p:spTree>
    <p:extLst>
      <p:ext uri="{BB962C8B-B14F-4D97-AF65-F5344CB8AC3E}">
        <p14:creationId xmlns:p14="http://schemas.microsoft.com/office/powerpoint/2010/main" val="713646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a:xfrm>
            <a:off x="655320" y="365125"/>
            <a:ext cx="5120114" cy="1692794"/>
          </a:xfrm>
        </p:spPr>
        <p:txBody>
          <a:bodyPr>
            <a:normAutofit/>
          </a:bodyPr>
          <a:lstStyle/>
          <a:p>
            <a:r>
              <a:rPr lang="en-GB" b="1" dirty="0"/>
              <a:t>From Hermits to Monasteries</a:t>
            </a:r>
          </a:p>
        </p:txBody>
      </p:sp>
      <p:cxnSp>
        <p:nvCxnSpPr>
          <p:cNvPr id="15" name="Straight Arrow Connector 1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655321" y="2575033"/>
            <a:ext cx="5593079" cy="4073415"/>
          </a:xfrm>
        </p:spPr>
        <p:txBody>
          <a:bodyPr>
            <a:normAutofit/>
          </a:bodyPr>
          <a:lstStyle/>
          <a:p>
            <a:pPr marL="0" indent="0">
              <a:buNone/>
            </a:pPr>
            <a:r>
              <a:rPr lang="en-GB" sz="2000" dirty="0"/>
              <a:t>A </a:t>
            </a:r>
            <a:r>
              <a:rPr lang="en-GB" sz="2000" b="1" dirty="0"/>
              <a:t>more practical monastic form quickly emerges</a:t>
            </a:r>
            <a:r>
              <a:rPr lang="en-GB" sz="2000" dirty="0"/>
              <a:t>, that does not require ascetics to survive alone. </a:t>
            </a:r>
          </a:p>
          <a:p>
            <a:r>
              <a:rPr lang="en-GB" sz="2000" dirty="0"/>
              <a:t>Groups of </a:t>
            </a:r>
            <a:r>
              <a:rPr lang="en-GB" sz="2000" b="1" dirty="0"/>
              <a:t>hermits start to congregate </a:t>
            </a:r>
            <a:r>
              <a:rPr lang="en-GB" sz="2000" dirty="0"/>
              <a:t>very close to each other, even in very large groups (e.g. </a:t>
            </a:r>
            <a:r>
              <a:rPr lang="en-GB" sz="2000" dirty="0" err="1"/>
              <a:t>Kellia</a:t>
            </a:r>
            <a:r>
              <a:rPr lang="en-GB" sz="2000" dirty="0"/>
              <a:t> – see picture)</a:t>
            </a:r>
            <a:r>
              <a:rPr lang="en-GB" sz="2000" i="1" dirty="0"/>
              <a:t>,</a:t>
            </a:r>
            <a:r>
              <a:rPr lang="en-GB" sz="2000" dirty="0"/>
              <a:t> and pick leaders. </a:t>
            </a:r>
          </a:p>
          <a:p>
            <a:pPr lvl="1"/>
            <a:r>
              <a:rPr lang="en-GB" sz="2000" dirty="0"/>
              <a:t>Athanasius of Alexandria, biographer of Saint Anthony says that the </a:t>
            </a:r>
            <a:r>
              <a:rPr lang="en-GB" sz="2000" b="1" dirty="0"/>
              <a:t>“desert had become a city” by the end of Anthony’s life. </a:t>
            </a:r>
          </a:p>
          <a:p>
            <a:r>
              <a:rPr lang="en-GB" sz="2000" b="1" dirty="0"/>
              <a:t>Anthony himself gained follower monks </a:t>
            </a:r>
            <a:r>
              <a:rPr lang="en-GB" sz="2000" dirty="0"/>
              <a:t>at </a:t>
            </a:r>
            <a:r>
              <a:rPr lang="en-GB" sz="2000" dirty="0" err="1"/>
              <a:t>Pispir</a:t>
            </a:r>
            <a:r>
              <a:rPr lang="en-GB" sz="2000" dirty="0"/>
              <a:t> (a deserted mountain fort near the Nile).</a:t>
            </a:r>
          </a:p>
          <a:p>
            <a:pPr lvl="1"/>
            <a:r>
              <a:rPr lang="en-GB" sz="2000" dirty="0"/>
              <a:t>He retired to a deeper desert location near the Red Sea to regain solitude, but again attracted others there.</a:t>
            </a:r>
          </a:p>
          <a:p>
            <a:pPr marL="0" indent="0">
              <a:buNone/>
            </a:pPr>
            <a:endParaRPr lang="en-GB" sz="2000" i="1" dirty="0"/>
          </a:p>
          <a:p>
            <a:pPr marL="0" indent="0">
              <a:buNone/>
            </a:pPr>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p:txBody>
      </p:sp>
      <p:pic>
        <p:nvPicPr>
          <p:cNvPr id="6" name="Picture 5" descr="A picture containing building, sand&#10;&#10;Description automatically generated">
            <a:extLst>
              <a:ext uri="{FF2B5EF4-FFF2-40B4-BE49-F238E27FC236}">
                <a16:creationId xmlns:a16="http://schemas.microsoft.com/office/drawing/2014/main" id="{53F2FC64-CD55-4283-AB36-B38A13E99A7C}"/>
              </a:ext>
            </a:extLst>
          </p:cNvPr>
          <p:cNvPicPr>
            <a:picLocks noChangeAspect="1"/>
          </p:cNvPicPr>
          <p:nvPr/>
        </p:nvPicPr>
        <p:blipFill rotWithShape="1">
          <a:blip r:embed="rId2">
            <a:extLst>
              <a:ext uri="{28A0092B-C50C-407E-A947-70E740481C1C}">
                <a14:useLocalDpi xmlns:a14="http://schemas.microsoft.com/office/drawing/2010/main" val="0"/>
              </a:ext>
            </a:extLst>
          </a:blip>
          <a:srcRect l="19902" r="18422" b="2"/>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766802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a:xfrm>
            <a:off x="655320" y="365125"/>
            <a:ext cx="5120114" cy="1692794"/>
          </a:xfrm>
        </p:spPr>
        <p:txBody>
          <a:bodyPr>
            <a:normAutofit/>
          </a:bodyPr>
          <a:lstStyle/>
          <a:p>
            <a:r>
              <a:rPr lang="en-GB" b="1" dirty="0"/>
              <a:t>From Hermits to Monasteries</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655321" y="2575033"/>
            <a:ext cx="5593079" cy="4073415"/>
          </a:xfrm>
        </p:spPr>
        <p:txBody>
          <a:bodyPr>
            <a:normAutofit fontScale="92500"/>
          </a:bodyPr>
          <a:lstStyle/>
          <a:p>
            <a:r>
              <a:rPr lang="en-GB" sz="2200" b="1" dirty="0"/>
              <a:t>Pachomius</a:t>
            </a:r>
            <a:r>
              <a:rPr lang="en-GB" sz="2200" dirty="0"/>
              <a:t> (c. 292–348): the most celebrated early promoter of the </a:t>
            </a:r>
            <a:r>
              <a:rPr lang="en-GB" sz="2200" b="1" i="1" dirty="0"/>
              <a:t>coenobitic</a:t>
            </a:r>
            <a:r>
              <a:rPr lang="en-GB" sz="2200" dirty="0"/>
              <a:t> (</a:t>
            </a:r>
            <a:r>
              <a:rPr lang="en-GB" sz="2200" dirty="0" err="1"/>
              <a:t>i.e</a:t>
            </a:r>
            <a:r>
              <a:rPr lang="en-GB" sz="2200" dirty="0"/>
              <a:t> communal) monastic life. </a:t>
            </a:r>
          </a:p>
          <a:p>
            <a:pPr lvl="1"/>
            <a:r>
              <a:rPr lang="en-GB" sz="2200" dirty="0"/>
              <a:t>Brings together monks in communal dwellings at </a:t>
            </a:r>
            <a:r>
              <a:rPr lang="en-GB" sz="2200" dirty="0" err="1"/>
              <a:t>Tabennsis</a:t>
            </a:r>
            <a:r>
              <a:rPr lang="en-GB" sz="2200" dirty="0"/>
              <a:t>, Upper Egypt. </a:t>
            </a:r>
          </a:p>
          <a:p>
            <a:pPr lvl="1"/>
            <a:r>
              <a:rPr lang="en-GB" sz="2200" dirty="0"/>
              <a:t>He goes on to form a congregation of nine monasteries and writes the first known monastic rule</a:t>
            </a:r>
            <a:r>
              <a:rPr lang="en-GB" sz="2200" i="1" dirty="0"/>
              <a:t> </a:t>
            </a:r>
            <a:r>
              <a:rPr lang="en-GB" sz="2200" dirty="0"/>
              <a:t>of life (his </a:t>
            </a:r>
            <a:r>
              <a:rPr lang="en-GB" sz="2200" i="1" dirty="0"/>
              <a:t>Precepts</a:t>
            </a:r>
            <a:r>
              <a:rPr lang="en-GB" sz="2200" dirty="0"/>
              <a:t>). </a:t>
            </a:r>
          </a:p>
          <a:p>
            <a:r>
              <a:rPr lang="en-GB" sz="2200" dirty="0"/>
              <a:t>But there are </a:t>
            </a:r>
            <a:r>
              <a:rPr lang="en-GB" sz="2200" b="1" dirty="0"/>
              <a:t>many other coenobitic experiments</a:t>
            </a:r>
            <a:r>
              <a:rPr lang="en-GB" sz="2200" dirty="0"/>
              <a:t> too with </a:t>
            </a:r>
            <a:r>
              <a:rPr lang="en-GB" sz="2200" b="1" dirty="0"/>
              <a:t>quite a variety of forms</a:t>
            </a:r>
          </a:p>
          <a:p>
            <a:r>
              <a:rPr lang="en-GB" sz="2200" b="1" dirty="0"/>
              <a:t>Coenobitic</a:t>
            </a:r>
            <a:r>
              <a:rPr lang="en-GB" sz="2200" i="1" dirty="0"/>
              <a:t> </a:t>
            </a:r>
            <a:r>
              <a:rPr lang="en-GB" sz="2200" dirty="0"/>
              <a:t>comes from the Greek terms “</a:t>
            </a:r>
            <a:r>
              <a:rPr lang="en-GB" sz="2200" b="1" dirty="0" err="1"/>
              <a:t>koinos</a:t>
            </a:r>
            <a:r>
              <a:rPr lang="en-GB" sz="2200" dirty="0"/>
              <a:t>” (“</a:t>
            </a:r>
            <a:r>
              <a:rPr lang="en-GB" sz="2200" b="1" dirty="0"/>
              <a:t>common</a:t>
            </a:r>
            <a:r>
              <a:rPr lang="en-GB" sz="2200" dirty="0"/>
              <a:t>”) and “</a:t>
            </a:r>
            <a:r>
              <a:rPr lang="en-GB" sz="2200" b="1" dirty="0"/>
              <a:t>bios</a:t>
            </a:r>
            <a:r>
              <a:rPr lang="en-GB" sz="2200" dirty="0"/>
              <a:t>” (“</a:t>
            </a:r>
            <a:r>
              <a:rPr lang="en-GB" sz="2200" b="1" dirty="0"/>
              <a:t>life</a:t>
            </a:r>
            <a:r>
              <a:rPr lang="en-GB" sz="2200" dirty="0"/>
              <a:t>”)</a:t>
            </a:r>
          </a:p>
          <a:p>
            <a:pPr marL="0" indent="0">
              <a:buNone/>
            </a:pPr>
            <a:endParaRPr lang="en-GB" sz="1300" i="1" dirty="0"/>
          </a:p>
          <a:p>
            <a:pPr marL="0" indent="0">
              <a:buNone/>
            </a:pPr>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p:txBody>
      </p:sp>
      <p:pic>
        <p:nvPicPr>
          <p:cNvPr id="6" name="Picture 5" descr="A picture containing building, sand&#10;&#10;Description automatically generated">
            <a:extLst>
              <a:ext uri="{FF2B5EF4-FFF2-40B4-BE49-F238E27FC236}">
                <a16:creationId xmlns:a16="http://schemas.microsoft.com/office/drawing/2014/main" id="{53F2FC64-CD55-4283-AB36-B38A13E99A7C}"/>
              </a:ext>
            </a:extLst>
          </p:cNvPr>
          <p:cNvPicPr>
            <a:picLocks noChangeAspect="1"/>
          </p:cNvPicPr>
          <p:nvPr/>
        </p:nvPicPr>
        <p:blipFill rotWithShape="1">
          <a:blip r:embed="rId2">
            <a:extLst>
              <a:ext uri="{28A0092B-C50C-407E-A947-70E740481C1C}">
                <a14:useLocalDpi xmlns:a14="http://schemas.microsoft.com/office/drawing/2010/main" val="0"/>
              </a:ext>
            </a:extLst>
          </a:blip>
          <a:srcRect l="19902" r="18422" b="2"/>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5588123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BD5D54370C6A48A5A6CBE8BD6182A0" ma:contentTypeVersion="2" ma:contentTypeDescription="Create a new document." ma:contentTypeScope="" ma:versionID="60d56e2bcccdf714fc1faa97492d1b73">
  <xsd:schema xmlns:xsd="http://www.w3.org/2001/XMLSchema" xmlns:xs="http://www.w3.org/2001/XMLSchema" xmlns:p="http://schemas.microsoft.com/office/2006/metadata/properties" xmlns:ns2="ceb4c9b3-90f9-4588-b728-d7efe828db37" targetNamespace="http://schemas.microsoft.com/office/2006/metadata/properties" ma:root="true" ma:fieldsID="c995edc15a5c5f6e9236c88374f87d02" ns2:_="">
    <xsd:import namespace="ceb4c9b3-90f9-4588-b728-d7efe828db3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4c9b3-90f9-4588-b728-d7efe828db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2913B8-BB88-4433-A8F4-D15D2798F2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b4c9b3-90f9-4588-b728-d7efe828db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B80D5D-90AC-458A-8D01-61C19F7475AF}">
  <ds:schemaRefs>
    <ds:schemaRef ds:uri="http://schemas.microsoft.com/sharepoint/v3/contenttype/forms"/>
  </ds:schemaRefs>
</ds:datastoreItem>
</file>

<file path=customXml/itemProps3.xml><?xml version="1.0" encoding="utf-8"?>
<ds:datastoreItem xmlns:ds="http://schemas.openxmlformats.org/officeDocument/2006/customXml" ds:itemID="{632C3EF3-A298-4B69-89F7-15527518ED0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10398</TotalTime>
  <Words>5811</Words>
  <Application>Microsoft Office PowerPoint</Application>
  <PresentationFormat>Widescreen</PresentationFormat>
  <Paragraphs>330</Paragraphs>
  <Slides>44</Slides>
  <Notes>0</Notes>
  <HiddenSlides>2</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Hermits, the First Monasteries, and Late Antique Society</vt:lpstr>
      <vt:lpstr>Introduction to course</vt:lpstr>
      <vt:lpstr>Why monastic history</vt:lpstr>
      <vt:lpstr>The First Monks</vt:lpstr>
      <vt:lpstr>The First Monks</vt:lpstr>
      <vt:lpstr>The Egyptian “Desert”</vt:lpstr>
      <vt:lpstr>The Egyptian “Desert”</vt:lpstr>
      <vt:lpstr>From Hermits to Monasteries</vt:lpstr>
      <vt:lpstr>From Hermits to Monasteries</vt:lpstr>
      <vt:lpstr>Female Recluses and Nuns</vt:lpstr>
      <vt:lpstr>Female Recluses and Nuns</vt:lpstr>
      <vt:lpstr>Early Monastic Values</vt:lpstr>
      <vt:lpstr>Early Monastic Values</vt:lpstr>
      <vt:lpstr>Early Monastic Values</vt:lpstr>
      <vt:lpstr>Early Monastic Values</vt:lpstr>
      <vt:lpstr>Early Monastic Values - Coenobitic</vt:lpstr>
      <vt:lpstr>Early Monastic Values - Coenobitic</vt:lpstr>
      <vt:lpstr>Separation and Support</vt:lpstr>
      <vt:lpstr>Separation and Support</vt:lpstr>
      <vt:lpstr>The Roots of Monasticism</vt:lpstr>
      <vt:lpstr>Scriptural Example</vt:lpstr>
      <vt:lpstr>Scriptural Example</vt:lpstr>
      <vt:lpstr>Cultural Heritage</vt:lpstr>
      <vt:lpstr>Cultural Heritage</vt:lpstr>
      <vt:lpstr>Cultural Heritage</vt:lpstr>
      <vt:lpstr>Cultural Heritage</vt:lpstr>
      <vt:lpstr>Cultural Heritage</vt:lpstr>
      <vt:lpstr>Immediate Socio-cultural Factors</vt:lpstr>
      <vt:lpstr>Immediate Socio-cultural Factors</vt:lpstr>
      <vt:lpstr>Immediate Socio-cultural Factors</vt:lpstr>
      <vt:lpstr>The spread of monasticism in the West</vt:lpstr>
      <vt:lpstr>Sources – Life of Saint Anthony (c. 360 AD), by Athanasius of Alexandria</vt:lpstr>
      <vt:lpstr>Sources – Life of Saint Anthony (c. 360 AD), by Athanasius of Alexandria</vt:lpstr>
      <vt:lpstr>Sources – Lausiac History (c. 419-20 AD), by Palladius of Galatia</vt:lpstr>
      <vt:lpstr>Sources – Lausiac History (c. 419-20), by Palladius of Galatia</vt:lpstr>
      <vt:lpstr>Sources – Sayings of the Desert Fathers (5th century AD)</vt:lpstr>
      <vt:lpstr>Sources – Sayings of the Desert Fathers (5th century AD)</vt:lpstr>
      <vt:lpstr>Sources – The Conferences (c. 420 AD), by John Cassian</vt:lpstr>
      <vt:lpstr>Sources – The Conferences (c. 420 AD), by John Cassian</vt:lpstr>
      <vt:lpstr>Sources – Constitution of Valens, 370 AD</vt:lpstr>
      <vt:lpstr>Sources – Constitution of Valens, 370 AD</vt:lpstr>
      <vt:lpstr>Sources – Homilies on the Gospel of Saint Matthew (68), by Saint John Chrysostom</vt:lpstr>
      <vt:lpstr>Sources – Homilies on the Gospel of Saint Matthew (68), by Saint John Chrysostom</vt:lpstr>
      <vt:lpstr>Select 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Hermits, the First Monasteries, and Late Antique Society</dc:title>
  <dc:creator>Robert Shaw</dc:creator>
  <cp:lastModifiedBy>Robert Shaw</cp:lastModifiedBy>
  <cp:revision>8</cp:revision>
  <dcterms:created xsi:type="dcterms:W3CDTF">2020-02-19T21:59:18Z</dcterms:created>
  <dcterms:modified xsi:type="dcterms:W3CDTF">2022-11-01T15:00:08Z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0x010100E8BD5D54370C6A48A5A6CBE8BD6182A0</vt:lpwstr>
  </property>
</Properties>
</file>