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4"/>
  </p:sldMasterIdLst>
  <p:sldIdLst>
    <p:sldId id="256" r:id="rId5"/>
    <p:sldId id="257" r:id="rId6"/>
    <p:sldId id="258" r:id="rId7"/>
    <p:sldId id="299" r:id="rId8"/>
    <p:sldId id="298" r:id="rId9"/>
    <p:sldId id="300" r:id="rId10"/>
    <p:sldId id="301" r:id="rId11"/>
    <p:sldId id="302" r:id="rId12"/>
    <p:sldId id="259" r:id="rId13"/>
    <p:sldId id="275" r:id="rId14"/>
    <p:sldId id="276" r:id="rId15"/>
    <p:sldId id="303" r:id="rId16"/>
    <p:sldId id="304" r:id="rId17"/>
    <p:sldId id="263" r:id="rId18"/>
    <p:sldId id="305" r:id="rId19"/>
    <p:sldId id="278" r:id="rId20"/>
    <p:sldId id="307" r:id="rId21"/>
    <p:sldId id="312" r:id="rId22"/>
    <p:sldId id="264" r:id="rId23"/>
    <p:sldId id="309" r:id="rId24"/>
    <p:sldId id="311" r:id="rId25"/>
    <p:sldId id="265" r:id="rId26"/>
    <p:sldId id="266" r:id="rId27"/>
    <p:sldId id="285" r:id="rId28"/>
    <p:sldId id="313" r:id="rId29"/>
    <p:sldId id="317" r:id="rId30"/>
    <p:sldId id="318" r:id="rId31"/>
    <p:sldId id="322" r:id="rId32"/>
    <p:sldId id="325" r:id="rId33"/>
    <p:sldId id="326" r:id="rId34"/>
    <p:sldId id="324" r:id="rId35"/>
    <p:sldId id="316" r:id="rId36"/>
    <p:sldId id="268" r:id="rId37"/>
    <p:sldId id="323" r:id="rId38"/>
    <p:sldId id="280" r:id="rId39"/>
    <p:sldId id="269" r:id="rId40"/>
    <p:sldId id="284" r:id="rId41"/>
    <p:sldId id="283" r:id="rId42"/>
    <p:sldId id="282" r:id="rId43"/>
    <p:sldId id="270" r:id="rId44"/>
    <p:sldId id="295" r:id="rId45"/>
    <p:sldId id="296" r:id="rId46"/>
    <p:sldId id="319" r:id="rId47"/>
    <p:sldId id="320" r:id="rId48"/>
    <p:sldId id="286" r:id="rId49"/>
    <p:sldId id="321" r:id="rId50"/>
    <p:sldId id="2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5208C-6C8A-435B-B39D-4B7005811862}" v="373" dt="2022-11-24T08:37:55.654"/>
    <p1510:client id="{F0583BAE-B615-45ED-9872-99B219D7B333}" v="31" dt="2022-11-23T21:42:07.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p:scale>
          <a:sx n="75" d="100"/>
          <a:sy n="75" d="100"/>
        </p:scale>
        <p:origin x="100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C79B-B021-4E9F-A5FE-169D2CE8B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652B17-3CCF-4EDC-A1F6-CCD73A26D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650E78-DA7F-494D-9920-E30E2F43DC07}"/>
              </a:ext>
            </a:extLst>
          </p:cNvPr>
          <p:cNvSpPr>
            <a:spLocks noGrp="1"/>
          </p:cNvSpPr>
          <p:nvPr>
            <p:ph type="dt" sz="half" idx="10"/>
          </p:nvPr>
        </p:nvSpPr>
        <p:spPr/>
        <p:txBody>
          <a:bodyPr/>
          <a:lstStyle/>
          <a:p>
            <a:fld id="{9184DA70-C731-4C70-880D-CCD4705E623C}" type="datetime1">
              <a:rPr lang="en-US" smtClean="0"/>
              <a:t>11/24/2022</a:t>
            </a:fld>
            <a:endParaRPr lang="en-US" dirty="0"/>
          </a:p>
        </p:txBody>
      </p:sp>
      <p:sp>
        <p:nvSpPr>
          <p:cNvPr id="5" name="Footer Placeholder 4">
            <a:extLst>
              <a:ext uri="{FF2B5EF4-FFF2-40B4-BE49-F238E27FC236}">
                <a16:creationId xmlns:a16="http://schemas.microsoft.com/office/drawing/2014/main" id="{6EB0C82A-5CDD-41E5-BF00-9B97FF87FD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78F851-9D11-404A-9A7F-7DEDF0C4FF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224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635E-E41D-4E5F-9B81-4369A75F95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9B5FFD-5E06-4F83-A6C7-703FB70B79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4CC73E-98EC-4B16-9AFE-E3994DF8CE22}"/>
              </a:ext>
            </a:extLst>
          </p:cNvPr>
          <p:cNvSpPr>
            <a:spLocks noGrp="1"/>
          </p:cNvSpPr>
          <p:nvPr>
            <p:ph type="dt" sz="half" idx="10"/>
          </p:nvPr>
        </p:nvSpPr>
        <p:spPr/>
        <p:txBody>
          <a:bodyPr/>
          <a:lstStyle/>
          <a:p>
            <a:fld id="{B612A279-0833-481D-8C56-F67FD0AC6C50}" type="datetime1">
              <a:rPr lang="en-US" smtClean="0"/>
              <a:t>11/24/2022</a:t>
            </a:fld>
            <a:endParaRPr lang="en-US" dirty="0"/>
          </a:p>
        </p:txBody>
      </p:sp>
      <p:sp>
        <p:nvSpPr>
          <p:cNvPr id="5" name="Footer Placeholder 4">
            <a:extLst>
              <a:ext uri="{FF2B5EF4-FFF2-40B4-BE49-F238E27FC236}">
                <a16:creationId xmlns:a16="http://schemas.microsoft.com/office/drawing/2014/main" id="{7AFB6BB8-9B67-43A5-9F45-D3CE1284A0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0BD08-7A11-4A2F-AD67-E724812D8E0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089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DA769-3E6E-45F6-A086-D4A8499A67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7B586-348A-40F1-A8E9-3D31873DB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FA6A2-AB10-4FAA-BE81-87B131C31905}"/>
              </a:ext>
            </a:extLst>
          </p:cNvPr>
          <p:cNvSpPr>
            <a:spLocks noGrp="1"/>
          </p:cNvSpPr>
          <p:nvPr>
            <p:ph type="dt" sz="half" idx="10"/>
          </p:nvPr>
        </p:nvSpPr>
        <p:spPr/>
        <p:txBody>
          <a:bodyPr/>
          <a:lstStyle/>
          <a:p>
            <a:fld id="{6587DA83-5663-4C9C-B9AA-0B40A3DAFF81}" type="datetime1">
              <a:rPr lang="en-US" smtClean="0"/>
              <a:t>11/24/2022</a:t>
            </a:fld>
            <a:endParaRPr lang="en-US" dirty="0"/>
          </a:p>
        </p:txBody>
      </p:sp>
      <p:sp>
        <p:nvSpPr>
          <p:cNvPr id="5" name="Footer Placeholder 4">
            <a:extLst>
              <a:ext uri="{FF2B5EF4-FFF2-40B4-BE49-F238E27FC236}">
                <a16:creationId xmlns:a16="http://schemas.microsoft.com/office/drawing/2014/main" id="{72FFC7CE-1A43-4932-A613-169A8DEEE1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C15EB7-B2BE-46D3-BF87-F4485CDC7AF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548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87B7-285F-442C-8865-164A2BAC2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230EA3-635C-4469-AA82-857F207AA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20AF7-211E-4CF4-A652-E93F77D4A045}"/>
              </a:ext>
            </a:extLst>
          </p:cNvPr>
          <p:cNvSpPr>
            <a:spLocks noGrp="1"/>
          </p:cNvSpPr>
          <p:nvPr>
            <p:ph type="dt" sz="half" idx="10"/>
          </p:nvPr>
        </p:nvSpPr>
        <p:spPr/>
        <p:txBody>
          <a:bodyPr/>
          <a:lstStyle/>
          <a:p>
            <a:fld id="{4BE1D723-8F53-4F53-90B0-1982A396982E}" type="datetime1">
              <a:rPr lang="en-US" smtClean="0"/>
              <a:t>11/24/2022</a:t>
            </a:fld>
            <a:endParaRPr lang="en-US" dirty="0"/>
          </a:p>
        </p:txBody>
      </p:sp>
      <p:sp>
        <p:nvSpPr>
          <p:cNvPr id="5" name="Footer Placeholder 4">
            <a:extLst>
              <a:ext uri="{FF2B5EF4-FFF2-40B4-BE49-F238E27FC236}">
                <a16:creationId xmlns:a16="http://schemas.microsoft.com/office/drawing/2014/main" id="{0428C719-5D7E-49DF-9D4E-F8E5213A59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A09DD-7C50-41C6-A23D-DF4432CE63E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967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C092-E84E-4C97-93C9-68C7B3CCC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5FDD49-7EBB-4CDA-A6D8-C720C9AA5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E4066-9281-4082-B60F-1219E5A2C211}"/>
              </a:ext>
            </a:extLst>
          </p:cNvPr>
          <p:cNvSpPr>
            <a:spLocks noGrp="1"/>
          </p:cNvSpPr>
          <p:nvPr>
            <p:ph type="dt" sz="half" idx="10"/>
          </p:nvPr>
        </p:nvSpPr>
        <p:spPr/>
        <p:txBody>
          <a:bodyPr/>
          <a:lstStyle/>
          <a:p>
            <a:fld id="{97669AF7-7BEB-44E4-9852-375E34362B5B}" type="datetime1">
              <a:rPr lang="en-US" smtClean="0"/>
              <a:t>11/24/2022</a:t>
            </a:fld>
            <a:endParaRPr lang="en-US" dirty="0"/>
          </a:p>
        </p:txBody>
      </p:sp>
      <p:sp>
        <p:nvSpPr>
          <p:cNvPr id="5" name="Footer Placeholder 4">
            <a:extLst>
              <a:ext uri="{FF2B5EF4-FFF2-40B4-BE49-F238E27FC236}">
                <a16:creationId xmlns:a16="http://schemas.microsoft.com/office/drawing/2014/main" id="{5340823D-15C3-4E9D-BA51-1FD9EE48C6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2794D-B49D-4B0F-9E2A-8A96A42090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31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AF9E-39B9-4430-92B2-3BBD9EAB9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51C34-E321-4E60-8E48-307AC255C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D81A10-6C04-4473-9368-FE6CB7C14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472F39-FAE6-44D7-92D8-345E47AA644A}"/>
              </a:ext>
            </a:extLst>
          </p:cNvPr>
          <p:cNvSpPr>
            <a:spLocks noGrp="1"/>
          </p:cNvSpPr>
          <p:nvPr>
            <p:ph type="dt" sz="half" idx="10"/>
          </p:nvPr>
        </p:nvSpPr>
        <p:spPr/>
        <p:txBody>
          <a:bodyPr/>
          <a:lstStyle/>
          <a:p>
            <a:fld id="{BAAAC38D-0552-4C82-B593-E6124DFADBE2}" type="datetime1">
              <a:rPr lang="en-US" smtClean="0"/>
              <a:t>11/24/2022</a:t>
            </a:fld>
            <a:endParaRPr lang="en-US" dirty="0"/>
          </a:p>
        </p:txBody>
      </p:sp>
      <p:sp>
        <p:nvSpPr>
          <p:cNvPr id="6" name="Footer Placeholder 5">
            <a:extLst>
              <a:ext uri="{FF2B5EF4-FFF2-40B4-BE49-F238E27FC236}">
                <a16:creationId xmlns:a16="http://schemas.microsoft.com/office/drawing/2014/main" id="{FF0747A4-558A-4993-A4E6-FBF57F52B1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90BB79-4CD4-4158-9466-174FF4A7699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440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7D20-B670-4CF4-952B-9A7F3783D7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D021DC-E171-4378-9754-2D4F7DD6E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0CCCF-1846-4762-9CAF-358CC6A05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132C33-64D5-4A10-970C-F6EAF98B8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D8C75-62B1-4134-93DC-F66357795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3428E2-9920-450B-A2F0-5082B0ABB119}"/>
              </a:ext>
            </a:extLst>
          </p:cNvPr>
          <p:cNvSpPr>
            <a:spLocks noGrp="1"/>
          </p:cNvSpPr>
          <p:nvPr>
            <p:ph type="dt" sz="half" idx="10"/>
          </p:nvPr>
        </p:nvSpPr>
        <p:spPr/>
        <p:txBody>
          <a:bodyPr/>
          <a:lstStyle/>
          <a:p>
            <a:fld id="{D9DF0F1C-5577-4ACB-BB62-DF8F3C494C7E}" type="datetime1">
              <a:rPr lang="en-US" smtClean="0"/>
              <a:t>11/24/2022</a:t>
            </a:fld>
            <a:endParaRPr lang="en-US" dirty="0"/>
          </a:p>
        </p:txBody>
      </p:sp>
      <p:sp>
        <p:nvSpPr>
          <p:cNvPr id="8" name="Footer Placeholder 7">
            <a:extLst>
              <a:ext uri="{FF2B5EF4-FFF2-40B4-BE49-F238E27FC236}">
                <a16:creationId xmlns:a16="http://schemas.microsoft.com/office/drawing/2014/main" id="{7397F052-B7DF-4D62-9CB2-08D3C9AB1A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7A7064-6096-409B-ACEC-A3C49CC1EA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536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A9A1-72F2-4A14-B5A4-5583BFB904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B393B1-4581-4F1A-B05C-B67A4B6CE83C}"/>
              </a:ext>
            </a:extLst>
          </p:cNvPr>
          <p:cNvSpPr>
            <a:spLocks noGrp="1"/>
          </p:cNvSpPr>
          <p:nvPr>
            <p:ph type="dt" sz="half" idx="10"/>
          </p:nvPr>
        </p:nvSpPr>
        <p:spPr/>
        <p:txBody>
          <a:bodyPr/>
          <a:lstStyle/>
          <a:p>
            <a:fld id="{1775B394-D9F9-4F0C-B15D-605F45CB9E9F}" type="datetime1">
              <a:rPr lang="en-US" smtClean="0"/>
              <a:t>11/24/2022</a:t>
            </a:fld>
            <a:endParaRPr lang="en-US" dirty="0"/>
          </a:p>
        </p:txBody>
      </p:sp>
      <p:sp>
        <p:nvSpPr>
          <p:cNvPr id="4" name="Footer Placeholder 3">
            <a:extLst>
              <a:ext uri="{FF2B5EF4-FFF2-40B4-BE49-F238E27FC236}">
                <a16:creationId xmlns:a16="http://schemas.microsoft.com/office/drawing/2014/main" id="{08F2C307-7350-421D-95DD-C79495C6C0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5FABCA1-4B5B-4ED5-83EA-19FE3EDC168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01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6D2BD-6C07-45A5-98B9-503BFACF1AC8}"/>
              </a:ext>
            </a:extLst>
          </p:cNvPr>
          <p:cNvSpPr>
            <a:spLocks noGrp="1"/>
          </p:cNvSpPr>
          <p:nvPr>
            <p:ph type="dt" sz="half" idx="10"/>
          </p:nvPr>
        </p:nvSpPr>
        <p:spPr/>
        <p:txBody>
          <a:bodyPr/>
          <a:lstStyle/>
          <a:p>
            <a:fld id="{39667345-2558-425A-8533-9BFDBCE15005}" type="datetime1">
              <a:rPr lang="en-US" smtClean="0"/>
              <a:t>11/24/2022</a:t>
            </a:fld>
            <a:endParaRPr lang="en-US" dirty="0"/>
          </a:p>
        </p:txBody>
      </p:sp>
      <p:sp>
        <p:nvSpPr>
          <p:cNvPr id="3" name="Footer Placeholder 2">
            <a:extLst>
              <a:ext uri="{FF2B5EF4-FFF2-40B4-BE49-F238E27FC236}">
                <a16:creationId xmlns:a16="http://schemas.microsoft.com/office/drawing/2014/main" id="{4A0356F7-3253-40F6-9623-2C4E523FD6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971B20-1B52-413D-9FEF-39482F5FE40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21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1B51-859A-42A9-B187-F7FC548AA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E52F09-C3FA-4443-A0DF-963D9AAE2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EC48B-E61B-4D2A-82F5-52D3975C2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A66E8-2AD1-4D51-AFFB-17FDDC3C9BBD}"/>
              </a:ext>
            </a:extLst>
          </p:cNvPr>
          <p:cNvSpPr>
            <a:spLocks noGrp="1"/>
          </p:cNvSpPr>
          <p:nvPr>
            <p:ph type="dt" sz="half" idx="10"/>
          </p:nvPr>
        </p:nvSpPr>
        <p:spPr/>
        <p:txBody>
          <a:bodyPr/>
          <a:lstStyle/>
          <a:p>
            <a:fld id="{92BEA474-078D-4E9B-9B14-09A87B19DC46}" type="datetime1">
              <a:rPr lang="en-US" smtClean="0"/>
              <a:t>11/24/2022</a:t>
            </a:fld>
            <a:endParaRPr lang="en-US" dirty="0"/>
          </a:p>
        </p:txBody>
      </p:sp>
      <p:sp>
        <p:nvSpPr>
          <p:cNvPr id="6" name="Footer Placeholder 5">
            <a:extLst>
              <a:ext uri="{FF2B5EF4-FFF2-40B4-BE49-F238E27FC236}">
                <a16:creationId xmlns:a16="http://schemas.microsoft.com/office/drawing/2014/main" id="{DC610C32-EC19-4A03-9AE0-CDA7CC11D6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4185C-06A3-418E-9B99-436C3FD5480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112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B58D-BFC6-4331-A54D-0AA3CEE4B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307EE9-9F00-41F9-B9BB-2A3DC1D1C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FEACF5-8877-420B-8D2D-1753CA8DC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12130-7B56-4997-A863-B121FC18BEA8}"/>
              </a:ext>
            </a:extLst>
          </p:cNvPr>
          <p:cNvSpPr>
            <a:spLocks noGrp="1"/>
          </p:cNvSpPr>
          <p:nvPr>
            <p:ph type="dt" sz="half" idx="10"/>
          </p:nvPr>
        </p:nvSpPr>
        <p:spPr/>
        <p:txBody>
          <a:bodyPr/>
          <a:lstStyle/>
          <a:p>
            <a:fld id="{4907D986-8816-4272-A432-0437A28A9828}" type="datetime1">
              <a:rPr lang="en-US" smtClean="0"/>
              <a:t>11/24/2022</a:t>
            </a:fld>
            <a:endParaRPr lang="en-US" dirty="0"/>
          </a:p>
        </p:txBody>
      </p:sp>
      <p:sp>
        <p:nvSpPr>
          <p:cNvPr id="6" name="Footer Placeholder 5">
            <a:extLst>
              <a:ext uri="{FF2B5EF4-FFF2-40B4-BE49-F238E27FC236}">
                <a16:creationId xmlns:a16="http://schemas.microsoft.com/office/drawing/2014/main" id="{6DBF250E-6C2A-43EF-BF70-84B2285ED84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77F83F5-7D5C-4576-826A-7C102058309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04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F49171-D826-4DF5-A5EE-83F186961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FB7F54-B797-4528-ACCF-C2A705A04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2F43A-B00C-42C3-BCA5-740C33535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11/24/2022</a:t>
            </a:fld>
            <a:endParaRPr lang="en-US" dirty="0"/>
          </a:p>
        </p:txBody>
      </p:sp>
      <p:sp>
        <p:nvSpPr>
          <p:cNvPr id="5" name="Footer Placeholder 4">
            <a:extLst>
              <a:ext uri="{FF2B5EF4-FFF2-40B4-BE49-F238E27FC236}">
                <a16:creationId xmlns:a16="http://schemas.microsoft.com/office/drawing/2014/main" id="{E0CE409A-5C5E-4721-8F9C-3971B63A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F61046-3A7D-4F4C-99F4-37D463112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3873649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jstor.org/stable/j.ctvpj7d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rug, room, window&#10;&#10;Description automatically generated">
            <a:extLst>
              <a:ext uri="{FF2B5EF4-FFF2-40B4-BE49-F238E27FC236}">
                <a16:creationId xmlns:a16="http://schemas.microsoft.com/office/drawing/2014/main" id="{1FAB6A3F-0717-468E-8930-0A0744145553}"/>
              </a:ext>
            </a:extLst>
          </p:cNvPr>
          <p:cNvPicPr>
            <a:picLocks noChangeAspect="1"/>
          </p:cNvPicPr>
          <p:nvPr/>
        </p:nvPicPr>
        <p:blipFill rotWithShape="1">
          <a:blip r:embed="rId2">
            <a:extLst>
              <a:ext uri="{28A0092B-C50C-407E-A947-70E740481C1C}">
                <a14:useLocalDpi xmlns:a14="http://schemas.microsoft.com/office/drawing/2010/main" val="0"/>
              </a:ext>
            </a:extLst>
          </a:blip>
          <a:srcRect l="8050" r="10682" b="-2"/>
          <a:stretch/>
        </p:blipFill>
        <p:spPr>
          <a:xfrm>
            <a:off x="16" y="10"/>
            <a:ext cx="7556889" cy="6857990"/>
          </a:xfrm>
          <a:prstGeom prst="rect">
            <a:avLst/>
          </a:prstGeom>
        </p:spPr>
      </p:pic>
      <p:sp>
        <p:nvSpPr>
          <p:cNvPr id="2" name="Title 1">
            <a:extLst>
              <a:ext uri="{FF2B5EF4-FFF2-40B4-BE49-F238E27FC236}">
                <a16:creationId xmlns:a16="http://schemas.microsoft.com/office/drawing/2014/main" id="{321537A7-E464-43B6-BCC3-5581E66092E5}"/>
              </a:ext>
            </a:extLst>
          </p:cNvPr>
          <p:cNvSpPr>
            <a:spLocks noGrp="1"/>
          </p:cNvSpPr>
          <p:nvPr>
            <p:ph type="ctrTitle"/>
          </p:nvPr>
        </p:nvSpPr>
        <p:spPr>
          <a:xfrm>
            <a:off x="7583539" y="3087454"/>
            <a:ext cx="4525604" cy="2850320"/>
          </a:xfrm>
        </p:spPr>
        <p:txBody>
          <a:bodyPr>
            <a:noAutofit/>
          </a:bodyPr>
          <a:lstStyle/>
          <a:p>
            <a:r>
              <a:rPr lang="en-GB" sz="4000" b="1" dirty="0">
                <a:solidFill>
                  <a:srgbClr val="FFFFFF"/>
                </a:solidFill>
              </a:rPr>
              <a:t>Poverty and Mobility: new religious movements, urban society, and </a:t>
            </a:r>
            <a:br>
              <a:rPr lang="en-GB" sz="4000" b="1" dirty="0">
                <a:solidFill>
                  <a:srgbClr val="FFFFFF"/>
                </a:solidFill>
              </a:rPr>
            </a:br>
            <a:r>
              <a:rPr lang="en-GB" sz="4000" b="1" dirty="0">
                <a:solidFill>
                  <a:srgbClr val="FFFFFF"/>
                </a:solidFill>
              </a:rPr>
              <a:t>new forms of learning (c.1200-1400)</a:t>
            </a:r>
            <a:br>
              <a:rPr lang="en-GB" sz="4000" b="1" dirty="0">
                <a:solidFill>
                  <a:srgbClr val="FFFFFF"/>
                </a:solidFill>
              </a:rPr>
            </a:br>
            <a:endParaRPr lang="en-GB" sz="4000" b="1" dirty="0">
              <a:solidFill>
                <a:srgbClr val="FFFFFF"/>
              </a:solidFill>
            </a:endParaRPr>
          </a:p>
        </p:txBody>
      </p:sp>
    </p:spTree>
    <p:extLst>
      <p:ext uri="{BB962C8B-B14F-4D97-AF65-F5344CB8AC3E}">
        <p14:creationId xmlns:p14="http://schemas.microsoft.com/office/powerpoint/2010/main" val="31226444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B4A-46A1-439C-96D3-C8058A44FBDB}"/>
              </a:ext>
            </a:extLst>
          </p:cNvPr>
          <p:cNvSpPr>
            <a:spLocks noGrp="1"/>
          </p:cNvSpPr>
          <p:nvPr>
            <p:ph type="title"/>
          </p:nvPr>
        </p:nvSpPr>
        <p:spPr>
          <a:xfrm>
            <a:off x="762001" y="803325"/>
            <a:ext cx="5314536" cy="1325563"/>
          </a:xfrm>
        </p:spPr>
        <p:txBody>
          <a:bodyPr>
            <a:normAutofit/>
          </a:bodyPr>
          <a:lstStyle/>
          <a:p>
            <a:r>
              <a:rPr lang="en-GB" b="1" dirty="0"/>
              <a:t>Saint Francis of Assisi and his followers</a:t>
            </a:r>
          </a:p>
        </p:txBody>
      </p:sp>
      <p:sp>
        <p:nvSpPr>
          <p:cNvPr id="3" name="Content Placeholder 2">
            <a:extLst>
              <a:ext uri="{FF2B5EF4-FFF2-40B4-BE49-F238E27FC236}">
                <a16:creationId xmlns:a16="http://schemas.microsoft.com/office/drawing/2014/main" id="{D486EF65-A00D-40F4-89F1-4A544A4CB3AE}"/>
              </a:ext>
            </a:extLst>
          </p:cNvPr>
          <p:cNvSpPr>
            <a:spLocks noGrp="1"/>
          </p:cNvSpPr>
          <p:nvPr>
            <p:ph idx="1"/>
          </p:nvPr>
        </p:nvSpPr>
        <p:spPr>
          <a:xfrm>
            <a:off x="761994" y="2279018"/>
            <a:ext cx="5720582" cy="4457062"/>
          </a:xfrm>
        </p:spPr>
        <p:txBody>
          <a:bodyPr anchor="t">
            <a:normAutofit fontScale="85000" lnSpcReduction="10000"/>
          </a:bodyPr>
          <a:lstStyle/>
          <a:p>
            <a:pPr marL="0" indent="0">
              <a:buNone/>
            </a:pPr>
            <a:r>
              <a:rPr lang="en-GB" sz="1800" dirty="0"/>
              <a:t>His initial response to this moment of “conversion” appears </a:t>
            </a:r>
            <a:r>
              <a:rPr lang="en-GB" sz="1800" b="1" dirty="0"/>
              <a:t>influenced by the semi-eremitic monasticism</a:t>
            </a:r>
            <a:r>
              <a:rPr lang="en-GB" sz="1800" dirty="0"/>
              <a:t> (e.g. Romuald, Peter Damian).</a:t>
            </a:r>
          </a:p>
          <a:p>
            <a:r>
              <a:rPr lang="en-GB" sz="1800" dirty="0"/>
              <a:t>He and his early followers </a:t>
            </a:r>
            <a:r>
              <a:rPr lang="en-GB" sz="1800" b="1" dirty="0"/>
              <a:t>retire to the Umbrian countryside to live a life of extreme poverty</a:t>
            </a:r>
            <a:r>
              <a:rPr lang="en-GB" sz="1800" dirty="0"/>
              <a:t>, forming their first communities there</a:t>
            </a:r>
          </a:p>
          <a:p>
            <a:pPr marL="0" indent="0">
              <a:buNone/>
            </a:pPr>
            <a:r>
              <a:rPr lang="en-GB" sz="1800" dirty="0"/>
              <a:t>But they </a:t>
            </a:r>
            <a:r>
              <a:rPr lang="en-GB" sz="1800" b="1" dirty="0"/>
              <a:t>remain in touch with society</a:t>
            </a:r>
            <a:r>
              <a:rPr lang="en-GB" sz="1800" dirty="0"/>
              <a:t> at every level, including </a:t>
            </a:r>
            <a:r>
              <a:rPr lang="en-GB" sz="1800" b="1" dirty="0"/>
              <a:t>in the towns from which they came</a:t>
            </a:r>
            <a:r>
              <a:rPr lang="en-GB" sz="1800" dirty="0"/>
              <a:t>.</a:t>
            </a:r>
          </a:p>
          <a:p>
            <a:r>
              <a:rPr lang="en-GB" sz="1800" dirty="0"/>
              <a:t>They not only preach to the peasants in the countryside, but also </a:t>
            </a:r>
            <a:r>
              <a:rPr lang="en-GB" sz="1800" b="1" dirty="0"/>
              <a:t>beg for donations in the towns to repair chapels and churches</a:t>
            </a:r>
            <a:r>
              <a:rPr lang="en-GB" sz="1800" dirty="0"/>
              <a:t>.</a:t>
            </a:r>
          </a:p>
          <a:p>
            <a:r>
              <a:rPr lang="en-GB" sz="1800" dirty="0"/>
              <a:t>He and some of his followers </a:t>
            </a:r>
            <a:r>
              <a:rPr lang="en-GB" sz="1800" b="1" dirty="0"/>
              <a:t>exorcise demons from the town of Arezzo on a trip there:</a:t>
            </a:r>
            <a:r>
              <a:rPr lang="en-GB" sz="1800" dirty="0"/>
              <a:t> Francis then </a:t>
            </a:r>
            <a:r>
              <a:rPr lang="en-GB" sz="1800" b="1" dirty="0"/>
              <a:t>preaches in the town square</a:t>
            </a:r>
            <a:r>
              <a:rPr lang="en-GB" sz="1800" dirty="0"/>
              <a:t>.</a:t>
            </a:r>
          </a:p>
          <a:p>
            <a:pPr marL="0" indent="0">
              <a:buNone/>
            </a:pPr>
            <a:r>
              <a:rPr lang="en-GB" sz="1800" dirty="0"/>
              <a:t>Despite renouncing all property, Francis and his followers show </a:t>
            </a:r>
            <a:r>
              <a:rPr lang="en-GB" sz="1800" b="1" dirty="0"/>
              <a:t>a positivity about the “world” </a:t>
            </a:r>
            <a:r>
              <a:rPr lang="en-GB" sz="1800" dirty="0"/>
              <a:t>that was uncommon for earlier monks</a:t>
            </a:r>
          </a:p>
          <a:p>
            <a:r>
              <a:rPr lang="en-GB" sz="1800" dirty="0"/>
              <a:t>Francis </a:t>
            </a:r>
            <a:r>
              <a:rPr lang="en-GB" sz="1800" b="1" dirty="0"/>
              <a:t>sees God in every part of His creation</a:t>
            </a:r>
            <a:r>
              <a:rPr lang="en-GB" sz="1800" dirty="0"/>
              <a:t>: everything from rocks and animals to the ugliest parts of towns!</a:t>
            </a:r>
          </a:p>
          <a:p>
            <a:pPr marL="0" indent="0">
              <a:buNone/>
            </a:pPr>
            <a:r>
              <a:rPr lang="en-GB" sz="1800" dirty="0"/>
              <a:t>Francis’s followers would soon come to be known as the “</a:t>
            </a:r>
            <a:r>
              <a:rPr lang="en-GB" sz="1800" b="1" i="1" dirty="0" err="1"/>
              <a:t>fratres</a:t>
            </a:r>
            <a:r>
              <a:rPr lang="en-GB" sz="1800" b="1" i="1" dirty="0"/>
              <a:t> minores</a:t>
            </a:r>
            <a:r>
              <a:rPr lang="en-GB" sz="1800" dirty="0"/>
              <a:t>” in Latin, or “</a:t>
            </a:r>
            <a:r>
              <a:rPr lang="en-GB" sz="1800" b="1" dirty="0"/>
              <a:t>friars minor</a:t>
            </a:r>
            <a:r>
              <a:rPr lang="en-GB" sz="1800" dirty="0"/>
              <a:t>” in English – meaning the “</a:t>
            </a:r>
            <a:r>
              <a:rPr lang="en-GB" sz="1800" b="1" dirty="0"/>
              <a:t>lesser brothers</a:t>
            </a:r>
            <a:r>
              <a:rPr lang="en-GB" sz="1800" dirty="0"/>
              <a:t>” – a reference to their simple lives of poverty and humility.</a:t>
            </a:r>
          </a:p>
          <a:p>
            <a:endParaRPr lang="en-GB"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church&#10;&#10;Description automatically generated">
            <a:extLst>
              <a:ext uri="{FF2B5EF4-FFF2-40B4-BE49-F238E27FC236}">
                <a16:creationId xmlns:a16="http://schemas.microsoft.com/office/drawing/2014/main" id="{57FED29E-EE23-47F7-9413-082F387F823F}"/>
              </a:ext>
            </a:extLst>
          </p:cNvPr>
          <p:cNvPicPr>
            <a:picLocks noChangeAspect="1"/>
          </p:cNvPicPr>
          <p:nvPr/>
        </p:nvPicPr>
        <p:blipFill rotWithShape="1">
          <a:blip r:embed="rId2">
            <a:extLst>
              <a:ext uri="{28A0092B-C50C-407E-A947-70E740481C1C}">
                <a14:useLocalDpi xmlns:a14="http://schemas.microsoft.com/office/drawing/2010/main" val="0"/>
              </a:ext>
            </a:extLst>
          </a:blip>
          <a:srcRect t="391" r="-1" b="504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Rectangle 6">
            <a:extLst>
              <a:ext uri="{FF2B5EF4-FFF2-40B4-BE49-F238E27FC236}">
                <a16:creationId xmlns:a16="http://schemas.microsoft.com/office/drawing/2014/main" id="{DC1C7E12-FABE-42E7-A8C1-B91D5C901B5B}"/>
              </a:ext>
            </a:extLst>
          </p:cNvPr>
          <p:cNvSpPr/>
          <p:nvPr/>
        </p:nvSpPr>
        <p:spPr>
          <a:xfrm>
            <a:off x="6339390" y="5991910"/>
            <a:ext cx="6096000" cy="646331"/>
          </a:xfrm>
          <a:prstGeom prst="rect">
            <a:avLst/>
          </a:prstGeom>
        </p:spPr>
        <p:txBody>
          <a:bodyPr>
            <a:spAutoFit/>
          </a:bodyPr>
          <a:lstStyle/>
          <a:p>
            <a:pPr algn="ctr"/>
            <a:r>
              <a:rPr lang="en-GB" dirty="0"/>
              <a:t>Saint Francis and Brother Sylvester (his follower) removing demons from Arezzo: fresco from Assisi, c. 1300</a:t>
            </a:r>
          </a:p>
        </p:txBody>
      </p:sp>
    </p:spTree>
    <p:extLst>
      <p:ext uri="{BB962C8B-B14F-4D97-AF65-F5344CB8AC3E}">
        <p14:creationId xmlns:p14="http://schemas.microsoft.com/office/powerpoint/2010/main" val="39764068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1528-8050-4D89-9302-67667F3D040E}"/>
              </a:ext>
            </a:extLst>
          </p:cNvPr>
          <p:cNvSpPr>
            <a:spLocks noGrp="1"/>
          </p:cNvSpPr>
          <p:nvPr>
            <p:ph type="title"/>
          </p:nvPr>
        </p:nvSpPr>
        <p:spPr>
          <a:xfrm>
            <a:off x="4965430" y="629268"/>
            <a:ext cx="6586491" cy="1286160"/>
          </a:xfrm>
        </p:spPr>
        <p:txBody>
          <a:bodyPr anchor="b">
            <a:normAutofit fontScale="90000"/>
          </a:bodyPr>
          <a:lstStyle/>
          <a:p>
            <a:r>
              <a:rPr lang="en-GB" b="1" dirty="0"/>
              <a:t>Saint Clare of Assisi and Female Followers</a:t>
            </a:r>
          </a:p>
        </p:txBody>
      </p:sp>
      <p:sp>
        <p:nvSpPr>
          <p:cNvPr id="3" name="Content Placeholder 2">
            <a:extLst>
              <a:ext uri="{FF2B5EF4-FFF2-40B4-BE49-F238E27FC236}">
                <a16:creationId xmlns:a16="http://schemas.microsoft.com/office/drawing/2014/main" id="{8B51EAC8-8722-4B44-9305-4860109F2BFF}"/>
              </a:ext>
            </a:extLst>
          </p:cNvPr>
          <p:cNvSpPr>
            <a:spLocks noGrp="1"/>
          </p:cNvSpPr>
          <p:nvPr>
            <p:ph idx="1"/>
          </p:nvPr>
        </p:nvSpPr>
        <p:spPr>
          <a:xfrm>
            <a:off x="4965431" y="2438400"/>
            <a:ext cx="7023369" cy="4317999"/>
          </a:xfrm>
        </p:spPr>
        <p:txBody>
          <a:bodyPr vert="horz" lIns="91440" tIns="45720" rIns="91440" bIns="45720" rtlCol="0" anchor="t">
            <a:normAutofit/>
          </a:bodyPr>
          <a:lstStyle/>
          <a:p>
            <a:pPr marL="0" indent="0">
              <a:buNone/>
            </a:pPr>
            <a:r>
              <a:rPr lang="en-GB" sz="2000" dirty="0"/>
              <a:t>The early circle of Saint Francis was quite attractive to women.</a:t>
            </a:r>
          </a:p>
          <a:p>
            <a:pPr marL="0" indent="0">
              <a:buNone/>
            </a:pPr>
            <a:r>
              <a:rPr lang="en-GB" sz="2000" dirty="0"/>
              <a:t>One of his early followers was </a:t>
            </a:r>
            <a:r>
              <a:rPr lang="en-GB" sz="2000" b="1" dirty="0"/>
              <a:t>Clare of Assisi (d. 1253)</a:t>
            </a:r>
            <a:r>
              <a:rPr lang="en-GB" sz="2000" dirty="0"/>
              <a:t>, the eldest daughter of a major noble family.</a:t>
            </a:r>
          </a:p>
          <a:p>
            <a:r>
              <a:rPr lang="en-GB" sz="2000" b="1" dirty="0"/>
              <a:t>Heard Francis preaching in 1211 in Assisi</a:t>
            </a:r>
            <a:r>
              <a:rPr lang="en-GB" sz="2000" dirty="0"/>
              <a:t> and decided to take up a more religious life, against the wishes of her parents.</a:t>
            </a:r>
          </a:p>
          <a:p>
            <a:r>
              <a:rPr lang="en-GB" sz="2000" dirty="0"/>
              <a:t>Francis helped find her a place to stay in a Benedictine nunnery.</a:t>
            </a:r>
            <a:endParaRPr lang="en-GB" sz="2000" dirty="0">
              <a:cs typeface="Calibri"/>
            </a:endParaRPr>
          </a:p>
          <a:p>
            <a:r>
              <a:rPr lang="en-GB" sz="2000" dirty="0"/>
              <a:t>She did not profess as a Benedictine, however, and instead, with her sister, began </a:t>
            </a:r>
            <a:r>
              <a:rPr lang="en-GB" sz="2000" b="1" dirty="0"/>
              <a:t>living in a small hermitage adjoined to the chapel of Saint Peter Damian</a:t>
            </a:r>
            <a:r>
              <a:rPr lang="en-GB" sz="2000" dirty="0"/>
              <a:t>, which Francis has repaired. </a:t>
            </a:r>
          </a:p>
          <a:p>
            <a:r>
              <a:rPr lang="en-GB" sz="2000" dirty="0"/>
              <a:t>Other women joined her there, living a life </a:t>
            </a:r>
            <a:r>
              <a:rPr lang="en-GB" sz="2000" b="1" dirty="0"/>
              <a:t>inspired by Francis’s commitment to poverty</a:t>
            </a:r>
            <a:r>
              <a:rPr lang="en-GB" sz="2000" dirty="0"/>
              <a:t>, but in a </a:t>
            </a:r>
            <a:r>
              <a:rPr lang="en-GB" sz="2000" b="1" dirty="0"/>
              <a:t>more enclosed environment than his male followers</a:t>
            </a:r>
            <a:r>
              <a:rPr lang="en-GB" sz="2000" dirty="0"/>
              <a:t>, reflecting the traditionally greater demands for religious women to be shut away.</a:t>
            </a:r>
          </a:p>
          <a:p>
            <a:endParaRPr lang="en-GB" sz="2000" dirty="0"/>
          </a:p>
        </p:txBody>
      </p:sp>
      <p:pic>
        <p:nvPicPr>
          <p:cNvPr id="5" name="Picture 4" descr="A close up of a person&#10;&#10;Description automatically generated">
            <a:extLst>
              <a:ext uri="{FF2B5EF4-FFF2-40B4-BE49-F238E27FC236}">
                <a16:creationId xmlns:a16="http://schemas.microsoft.com/office/drawing/2014/main" id="{7A8F9E4D-A6A8-419F-BE04-9C5CCC2C9B99}"/>
              </a:ext>
            </a:extLst>
          </p:cNvPr>
          <p:cNvPicPr>
            <a:picLocks noChangeAspect="1"/>
          </p:cNvPicPr>
          <p:nvPr/>
        </p:nvPicPr>
        <p:blipFill rotWithShape="1">
          <a:blip r:embed="rId2">
            <a:extLst>
              <a:ext uri="{28A0092B-C50C-407E-A947-70E740481C1C}">
                <a14:useLocalDpi xmlns:a14="http://schemas.microsoft.com/office/drawing/2010/main" val="0"/>
              </a:ext>
            </a:extLst>
          </a:blip>
          <a:srcRect l="11189" r="66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C7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2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1528-8050-4D89-9302-67667F3D040E}"/>
              </a:ext>
            </a:extLst>
          </p:cNvPr>
          <p:cNvSpPr>
            <a:spLocks noGrp="1"/>
          </p:cNvSpPr>
          <p:nvPr>
            <p:ph type="title"/>
          </p:nvPr>
        </p:nvSpPr>
        <p:spPr>
          <a:xfrm>
            <a:off x="4965430" y="629268"/>
            <a:ext cx="6586491" cy="1286160"/>
          </a:xfrm>
        </p:spPr>
        <p:txBody>
          <a:bodyPr anchor="b">
            <a:normAutofit fontScale="90000"/>
          </a:bodyPr>
          <a:lstStyle/>
          <a:p>
            <a:r>
              <a:rPr lang="en-GB" b="1" dirty="0"/>
              <a:t>Saint Clare of Assisi and Female Followers</a:t>
            </a:r>
          </a:p>
        </p:txBody>
      </p:sp>
      <p:sp>
        <p:nvSpPr>
          <p:cNvPr id="3" name="Content Placeholder 2">
            <a:extLst>
              <a:ext uri="{FF2B5EF4-FFF2-40B4-BE49-F238E27FC236}">
                <a16:creationId xmlns:a16="http://schemas.microsoft.com/office/drawing/2014/main" id="{8B51EAC8-8722-4B44-9305-4860109F2BFF}"/>
              </a:ext>
            </a:extLst>
          </p:cNvPr>
          <p:cNvSpPr>
            <a:spLocks noGrp="1"/>
          </p:cNvSpPr>
          <p:nvPr>
            <p:ph idx="1"/>
          </p:nvPr>
        </p:nvSpPr>
        <p:spPr>
          <a:xfrm>
            <a:off x="4965431" y="2438400"/>
            <a:ext cx="7023369" cy="4317999"/>
          </a:xfrm>
        </p:spPr>
        <p:txBody>
          <a:bodyPr vert="horz" lIns="91440" tIns="45720" rIns="91440" bIns="45720" rtlCol="0" anchor="t">
            <a:normAutofit/>
          </a:bodyPr>
          <a:lstStyle/>
          <a:p>
            <a:pPr marL="0" indent="0">
              <a:buNone/>
            </a:pPr>
            <a:r>
              <a:rPr lang="en-GB" sz="2000" dirty="0"/>
              <a:t>The style of Saint Clare – inspired by Francis but committing to a more enclosed way of life – was </a:t>
            </a:r>
            <a:r>
              <a:rPr lang="en-GB" sz="2000" b="1" dirty="0"/>
              <a:t>perhaps not followed by all female followers of Francis</a:t>
            </a:r>
            <a:r>
              <a:rPr lang="en-GB" sz="2000" dirty="0"/>
              <a:t>, however.</a:t>
            </a:r>
          </a:p>
          <a:p>
            <a:r>
              <a:rPr lang="en-GB" sz="2000" b="1" dirty="0"/>
              <a:t>Jacques de Vitry (d. 1240)</a:t>
            </a:r>
            <a:r>
              <a:rPr lang="en-GB" sz="2000" dirty="0"/>
              <a:t>, a French canon regular who showed a supportive interest in religious women, suggested in 1216 that both male and female followers of Francis often roamed freely.</a:t>
            </a:r>
          </a:p>
          <a:p>
            <a:r>
              <a:rPr lang="en-GB" sz="2000" dirty="0"/>
              <a:t>Popes </a:t>
            </a:r>
            <a:r>
              <a:rPr lang="en-GB" sz="2000" b="1" dirty="0"/>
              <a:t>Gregory IX </a:t>
            </a:r>
            <a:r>
              <a:rPr lang="en-GB" sz="2000" dirty="0"/>
              <a:t>and </a:t>
            </a:r>
            <a:r>
              <a:rPr lang="en-GB" sz="2000" b="1" dirty="0"/>
              <a:t>Innocent IV </a:t>
            </a:r>
            <a:r>
              <a:rPr lang="en-GB" sz="2000" dirty="0"/>
              <a:t>criticised certain “</a:t>
            </a:r>
            <a:r>
              <a:rPr lang="en-GB" sz="2000" dirty="0" err="1"/>
              <a:t>sorores</a:t>
            </a:r>
            <a:r>
              <a:rPr lang="en-GB" sz="2000" dirty="0"/>
              <a:t> minores” (“minor sisters”) who were apparently roaming freely in Umbria, much like the male friars, as late as 1241 and 1257!</a:t>
            </a:r>
          </a:p>
          <a:p>
            <a:endParaRPr lang="en-GB" sz="2000" dirty="0"/>
          </a:p>
        </p:txBody>
      </p:sp>
      <p:pic>
        <p:nvPicPr>
          <p:cNvPr id="5" name="Picture 4" descr="A close up of a person&#10;&#10;Description automatically generated">
            <a:extLst>
              <a:ext uri="{FF2B5EF4-FFF2-40B4-BE49-F238E27FC236}">
                <a16:creationId xmlns:a16="http://schemas.microsoft.com/office/drawing/2014/main" id="{7A8F9E4D-A6A8-419F-BE04-9C5CCC2C9B99}"/>
              </a:ext>
            </a:extLst>
          </p:cNvPr>
          <p:cNvPicPr>
            <a:picLocks noChangeAspect="1"/>
          </p:cNvPicPr>
          <p:nvPr/>
        </p:nvPicPr>
        <p:blipFill rotWithShape="1">
          <a:blip r:embed="rId2">
            <a:extLst>
              <a:ext uri="{28A0092B-C50C-407E-A947-70E740481C1C}">
                <a14:useLocalDpi xmlns:a14="http://schemas.microsoft.com/office/drawing/2010/main" val="0"/>
              </a:ext>
            </a:extLst>
          </a:blip>
          <a:srcRect l="11189" r="66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C7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73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B9F44-522D-4BE6-AE51-859AA9ABA916}"/>
              </a:ext>
            </a:extLst>
          </p:cNvPr>
          <p:cNvSpPr>
            <a:spLocks noGrp="1"/>
          </p:cNvSpPr>
          <p:nvPr>
            <p:ph type="title"/>
          </p:nvPr>
        </p:nvSpPr>
        <p:spPr>
          <a:xfrm>
            <a:off x="836679" y="723898"/>
            <a:ext cx="6002110" cy="1495425"/>
          </a:xfrm>
        </p:spPr>
        <p:txBody>
          <a:bodyPr>
            <a:normAutofit/>
          </a:bodyPr>
          <a:lstStyle/>
          <a:p>
            <a:r>
              <a:rPr lang="en-GB" sz="4000" b="1" dirty="0"/>
              <a:t>The Franciscans - a challenging movement</a:t>
            </a:r>
          </a:p>
        </p:txBody>
      </p:sp>
      <p:sp>
        <p:nvSpPr>
          <p:cNvPr id="3" name="Content Placeholder 2">
            <a:extLst>
              <a:ext uri="{FF2B5EF4-FFF2-40B4-BE49-F238E27FC236}">
                <a16:creationId xmlns:a16="http://schemas.microsoft.com/office/drawing/2014/main" id="{EC5E00FD-DCA5-40B7-989D-A7321143B07E}"/>
              </a:ext>
            </a:extLst>
          </p:cNvPr>
          <p:cNvSpPr>
            <a:spLocks noGrp="1"/>
          </p:cNvSpPr>
          <p:nvPr>
            <p:ph idx="1"/>
          </p:nvPr>
        </p:nvSpPr>
        <p:spPr>
          <a:xfrm>
            <a:off x="836680" y="2405067"/>
            <a:ext cx="6002110" cy="3729034"/>
          </a:xfrm>
        </p:spPr>
        <p:txBody>
          <a:bodyPr vert="horz" lIns="91440" tIns="45720" rIns="91440" bIns="45720" rtlCol="0" anchor="t">
            <a:normAutofit/>
          </a:bodyPr>
          <a:lstStyle/>
          <a:p>
            <a:pPr marL="0" indent="0">
              <a:buNone/>
            </a:pPr>
            <a:r>
              <a:rPr lang="en-GB" sz="1800" dirty="0"/>
              <a:t>The followers of Saint Francis represented </a:t>
            </a:r>
            <a:r>
              <a:rPr lang="en-GB" sz="1800" b="1" dirty="0"/>
              <a:t>a significant challenge for the established church</a:t>
            </a:r>
          </a:p>
          <a:p>
            <a:r>
              <a:rPr lang="en-GB" sz="1800" dirty="0"/>
              <a:t>“Apostolic poverty” could be seen as </a:t>
            </a:r>
            <a:r>
              <a:rPr lang="en-GB" sz="1800" b="1" dirty="0"/>
              <a:t>a critique of the richness of some parts of the Church</a:t>
            </a:r>
            <a:r>
              <a:rPr lang="en-GB" sz="1800" dirty="0"/>
              <a:t>, including monasteries. </a:t>
            </a:r>
          </a:p>
          <a:p>
            <a:r>
              <a:rPr lang="en-GB" sz="1800" dirty="0"/>
              <a:t>That same poor and humble appearance made them stand out as </a:t>
            </a:r>
            <a:r>
              <a:rPr lang="en-GB" sz="1800" b="1" dirty="0"/>
              <a:t>new competitor for religious benefaction</a:t>
            </a:r>
            <a:r>
              <a:rPr lang="en-GB" sz="1800" dirty="0"/>
              <a:t>.</a:t>
            </a:r>
          </a:p>
          <a:p>
            <a:r>
              <a:rPr lang="en-GB" sz="1800" dirty="0"/>
              <a:t>Their </a:t>
            </a:r>
            <a:r>
              <a:rPr lang="en-GB" sz="1800" b="1" dirty="0"/>
              <a:t>mobility and openness to the public also represented a challenge</a:t>
            </a:r>
            <a:r>
              <a:rPr lang="en-GB" sz="1800" dirty="0"/>
              <a:t> – offered preaching and even the sacraments outside of the usual diocesan hierarchies.</a:t>
            </a:r>
          </a:p>
          <a:p>
            <a:r>
              <a:rPr lang="en-GB" sz="1800" dirty="0"/>
              <a:t>The </a:t>
            </a:r>
            <a:r>
              <a:rPr lang="en-GB" sz="1800" b="1" dirty="0"/>
              <a:t>idea that religious women might roam freely </a:t>
            </a:r>
            <a:r>
              <a:rPr lang="en-GB" sz="1800" dirty="0"/>
              <a:t>was particularly challenging.</a:t>
            </a:r>
          </a:p>
          <a:p>
            <a:pPr marL="0" indent="0">
              <a:buNone/>
            </a:pPr>
            <a:endParaRPr lang="en-GB" sz="1100" dirty="0"/>
          </a:p>
          <a:p>
            <a:endParaRPr lang="en-GB" sz="1100" dirty="0"/>
          </a:p>
          <a:p>
            <a:endParaRPr lang="en-GB" sz="1100" dirty="0"/>
          </a:p>
          <a:p>
            <a:endParaRPr lang="en-GB" sz="1100" dirty="0"/>
          </a:p>
        </p:txBody>
      </p:sp>
      <p:pic>
        <p:nvPicPr>
          <p:cNvPr id="5" name="Picture 4" descr="A picture containing text, old, altar, painting&#10;&#10;Description automatically generated">
            <a:extLst>
              <a:ext uri="{FF2B5EF4-FFF2-40B4-BE49-F238E27FC236}">
                <a16:creationId xmlns:a16="http://schemas.microsoft.com/office/drawing/2014/main" id="{D4FC5613-1F47-C66C-3839-F3F2525ECFDE}"/>
              </a:ext>
            </a:extLst>
          </p:cNvPr>
          <p:cNvPicPr>
            <a:picLocks noChangeAspect="1"/>
          </p:cNvPicPr>
          <p:nvPr/>
        </p:nvPicPr>
        <p:blipFill rotWithShape="1">
          <a:blip r:embed="rId2">
            <a:extLst>
              <a:ext uri="{28A0092B-C50C-407E-A947-70E740481C1C}">
                <a14:useLocalDpi xmlns:a14="http://schemas.microsoft.com/office/drawing/2010/main" val="0"/>
              </a:ext>
            </a:extLst>
          </a:blip>
          <a:srcRect l="6118" r="14102"/>
          <a:stretch/>
        </p:blipFill>
        <p:spPr>
          <a:xfrm>
            <a:off x="7199440" y="10"/>
            <a:ext cx="4992560" cy="6857990"/>
          </a:xfrm>
          <a:prstGeom prst="rect">
            <a:avLst/>
          </a:prstGeom>
          <a:effectLst/>
        </p:spPr>
      </p:pic>
    </p:spTree>
    <p:extLst>
      <p:ext uri="{BB962C8B-B14F-4D97-AF65-F5344CB8AC3E}">
        <p14:creationId xmlns:p14="http://schemas.microsoft.com/office/powerpoint/2010/main" val="370025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B9F44-522D-4BE6-AE51-859AA9ABA916}"/>
              </a:ext>
            </a:extLst>
          </p:cNvPr>
          <p:cNvSpPr>
            <a:spLocks noGrp="1"/>
          </p:cNvSpPr>
          <p:nvPr>
            <p:ph type="title"/>
          </p:nvPr>
        </p:nvSpPr>
        <p:spPr>
          <a:xfrm>
            <a:off x="836679" y="723898"/>
            <a:ext cx="6002110" cy="1495425"/>
          </a:xfrm>
        </p:spPr>
        <p:txBody>
          <a:bodyPr>
            <a:normAutofit/>
          </a:bodyPr>
          <a:lstStyle/>
          <a:p>
            <a:r>
              <a:rPr lang="en-GB" sz="4000" b="1" dirty="0"/>
              <a:t>The Franciscans - a challenging movement</a:t>
            </a:r>
          </a:p>
        </p:txBody>
      </p:sp>
      <p:sp>
        <p:nvSpPr>
          <p:cNvPr id="3" name="Content Placeholder 2">
            <a:extLst>
              <a:ext uri="{FF2B5EF4-FFF2-40B4-BE49-F238E27FC236}">
                <a16:creationId xmlns:a16="http://schemas.microsoft.com/office/drawing/2014/main" id="{EC5E00FD-DCA5-40B7-989D-A7321143B07E}"/>
              </a:ext>
            </a:extLst>
          </p:cNvPr>
          <p:cNvSpPr>
            <a:spLocks noGrp="1"/>
          </p:cNvSpPr>
          <p:nvPr>
            <p:ph idx="1"/>
          </p:nvPr>
        </p:nvSpPr>
        <p:spPr>
          <a:xfrm>
            <a:off x="836680" y="2405067"/>
            <a:ext cx="6002110" cy="3729034"/>
          </a:xfrm>
        </p:spPr>
        <p:txBody>
          <a:bodyPr vert="horz" lIns="91440" tIns="45720" rIns="91440" bIns="45720" rtlCol="0" anchor="t">
            <a:normAutofit fontScale="92500" lnSpcReduction="20000"/>
          </a:bodyPr>
          <a:lstStyle/>
          <a:p>
            <a:pPr marL="0" indent="0">
              <a:buNone/>
            </a:pPr>
            <a:r>
              <a:rPr lang="en-GB" sz="1800" dirty="0"/>
              <a:t>The papacy did not, however, attack the movement, but offered support in return for compromises.</a:t>
            </a:r>
          </a:p>
          <a:p>
            <a:r>
              <a:rPr lang="en-GB" sz="1800" b="1" dirty="0"/>
              <a:t>Pope Innocent III </a:t>
            </a:r>
            <a:r>
              <a:rPr lang="en-GB" sz="1800" dirty="0"/>
              <a:t>– at the Fourth Lateran Council of 1215 –approved the male followers of Francis as </a:t>
            </a:r>
            <a:r>
              <a:rPr lang="en-GB" sz="1800" b="1" dirty="0"/>
              <a:t>a new religious order</a:t>
            </a:r>
          </a:p>
          <a:p>
            <a:r>
              <a:rPr lang="en-GB" sz="1800" dirty="0"/>
              <a:t>In return, the </a:t>
            </a:r>
            <a:r>
              <a:rPr lang="en-GB" sz="1800" b="1" i="1" dirty="0"/>
              <a:t>Order of Friars Minor</a:t>
            </a:r>
            <a:r>
              <a:rPr lang="en-GB" sz="1800" dirty="0"/>
              <a:t> accepted a more institutional form, under a </a:t>
            </a:r>
            <a:r>
              <a:rPr lang="en-GB" sz="1800" b="1" dirty="0"/>
              <a:t>rule written by Francis of Assisi</a:t>
            </a:r>
            <a:r>
              <a:rPr lang="en-GB" sz="1800" dirty="0"/>
              <a:t> and revised twice</a:t>
            </a:r>
          </a:p>
          <a:p>
            <a:r>
              <a:rPr lang="en-GB" sz="1800" dirty="0"/>
              <a:t>This rule </a:t>
            </a:r>
            <a:r>
              <a:rPr lang="en-GB" sz="1800" b="1" dirty="0"/>
              <a:t>outlaws communal property</a:t>
            </a:r>
            <a:r>
              <a:rPr lang="en-GB" sz="1800" dirty="0"/>
              <a:t> – donation to the brothers are to be administered by external protectors </a:t>
            </a:r>
          </a:p>
          <a:p>
            <a:r>
              <a:rPr lang="en-GB" sz="1800" dirty="0"/>
              <a:t>Their </a:t>
            </a:r>
            <a:r>
              <a:rPr lang="en-GB" sz="1800" b="1" dirty="0"/>
              <a:t>vows – poverty, chastity and obedience – differed from Benedictines</a:t>
            </a:r>
            <a:r>
              <a:rPr lang="en-GB" sz="1800" dirty="0"/>
              <a:t> (stability – i.e. staying attached to the monastery – conversion of morals, and obedience): this reflected their emphasis on sanctity </a:t>
            </a:r>
            <a:r>
              <a:rPr lang="en-GB" sz="1800" b="1" dirty="0"/>
              <a:t>defined by behaviour, not location</a:t>
            </a:r>
          </a:p>
          <a:p>
            <a:r>
              <a:rPr lang="en-GB" sz="1800" dirty="0"/>
              <a:t>They formed a </a:t>
            </a:r>
            <a:r>
              <a:rPr lang="en-GB" sz="1800" b="1" dirty="0"/>
              <a:t>centralised congregation</a:t>
            </a:r>
            <a:r>
              <a:rPr lang="en-GB" sz="1800" dirty="0"/>
              <a:t> led by a general chapter and a Minister General. </a:t>
            </a:r>
          </a:p>
          <a:p>
            <a:pPr marL="0" indent="0">
              <a:buNone/>
            </a:pPr>
            <a:endParaRPr lang="en-GB" sz="700" dirty="0"/>
          </a:p>
          <a:p>
            <a:endParaRPr lang="en-GB" sz="1100" dirty="0"/>
          </a:p>
          <a:p>
            <a:endParaRPr lang="en-GB" sz="1100" dirty="0"/>
          </a:p>
          <a:p>
            <a:endParaRPr lang="en-GB" sz="1100" dirty="0"/>
          </a:p>
        </p:txBody>
      </p:sp>
      <p:pic>
        <p:nvPicPr>
          <p:cNvPr id="5" name="Picture 4" descr="A picture containing text, old, altar, painting&#10;&#10;Description automatically generated">
            <a:extLst>
              <a:ext uri="{FF2B5EF4-FFF2-40B4-BE49-F238E27FC236}">
                <a16:creationId xmlns:a16="http://schemas.microsoft.com/office/drawing/2014/main" id="{D4FC5613-1F47-C66C-3839-F3F2525ECFDE}"/>
              </a:ext>
            </a:extLst>
          </p:cNvPr>
          <p:cNvPicPr>
            <a:picLocks noChangeAspect="1"/>
          </p:cNvPicPr>
          <p:nvPr/>
        </p:nvPicPr>
        <p:blipFill rotWithShape="1">
          <a:blip r:embed="rId2">
            <a:extLst>
              <a:ext uri="{28A0092B-C50C-407E-A947-70E740481C1C}">
                <a14:useLocalDpi xmlns:a14="http://schemas.microsoft.com/office/drawing/2010/main" val="0"/>
              </a:ext>
            </a:extLst>
          </a:blip>
          <a:srcRect l="6118" r="14102"/>
          <a:stretch/>
        </p:blipFill>
        <p:spPr>
          <a:xfrm>
            <a:off x="7199440" y="10"/>
            <a:ext cx="4992560" cy="6857990"/>
          </a:xfrm>
          <a:prstGeom prst="rect">
            <a:avLst/>
          </a:prstGeom>
          <a:effectLst/>
        </p:spPr>
      </p:pic>
    </p:spTree>
    <p:extLst>
      <p:ext uri="{BB962C8B-B14F-4D97-AF65-F5344CB8AC3E}">
        <p14:creationId xmlns:p14="http://schemas.microsoft.com/office/powerpoint/2010/main" val="250683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B9F44-522D-4BE6-AE51-859AA9ABA916}"/>
              </a:ext>
            </a:extLst>
          </p:cNvPr>
          <p:cNvSpPr>
            <a:spLocks noGrp="1"/>
          </p:cNvSpPr>
          <p:nvPr>
            <p:ph type="title"/>
          </p:nvPr>
        </p:nvSpPr>
        <p:spPr>
          <a:xfrm>
            <a:off x="836679" y="723898"/>
            <a:ext cx="6002110" cy="1495425"/>
          </a:xfrm>
        </p:spPr>
        <p:txBody>
          <a:bodyPr>
            <a:normAutofit/>
          </a:bodyPr>
          <a:lstStyle/>
          <a:p>
            <a:r>
              <a:rPr lang="en-GB" sz="4000" b="1" dirty="0"/>
              <a:t>The Franciscans - a challenging movement</a:t>
            </a:r>
          </a:p>
        </p:txBody>
      </p:sp>
      <p:sp>
        <p:nvSpPr>
          <p:cNvPr id="3" name="Content Placeholder 2">
            <a:extLst>
              <a:ext uri="{FF2B5EF4-FFF2-40B4-BE49-F238E27FC236}">
                <a16:creationId xmlns:a16="http://schemas.microsoft.com/office/drawing/2014/main" id="{EC5E00FD-DCA5-40B7-989D-A7321143B07E}"/>
              </a:ext>
            </a:extLst>
          </p:cNvPr>
          <p:cNvSpPr>
            <a:spLocks noGrp="1"/>
          </p:cNvSpPr>
          <p:nvPr>
            <p:ph idx="1"/>
          </p:nvPr>
        </p:nvSpPr>
        <p:spPr>
          <a:xfrm>
            <a:off x="836680" y="2405066"/>
            <a:ext cx="6002110" cy="4324207"/>
          </a:xfrm>
        </p:spPr>
        <p:txBody>
          <a:bodyPr vert="horz" lIns="91440" tIns="45720" rIns="91440" bIns="45720" rtlCol="0" anchor="t">
            <a:normAutofit fontScale="85000" lnSpcReduction="10000"/>
          </a:bodyPr>
          <a:lstStyle/>
          <a:p>
            <a:pPr marL="0" indent="0">
              <a:buNone/>
            </a:pPr>
            <a:r>
              <a:rPr lang="en-GB" sz="1800" dirty="0"/>
              <a:t>The </a:t>
            </a:r>
            <a:r>
              <a:rPr lang="en-GB" sz="1800" i="1" dirty="0"/>
              <a:t>Order of Friars Minor </a:t>
            </a:r>
            <a:r>
              <a:rPr lang="en-GB" sz="1800" dirty="0"/>
              <a:t>– sometimes called the “First Order of Saint Francis” –  also came to oversee </a:t>
            </a:r>
            <a:r>
              <a:rPr lang="en-GB" sz="1800" b="1" dirty="0"/>
              <a:t>other groups derived from Francis’s followers</a:t>
            </a:r>
            <a:r>
              <a:rPr lang="en-GB" sz="1800" dirty="0"/>
              <a:t>:</a:t>
            </a:r>
          </a:p>
          <a:p>
            <a:r>
              <a:rPr lang="en-GB" sz="1800" dirty="0"/>
              <a:t>The </a:t>
            </a:r>
            <a:r>
              <a:rPr lang="en-GB" sz="1800" b="1" dirty="0"/>
              <a:t>Order of Saint Clare</a:t>
            </a:r>
            <a:r>
              <a:rPr lang="en-GB" sz="1800" dirty="0"/>
              <a:t> – or the “Second Order of Saint Francis” – was for female followers, known as “</a:t>
            </a:r>
            <a:r>
              <a:rPr lang="en-GB" sz="1800" b="1" dirty="0"/>
              <a:t>Poor Clares</a:t>
            </a:r>
            <a:r>
              <a:rPr lang="en-GB" sz="1800" dirty="0"/>
              <a:t>”.</a:t>
            </a:r>
          </a:p>
          <a:p>
            <a:pPr lvl="1"/>
            <a:r>
              <a:rPr lang="en-GB" sz="1800" dirty="0"/>
              <a:t>They gradually won approval under succession of rules in the mid-thirteenth century. </a:t>
            </a:r>
          </a:p>
          <a:p>
            <a:pPr lvl="1"/>
            <a:r>
              <a:rPr lang="en-GB" sz="1800" dirty="0"/>
              <a:t>Most “Poor Clares” ended up following a </a:t>
            </a:r>
            <a:r>
              <a:rPr lang="en-GB" sz="1800" b="1" dirty="0"/>
              <a:t>rule drafted by Urban IV in 1263</a:t>
            </a:r>
            <a:r>
              <a:rPr lang="en-GB" sz="1800" dirty="0"/>
              <a:t>.</a:t>
            </a:r>
          </a:p>
          <a:p>
            <a:pPr lvl="1"/>
            <a:r>
              <a:rPr lang="en-GB" sz="1800" dirty="0"/>
              <a:t>A few houses followed </a:t>
            </a:r>
            <a:r>
              <a:rPr lang="en-GB" sz="1800" b="1" dirty="0"/>
              <a:t>Clare’s own rule of 1253 - </a:t>
            </a:r>
            <a:r>
              <a:rPr lang="en-GB" sz="1800" dirty="0"/>
              <a:t>, modelled more closely on Francis's - which banned communal property.</a:t>
            </a:r>
          </a:p>
          <a:p>
            <a:pPr lvl="1"/>
            <a:r>
              <a:rPr lang="en-GB" sz="1800" dirty="0"/>
              <a:t>Both rules, however, acknowledged that Poor Clares would be </a:t>
            </a:r>
            <a:r>
              <a:rPr lang="en-GB" sz="1800" b="1" dirty="0"/>
              <a:t>enclosed, just like other nuns.</a:t>
            </a:r>
          </a:p>
          <a:p>
            <a:r>
              <a:rPr lang="en-GB" sz="1800" dirty="0"/>
              <a:t>The </a:t>
            </a:r>
            <a:r>
              <a:rPr lang="en-GB" sz="1800" b="1" dirty="0"/>
              <a:t>Third Order of Saint Francis, </a:t>
            </a:r>
            <a:r>
              <a:rPr lang="en-GB" sz="1800" dirty="0"/>
              <a:t>formalised in 1289 but with older roots,</a:t>
            </a:r>
            <a:r>
              <a:rPr lang="en-GB" sz="1800" b="1" dirty="0"/>
              <a:t> </a:t>
            </a:r>
            <a:r>
              <a:rPr lang="en-GB" sz="1800" dirty="0"/>
              <a:t>was for </a:t>
            </a:r>
            <a:r>
              <a:rPr lang="en-GB" sz="1800" b="1" dirty="0"/>
              <a:t>lay followers </a:t>
            </a:r>
            <a:r>
              <a:rPr lang="en-GB" sz="1800" dirty="0"/>
              <a:t>inspired by Francis and Clare</a:t>
            </a:r>
          </a:p>
          <a:p>
            <a:pPr lvl="1"/>
            <a:r>
              <a:rPr lang="en-GB" sz="1800" dirty="0"/>
              <a:t>An association for </a:t>
            </a:r>
            <a:r>
              <a:rPr lang="en-GB" sz="1800" b="1" dirty="0"/>
              <a:t>married devotees</a:t>
            </a:r>
            <a:r>
              <a:rPr lang="en-GB" sz="1800" dirty="0"/>
              <a:t> and </a:t>
            </a:r>
            <a:r>
              <a:rPr lang="en-GB" sz="1800" b="1" dirty="0"/>
              <a:t>men and women who did not want to profess as a Franciscan friar or Poor Clare</a:t>
            </a:r>
            <a:r>
              <a:rPr lang="en-GB" sz="1800" dirty="0"/>
              <a:t>.</a:t>
            </a:r>
          </a:p>
          <a:p>
            <a:pPr lvl="1"/>
            <a:r>
              <a:rPr lang="en-GB" sz="1800" dirty="0"/>
              <a:t>Had </a:t>
            </a:r>
            <a:r>
              <a:rPr lang="en-GB" sz="1800" b="1" dirty="0"/>
              <a:t>no formal vows</a:t>
            </a:r>
            <a:r>
              <a:rPr lang="en-GB" sz="1800" dirty="0"/>
              <a:t>; rule demanded </a:t>
            </a:r>
            <a:r>
              <a:rPr lang="en-GB" sz="1800" b="1" dirty="0"/>
              <a:t>simple clothing</a:t>
            </a:r>
            <a:r>
              <a:rPr lang="en-GB" sz="1800" dirty="0"/>
              <a:t>, </a:t>
            </a:r>
            <a:r>
              <a:rPr lang="en-GB" sz="1800" b="1" dirty="0"/>
              <a:t>extra fasting</a:t>
            </a:r>
            <a:r>
              <a:rPr lang="en-GB" sz="1800" dirty="0"/>
              <a:t>, and to </a:t>
            </a:r>
            <a:r>
              <a:rPr lang="en-GB" sz="1800" b="1" dirty="0"/>
              <a:t>meet for liturgical occasions</a:t>
            </a:r>
          </a:p>
          <a:p>
            <a:pPr lvl="1"/>
            <a:endParaRPr lang="en-GB" sz="1800" dirty="0"/>
          </a:p>
          <a:p>
            <a:endParaRPr lang="en-GB" sz="1100" dirty="0"/>
          </a:p>
          <a:p>
            <a:endParaRPr lang="en-GB" sz="1100" dirty="0"/>
          </a:p>
          <a:p>
            <a:endParaRPr lang="en-GB" sz="1100" dirty="0"/>
          </a:p>
        </p:txBody>
      </p:sp>
      <p:pic>
        <p:nvPicPr>
          <p:cNvPr id="5" name="Picture 4" descr="A picture containing text, old, altar, painting&#10;&#10;Description automatically generated">
            <a:extLst>
              <a:ext uri="{FF2B5EF4-FFF2-40B4-BE49-F238E27FC236}">
                <a16:creationId xmlns:a16="http://schemas.microsoft.com/office/drawing/2014/main" id="{D4FC5613-1F47-C66C-3839-F3F2525ECFDE}"/>
              </a:ext>
            </a:extLst>
          </p:cNvPr>
          <p:cNvPicPr>
            <a:picLocks noChangeAspect="1"/>
          </p:cNvPicPr>
          <p:nvPr/>
        </p:nvPicPr>
        <p:blipFill rotWithShape="1">
          <a:blip r:embed="rId2">
            <a:extLst>
              <a:ext uri="{28A0092B-C50C-407E-A947-70E740481C1C}">
                <a14:useLocalDpi xmlns:a14="http://schemas.microsoft.com/office/drawing/2010/main" val="0"/>
              </a:ext>
            </a:extLst>
          </a:blip>
          <a:srcRect l="6118" r="14102"/>
          <a:stretch/>
        </p:blipFill>
        <p:spPr>
          <a:xfrm>
            <a:off x="7199440" y="10"/>
            <a:ext cx="4992560" cy="6857990"/>
          </a:xfrm>
          <a:prstGeom prst="rect">
            <a:avLst/>
          </a:prstGeom>
          <a:effectLst/>
        </p:spPr>
      </p:pic>
    </p:spTree>
    <p:extLst>
      <p:ext uri="{BB962C8B-B14F-4D97-AF65-F5344CB8AC3E}">
        <p14:creationId xmlns:p14="http://schemas.microsoft.com/office/powerpoint/2010/main" val="125142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9FD8CCE-7F43-C025-2085-951707C43F3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7787"/>
          <a:stretch/>
        </p:blipFill>
        <p:spPr>
          <a:xfrm>
            <a:off x="20" y="10"/>
            <a:ext cx="12191979" cy="6857990"/>
          </a:xfrm>
          <a:prstGeom prst="rect">
            <a:avLst/>
          </a:prstGeom>
        </p:spPr>
      </p:pic>
      <p:sp>
        <p:nvSpPr>
          <p:cNvPr id="2" name="Title 1">
            <a:extLst>
              <a:ext uri="{FF2B5EF4-FFF2-40B4-BE49-F238E27FC236}">
                <a16:creationId xmlns:a16="http://schemas.microsoft.com/office/drawing/2014/main" id="{83672F85-3716-48F8-9699-DD92C58B9CA7}"/>
              </a:ext>
            </a:extLst>
          </p:cNvPr>
          <p:cNvSpPr>
            <a:spLocks noGrp="1"/>
          </p:cNvSpPr>
          <p:nvPr>
            <p:ph type="title"/>
          </p:nvPr>
        </p:nvSpPr>
        <p:spPr>
          <a:xfrm>
            <a:off x="838200" y="365125"/>
            <a:ext cx="10515600" cy="1325563"/>
          </a:xfrm>
        </p:spPr>
        <p:txBody>
          <a:bodyPr>
            <a:normAutofit/>
          </a:bodyPr>
          <a:lstStyle/>
          <a:p>
            <a:r>
              <a:rPr lang="en-GB" sz="5400" b="1" dirty="0">
                <a:solidFill>
                  <a:srgbClr val="FFFFFF"/>
                </a:solidFill>
              </a:rPr>
              <a:t>Other Mendicant Orders</a:t>
            </a:r>
          </a:p>
        </p:txBody>
      </p:sp>
      <p:sp>
        <p:nvSpPr>
          <p:cNvPr id="3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4C729B-ADB6-4420-B07F-2CDC475B7D4C}"/>
              </a:ext>
            </a:extLst>
          </p:cNvPr>
          <p:cNvSpPr>
            <a:spLocks noGrp="1"/>
          </p:cNvSpPr>
          <p:nvPr>
            <p:ph idx="1"/>
          </p:nvPr>
        </p:nvSpPr>
        <p:spPr>
          <a:xfrm>
            <a:off x="838200" y="2004446"/>
            <a:ext cx="10515600" cy="4176897"/>
          </a:xfrm>
        </p:spPr>
        <p:txBody>
          <a:bodyPr vert="horz" lIns="91440" tIns="45720" rIns="91440" bIns="45720" rtlCol="0" anchor="t">
            <a:normAutofit lnSpcReduction="10000"/>
          </a:bodyPr>
          <a:lstStyle/>
          <a:p>
            <a:pPr marL="0" indent="0">
              <a:buNone/>
            </a:pPr>
            <a:r>
              <a:rPr lang="en-GB" sz="1700" dirty="0">
                <a:solidFill>
                  <a:srgbClr val="FFFFFF"/>
                </a:solidFill>
              </a:rPr>
              <a:t>The </a:t>
            </a:r>
            <a:r>
              <a:rPr lang="en-GB" sz="1700" b="1" dirty="0">
                <a:solidFill>
                  <a:srgbClr val="FFFFFF"/>
                </a:solidFill>
              </a:rPr>
              <a:t>Franciscan movement, in all its branches, became an overnight success. </a:t>
            </a:r>
          </a:p>
          <a:p>
            <a:r>
              <a:rPr lang="en-GB" sz="1700" dirty="0">
                <a:solidFill>
                  <a:srgbClr val="FFFFFF"/>
                </a:solidFill>
              </a:rPr>
              <a:t>At Francis’s death in 1226 there were already Franciscan communities spread across multiple regions (Italy, France, Germany, England, Spain, Portugal etc.)</a:t>
            </a:r>
          </a:p>
          <a:p>
            <a:r>
              <a:rPr lang="en-GB" sz="1700" dirty="0">
                <a:solidFill>
                  <a:srgbClr val="FFFFFF"/>
                </a:solidFill>
              </a:rPr>
              <a:t>By the 14</a:t>
            </a:r>
            <a:r>
              <a:rPr lang="en-GB" sz="1700" baseline="30000" dirty="0">
                <a:solidFill>
                  <a:srgbClr val="FFFFFF"/>
                </a:solidFill>
              </a:rPr>
              <a:t>th</a:t>
            </a:r>
            <a:r>
              <a:rPr lang="en-GB" sz="1700" dirty="0">
                <a:solidFill>
                  <a:srgbClr val="FFFFFF"/>
                </a:solidFill>
              </a:rPr>
              <a:t> century there were </a:t>
            </a:r>
            <a:r>
              <a:rPr lang="en-GB" sz="1700" b="1" dirty="0">
                <a:solidFill>
                  <a:srgbClr val="FFFFFF"/>
                </a:solidFill>
              </a:rPr>
              <a:t>hundreds of houses across the Latin West</a:t>
            </a:r>
            <a:r>
              <a:rPr lang="en-GB" sz="1700" dirty="0">
                <a:solidFill>
                  <a:srgbClr val="FFFFFF"/>
                </a:solidFill>
              </a:rPr>
              <a:t>.</a:t>
            </a:r>
          </a:p>
          <a:p>
            <a:pPr marL="0" indent="0">
              <a:buNone/>
            </a:pPr>
            <a:r>
              <a:rPr lang="en-GB" sz="1700" dirty="0">
                <a:solidFill>
                  <a:srgbClr val="FFFFFF"/>
                </a:solidFill>
              </a:rPr>
              <a:t>But they were </a:t>
            </a:r>
            <a:r>
              <a:rPr lang="en-GB" sz="1700" b="1" dirty="0">
                <a:solidFill>
                  <a:srgbClr val="FFFFFF"/>
                </a:solidFill>
              </a:rPr>
              <a:t>not the only movement to emphasise a strong commitment to poverty and mobility</a:t>
            </a:r>
            <a:r>
              <a:rPr lang="en-GB" sz="1700" dirty="0">
                <a:solidFill>
                  <a:srgbClr val="FFFFFF"/>
                </a:solidFill>
              </a:rPr>
              <a:t> – nor the only one to receive papal approvals. There were </a:t>
            </a:r>
            <a:r>
              <a:rPr lang="en-GB" sz="1700" b="1" dirty="0">
                <a:solidFill>
                  <a:srgbClr val="FFFFFF"/>
                </a:solidFill>
              </a:rPr>
              <a:t>several other “mendicant orders” that formed in the thirteenth century</a:t>
            </a:r>
            <a:r>
              <a:rPr lang="en-GB" sz="1700" dirty="0">
                <a:solidFill>
                  <a:srgbClr val="FFFFFF"/>
                </a:solidFill>
              </a:rPr>
              <a:t>:</a:t>
            </a:r>
          </a:p>
          <a:p>
            <a:pPr marL="0" indent="0">
              <a:buNone/>
            </a:pPr>
            <a:r>
              <a:rPr lang="en-GB" sz="1700" b="1" dirty="0">
                <a:solidFill>
                  <a:srgbClr val="FFFFFF"/>
                </a:solidFill>
              </a:rPr>
              <a:t>The Augustinian Hermits / Friars</a:t>
            </a:r>
          </a:p>
          <a:p>
            <a:r>
              <a:rPr lang="en-GB" sz="1700" dirty="0">
                <a:solidFill>
                  <a:srgbClr val="FFFFFF"/>
                </a:solidFill>
              </a:rPr>
              <a:t>Not to be confused with Augustinian Canons Regular  (but often are, even by historians!): their origin lay in men who became </a:t>
            </a:r>
            <a:r>
              <a:rPr lang="en-GB" sz="1700" b="1" dirty="0">
                <a:solidFill>
                  <a:srgbClr val="FFFFFF"/>
                </a:solidFill>
              </a:rPr>
              <a:t>travelling hermit preachers in Italy.</a:t>
            </a:r>
            <a:r>
              <a:rPr lang="en-GB" sz="1700" dirty="0">
                <a:solidFill>
                  <a:srgbClr val="FFFFFF"/>
                </a:solidFill>
              </a:rPr>
              <a:t> </a:t>
            </a:r>
          </a:p>
          <a:p>
            <a:r>
              <a:rPr lang="en-GB" sz="1700" dirty="0">
                <a:solidFill>
                  <a:srgbClr val="FFFFFF"/>
                </a:solidFill>
              </a:rPr>
              <a:t>In 1215, at the Fourth Lateran Council, Innocent III organised many of them into an order, following </a:t>
            </a:r>
            <a:r>
              <a:rPr lang="en-GB" sz="1700" b="1" dirty="0">
                <a:solidFill>
                  <a:srgbClr val="FFFFFF"/>
                </a:solidFill>
              </a:rPr>
              <a:t>the Rule of Saint Augustine</a:t>
            </a:r>
          </a:p>
          <a:p>
            <a:r>
              <a:rPr lang="en-GB" sz="1700" dirty="0">
                <a:solidFill>
                  <a:srgbClr val="FFFFFF"/>
                </a:solidFill>
              </a:rPr>
              <a:t>Despite their eremitic origin, their combination of </a:t>
            </a:r>
            <a:r>
              <a:rPr lang="en-GB" sz="1700" b="1" dirty="0">
                <a:solidFill>
                  <a:srgbClr val="FFFFFF"/>
                </a:solidFill>
              </a:rPr>
              <a:t>tough ascetic practices (including strong commitment to poverty) and public preaching would make them popular in the towns</a:t>
            </a:r>
            <a:r>
              <a:rPr lang="en-GB" sz="1700" dirty="0">
                <a:solidFill>
                  <a:srgbClr val="FFFFFF"/>
                </a:solidFill>
              </a:rPr>
              <a:t>. Houses would soon be found across Europe.</a:t>
            </a:r>
          </a:p>
          <a:p>
            <a:pPr marL="0" indent="0">
              <a:buNone/>
            </a:pPr>
            <a:endParaRPr lang="en-GB" sz="1700" b="1" dirty="0">
              <a:solidFill>
                <a:srgbClr val="FFFFFF"/>
              </a:solidFill>
            </a:endParaRPr>
          </a:p>
        </p:txBody>
      </p:sp>
    </p:spTree>
    <p:extLst>
      <p:ext uri="{BB962C8B-B14F-4D97-AF65-F5344CB8AC3E}">
        <p14:creationId xmlns:p14="http://schemas.microsoft.com/office/powerpoint/2010/main" val="44591225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9FD8CCE-7F43-C025-2085-951707C43F3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7787"/>
          <a:stretch/>
        </p:blipFill>
        <p:spPr>
          <a:xfrm>
            <a:off x="20" y="10"/>
            <a:ext cx="12191979" cy="6857990"/>
          </a:xfrm>
          <a:prstGeom prst="rect">
            <a:avLst/>
          </a:prstGeom>
        </p:spPr>
      </p:pic>
      <p:sp>
        <p:nvSpPr>
          <p:cNvPr id="2" name="Title 1">
            <a:extLst>
              <a:ext uri="{FF2B5EF4-FFF2-40B4-BE49-F238E27FC236}">
                <a16:creationId xmlns:a16="http://schemas.microsoft.com/office/drawing/2014/main" id="{83672F85-3716-48F8-9699-DD92C58B9CA7}"/>
              </a:ext>
            </a:extLst>
          </p:cNvPr>
          <p:cNvSpPr>
            <a:spLocks noGrp="1"/>
          </p:cNvSpPr>
          <p:nvPr>
            <p:ph type="title"/>
          </p:nvPr>
        </p:nvSpPr>
        <p:spPr>
          <a:xfrm>
            <a:off x="838200" y="365125"/>
            <a:ext cx="10515600" cy="1325563"/>
          </a:xfrm>
        </p:spPr>
        <p:txBody>
          <a:bodyPr>
            <a:normAutofit/>
          </a:bodyPr>
          <a:lstStyle/>
          <a:p>
            <a:r>
              <a:rPr lang="en-GB" sz="5400" b="1" dirty="0">
                <a:solidFill>
                  <a:srgbClr val="FFFFFF"/>
                </a:solidFill>
              </a:rPr>
              <a:t>Other Mendicant Orders</a:t>
            </a:r>
          </a:p>
        </p:txBody>
      </p:sp>
      <p:sp>
        <p:nvSpPr>
          <p:cNvPr id="3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4C729B-ADB6-4420-B07F-2CDC475B7D4C}"/>
              </a:ext>
            </a:extLst>
          </p:cNvPr>
          <p:cNvSpPr>
            <a:spLocks noGrp="1"/>
          </p:cNvSpPr>
          <p:nvPr>
            <p:ph idx="1"/>
          </p:nvPr>
        </p:nvSpPr>
        <p:spPr>
          <a:xfrm>
            <a:off x="838200" y="2004446"/>
            <a:ext cx="10515600" cy="4688784"/>
          </a:xfrm>
        </p:spPr>
        <p:txBody>
          <a:bodyPr vert="horz" lIns="91440" tIns="45720" rIns="91440" bIns="45720" rtlCol="0" anchor="t">
            <a:noAutofit/>
          </a:bodyPr>
          <a:lstStyle/>
          <a:p>
            <a:pPr marL="0" indent="0">
              <a:buNone/>
            </a:pPr>
            <a:r>
              <a:rPr lang="en-GB" sz="1600" b="1" dirty="0"/>
              <a:t>The Dominicans</a:t>
            </a:r>
          </a:p>
          <a:p>
            <a:r>
              <a:rPr lang="en-GB" sz="1600" dirty="0"/>
              <a:t>Evolved from the circle of the Spanish priest </a:t>
            </a:r>
            <a:r>
              <a:rPr lang="en-GB" sz="1600" b="1" dirty="0"/>
              <a:t>Dominic de Guzman (1170-1221)</a:t>
            </a:r>
            <a:r>
              <a:rPr lang="en-GB" sz="1600" dirty="0"/>
              <a:t>, a cathedral school-educated </a:t>
            </a:r>
            <a:r>
              <a:rPr lang="en-GB" sz="1600" b="1" dirty="0"/>
              <a:t>Augustinian Canon Regular</a:t>
            </a:r>
            <a:r>
              <a:rPr lang="en-GB" sz="1600" dirty="0"/>
              <a:t> who preached publicly in </a:t>
            </a:r>
            <a:r>
              <a:rPr lang="en-GB" sz="1600" b="1" dirty="0"/>
              <a:t>Northern Spain and Southern France.</a:t>
            </a:r>
          </a:p>
          <a:p>
            <a:r>
              <a:rPr lang="en-GB" sz="1600" dirty="0"/>
              <a:t>Travelling to </a:t>
            </a:r>
            <a:r>
              <a:rPr lang="en-GB" sz="1600" b="1" dirty="0"/>
              <a:t>Toulouse </a:t>
            </a:r>
            <a:r>
              <a:rPr lang="en-GB" sz="1600" dirty="0"/>
              <a:t>in Southern France in 1215 to attempt to convert Cathar heretics (see later slide), he established a small community that would </a:t>
            </a:r>
            <a:r>
              <a:rPr lang="en-GB" sz="1600" b="1" dirty="0"/>
              <a:t>devote itself to a stronger ascetic life (especially poverty) and to effective preaching</a:t>
            </a:r>
            <a:r>
              <a:rPr lang="en-GB" sz="1600" dirty="0"/>
              <a:t>.</a:t>
            </a:r>
          </a:p>
          <a:p>
            <a:r>
              <a:rPr lang="en-GB" sz="1600" dirty="0"/>
              <a:t>His followers were approved as the </a:t>
            </a:r>
            <a:r>
              <a:rPr lang="en-GB" sz="1600" b="1" dirty="0"/>
              <a:t>“Order of Preachers” </a:t>
            </a:r>
            <a:r>
              <a:rPr lang="en-GB" sz="1600" dirty="0"/>
              <a:t>- known more commonly as the </a:t>
            </a:r>
            <a:r>
              <a:rPr lang="en-GB" sz="1600" b="1" dirty="0"/>
              <a:t>“Friars Preachers” </a:t>
            </a:r>
            <a:r>
              <a:rPr lang="en-GB" sz="1600" dirty="0"/>
              <a:t>or the </a:t>
            </a:r>
            <a:r>
              <a:rPr lang="en-GB" sz="1600" b="1" dirty="0"/>
              <a:t>“Dominicans” </a:t>
            </a:r>
            <a:r>
              <a:rPr lang="en-GB" sz="1600" dirty="0"/>
              <a:t>- in 1216 by Honorius: they would </a:t>
            </a:r>
            <a:r>
              <a:rPr lang="en-GB" sz="1600" b="1" dirty="0"/>
              <a:t>follow the Rule of Saint Augustine and their own constitutions</a:t>
            </a:r>
            <a:r>
              <a:rPr lang="en-GB" sz="1600" dirty="0"/>
              <a:t>.</a:t>
            </a:r>
          </a:p>
          <a:p>
            <a:r>
              <a:rPr lang="en-GB" sz="1600" dirty="0"/>
              <a:t>Like the Franciscans, the new order came to possess </a:t>
            </a:r>
            <a:r>
              <a:rPr lang="en-GB" sz="1600" b="1" dirty="0"/>
              <a:t>“second” (enclosed nuns) and “third” (lay followers – origin in 1285, formalized in 1405) orders</a:t>
            </a:r>
            <a:r>
              <a:rPr lang="en-GB" sz="1600" dirty="0"/>
              <a:t>, ruled by a General Chapter. They possessed 100s of houses by 1300, mostly in towns/cities.</a:t>
            </a:r>
          </a:p>
          <a:p>
            <a:pPr marL="0" indent="0">
              <a:buNone/>
            </a:pPr>
            <a:r>
              <a:rPr lang="en-GB" sz="1600" b="1" dirty="0"/>
              <a:t>The Carmelites</a:t>
            </a:r>
          </a:p>
          <a:p>
            <a:r>
              <a:rPr lang="en-GB" sz="1600" dirty="0"/>
              <a:t>Began as a </a:t>
            </a:r>
            <a:r>
              <a:rPr lang="en-GB" sz="1600" b="1" dirty="0"/>
              <a:t>hermit monks established at Mount Carmel (modern day Israel)</a:t>
            </a:r>
            <a:r>
              <a:rPr lang="en-GB" sz="1600" dirty="0"/>
              <a:t> during the </a:t>
            </a:r>
            <a:r>
              <a:rPr lang="en-GB" sz="1600" b="1" dirty="0"/>
              <a:t>Crusades in the</a:t>
            </a:r>
            <a:r>
              <a:rPr lang="en-GB" sz="1600" dirty="0"/>
              <a:t> </a:t>
            </a:r>
            <a:r>
              <a:rPr lang="en-GB" sz="1600" b="1" dirty="0"/>
              <a:t>late 12</a:t>
            </a:r>
            <a:r>
              <a:rPr lang="en-GB" sz="1600" b="1" baseline="30000" dirty="0"/>
              <a:t>th</a:t>
            </a:r>
            <a:r>
              <a:rPr lang="en-GB" sz="1600" b="1" dirty="0"/>
              <a:t> century</a:t>
            </a:r>
            <a:r>
              <a:rPr lang="en-GB" sz="1600" dirty="0"/>
              <a:t>. </a:t>
            </a:r>
          </a:p>
          <a:p>
            <a:r>
              <a:rPr lang="en-GB" sz="1600" dirty="0"/>
              <a:t>They followed a </a:t>
            </a:r>
            <a:r>
              <a:rPr lang="en-GB" sz="1600" b="1" dirty="0"/>
              <a:t>Rule written for them by the Latin Patriarch of Jerusalem</a:t>
            </a:r>
            <a:r>
              <a:rPr lang="en-GB" sz="1600" dirty="0"/>
              <a:t> – Saint Albert Avogadro – which essentially described the life of a </a:t>
            </a:r>
            <a:r>
              <a:rPr lang="en-GB" sz="1600" b="1" dirty="0"/>
              <a:t>semi-eremitic community</a:t>
            </a:r>
            <a:r>
              <a:rPr lang="en-GB" sz="1600" dirty="0"/>
              <a:t>. Pope Honorius III approves this rule in 1226.</a:t>
            </a:r>
          </a:p>
          <a:p>
            <a:r>
              <a:rPr lang="en-GB" sz="1600" dirty="0"/>
              <a:t>With the instability of the crusader states, they </a:t>
            </a:r>
            <a:r>
              <a:rPr lang="en-GB" sz="1600" b="1" dirty="0"/>
              <a:t>attempted to establish communities in Europe</a:t>
            </a:r>
            <a:r>
              <a:rPr lang="en-GB" sz="1600" dirty="0"/>
              <a:t>, initially in rural locations. </a:t>
            </a:r>
          </a:p>
          <a:p>
            <a:r>
              <a:rPr lang="en-GB" sz="1600" dirty="0"/>
              <a:t>By the late thirteenth century, however, their </a:t>
            </a:r>
            <a:r>
              <a:rPr lang="en-GB" sz="1600" b="1" dirty="0"/>
              <a:t>commitment to poverty and interest in preaching </a:t>
            </a:r>
            <a:r>
              <a:rPr lang="en-GB" sz="1600" dirty="0"/>
              <a:t>began to find its</a:t>
            </a:r>
            <a:r>
              <a:rPr lang="en-GB" sz="1600" b="1" dirty="0"/>
              <a:t> niche in towns</a:t>
            </a:r>
            <a:r>
              <a:rPr lang="en-GB" sz="1600" dirty="0"/>
              <a:t>, similar to other mendicant orders: they </a:t>
            </a:r>
            <a:r>
              <a:rPr lang="en-GB" sz="1600" b="1" dirty="0"/>
              <a:t>adapt their Rule for this.</a:t>
            </a:r>
            <a:r>
              <a:rPr lang="en-GB" sz="1600" dirty="0"/>
              <a:t> They possessed c. 150 houses by 1300.</a:t>
            </a:r>
          </a:p>
        </p:txBody>
      </p:sp>
    </p:spTree>
    <p:extLst>
      <p:ext uri="{BB962C8B-B14F-4D97-AF65-F5344CB8AC3E}">
        <p14:creationId xmlns:p14="http://schemas.microsoft.com/office/powerpoint/2010/main" val="271853462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9FD8CCE-7F43-C025-2085-951707C43F3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7787"/>
          <a:stretch/>
        </p:blipFill>
        <p:spPr>
          <a:xfrm>
            <a:off x="20" y="10"/>
            <a:ext cx="12191979" cy="6857990"/>
          </a:xfrm>
          <a:prstGeom prst="rect">
            <a:avLst/>
          </a:prstGeom>
        </p:spPr>
      </p:pic>
      <p:sp>
        <p:nvSpPr>
          <p:cNvPr id="2" name="Title 1">
            <a:extLst>
              <a:ext uri="{FF2B5EF4-FFF2-40B4-BE49-F238E27FC236}">
                <a16:creationId xmlns:a16="http://schemas.microsoft.com/office/drawing/2014/main" id="{83672F85-3716-48F8-9699-DD92C58B9CA7}"/>
              </a:ext>
            </a:extLst>
          </p:cNvPr>
          <p:cNvSpPr>
            <a:spLocks noGrp="1"/>
          </p:cNvSpPr>
          <p:nvPr>
            <p:ph type="title"/>
          </p:nvPr>
        </p:nvSpPr>
        <p:spPr>
          <a:xfrm>
            <a:off x="838200" y="365125"/>
            <a:ext cx="10515600" cy="1325563"/>
          </a:xfrm>
        </p:spPr>
        <p:txBody>
          <a:bodyPr>
            <a:normAutofit/>
          </a:bodyPr>
          <a:lstStyle/>
          <a:p>
            <a:r>
              <a:rPr lang="en-GB" sz="5400" b="1" dirty="0">
                <a:solidFill>
                  <a:srgbClr val="FFFFFF"/>
                </a:solidFill>
              </a:rPr>
              <a:t>Reactions to Mendicant Orders</a:t>
            </a:r>
          </a:p>
        </p:txBody>
      </p:sp>
      <p:sp>
        <p:nvSpPr>
          <p:cNvPr id="3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4C729B-ADB6-4420-B07F-2CDC475B7D4C}"/>
              </a:ext>
            </a:extLst>
          </p:cNvPr>
          <p:cNvSpPr>
            <a:spLocks noGrp="1"/>
          </p:cNvSpPr>
          <p:nvPr>
            <p:ph idx="1"/>
          </p:nvPr>
        </p:nvSpPr>
        <p:spPr>
          <a:xfrm>
            <a:off x="838200" y="2004446"/>
            <a:ext cx="10515600" cy="4688784"/>
          </a:xfrm>
        </p:spPr>
        <p:txBody>
          <a:bodyPr vert="horz" lIns="91440" tIns="45720" rIns="91440" bIns="45720" rtlCol="0" anchor="t">
            <a:noAutofit/>
          </a:bodyPr>
          <a:lstStyle/>
          <a:p>
            <a:pPr marL="0" indent="0">
              <a:buNone/>
            </a:pPr>
            <a:r>
              <a:rPr lang="en-GB" sz="2000" dirty="0"/>
              <a:t>The mendicant orders clearly attracted significant positive interest. On the other hand, they were </a:t>
            </a:r>
            <a:r>
              <a:rPr lang="en-GB" sz="2000" b="1" dirty="0"/>
              <a:t>a novelty that challenged local church hierarchies and older monastic orders</a:t>
            </a:r>
            <a:r>
              <a:rPr lang="en-GB" sz="2000" dirty="0"/>
              <a:t>.</a:t>
            </a:r>
          </a:p>
          <a:p>
            <a:r>
              <a:rPr lang="en-GB" sz="2000" dirty="0"/>
              <a:t>People sometimes </a:t>
            </a:r>
            <a:r>
              <a:rPr lang="en-GB" sz="2000" b="1" dirty="0"/>
              <a:t>looked to mendicants and chose to ignore their parish priests</a:t>
            </a:r>
            <a:r>
              <a:rPr lang="en-GB" sz="2000" dirty="0"/>
              <a:t>. New, exciting orders also meant </a:t>
            </a:r>
            <a:r>
              <a:rPr lang="en-GB" sz="2000" b="1" dirty="0"/>
              <a:t>existing monastic institutions might receive less patronage </a:t>
            </a:r>
            <a:r>
              <a:rPr lang="en-GB" sz="2000" dirty="0"/>
              <a:t>– or feel like they were, at very least. </a:t>
            </a:r>
            <a:r>
              <a:rPr lang="en-GB" sz="2000" b="1" dirty="0"/>
              <a:t>Many critics of the mendicants were secular priests or coenobitic monks.</a:t>
            </a:r>
            <a:endParaRPr lang="en-GB" sz="2000" b="1" dirty="0">
              <a:cs typeface="Calibri"/>
            </a:endParaRPr>
          </a:p>
          <a:p>
            <a:pPr marL="0" indent="0">
              <a:buNone/>
            </a:pPr>
            <a:r>
              <a:rPr lang="en-GB" sz="2000" dirty="0"/>
              <a:t>Despite their popularity, they could also meet with </a:t>
            </a:r>
            <a:r>
              <a:rPr lang="en-GB" sz="2000" b="1" dirty="0"/>
              <a:t>public criticism for apparent hypocrisy.</a:t>
            </a:r>
          </a:p>
          <a:p>
            <a:r>
              <a:rPr lang="en-GB" sz="2000" dirty="0"/>
              <a:t>The way they gained financial support </a:t>
            </a:r>
            <a:r>
              <a:rPr lang="en-GB" sz="2000" b="1" dirty="0"/>
              <a:t>could look rather unscrupulous and unfitting with poverty</a:t>
            </a:r>
            <a:r>
              <a:rPr lang="en-GB" sz="2000" dirty="0"/>
              <a:t>: e.g. chasing people with deceased relatives to give money for funerals. </a:t>
            </a:r>
            <a:r>
              <a:rPr lang="en-GB" sz="2000" b="1" dirty="0"/>
              <a:t>Franciscans</a:t>
            </a:r>
            <a:r>
              <a:rPr lang="en-GB" sz="2000" dirty="0"/>
              <a:t>, with their particularly strong emphasis on poverty,</a:t>
            </a:r>
            <a:r>
              <a:rPr lang="en-GB" sz="2000" b="1" dirty="0"/>
              <a:t> especially attacked for this.</a:t>
            </a:r>
            <a:endParaRPr lang="en-GB" sz="2000" dirty="0">
              <a:cs typeface="Calibri"/>
            </a:endParaRPr>
          </a:p>
          <a:p>
            <a:r>
              <a:rPr lang="en-GB" sz="2000" dirty="0"/>
              <a:t>The </a:t>
            </a:r>
            <a:r>
              <a:rPr lang="en-GB" sz="2000" b="1" dirty="0"/>
              <a:t>lack of enclosure for male mendicants also meant misbehaviour was public </a:t>
            </a:r>
            <a:r>
              <a:rPr lang="en-GB" sz="2000" dirty="0"/>
              <a:t>– breaches of chastity, drunkenness become frequently commented upon by satirical literature (e.g. the 14</a:t>
            </a:r>
            <a:r>
              <a:rPr lang="en-GB" sz="2000" baseline="30000" dirty="0"/>
              <a:t>th</a:t>
            </a:r>
            <a:r>
              <a:rPr lang="en-GB" sz="2000" dirty="0"/>
              <a:t> century English poetry of Chaucer, Langland and Gower).</a:t>
            </a:r>
            <a:endParaRPr lang="en-GB" sz="2000" dirty="0">
              <a:cs typeface="Calibri"/>
            </a:endParaRPr>
          </a:p>
          <a:p>
            <a:pPr marL="0" indent="0">
              <a:buNone/>
            </a:pPr>
            <a:endParaRPr lang="en-GB" sz="1600" dirty="0">
              <a:cs typeface="Calibri" panose="020F0502020204030204"/>
            </a:endParaRPr>
          </a:p>
          <a:p>
            <a:endParaRPr lang="en-GB" sz="1600" dirty="0">
              <a:cs typeface="Calibri" panose="020F0502020204030204"/>
            </a:endParaRPr>
          </a:p>
        </p:txBody>
      </p:sp>
    </p:spTree>
    <p:extLst>
      <p:ext uri="{BB962C8B-B14F-4D97-AF65-F5344CB8AC3E}">
        <p14:creationId xmlns:p14="http://schemas.microsoft.com/office/powerpoint/2010/main" val="40301951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305-CB72-45C3-9BFE-DCF4AD2D9417}"/>
              </a:ext>
            </a:extLst>
          </p:cNvPr>
          <p:cNvSpPr>
            <a:spLocks noGrp="1"/>
          </p:cNvSpPr>
          <p:nvPr>
            <p:ph type="title"/>
          </p:nvPr>
        </p:nvSpPr>
        <p:spPr>
          <a:xfrm>
            <a:off x="4965430" y="629268"/>
            <a:ext cx="6586491" cy="1286160"/>
          </a:xfrm>
        </p:spPr>
        <p:txBody>
          <a:bodyPr anchor="b">
            <a:normAutofit/>
          </a:bodyPr>
          <a:lstStyle/>
          <a:p>
            <a:r>
              <a:rPr lang="en-GB" sz="4100" b="1" dirty="0"/>
              <a:t>New religious movements, the papacy, and orthodoxy</a:t>
            </a:r>
          </a:p>
        </p:txBody>
      </p:sp>
      <p:sp>
        <p:nvSpPr>
          <p:cNvPr id="3" name="Content Placeholder 2">
            <a:extLst>
              <a:ext uri="{FF2B5EF4-FFF2-40B4-BE49-F238E27FC236}">
                <a16:creationId xmlns:a16="http://schemas.microsoft.com/office/drawing/2014/main" id="{802744FB-DE2D-4ACE-AD42-FBE28763B2C7}"/>
              </a:ext>
            </a:extLst>
          </p:cNvPr>
          <p:cNvSpPr>
            <a:spLocks noGrp="1"/>
          </p:cNvSpPr>
          <p:nvPr>
            <p:ph idx="1"/>
          </p:nvPr>
        </p:nvSpPr>
        <p:spPr>
          <a:xfrm>
            <a:off x="4965431" y="2438400"/>
            <a:ext cx="6586489" cy="3785419"/>
          </a:xfrm>
        </p:spPr>
        <p:txBody>
          <a:bodyPr vert="horz" lIns="91440" tIns="45720" rIns="91440" bIns="45720" rtlCol="0" anchor="t">
            <a:noAutofit/>
          </a:bodyPr>
          <a:lstStyle/>
          <a:p>
            <a:pPr marL="0" indent="0">
              <a:buNone/>
            </a:pPr>
            <a:r>
              <a:rPr lang="en-GB" sz="1600" dirty="0"/>
              <a:t>These </a:t>
            </a:r>
            <a:r>
              <a:rPr lang="en-GB" sz="1600" b="1" dirty="0"/>
              <a:t>mendicant orders were made directly subject to the pope </a:t>
            </a:r>
            <a:r>
              <a:rPr lang="en-GB" sz="1600" dirty="0"/>
              <a:t>(rather than local bishops).</a:t>
            </a:r>
          </a:p>
          <a:p>
            <a:r>
              <a:rPr lang="en-GB" sz="1600" dirty="0"/>
              <a:t>Through this, the papacy hoped to gain from </a:t>
            </a:r>
            <a:r>
              <a:rPr lang="en-GB" sz="1600" b="1" dirty="0"/>
              <a:t>a new arm of direct influence with reach to the laity.</a:t>
            </a:r>
          </a:p>
          <a:p>
            <a:pPr marL="0" indent="0">
              <a:buNone/>
            </a:pPr>
            <a:r>
              <a:rPr lang="en-GB" sz="1600" dirty="0"/>
              <a:t>But the approval of mendicant orders was </a:t>
            </a:r>
            <a:r>
              <a:rPr lang="en-GB" sz="1600" b="1" dirty="0"/>
              <a:t>more than a power-play vs. bishops and lay rulers.</a:t>
            </a:r>
          </a:p>
          <a:p>
            <a:r>
              <a:rPr lang="en-GB" sz="1600" dirty="0"/>
              <a:t>It was also about </a:t>
            </a:r>
            <a:r>
              <a:rPr lang="en-GB" sz="1600" b="1" dirty="0"/>
              <a:t>attempting to stop new religious movements emphasising poverty and mobility spiralling out of control</a:t>
            </a:r>
            <a:r>
              <a:rPr lang="en-GB" sz="1600" dirty="0"/>
              <a:t>, channelling them into just a few approved orders.</a:t>
            </a:r>
          </a:p>
          <a:p>
            <a:pPr marL="0" indent="0">
              <a:buNone/>
            </a:pPr>
            <a:r>
              <a:rPr lang="en-GB" sz="1600" dirty="0"/>
              <a:t>With these orders established, the legislation of the </a:t>
            </a:r>
            <a:r>
              <a:rPr lang="en-GB" sz="1600" b="1" dirty="0"/>
              <a:t>Fourth Lateran Council </a:t>
            </a:r>
            <a:r>
              <a:rPr lang="en-GB" sz="1600" dirty="0"/>
              <a:t>in 1215 and the </a:t>
            </a:r>
            <a:r>
              <a:rPr lang="en-GB" sz="1600" b="1" dirty="0"/>
              <a:t>Council of Lyon </a:t>
            </a:r>
            <a:r>
              <a:rPr lang="en-GB" sz="1600" dirty="0"/>
              <a:t>in 1274 thus sought to </a:t>
            </a:r>
            <a:r>
              <a:rPr lang="en-GB" sz="1600" b="1" dirty="0"/>
              <a:t>put an end to the creation of any further new orders and rule</a:t>
            </a:r>
            <a:r>
              <a:rPr lang="en-GB" sz="1600" dirty="0"/>
              <a:t>s. </a:t>
            </a:r>
          </a:p>
          <a:p>
            <a:r>
              <a:rPr lang="en-GB" sz="1600" dirty="0"/>
              <a:t>While new religious movements and congregations would continue to emerge, the papacy insisted that these </a:t>
            </a:r>
            <a:r>
              <a:rPr lang="en-GB" sz="1600" b="1" dirty="0"/>
              <a:t>conform to the basic patterns of life of existing orders.</a:t>
            </a:r>
          </a:p>
        </p:txBody>
      </p:sp>
      <p:pic>
        <p:nvPicPr>
          <p:cNvPr id="4" name="Picture 3" descr="A group of people in costumes&#10;&#10;Description automatically generated">
            <a:extLst>
              <a:ext uri="{FF2B5EF4-FFF2-40B4-BE49-F238E27FC236}">
                <a16:creationId xmlns:a16="http://schemas.microsoft.com/office/drawing/2014/main" id="{4E59271D-5B16-EE54-D52F-34E4AEFF0550}"/>
              </a:ext>
            </a:extLst>
          </p:cNvPr>
          <p:cNvPicPr>
            <a:picLocks noChangeAspect="1"/>
          </p:cNvPicPr>
          <p:nvPr/>
        </p:nvPicPr>
        <p:blipFill rotWithShape="1">
          <a:blip r:embed="rId2">
            <a:extLst>
              <a:ext uri="{28A0092B-C50C-407E-A947-70E740481C1C}">
                <a14:useLocalDpi xmlns:a14="http://schemas.microsoft.com/office/drawing/2010/main" val="0"/>
              </a:ext>
            </a:extLst>
          </a:blip>
          <a:srcRect l="15283" r="-2" b="-2"/>
          <a:stretch/>
        </p:blipFill>
        <p:spPr>
          <a:xfrm>
            <a:off x="20" y="10"/>
            <a:ext cx="4635571" cy="6857990"/>
          </a:xfrm>
          <a:prstGeom prst="rect">
            <a:avLst/>
          </a:prstGeom>
          <a:effectLst/>
        </p:spPr>
      </p:pic>
      <p:cxnSp>
        <p:nvCxnSpPr>
          <p:cNvPr id="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8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3F10-B4FC-4767-844E-447C542263DA}"/>
              </a:ext>
            </a:extLst>
          </p:cNvPr>
          <p:cNvSpPr>
            <a:spLocks noGrp="1"/>
          </p:cNvSpPr>
          <p:nvPr>
            <p:ph type="title"/>
          </p:nvPr>
        </p:nvSpPr>
        <p:spPr>
          <a:xfrm>
            <a:off x="700851" y="121640"/>
            <a:ext cx="10857875" cy="1676603"/>
          </a:xfrm>
        </p:spPr>
        <p:txBody>
          <a:bodyPr>
            <a:normAutofit/>
          </a:bodyPr>
          <a:lstStyle/>
          <a:p>
            <a:r>
              <a:rPr lang="en-GB" b="1" dirty="0"/>
              <a:t>Europe in the 13</a:t>
            </a:r>
            <a:r>
              <a:rPr lang="en-GB" b="1" baseline="30000" dirty="0"/>
              <a:t>th</a:t>
            </a:r>
            <a:r>
              <a:rPr lang="en-GB" b="1" dirty="0"/>
              <a:t> and 14</a:t>
            </a:r>
            <a:r>
              <a:rPr lang="en-GB" b="1" baseline="30000" dirty="0"/>
              <a:t>th</a:t>
            </a:r>
            <a:r>
              <a:rPr lang="en-GB" b="1" dirty="0"/>
              <a:t> centuries</a:t>
            </a:r>
          </a:p>
        </p:txBody>
      </p:sp>
      <p:sp>
        <p:nvSpPr>
          <p:cNvPr id="3" name="Content Placeholder 2">
            <a:extLst>
              <a:ext uri="{FF2B5EF4-FFF2-40B4-BE49-F238E27FC236}">
                <a16:creationId xmlns:a16="http://schemas.microsoft.com/office/drawing/2014/main" id="{3D4C3BF2-67C0-4617-9785-E677AF0C9264}"/>
              </a:ext>
            </a:extLst>
          </p:cNvPr>
          <p:cNvSpPr>
            <a:spLocks noGrp="1"/>
          </p:cNvSpPr>
          <p:nvPr>
            <p:ph idx="1"/>
          </p:nvPr>
        </p:nvSpPr>
        <p:spPr>
          <a:xfrm>
            <a:off x="700851" y="1635760"/>
            <a:ext cx="6398446" cy="4994068"/>
          </a:xfrm>
        </p:spPr>
        <p:txBody>
          <a:bodyPr vert="horz" lIns="91440" tIns="45720" rIns="91440" bIns="45720" rtlCol="0" anchor="t">
            <a:noAutofit/>
          </a:bodyPr>
          <a:lstStyle/>
          <a:p>
            <a:pPr marL="0" indent="0">
              <a:buNone/>
            </a:pPr>
            <a:r>
              <a:rPr lang="en-GB" sz="1700" dirty="0"/>
              <a:t>The period of 1200-1400 saw the development of a number of </a:t>
            </a:r>
            <a:r>
              <a:rPr lang="en-GB" sz="1700" b="1" dirty="0"/>
              <a:t>increasingly mature and ambitious polities</a:t>
            </a:r>
          </a:p>
          <a:p>
            <a:r>
              <a:rPr lang="en-GB" sz="1700" dirty="0"/>
              <a:t>We can start to detect the </a:t>
            </a:r>
            <a:r>
              <a:rPr lang="en-GB" sz="1700" b="1" dirty="0"/>
              <a:t>roots of “countries</a:t>
            </a:r>
            <a:r>
              <a:rPr lang="en-GB" sz="1700" dirty="0"/>
              <a:t>” as we understand them today.  Kings gradually establish more continuous control of their territories: </a:t>
            </a:r>
            <a:r>
              <a:rPr lang="en-GB" sz="1700" b="1" dirty="0"/>
              <a:t>smaller duchies and principalities get squeezed</a:t>
            </a:r>
            <a:r>
              <a:rPr lang="en-GB" sz="1700" dirty="0"/>
              <a:t>.</a:t>
            </a:r>
          </a:p>
          <a:p>
            <a:r>
              <a:rPr lang="en-GB" sz="1700" dirty="0"/>
              <a:t>The development of lay administrative structures accelerates (e.g. </a:t>
            </a:r>
            <a:r>
              <a:rPr lang="en-GB" sz="1700" b="1" dirty="0"/>
              <a:t>taxation systems</a:t>
            </a:r>
            <a:r>
              <a:rPr lang="en-GB" sz="1700" dirty="0"/>
              <a:t>). </a:t>
            </a:r>
            <a:endParaRPr lang="en-GB" sz="1700" dirty="0">
              <a:cs typeface="Calibri"/>
            </a:endParaRPr>
          </a:p>
          <a:p>
            <a:pPr marL="0" indent="0">
              <a:buNone/>
            </a:pPr>
            <a:r>
              <a:rPr lang="en-GB" sz="1700" dirty="0"/>
              <a:t>On the other hand, the </a:t>
            </a:r>
            <a:r>
              <a:rPr lang="en-GB" sz="1700" b="1" dirty="0"/>
              <a:t>post-Gregorian reform papacy had had much success in subjugating the clergy throughout Western/Central Europe </a:t>
            </a:r>
            <a:r>
              <a:rPr lang="en-GB" sz="1700" dirty="0"/>
              <a:t>to its overall authority. </a:t>
            </a:r>
          </a:p>
          <a:p>
            <a:r>
              <a:rPr lang="en-GB" sz="1700" dirty="0"/>
              <a:t>The </a:t>
            </a:r>
            <a:r>
              <a:rPr lang="en-GB" sz="1700" b="1" dirty="0"/>
              <a:t>papacy also claimed the right to collect tax from ecclesiastical properties</a:t>
            </a:r>
            <a:r>
              <a:rPr lang="en-GB" sz="1700" dirty="0"/>
              <a:t> </a:t>
            </a:r>
            <a:r>
              <a:rPr lang="en-GB" sz="1700" b="1" dirty="0">
                <a:ea typeface="+mn-lt"/>
                <a:cs typeface="+mn-lt"/>
              </a:rPr>
              <a:t>across Europe</a:t>
            </a:r>
            <a:r>
              <a:rPr lang="en-GB" sz="1700" dirty="0"/>
              <a:t> regardless of which polity they were in.</a:t>
            </a:r>
            <a:endParaRPr lang="en-GB" sz="1700" dirty="0">
              <a:cs typeface="Calibri"/>
            </a:endParaRPr>
          </a:p>
          <a:p>
            <a:r>
              <a:rPr lang="en-GB" sz="1700" dirty="0"/>
              <a:t>These ever-rising </a:t>
            </a:r>
            <a:r>
              <a:rPr lang="en-GB" sz="1700" b="1" dirty="0"/>
              <a:t>papal ambitions resulted in some significant clashes with kings </a:t>
            </a:r>
            <a:r>
              <a:rPr lang="en-GB" sz="1700" dirty="0"/>
              <a:t>(e.g. Philip IV of France vs. Boniface VIII) in the thirteenth and fourteenth centuries.</a:t>
            </a:r>
          </a:p>
        </p:txBody>
      </p:sp>
      <p:pic>
        <p:nvPicPr>
          <p:cNvPr id="5" name="Picture 4" descr="A picture containing text, map&#10;&#10;Description automatically generated">
            <a:extLst>
              <a:ext uri="{FF2B5EF4-FFF2-40B4-BE49-F238E27FC236}">
                <a16:creationId xmlns:a16="http://schemas.microsoft.com/office/drawing/2014/main" id="{7C08495D-1F23-4767-A6AB-8BE1D6D88775}"/>
              </a:ext>
            </a:extLst>
          </p:cNvPr>
          <p:cNvPicPr>
            <a:picLocks noChangeAspect="1"/>
          </p:cNvPicPr>
          <p:nvPr/>
        </p:nvPicPr>
        <p:blipFill rotWithShape="1">
          <a:blip r:embed="rId2">
            <a:extLst>
              <a:ext uri="{28A0092B-C50C-407E-A947-70E740481C1C}">
                <a14:useLocalDpi xmlns:a14="http://schemas.microsoft.com/office/drawing/2010/main" val="0"/>
              </a:ext>
            </a:extLst>
          </a:blip>
          <a:srcRect l="3830" r="21019" b="1"/>
          <a:stretch/>
        </p:blipFill>
        <p:spPr>
          <a:xfrm>
            <a:off x="7128960" y="1339273"/>
            <a:ext cx="4496721" cy="4592319"/>
          </a:xfrm>
          <a:prstGeom prst="rect">
            <a:avLst/>
          </a:prstGeom>
          <a:effectLst/>
        </p:spPr>
      </p:pic>
      <p:sp>
        <p:nvSpPr>
          <p:cNvPr id="6" name="TextBox 5">
            <a:extLst>
              <a:ext uri="{FF2B5EF4-FFF2-40B4-BE49-F238E27FC236}">
                <a16:creationId xmlns:a16="http://schemas.microsoft.com/office/drawing/2014/main" id="{D17C2768-A7D5-4548-BFBE-96592A774352}"/>
              </a:ext>
            </a:extLst>
          </p:cNvPr>
          <p:cNvSpPr txBox="1"/>
          <p:nvPr/>
        </p:nvSpPr>
        <p:spPr>
          <a:xfrm>
            <a:off x="7507288" y="5979620"/>
            <a:ext cx="3740063" cy="369332"/>
          </a:xfrm>
          <a:prstGeom prst="rect">
            <a:avLst/>
          </a:prstGeom>
          <a:noFill/>
        </p:spPr>
        <p:txBody>
          <a:bodyPr wrap="none" rtlCol="0">
            <a:spAutoFit/>
          </a:bodyPr>
          <a:lstStyle/>
          <a:p>
            <a:r>
              <a:rPr lang="en-GB" dirty="0"/>
              <a:t>Western and Central Europe, 1200 AD</a:t>
            </a:r>
          </a:p>
        </p:txBody>
      </p:sp>
    </p:spTree>
    <p:extLst>
      <p:ext uri="{BB962C8B-B14F-4D97-AF65-F5344CB8AC3E}">
        <p14:creationId xmlns:p14="http://schemas.microsoft.com/office/powerpoint/2010/main" val="117599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305-CB72-45C3-9BFE-DCF4AD2D9417}"/>
              </a:ext>
            </a:extLst>
          </p:cNvPr>
          <p:cNvSpPr>
            <a:spLocks noGrp="1"/>
          </p:cNvSpPr>
          <p:nvPr>
            <p:ph type="title"/>
          </p:nvPr>
        </p:nvSpPr>
        <p:spPr>
          <a:xfrm>
            <a:off x="4965430" y="629268"/>
            <a:ext cx="6586491" cy="1286160"/>
          </a:xfrm>
        </p:spPr>
        <p:txBody>
          <a:bodyPr anchor="b">
            <a:normAutofit/>
          </a:bodyPr>
          <a:lstStyle/>
          <a:p>
            <a:r>
              <a:rPr lang="en-GB" sz="4100" b="1" dirty="0"/>
              <a:t>New religious movements, the papacy, and orthodoxy</a:t>
            </a:r>
          </a:p>
        </p:txBody>
      </p:sp>
      <p:sp>
        <p:nvSpPr>
          <p:cNvPr id="3" name="Content Placeholder 2">
            <a:extLst>
              <a:ext uri="{FF2B5EF4-FFF2-40B4-BE49-F238E27FC236}">
                <a16:creationId xmlns:a16="http://schemas.microsoft.com/office/drawing/2014/main" id="{802744FB-DE2D-4ACE-AD42-FBE28763B2C7}"/>
              </a:ext>
            </a:extLst>
          </p:cNvPr>
          <p:cNvSpPr>
            <a:spLocks noGrp="1"/>
          </p:cNvSpPr>
          <p:nvPr>
            <p:ph idx="1"/>
          </p:nvPr>
        </p:nvSpPr>
        <p:spPr>
          <a:xfrm>
            <a:off x="4965431" y="2438400"/>
            <a:ext cx="6586489" cy="3785419"/>
          </a:xfrm>
        </p:spPr>
        <p:txBody>
          <a:bodyPr>
            <a:noAutofit/>
          </a:bodyPr>
          <a:lstStyle/>
          <a:p>
            <a:pPr marL="0" indent="0">
              <a:buNone/>
            </a:pPr>
            <a:r>
              <a:rPr lang="en-GB" sz="1500" b="1" dirty="0"/>
              <a:t>Other movements were deemed too challenging and persecuted as “heretics”, </a:t>
            </a:r>
            <a:r>
              <a:rPr lang="en-GB" sz="1500" dirty="0"/>
              <a:t>who had veered from religious orthodoxy.</a:t>
            </a:r>
          </a:p>
          <a:p>
            <a:pPr marL="0" indent="0">
              <a:buNone/>
            </a:pPr>
            <a:r>
              <a:rPr lang="en-GB" sz="1500" dirty="0"/>
              <a:t>The </a:t>
            </a:r>
            <a:r>
              <a:rPr lang="en-GB" sz="1500" b="1" dirty="0"/>
              <a:t>Cathars </a:t>
            </a:r>
            <a:r>
              <a:rPr lang="en-GB" sz="1500" dirty="0"/>
              <a:t>(Southern France and Northern Italy)</a:t>
            </a:r>
            <a:r>
              <a:rPr lang="en-GB" sz="1500" b="1" dirty="0"/>
              <a:t>: </a:t>
            </a:r>
          </a:p>
          <a:p>
            <a:r>
              <a:rPr lang="en-GB" sz="1500" dirty="0"/>
              <a:t>Influenced by “apostolic poverty” (their ministers lived lives of extreme asceticism), but also by “dualist” theology (see lecture 1), with some positing the existence of equal good (spiritual) and bad (physical) forces/Gods in the universe. </a:t>
            </a:r>
          </a:p>
          <a:p>
            <a:r>
              <a:rPr lang="en-GB" sz="1500" dirty="0"/>
              <a:t>Their ministers performed unusual cleansing rituals on believers (the </a:t>
            </a:r>
            <a:r>
              <a:rPr lang="en-GB" sz="1500" i="1" dirty="0"/>
              <a:t>consolamentum</a:t>
            </a:r>
            <a:r>
              <a:rPr lang="en-GB" sz="1500" dirty="0"/>
              <a:t>) at death.</a:t>
            </a:r>
          </a:p>
          <a:p>
            <a:pPr marL="0" indent="0">
              <a:buNone/>
            </a:pPr>
            <a:r>
              <a:rPr lang="en-GB" sz="1500" dirty="0"/>
              <a:t>The </a:t>
            </a:r>
            <a:r>
              <a:rPr lang="en-GB" sz="1500" b="1" dirty="0"/>
              <a:t>Waldensians </a:t>
            </a:r>
            <a:r>
              <a:rPr lang="en-GB" sz="1500" dirty="0"/>
              <a:t>(Southern France, modern-day Switzerland, Italy, Germany)</a:t>
            </a:r>
            <a:r>
              <a:rPr lang="en-GB" sz="1500" b="1" dirty="0"/>
              <a:t>: </a:t>
            </a:r>
          </a:p>
          <a:p>
            <a:r>
              <a:rPr lang="en-GB" sz="1500" dirty="0"/>
              <a:t>The followers of </a:t>
            </a:r>
            <a:r>
              <a:rPr lang="en-GB" sz="1500" b="1" dirty="0"/>
              <a:t>Peter Waldo </a:t>
            </a:r>
            <a:r>
              <a:rPr lang="en-GB" sz="1500" dirty="0"/>
              <a:t>(d. c. 1205) a merchant from Lyon. Inspired by the ideal of “apostolic poverty”, he gave away his possessions and preached this message to others, who become known as “the poor men of Lyon”.  </a:t>
            </a:r>
          </a:p>
          <a:p>
            <a:r>
              <a:rPr lang="en-GB" sz="1500" dirty="0"/>
              <a:t>Less of an obvious theological challenge than the Cathars, but very critical of the established church</a:t>
            </a:r>
          </a:p>
          <a:p>
            <a:endParaRPr lang="en-GB" sz="1600" dirty="0"/>
          </a:p>
        </p:txBody>
      </p:sp>
      <p:pic>
        <p:nvPicPr>
          <p:cNvPr id="4" name="Picture 3" descr="A group of people in costumes&#10;&#10;Description automatically generated">
            <a:extLst>
              <a:ext uri="{FF2B5EF4-FFF2-40B4-BE49-F238E27FC236}">
                <a16:creationId xmlns:a16="http://schemas.microsoft.com/office/drawing/2014/main" id="{4E59271D-5B16-EE54-D52F-34E4AEFF0550}"/>
              </a:ext>
            </a:extLst>
          </p:cNvPr>
          <p:cNvPicPr>
            <a:picLocks noChangeAspect="1"/>
          </p:cNvPicPr>
          <p:nvPr/>
        </p:nvPicPr>
        <p:blipFill rotWithShape="1">
          <a:blip r:embed="rId2">
            <a:extLst>
              <a:ext uri="{28A0092B-C50C-407E-A947-70E740481C1C}">
                <a14:useLocalDpi xmlns:a14="http://schemas.microsoft.com/office/drawing/2010/main" val="0"/>
              </a:ext>
            </a:extLst>
          </a:blip>
          <a:srcRect l="15283" r="-2" b="-2"/>
          <a:stretch/>
        </p:blipFill>
        <p:spPr>
          <a:xfrm>
            <a:off x="20" y="10"/>
            <a:ext cx="4635571" cy="6857990"/>
          </a:xfrm>
          <a:prstGeom prst="rect">
            <a:avLst/>
          </a:prstGeom>
          <a:effectLst/>
        </p:spPr>
      </p:pic>
      <p:cxnSp>
        <p:nvCxnSpPr>
          <p:cNvPr id="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04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305-CB72-45C3-9BFE-DCF4AD2D9417}"/>
              </a:ext>
            </a:extLst>
          </p:cNvPr>
          <p:cNvSpPr>
            <a:spLocks noGrp="1"/>
          </p:cNvSpPr>
          <p:nvPr>
            <p:ph type="title"/>
          </p:nvPr>
        </p:nvSpPr>
        <p:spPr>
          <a:xfrm>
            <a:off x="4965430" y="629268"/>
            <a:ext cx="6586491" cy="1286160"/>
          </a:xfrm>
        </p:spPr>
        <p:txBody>
          <a:bodyPr anchor="b">
            <a:normAutofit/>
          </a:bodyPr>
          <a:lstStyle/>
          <a:p>
            <a:r>
              <a:rPr lang="en-GB" sz="4100" b="1" dirty="0"/>
              <a:t>New religious movements, the papacy, and orthodoxy</a:t>
            </a:r>
          </a:p>
        </p:txBody>
      </p:sp>
      <p:sp>
        <p:nvSpPr>
          <p:cNvPr id="3" name="Content Placeholder 2">
            <a:extLst>
              <a:ext uri="{FF2B5EF4-FFF2-40B4-BE49-F238E27FC236}">
                <a16:creationId xmlns:a16="http://schemas.microsoft.com/office/drawing/2014/main" id="{802744FB-DE2D-4ACE-AD42-FBE28763B2C7}"/>
              </a:ext>
            </a:extLst>
          </p:cNvPr>
          <p:cNvSpPr>
            <a:spLocks noGrp="1"/>
          </p:cNvSpPr>
          <p:nvPr>
            <p:ph idx="1"/>
          </p:nvPr>
        </p:nvSpPr>
        <p:spPr>
          <a:xfrm>
            <a:off x="4965431" y="2438400"/>
            <a:ext cx="6586489" cy="3785419"/>
          </a:xfrm>
        </p:spPr>
        <p:txBody>
          <a:bodyPr vert="horz" lIns="91440" tIns="45720" rIns="91440" bIns="45720" rtlCol="0" anchor="t">
            <a:noAutofit/>
          </a:bodyPr>
          <a:lstStyle/>
          <a:p>
            <a:pPr marL="0" indent="0">
              <a:buNone/>
            </a:pPr>
            <a:r>
              <a:rPr lang="en-GB" sz="1500" dirty="0"/>
              <a:t>The papacy mandated papal “inquisitors” to put “heretics” on trial – </a:t>
            </a:r>
            <a:r>
              <a:rPr lang="en-GB" sz="1500" b="1" dirty="0"/>
              <a:t>most inquisitors were mendicants</a:t>
            </a:r>
            <a:r>
              <a:rPr lang="en-GB" sz="1500" dirty="0"/>
              <a:t>!</a:t>
            </a:r>
          </a:p>
          <a:p>
            <a:r>
              <a:rPr lang="en-GB" sz="1500" dirty="0"/>
              <a:t>Mobile and directly tied to the papacy, these orders were well suited to this. The </a:t>
            </a:r>
            <a:r>
              <a:rPr lang="en-GB" sz="1500" b="1" dirty="0"/>
              <a:t>Dominicans </a:t>
            </a:r>
            <a:r>
              <a:rPr lang="en-GB" sz="1500" dirty="0"/>
              <a:t>– whose very origin was related to Dominic’s desire to convert heretics – were the </a:t>
            </a:r>
            <a:r>
              <a:rPr lang="en-GB" sz="1500" b="1" dirty="0"/>
              <a:t>most common inquisitors</a:t>
            </a:r>
            <a:r>
              <a:rPr lang="en-GB" sz="1500" dirty="0"/>
              <a:t>.</a:t>
            </a:r>
          </a:p>
          <a:p>
            <a:r>
              <a:rPr lang="en-GB" sz="1500" dirty="0"/>
              <a:t>Most people tried were </a:t>
            </a:r>
            <a:r>
              <a:rPr lang="en-GB" sz="1500" b="1" dirty="0"/>
              <a:t>made to publicly renounce their beliefs </a:t>
            </a:r>
            <a:r>
              <a:rPr lang="en-GB" sz="1500" dirty="0"/>
              <a:t>and given penances. The </a:t>
            </a:r>
            <a:r>
              <a:rPr lang="en-GB" sz="1500" b="1" dirty="0"/>
              <a:t>unrepentant and repeat offenders could be handed over to lay authorities for execution</a:t>
            </a:r>
            <a:r>
              <a:rPr lang="en-GB" sz="1500" dirty="0"/>
              <a:t>, typically burning at the stake.</a:t>
            </a:r>
          </a:p>
          <a:p>
            <a:pPr marL="0" indent="0">
              <a:buNone/>
            </a:pPr>
            <a:r>
              <a:rPr lang="en-GB" sz="1500" dirty="0"/>
              <a:t>But mendicants – especially Franciscans – could also fall under suspicion of heresy: </a:t>
            </a:r>
          </a:p>
          <a:p>
            <a:r>
              <a:rPr lang="en-GB" sz="1500" dirty="0"/>
              <a:t>The so-called </a:t>
            </a:r>
            <a:r>
              <a:rPr lang="en-GB" sz="1500" b="1" dirty="0"/>
              <a:t>Spiritual Franciscan </a:t>
            </a:r>
            <a:r>
              <a:rPr lang="en-GB" sz="1500" dirty="0"/>
              <a:t>faction</a:t>
            </a:r>
            <a:r>
              <a:rPr lang="en-GB" sz="1500" b="1" dirty="0"/>
              <a:t> </a:t>
            </a:r>
            <a:r>
              <a:rPr lang="en-GB" sz="1500" dirty="0"/>
              <a:t>took up more extreme criticisms of the Church from the late 13</a:t>
            </a:r>
            <a:r>
              <a:rPr lang="en-GB" sz="1500" baseline="30000" dirty="0"/>
              <a:t>th</a:t>
            </a:r>
            <a:r>
              <a:rPr lang="en-GB" sz="1500" dirty="0"/>
              <a:t> century into the early 14</a:t>
            </a:r>
            <a:r>
              <a:rPr lang="en-GB" sz="1500" baseline="30000" dirty="0"/>
              <a:t>th</a:t>
            </a:r>
            <a:r>
              <a:rPr lang="en-GB" sz="1500" dirty="0"/>
              <a:t> century. </a:t>
            </a:r>
          </a:p>
          <a:p>
            <a:r>
              <a:rPr lang="en-GB" sz="1500" dirty="0"/>
              <a:t>Men like </a:t>
            </a:r>
            <a:r>
              <a:rPr lang="en-GB" sz="1500" b="1" dirty="0"/>
              <a:t>Peter John Olivi</a:t>
            </a:r>
            <a:r>
              <a:rPr lang="en-GB" sz="1500" dirty="0"/>
              <a:t> (d. 1298) and </a:t>
            </a:r>
            <a:r>
              <a:rPr lang="en-GB" sz="1500" b="1" dirty="0"/>
              <a:t>Angelo da </a:t>
            </a:r>
            <a:r>
              <a:rPr lang="en-GB" sz="1500" b="1" dirty="0" err="1"/>
              <a:t>Clareno</a:t>
            </a:r>
            <a:r>
              <a:rPr lang="en-GB" sz="1500" dirty="0"/>
              <a:t> (d. 1337) criticised the Church for not renouncing property more forcefully and even their own order for using property inappropriate to their vow of poverty.</a:t>
            </a:r>
          </a:p>
          <a:p>
            <a:r>
              <a:rPr lang="en-GB" sz="1500" dirty="0"/>
              <a:t>Pope </a:t>
            </a:r>
            <a:r>
              <a:rPr lang="en-GB" sz="1500" b="1" dirty="0"/>
              <a:t>John XXII </a:t>
            </a:r>
            <a:r>
              <a:rPr lang="en-GB" sz="1500" dirty="0"/>
              <a:t>(reigns from 1316 to 1334) firmly </a:t>
            </a:r>
            <a:r>
              <a:rPr lang="en-GB" sz="1500" b="1" dirty="0"/>
              <a:t>condemned them in 1317</a:t>
            </a:r>
            <a:r>
              <a:rPr lang="en-GB" sz="1500" dirty="0"/>
              <a:t>. He also </a:t>
            </a:r>
            <a:r>
              <a:rPr lang="en-GB" sz="1500" b="1" dirty="0"/>
              <a:t>forced the wider Franciscan order to accept that their convents do own property </a:t>
            </a:r>
            <a:r>
              <a:rPr lang="en-GB" sz="1500" dirty="0"/>
              <a:t>like all other religious houses (including other mendicant orders).</a:t>
            </a:r>
            <a:endParaRPr lang="en-GB" sz="1500" dirty="0">
              <a:cs typeface="Calibri"/>
            </a:endParaRPr>
          </a:p>
          <a:p>
            <a:pPr marL="0" indent="0">
              <a:buNone/>
            </a:pPr>
            <a:r>
              <a:rPr lang="en-GB" sz="1500" dirty="0"/>
              <a:t> </a:t>
            </a:r>
          </a:p>
        </p:txBody>
      </p:sp>
      <p:pic>
        <p:nvPicPr>
          <p:cNvPr id="4" name="Picture 3" descr="A group of people in costumes&#10;&#10;Description automatically generated">
            <a:extLst>
              <a:ext uri="{FF2B5EF4-FFF2-40B4-BE49-F238E27FC236}">
                <a16:creationId xmlns:a16="http://schemas.microsoft.com/office/drawing/2014/main" id="{4E59271D-5B16-EE54-D52F-34E4AEFF0550}"/>
              </a:ext>
            </a:extLst>
          </p:cNvPr>
          <p:cNvPicPr>
            <a:picLocks noChangeAspect="1"/>
          </p:cNvPicPr>
          <p:nvPr/>
        </p:nvPicPr>
        <p:blipFill rotWithShape="1">
          <a:blip r:embed="rId2">
            <a:extLst>
              <a:ext uri="{28A0092B-C50C-407E-A947-70E740481C1C}">
                <a14:useLocalDpi xmlns:a14="http://schemas.microsoft.com/office/drawing/2010/main" val="0"/>
              </a:ext>
            </a:extLst>
          </a:blip>
          <a:srcRect l="15283" r="-2" b="-2"/>
          <a:stretch/>
        </p:blipFill>
        <p:spPr>
          <a:xfrm>
            <a:off x="20" y="10"/>
            <a:ext cx="4635571" cy="6857990"/>
          </a:xfrm>
          <a:prstGeom prst="rect">
            <a:avLst/>
          </a:prstGeom>
          <a:effectLst/>
        </p:spPr>
      </p:pic>
      <p:cxnSp>
        <p:nvCxnSpPr>
          <p:cNvPr id="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32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4DB4-71CE-4CEA-954E-E33538679075}"/>
              </a:ext>
            </a:extLst>
          </p:cNvPr>
          <p:cNvSpPr>
            <a:spLocks noGrp="1"/>
          </p:cNvSpPr>
          <p:nvPr>
            <p:ph type="title"/>
          </p:nvPr>
        </p:nvSpPr>
        <p:spPr>
          <a:xfrm>
            <a:off x="648929" y="629266"/>
            <a:ext cx="6586491" cy="1676603"/>
          </a:xfrm>
        </p:spPr>
        <p:txBody>
          <a:bodyPr>
            <a:normAutofit/>
          </a:bodyPr>
          <a:lstStyle/>
          <a:p>
            <a:r>
              <a:rPr lang="en-GB" sz="3700" b="1" dirty="0"/>
              <a:t>Semi-monastic movements and the boundaries of orthodoxy</a:t>
            </a:r>
          </a:p>
        </p:txBody>
      </p:sp>
      <p:sp>
        <p:nvSpPr>
          <p:cNvPr id="3" name="Content Placeholder 2">
            <a:extLst>
              <a:ext uri="{FF2B5EF4-FFF2-40B4-BE49-F238E27FC236}">
                <a16:creationId xmlns:a16="http://schemas.microsoft.com/office/drawing/2014/main" id="{46C23811-F045-43AC-90D0-6349E3DA0F92}"/>
              </a:ext>
            </a:extLst>
          </p:cNvPr>
          <p:cNvSpPr>
            <a:spLocks noGrp="1"/>
          </p:cNvSpPr>
          <p:nvPr>
            <p:ph idx="1"/>
          </p:nvPr>
        </p:nvSpPr>
        <p:spPr>
          <a:xfrm>
            <a:off x="648930" y="1976034"/>
            <a:ext cx="6586489" cy="4455763"/>
          </a:xfrm>
        </p:spPr>
        <p:txBody>
          <a:bodyPr>
            <a:normAutofit/>
          </a:bodyPr>
          <a:lstStyle/>
          <a:p>
            <a:pPr marL="0" indent="0">
              <a:buNone/>
            </a:pPr>
            <a:r>
              <a:rPr lang="en-GB" sz="1700" dirty="0"/>
              <a:t>Other groups endured a precarious existence at the boundaries of orthodoxy</a:t>
            </a:r>
          </a:p>
          <a:p>
            <a:r>
              <a:rPr lang="en-GB" sz="1700" dirty="0"/>
              <a:t>Groups like the </a:t>
            </a:r>
            <a:r>
              <a:rPr lang="en-GB" sz="1700" b="1" dirty="0" err="1"/>
              <a:t>Humiliati</a:t>
            </a:r>
            <a:r>
              <a:rPr lang="en-GB" sz="1700" b="1" dirty="0"/>
              <a:t> </a:t>
            </a:r>
            <a:r>
              <a:rPr lang="en-GB" sz="1700" dirty="0"/>
              <a:t>(in Italy and Southern France) and the</a:t>
            </a:r>
            <a:r>
              <a:rPr lang="en-GB" sz="1700" b="1" dirty="0"/>
              <a:t> </a:t>
            </a:r>
            <a:r>
              <a:rPr lang="en-GB" sz="1700" b="1" dirty="0" err="1"/>
              <a:t>Beghards</a:t>
            </a:r>
            <a:r>
              <a:rPr lang="en-GB" sz="1700" b="1" dirty="0"/>
              <a:t> and Beguines </a:t>
            </a:r>
            <a:r>
              <a:rPr lang="en-GB" sz="1700" dirty="0"/>
              <a:t>(in Northern France, the Low Countries, and Germany) were characterised by a </a:t>
            </a:r>
            <a:r>
              <a:rPr lang="en-GB" sz="1700" b="1" dirty="0"/>
              <a:t>semi-monastic appearance</a:t>
            </a:r>
            <a:r>
              <a:rPr lang="en-GB" sz="1700" dirty="0"/>
              <a:t>.</a:t>
            </a:r>
          </a:p>
          <a:p>
            <a:r>
              <a:rPr lang="en-GB" sz="1700" dirty="0"/>
              <a:t>Their </a:t>
            </a:r>
            <a:r>
              <a:rPr lang="en-GB" sz="1700" b="1" dirty="0"/>
              <a:t>members usually co-operated with the Church</a:t>
            </a:r>
            <a:r>
              <a:rPr lang="en-GB" sz="1700" dirty="0"/>
              <a:t>, but they were often </a:t>
            </a:r>
            <a:r>
              <a:rPr lang="en-GB" sz="1700" b="1" dirty="0"/>
              <a:t>unwilling to take formal monastic vows</a:t>
            </a:r>
            <a:r>
              <a:rPr lang="en-GB" sz="1700" dirty="0"/>
              <a:t>. Such men and women represented a particular quandary for the papacy and the bishops.</a:t>
            </a:r>
          </a:p>
          <a:p>
            <a:r>
              <a:rPr lang="en-GB" sz="1700" dirty="0"/>
              <a:t>All these groups were </a:t>
            </a:r>
            <a:r>
              <a:rPr lang="en-GB" sz="1700" b="1" dirty="0"/>
              <a:t>broadly tolerated</a:t>
            </a:r>
            <a:r>
              <a:rPr lang="en-GB" sz="1700" dirty="0"/>
              <a:t>, but also </a:t>
            </a:r>
            <a:r>
              <a:rPr lang="en-GB" sz="1700" b="1" dirty="0"/>
              <a:t>occasionally persecuted</a:t>
            </a:r>
            <a:r>
              <a:rPr lang="en-GB" sz="1700" dirty="0"/>
              <a:t>: inquisitors were often </a:t>
            </a:r>
            <a:r>
              <a:rPr lang="en-GB" sz="1700" b="1" dirty="0"/>
              <a:t>concerned by the potential for “heresy” </a:t>
            </a:r>
            <a:r>
              <a:rPr lang="en-GB" sz="1700" dirty="0"/>
              <a:t>among them.</a:t>
            </a:r>
          </a:p>
          <a:p>
            <a:r>
              <a:rPr lang="en-GB" sz="1700" dirty="0"/>
              <a:t>The survival of such precarious groups – which flourished in the most urbanized regions – suggests the increasing desire of people (often from good backgrounds) in these areas to seek a </a:t>
            </a:r>
            <a:r>
              <a:rPr lang="en-GB" sz="1700" b="1" dirty="0"/>
              <a:t>greater involvement in religious life, even at risk of persecution</a:t>
            </a:r>
            <a:r>
              <a:rPr lang="en-GB" sz="1700" dirty="0"/>
              <a:t>.</a:t>
            </a:r>
          </a:p>
          <a:p>
            <a:endParaRPr lang="en-GB" sz="1300" dirty="0"/>
          </a:p>
          <a:p>
            <a:endParaRPr lang="en-GB" sz="1300" dirty="0"/>
          </a:p>
          <a:p>
            <a:endParaRPr lang="en-GB" sz="1300" b="1" dirty="0"/>
          </a:p>
        </p:txBody>
      </p:sp>
      <p:pic>
        <p:nvPicPr>
          <p:cNvPr id="7" name="Picture 6" descr="A picture containing text, book, drawing&#10;&#10;Description automatically generated">
            <a:extLst>
              <a:ext uri="{FF2B5EF4-FFF2-40B4-BE49-F238E27FC236}">
                <a16:creationId xmlns:a16="http://schemas.microsoft.com/office/drawing/2014/main" id="{10F89CDC-2AFC-42C1-8267-EF4102ECBE00}"/>
              </a:ext>
            </a:extLst>
          </p:cNvPr>
          <p:cNvPicPr>
            <a:picLocks noChangeAspect="1"/>
          </p:cNvPicPr>
          <p:nvPr/>
        </p:nvPicPr>
        <p:blipFill rotWithShape="1">
          <a:blip r:embed="rId2">
            <a:extLst>
              <a:ext uri="{28A0092B-C50C-407E-A947-70E740481C1C}">
                <a14:useLocalDpi xmlns:a14="http://schemas.microsoft.com/office/drawing/2010/main" val="0"/>
              </a:ext>
            </a:extLst>
          </a:blip>
          <a:srcRect l="1604" r="-1" b="-1"/>
          <a:stretch/>
        </p:blipFill>
        <p:spPr>
          <a:xfrm>
            <a:off x="7556408" y="10"/>
            <a:ext cx="4635591" cy="6431787"/>
          </a:xfrm>
          <a:prstGeom prst="rect">
            <a:avLst/>
          </a:prstGeom>
          <a:effectLst/>
        </p:spPr>
      </p:pic>
      <p:sp>
        <p:nvSpPr>
          <p:cNvPr id="8" name="TextBox 7">
            <a:extLst>
              <a:ext uri="{FF2B5EF4-FFF2-40B4-BE49-F238E27FC236}">
                <a16:creationId xmlns:a16="http://schemas.microsoft.com/office/drawing/2014/main" id="{5269BAE2-4467-495E-B975-D5BA9844F5AD}"/>
              </a:ext>
            </a:extLst>
          </p:cNvPr>
          <p:cNvSpPr txBox="1"/>
          <p:nvPr/>
        </p:nvSpPr>
        <p:spPr>
          <a:xfrm>
            <a:off x="8307092" y="6431797"/>
            <a:ext cx="3537250" cy="369332"/>
          </a:xfrm>
          <a:prstGeom prst="rect">
            <a:avLst/>
          </a:prstGeom>
          <a:noFill/>
        </p:spPr>
        <p:txBody>
          <a:bodyPr wrap="none" rtlCol="0">
            <a:spAutoFit/>
          </a:bodyPr>
          <a:lstStyle/>
          <a:p>
            <a:r>
              <a:rPr lang="en-GB" dirty="0"/>
              <a:t>A 15</a:t>
            </a:r>
            <a:r>
              <a:rPr lang="en-GB" baseline="30000" dirty="0"/>
              <a:t>th</a:t>
            </a:r>
            <a:r>
              <a:rPr lang="en-GB" dirty="0"/>
              <a:t> century drawing of a Beguine</a:t>
            </a:r>
          </a:p>
        </p:txBody>
      </p:sp>
    </p:spTree>
    <p:extLst>
      <p:ext uri="{BB962C8B-B14F-4D97-AF65-F5344CB8AC3E}">
        <p14:creationId xmlns:p14="http://schemas.microsoft.com/office/powerpoint/2010/main" val="72093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4067-75BC-45C6-A73D-9B0A770371CE}"/>
              </a:ext>
            </a:extLst>
          </p:cNvPr>
          <p:cNvSpPr>
            <a:spLocks noGrp="1"/>
          </p:cNvSpPr>
          <p:nvPr>
            <p:ph type="title"/>
          </p:nvPr>
        </p:nvSpPr>
        <p:spPr>
          <a:xfrm>
            <a:off x="4965430" y="629266"/>
            <a:ext cx="6586491" cy="1676603"/>
          </a:xfrm>
        </p:spPr>
        <p:txBody>
          <a:bodyPr>
            <a:normAutofit/>
          </a:bodyPr>
          <a:lstStyle/>
          <a:p>
            <a:r>
              <a:rPr lang="en-GB" sz="5400" b="1" dirty="0"/>
              <a:t>Female experiences</a:t>
            </a:r>
          </a:p>
        </p:txBody>
      </p:sp>
      <p:sp>
        <p:nvSpPr>
          <p:cNvPr id="3" name="Content Placeholder 2">
            <a:extLst>
              <a:ext uri="{FF2B5EF4-FFF2-40B4-BE49-F238E27FC236}">
                <a16:creationId xmlns:a16="http://schemas.microsoft.com/office/drawing/2014/main" id="{8415F1BC-965D-4682-99F8-C714B33DCF4D}"/>
              </a:ext>
            </a:extLst>
          </p:cNvPr>
          <p:cNvSpPr>
            <a:spLocks noGrp="1"/>
          </p:cNvSpPr>
          <p:nvPr>
            <p:ph idx="1"/>
          </p:nvPr>
        </p:nvSpPr>
        <p:spPr>
          <a:xfrm>
            <a:off x="4965431" y="2006354"/>
            <a:ext cx="6806359" cy="4710132"/>
          </a:xfrm>
        </p:spPr>
        <p:txBody>
          <a:bodyPr vert="horz" lIns="91440" tIns="45720" rIns="91440" bIns="45720" rtlCol="0" anchor="t">
            <a:noAutofit/>
          </a:bodyPr>
          <a:lstStyle/>
          <a:p>
            <a:pPr marL="0" indent="0">
              <a:buNone/>
            </a:pPr>
            <a:r>
              <a:rPr lang="en-GB" sz="1500" dirty="0"/>
              <a:t>Women could be both prominent and controversial within new religious movements. </a:t>
            </a:r>
          </a:p>
          <a:p>
            <a:r>
              <a:rPr lang="en-GB" sz="1500" dirty="0"/>
              <a:t>Mendicant orders were </a:t>
            </a:r>
            <a:r>
              <a:rPr lang="en-GB" sz="1500" b="1" dirty="0"/>
              <a:t>able to turn many female followers into enclosed nuns</a:t>
            </a:r>
            <a:r>
              <a:rPr lang="en-GB" sz="1500" dirty="0"/>
              <a:t>, but</a:t>
            </a:r>
            <a:r>
              <a:rPr lang="en-GB" sz="1500" b="1" dirty="0"/>
              <a:t> not all were so easily contained</a:t>
            </a:r>
            <a:r>
              <a:rPr lang="en-GB" sz="1500" dirty="0"/>
              <a:t>. [See </a:t>
            </a:r>
            <a:r>
              <a:rPr lang="en-GB" sz="1500" dirty="0" err="1"/>
              <a:t>Andenna</a:t>
            </a:r>
            <a:r>
              <a:rPr lang="en-GB" sz="1500" dirty="0"/>
              <a:t> in bibliography]</a:t>
            </a:r>
          </a:p>
          <a:p>
            <a:pPr marL="0" indent="0">
              <a:buNone/>
            </a:pPr>
            <a:r>
              <a:rPr lang="en-GB" sz="1500" dirty="0"/>
              <a:t>Often such independently minded women find both followers and controversy through very </a:t>
            </a:r>
            <a:r>
              <a:rPr lang="en-GB" sz="1500" b="1" dirty="0"/>
              <a:t>emotional displays of religious fervour</a:t>
            </a:r>
            <a:r>
              <a:rPr lang="en-GB" sz="1500" dirty="0"/>
              <a:t> and </a:t>
            </a:r>
            <a:r>
              <a:rPr lang="en-GB" sz="1500" b="1" dirty="0"/>
              <a:t>visionary experiences</a:t>
            </a:r>
            <a:r>
              <a:rPr lang="en-GB" sz="1500" dirty="0"/>
              <a:t>.</a:t>
            </a:r>
          </a:p>
          <a:p>
            <a:pPr lvl="1"/>
            <a:r>
              <a:rPr lang="en-GB" sz="1500" b="1" dirty="0"/>
              <a:t>Clare of Rimini </a:t>
            </a:r>
            <a:r>
              <a:rPr lang="en-GB" sz="1500" dirty="0"/>
              <a:t>– a widowed Italian Franciscan tertiary (i.e. a member of the third order) from a noble background who became famed for extravagant displays of masochistic asceticism. She was eventually pushed to join the Poor Clares and become an enclosed nun.</a:t>
            </a:r>
          </a:p>
          <a:p>
            <a:pPr lvl="1"/>
            <a:r>
              <a:rPr lang="en-GB" sz="1500" b="1" dirty="0"/>
              <a:t>Angela of Foligno</a:t>
            </a:r>
            <a:r>
              <a:rPr lang="en-GB" sz="1500" dirty="0"/>
              <a:t> – an Italian Franciscan tertiary from a wealthy urban background who became famed for visions; familiar with the Spiritual Franciscans. Founded a house for religious women who refused enclosure.</a:t>
            </a:r>
          </a:p>
          <a:p>
            <a:pPr lvl="1"/>
            <a:r>
              <a:rPr lang="en-GB" sz="1500" b="1" dirty="0"/>
              <a:t>Mary of </a:t>
            </a:r>
            <a:r>
              <a:rPr lang="en-GB" sz="1500" b="1" dirty="0" err="1"/>
              <a:t>Oignies</a:t>
            </a:r>
            <a:r>
              <a:rPr lang="en-GB" sz="1500" dirty="0"/>
              <a:t> (d. 1213) – from a French noble background. She convinces her husband to take a vow of chastity and takes up extreme ascetic practices (wearing a tight rope around her stomach). She also has visceral experiences when taking communion, believing she could taste Christ in it.   </a:t>
            </a:r>
          </a:p>
          <a:p>
            <a:pPr lvl="1"/>
            <a:r>
              <a:rPr lang="en-GB" sz="1500" b="1" dirty="0"/>
              <a:t>Hadewijch</a:t>
            </a:r>
            <a:r>
              <a:rPr lang="en-GB" sz="1500" dirty="0"/>
              <a:t> – a 13</a:t>
            </a:r>
            <a:r>
              <a:rPr lang="en-GB" sz="1500" baseline="30000" dirty="0"/>
              <a:t>th</a:t>
            </a:r>
            <a:r>
              <a:rPr lang="en-GB" sz="1500" dirty="0"/>
              <a:t> century woman from Brabant; little known about her, but probably an urban Beguine: writes about her mystical visions in poetic form.</a:t>
            </a:r>
          </a:p>
        </p:txBody>
      </p:sp>
      <p:pic>
        <p:nvPicPr>
          <p:cNvPr id="5" name="Picture 4" descr="A painting of a person reading a book&#10;&#10;Description automatically generated with low confidence">
            <a:extLst>
              <a:ext uri="{FF2B5EF4-FFF2-40B4-BE49-F238E27FC236}">
                <a16:creationId xmlns:a16="http://schemas.microsoft.com/office/drawing/2014/main" id="{1B5C8671-D3CA-A2B1-A76F-3B7D0DE7B810}"/>
              </a:ext>
            </a:extLst>
          </p:cNvPr>
          <p:cNvPicPr>
            <a:picLocks noChangeAspect="1"/>
          </p:cNvPicPr>
          <p:nvPr/>
        </p:nvPicPr>
        <p:blipFill rotWithShape="1">
          <a:blip r:embed="rId2">
            <a:extLst>
              <a:ext uri="{28A0092B-C50C-407E-A947-70E740481C1C}">
                <a14:useLocalDpi xmlns:a14="http://schemas.microsoft.com/office/drawing/2010/main" val="0"/>
              </a:ext>
            </a:extLst>
          </a:blip>
          <a:srcRect t="878" r="1" b="1"/>
          <a:stretch/>
        </p:blipFill>
        <p:spPr>
          <a:xfrm>
            <a:off x="20" y="10"/>
            <a:ext cx="4635571" cy="6857990"/>
          </a:xfrm>
          <a:prstGeom prst="rect">
            <a:avLst/>
          </a:prstGeom>
          <a:effectLst/>
        </p:spPr>
      </p:pic>
    </p:spTree>
    <p:extLst>
      <p:ext uri="{BB962C8B-B14F-4D97-AF65-F5344CB8AC3E}">
        <p14:creationId xmlns:p14="http://schemas.microsoft.com/office/powerpoint/2010/main" val="1997636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0E50-1437-4312-9FB1-101560233AC2}"/>
              </a:ext>
            </a:extLst>
          </p:cNvPr>
          <p:cNvSpPr>
            <a:spLocks noGrp="1"/>
          </p:cNvSpPr>
          <p:nvPr>
            <p:ph type="title"/>
          </p:nvPr>
        </p:nvSpPr>
        <p:spPr>
          <a:xfrm>
            <a:off x="4965430" y="629266"/>
            <a:ext cx="7403684" cy="1211891"/>
          </a:xfrm>
        </p:spPr>
        <p:txBody>
          <a:bodyPr>
            <a:normAutofit/>
          </a:bodyPr>
          <a:lstStyle/>
          <a:p>
            <a:r>
              <a:rPr lang="en-GB" b="1" dirty="0"/>
              <a:t>New educational institutions</a:t>
            </a:r>
          </a:p>
        </p:txBody>
      </p:sp>
      <p:sp>
        <p:nvSpPr>
          <p:cNvPr id="3" name="Content Placeholder 2">
            <a:extLst>
              <a:ext uri="{FF2B5EF4-FFF2-40B4-BE49-F238E27FC236}">
                <a16:creationId xmlns:a16="http://schemas.microsoft.com/office/drawing/2014/main" id="{64AD039E-D30C-4F74-9296-E0B50106E303}"/>
              </a:ext>
            </a:extLst>
          </p:cNvPr>
          <p:cNvSpPr>
            <a:spLocks noGrp="1"/>
          </p:cNvSpPr>
          <p:nvPr>
            <p:ph idx="1"/>
          </p:nvPr>
        </p:nvSpPr>
        <p:spPr>
          <a:xfrm>
            <a:off x="4965431" y="1729946"/>
            <a:ext cx="6995910" cy="4992130"/>
          </a:xfrm>
        </p:spPr>
        <p:txBody>
          <a:bodyPr vert="horz" lIns="91440" tIns="45720" rIns="91440" bIns="45720" rtlCol="0" anchor="t">
            <a:normAutofit/>
          </a:bodyPr>
          <a:lstStyle/>
          <a:p>
            <a:pPr marL="0" indent="0">
              <a:buNone/>
            </a:pPr>
            <a:r>
              <a:rPr lang="en-GB" sz="1600" dirty="0"/>
              <a:t>Against the background of the social changes of the twelfth and thirteenth centuries, something else was occurring: a </a:t>
            </a:r>
            <a:r>
              <a:rPr lang="en-GB" sz="1600" b="1" dirty="0"/>
              <a:t>revolution in education and learning.</a:t>
            </a:r>
          </a:p>
          <a:p>
            <a:r>
              <a:rPr lang="en-GB" sz="1600" dirty="0"/>
              <a:t>A </a:t>
            </a:r>
            <a:r>
              <a:rPr lang="en-GB" sz="1600" b="1" dirty="0"/>
              <a:t>more complex society with growing towns</a:t>
            </a:r>
            <a:r>
              <a:rPr lang="en-GB" sz="1600" dirty="0"/>
              <a:t> increased </a:t>
            </a:r>
            <a:r>
              <a:rPr lang="en-GB" sz="1600" b="1" dirty="0"/>
              <a:t>appetite for education</a:t>
            </a:r>
            <a:r>
              <a:rPr lang="en-GB" sz="1600" dirty="0"/>
              <a:t>.</a:t>
            </a:r>
          </a:p>
          <a:p>
            <a:r>
              <a:rPr lang="en-GB" sz="1600" dirty="0"/>
              <a:t>New </a:t>
            </a:r>
            <a:r>
              <a:rPr lang="en-GB" sz="1600" b="1" dirty="0"/>
              <a:t>urban schools</a:t>
            </a:r>
            <a:r>
              <a:rPr lang="en-GB" sz="1600" dirty="0"/>
              <a:t> emerged, and </a:t>
            </a:r>
            <a:r>
              <a:rPr lang="en-GB" sz="1600" b="1" dirty="0"/>
              <a:t>cathedral schools </a:t>
            </a:r>
            <a:r>
              <a:rPr lang="en-GB" sz="1600" dirty="0"/>
              <a:t>expanded. </a:t>
            </a:r>
          </a:p>
          <a:p>
            <a:r>
              <a:rPr lang="en-GB" sz="1600" dirty="0"/>
              <a:t>Rural </a:t>
            </a:r>
            <a:r>
              <a:rPr lang="en-GB" sz="1600" b="1" dirty="0"/>
              <a:t>monastic schools </a:t>
            </a:r>
            <a:r>
              <a:rPr lang="en-GB" sz="1600" dirty="0"/>
              <a:t>were less well-placed to meet the rising demand.</a:t>
            </a:r>
          </a:p>
          <a:p>
            <a:pPr marL="0" indent="0">
              <a:buNone/>
            </a:pPr>
            <a:r>
              <a:rPr lang="en-GB" sz="1600" dirty="0"/>
              <a:t>Certain cities and towns become famous for their schools and the masters teaching there. Simultaneously, both Church and lay authorities sought to gain a measure of control over these fast-growing educational centres.</a:t>
            </a:r>
          </a:p>
          <a:p>
            <a:pPr marL="0" indent="0">
              <a:buNone/>
            </a:pPr>
            <a:r>
              <a:rPr lang="en-GB" sz="1600" dirty="0"/>
              <a:t>The result: </a:t>
            </a:r>
            <a:r>
              <a:rPr lang="en-GB" sz="1600" b="1" dirty="0"/>
              <a:t>universities (</a:t>
            </a:r>
            <a:r>
              <a:rPr lang="en-GB" sz="1600" dirty="0"/>
              <a:t>from the </a:t>
            </a:r>
            <a:r>
              <a:rPr lang="en-GB" sz="1600" dirty="0" err="1"/>
              <a:t>latin</a:t>
            </a:r>
            <a:r>
              <a:rPr lang="en-GB" sz="1600" dirty="0"/>
              <a:t> </a:t>
            </a:r>
            <a:r>
              <a:rPr lang="en-GB" sz="1600" i="1" dirty="0"/>
              <a:t>universitas </a:t>
            </a:r>
            <a:r>
              <a:rPr lang="en-GB" sz="1600" dirty="0"/>
              <a:t>– i.e. the whole, a corporation).</a:t>
            </a:r>
            <a:endParaRPr lang="en-GB" sz="1600" b="1" dirty="0"/>
          </a:p>
          <a:p>
            <a:pPr marL="0" indent="0">
              <a:buNone/>
            </a:pPr>
            <a:r>
              <a:rPr lang="en-GB" sz="1600" b="1" dirty="0"/>
              <a:t>Bologna: </a:t>
            </a:r>
            <a:r>
              <a:rPr lang="en-GB" sz="1600" dirty="0"/>
              <a:t>gained its first organisation through a guild of students formed in 1088; the Holy Roman Emperor Frederik Barbarossa provided its first university charter in 1158. Particularly famous for its contributions to legal thought.</a:t>
            </a:r>
          </a:p>
          <a:p>
            <a:pPr marL="0" indent="0">
              <a:buNone/>
            </a:pPr>
            <a:r>
              <a:rPr lang="en-GB" sz="1600" b="1" dirty="0"/>
              <a:t>Paris: </a:t>
            </a:r>
            <a:r>
              <a:rPr lang="en-GB" sz="1600" dirty="0"/>
              <a:t>grew primarily out of the Notre Dame cathedral school of Paris. The corporation of teachers and students was recognised as a university in 1200 by the French king Philip Augustus. </a:t>
            </a:r>
            <a:endParaRPr lang="en-GB" sz="1600" b="1" dirty="0"/>
          </a:p>
          <a:p>
            <a:pPr marL="0" indent="0">
              <a:buNone/>
            </a:pPr>
            <a:r>
              <a:rPr lang="en-GB" sz="1600" b="1" dirty="0"/>
              <a:t>Oxford: </a:t>
            </a:r>
            <a:r>
              <a:rPr lang="en-GB" sz="1600" dirty="0"/>
              <a:t>urban schools existed by 1096; became formally recognised as a university over the course of the first half of the thirteenth century (1200-1250).</a:t>
            </a:r>
            <a:endParaRPr lang="en-GB" sz="1600" b="1" dirty="0"/>
          </a:p>
          <a:p>
            <a:pPr marL="0" indent="0">
              <a:buNone/>
            </a:pPr>
            <a:endParaRPr lang="en-GB" sz="1600" b="1" dirty="0"/>
          </a:p>
        </p:txBody>
      </p:sp>
      <p:pic>
        <p:nvPicPr>
          <p:cNvPr id="4" name="Picture 3">
            <a:extLst>
              <a:ext uri="{FF2B5EF4-FFF2-40B4-BE49-F238E27FC236}">
                <a16:creationId xmlns:a16="http://schemas.microsoft.com/office/drawing/2014/main" id="{C4A87813-8625-2D10-1008-E7EECF2C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52712" cy="6858000"/>
          </a:xfrm>
          <a:prstGeom prst="rect">
            <a:avLst/>
          </a:prstGeom>
        </p:spPr>
      </p:pic>
    </p:spTree>
    <p:extLst>
      <p:ext uri="{BB962C8B-B14F-4D97-AF65-F5344CB8AC3E}">
        <p14:creationId xmlns:p14="http://schemas.microsoft.com/office/powerpoint/2010/main" val="354273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0E50-1437-4312-9FB1-101560233AC2}"/>
              </a:ext>
            </a:extLst>
          </p:cNvPr>
          <p:cNvSpPr>
            <a:spLocks noGrp="1"/>
          </p:cNvSpPr>
          <p:nvPr>
            <p:ph type="title"/>
          </p:nvPr>
        </p:nvSpPr>
        <p:spPr>
          <a:xfrm>
            <a:off x="4965430" y="629266"/>
            <a:ext cx="7403684" cy="1211891"/>
          </a:xfrm>
        </p:spPr>
        <p:txBody>
          <a:bodyPr>
            <a:normAutofit/>
          </a:bodyPr>
          <a:lstStyle/>
          <a:p>
            <a:r>
              <a:rPr lang="en-GB" b="1" dirty="0"/>
              <a:t>New frameworks of knowledge</a:t>
            </a:r>
          </a:p>
        </p:txBody>
      </p:sp>
      <p:sp>
        <p:nvSpPr>
          <p:cNvPr id="3" name="Content Placeholder 2">
            <a:extLst>
              <a:ext uri="{FF2B5EF4-FFF2-40B4-BE49-F238E27FC236}">
                <a16:creationId xmlns:a16="http://schemas.microsoft.com/office/drawing/2014/main" id="{64AD039E-D30C-4F74-9296-E0B50106E303}"/>
              </a:ext>
            </a:extLst>
          </p:cNvPr>
          <p:cNvSpPr>
            <a:spLocks noGrp="1"/>
          </p:cNvSpPr>
          <p:nvPr>
            <p:ph idx="1"/>
          </p:nvPr>
        </p:nvSpPr>
        <p:spPr>
          <a:xfrm>
            <a:off x="4965431" y="1729946"/>
            <a:ext cx="6995910" cy="4992130"/>
          </a:xfrm>
        </p:spPr>
        <p:txBody>
          <a:bodyPr vert="horz" lIns="91440" tIns="45720" rIns="91440" bIns="45720" rtlCol="0" anchor="t">
            <a:normAutofit/>
          </a:bodyPr>
          <a:lstStyle/>
          <a:p>
            <a:pPr marL="0" indent="0">
              <a:buNone/>
            </a:pPr>
            <a:r>
              <a:rPr lang="en-GB" sz="2200" dirty="0"/>
              <a:t>If educational institutions were evolving, so too was intellectual culture itself, tending towards </a:t>
            </a:r>
            <a:r>
              <a:rPr lang="en-GB" sz="2200" b="1" dirty="0"/>
              <a:t>a more systematic approach</a:t>
            </a:r>
            <a:r>
              <a:rPr lang="en-GB" sz="2200" dirty="0"/>
              <a:t>:</a:t>
            </a:r>
          </a:p>
          <a:p>
            <a:r>
              <a:rPr lang="en-GB" sz="2200" dirty="0"/>
              <a:t>This culture is often described as “</a:t>
            </a:r>
            <a:r>
              <a:rPr lang="en-GB" sz="2200" b="1" dirty="0"/>
              <a:t>scholastic” – i.e., of the schools </a:t>
            </a:r>
            <a:r>
              <a:rPr lang="en-GB" sz="2200" dirty="0"/>
              <a:t>(albeit it was not exclusively found there)</a:t>
            </a:r>
            <a:endParaRPr lang="en-GB" sz="2200" b="1" dirty="0"/>
          </a:p>
          <a:p>
            <a:r>
              <a:rPr lang="en-GB" sz="2200" dirty="0"/>
              <a:t>Scholasticism is particularly associated with </a:t>
            </a:r>
            <a:r>
              <a:rPr lang="en-GB" sz="2200" b="1" dirty="0"/>
              <a:t>theology</a:t>
            </a:r>
            <a:r>
              <a:rPr lang="en-GB" sz="2200" dirty="0"/>
              <a:t>, but also affected </a:t>
            </a:r>
            <a:r>
              <a:rPr lang="en-GB" sz="2200" b="1" dirty="0"/>
              <a:t>law</a:t>
            </a:r>
            <a:r>
              <a:rPr lang="en-GB" sz="2200" dirty="0"/>
              <a:t> (a growing matter of interest) and </a:t>
            </a:r>
            <a:r>
              <a:rPr lang="en-GB" sz="2200" b="1" dirty="0"/>
              <a:t>natural sciences</a:t>
            </a:r>
            <a:r>
              <a:rPr lang="en-GB" sz="2200" dirty="0"/>
              <a:t> (including medicine).</a:t>
            </a:r>
          </a:p>
          <a:p>
            <a:r>
              <a:rPr lang="en-GB" sz="2200" dirty="0"/>
              <a:t>Across all these fields, scholars began the task of trying both </a:t>
            </a:r>
            <a:r>
              <a:rPr lang="en-GB" sz="2200" b="1" dirty="0"/>
              <a:t>to broaden and to integrate their knowledge of both the worldly and the divine</a:t>
            </a:r>
            <a:r>
              <a:rPr lang="en-GB" sz="2200" dirty="0"/>
              <a:t>. </a:t>
            </a:r>
          </a:p>
          <a:p>
            <a:r>
              <a:rPr lang="en-GB" sz="2200" b="1" dirty="0"/>
              <a:t>New methods of learning and teaching</a:t>
            </a:r>
            <a:r>
              <a:rPr lang="en-GB" sz="2200" dirty="0"/>
              <a:t> came to the fore: e.g., </a:t>
            </a:r>
            <a:r>
              <a:rPr lang="en-GB" sz="2200" b="1" dirty="0"/>
              <a:t>dialectical reasoning</a:t>
            </a:r>
            <a:r>
              <a:rPr lang="en-GB" sz="2200" dirty="0"/>
              <a:t> – i.e., a pitting two opposing arguments against each other.</a:t>
            </a:r>
          </a:p>
        </p:txBody>
      </p:sp>
      <p:pic>
        <p:nvPicPr>
          <p:cNvPr id="4" name="Picture 3">
            <a:extLst>
              <a:ext uri="{FF2B5EF4-FFF2-40B4-BE49-F238E27FC236}">
                <a16:creationId xmlns:a16="http://schemas.microsoft.com/office/drawing/2014/main" id="{98D60F8A-834B-051C-0FA9-D90E9399E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52712" cy="6858000"/>
          </a:xfrm>
          <a:prstGeom prst="rect">
            <a:avLst/>
          </a:prstGeom>
        </p:spPr>
      </p:pic>
    </p:spTree>
    <p:extLst>
      <p:ext uri="{BB962C8B-B14F-4D97-AF65-F5344CB8AC3E}">
        <p14:creationId xmlns:p14="http://schemas.microsoft.com/office/powerpoint/2010/main" val="73212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0E50-1437-4312-9FB1-101560233AC2}"/>
              </a:ext>
            </a:extLst>
          </p:cNvPr>
          <p:cNvSpPr>
            <a:spLocks noGrp="1"/>
          </p:cNvSpPr>
          <p:nvPr>
            <p:ph type="title"/>
          </p:nvPr>
        </p:nvSpPr>
        <p:spPr>
          <a:xfrm>
            <a:off x="349029" y="629266"/>
            <a:ext cx="7403684" cy="1211891"/>
          </a:xfrm>
        </p:spPr>
        <p:txBody>
          <a:bodyPr>
            <a:normAutofit/>
          </a:bodyPr>
          <a:lstStyle/>
          <a:p>
            <a:r>
              <a:rPr lang="en-GB" b="1" dirty="0"/>
              <a:t>New frameworks of knowledge</a:t>
            </a:r>
          </a:p>
        </p:txBody>
      </p:sp>
      <p:sp>
        <p:nvSpPr>
          <p:cNvPr id="3" name="Content Placeholder 2">
            <a:extLst>
              <a:ext uri="{FF2B5EF4-FFF2-40B4-BE49-F238E27FC236}">
                <a16:creationId xmlns:a16="http://schemas.microsoft.com/office/drawing/2014/main" id="{64AD039E-D30C-4F74-9296-E0B50106E303}"/>
              </a:ext>
            </a:extLst>
          </p:cNvPr>
          <p:cNvSpPr>
            <a:spLocks noGrp="1"/>
          </p:cNvSpPr>
          <p:nvPr>
            <p:ph idx="1"/>
          </p:nvPr>
        </p:nvSpPr>
        <p:spPr>
          <a:xfrm>
            <a:off x="357911" y="1729946"/>
            <a:ext cx="6995910" cy="4992130"/>
          </a:xfrm>
        </p:spPr>
        <p:txBody>
          <a:bodyPr>
            <a:noAutofit/>
          </a:bodyPr>
          <a:lstStyle/>
          <a:p>
            <a:pPr marL="0" indent="0">
              <a:buNone/>
            </a:pPr>
            <a:r>
              <a:rPr lang="en-GB" sz="1700" dirty="0"/>
              <a:t>Some of </a:t>
            </a:r>
            <a:r>
              <a:rPr lang="en-GB" sz="1700" b="1" dirty="0"/>
              <a:t>scholasticism’s roots predate this period </a:t>
            </a:r>
            <a:r>
              <a:rPr lang="en-GB" sz="1700" dirty="0"/>
              <a:t>and are </a:t>
            </a:r>
            <a:r>
              <a:rPr lang="en-GB" sz="1700" b="1" dirty="0"/>
              <a:t>not entirely associated with the schools</a:t>
            </a:r>
            <a:r>
              <a:rPr lang="en-GB" sz="1700" dirty="0"/>
              <a:t>:</a:t>
            </a:r>
          </a:p>
          <a:p>
            <a:r>
              <a:rPr lang="en-GB" sz="1700" dirty="0"/>
              <a:t>The tenth century Norman conquest of Sicily, the progress of the Reconquista in Spain, and the Crusades brought men from the Latin West in </a:t>
            </a:r>
            <a:r>
              <a:rPr lang="en-GB" sz="1700" b="1" dirty="0"/>
              <a:t>contact with Arabic learning</a:t>
            </a:r>
            <a:r>
              <a:rPr lang="en-GB" sz="1700" dirty="0"/>
              <a:t>. </a:t>
            </a:r>
          </a:p>
          <a:p>
            <a:r>
              <a:rPr lang="en-GB" sz="1700" dirty="0"/>
              <a:t>The Muslim world had preserved (and translated into Arabic) many </a:t>
            </a:r>
            <a:r>
              <a:rPr lang="en-GB" sz="1700" b="1" dirty="0"/>
              <a:t>classical Greek works that had been lost in the West,</a:t>
            </a:r>
            <a:r>
              <a:rPr lang="en-GB" sz="1700" dirty="0"/>
              <a:t> including some works of Aristotle. Regaining these opens up </a:t>
            </a:r>
            <a:r>
              <a:rPr lang="en-GB" sz="1700" b="1" dirty="0"/>
              <a:t>new intellectual landscapes in both philosophy and science</a:t>
            </a:r>
            <a:r>
              <a:rPr lang="en-GB" sz="1700" dirty="0"/>
              <a:t>.</a:t>
            </a:r>
          </a:p>
          <a:p>
            <a:r>
              <a:rPr lang="en-GB" sz="1700" dirty="0"/>
              <a:t>The </a:t>
            </a:r>
            <a:r>
              <a:rPr lang="en-GB" sz="1700" b="1" dirty="0"/>
              <a:t>monastic school of Lanfranc and Anselm at Bec</a:t>
            </a:r>
            <a:r>
              <a:rPr lang="en-GB" sz="1700" dirty="0"/>
              <a:t> and the </a:t>
            </a:r>
            <a:r>
              <a:rPr lang="en-GB" sz="1700" b="1" dirty="0"/>
              <a:t>Cistercians</a:t>
            </a:r>
            <a:r>
              <a:rPr lang="en-GB" sz="1700" dirty="0"/>
              <a:t> – both also associated with affective piety – were already pioneering more systematic, logical approaches to theology.</a:t>
            </a:r>
          </a:p>
          <a:p>
            <a:pPr marL="0" indent="0">
              <a:buNone/>
            </a:pPr>
            <a:r>
              <a:rPr lang="en-GB" sz="1700" dirty="0"/>
              <a:t>But the </a:t>
            </a:r>
            <a:r>
              <a:rPr lang="en-GB" sz="1700" b="1" dirty="0"/>
              <a:t>growth of schools in towns and cities accelerated the trend</a:t>
            </a:r>
            <a:r>
              <a:rPr lang="en-GB" sz="1700" dirty="0"/>
              <a:t>:</a:t>
            </a:r>
          </a:p>
          <a:p>
            <a:r>
              <a:rPr lang="en-GB" sz="1700" dirty="0"/>
              <a:t>Scholars in these new schools </a:t>
            </a:r>
            <a:r>
              <a:rPr lang="en-GB" sz="1700" b="1" dirty="0"/>
              <a:t>can travel, </a:t>
            </a:r>
            <a:r>
              <a:rPr lang="en-GB" sz="1700" dirty="0"/>
              <a:t>unconstrained by monastic boundaries</a:t>
            </a:r>
            <a:r>
              <a:rPr lang="en-GB" sz="1700" b="1" dirty="0"/>
              <a:t>, </a:t>
            </a:r>
            <a:r>
              <a:rPr lang="en-GB" sz="1700" dirty="0"/>
              <a:t>to </a:t>
            </a:r>
            <a:r>
              <a:rPr lang="en-GB" sz="1700" b="1" dirty="0"/>
              <a:t>learn</a:t>
            </a:r>
            <a:r>
              <a:rPr lang="en-GB" sz="1700" dirty="0"/>
              <a:t> </a:t>
            </a:r>
            <a:r>
              <a:rPr lang="en-GB" sz="1700" b="1" dirty="0"/>
              <a:t>new things</a:t>
            </a:r>
            <a:r>
              <a:rPr lang="en-GB" sz="1700" dirty="0"/>
              <a:t>, and </a:t>
            </a:r>
            <a:r>
              <a:rPr lang="en-GB" sz="1700" b="1" dirty="0"/>
              <a:t>transmit texts</a:t>
            </a:r>
            <a:r>
              <a:rPr lang="en-GB" sz="1700" dirty="0"/>
              <a:t>.</a:t>
            </a:r>
          </a:p>
          <a:p>
            <a:r>
              <a:rPr lang="en-GB" sz="1700" dirty="0"/>
              <a:t>The </a:t>
            </a:r>
            <a:r>
              <a:rPr lang="en-GB" sz="1700" b="1" dirty="0"/>
              <a:t>fuller dedication to learning within the schools</a:t>
            </a:r>
            <a:r>
              <a:rPr lang="en-GB" sz="1700" dirty="0"/>
              <a:t>, less encumbered by monastic duties, accelerates advanced studies.</a:t>
            </a:r>
          </a:p>
        </p:txBody>
      </p:sp>
      <p:pic>
        <p:nvPicPr>
          <p:cNvPr id="6" name="Picture 5" descr="A vintage photo of a person&#10;&#10;Description automatically generated">
            <a:extLst>
              <a:ext uri="{FF2B5EF4-FFF2-40B4-BE49-F238E27FC236}">
                <a16:creationId xmlns:a16="http://schemas.microsoft.com/office/drawing/2014/main" id="{76E0C7F2-5534-7BBC-7148-B86731E9B523}"/>
              </a:ext>
            </a:extLst>
          </p:cNvPr>
          <p:cNvPicPr>
            <a:picLocks noChangeAspect="1"/>
          </p:cNvPicPr>
          <p:nvPr/>
        </p:nvPicPr>
        <p:blipFill rotWithShape="1">
          <a:blip r:embed="rId2">
            <a:extLst>
              <a:ext uri="{28A0092B-C50C-407E-A947-70E740481C1C}">
                <a14:useLocalDpi xmlns:a14="http://schemas.microsoft.com/office/drawing/2010/main" val="0"/>
              </a:ext>
            </a:extLst>
          </a:blip>
          <a:srcRect l="5793"/>
          <a:stretch/>
        </p:blipFill>
        <p:spPr>
          <a:xfrm>
            <a:off x="7554942" y="10"/>
            <a:ext cx="4635571" cy="6857990"/>
          </a:xfrm>
          <a:prstGeom prst="rect">
            <a:avLst/>
          </a:prstGeom>
          <a:effectLst/>
        </p:spPr>
      </p:pic>
    </p:spTree>
    <p:extLst>
      <p:ext uri="{BB962C8B-B14F-4D97-AF65-F5344CB8AC3E}">
        <p14:creationId xmlns:p14="http://schemas.microsoft.com/office/powerpoint/2010/main" val="417697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0B-5659-4A72-8190-435DE57D994B}"/>
              </a:ext>
            </a:extLst>
          </p:cNvPr>
          <p:cNvSpPr>
            <a:spLocks noGrp="1"/>
          </p:cNvSpPr>
          <p:nvPr>
            <p:ph type="title"/>
          </p:nvPr>
        </p:nvSpPr>
        <p:spPr>
          <a:xfrm>
            <a:off x="4965430" y="265281"/>
            <a:ext cx="6586491" cy="1676603"/>
          </a:xfrm>
        </p:spPr>
        <p:txBody>
          <a:bodyPr>
            <a:normAutofit/>
          </a:bodyPr>
          <a:lstStyle/>
          <a:p>
            <a:r>
              <a:rPr lang="en-GB" b="1" dirty="0"/>
              <a:t>Monks and the new schools</a:t>
            </a:r>
          </a:p>
        </p:txBody>
      </p:sp>
      <p:pic>
        <p:nvPicPr>
          <p:cNvPr id="5" name="Content Placeholder 4" descr="A picture containing fabric, box&#10;&#10;Description automatically generated">
            <a:extLst>
              <a:ext uri="{FF2B5EF4-FFF2-40B4-BE49-F238E27FC236}">
                <a16:creationId xmlns:a16="http://schemas.microsoft.com/office/drawing/2014/main" id="{B7381375-3105-4941-8602-86456E1F84A3}"/>
              </a:ext>
            </a:extLst>
          </p:cNvPr>
          <p:cNvPicPr>
            <a:picLocks noChangeAspect="1"/>
          </p:cNvPicPr>
          <p:nvPr/>
        </p:nvPicPr>
        <p:blipFill rotWithShape="1">
          <a:blip r:embed="rId2">
            <a:extLst>
              <a:ext uri="{28A0092B-C50C-407E-A947-70E740481C1C}">
                <a14:useLocalDpi xmlns:a14="http://schemas.microsoft.com/office/drawing/2010/main" val="0"/>
              </a:ext>
            </a:extLst>
          </a:blip>
          <a:srcRect l="42902" r="21274"/>
          <a:stretch/>
        </p:blipFill>
        <p:spPr>
          <a:xfrm>
            <a:off x="20" y="10"/>
            <a:ext cx="4635571" cy="6857990"/>
          </a:xfrm>
          <a:prstGeom prst="rect">
            <a:avLst/>
          </a:prstGeom>
          <a:effectLst/>
        </p:spPr>
      </p:pic>
      <p:sp>
        <p:nvSpPr>
          <p:cNvPr id="9" name="Content Placeholder 8">
            <a:extLst>
              <a:ext uri="{FF2B5EF4-FFF2-40B4-BE49-F238E27FC236}">
                <a16:creationId xmlns:a16="http://schemas.microsoft.com/office/drawing/2014/main" id="{41EF1B25-60A5-4AED-9E7E-3AEB6D5F2669}"/>
              </a:ext>
            </a:extLst>
          </p:cNvPr>
          <p:cNvSpPr>
            <a:spLocks noGrp="1"/>
          </p:cNvSpPr>
          <p:nvPr>
            <p:ph idx="1"/>
          </p:nvPr>
        </p:nvSpPr>
        <p:spPr>
          <a:xfrm>
            <a:off x="4965431" y="1633490"/>
            <a:ext cx="6910480" cy="5131294"/>
          </a:xfrm>
        </p:spPr>
        <p:txBody>
          <a:bodyPr vert="horz" lIns="91440" tIns="45720" rIns="91440" bIns="45720" rtlCol="0" anchor="t">
            <a:noAutofit/>
          </a:bodyPr>
          <a:lstStyle/>
          <a:p>
            <a:pPr marL="0" indent="0">
              <a:buNone/>
            </a:pPr>
            <a:r>
              <a:rPr lang="en-US" sz="1600" dirty="0"/>
              <a:t>The growth of </a:t>
            </a:r>
            <a:r>
              <a:rPr lang="en-US" sz="1600" b="1" dirty="0"/>
              <a:t>new educational institutions naturally challenged the intellectual leadership of traditional monastic schools</a:t>
            </a:r>
          </a:p>
          <a:p>
            <a:pPr marL="0" indent="0">
              <a:buNone/>
            </a:pPr>
            <a:r>
              <a:rPr lang="en-US" sz="1600" dirty="0"/>
              <a:t>And while </a:t>
            </a:r>
            <a:r>
              <a:rPr lang="en-US" sz="1600" b="1" dirty="0"/>
              <a:t>monks</a:t>
            </a:r>
            <a:r>
              <a:rPr lang="en-US" sz="1600" dirty="0"/>
              <a:t> had contributed to the development of scholastic intellectual culture, they </a:t>
            </a:r>
            <a:r>
              <a:rPr lang="en-US" sz="1600" b="1" dirty="0"/>
              <a:t>could also react negatively to work that was not under their control</a:t>
            </a:r>
            <a:r>
              <a:rPr lang="en-US" sz="1600" dirty="0"/>
              <a:t>.</a:t>
            </a:r>
          </a:p>
          <a:p>
            <a:pPr marL="0" indent="0">
              <a:buNone/>
            </a:pPr>
            <a:r>
              <a:rPr lang="en-US" sz="1600" dirty="0"/>
              <a:t>One of the earliest clashes concerned the views of theologian </a:t>
            </a:r>
            <a:r>
              <a:rPr lang="en-US" sz="1600" b="1" dirty="0"/>
              <a:t>Peter Abelard (</a:t>
            </a:r>
            <a:r>
              <a:rPr lang="en-GB" sz="1600" b="1" dirty="0"/>
              <a:t>1079-1142</a:t>
            </a:r>
            <a:r>
              <a:rPr lang="en-GB" sz="1600" dirty="0"/>
              <a:t>)</a:t>
            </a:r>
            <a:endParaRPr lang="en-US" sz="1600" dirty="0"/>
          </a:p>
          <a:p>
            <a:r>
              <a:rPr lang="en-US" sz="1600" dirty="0"/>
              <a:t>A layman (not even a priest) claimed to offer new insight into God and his creation. </a:t>
            </a:r>
          </a:p>
          <a:p>
            <a:r>
              <a:rPr lang="en-US" sz="1600" dirty="0"/>
              <a:t>His explorations of virtues, vices and their relation to sin – highly influenced by Aristotle – took the quite extreme view that active consent in knowingly doing wrong was the only criterion for sin. </a:t>
            </a:r>
          </a:p>
          <a:p>
            <a:r>
              <a:rPr lang="en-US" sz="1600" dirty="0"/>
              <a:t>A challenge particularly to monastic outlooks on sin, which tended towards seeing certain forms of temptation as near-inevitably corrupting and sin-inducing.</a:t>
            </a:r>
          </a:p>
          <a:p>
            <a:pPr marL="0" indent="0">
              <a:buNone/>
            </a:pPr>
            <a:r>
              <a:rPr lang="en-US" sz="1600" b="1" dirty="0"/>
              <a:t>Bernard of Clairvaux </a:t>
            </a:r>
            <a:r>
              <a:rPr lang="en-US" sz="1600" dirty="0"/>
              <a:t>(1090-1153) – the most influential Cistercian of the 12</a:t>
            </a:r>
            <a:r>
              <a:rPr lang="en-US" sz="1600" baseline="30000" dirty="0"/>
              <a:t>th</a:t>
            </a:r>
            <a:r>
              <a:rPr lang="en-US" sz="1600" dirty="0"/>
              <a:t> century – made it a personal mission to effectively destroy Abelard’s career.</a:t>
            </a:r>
            <a:endParaRPr lang="en-US" sz="1600" dirty="0">
              <a:cs typeface="Calibri"/>
            </a:endParaRPr>
          </a:p>
          <a:p>
            <a:pPr marL="285750" indent="-285750"/>
            <a:r>
              <a:rPr lang="en-US" sz="1600" dirty="0"/>
              <a:t>He succeeded in having many of Abelard's propositions condemned at the Council of Sens in 1141.</a:t>
            </a:r>
            <a:endParaRPr lang="en-US" sz="1600" dirty="0">
              <a:cs typeface="Calibri"/>
            </a:endParaRPr>
          </a:p>
        </p:txBody>
      </p:sp>
    </p:spTree>
    <p:extLst>
      <p:ext uri="{BB962C8B-B14F-4D97-AF65-F5344CB8AC3E}">
        <p14:creationId xmlns:p14="http://schemas.microsoft.com/office/powerpoint/2010/main" val="285723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0B-5659-4A72-8190-435DE57D994B}"/>
              </a:ext>
            </a:extLst>
          </p:cNvPr>
          <p:cNvSpPr>
            <a:spLocks noGrp="1"/>
          </p:cNvSpPr>
          <p:nvPr>
            <p:ph type="title"/>
          </p:nvPr>
        </p:nvSpPr>
        <p:spPr>
          <a:xfrm>
            <a:off x="4965430" y="265281"/>
            <a:ext cx="6586491" cy="1676603"/>
          </a:xfrm>
        </p:spPr>
        <p:txBody>
          <a:bodyPr>
            <a:normAutofit/>
          </a:bodyPr>
          <a:lstStyle/>
          <a:p>
            <a:r>
              <a:rPr lang="en-GB" b="1" dirty="0"/>
              <a:t>Monks and the new schools</a:t>
            </a:r>
          </a:p>
        </p:txBody>
      </p:sp>
      <p:pic>
        <p:nvPicPr>
          <p:cNvPr id="5" name="Content Placeholder 4" descr="A picture containing fabric, box&#10;&#10;Description automatically generated">
            <a:extLst>
              <a:ext uri="{FF2B5EF4-FFF2-40B4-BE49-F238E27FC236}">
                <a16:creationId xmlns:a16="http://schemas.microsoft.com/office/drawing/2014/main" id="{B7381375-3105-4941-8602-86456E1F84A3}"/>
              </a:ext>
            </a:extLst>
          </p:cNvPr>
          <p:cNvPicPr>
            <a:picLocks noChangeAspect="1"/>
          </p:cNvPicPr>
          <p:nvPr/>
        </p:nvPicPr>
        <p:blipFill rotWithShape="1">
          <a:blip r:embed="rId2">
            <a:extLst>
              <a:ext uri="{28A0092B-C50C-407E-A947-70E740481C1C}">
                <a14:useLocalDpi xmlns:a14="http://schemas.microsoft.com/office/drawing/2010/main" val="0"/>
              </a:ext>
            </a:extLst>
          </a:blip>
          <a:srcRect l="42902" r="21274"/>
          <a:stretch/>
        </p:blipFill>
        <p:spPr>
          <a:xfrm>
            <a:off x="20" y="10"/>
            <a:ext cx="4635571" cy="6857990"/>
          </a:xfrm>
          <a:prstGeom prst="rect">
            <a:avLst/>
          </a:prstGeom>
          <a:effectLst/>
        </p:spPr>
      </p:pic>
      <p:sp>
        <p:nvSpPr>
          <p:cNvPr id="9" name="Content Placeholder 8">
            <a:extLst>
              <a:ext uri="{FF2B5EF4-FFF2-40B4-BE49-F238E27FC236}">
                <a16:creationId xmlns:a16="http://schemas.microsoft.com/office/drawing/2014/main" id="{41EF1B25-60A5-4AED-9E7E-3AEB6D5F2669}"/>
              </a:ext>
            </a:extLst>
          </p:cNvPr>
          <p:cNvSpPr>
            <a:spLocks noGrp="1"/>
          </p:cNvSpPr>
          <p:nvPr>
            <p:ph idx="1"/>
          </p:nvPr>
        </p:nvSpPr>
        <p:spPr>
          <a:xfrm>
            <a:off x="4965431" y="1633490"/>
            <a:ext cx="6910480" cy="5131294"/>
          </a:xfrm>
        </p:spPr>
        <p:txBody>
          <a:bodyPr>
            <a:noAutofit/>
          </a:bodyPr>
          <a:lstStyle/>
          <a:p>
            <a:pPr marL="0" indent="0">
              <a:buNone/>
            </a:pPr>
            <a:r>
              <a:rPr lang="en-GB" sz="1600" dirty="0"/>
              <a:t>But </a:t>
            </a:r>
            <a:r>
              <a:rPr lang="en-GB" sz="1600" b="1" dirty="0"/>
              <a:t>neither Bernard or other coenobitic monks could not hold off general trend in higher education</a:t>
            </a:r>
            <a:r>
              <a:rPr lang="en-GB" sz="1600" dirty="0"/>
              <a:t>. Rather, they were compelled to engage in it (see Clark in Bibliography):</a:t>
            </a:r>
          </a:p>
          <a:p>
            <a:r>
              <a:rPr lang="en-GB" sz="1600" dirty="0"/>
              <a:t>The </a:t>
            </a:r>
            <a:r>
              <a:rPr lang="en-GB" sz="1600" b="1" dirty="0"/>
              <a:t>Cistercian order</a:t>
            </a:r>
            <a:r>
              <a:rPr lang="en-GB" sz="1600" dirty="0"/>
              <a:t> – with its central organisational structure – was relatively quick to establish </a:t>
            </a:r>
            <a:r>
              <a:rPr lang="en-GB" sz="1600" b="1" i="1" dirty="0" err="1"/>
              <a:t>studia</a:t>
            </a:r>
            <a:r>
              <a:rPr lang="en-GB" sz="1600" b="1" i="1" dirty="0"/>
              <a:t> </a:t>
            </a:r>
            <a:r>
              <a:rPr lang="en-GB" sz="1600" b="1" dirty="0"/>
              <a:t>(houses of learning) in university towns and cities</a:t>
            </a:r>
            <a:r>
              <a:rPr lang="en-GB" sz="1600" dirty="0"/>
              <a:t> and sent monks to these from the mid-thirteenth century.</a:t>
            </a:r>
          </a:p>
          <a:p>
            <a:r>
              <a:rPr lang="en-GB" sz="1600" dirty="0"/>
              <a:t>As for other </a:t>
            </a:r>
            <a:r>
              <a:rPr lang="en-GB" sz="1600" b="1" dirty="0"/>
              <a:t>Benedictines</a:t>
            </a:r>
            <a:r>
              <a:rPr lang="en-GB" sz="1600" dirty="0"/>
              <a:t>, the reform efforts of </a:t>
            </a:r>
            <a:r>
              <a:rPr lang="en-GB" sz="1600" b="1" dirty="0"/>
              <a:t>Clement V</a:t>
            </a:r>
            <a:r>
              <a:rPr lang="en-GB" sz="1600" dirty="0"/>
              <a:t> and </a:t>
            </a:r>
            <a:r>
              <a:rPr lang="en-GB" sz="1600" b="1" dirty="0"/>
              <a:t>Benedict XII </a:t>
            </a:r>
            <a:r>
              <a:rPr lang="en-GB" sz="1600" dirty="0"/>
              <a:t>aimed to ensure some young Benedictine monks were given </a:t>
            </a:r>
            <a:r>
              <a:rPr lang="en-GB" sz="1600" b="1" dirty="0"/>
              <a:t>allowance to leave their monasteries, at least for a time, to attend university</a:t>
            </a:r>
            <a:r>
              <a:rPr lang="en-GB" sz="1600" dirty="0"/>
              <a:t>.</a:t>
            </a:r>
          </a:p>
          <a:p>
            <a:r>
              <a:rPr lang="en-GB" sz="1600" dirty="0"/>
              <a:t>The aim in both instances was that university-educated monks would </a:t>
            </a:r>
            <a:r>
              <a:rPr lang="en-GB" sz="1600" b="1" dirty="0"/>
              <a:t>bring this culture back to their own monasteries as teachers</a:t>
            </a:r>
            <a:r>
              <a:rPr lang="en-GB" sz="1600" dirty="0"/>
              <a:t>, to maintain intellectual standards within these houses.</a:t>
            </a:r>
          </a:p>
          <a:p>
            <a:r>
              <a:rPr lang="en-GB" sz="1600" dirty="0"/>
              <a:t>It also meant the coenobitic orders to still had </a:t>
            </a:r>
            <a:r>
              <a:rPr lang="en-GB" sz="1600" b="1" dirty="0"/>
              <a:t>something to offer young men who wanted to receive an education.</a:t>
            </a:r>
          </a:p>
          <a:p>
            <a:pPr marL="0" indent="0">
              <a:buNone/>
            </a:pPr>
            <a:r>
              <a:rPr lang="en-GB" sz="1600" dirty="0"/>
              <a:t>By the fourteenth and fifteenth centuries, these efforts had had a clear effect, </a:t>
            </a:r>
            <a:r>
              <a:rPr lang="en-GB" sz="1600" b="1" dirty="0"/>
              <a:t>increasing monastic influence in the universities</a:t>
            </a:r>
            <a:r>
              <a:rPr lang="en-GB" sz="1600" dirty="0"/>
              <a:t>: </a:t>
            </a:r>
          </a:p>
          <a:p>
            <a:r>
              <a:rPr lang="en-GB" sz="1600" dirty="0"/>
              <a:t>By 1450 Benedictines and Cistercians actually held </a:t>
            </a:r>
            <a:r>
              <a:rPr lang="en-GB" sz="1600" b="1" dirty="0"/>
              <a:t>many of the key positions at the higher faculties of Paris and Oxford.</a:t>
            </a:r>
          </a:p>
        </p:txBody>
      </p:sp>
    </p:spTree>
    <p:extLst>
      <p:ext uri="{BB962C8B-B14F-4D97-AF65-F5344CB8AC3E}">
        <p14:creationId xmlns:p14="http://schemas.microsoft.com/office/powerpoint/2010/main" val="72287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007D-B41A-BE61-6F90-279C4696C5F7}"/>
              </a:ext>
            </a:extLst>
          </p:cNvPr>
          <p:cNvSpPr>
            <a:spLocks noGrp="1"/>
          </p:cNvSpPr>
          <p:nvPr>
            <p:ph type="title"/>
          </p:nvPr>
        </p:nvSpPr>
        <p:spPr>
          <a:xfrm>
            <a:off x="224747" y="436226"/>
            <a:ext cx="6586491" cy="1676603"/>
          </a:xfrm>
        </p:spPr>
        <p:txBody>
          <a:bodyPr>
            <a:normAutofit/>
          </a:bodyPr>
          <a:lstStyle/>
          <a:p>
            <a:r>
              <a:rPr lang="en-GB" b="1" dirty="0"/>
              <a:t>Mendicants and the Schools</a:t>
            </a:r>
          </a:p>
        </p:txBody>
      </p:sp>
      <p:sp>
        <p:nvSpPr>
          <p:cNvPr id="3" name="Content Placeholder 2">
            <a:extLst>
              <a:ext uri="{FF2B5EF4-FFF2-40B4-BE49-F238E27FC236}">
                <a16:creationId xmlns:a16="http://schemas.microsoft.com/office/drawing/2014/main" id="{06A1ABDE-17AC-B4DF-0BAD-5125D6AD3BB5}"/>
              </a:ext>
            </a:extLst>
          </p:cNvPr>
          <p:cNvSpPr>
            <a:spLocks noGrp="1"/>
          </p:cNvSpPr>
          <p:nvPr>
            <p:ph idx="1"/>
          </p:nvPr>
        </p:nvSpPr>
        <p:spPr>
          <a:xfrm>
            <a:off x="206988" y="2393814"/>
            <a:ext cx="7128532" cy="4738506"/>
          </a:xfrm>
        </p:spPr>
        <p:txBody>
          <a:bodyPr vert="horz" lIns="91440" tIns="45720" rIns="91440" bIns="45720" rtlCol="0" anchor="t">
            <a:noAutofit/>
          </a:bodyPr>
          <a:lstStyle/>
          <a:p>
            <a:pPr marL="0" indent="0">
              <a:buNone/>
            </a:pPr>
            <a:r>
              <a:rPr lang="en-GB" sz="2000" dirty="0"/>
              <a:t>If the coenobitic orders were forced to adapt to the schools, the </a:t>
            </a:r>
            <a:r>
              <a:rPr lang="en-GB" sz="2000" b="1" dirty="0"/>
              <a:t>mendicant orders were much quicker to integrate themselves within these institutions</a:t>
            </a:r>
            <a:r>
              <a:rPr lang="en-GB" sz="2000" dirty="0"/>
              <a:t>.</a:t>
            </a:r>
          </a:p>
          <a:p>
            <a:r>
              <a:rPr lang="en-GB" sz="2000" dirty="0"/>
              <a:t>Saint </a:t>
            </a:r>
            <a:r>
              <a:rPr lang="en-GB" sz="2000" b="1" dirty="0"/>
              <a:t>Francis of Assisi</a:t>
            </a:r>
            <a:r>
              <a:rPr lang="en-GB" sz="2000" dirty="0"/>
              <a:t> (d. 1226) was initially </a:t>
            </a:r>
            <a:r>
              <a:rPr lang="en-GB" sz="2000" b="1" dirty="0"/>
              <a:t>very suspicious of education</a:t>
            </a:r>
            <a:r>
              <a:rPr lang="en-GB" sz="2000" dirty="0"/>
              <a:t>, thinking it led to arrogance. </a:t>
            </a:r>
          </a:p>
          <a:p>
            <a:r>
              <a:rPr lang="en-GB" sz="2000" dirty="0"/>
              <a:t>But friars of both his order and others </a:t>
            </a:r>
            <a:r>
              <a:rPr lang="en-GB" sz="2000" b="1" dirty="0"/>
              <a:t>existed in the same urban locations as the new schools and universities.</a:t>
            </a:r>
          </a:p>
          <a:p>
            <a:r>
              <a:rPr lang="en-GB" sz="2000" b="1" dirty="0"/>
              <a:t>The mobility of friars </a:t>
            </a:r>
            <a:r>
              <a:rPr lang="en-GB" sz="2000" dirty="0"/>
              <a:t>also allowed them to engage more readily in the schools than coenobitic monks.</a:t>
            </a:r>
          </a:p>
          <a:p>
            <a:r>
              <a:rPr lang="en-GB" sz="2000" dirty="0"/>
              <a:t>Their </a:t>
            </a:r>
            <a:r>
              <a:rPr lang="en-GB" sz="2000" b="1" dirty="0"/>
              <a:t>strength as organised orders </a:t>
            </a:r>
            <a:r>
              <a:rPr lang="en-GB" sz="2000" dirty="0"/>
              <a:t>allows them to gain </a:t>
            </a:r>
            <a:r>
              <a:rPr lang="en-GB" sz="2000" b="1" dirty="0"/>
              <a:t>significant power within universities </a:t>
            </a:r>
            <a:r>
              <a:rPr lang="en-GB" sz="2000" dirty="0"/>
              <a:t>very quickly.</a:t>
            </a:r>
          </a:p>
        </p:txBody>
      </p:sp>
      <p:pic>
        <p:nvPicPr>
          <p:cNvPr id="4" name="Picture 3" descr="An old photo of a person&#10;&#10;Description automatically generated">
            <a:extLst>
              <a:ext uri="{FF2B5EF4-FFF2-40B4-BE49-F238E27FC236}">
                <a16:creationId xmlns:a16="http://schemas.microsoft.com/office/drawing/2014/main" id="{97F822DA-07C1-9B94-0816-6AD49E7256A4}"/>
              </a:ext>
            </a:extLst>
          </p:cNvPr>
          <p:cNvPicPr>
            <a:picLocks noChangeAspect="1"/>
          </p:cNvPicPr>
          <p:nvPr/>
        </p:nvPicPr>
        <p:blipFill rotWithShape="1">
          <a:blip r:embed="rId2">
            <a:extLst>
              <a:ext uri="{28A0092B-C50C-407E-A947-70E740481C1C}">
                <a14:useLocalDpi xmlns:a14="http://schemas.microsoft.com/office/drawing/2010/main" val="0"/>
              </a:ext>
            </a:extLst>
          </a:blip>
          <a:srcRect l="13281" r="25547" b="1"/>
          <a:stretch/>
        </p:blipFill>
        <p:spPr>
          <a:xfrm>
            <a:off x="7562138" y="10"/>
            <a:ext cx="4635571" cy="6857990"/>
          </a:xfrm>
          <a:prstGeom prst="rect">
            <a:avLst/>
          </a:prstGeom>
          <a:effectLst/>
        </p:spPr>
      </p:pic>
    </p:spTree>
    <p:extLst>
      <p:ext uri="{BB962C8B-B14F-4D97-AF65-F5344CB8AC3E}">
        <p14:creationId xmlns:p14="http://schemas.microsoft.com/office/powerpoint/2010/main" val="410298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5233-DDF9-451E-B7AC-B69979B24581}"/>
              </a:ext>
            </a:extLst>
          </p:cNvPr>
          <p:cNvSpPr>
            <a:spLocks noGrp="1"/>
          </p:cNvSpPr>
          <p:nvPr>
            <p:ph type="title"/>
          </p:nvPr>
        </p:nvSpPr>
        <p:spPr>
          <a:xfrm>
            <a:off x="762001" y="803325"/>
            <a:ext cx="5314536" cy="1325563"/>
          </a:xfrm>
        </p:spPr>
        <p:txBody>
          <a:bodyPr>
            <a:normAutofit/>
          </a:bodyPr>
          <a:lstStyle/>
          <a:p>
            <a:r>
              <a:rPr lang="en-GB" b="1" dirty="0"/>
              <a:t>Evolving societies and economies</a:t>
            </a:r>
          </a:p>
        </p:txBody>
      </p:sp>
      <p:sp>
        <p:nvSpPr>
          <p:cNvPr id="3" name="Content Placeholder 2">
            <a:extLst>
              <a:ext uri="{FF2B5EF4-FFF2-40B4-BE49-F238E27FC236}">
                <a16:creationId xmlns:a16="http://schemas.microsoft.com/office/drawing/2014/main" id="{DA6CA67A-1226-4BF0-B157-4A87E902B020}"/>
              </a:ext>
            </a:extLst>
          </p:cNvPr>
          <p:cNvSpPr>
            <a:spLocks noGrp="1"/>
          </p:cNvSpPr>
          <p:nvPr>
            <p:ph idx="1"/>
          </p:nvPr>
        </p:nvSpPr>
        <p:spPr>
          <a:xfrm>
            <a:off x="889880" y="2128888"/>
            <a:ext cx="5609220" cy="4578983"/>
          </a:xfrm>
        </p:spPr>
        <p:txBody>
          <a:bodyPr anchor="t">
            <a:noAutofit/>
          </a:bodyPr>
          <a:lstStyle/>
          <a:p>
            <a:pPr marL="0" indent="0">
              <a:buNone/>
            </a:pPr>
            <a:r>
              <a:rPr lang="en-GB" sz="1500" b="1" dirty="0"/>
              <a:t>Societies and economies were also undergoing change </a:t>
            </a:r>
            <a:r>
              <a:rPr lang="en-GB" sz="1500" dirty="0"/>
              <a:t>around this time. </a:t>
            </a:r>
          </a:p>
          <a:p>
            <a:r>
              <a:rPr lang="en-GB" sz="1500" dirty="0"/>
              <a:t>The </a:t>
            </a:r>
            <a:r>
              <a:rPr lang="en-GB" sz="1500" b="1" dirty="0"/>
              <a:t>Earlier Middle Ages </a:t>
            </a:r>
            <a:r>
              <a:rPr lang="en-GB" sz="1500" dirty="0"/>
              <a:t>had seen an </a:t>
            </a:r>
            <a:r>
              <a:rPr lang="en-GB" sz="1500" b="1" dirty="0"/>
              <a:t>emphasis on exploitation of rural wealth</a:t>
            </a:r>
            <a:r>
              <a:rPr lang="en-GB" sz="1500" dirty="0"/>
              <a:t>.</a:t>
            </a:r>
          </a:p>
          <a:p>
            <a:pPr lvl="1"/>
            <a:r>
              <a:rPr lang="en-GB" sz="1500" dirty="0"/>
              <a:t>In contrast to Roman elites who depended on a network of towns, </a:t>
            </a:r>
            <a:r>
              <a:rPr lang="en-GB" sz="1500" b="1" dirty="0"/>
              <a:t>tribal polities </a:t>
            </a:r>
            <a:r>
              <a:rPr lang="en-GB" sz="1500" dirty="0"/>
              <a:t>(e.g. Frankish, Anglo-Saxon Kingdoms) </a:t>
            </a:r>
            <a:r>
              <a:rPr lang="en-GB" sz="1500" b="1" dirty="0"/>
              <a:t>cemented their authority over the countryside.</a:t>
            </a:r>
            <a:endParaRPr lang="en-GB" sz="1500" dirty="0"/>
          </a:p>
          <a:p>
            <a:pPr lvl="1"/>
            <a:r>
              <a:rPr lang="en-GB" sz="1500" b="1" dirty="0"/>
              <a:t>Church institutions</a:t>
            </a:r>
            <a:r>
              <a:rPr lang="en-GB" sz="1500" dirty="0"/>
              <a:t>, which sought to reach all people wherever they were, also </a:t>
            </a:r>
            <a:r>
              <a:rPr lang="en-GB" sz="1500" b="1" dirty="0"/>
              <a:t>improved access into rural areas</a:t>
            </a:r>
          </a:p>
          <a:p>
            <a:r>
              <a:rPr lang="en-GB" sz="1500" b="1" dirty="0"/>
              <a:t>Monasteries play an important role in building rural economies</a:t>
            </a:r>
            <a:r>
              <a:rPr lang="en-GB" sz="1500" dirty="0"/>
              <a:t>: built </a:t>
            </a:r>
            <a:r>
              <a:rPr lang="en-GB" sz="1500" b="1" dirty="0"/>
              <a:t>away from cities</a:t>
            </a:r>
            <a:r>
              <a:rPr lang="en-GB" sz="1500" dirty="0"/>
              <a:t>, need to </a:t>
            </a:r>
            <a:r>
              <a:rPr lang="en-GB" sz="1500" b="1" dirty="0"/>
              <a:t>feed their monks and nuns</a:t>
            </a:r>
            <a:r>
              <a:rPr lang="en-GB" sz="1500" dirty="0"/>
              <a:t>. </a:t>
            </a:r>
          </a:p>
          <a:p>
            <a:r>
              <a:rPr lang="en-GB" sz="1500" b="1" dirty="0"/>
              <a:t>Cistercians arguably go further</a:t>
            </a:r>
            <a:r>
              <a:rPr lang="en-GB" sz="1500" dirty="0"/>
              <a:t>: noted for their ability to colonize land and make it financially remunerative.</a:t>
            </a:r>
          </a:p>
          <a:p>
            <a:r>
              <a:rPr lang="en-GB" sz="1500" dirty="0"/>
              <a:t>Over time, these </a:t>
            </a:r>
            <a:r>
              <a:rPr lang="en-GB" sz="1500" b="1" dirty="0"/>
              <a:t>rural activities move significantly beyond subsistence</a:t>
            </a:r>
            <a:r>
              <a:rPr lang="en-GB" sz="1500" dirty="0"/>
              <a:t>, and </a:t>
            </a:r>
            <a:r>
              <a:rPr lang="en-GB" sz="1500" b="1" dirty="0"/>
              <a:t>support specialised industries</a:t>
            </a:r>
            <a:r>
              <a:rPr lang="en-GB" sz="1500" dirty="0"/>
              <a:t>: e.g. clothmaking. </a:t>
            </a:r>
          </a:p>
          <a:p>
            <a:r>
              <a:rPr lang="en-GB" sz="1500" dirty="0"/>
              <a:t>The result – by the 12</a:t>
            </a:r>
            <a:r>
              <a:rPr lang="en-GB" sz="1500" baseline="30000" dirty="0"/>
              <a:t>th</a:t>
            </a:r>
            <a:r>
              <a:rPr lang="en-GB" sz="1500" dirty="0"/>
              <a:t> and 13</a:t>
            </a:r>
            <a:r>
              <a:rPr lang="en-GB" sz="1500" baseline="30000" dirty="0"/>
              <a:t>th</a:t>
            </a:r>
            <a:r>
              <a:rPr lang="en-GB" sz="1500" dirty="0"/>
              <a:t> centuries –  is a </a:t>
            </a:r>
            <a:r>
              <a:rPr lang="en-GB" sz="1500" b="1" dirty="0"/>
              <a:t>new wave of urban development</a:t>
            </a:r>
            <a:r>
              <a:rPr lang="en-GB" sz="1500" dirty="0"/>
              <a:t> to exploit and support these activities via </a:t>
            </a:r>
            <a:r>
              <a:rPr lang="en-GB" sz="1500" b="1" dirty="0"/>
              <a:t>markets</a:t>
            </a:r>
            <a:r>
              <a:rPr lang="en-GB" sz="1500" dirty="0"/>
              <a:t>, </a:t>
            </a:r>
            <a:r>
              <a:rPr lang="en-GB" sz="1500" b="1" dirty="0"/>
              <a:t>banking</a:t>
            </a:r>
            <a:r>
              <a:rPr lang="en-GB" sz="1500" dirty="0"/>
              <a:t> and </a:t>
            </a:r>
            <a:r>
              <a:rPr lang="en-GB" sz="1500" b="1" dirty="0"/>
              <a:t>long-distance trade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building, many, large, table&#10;&#10;Description automatically generated">
            <a:extLst>
              <a:ext uri="{FF2B5EF4-FFF2-40B4-BE49-F238E27FC236}">
                <a16:creationId xmlns:a16="http://schemas.microsoft.com/office/drawing/2014/main" id="{9C1E134B-4BDB-4A54-92FA-96B2AC4CF27B}"/>
              </a:ext>
            </a:extLst>
          </p:cNvPr>
          <p:cNvPicPr>
            <a:picLocks noChangeAspect="1"/>
          </p:cNvPicPr>
          <p:nvPr/>
        </p:nvPicPr>
        <p:blipFill rotWithShape="1">
          <a:blip r:embed="rId2">
            <a:extLst>
              <a:ext uri="{28A0092B-C50C-407E-A947-70E740481C1C}">
                <a14:useLocalDpi xmlns:a14="http://schemas.microsoft.com/office/drawing/2010/main" val="0"/>
              </a:ext>
            </a:extLst>
          </a:blip>
          <a:srcRect l="21284" r="1496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237463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007D-B41A-BE61-6F90-279C4696C5F7}"/>
              </a:ext>
            </a:extLst>
          </p:cNvPr>
          <p:cNvSpPr>
            <a:spLocks noGrp="1"/>
          </p:cNvSpPr>
          <p:nvPr>
            <p:ph type="title"/>
          </p:nvPr>
        </p:nvSpPr>
        <p:spPr>
          <a:xfrm>
            <a:off x="224747" y="436226"/>
            <a:ext cx="6586491" cy="1676603"/>
          </a:xfrm>
        </p:spPr>
        <p:txBody>
          <a:bodyPr>
            <a:normAutofit/>
          </a:bodyPr>
          <a:lstStyle/>
          <a:p>
            <a:r>
              <a:rPr lang="en-GB" b="1" dirty="0"/>
              <a:t>Mendicants and the Schools</a:t>
            </a:r>
          </a:p>
        </p:txBody>
      </p:sp>
      <p:sp>
        <p:nvSpPr>
          <p:cNvPr id="3" name="Content Placeholder 2">
            <a:extLst>
              <a:ext uri="{FF2B5EF4-FFF2-40B4-BE49-F238E27FC236}">
                <a16:creationId xmlns:a16="http://schemas.microsoft.com/office/drawing/2014/main" id="{06A1ABDE-17AC-B4DF-0BAD-5125D6AD3BB5}"/>
              </a:ext>
            </a:extLst>
          </p:cNvPr>
          <p:cNvSpPr>
            <a:spLocks noGrp="1"/>
          </p:cNvSpPr>
          <p:nvPr>
            <p:ph idx="1"/>
          </p:nvPr>
        </p:nvSpPr>
        <p:spPr>
          <a:xfrm>
            <a:off x="206988" y="1723254"/>
            <a:ext cx="7128532" cy="4738506"/>
          </a:xfrm>
        </p:spPr>
        <p:txBody>
          <a:bodyPr>
            <a:noAutofit/>
          </a:bodyPr>
          <a:lstStyle/>
          <a:p>
            <a:pPr marL="0" indent="0">
              <a:buNone/>
            </a:pPr>
            <a:r>
              <a:rPr lang="en-GB" sz="1500" dirty="0"/>
              <a:t>The </a:t>
            </a:r>
            <a:r>
              <a:rPr lang="en-GB" sz="1500" b="1" dirty="0"/>
              <a:t>most famous thirteenth century “scholastic” theologians were mendicants</a:t>
            </a:r>
            <a:r>
              <a:rPr lang="en-GB" sz="1500" dirty="0"/>
              <a:t>.</a:t>
            </a:r>
            <a:endParaRPr lang="en-GB" sz="1500" b="1" dirty="0"/>
          </a:p>
          <a:p>
            <a:pPr marL="0" indent="0">
              <a:buNone/>
            </a:pPr>
            <a:r>
              <a:rPr lang="en-GB" sz="1500" b="1" dirty="0"/>
              <a:t>Thomas Aquinas </a:t>
            </a:r>
            <a:r>
              <a:rPr lang="en-GB" sz="1500" dirty="0"/>
              <a:t>(1225 – 1274)</a:t>
            </a:r>
          </a:p>
          <a:p>
            <a:r>
              <a:rPr lang="en-GB" sz="1500" dirty="0"/>
              <a:t>First educated at the schools in Naples.  He joined to Dominican order, and was allowed to go to Paris and Cologne. Eventually became “regent master in theology” (the highest Dominican position at the university) at Paris.</a:t>
            </a:r>
          </a:p>
          <a:p>
            <a:r>
              <a:rPr lang="en-GB" sz="1500" dirty="0"/>
              <a:t>Most famous work: the </a:t>
            </a:r>
            <a:r>
              <a:rPr lang="en-GB" sz="1500" i="1" dirty="0"/>
              <a:t>Summa </a:t>
            </a:r>
            <a:r>
              <a:rPr lang="en-GB" sz="1500" i="1" dirty="0" err="1"/>
              <a:t>theologica</a:t>
            </a:r>
            <a:r>
              <a:rPr lang="en-GB" sz="1500" i="1" dirty="0"/>
              <a:t> </a:t>
            </a:r>
            <a:r>
              <a:rPr lang="en-GB" sz="1500" dirty="0"/>
              <a:t>(literally, “the whole of theology”)</a:t>
            </a:r>
            <a:r>
              <a:rPr lang="en-GB" sz="1500" i="1" dirty="0"/>
              <a:t>, </a:t>
            </a:r>
            <a:r>
              <a:rPr lang="en-GB" sz="1500" dirty="0"/>
              <a:t>begun in the 1268, but never fully completed. </a:t>
            </a:r>
          </a:p>
          <a:p>
            <a:r>
              <a:rPr lang="en-GB" sz="1500" dirty="0"/>
              <a:t>The </a:t>
            </a:r>
            <a:r>
              <a:rPr lang="en-GB" sz="1500" i="1" dirty="0"/>
              <a:t>Summa </a:t>
            </a:r>
            <a:r>
              <a:rPr lang="en-GB" sz="1500" dirty="0"/>
              <a:t>leant heavily on Aristotle in an attempt to produce a Christian theory of everything: it features a very strong defence and rationale for vowed religious (i.e. monastic, including mendicant) life.</a:t>
            </a:r>
          </a:p>
          <a:p>
            <a:pPr marL="0" indent="0">
              <a:buNone/>
            </a:pPr>
            <a:r>
              <a:rPr lang="en-GB" sz="1500" b="1" dirty="0"/>
              <a:t>Bonaventure </a:t>
            </a:r>
            <a:r>
              <a:rPr lang="en-GB" sz="1500" dirty="0"/>
              <a:t>(1221 –1274)</a:t>
            </a:r>
          </a:p>
          <a:p>
            <a:r>
              <a:rPr lang="en-GB" sz="1500" dirty="0"/>
              <a:t>From Italy, he joined the Franciscans in 1243. His intellectual potential meant he was sent to the University of Paris. He became the leading Franciscan theologian at the university – a contemporary of Aquinas.</a:t>
            </a:r>
          </a:p>
          <a:p>
            <a:r>
              <a:rPr lang="en-GB" sz="1500" dirty="0"/>
              <a:t>While influenced by Aristotle, he leant heavily on the Church Father (and promoter of monasticism) Augustine of Hippo, as well as Neo-Platonist classical philosophy. </a:t>
            </a:r>
          </a:p>
          <a:p>
            <a:r>
              <a:rPr lang="en-GB" sz="1500" dirty="0"/>
              <a:t>He took a more “mystical” approach to knowledge than seen with Aquinas and effectively combined twelfth century “affective piety” with scholasticism.</a:t>
            </a:r>
          </a:p>
        </p:txBody>
      </p:sp>
      <p:pic>
        <p:nvPicPr>
          <p:cNvPr id="4" name="Picture 3" descr="An old photo of a person&#10;&#10;Description automatically generated">
            <a:extLst>
              <a:ext uri="{FF2B5EF4-FFF2-40B4-BE49-F238E27FC236}">
                <a16:creationId xmlns:a16="http://schemas.microsoft.com/office/drawing/2014/main" id="{97F822DA-07C1-9B94-0816-6AD49E7256A4}"/>
              </a:ext>
            </a:extLst>
          </p:cNvPr>
          <p:cNvPicPr>
            <a:picLocks noChangeAspect="1"/>
          </p:cNvPicPr>
          <p:nvPr/>
        </p:nvPicPr>
        <p:blipFill rotWithShape="1">
          <a:blip r:embed="rId2">
            <a:extLst>
              <a:ext uri="{28A0092B-C50C-407E-A947-70E740481C1C}">
                <a14:useLocalDpi xmlns:a14="http://schemas.microsoft.com/office/drawing/2010/main" val="0"/>
              </a:ext>
            </a:extLst>
          </a:blip>
          <a:srcRect l="13281" r="25547" b="1"/>
          <a:stretch/>
        </p:blipFill>
        <p:spPr>
          <a:xfrm>
            <a:off x="7562138" y="10"/>
            <a:ext cx="4635571" cy="6857990"/>
          </a:xfrm>
          <a:prstGeom prst="rect">
            <a:avLst/>
          </a:prstGeom>
          <a:effectLst/>
        </p:spPr>
      </p:pic>
    </p:spTree>
    <p:extLst>
      <p:ext uri="{BB962C8B-B14F-4D97-AF65-F5344CB8AC3E}">
        <p14:creationId xmlns:p14="http://schemas.microsoft.com/office/powerpoint/2010/main" val="883173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8980-2A6B-0E92-2AFF-56C0278191F0}"/>
              </a:ext>
            </a:extLst>
          </p:cNvPr>
          <p:cNvSpPr>
            <a:spLocks noGrp="1"/>
          </p:cNvSpPr>
          <p:nvPr>
            <p:ph type="title"/>
          </p:nvPr>
        </p:nvSpPr>
        <p:spPr>
          <a:xfrm>
            <a:off x="4965430" y="629266"/>
            <a:ext cx="6586491" cy="1676603"/>
          </a:xfrm>
        </p:spPr>
        <p:txBody>
          <a:bodyPr>
            <a:normAutofit/>
          </a:bodyPr>
          <a:lstStyle/>
          <a:p>
            <a:r>
              <a:rPr lang="en-GB" sz="5400" b="1"/>
              <a:t>Lay Religious Reading and Monasticism</a:t>
            </a:r>
          </a:p>
        </p:txBody>
      </p:sp>
      <p:sp>
        <p:nvSpPr>
          <p:cNvPr id="3" name="Content Placeholder 2">
            <a:extLst>
              <a:ext uri="{FF2B5EF4-FFF2-40B4-BE49-F238E27FC236}">
                <a16:creationId xmlns:a16="http://schemas.microsoft.com/office/drawing/2014/main" id="{757FD678-10B0-69B3-BF2A-45EF6554C779}"/>
              </a:ext>
            </a:extLst>
          </p:cNvPr>
          <p:cNvSpPr>
            <a:spLocks noGrp="1"/>
          </p:cNvSpPr>
          <p:nvPr>
            <p:ph idx="1"/>
          </p:nvPr>
        </p:nvSpPr>
        <p:spPr>
          <a:xfrm>
            <a:off x="4965431" y="2438400"/>
            <a:ext cx="6586489" cy="4226560"/>
          </a:xfrm>
        </p:spPr>
        <p:txBody>
          <a:bodyPr>
            <a:normAutofit lnSpcReduction="10000"/>
          </a:bodyPr>
          <a:lstStyle/>
          <a:p>
            <a:pPr marL="0" indent="0">
              <a:buNone/>
            </a:pPr>
            <a:r>
              <a:rPr lang="en-GB" sz="1700" dirty="0"/>
              <a:t>Ultimately, very few people in medieval Europe went to universities and engaged with the subtleties of scholastic thought. </a:t>
            </a:r>
          </a:p>
          <a:p>
            <a:r>
              <a:rPr lang="en-GB" sz="1700" dirty="0"/>
              <a:t>But </a:t>
            </a:r>
            <a:r>
              <a:rPr lang="en-GB" sz="1700" b="1" dirty="0"/>
              <a:t>basic education was increasingly accessible for the growing urban middle classes. </a:t>
            </a:r>
            <a:r>
              <a:rPr lang="en-GB" sz="1700" dirty="0"/>
              <a:t>This interacted with the rising lay religious curiosity that helped inspire new religious movements and mendicant orders. </a:t>
            </a:r>
          </a:p>
          <a:p>
            <a:r>
              <a:rPr lang="en-GB" sz="1700" dirty="0"/>
              <a:t>As </a:t>
            </a:r>
            <a:r>
              <a:rPr lang="en-GB" sz="1700" b="1" dirty="0"/>
              <a:t>literacy became more common</a:t>
            </a:r>
            <a:r>
              <a:rPr lang="en-GB" sz="1700" dirty="0"/>
              <a:t>, some laypeople began to seek a more </a:t>
            </a:r>
            <a:r>
              <a:rPr lang="en-GB" sz="1700" b="1" dirty="0"/>
              <a:t>direct engagement with religious texts</a:t>
            </a:r>
            <a:r>
              <a:rPr lang="en-GB" sz="1700" dirty="0"/>
              <a:t>: to read them themselves, to read them to others, or to hear them read by others. </a:t>
            </a:r>
          </a:p>
          <a:p>
            <a:r>
              <a:rPr lang="en-GB" sz="1700" b="1" dirty="0"/>
              <a:t>Vernacular languages – the spoken languages of day-to-day communication – were starting to take on written form </a:t>
            </a:r>
            <a:r>
              <a:rPr lang="en-GB" sz="1700" dirty="0"/>
              <a:t>around this time too. This improved lay access to texts: while the person reading still realistically needed a Latin education, a vernacular text read out loud could even be understood by the less literate.</a:t>
            </a:r>
          </a:p>
          <a:p>
            <a:r>
              <a:rPr lang="en-GB" sz="1700" dirty="0"/>
              <a:t>This lay reading interest took </a:t>
            </a:r>
            <a:r>
              <a:rPr lang="en-GB" sz="1700" b="1" dirty="0"/>
              <a:t>a strong interest in the sort of “affective piety” that had been pioneered by 12</a:t>
            </a:r>
            <a:r>
              <a:rPr lang="en-GB" sz="1700" b="1" baseline="30000" dirty="0"/>
              <a:t>th</a:t>
            </a:r>
            <a:r>
              <a:rPr lang="en-GB" sz="1700" b="1" dirty="0"/>
              <a:t> century monks</a:t>
            </a:r>
            <a:r>
              <a:rPr lang="en-GB" sz="1700" dirty="0"/>
              <a:t>. Emotive reading on the</a:t>
            </a:r>
            <a:r>
              <a:rPr lang="en-GB" sz="1700" b="1" dirty="0"/>
              <a:t> life of Christ</a:t>
            </a:r>
            <a:r>
              <a:rPr lang="en-GB" sz="1700" dirty="0"/>
              <a:t> was particularly popular.</a:t>
            </a:r>
          </a:p>
          <a:p>
            <a:endParaRPr lang="en-GB" sz="1700" dirty="0"/>
          </a:p>
        </p:txBody>
      </p:sp>
      <p:pic>
        <p:nvPicPr>
          <p:cNvPr id="5" name="Picture 4" descr="A picture containing text, fabric, altar&#10;&#10;Description automatically generated">
            <a:extLst>
              <a:ext uri="{FF2B5EF4-FFF2-40B4-BE49-F238E27FC236}">
                <a16:creationId xmlns:a16="http://schemas.microsoft.com/office/drawing/2014/main" id="{888E8D5B-1E3C-8918-0BCE-A39C4B29E066}"/>
              </a:ext>
            </a:extLst>
          </p:cNvPr>
          <p:cNvPicPr>
            <a:picLocks noChangeAspect="1"/>
          </p:cNvPicPr>
          <p:nvPr/>
        </p:nvPicPr>
        <p:blipFill rotWithShape="1">
          <a:blip r:embed="rId2">
            <a:extLst>
              <a:ext uri="{28A0092B-C50C-407E-A947-70E740481C1C}">
                <a14:useLocalDpi xmlns:a14="http://schemas.microsoft.com/office/drawing/2010/main" val="0"/>
              </a:ext>
            </a:extLst>
          </a:blip>
          <a:srcRect t="1070" b="10776"/>
          <a:stretch/>
        </p:blipFill>
        <p:spPr>
          <a:xfrm>
            <a:off x="20" y="10"/>
            <a:ext cx="4635571" cy="6360150"/>
          </a:xfrm>
          <a:prstGeom prst="rect">
            <a:avLst/>
          </a:prstGeom>
          <a:effectLst/>
        </p:spPr>
      </p:pic>
      <p:sp>
        <p:nvSpPr>
          <p:cNvPr id="6" name="TextBox 5">
            <a:extLst>
              <a:ext uri="{FF2B5EF4-FFF2-40B4-BE49-F238E27FC236}">
                <a16:creationId xmlns:a16="http://schemas.microsoft.com/office/drawing/2014/main" id="{6FA75BEE-09E7-9DB9-E318-01BB1A4A9A01}"/>
              </a:ext>
            </a:extLst>
          </p:cNvPr>
          <p:cNvSpPr txBox="1"/>
          <p:nvPr/>
        </p:nvSpPr>
        <p:spPr>
          <a:xfrm>
            <a:off x="40640" y="6400800"/>
            <a:ext cx="4896149" cy="307777"/>
          </a:xfrm>
          <a:prstGeom prst="rect">
            <a:avLst/>
          </a:prstGeom>
          <a:noFill/>
        </p:spPr>
        <p:txBody>
          <a:bodyPr wrap="none" rtlCol="0">
            <a:spAutoFit/>
          </a:bodyPr>
          <a:lstStyle/>
          <a:p>
            <a:r>
              <a:rPr lang="en-GB" sz="1400" dirty="0" err="1"/>
              <a:t>Ludolph</a:t>
            </a:r>
            <a:r>
              <a:rPr lang="en-GB" sz="1400" dirty="0"/>
              <a:t> of Saxony’s </a:t>
            </a:r>
            <a:r>
              <a:rPr lang="en-GB" sz="1400" i="1" dirty="0"/>
              <a:t>Life of Christ</a:t>
            </a:r>
            <a:r>
              <a:rPr lang="en-GB" sz="1400" dirty="0"/>
              <a:t>, 15</a:t>
            </a:r>
            <a:r>
              <a:rPr lang="en-GB" sz="1400" baseline="30000" dirty="0"/>
              <a:t>th</a:t>
            </a:r>
            <a:r>
              <a:rPr lang="en-GB" sz="1400" dirty="0"/>
              <a:t> century French translation</a:t>
            </a:r>
            <a:endParaRPr lang="en-GB" sz="1400" i="1" dirty="0"/>
          </a:p>
        </p:txBody>
      </p:sp>
    </p:spTree>
    <p:extLst>
      <p:ext uri="{BB962C8B-B14F-4D97-AF65-F5344CB8AC3E}">
        <p14:creationId xmlns:p14="http://schemas.microsoft.com/office/powerpoint/2010/main" val="277483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8980-2A6B-0E92-2AFF-56C0278191F0}"/>
              </a:ext>
            </a:extLst>
          </p:cNvPr>
          <p:cNvSpPr>
            <a:spLocks noGrp="1"/>
          </p:cNvSpPr>
          <p:nvPr>
            <p:ph type="title"/>
          </p:nvPr>
        </p:nvSpPr>
        <p:spPr>
          <a:xfrm>
            <a:off x="4965430" y="629266"/>
            <a:ext cx="6586491" cy="1676603"/>
          </a:xfrm>
        </p:spPr>
        <p:txBody>
          <a:bodyPr>
            <a:normAutofit/>
          </a:bodyPr>
          <a:lstStyle/>
          <a:p>
            <a:r>
              <a:rPr lang="en-GB" sz="5400" b="1"/>
              <a:t>Lay Religious Reading and Monasticism</a:t>
            </a:r>
          </a:p>
        </p:txBody>
      </p:sp>
      <p:sp>
        <p:nvSpPr>
          <p:cNvPr id="3" name="Content Placeholder 2">
            <a:extLst>
              <a:ext uri="{FF2B5EF4-FFF2-40B4-BE49-F238E27FC236}">
                <a16:creationId xmlns:a16="http://schemas.microsoft.com/office/drawing/2014/main" id="{757FD678-10B0-69B3-BF2A-45EF6554C779}"/>
              </a:ext>
            </a:extLst>
          </p:cNvPr>
          <p:cNvSpPr>
            <a:spLocks noGrp="1"/>
          </p:cNvSpPr>
          <p:nvPr>
            <p:ph idx="1"/>
          </p:nvPr>
        </p:nvSpPr>
        <p:spPr>
          <a:xfrm>
            <a:off x="4965431" y="2438400"/>
            <a:ext cx="6586489" cy="3785419"/>
          </a:xfrm>
        </p:spPr>
        <p:txBody>
          <a:bodyPr>
            <a:normAutofit/>
          </a:bodyPr>
          <a:lstStyle/>
          <a:p>
            <a:r>
              <a:rPr lang="en-GB" sz="1700" dirty="0"/>
              <a:t>This kind of text-focused lay piety was </a:t>
            </a:r>
            <a:r>
              <a:rPr lang="en-GB" sz="1700" b="1" dirty="0"/>
              <a:t>notably popular with women</a:t>
            </a:r>
            <a:r>
              <a:rPr lang="en-GB" sz="1700" dirty="0"/>
              <a:t>, as well as men: for women interaction with vernacular religious textual culture might be seen as </a:t>
            </a:r>
            <a:r>
              <a:rPr lang="en-GB" sz="1700" b="1" dirty="0"/>
              <a:t>a way to teach themselves something in a world that offered them fewer educational choices</a:t>
            </a:r>
            <a:r>
              <a:rPr lang="en-GB" sz="1700" dirty="0"/>
              <a:t>. </a:t>
            </a:r>
          </a:p>
          <a:p>
            <a:r>
              <a:rPr lang="en-GB" sz="1700" b="1" dirty="0"/>
              <a:t>Lay reading circles became active in the sharing and even copying of texts:</a:t>
            </a:r>
            <a:r>
              <a:rPr lang="en-GB" sz="1700" dirty="0"/>
              <a:t> e.g. </a:t>
            </a:r>
            <a:r>
              <a:rPr lang="en-GB" sz="1700" b="1" dirty="0"/>
              <a:t>“Modern Devout” groups in the Low Countries </a:t>
            </a:r>
            <a:r>
              <a:rPr lang="en-GB" sz="1700" dirty="0"/>
              <a:t>in the late 14</a:t>
            </a:r>
            <a:r>
              <a:rPr lang="en-GB" sz="1700" baseline="30000" dirty="0"/>
              <a:t>th</a:t>
            </a:r>
            <a:r>
              <a:rPr lang="en-GB" sz="1700" dirty="0"/>
              <a:t> century and early 15</a:t>
            </a:r>
            <a:r>
              <a:rPr lang="en-GB" sz="1700" baseline="30000" dirty="0"/>
              <a:t>th</a:t>
            </a:r>
            <a:r>
              <a:rPr lang="en-GB" sz="1700" dirty="0"/>
              <a:t> century – who took on a semi-monastic appearance – were well known for compiling excepts from texts, often in the vernacular.</a:t>
            </a:r>
          </a:p>
          <a:p>
            <a:r>
              <a:rPr lang="en-GB" sz="1700" dirty="0"/>
              <a:t>Nevertheless, such lay men and women also </a:t>
            </a:r>
            <a:r>
              <a:rPr lang="en-GB" sz="1700" b="1" dirty="0"/>
              <a:t>drew on the help of able writers, copyists and translators from within monastic orders.</a:t>
            </a:r>
            <a:r>
              <a:rPr lang="en-GB" sz="1700" dirty="0"/>
              <a:t> More enclosed orders could be surprisingly active in this. The </a:t>
            </a:r>
            <a:r>
              <a:rPr lang="en-GB" sz="1700" b="1" dirty="0"/>
              <a:t>semi-eremitic Carthusians were particularly noted </a:t>
            </a:r>
            <a:r>
              <a:rPr lang="en-GB" sz="1700" dirty="0"/>
              <a:t>for their service in this regard.</a:t>
            </a:r>
            <a:endParaRPr lang="en-GB" sz="1700" b="1" dirty="0"/>
          </a:p>
          <a:p>
            <a:endParaRPr lang="en-GB" sz="1700" dirty="0"/>
          </a:p>
        </p:txBody>
      </p:sp>
      <p:pic>
        <p:nvPicPr>
          <p:cNvPr id="6" name="Picture 5" descr="A picture containing text, fabric, altar&#10;&#10;Description automatically generated">
            <a:extLst>
              <a:ext uri="{FF2B5EF4-FFF2-40B4-BE49-F238E27FC236}">
                <a16:creationId xmlns:a16="http://schemas.microsoft.com/office/drawing/2014/main" id="{C785209E-58F9-0590-6953-B8196DD5383C}"/>
              </a:ext>
            </a:extLst>
          </p:cNvPr>
          <p:cNvPicPr>
            <a:picLocks noChangeAspect="1"/>
          </p:cNvPicPr>
          <p:nvPr/>
        </p:nvPicPr>
        <p:blipFill rotWithShape="1">
          <a:blip r:embed="rId2">
            <a:extLst>
              <a:ext uri="{28A0092B-C50C-407E-A947-70E740481C1C}">
                <a14:useLocalDpi xmlns:a14="http://schemas.microsoft.com/office/drawing/2010/main" val="0"/>
              </a:ext>
            </a:extLst>
          </a:blip>
          <a:srcRect t="1070" b="10776"/>
          <a:stretch/>
        </p:blipFill>
        <p:spPr>
          <a:xfrm>
            <a:off x="20" y="10"/>
            <a:ext cx="4635571" cy="6360150"/>
          </a:xfrm>
          <a:prstGeom prst="rect">
            <a:avLst/>
          </a:prstGeom>
          <a:effectLst/>
        </p:spPr>
      </p:pic>
      <p:sp>
        <p:nvSpPr>
          <p:cNvPr id="7" name="TextBox 6">
            <a:extLst>
              <a:ext uri="{FF2B5EF4-FFF2-40B4-BE49-F238E27FC236}">
                <a16:creationId xmlns:a16="http://schemas.microsoft.com/office/drawing/2014/main" id="{73B430FF-8D0D-C3AA-4968-75157B5F66DD}"/>
              </a:ext>
            </a:extLst>
          </p:cNvPr>
          <p:cNvSpPr txBox="1"/>
          <p:nvPr/>
        </p:nvSpPr>
        <p:spPr>
          <a:xfrm>
            <a:off x="40640" y="6400800"/>
            <a:ext cx="4896149" cy="307777"/>
          </a:xfrm>
          <a:prstGeom prst="rect">
            <a:avLst/>
          </a:prstGeom>
          <a:noFill/>
        </p:spPr>
        <p:txBody>
          <a:bodyPr wrap="none" rtlCol="0">
            <a:spAutoFit/>
          </a:bodyPr>
          <a:lstStyle/>
          <a:p>
            <a:r>
              <a:rPr lang="en-GB" sz="1400" dirty="0" err="1"/>
              <a:t>Ludolph</a:t>
            </a:r>
            <a:r>
              <a:rPr lang="en-GB" sz="1400" dirty="0"/>
              <a:t> of Saxony’s </a:t>
            </a:r>
            <a:r>
              <a:rPr lang="en-GB" sz="1400" i="1" dirty="0"/>
              <a:t>Life of Christ</a:t>
            </a:r>
            <a:r>
              <a:rPr lang="en-GB" sz="1400" dirty="0"/>
              <a:t>, 15</a:t>
            </a:r>
            <a:r>
              <a:rPr lang="en-GB" sz="1400" baseline="30000" dirty="0"/>
              <a:t>th</a:t>
            </a:r>
            <a:r>
              <a:rPr lang="en-GB" sz="1400" dirty="0"/>
              <a:t> century French translation</a:t>
            </a:r>
            <a:endParaRPr lang="en-GB" sz="1400" i="1" dirty="0"/>
          </a:p>
        </p:txBody>
      </p:sp>
    </p:spTree>
    <p:extLst>
      <p:ext uri="{BB962C8B-B14F-4D97-AF65-F5344CB8AC3E}">
        <p14:creationId xmlns:p14="http://schemas.microsoft.com/office/powerpoint/2010/main" val="253272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3B6B-03E0-4384-AB5C-2A12D49E3402}"/>
              </a:ext>
            </a:extLst>
          </p:cNvPr>
          <p:cNvSpPr>
            <a:spLocks noGrp="1"/>
          </p:cNvSpPr>
          <p:nvPr>
            <p:ph type="title"/>
          </p:nvPr>
        </p:nvSpPr>
        <p:spPr/>
        <p:txBody>
          <a:bodyPr/>
          <a:lstStyle/>
          <a:p>
            <a:r>
              <a:rPr lang="en-GB" b="1" dirty="0"/>
              <a:t>Monasticism exploded or a monastic explosion?</a:t>
            </a:r>
          </a:p>
        </p:txBody>
      </p:sp>
      <p:sp>
        <p:nvSpPr>
          <p:cNvPr id="3" name="Content Placeholder 2">
            <a:extLst>
              <a:ext uri="{FF2B5EF4-FFF2-40B4-BE49-F238E27FC236}">
                <a16:creationId xmlns:a16="http://schemas.microsoft.com/office/drawing/2014/main" id="{E9493E33-FD4B-4F15-94B7-F7BCF910B3E5}"/>
              </a:ext>
            </a:extLst>
          </p:cNvPr>
          <p:cNvSpPr>
            <a:spLocks noGrp="1"/>
          </p:cNvSpPr>
          <p:nvPr>
            <p:ph idx="1"/>
          </p:nvPr>
        </p:nvSpPr>
        <p:spPr>
          <a:xfrm>
            <a:off x="838200" y="1825624"/>
            <a:ext cx="10515600" cy="4923887"/>
          </a:xfrm>
        </p:spPr>
        <p:txBody>
          <a:bodyPr>
            <a:noAutofit/>
          </a:bodyPr>
          <a:lstStyle/>
          <a:p>
            <a:pPr marL="0" indent="0">
              <a:buNone/>
            </a:pPr>
            <a:r>
              <a:rPr lang="en-GB" sz="2400" dirty="0"/>
              <a:t>By the 13</a:t>
            </a:r>
            <a:r>
              <a:rPr lang="en-GB" sz="2400" baseline="30000" dirty="0"/>
              <a:t>th</a:t>
            </a:r>
            <a:r>
              <a:rPr lang="en-GB" sz="2400" dirty="0"/>
              <a:t> and 14</a:t>
            </a:r>
            <a:r>
              <a:rPr lang="en-GB" sz="2400" baseline="30000" dirty="0"/>
              <a:t>th</a:t>
            </a:r>
            <a:r>
              <a:rPr lang="en-GB" sz="2400" dirty="0"/>
              <a:t> centuries, </a:t>
            </a:r>
            <a:r>
              <a:rPr lang="en-GB" sz="2400" b="1" dirty="0"/>
              <a:t>religious life and education could no longer be contained within traditional forms</a:t>
            </a:r>
            <a:r>
              <a:rPr lang="en-GB" sz="2400" dirty="0"/>
              <a:t>. We have seen:</a:t>
            </a:r>
          </a:p>
          <a:p>
            <a:r>
              <a:rPr lang="en-GB" sz="2400" dirty="0"/>
              <a:t>A desire to push further with </a:t>
            </a:r>
            <a:r>
              <a:rPr lang="en-GB" sz="2400" b="1" dirty="0"/>
              <a:t>voluntary poverty </a:t>
            </a:r>
            <a:r>
              <a:rPr lang="en-GB" sz="2400" dirty="0"/>
              <a:t>than traditional monastic orders</a:t>
            </a:r>
          </a:p>
          <a:p>
            <a:r>
              <a:rPr lang="en-GB" sz="2400" dirty="0"/>
              <a:t>A desire to live out </a:t>
            </a:r>
            <a:r>
              <a:rPr lang="en-GB" sz="2400" b="1" dirty="0"/>
              <a:t>monastic values – ascetic life, affective piety – outside of monasteries</a:t>
            </a:r>
            <a:r>
              <a:rPr lang="en-GB" sz="2400" dirty="0"/>
              <a:t> as well as within them</a:t>
            </a:r>
          </a:p>
          <a:p>
            <a:r>
              <a:rPr lang="en-GB" sz="2400" dirty="0"/>
              <a:t>The </a:t>
            </a:r>
            <a:r>
              <a:rPr lang="en-GB" sz="2400" b="1" dirty="0"/>
              <a:t>Church struggling to contain these energies </a:t>
            </a:r>
            <a:r>
              <a:rPr lang="en-GB" sz="2400" dirty="0"/>
              <a:t>within new mendicant orders.</a:t>
            </a:r>
          </a:p>
          <a:p>
            <a:r>
              <a:rPr lang="en-GB" sz="2400" dirty="0"/>
              <a:t>The </a:t>
            </a:r>
            <a:r>
              <a:rPr lang="en-GB" sz="2400" b="1" dirty="0"/>
              <a:t>growth of urban and cathedral schools</a:t>
            </a:r>
            <a:r>
              <a:rPr lang="en-GB" sz="2400" dirty="0"/>
              <a:t> and the rise of </a:t>
            </a:r>
            <a:r>
              <a:rPr lang="en-GB" sz="2400" b="1" dirty="0"/>
              <a:t>universities</a:t>
            </a:r>
          </a:p>
          <a:p>
            <a:r>
              <a:rPr lang="en-GB" sz="2400" dirty="0"/>
              <a:t>The development of a </a:t>
            </a:r>
            <a:r>
              <a:rPr lang="en-GB" sz="2400" b="1" dirty="0"/>
              <a:t>scholastic intellectual culture </a:t>
            </a:r>
            <a:r>
              <a:rPr lang="en-GB" sz="2400" dirty="0"/>
              <a:t>for which monastic scholars were no longer the only gatekeepers</a:t>
            </a:r>
          </a:p>
          <a:p>
            <a:r>
              <a:rPr lang="en-GB" sz="2400" dirty="0"/>
              <a:t>The </a:t>
            </a:r>
            <a:r>
              <a:rPr lang="en-GB" sz="2400" b="1" dirty="0"/>
              <a:t>deepening of lay religious interests</a:t>
            </a:r>
            <a:r>
              <a:rPr lang="en-GB" sz="2400" dirty="0"/>
              <a:t> and desire for </a:t>
            </a:r>
            <a:r>
              <a:rPr lang="en-GB" sz="2400" b="1" dirty="0"/>
              <a:t>direct interaction with religious texts </a:t>
            </a:r>
            <a:r>
              <a:rPr lang="en-GB" sz="2400" dirty="0"/>
              <a:t>and </a:t>
            </a:r>
            <a:r>
              <a:rPr lang="en-GB" sz="2400" b="1" dirty="0"/>
              <a:t>affective piety</a:t>
            </a:r>
            <a:endParaRPr lang="en-GB" sz="2400" dirty="0"/>
          </a:p>
          <a:p>
            <a:pPr marL="0" indent="0">
              <a:buNone/>
            </a:pPr>
            <a:r>
              <a:rPr lang="en-GB" sz="2400" dirty="0"/>
              <a:t>One can look at all this as a great </a:t>
            </a:r>
            <a:r>
              <a:rPr lang="en-GB" sz="2400" b="1" dirty="0"/>
              <a:t>challenge to the status of monastic life.</a:t>
            </a:r>
            <a:endParaRPr lang="en-GB" sz="2400" dirty="0"/>
          </a:p>
        </p:txBody>
      </p:sp>
    </p:spTree>
    <p:extLst>
      <p:ext uri="{BB962C8B-B14F-4D97-AF65-F5344CB8AC3E}">
        <p14:creationId xmlns:p14="http://schemas.microsoft.com/office/powerpoint/2010/main" val="8622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23-8C32-0DA9-AB08-490A9D19639A}"/>
              </a:ext>
            </a:extLst>
          </p:cNvPr>
          <p:cNvSpPr>
            <a:spLocks noGrp="1"/>
          </p:cNvSpPr>
          <p:nvPr>
            <p:ph type="title"/>
          </p:nvPr>
        </p:nvSpPr>
        <p:spPr/>
        <p:txBody>
          <a:bodyPr/>
          <a:lstStyle/>
          <a:p>
            <a:r>
              <a:rPr lang="en-GB" b="1" dirty="0"/>
              <a:t>Monasticism exploded or a monastic explosion?</a:t>
            </a:r>
          </a:p>
        </p:txBody>
      </p:sp>
      <p:sp>
        <p:nvSpPr>
          <p:cNvPr id="3" name="Content Placeholder 2">
            <a:extLst>
              <a:ext uri="{FF2B5EF4-FFF2-40B4-BE49-F238E27FC236}">
                <a16:creationId xmlns:a16="http://schemas.microsoft.com/office/drawing/2014/main" id="{CF0D331B-5F2C-3849-3250-C0F8424BEF3C}"/>
              </a:ext>
            </a:extLst>
          </p:cNvPr>
          <p:cNvSpPr>
            <a:spLocks noGrp="1"/>
          </p:cNvSpPr>
          <p:nvPr>
            <p:ph idx="1"/>
          </p:nvPr>
        </p:nvSpPr>
        <p:spPr/>
        <p:txBody>
          <a:bodyPr vert="horz" lIns="91440" tIns="45720" rIns="91440" bIns="45720" rtlCol="0" anchor="t">
            <a:noAutofit/>
          </a:bodyPr>
          <a:lstStyle/>
          <a:p>
            <a:pPr marL="0" indent="0">
              <a:buNone/>
            </a:pPr>
            <a:r>
              <a:rPr lang="en-GB" sz="2000" dirty="0"/>
              <a:t>But one can also look at as </a:t>
            </a:r>
            <a:r>
              <a:rPr lang="en-GB" sz="2000" b="1" dirty="0"/>
              <a:t>evidence of monasticism’s successful influence on society, and adaptability</a:t>
            </a:r>
            <a:r>
              <a:rPr lang="en-GB" sz="2000" dirty="0"/>
              <a:t>:</a:t>
            </a:r>
          </a:p>
          <a:p>
            <a:r>
              <a:rPr lang="en-GB" sz="2000" dirty="0"/>
              <a:t>The </a:t>
            </a:r>
            <a:r>
              <a:rPr lang="en-GB" sz="2000" b="1" dirty="0"/>
              <a:t>mendicant orders pioneered a new form of monasticism </a:t>
            </a:r>
            <a:r>
              <a:rPr lang="en-GB" sz="2000" dirty="0"/>
              <a:t>and remain powerful religious forces in the Catholic world to this day!</a:t>
            </a:r>
          </a:p>
          <a:p>
            <a:r>
              <a:rPr lang="en-GB" sz="2000" dirty="0"/>
              <a:t>Both </a:t>
            </a:r>
            <a:r>
              <a:rPr lang="en-GB" sz="2000" b="1" dirty="0"/>
              <a:t>mendicant and coenobitic orders adapted the rise of the universities</a:t>
            </a:r>
            <a:r>
              <a:rPr lang="en-GB" sz="2000" dirty="0"/>
              <a:t> and came to hold a </a:t>
            </a:r>
            <a:r>
              <a:rPr lang="en-GB" sz="2000" b="1" dirty="0"/>
              <a:t>powerful directing influence </a:t>
            </a:r>
            <a:r>
              <a:rPr lang="en-GB" sz="2000" dirty="0"/>
              <a:t>within them.</a:t>
            </a:r>
          </a:p>
          <a:p>
            <a:r>
              <a:rPr lang="en-GB" sz="2000" dirty="0"/>
              <a:t>Lay spiritual interest and desire for religious learning </a:t>
            </a:r>
            <a:r>
              <a:rPr lang="en-GB" sz="2000" b="1" dirty="0"/>
              <a:t>still looked to monastic tradition and institutions (both mendicant and coenobitic) for influence.</a:t>
            </a:r>
          </a:p>
          <a:p>
            <a:pPr marL="0" indent="0">
              <a:buNone/>
            </a:pPr>
            <a:r>
              <a:rPr lang="en-GB" sz="2000" dirty="0"/>
              <a:t>It is important to remember too that the </a:t>
            </a:r>
            <a:r>
              <a:rPr lang="en-GB" sz="2000" b="1" dirty="0"/>
              <a:t>social changes of this period were not uniform or unidirectional in their effects:</a:t>
            </a:r>
          </a:p>
          <a:p>
            <a:r>
              <a:rPr lang="en-GB" sz="2000" dirty="0"/>
              <a:t>The </a:t>
            </a:r>
            <a:r>
              <a:rPr lang="en-GB" sz="2000" b="1" dirty="0"/>
              <a:t>vast majority of people still lived in the countryside</a:t>
            </a:r>
            <a:r>
              <a:rPr lang="en-GB" sz="2000" dirty="0"/>
              <a:t> and engaged in simple agricultural activities. More </a:t>
            </a:r>
            <a:r>
              <a:rPr lang="en-GB" sz="2000" b="1" dirty="0"/>
              <a:t>traditional forms of monasticism still held pride of place in many areas.</a:t>
            </a:r>
          </a:p>
          <a:p>
            <a:r>
              <a:rPr lang="en-GB" sz="2000" dirty="0"/>
              <a:t>New </a:t>
            </a:r>
            <a:r>
              <a:rPr lang="en-GB" sz="2000" b="1" dirty="0"/>
              <a:t>forms of religious life – e.g., the mendicants – could find criticisms </a:t>
            </a:r>
            <a:r>
              <a:rPr lang="en-GB" sz="2000" dirty="0"/>
              <a:t>that stemmed from the apparent hypocrisy caused by the lack of clear dividing lines with society. As we will see, there would be </a:t>
            </a:r>
            <a:r>
              <a:rPr lang="en-GB" sz="2000" b="1" dirty="0"/>
              <a:t>room for more strictly enclosed forms of monasticism to find new niches</a:t>
            </a:r>
            <a:r>
              <a:rPr lang="en-GB" sz="2000" dirty="0"/>
              <a:t>.</a:t>
            </a:r>
          </a:p>
          <a:p>
            <a:endParaRPr lang="en-GB" sz="2000" dirty="0"/>
          </a:p>
        </p:txBody>
      </p:sp>
    </p:spTree>
    <p:extLst>
      <p:ext uri="{BB962C8B-B14F-4D97-AF65-F5344CB8AC3E}">
        <p14:creationId xmlns:p14="http://schemas.microsoft.com/office/powerpoint/2010/main" val="3609767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A81D-1D7A-4062-B1C6-C77E204B32BA}"/>
              </a:ext>
            </a:extLst>
          </p:cNvPr>
          <p:cNvSpPr>
            <a:spLocks noGrp="1"/>
          </p:cNvSpPr>
          <p:nvPr>
            <p:ph type="title"/>
          </p:nvPr>
        </p:nvSpPr>
        <p:spPr/>
        <p:txBody>
          <a:bodyPr/>
          <a:lstStyle/>
          <a:p>
            <a:r>
              <a:rPr lang="en-GB" b="1" dirty="0"/>
              <a:t>Sources – First Life of Saint Francis, by Thomas of </a:t>
            </a:r>
            <a:r>
              <a:rPr lang="en-GB" b="1" dirty="0" err="1"/>
              <a:t>Celano</a:t>
            </a:r>
            <a:r>
              <a:rPr lang="en-GB" b="1" dirty="0"/>
              <a:t> (1228-9)</a:t>
            </a:r>
          </a:p>
        </p:txBody>
      </p:sp>
      <p:sp>
        <p:nvSpPr>
          <p:cNvPr id="3" name="Content Placeholder 2">
            <a:extLst>
              <a:ext uri="{FF2B5EF4-FFF2-40B4-BE49-F238E27FC236}">
                <a16:creationId xmlns:a16="http://schemas.microsoft.com/office/drawing/2014/main" id="{EB11E05B-7D05-44CF-8F64-1A3E12C5676A}"/>
              </a:ext>
            </a:extLst>
          </p:cNvPr>
          <p:cNvSpPr>
            <a:spLocks noGrp="1"/>
          </p:cNvSpPr>
          <p:nvPr>
            <p:ph idx="1"/>
          </p:nvPr>
        </p:nvSpPr>
        <p:spPr/>
        <p:txBody>
          <a:bodyPr>
            <a:normAutofit fontScale="70000" lnSpcReduction="20000"/>
          </a:bodyPr>
          <a:lstStyle/>
          <a:p>
            <a:pPr marL="0" indent="0">
              <a:buNone/>
            </a:pPr>
            <a:r>
              <a:rPr lang="en-GB" b="1" dirty="0"/>
              <a:t>Thomas of </a:t>
            </a:r>
            <a:r>
              <a:rPr lang="en-GB" b="1" dirty="0" err="1"/>
              <a:t>Celano</a:t>
            </a:r>
            <a:r>
              <a:rPr lang="en-GB" b="1" dirty="0"/>
              <a:t> (1185-1260)</a:t>
            </a:r>
          </a:p>
          <a:p>
            <a:r>
              <a:rPr lang="en-GB" dirty="0"/>
              <a:t>From a noble family in central Italy; Thomas received a good education, probably from the Benedictine monastery school at </a:t>
            </a:r>
            <a:r>
              <a:rPr lang="en-GB" dirty="0" err="1"/>
              <a:t>Celano</a:t>
            </a:r>
            <a:r>
              <a:rPr lang="en-GB" dirty="0"/>
              <a:t>.</a:t>
            </a:r>
          </a:p>
          <a:p>
            <a:r>
              <a:rPr lang="en-GB" dirty="0"/>
              <a:t>He joined the new Franciscan order in 1215.</a:t>
            </a:r>
          </a:p>
          <a:p>
            <a:r>
              <a:rPr lang="en-GB" dirty="0"/>
              <a:t>He was well known for the quality of his writing, and especially his poetic style. He would write three works devoted to the life and miracles of saint Francis at the request of papal and Franciscan authorities.</a:t>
            </a:r>
          </a:p>
          <a:p>
            <a:pPr marL="0" indent="0">
              <a:buNone/>
            </a:pPr>
            <a:r>
              <a:rPr lang="en-GB" b="1" dirty="0"/>
              <a:t>First Life of Saint Francis</a:t>
            </a:r>
          </a:p>
          <a:p>
            <a:r>
              <a:rPr lang="en-GB" dirty="0"/>
              <a:t>Thomas knew Saint Francis well towards the end of his life (Francis died in 1226) and thus has had heard many things directly from him and other early disciples.</a:t>
            </a:r>
          </a:p>
          <a:p>
            <a:r>
              <a:rPr lang="en-GB" dirty="0"/>
              <a:t>His first account of Francis’s life was written at the request of Pope Gregory IX, around the time that Francis was declared a saint.</a:t>
            </a:r>
          </a:p>
          <a:p>
            <a:r>
              <a:rPr lang="en-GB" dirty="0"/>
              <a:t>Like all “</a:t>
            </a:r>
            <a:r>
              <a:rPr lang="en-GB" i="1" dirty="0"/>
              <a:t>vitae</a:t>
            </a:r>
            <a:r>
              <a:rPr lang="en-GB" dirty="0"/>
              <a:t>” (saint’s lives), it is meant to describe the virtues of the saint and the miracles they brought about, in order to prove their sanctity.</a:t>
            </a:r>
          </a:p>
          <a:p>
            <a:r>
              <a:rPr lang="en-GB" dirty="0"/>
              <a:t>An extremely popular Latin text in both mendicant and traditional monastic libraries.</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3336110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A81D-1D7A-4062-B1C6-C77E204B32BA}"/>
              </a:ext>
            </a:extLst>
          </p:cNvPr>
          <p:cNvSpPr>
            <a:spLocks noGrp="1"/>
          </p:cNvSpPr>
          <p:nvPr>
            <p:ph type="title"/>
          </p:nvPr>
        </p:nvSpPr>
        <p:spPr/>
        <p:txBody>
          <a:bodyPr/>
          <a:lstStyle/>
          <a:p>
            <a:r>
              <a:rPr lang="en-GB" b="1" dirty="0"/>
              <a:t>Sources – First Life of Saint Francis, by Thomas of </a:t>
            </a:r>
            <a:r>
              <a:rPr lang="en-GB" b="1" dirty="0" err="1"/>
              <a:t>Celano</a:t>
            </a:r>
            <a:r>
              <a:rPr lang="en-GB" b="1" dirty="0"/>
              <a:t> (1228-9)</a:t>
            </a:r>
          </a:p>
        </p:txBody>
      </p:sp>
      <p:sp>
        <p:nvSpPr>
          <p:cNvPr id="3" name="Content Placeholder 2">
            <a:extLst>
              <a:ext uri="{FF2B5EF4-FFF2-40B4-BE49-F238E27FC236}">
                <a16:creationId xmlns:a16="http://schemas.microsoft.com/office/drawing/2014/main" id="{EB11E05B-7D05-44CF-8F64-1A3E12C5676A}"/>
              </a:ext>
            </a:extLst>
          </p:cNvPr>
          <p:cNvSpPr>
            <a:spLocks noGrp="1"/>
          </p:cNvSpPr>
          <p:nvPr>
            <p:ph idx="1"/>
          </p:nvPr>
        </p:nvSpPr>
        <p:spPr/>
        <p:txBody>
          <a:bodyPr>
            <a:normAutofit fontScale="85000" lnSpcReduction="20000"/>
          </a:bodyPr>
          <a:lstStyle/>
          <a:p>
            <a:pPr marL="0" indent="0">
              <a:buNone/>
            </a:pPr>
            <a:r>
              <a:rPr lang="en-GB" dirty="0"/>
              <a:t>Once, because he was ill, he ate a little bit of chicken. When his physical strength returned, he entered the city of Assisi. When he reached the city gate, he commanded the brother who was with him to tie a cord around his neck and drag him through the whole city as if he were a thief, loudly crying out: ‘Look! See this glutton who grew fat on the flesh of chickens that he ate without your knowledge.’ Many people ran to see this grand spectacle and, groaning and weeping, they said: ‘Woe to us! We are wretches and our life is steeped in blood! With excess and drunkenness we feed out hearts and bodies to overflowing!’ They were touched in their hearts (Acts 2: 37) and were moved to a better way of life by such an example.</a:t>
            </a:r>
          </a:p>
          <a:p>
            <a:pPr marL="0" indent="0">
              <a:buNone/>
            </a:pPr>
            <a:r>
              <a:rPr lang="en-GB" dirty="0"/>
              <a:t>[…]</a:t>
            </a:r>
          </a:p>
          <a:p>
            <a:pPr marL="0" indent="0">
              <a:buNone/>
            </a:pPr>
            <a:r>
              <a:rPr lang="en-GB" dirty="0"/>
              <a:t>Whenever he found an abundance of flowers, he used to preach to them and invite them to praise the Lord, just as if they were endowed with reason. Fields and vineyards, rocks and woods, and all the beauties of the field, flowing springs and blooming gardens, earth and fire, air and wind: all these he urged to the love of God and to willing service.</a:t>
            </a:r>
          </a:p>
        </p:txBody>
      </p:sp>
    </p:spTree>
    <p:extLst>
      <p:ext uri="{BB962C8B-B14F-4D97-AF65-F5344CB8AC3E}">
        <p14:creationId xmlns:p14="http://schemas.microsoft.com/office/powerpoint/2010/main" val="932535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b="1" dirty="0"/>
              <a:t>Sources – </a:t>
            </a:r>
            <a:r>
              <a:rPr lang="en-GB" b="1" i="1" dirty="0"/>
              <a:t>Vox </a:t>
            </a:r>
            <a:r>
              <a:rPr lang="en-GB" b="1" i="1" dirty="0" err="1"/>
              <a:t>Clamantis</a:t>
            </a:r>
            <a:r>
              <a:rPr lang="en-GB" b="1" i="1" dirty="0"/>
              <a:t> </a:t>
            </a:r>
            <a:r>
              <a:rPr lang="en-GB" b="1" dirty="0"/>
              <a:t>(“The Voice of One Crying Out), by John Gower (c.1377-1381)</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fontScale="77500" lnSpcReduction="20000"/>
          </a:bodyPr>
          <a:lstStyle/>
          <a:p>
            <a:pPr marL="0" indent="0">
              <a:buNone/>
            </a:pPr>
            <a:r>
              <a:rPr lang="en-GB" b="1" dirty="0"/>
              <a:t>John Gower (c. 1330-1408)</a:t>
            </a:r>
          </a:p>
          <a:p>
            <a:r>
              <a:rPr lang="en-GB" dirty="0"/>
              <a:t>From a middling family that held some land in the south-east of England.</a:t>
            </a:r>
          </a:p>
          <a:p>
            <a:r>
              <a:rPr lang="en-GB" dirty="0"/>
              <a:t>Seems to have spent much of his life in and around London and may have been a lawyer.</a:t>
            </a:r>
          </a:p>
          <a:p>
            <a:r>
              <a:rPr lang="en-GB" dirty="0"/>
              <a:t>Became a noted poet, writing in Latin, French, and also English.</a:t>
            </a:r>
          </a:p>
          <a:p>
            <a:r>
              <a:rPr lang="en-GB" dirty="0"/>
              <a:t>Received royal commissions for much of his work (from Richard II and Henry IV).</a:t>
            </a:r>
          </a:p>
          <a:p>
            <a:pPr marL="0" indent="0">
              <a:buNone/>
            </a:pPr>
            <a:r>
              <a:rPr lang="en-GB" i="1" dirty="0"/>
              <a:t>Vox </a:t>
            </a:r>
            <a:r>
              <a:rPr lang="en-GB" i="1" dirty="0" err="1"/>
              <a:t>Clamantis</a:t>
            </a:r>
            <a:endParaRPr lang="en-GB" i="1" dirty="0"/>
          </a:p>
          <a:p>
            <a:r>
              <a:rPr lang="en-GB" dirty="0"/>
              <a:t>A poetic “dream-vision”, describing the state of English society at the time of writing. </a:t>
            </a:r>
          </a:p>
          <a:p>
            <a:r>
              <a:rPr lang="en-GB" dirty="0"/>
              <a:t>Most famous for its contemporary description of the Peasant’s Revolt of 1381.</a:t>
            </a:r>
          </a:p>
          <a:p>
            <a:r>
              <a:rPr lang="en-GB" dirty="0"/>
              <a:t>But also contained discussions of many other social topics – including the role and place of various religious orders.</a:t>
            </a:r>
          </a:p>
          <a:p>
            <a:r>
              <a:rPr lang="en-GB" dirty="0"/>
              <a:t>A popular text in English court and church circles in the late 14</a:t>
            </a:r>
            <a:r>
              <a:rPr lang="en-GB" baseline="30000" dirty="0"/>
              <a:t>th</a:t>
            </a:r>
            <a:r>
              <a:rPr lang="en-GB" dirty="0"/>
              <a:t> and 15</a:t>
            </a:r>
            <a:r>
              <a:rPr lang="en-GB" baseline="30000" dirty="0"/>
              <a:t>th</a:t>
            </a:r>
            <a:r>
              <a:rPr lang="en-GB" dirty="0"/>
              <a:t> centuries: tens of manuscripts; would be printed in the late 15</a:t>
            </a:r>
            <a:r>
              <a:rPr lang="en-GB" baseline="30000" dirty="0"/>
              <a:t>th</a:t>
            </a:r>
            <a:r>
              <a:rPr lang="en-GB" dirty="0"/>
              <a:t> century by the first English printer, William Caxton.</a:t>
            </a:r>
          </a:p>
          <a:p>
            <a:endParaRPr lang="en-GB" dirty="0"/>
          </a:p>
          <a:p>
            <a:endParaRPr lang="en-GB" i="1" dirty="0"/>
          </a:p>
        </p:txBody>
      </p:sp>
    </p:spTree>
    <p:extLst>
      <p:ext uri="{BB962C8B-B14F-4D97-AF65-F5344CB8AC3E}">
        <p14:creationId xmlns:p14="http://schemas.microsoft.com/office/powerpoint/2010/main" val="31227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b="1" dirty="0"/>
              <a:t>Sources – </a:t>
            </a:r>
            <a:r>
              <a:rPr lang="en-GB" b="1" i="1" dirty="0"/>
              <a:t>Vox </a:t>
            </a:r>
            <a:r>
              <a:rPr lang="en-GB" b="1" i="1" dirty="0" err="1"/>
              <a:t>Clamantis</a:t>
            </a:r>
            <a:r>
              <a:rPr lang="en-GB" b="1" i="1" dirty="0"/>
              <a:t> </a:t>
            </a:r>
            <a:r>
              <a:rPr lang="en-GB" b="1" dirty="0"/>
              <a:t>(“The Voice of One Crying Out), by John Gower (c.1377-1381)</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lnSpcReduction="10000"/>
          </a:bodyPr>
          <a:lstStyle/>
          <a:p>
            <a:pPr marL="0" indent="0">
              <a:buNone/>
            </a:pPr>
            <a:r>
              <a:rPr lang="en-GB" dirty="0"/>
              <a:t>The friar wanders about outside and explores inside, and no place or affair is a mystery to him. Sometimes he is a medical doctor, sometimes a religious confessor, sometimes a mediator in disputes: he gives orders both high and low and at every turn. Thus the friar arrogantly runs around everywhere as if he were the spirit of the Lord. But he only comes to the bed when the husband is away.</a:t>
            </a:r>
          </a:p>
          <a:p>
            <a:pPr marL="0" indent="0">
              <a:buNone/>
            </a:pPr>
            <a:r>
              <a:rPr lang="en-GB" dirty="0"/>
              <a:t>[…]</a:t>
            </a:r>
          </a:p>
          <a:p>
            <a:pPr marL="0" indent="0">
              <a:buNone/>
            </a:pPr>
            <a:r>
              <a:rPr lang="en-GB" dirty="0"/>
              <a:t>The friars maintain that they are disciples of Christ and that they are pursuing all of their duties after His example […] I would say these men are not disciples but rather “gods”: since both life and death bring money to them.</a:t>
            </a:r>
          </a:p>
        </p:txBody>
      </p:sp>
    </p:spTree>
    <p:extLst>
      <p:ext uri="{BB962C8B-B14F-4D97-AF65-F5344CB8AC3E}">
        <p14:creationId xmlns:p14="http://schemas.microsoft.com/office/powerpoint/2010/main" val="405266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b="1" dirty="0"/>
              <a:t>Sources – Book of Visions, by </a:t>
            </a:r>
            <a:r>
              <a:rPr lang="en-GB" b="1" dirty="0" err="1"/>
              <a:t>Hadewijch</a:t>
            </a:r>
            <a:r>
              <a:rPr lang="en-GB" b="1" dirty="0"/>
              <a:t> (c. 1240s)</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Autofit/>
          </a:bodyPr>
          <a:lstStyle/>
          <a:p>
            <a:pPr marL="0" indent="0">
              <a:buNone/>
            </a:pPr>
            <a:r>
              <a:rPr lang="en-GB" sz="1900" b="1" dirty="0" err="1"/>
              <a:t>Hadewijch</a:t>
            </a:r>
            <a:r>
              <a:rPr lang="en-GB" sz="1900" b="1" dirty="0"/>
              <a:t> </a:t>
            </a:r>
            <a:r>
              <a:rPr lang="en-GB" sz="1900" dirty="0"/>
              <a:t>(lived early to mid 13</a:t>
            </a:r>
            <a:r>
              <a:rPr lang="en-GB" sz="1900" baseline="30000" dirty="0"/>
              <a:t>th</a:t>
            </a:r>
            <a:r>
              <a:rPr lang="en-GB" sz="1900" dirty="0"/>
              <a:t> century)</a:t>
            </a:r>
          </a:p>
          <a:p>
            <a:r>
              <a:rPr lang="en-GB" sz="1900" dirty="0"/>
              <a:t>Very little is known about her life. She was from Brabant (modern-day Netherlands), it appears, since her works were written in </a:t>
            </a:r>
            <a:r>
              <a:rPr lang="en-GB" sz="1900" dirty="0" err="1"/>
              <a:t>Brabantine</a:t>
            </a:r>
            <a:r>
              <a:rPr lang="en-GB" sz="1900" dirty="0"/>
              <a:t> Dutch. </a:t>
            </a:r>
          </a:p>
          <a:p>
            <a:r>
              <a:rPr lang="en-GB" sz="1900" dirty="0"/>
              <a:t>Her writings suggest she received some education in Latin, due to the references she is able to make (e.g. Saint Augustine), and French, since her writings appear influenced by the French romantic poetry.</a:t>
            </a:r>
          </a:p>
          <a:p>
            <a:r>
              <a:rPr lang="en-GB" sz="1900" dirty="0"/>
              <a:t>She appears to have lived as a beguine with some other women for some time, to judge by her letters. These also suggest she may have been forced to leave this environment and take up a wandering existence.</a:t>
            </a:r>
          </a:p>
          <a:p>
            <a:r>
              <a:rPr lang="en-GB" sz="1900" dirty="0"/>
              <a:t>She is an example of a new breed of semi-monastic women/pious laywomen who could not be easily contained within orders, and of female engagement with vernacular religious writing.</a:t>
            </a:r>
          </a:p>
          <a:p>
            <a:pPr marL="0" indent="0">
              <a:buNone/>
            </a:pPr>
            <a:r>
              <a:rPr lang="en-GB" sz="1900" i="1" dirty="0"/>
              <a:t>Book of Visions</a:t>
            </a:r>
            <a:r>
              <a:rPr lang="en-GB" sz="1900" dirty="0"/>
              <a:t> (c. 1240s)</a:t>
            </a:r>
          </a:p>
          <a:p>
            <a:r>
              <a:rPr lang="en-GB" sz="1900" dirty="0"/>
              <a:t>This text describes </a:t>
            </a:r>
            <a:r>
              <a:rPr lang="en-GB" sz="1900" dirty="0" err="1"/>
              <a:t>Hadewijch’s</a:t>
            </a:r>
            <a:r>
              <a:rPr lang="en-GB" sz="1900" dirty="0"/>
              <a:t> religious visions in great detail. She talks to Christ directly in these at times, often in very romantic language, full of emotion.</a:t>
            </a:r>
          </a:p>
          <a:p>
            <a:r>
              <a:rPr lang="en-GB" sz="1900" dirty="0"/>
              <a:t>Not widely copied or read at the time but they are thought to have had some influence on other Dutch Christian mystics, including men, e.g. the Augustinian canon John of </a:t>
            </a:r>
            <a:r>
              <a:rPr lang="en-GB" sz="1900" dirty="0" err="1"/>
              <a:t>Ruusbroec</a:t>
            </a:r>
            <a:r>
              <a:rPr lang="en-GB" sz="1900" dirty="0"/>
              <a:t>.</a:t>
            </a:r>
          </a:p>
        </p:txBody>
      </p:sp>
    </p:spTree>
    <p:extLst>
      <p:ext uri="{BB962C8B-B14F-4D97-AF65-F5344CB8AC3E}">
        <p14:creationId xmlns:p14="http://schemas.microsoft.com/office/powerpoint/2010/main" val="256001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5233-DDF9-451E-B7AC-B69979B24581}"/>
              </a:ext>
            </a:extLst>
          </p:cNvPr>
          <p:cNvSpPr>
            <a:spLocks noGrp="1"/>
          </p:cNvSpPr>
          <p:nvPr>
            <p:ph type="title"/>
          </p:nvPr>
        </p:nvSpPr>
        <p:spPr>
          <a:xfrm>
            <a:off x="762001" y="803325"/>
            <a:ext cx="5314536" cy="1325563"/>
          </a:xfrm>
        </p:spPr>
        <p:txBody>
          <a:bodyPr>
            <a:normAutofit/>
          </a:bodyPr>
          <a:lstStyle/>
          <a:p>
            <a:r>
              <a:rPr lang="en-GB" b="1" dirty="0"/>
              <a:t>Evolving societies and economies</a:t>
            </a:r>
          </a:p>
        </p:txBody>
      </p:sp>
      <p:sp>
        <p:nvSpPr>
          <p:cNvPr id="3" name="Content Placeholder 2">
            <a:extLst>
              <a:ext uri="{FF2B5EF4-FFF2-40B4-BE49-F238E27FC236}">
                <a16:creationId xmlns:a16="http://schemas.microsoft.com/office/drawing/2014/main" id="{DA6CA67A-1226-4BF0-B157-4A87E902B020}"/>
              </a:ext>
            </a:extLst>
          </p:cNvPr>
          <p:cNvSpPr>
            <a:spLocks noGrp="1"/>
          </p:cNvSpPr>
          <p:nvPr>
            <p:ph idx="1"/>
          </p:nvPr>
        </p:nvSpPr>
        <p:spPr>
          <a:xfrm>
            <a:off x="889880" y="2128888"/>
            <a:ext cx="5609220" cy="4578983"/>
          </a:xfrm>
        </p:spPr>
        <p:txBody>
          <a:bodyPr anchor="t">
            <a:noAutofit/>
          </a:bodyPr>
          <a:lstStyle/>
          <a:p>
            <a:pPr marL="0" indent="0">
              <a:buNone/>
            </a:pPr>
            <a:r>
              <a:rPr lang="en-GB" sz="2400" dirty="0"/>
              <a:t>As medieval societies and economies evolved, the</a:t>
            </a:r>
            <a:r>
              <a:rPr lang="en-GB" sz="2400" b="1" dirty="0"/>
              <a:t> context of religious culture also evolves</a:t>
            </a:r>
            <a:r>
              <a:rPr lang="en-GB" sz="2400" dirty="0"/>
              <a:t>.</a:t>
            </a:r>
          </a:p>
          <a:p>
            <a:r>
              <a:rPr lang="en-GB" sz="2400" dirty="0"/>
              <a:t>The growing complexity of trade and exchange gradually </a:t>
            </a:r>
            <a:r>
              <a:rPr lang="en-GB" sz="2400" b="1" dirty="0"/>
              <a:t>helped to raise levels of literacy, semi-literacy and education.</a:t>
            </a:r>
            <a:r>
              <a:rPr lang="en-GB" sz="2400" dirty="0"/>
              <a:t> </a:t>
            </a:r>
          </a:p>
          <a:p>
            <a:r>
              <a:rPr lang="en-GB" sz="2400" dirty="0"/>
              <a:t>Economic dynamism also encouraged people to live </a:t>
            </a:r>
            <a:r>
              <a:rPr lang="en-GB" sz="2400" b="1" dirty="0"/>
              <a:t>more mobile lives involving more social connections</a:t>
            </a:r>
            <a:r>
              <a:rPr lang="en-GB" sz="2400" dirty="0"/>
              <a:t>. </a:t>
            </a:r>
          </a:p>
          <a:p>
            <a:r>
              <a:rPr lang="en-GB" sz="2400" dirty="0"/>
              <a:t>Both these things help to create </a:t>
            </a:r>
            <a:r>
              <a:rPr lang="en-GB" sz="2400" b="1" dirty="0"/>
              <a:t>a new curiosity about religion</a:t>
            </a:r>
            <a:r>
              <a:rPr lang="en-GB" sz="2400" dirty="0"/>
              <a:t>: people seek to </a:t>
            </a:r>
            <a:r>
              <a:rPr lang="en-GB" sz="2400" b="1" dirty="0"/>
              <a:t>interact with it directly</a:t>
            </a:r>
            <a:r>
              <a:rPr lang="en-GB" sz="2400" dirty="0"/>
              <a:t> in new ways.</a:t>
            </a:r>
          </a:p>
          <a:p>
            <a:pPr marL="0" indent="0">
              <a:buNone/>
            </a:pPr>
            <a:br>
              <a:rPr lang="en-GB" sz="1400" dirty="0"/>
            </a:br>
            <a:endParaRPr lang="en-GB" sz="1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building, many, large, table&#10;&#10;Description automatically generated">
            <a:extLst>
              <a:ext uri="{FF2B5EF4-FFF2-40B4-BE49-F238E27FC236}">
                <a16:creationId xmlns:a16="http://schemas.microsoft.com/office/drawing/2014/main" id="{9C1E134B-4BDB-4A54-92FA-96B2AC4CF27B}"/>
              </a:ext>
            </a:extLst>
          </p:cNvPr>
          <p:cNvPicPr>
            <a:picLocks noChangeAspect="1"/>
          </p:cNvPicPr>
          <p:nvPr/>
        </p:nvPicPr>
        <p:blipFill rotWithShape="1">
          <a:blip r:embed="rId2">
            <a:extLst>
              <a:ext uri="{28A0092B-C50C-407E-A947-70E740481C1C}">
                <a14:useLocalDpi xmlns:a14="http://schemas.microsoft.com/office/drawing/2010/main" val="0"/>
              </a:ext>
            </a:extLst>
          </a:blip>
          <a:srcRect l="21284" r="1496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6662470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b="1" dirty="0"/>
              <a:t>Sources – Book of Visions, by </a:t>
            </a:r>
            <a:r>
              <a:rPr lang="en-GB" b="1" dirty="0" err="1"/>
              <a:t>Hadewijch</a:t>
            </a:r>
            <a:r>
              <a:rPr lang="en-GB" b="1" dirty="0"/>
              <a:t> (c. 1240)</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fontScale="85000" lnSpcReduction="20000"/>
          </a:bodyPr>
          <a:lstStyle/>
          <a:p>
            <a:pPr marL="0" indent="0">
              <a:buNone/>
            </a:pPr>
            <a:r>
              <a:rPr lang="en-GB" dirty="0"/>
              <a:t>On a certain Pentecost Sunday, I had a vision at dawn. The psalms were being sung in the church, and I was present. My heart and my veins and all my limbs trembled and quivered with eager desire and, as often occurred with me, such madness and fear took over my mind that it seemed to me that I could not fully please my Beloved [i.e. Christ] and that my Beloved would not fulfil my desire […] On that day my mind was filled so fearfully and so painfully by desirous love that each of my limbs threatened to break, and all of my veins were in pain. The longing I felt cannot be expressed by any language of any person I know; and everything I could say about it would be unheard-of to all those who have never come to understand Love as something to work for with desire, and whom Love had never come to possess. I can say this about it: I desired to enjoy my Beloved fully and to understand and taste Him fully. I desired that His humanity should to the fullest extent be united in enjoyment of my humanity, and that my humanity would be strong enough to enter into perfection, until I could content Him, who is perfection itself, in purity and unity.</a:t>
            </a:r>
          </a:p>
        </p:txBody>
      </p:sp>
    </p:spTree>
    <p:extLst>
      <p:ext uri="{BB962C8B-B14F-4D97-AF65-F5344CB8AC3E}">
        <p14:creationId xmlns:p14="http://schemas.microsoft.com/office/powerpoint/2010/main" val="3611175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56D6-472A-4DA1-8A9F-AE16EA4A6D67}"/>
              </a:ext>
            </a:extLst>
          </p:cNvPr>
          <p:cNvSpPr>
            <a:spLocks noGrp="1"/>
          </p:cNvSpPr>
          <p:nvPr>
            <p:ph type="title"/>
          </p:nvPr>
        </p:nvSpPr>
        <p:spPr/>
        <p:txBody>
          <a:bodyPr/>
          <a:lstStyle/>
          <a:p>
            <a:r>
              <a:rPr lang="en-GB" b="1" dirty="0"/>
              <a:t>Sources - Letter to Pope Innocent II, by Bernard of Clairvaux (c. 1141)</a:t>
            </a:r>
          </a:p>
        </p:txBody>
      </p:sp>
      <p:sp>
        <p:nvSpPr>
          <p:cNvPr id="3" name="Content Placeholder 2">
            <a:extLst>
              <a:ext uri="{FF2B5EF4-FFF2-40B4-BE49-F238E27FC236}">
                <a16:creationId xmlns:a16="http://schemas.microsoft.com/office/drawing/2014/main" id="{31FFEBAC-D03B-43C0-AC19-FAAAF6F4F2CB}"/>
              </a:ext>
            </a:extLst>
          </p:cNvPr>
          <p:cNvSpPr>
            <a:spLocks noGrp="1"/>
          </p:cNvSpPr>
          <p:nvPr>
            <p:ph idx="1"/>
          </p:nvPr>
        </p:nvSpPr>
        <p:spPr/>
        <p:txBody>
          <a:bodyPr>
            <a:normAutofit fontScale="85000" lnSpcReduction="20000"/>
          </a:bodyPr>
          <a:lstStyle/>
          <a:p>
            <a:pPr marL="0" indent="0">
              <a:buNone/>
            </a:pPr>
            <a:r>
              <a:rPr lang="en-GB" b="1" dirty="0"/>
              <a:t>Bernard of Clairvaux (1090-1153)</a:t>
            </a:r>
          </a:p>
          <a:p>
            <a:r>
              <a:rPr lang="en-GB" dirty="0"/>
              <a:t>Described in previous lectures: not one of the original Cistercians, but a very early follower who became one of the most influential churchmen in medieval Europe.</a:t>
            </a:r>
          </a:p>
          <a:p>
            <a:pPr marL="0" indent="0">
              <a:buNone/>
            </a:pPr>
            <a:r>
              <a:rPr lang="en-GB" b="1" dirty="0"/>
              <a:t>Letter to Pope Innocent II (c. 1141)</a:t>
            </a:r>
          </a:p>
          <a:p>
            <a:r>
              <a:rPr lang="en-GB" b="1" dirty="0"/>
              <a:t>Innocent II </a:t>
            </a:r>
            <a:r>
              <a:rPr lang="en-GB" dirty="0"/>
              <a:t>(reigned 1130-1143) had benefitted from Bernard’s influence to become pope. Hs election had been contested with a rival (</a:t>
            </a:r>
            <a:r>
              <a:rPr lang="en-GB" dirty="0" err="1"/>
              <a:t>Anacletus</a:t>
            </a:r>
            <a:r>
              <a:rPr lang="en-GB" dirty="0"/>
              <a:t> II): Bernard helped him win the support of the French monarchy.</a:t>
            </a:r>
          </a:p>
          <a:p>
            <a:r>
              <a:rPr lang="en-GB" dirty="0"/>
              <a:t>Bernard’s letter to him presented here occurred around the time of the council of clergy convened by the Innocent at Sens in 1141, at which many of Peter Abelard’s doctrines were condemned – at Bernard’s instigation!</a:t>
            </a:r>
          </a:p>
          <a:p>
            <a:r>
              <a:rPr lang="en-GB" dirty="0"/>
              <a:t>The letter is preserved as part of wider manuscript compilations of Bernard’s letters, which, like so many of his other works, were popular with readers throughout the Middle Ages.</a:t>
            </a:r>
          </a:p>
        </p:txBody>
      </p:sp>
    </p:spTree>
    <p:extLst>
      <p:ext uri="{BB962C8B-B14F-4D97-AF65-F5344CB8AC3E}">
        <p14:creationId xmlns:p14="http://schemas.microsoft.com/office/powerpoint/2010/main" val="4240337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A530-6EEA-4A8C-8F87-AFC1D0D38E0D}"/>
              </a:ext>
            </a:extLst>
          </p:cNvPr>
          <p:cNvSpPr>
            <a:spLocks noGrp="1"/>
          </p:cNvSpPr>
          <p:nvPr>
            <p:ph type="title"/>
          </p:nvPr>
        </p:nvSpPr>
        <p:spPr/>
        <p:txBody>
          <a:bodyPr/>
          <a:lstStyle/>
          <a:p>
            <a:r>
              <a:rPr lang="en-GB" b="1" dirty="0"/>
              <a:t>Sources - Letter to Pope Innocent II, by Bernard of Clairvaux (c. 1141)</a:t>
            </a:r>
          </a:p>
        </p:txBody>
      </p:sp>
      <p:sp>
        <p:nvSpPr>
          <p:cNvPr id="3" name="Content Placeholder 2">
            <a:extLst>
              <a:ext uri="{FF2B5EF4-FFF2-40B4-BE49-F238E27FC236}">
                <a16:creationId xmlns:a16="http://schemas.microsoft.com/office/drawing/2014/main" id="{3E78E303-7CEB-4EA9-BD0C-781B060C6464}"/>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GB" sz="3100" dirty="0"/>
              <a:t>In cities and castles, darkness is being spread in place of light; everywhere poison is being put forward to everybody in place of honey - or rather into the honey [...] A new Gospel is being forged for peoples and communities, a new faith is being propounded, a foundation that is different from what has been established. There is disputation that is immoral about virtues and vices, unfaithful about the sacraments of the church, and neither simple nor sober about the depths of the Holy Trinity; rather everything is served up to us as perversity, everything beyond what is normal and different from what we accept. Goliath [1 Kings 17.41] has advanced with his tall body, fortified with his noble weapons of war, with his shield bearer, Arnold of Brescia [a student of Peter Abelard], going before him. Armour is joined to armour, and there is not a breath that flows through them [Job 41.7]. A bee that was in France has hissed to a bee from Italy, and they assembled as one against the Lord and his anointed [Isa. 7.18].... Goliath, therefore, standing as one with his shield bearer between both sides, shouts against the armies of Israel, challenges the ranks of the saints, all the more boldly as he thinks David is not there.</a:t>
            </a:r>
          </a:p>
          <a:p>
            <a:pPr marL="0" indent="0">
              <a:buNone/>
            </a:pPr>
            <a:endParaRPr lang="en-GB" dirty="0"/>
          </a:p>
        </p:txBody>
      </p:sp>
    </p:spTree>
    <p:extLst>
      <p:ext uri="{BB962C8B-B14F-4D97-AF65-F5344CB8AC3E}">
        <p14:creationId xmlns:p14="http://schemas.microsoft.com/office/powerpoint/2010/main" val="3406382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053E-1FDD-46B5-92B6-8FA1AF0814D0}"/>
              </a:ext>
            </a:extLst>
          </p:cNvPr>
          <p:cNvSpPr>
            <a:spLocks noGrp="1"/>
          </p:cNvSpPr>
          <p:nvPr>
            <p:ph type="title"/>
          </p:nvPr>
        </p:nvSpPr>
        <p:spPr/>
        <p:txBody>
          <a:bodyPr/>
          <a:lstStyle/>
          <a:p>
            <a:r>
              <a:rPr lang="en-GB" b="1" dirty="0"/>
              <a:t>Sources  - Summa Theologica, by Thomas Aquinas (1265-1274)</a:t>
            </a:r>
          </a:p>
        </p:txBody>
      </p:sp>
      <p:sp>
        <p:nvSpPr>
          <p:cNvPr id="3" name="Content Placeholder 2">
            <a:extLst>
              <a:ext uri="{FF2B5EF4-FFF2-40B4-BE49-F238E27FC236}">
                <a16:creationId xmlns:a16="http://schemas.microsoft.com/office/drawing/2014/main" id="{2228CE22-D727-40BA-9A15-358910C30309}"/>
              </a:ext>
            </a:extLst>
          </p:cNvPr>
          <p:cNvSpPr>
            <a:spLocks noGrp="1"/>
          </p:cNvSpPr>
          <p:nvPr>
            <p:ph idx="1"/>
          </p:nvPr>
        </p:nvSpPr>
        <p:spPr/>
        <p:txBody>
          <a:bodyPr>
            <a:normAutofit lnSpcReduction="10000"/>
          </a:bodyPr>
          <a:lstStyle/>
          <a:p>
            <a:pPr marL="0" indent="0">
              <a:buNone/>
            </a:pPr>
            <a:r>
              <a:rPr lang="en-GB" b="1" dirty="0"/>
              <a:t>Thomas Aquinas </a:t>
            </a:r>
            <a:r>
              <a:rPr lang="en-GB" dirty="0"/>
              <a:t>– discussed in this lecture</a:t>
            </a:r>
            <a:endParaRPr lang="en-GB" b="1" dirty="0"/>
          </a:p>
          <a:p>
            <a:pPr marL="0" indent="0">
              <a:buNone/>
            </a:pPr>
            <a:endParaRPr lang="en-GB" b="1" dirty="0"/>
          </a:p>
          <a:p>
            <a:pPr marL="0" indent="0">
              <a:buNone/>
            </a:pPr>
            <a:r>
              <a:rPr lang="en-GB" b="1" dirty="0"/>
              <a:t>Summa Theologica</a:t>
            </a:r>
            <a:r>
              <a:rPr lang="en-GB" dirty="0"/>
              <a:t> (“The whole of theology”)</a:t>
            </a:r>
          </a:p>
          <a:p>
            <a:r>
              <a:rPr lang="en-GB" dirty="0"/>
              <a:t>Thomas’s unfinished masterpiece, discussing almost every aspect of Christian belief and practice. </a:t>
            </a:r>
          </a:p>
          <a:p>
            <a:r>
              <a:rPr lang="en-GB" dirty="0"/>
              <a:t>Arguably the most important work of Catholic theology ever and still highly influential within the Catholic Church  today</a:t>
            </a:r>
          </a:p>
          <a:p>
            <a:r>
              <a:rPr lang="en-GB" dirty="0"/>
              <a:t>The following section discusses and explains the “religious state” (i.e. the way of life of monks, nuns, friars of various orders) within the Church.</a:t>
            </a:r>
          </a:p>
        </p:txBody>
      </p:sp>
    </p:spTree>
    <p:extLst>
      <p:ext uri="{BB962C8B-B14F-4D97-AF65-F5344CB8AC3E}">
        <p14:creationId xmlns:p14="http://schemas.microsoft.com/office/powerpoint/2010/main" val="35301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5F37-B7E6-474D-8470-9CCA1CF01082}"/>
              </a:ext>
            </a:extLst>
          </p:cNvPr>
          <p:cNvSpPr>
            <a:spLocks noGrp="1"/>
          </p:cNvSpPr>
          <p:nvPr>
            <p:ph type="title"/>
          </p:nvPr>
        </p:nvSpPr>
        <p:spPr/>
        <p:txBody>
          <a:bodyPr/>
          <a:lstStyle/>
          <a:p>
            <a:r>
              <a:rPr lang="en-GB" dirty="0"/>
              <a:t>Sources  - Summa Theologica, by Thomas Aquinas (1265-1274)</a:t>
            </a:r>
          </a:p>
        </p:txBody>
      </p:sp>
      <p:sp>
        <p:nvSpPr>
          <p:cNvPr id="3" name="Content Placeholder 2">
            <a:extLst>
              <a:ext uri="{FF2B5EF4-FFF2-40B4-BE49-F238E27FC236}">
                <a16:creationId xmlns:a16="http://schemas.microsoft.com/office/drawing/2014/main" id="{5F81740C-E69D-4392-B325-690151B2C00C}"/>
              </a:ext>
            </a:extLst>
          </p:cNvPr>
          <p:cNvSpPr>
            <a:spLocks noGrp="1"/>
          </p:cNvSpPr>
          <p:nvPr>
            <p:ph idx="1"/>
          </p:nvPr>
        </p:nvSpPr>
        <p:spPr>
          <a:xfrm>
            <a:off x="838200" y="1571348"/>
            <a:ext cx="10515600" cy="5286651"/>
          </a:xfrm>
        </p:spPr>
        <p:txBody>
          <a:bodyPr>
            <a:normAutofit fontScale="62500" lnSpcReduction="20000"/>
          </a:bodyPr>
          <a:lstStyle/>
          <a:p>
            <a:pPr marL="0" indent="0">
              <a:buNone/>
            </a:pPr>
            <a:r>
              <a:rPr lang="en-GB" dirty="0"/>
              <a:t>The religious state may be considered in three ways. Firstly, as the practice of tending to the perfection of charity. Secondly, as quieting the human mind from external concerns, according to 1 Corinthians 7:3: “I would like you to be free from concern.” Thirdly, as a “holocaust” [a Greek word denoting sacrifice], whereby a man offers himself and his possessions wholly to God. In a corresponding manner, the religious state is constituted by three vows.</a:t>
            </a:r>
          </a:p>
          <a:p>
            <a:pPr marL="0" indent="0">
              <a:buNone/>
            </a:pPr>
            <a:r>
              <a:rPr lang="en-GB" dirty="0"/>
              <a:t>Regarding the practice of perfection, a man is required to remove from himself whatever may hinder his affections from tending wholly to God, for it is in this that the perfection of charity consists. Such hindrances are of three kinds. Firstly, the attachment to external goods, which is removed by the </a:t>
            </a:r>
            <a:r>
              <a:rPr lang="en-GB" i="1" dirty="0"/>
              <a:t>vow of poverty</a:t>
            </a:r>
            <a:r>
              <a:rPr lang="en-GB" dirty="0"/>
              <a:t>. Secondly, the longing for sensual pleasures, chief among which are sexual pleasures, and these are removed by the </a:t>
            </a:r>
            <a:r>
              <a:rPr lang="en-GB" i="1" dirty="0"/>
              <a:t>vow of chastity</a:t>
            </a:r>
            <a:r>
              <a:rPr lang="en-GB" dirty="0"/>
              <a:t>. Thirdly, the disorderly nature of the human will, and this is removed by the </a:t>
            </a:r>
            <a:r>
              <a:rPr lang="en-GB" i="1" dirty="0"/>
              <a:t>vow of obedience</a:t>
            </a:r>
            <a:r>
              <a:rPr lang="en-GB" dirty="0"/>
              <a:t>. </a:t>
            </a:r>
            <a:br>
              <a:rPr lang="en-GB" dirty="0"/>
            </a:br>
            <a:br>
              <a:rPr lang="en-GB" dirty="0"/>
            </a:br>
            <a:r>
              <a:rPr lang="en-GB" dirty="0"/>
              <a:t>In a similar way, the noise of worldly concerns is heightened in man by three things. Firstly, the need to manage external possessions, and this solicitude is removed from man by the </a:t>
            </a:r>
            <a:r>
              <a:rPr lang="en-GB" i="1" dirty="0"/>
              <a:t>vow of poverty</a:t>
            </a:r>
            <a:r>
              <a:rPr lang="en-GB" dirty="0"/>
              <a:t>. Secondly, the need to control one’s wife and children, which is cut away by the </a:t>
            </a:r>
            <a:r>
              <a:rPr lang="en-GB" i="1" dirty="0"/>
              <a:t>vow of chastity. </a:t>
            </a:r>
            <a:r>
              <a:rPr lang="en-GB" dirty="0"/>
              <a:t>Thirdly, the management of one's own actions, which is eliminated by the </a:t>
            </a:r>
            <a:r>
              <a:rPr lang="en-GB" i="1" dirty="0"/>
              <a:t>vow of obedience</a:t>
            </a:r>
            <a:r>
              <a:rPr lang="en-GB" dirty="0"/>
              <a:t>, by which a man commits himself to the will of another.</a:t>
            </a:r>
          </a:p>
          <a:p>
            <a:pPr marL="0" indent="0">
              <a:buNone/>
            </a:pPr>
            <a:r>
              <a:rPr lang="en-GB" dirty="0"/>
              <a:t>Finally, "a holocaust is the offering to God of all that one has," according to Gregory the Great (Homily 20 on Ezekiel). Now man has possessions in three ways, according to the Philosopher [Aristotle] (Ethic. </a:t>
            </a:r>
            <a:r>
              <a:rPr lang="en-GB" dirty="0" err="1"/>
              <a:t>i</a:t>
            </a:r>
            <a:r>
              <a:rPr lang="en-GB" dirty="0"/>
              <a:t>, 8). First, he has the possession of external things, which he wholly offers to God by the </a:t>
            </a:r>
            <a:r>
              <a:rPr lang="en-GB" i="1" dirty="0"/>
              <a:t>vow of voluntary poverty.</a:t>
            </a:r>
            <a:r>
              <a:rPr lang="en-GB" dirty="0"/>
              <a:t> Secondly, the possession of his own body; and this possession he offers to God primarily by the vow of </a:t>
            </a:r>
            <a:r>
              <a:rPr lang="en-GB" i="1" dirty="0"/>
              <a:t>chastity</a:t>
            </a:r>
            <a:r>
              <a:rPr lang="en-GB" dirty="0"/>
              <a:t> by which he renounces the greatest bodily pleasures. The third is the possession of the soul, which man wholly offers to God by the </a:t>
            </a:r>
            <a:r>
              <a:rPr lang="en-GB" i="1" dirty="0"/>
              <a:t>vow of obedience; </a:t>
            </a:r>
            <a:r>
              <a:rPr lang="en-GB" dirty="0"/>
              <a:t>by this he offers God his own will by which he makes use of all the powers and habits of the soul. </a:t>
            </a:r>
          </a:p>
          <a:p>
            <a:pPr marL="0" indent="0">
              <a:buNone/>
            </a:pPr>
            <a:r>
              <a:rPr lang="en-GB" dirty="0"/>
              <a:t>Therefore the religious state is fittingly constituted by the three vows [of poverty, chastity and obedience]. </a:t>
            </a:r>
          </a:p>
        </p:txBody>
      </p:sp>
    </p:spTree>
    <p:extLst>
      <p:ext uri="{BB962C8B-B14F-4D97-AF65-F5344CB8AC3E}">
        <p14:creationId xmlns:p14="http://schemas.microsoft.com/office/powerpoint/2010/main" val="4232807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55CF-03FC-48B8-98E1-C6257015D104}"/>
              </a:ext>
            </a:extLst>
          </p:cNvPr>
          <p:cNvSpPr>
            <a:spLocks noGrp="1"/>
          </p:cNvSpPr>
          <p:nvPr>
            <p:ph type="title"/>
          </p:nvPr>
        </p:nvSpPr>
        <p:spPr/>
        <p:txBody>
          <a:bodyPr/>
          <a:lstStyle/>
          <a:p>
            <a:r>
              <a:rPr lang="en-GB" dirty="0"/>
              <a:t>Source – Life of Saint Jerome, by Simon Winter (c. 1430)</a:t>
            </a:r>
          </a:p>
        </p:txBody>
      </p:sp>
      <p:sp>
        <p:nvSpPr>
          <p:cNvPr id="3" name="Content Placeholder 2">
            <a:extLst>
              <a:ext uri="{FF2B5EF4-FFF2-40B4-BE49-F238E27FC236}">
                <a16:creationId xmlns:a16="http://schemas.microsoft.com/office/drawing/2014/main" id="{3E237CBB-0FC5-4BE3-A169-F5CE7E2C26AD}"/>
              </a:ext>
            </a:extLst>
          </p:cNvPr>
          <p:cNvSpPr>
            <a:spLocks noGrp="1"/>
          </p:cNvSpPr>
          <p:nvPr>
            <p:ph idx="1"/>
          </p:nvPr>
        </p:nvSpPr>
        <p:spPr/>
        <p:txBody>
          <a:bodyPr>
            <a:noAutofit/>
          </a:bodyPr>
          <a:lstStyle/>
          <a:p>
            <a:pPr marL="0" indent="0">
              <a:buNone/>
            </a:pPr>
            <a:r>
              <a:rPr lang="en-GB" sz="1600" b="1" dirty="0"/>
              <a:t>Simon Winter</a:t>
            </a:r>
          </a:p>
          <a:p>
            <a:r>
              <a:rPr lang="en-GB" sz="1600" dirty="0"/>
              <a:t>A canon of the </a:t>
            </a:r>
            <a:r>
              <a:rPr lang="en-GB" sz="1600" dirty="0" err="1"/>
              <a:t>Brigittine</a:t>
            </a:r>
            <a:r>
              <a:rPr lang="en-GB" sz="1600" dirty="0"/>
              <a:t> double-monastery of </a:t>
            </a:r>
            <a:r>
              <a:rPr lang="en-GB" sz="1600" dirty="0" err="1"/>
              <a:t>Syon</a:t>
            </a:r>
            <a:r>
              <a:rPr lang="en-GB" sz="1600" dirty="0"/>
              <a:t> in Isleworth (near London), founded by Henry V in 1415.</a:t>
            </a:r>
          </a:p>
          <a:p>
            <a:r>
              <a:rPr lang="en-GB" sz="1600" dirty="0"/>
              <a:t>The </a:t>
            </a:r>
            <a:r>
              <a:rPr lang="en-GB" sz="1600" dirty="0" err="1"/>
              <a:t>Brigittines</a:t>
            </a:r>
            <a:r>
              <a:rPr lang="en-GB" sz="1600" dirty="0"/>
              <a:t> were a relatively new, coenobitic congregation for both nuns and canons founded by </a:t>
            </a:r>
            <a:r>
              <a:rPr lang="en-GB" sz="1600" b="1" dirty="0"/>
              <a:t>Birgitta of </a:t>
            </a:r>
            <a:r>
              <a:rPr lang="en-GB" sz="1600" b="1" dirty="0" err="1"/>
              <a:t>Vadstena</a:t>
            </a:r>
            <a:r>
              <a:rPr lang="en-GB" sz="1600" b="1" dirty="0"/>
              <a:t> </a:t>
            </a:r>
            <a:r>
              <a:rPr lang="en-GB" sz="1600" dirty="0"/>
              <a:t>(1303-1373), a Swedish princess who became religious visionary. Her male followers lived by the Rule of Saint Augustine as well as additional regulations written by Birgitta: the order was approved by the papacy in 1370.</a:t>
            </a:r>
          </a:p>
          <a:p>
            <a:r>
              <a:rPr lang="en-GB" sz="1600" dirty="0"/>
              <a:t>Simon’s duties involved performing clerical duties (mass, confession etc.) for the nuns in the monastery</a:t>
            </a:r>
          </a:p>
          <a:p>
            <a:r>
              <a:rPr lang="en-GB" sz="1600" dirty="0"/>
              <a:t>But he also fostered connections with pious lay people, and acted as a spiritual guide for them: the most prominent of these followers was </a:t>
            </a:r>
            <a:r>
              <a:rPr lang="en-GB" sz="1600" b="1" dirty="0"/>
              <a:t>Margaret, duchess of Clarence </a:t>
            </a:r>
            <a:r>
              <a:rPr lang="en-GB" sz="1600" dirty="0"/>
              <a:t>(d. 1436), a widowed sister-in-law of Henry V who sought his counsel towards the end of her life and took to living near the monastery: she was also a major benefactor of the house.</a:t>
            </a:r>
          </a:p>
          <a:p>
            <a:pPr marL="0" indent="0">
              <a:buNone/>
            </a:pPr>
            <a:r>
              <a:rPr lang="en-GB" sz="1600" b="1" dirty="0"/>
              <a:t>Life of Saint Jerome</a:t>
            </a:r>
          </a:p>
          <a:p>
            <a:r>
              <a:rPr lang="en-GB" sz="1600" dirty="0"/>
              <a:t>Not a famous or well-spread work, known in just one manuscript known at Yale. It is essentially a Middle English translation and compilation of Latin legends concerning the Church Father Saint Jerome (see lecture 2), who was also well-known for founding a religious community in Italy for widows and virgins.</a:t>
            </a:r>
          </a:p>
          <a:p>
            <a:r>
              <a:rPr lang="en-GB" sz="1600" dirty="0"/>
              <a:t>It was written, in the first instance, for Margaret, duchess of Clarence.</a:t>
            </a:r>
          </a:p>
          <a:p>
            <a:r>
              <a:rPr lang="en-GB" sz="1600" dirty="0"/>
              <a:t>Despite it not being a particularly well-known, it represents a witness to monastic-lay interactions in spiritual education in the late Middle Ages.</a:t>
            </a:r>
          </a:p>
        </p:txBody>
      </p:sp>
    </p:spTree>
    <p:extLst>
      <p:ext uri="{BB962C8B-B14F-4D97-AF65-F5344CB8AC3E}">
        <p14:creationId xmlns:p14="http://schemas.microsoft.com/office/powerpoint/2010/main" val="2911096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4029-C3E2-4824-8EC6-F539FDA7F1C5}"/>
              </a:ext>
            </a:extLst>
          </p:cNvPr>
          <p:cNvSpPr>
            <a:spLocks noGrp="1"/>
          </p:cNvSpPr>
          <p:nvPr>
            <p:ph type="title"/>
          </p:nvPr>
        </p:nvSpPr>
        <p:spPr/>
        <p:txBody>
          <a:bodyPr/>
          <a:lstStyle/>
          <a:p>
            <a:r>
              <a:rPr lang="en-GB" dirty="0"/>
              <a:t>Source – Life of Saint Jerome, by Simon Winter (c. 1430)</a:t>
            </a:r>
          </a:p>
        </p:txBody>
      </p:sp>
      <p:sp>
        <p:nvSpPr>
          <p:cNvPr id="3" name="Content Placeholder 2">
            <a:extLst>
              <a:ext uri="{FF2B5EF4-FFF2-40B4-BE49-F238E27FC236}">
                <a16:creationId xmlns:a16="http://schemas.microsoft.com/office/drawing/2014/main" id="{A2065177-ACF9-4B48-9B1C-AFA4227EF7C9}"/>
              </a:ext>
            </a:extLst>
          </p:cNvPr>
          <p:cNvSpPr>
            <a:spLocks noGrp="1"/>
          </p:cNvSpPr>
          <p:nvPr>
            <p:ph idx="1"/>
          </p:nvPr>
        </p:nvSpPr>
        <p:spPr/>
        <p:txBody>
          <a:bodyPr>
            <a:normAutofit fontScale="92500" lnSpcReduction="20000"/>
          </a:bodyPr>
          <a:lstStyle/>
          <a:p>
            <a:pPr marL="0" indent="0">
              <a:buNone/>
            </a:pPr>
            <a:r>
              <a:rPr lang="en-GB" dirty="0"/>
              <a:t>Right noble and worthy lady, and my fully reverend and dear spiritual daughter in our Lord Jesus: I have remembered how on Saint Jerome’s day, that is the day after Michaelmas day, after I told you something of the life and miracles of Saint Jerome, I said that with our Lord’s help, when I had the time, I would write his life and miracles in English, for the praise and worship of our Lord and of him [Jerome]. Not only so that you would understand it more clearly for your own spiritual benefit, but so that it might remain available and be used to edify others who might read it or hear it read. Thus I desire that it should please your ladyship first to read it, and copy it for yourself, and then to let others read it and copy it. For there is something within this book that needs to be known and held in the minds of all people. For in the first and second chapters, we may learn and take an example of how to live a Christian life in penance and rectitude. And in the seventh and ninth chapters, we may lean how to die. And what is more necessary to any man or woman on earth, than to know how to live and how to die?</a:t>
            </a:r>
          </a:p>
        </p:txBody>
      </p:sp>
    </p:spTree>
    <p:extLst>
      <p:ext uri="{BB962C8B-B14F-4D97-AF65-F5344CB8AC3E}">
        <p14:creationId xmlns:p14="http://schemas.microsoft.com/office/powerpoint/2010/main" val="3158065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9143-3F3D-4E1C-BDA9-053923FC6DD7}"/>
              </a:ext>
            </a:extLst>
          </p:cNvPr>
          <p:cNvSpPr>
            <a:spLocks noGrp="1"/>
          </p:cNvSpPr>
          <p:nvPr>
            <p:ph type="title"/>
          </p:nvPr>
        </p:nvSpPr>
        <p:spPr/>
        <p:txBody>
          <a:bodyPr/>
          <a:lstStyle/>
          <a:p>
            <a:r>
              <a:rPr lang="en-GB" b="1" dirty="0"/>
              <a:t>Bibliography</a:t>
            </a:r>
          </a:p>
        </p:txBody>
      </p:sp>
      <p:sp>
        <p:nvSpPr>
          <p:cNvPr id="3" name="Content Placeholder 2">
            <a:extLst>
              <a:ext uri="{FF2B5EF4-FFF2-40B4-BE49-F238E27FC236}">
                <a16:creationId xmlns:a16="http://schemas.microsoft.com/office/drawing/2014/main" id="{755A2921-9D9A-42F1-85E0-2DA5B7D0F146}"/>
              </a:ext>
            </a:extLst>
          </p:cNvPr>
          <p:cNvSpPr>
            <a:spLocks noGrp="1"/>
          </p:cNvSpPr>
          <p:nvPr>
            <p:ph idx="1"/>
          </p:nvPr>
        </p:nvSpPr>
        <p:spPr/>
        <p:txBody>
          <a:bodyPr>
            <a:normAutofit fontScale="85000" lnSpcReduction="20000"/>
          </a:bodyPr>
          <a:lstStyle/>
          <a:p>
            <a:pPr marL="0" indent="0">
              <a:buNone/>
            </a:pPr>
            <a:r>
              <a:rPr lang="en-US" dirty="0"/>
              <a:t>Beyond the general reading, the following are very useful and easily available:</a:t>
            </a:r>
            <a:endParaRPr lang="en-GB" dirty="0"/>
          </a:p>
          <a:p>
            <a:pPr marL="0" indent="0">
              <a:buNone/>
            </a:pPr>
            <a:endParaRPr lang="en-GB" dirty="0"/>
          </a:p>
          <a:p>
            <a:pPr marL="0" indent="0">
              <a:buNone/>
            </a:pPr>
            <a:r>
              <a:rPr lang="en-GB" dirty="0"/>
              <a:t>Lester K. Little, </a:t>
            </a:r>
            <a:r>
              <a:rPr lang="en-GB" i="1" dirty="0"/>
              <a:t>Religious Poverty and the Profit Economy in Medieval Europe</a:t>
            </a:r>
            <a:r>
              <a:rPr lang="en-GB" dirty="0"/>
              <a:t> (Cornell University Press, 1978) [Chapter on “Urban religious life” on IS]. </a:t>
            </a:r>
          </a:p>
          <a:p>
            <a:pPr marL="0" indent="0">
              <a:buNone/>
            </a:pPr>
            <a:r>
              <a:rPr lang="en-GB" dirty="0"/>
              <a:t>Herbert </a:t>
            </a:r>
            <a:r>
              <a:rPr lang="en-GB" dirty="0" err="1"/>
              <a:t>Grundmann</a:t>
            </a:r>
            <a:r>
              <a:rPr lang="en-GB" dirty="0"/>
              <a:t>, </a:t>
            </a:r>
            <a:r>
              <a:rPr lang="en-GB" i="1" dirty="0"/>
              <a:t>Religious Movements in the Middle Ages </a:t>
            </a:r>
            <a:r>
              <a:rPr lang="en-GB" dirty="0"/>
              <a:t>(trans. Steven Rowan), University of Notre Dame Press, 1995. </a:t>
            </a:r>
            <a:r>
              <a:rPr lang="en-GB" dirty="0">
                <a:hlinkClick r:id="rId2"/>
              </a:rPr>
              <a:t>www.jstor.org/stable/j.ctvpj7dp4</a:t>
            </a:r>
            <a:r>
              <a:rPr lang="en-GB" dirty="0"/>
              <a:t>. (esp. chapters 1 and 2).</a:t>
            </a:r>
          </a:p>
          <a:p>
            <a:pPr marL="0" indent="0">
              <a:buNone/>
            </a:pPr>
            <a:r>
              <a:rPr lang="en-GB" dirty="0"/>
              <a:t>C. </a:t>
            </a:r>
            <a:r>
              <a:rPr lang="en-GB" dirty="0" err="1"/>
              <a:t>Andenna</a:t>
            </a:r>
            <a:r>
              <a:rPr lang="en-GB" dirty="0"/>
              <a:t>, “Female Religious Life in the Twelfth and Thirteenth Centuries”, in A. I. Beach &amp; I. </a:t>
            </a:r>
            <a:r>
              <a:rPr lang="en-GB" dirty="0" err="1"/>
              <a:t>Cochelin</a:t>
            </a:r>
            <a:r>
              <a:rPr lang="en-GB" dirty="0"/>
              <a:t> (eds.), </a:t>
            </a:r>
            <a:r>
              <a:rPr lang="en-GB" i="1" dirty="0"/>
              <a:t>The Cambridge History of Medieval Monasticism in the Latin West</a:t>
            </a:r>
            <a:r>
              <a:rPr lang="en-GB" dirty="0"/>
              <a:t> (Cambridge University Press, 2020) [article uploaded to IS] </a:t>
            </a:r>
          </a:p>
          <a:p>
            <a:pPr marL="0" indent="0">
              <a:buNone/>
            </a:pPr>
            <a:r>
              <a:rPr lang="en-GB"/>
              <a:t>James G</a:t>
            </a:r>
            <a:r>
              <a:rPr lang="en-GB" dirty="0"/>
              <a:t>. Clark, “Monks and the Universities, c. 1200–1500.” Chapter. in </a:t>
            </a:r>
            <a:r>
              <a:rPr lang="en-GB" i="1" dirty="0"/>
              <a:t>The Cambridge History of Medieval Monasticism in the Latin West</a:t>
            </a:r>
            <a:r>
              <a:rPr lang="en-GB" dirty="0"/>
              <a:t>, ed. Alison I. Beach and Isabelle </a:t>
            </a:r>
            <a:r>
              <a:rPr lang="en-GB" dirty="0" err="1"/>
              <a:t>Cochelin</a:t>
            </a:r>
            <a:r>
              <a:rPr lang="en-GB" dirty="0"/>
              <a:t>, 1074–92 (Cambridge, 2020) [article uploaded to IS]</a:t>
            </a:r>
          </a:p>
          <a:p>
            <a:pPr marL="0" indent="0">
              <a:buNone/>
            </a:pPr>
            <a:endParaRPr lang="en-GB" b="1"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507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5233-DDF9-451E-B7AC-B69979B24581}"/>
              </a:ext>
            </a:extLst>
          </p:cNvPr>
          <p:cNvSpPr>
            <a:spLocks noGrp="1"/>
          </p:cNvSpPr>
          <p:nvPr>
            <p:ph type="title"/>
          </p:nvPr>
        </p:nvSpPr>
        <p:spPr>
          <a:xfrm>
            <a:off x="762001" y="803325"/>
            <a:ext cx="5314536" cy="1325563"/>
          </a:xfrm>
        </p:spPr>
        <p:txBody>
          <a:bodyPr>
            <a:normAutofit/>
          </a:bodyPr>
          <a:lstStyle/>
          <a:p>
            <a:r>
              <a:rPr lang="en-GB" b="1" dirty="0"/>
              <a:t>Evolving societies and economies</a:t>
            </a:r>
          </a:p>
        </p:txBody>
      </p:sp>
      <p:sp>
        <p:nvSpPr>
          <p:cNvPr id="3" name="Content Placeholder 2">
            <a:extLst>
              <a:ext uri="{FF2B5EF4-FFF2-40B4-BE49-F238E27FC236}">
                <a16:creationId xmlns:a16="http://schemas.microsoft.com/office/drawing/2014/main" id="{DA6CA67A-1226-4BF0-B157-4A87E902B020}"/>
              </a:ext>
            </a:extLst>
          </p:cNvPr>
          <p:cNvSpPr>
            <a:spLocks noGrp="1"/>
          </p:cNvSpPr>
          <p:nvPr>
            <p:ph idx="1"/>
          </p:nvPr>
        </p:nvSpPr>
        <p:spPr>
          <a:xfrm>
            <a:off x="889880" y="2128888"/>
            <a:ext cx="5609220" cy="4578983"/>
          </a:xfrm>
        </p:spPr>
        <p:txBody>
          <a:bodyPr anchor="t">
            <a:noAutofit/>
          </a:bodyPr>
          <a:lstStyle/>
          <a:p>
            <a:pPr marL="0" indent="0">
              <a:buNone/>
            </a:pPr>
            <a:r>
              <a:rPr lang="en-GB" sz="1800" dirty="0"/>
              <a:t>The </a:t>
            </a:r>
            <a:r>
              <a:rPr lang="en-GB" sz="1800" b="1" dirty="0"/>
              <a:t>socio-economic background </a:t>
            </a:r>
            <a:r>
              <a:rPr lang="en-GB" sz="1800" dirty="0"/>
              <a:t>also created </a:t>
            </a:r>
            <a:r>
              <a:rPr lang="en-GB" sz="1800" b="1" dirty="0"/>
              <a:t>new contexts for ascetic life</a:t>
            </a:r>
            <a:r>
              <a:rPr lang="en-GB" sz="1800" dirty="0"/>
              <a:t>. </a:t>
            </a:r>
          </a:p>
          <a:p>
            <a:r>
              <a:rPr lang="en-GB" sz="1800" dirty="0"/>
              <a:t>The </a:t>
            </a:r>
            <a:r>
              <a:rPr lang="en-GB" sz="1800" b="1" dirty="0"/>
              <a:t>growth of “profit economies”</a:t>
            </a:r>
            <a:r>
              <a:rPr lang="en-GB" sz="1800" dirty="0"/>
              <a:t> centred on production, trade, and towns, interacted with Christianity to create </a:t>
            </a:r>
            <a:r>
              <a:rPr lang="en-GB" sz="1800" b="1" dirty="0"/>
              <a:t>a new discussion over wealth and poverty</a:t>
            </a:r>
            <a:r>
              <a:rPr lang="en-GB" sz="1800" dirty="0"/>
              <a:t> [see Lester K. Little in bibliography].  </a:t>
            </a:r>
          </a:p>
          <a:p>
            <a:r>
              <a:rPr lang="en-GB" sz="1800" b="1" dirty="0"/>
              <a:t>How could socio-economic development be squared with the message of Christ, </a:t>
            </a:r>
            <a:r>
              <a:rPr lang="en-GB" sz="1800" dirty="0"/>
              <a:t>who said that “it is easier for a camel to go through the eye of a needle than for someone who is rich to enter the kingdom of God” [Matthew 19:24]?</a:t>
            </a:r>
          </a:p>
          <a:p>
            <a:r>
              <a:rPr lang="en-GB" sz="1800" dirty="0"/>
              <a:t>The </a:t>
            </a:r>
            <a:r>
              <a:rPr lang="en-GB" sz="1800" b="1" dirty="0"/>
              <a:t>growing cities and towns</a:t>
            </a:r>
            <a:r>
              <a:rPr lang="en-GB" sz="1800" dirty="0"/>
              <a:t> – which included potential patrons of increasing wealth and status – also began to represent a </a:t>
            </a:r>
            <a:r>
              <a:rPr lang="en-GB" sz="1800" b="1" dirty="0">
                <a:ea typeface="+mn-lt"/>
                <a:cs typeface="+mn-lt"/>
              </a:rPr>
              <a:t>“</a:t>
            </a:r>
            <a:r>
              <a:rPr lang="en-GB" sz="1800" b="1" dirty="0"/>
              <a:t>gap in the market</a:t>
            </a:r>
            <a:r>
              <a:rPr lang="en-GB" sz="1800" b="1" dirty="0">
                <a:ea typeface="+mn-lt"/>
                <a:cs typeface="+mn-lt"/>
              </a:rPr>
              <a:t>“</a:t>
            </a:r>
            <a:r>
              <a:rPr lang="en-GB" sz="1800" b="1" dirty="0"/>
              <a:t> for new ascetic religious movements and institutions.</a:t>
            </a:r>
            <a:endParaRPr lang="en-GB"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building, many, large, table&#10;&#10;Description automatically generated">
            <a:extLst>
              <a:ext uri="{FF2B5EF4-FFF2-40B4-BE49-F238E27FC236}">
                <a16:creationId xmlns:a16="http://schemas.microsoft.com/office/drawing/2014/main" id="{9C1E134B-4BDB-4A54-92FA-96B2AC4CF27B}"/>
              </a:ext>
            </a:extLst>
          </p:cNvPr>
          <p:cNvPicPr>
            <a:picLocks noChangeAspect="1"/>
          </p:cNvPicPr>
          <p:nvPr/>
        </p:nvPicPr>
        <p:blipFill rotWithShape="1">
          <a:blip r:embed="rId2">
            <a:extLst>
              <a:ext uri="{28A0092B-C50C-407E-A947-70E740481C1C}">
                <a14:useLocalDpi xmlns:a14="http://schemas.microsoft.com/office/drawing/2010/main" val="0"/>
              </a:ext>
            </a:extLst>
          </a:blip>
          <a:srcRect l="21284" r="1496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1524783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F6A8-0D59-40B8-AFD9-0C1881210705}"/>
              </a:ext>
            </a:extLst>
          </p:cNvPr>
          <p:cNvSpPr>
            <a:spLocks noGrp="1"/>
          </p:cNvSpPr>
          <p:nvPr>
            <p:ph type="title"/>
          </p:nvPr>
        </p:nvSpPr>
        <p:spPr>
          <a:xfrm>
            <a:off x="836679" y="723898"/>
            <a:ext cx="6002110" cy="1495425"/>
          </a:xfrm>
        </p:spPr>
        <p:txBody>
          <a:bodyPr>
            <a:normAutofit/>
          </a:bodyPr>
          <a:lstStyle/>
          <a:p>
            <a:r>
              <a:rPr lang="en-GB" sz="4000" b="1" dirty="0"/>
              <a:t>New religious movements</a:t>
            </a:r>
          </a:p>
        </p:txBody>
      </p:sp>
      <p:sp>
        <p:nvSpPr>
          <p:cNvPr id="3" name="Content Placeholder 2">
            <a:extLst>
              <a:ext uri="{FF2B5EF4-FFF2-40B4-BE49-F238E27FC236}">
                <a16:creationId xmlns:a16="http://schemas.microsoft.com/office/drawing/2014/main" id="{5DCDB446-CE73-4099-B602-E611F5D3319F}"/>
              </a:ext>
            </a:extLst>
          </p:cNvPr>
          <p:cNvSpPr>
            <a:spLocks noGrp="1"/>
          </p:cNvSpPr>
          <p:nvPr>
            <p:ph idx="1"/>
          </p:nvPr>
        </p:nvSpPr>
        <p:spPr>
          <a:xfrm>
            <a:off x="836679" y="2405067"/>
            <a:ext cx="6247701" cy="3729034"/>
          </a:xfrm>
        </p:spPr>
        <p:txBody>
          <a:bodyPr>
            <a:normAutofit lnSpcReduction="10000"/>
          </a:bodyPr>
          <a:lstStyle/>
          <a:p>
            <a:pPr marL="0" indent="0">
              <a:buNone/>
            </a:pPr>
            <a:r>
              <a:rPr lang="en-GB" sz="1800" dirty="0"/>
              <a:t>New types of religious movements emerge from the twelfth century, peaking in the early thirteenth century [see </a:t>
            </a:r>
            <a:r>
              <a:rPr lang="en-GB" sz="1800" dirty="0" err="1"/>
              <a:t>Grundmann</a:t>
            </a:r>
            <a:r>
              <a:rPr lang="en-GB" sz="1800" dirty="0"/>
              <a:t> in bibliography]. </a:t>
            </a:r>
          </a:p>
          <a:p>
            <a:r>
              <a:rPr lang="en-GB" sz="1800" dirty="0"/>
              <a:t>These movements tended to emphasise strong ascetic practices, but above all </a:t>
            </a:r>
            <a:r>
              <a:rPr lang="en-GB" sz="1800" b="1" dirty="0"/>
              <a:t>voluntary poverty, </a:t>
            </a:r>
            <a:r>
              <a:rPr lang="en-GB" sz="1800" dirty="0"/>
              <a:t>modelled on the community of Christ and the apostles </a:t>
            </a:r>
            <a:r>
              <a:rPr lang="en-GB" sz="1800" b="1" dirty="0"/>
              <a:t>(“apostolic poverty”). </a:t>
            </a:r>
          </a:p>
          <a:p>
            <a:r>
              <a:rPr lang="en-GB" sz="1800" dirty="0"/>
              <a:t>Often went further than traditional monastic renunciation of personal property (with goods all owned by the monastery): i.e. </a:t>
            </a:r>
            <a:r>
              <a:rPr lang="en-GB" sz="1800" b="1" dirty="0"/>
              <a:t>being really and truly “poor” in appearance and every aspect of life</a:t>
            </a:r>
          </a:p>
          <a:p>
            <a:r>
              <a:rPr lang="en-GB" sz="1800" dirty="0"/>
              <a:t>In the early days of these movements, some religious men and women </a:t>
            </a:r>
            <a:r>
              <a:rPr lang="en-GB" sz="1800" b="1" dirty="0"/>
              <a:t>lived only by day-to-day begging</a:t>
            </a:r>
            <a:r>
              <a:rPr lang="en-GB" sz="1800" dirty="0"/>
              <a:t>. From this, they became known as </a:t>
            </a:r>
            <a:r>
              <a:rPr lang="en-GB" sz="1800" b="1" dirty="0"/>
              <a:t>“mendicants” </a:t>
            </a:r>
            <a:r>
              <a:rPr lang="en-GB" sz="1800" dirty="0"/>
              <a:t>(</a:t>
            </a:r>
            <a:r>
              <a:rPr lang="en-GB" sz="1800" i="1" dirty="0" err="1"/>
              <a:t>mendicare</a:t>
            </a:r>
            <a:r>
              <a:rPr lang="en-GB" sz="1800" i="1" dirty="0"/>
              <a:t> </a:t>
            </a:r>
            <a:r>
              <a:rPr lang="en-GB" sz="1800" dirty="0"/>
              <a:t>= “to beg” in Latin)</a:t>
            </a:r>
          </a:p>
          <a:p>
            <a:endParaRPr lang="en-GB" sz="1600" dirty="0"/>
          </a:p>
          <a:p>
            <a:endParaRPr lang="en-GB" sz="1600" dirty="0"/>
          </a:p>
        </p:txBody>
      </p:sp>
      <p:pic>
        <p:nvPicPr>
          <p:cNvPr id="5" name="Picture 4" descr="A picture containing text, book&#10;&#10;Description automatically generated">
            <a:extLst>
              <a:ext uri="{FF2B5EF4-FFF2-40B4-BE49-F238E27FC236}">
                <a16:creationId xmlns:a16="http://schemas.microsoft.com/office/drawing/2014/main" id="{220EBC5A-4432-6E49-922E-D291C3C23852}"/>
              </a:ext>
            </a:extLst>
          </p:cNvPr>
          <p:cNvPicPr>
            <a:picLocks noChangeAspect="1"/>
          </p:cNvPicPr>
          <p:nvPr/>
        </p:nvPicPr>
        <p:blipFill rotWithShape="1">
          <a:blip r:embed="rId2">
            <a:extLst>
              <a:ext uri="{28A0092B-C50C-407E-A947-70E740481C1C}">
                <a14:useLocalDpi xmlns:a14="http://schemas.microsoft.com/office/drawing/2010/main" val="0"/>
              </a:ext>
            </a:extLst>
          </a:blip>
          <a:srcRect r="26651"/>
          <a:stretch/>
        </p:blipFill>
        <p:spPr>
          <a:xfrm>
            <a:off x="7199440" y="10"/>
            <a:ext cx="4992560" cy="6857990"/>
          </a:xfrm>
          <a:prstGeom prst="rect">
            <a:avLst/>
          </a:prstGeom>
          <a:effectLst/>
        </p:spPr>
      </p:pic>
    </p:spTree>
    <p:extLst>
      <p:ext uri="{BB962C8B-B14F-4D97-AF65-F5344CB8AC3E}">
        <p14:creationId xmlns:p14="http://schemas.microsoft.com/office/powerpoint/2010/main" val="416124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F6A8-0D59-40B8-AFD9-0C1881210705}"/>
              </a:ext>
            </a:extLst>
          </p:cNvPr>
          <p:cNvSpPr>
            <a:spLocks noGrp="1"/>
          </p:cNvSpPr>
          <p:nvPr>
            <p:ph type="title"/>
          </p:nvPr>
        </p:nvSpPr>
        <p:spPr>
          <a:xfrm>
            <a:off x="836679" y="723898"/>
            <a:ext cx="6002110" cy="1495425"/>
          </a:xfrm>
        </p:spPr>
        <p:txBody>
          <a:bodyPr>
            <a:normAutofit/>
          </a:bodyPr>
          <a:lstStyle/>
          <a:p>
            <a:r>
              <a:rPr lang="en-GB" sz="4000" b="1" dirty="0"/>
              <a:t>New religious movements</a:t>
            </a:r>
          </a:p>
        </p:txBody>
      </p:sp>
      <p:sp>
        <p:nvSpPr>
          <p:cNvPr id="3" name="Content Placeholder 2">
            <a:extLst>
              <a:ext uri="{FF2B5EF4-FFF2-40B4-BE49-F238E27FC236}">
                <a16:creationId xmlns:a16="http://schemas.microsoft.com/office/drawing/2014/main" id="{5DCDB446-CE73-4099-B602-E611F5D3319F}"/>
              </a:ext>
            </a:extLst>
          </p:cNvPr>
          <p:cNvSpPr>
            <a:spLocks noGrp="1"/>
          </p:cNvSpPr>
          <p:nvPr>
            <p:ph idx="1"/>
          </p:nvPr>
        </p:nvSpPr>
        <p:spPr>
          <a:xfrm>
            <a:off x="836679" y="2405067"/>
            <a:ext cx="6247701" cy="3729034"/>
          </a:xfrm>
        </p:spPr>
        <p:txBody>
          <a:bodyPr vert="horz" lIns="91440" tIns="45720" rIns="91440" bIns="45720" rtlCol="0" anchor="t">
            <a:normAutofit/>
          </a:bodyPr>
          <a:lstStyle/>
          <a:p>
            <a:pPr marL="0" indent="0">
              <a:buNone/>
            </a:pPr>
            <a:r>
              <a:rPr lang="en-GB" sz="1800" dirty="0"/>
              <a:t>Those who lived this sort of life did not enclose themselves but </a:t>
            </a:r>
            <a:r>
              <a:rPr lang="en-GB" sz="1800" b="1" dirty="0"/>
              <a:t>remained in unusually close interaction with society</a:t>
            </a:r>
            <a:r>
              <a:rPr lang="en-GB" sz="1800" dirty="0"/>
              <a:t>. </a:t>
            </a:r>
          </a:p>
          <a:p>
            <a:r>
              <a:rPr lang="en-GB" sz="1800" dirty="0"/>
              <a:t>While many </a:t>
            </a:r>
            <a:r>
              <a:rPr lang="en-GB" sz="1800" b="1" dirty="0"/>
              <a:t>took influence from eremitic asceticism </a:t>
            </a:r>
            <a:r>
              <a:rPr lang="en-GB" sz="1800" dirty="0"/>
              <a:t>and spent times in hermitages, they remained </a:t>
            </a:r>
            <a:r>
              <a:rPr lang="en-GB" sz="1800" b="1" dirty="0"/>
              <a:t>mobile </a:t>
            </a:r>
            <a:r>
              <a:rPr lang="en-GB" sz="1800" dirty="0"/>
              <a:t>and were </a:t>
            </a:r>
            <a:r>
              <a:rPr lang="en-GB" sz="1800" b="1" dirty="0"/>
              <a:t>often found ministering and preaching</a:t>
            </a:r>
            <a:r>
              <a:rPr lang="en-GB" sz="1800" dirty="0"/>
              <a:t> publicly.</a:t>
            </a:r>
          </a:p>
          <a:p>
            <a:r>
              <a:rPr lang="en-GB" sz="1800" dirty="0"/>
              <a:t>Their </a:t>
            </a:r>
            <a:r>
              <a:rPr lang="en-GB" sz="1800" b="1" dirty="0"/>
              <a:t>preaching </a:t>
            </a:r>
            <a:r>
              <a:rPr lang="en-GB" sz="1800" dirty="0"/>
              <a:t>emphasised not only the </a:t>
            </a:r>
            <a:r>
              <a:rPr lang="en-GB" sz="1800" b="1" dirty="0"/>
              <a:t>virtues of poverty</a:t>
            </a:r>
            <a:r>
              <a:rPr lang="en-GB" sz="1800" dirty="0"/>
              <a:t> but also</a:t>
            </a:r>
            <a:r>
              <a:rPr lang="en-GB" sz="1800" b="1" dirty="0"/>
              <a:t> “affective piety”</a:t>
            </a:r>
            <a:r>
              <a:rPr lang="en-GB" sz="1800" dirty="0"/>
              <a:t> (originally developed by 11</a:t>
            </a:r>
            <a:r>
              <a:rPr lang="en-GB" sz="1800" baseline="30000" dirty="0"/>
              <a:t>th</a:t>
            </a:r>
            <a:r>
              <a:rPr lang="en-GB" sz="1800" dirty="0"/>
              <a:t>/12</a:t>
            </a:r>
            <a:r>
              <a:rPr lang="en-GB" sz="1800" baseline="30000" dirty="0"/>
              <a:t>th</a:t>
            </a:r>
            <a:r>
              <a:rPr lang="en-GB" sz="1800" dirty="0"/>
              <a:t> century monks, see lecture 4), founded on God’s love and the bonds of love between Christians.</a:t>
            </a:r>
          </a:p>
          <a:p>
            <a:r>
              <a:rPr lang="en-GB" sz="1800" dirty="0"/>
              <a:t>This </a:t>
            </a:r>
            <a:r>
              <a:rPr lang="en-GB" sz="1800" b="1" dirty="0"/>
              <a:t>helped to justify their lack of enclosure within monasteries</a:t>
            </a:r>
            <a:r>
              <a:rPr lang="en-GB" sz="1800" dirty="0"/>
              <a:t>, and made their preaching quite </a:t>
            </a:r>
            <a:r>
              <a:rPr lang="en-GB" sz="1800" b="1" dirty="0"/>
              <a:t>inclusive</a:t>
            </a:r>
            <a:r>
              <a:rPr lang="en-GB" sz="1800" dirty="0"/>
              <a:t>, even for those who did not wish to imitate their poverty.</a:t>
            </a:r>
          </a:p>
          <a:p>
            <a:endParaRPr lang="en-GB" sz="1700" dirty="0"/>
          </a:p>
          <a:p>
            <a:endParaRPr lang="en-GB" sz="1700" dirty="0"/>
          </a:p>
        </p:txBody>
      </p:sp>
      <p:pic>
        <p:nvPicPr>
          <p:cNvPr id="5" name="Picture 4" descr="A picture containing text, book&#10;&#10;Description automatically generated">
            <a:extLst>
              <a:ext uri="{FF2B5EF4-FFF2-40B4-BE49-F238E27FC236}">
                <a16:creationId xmlns:a16="http://schemas.microsoft.com/office/drawing/2014/main" id="{220EBC5A-4432-6E49-922E-D291C3C23852}"/>
              </a:ext>
            </a:extLst>
          </p:cNvPr>
          <p:cNvPicPr>
            <a:picLocks noChangeAspect="1"/>
          </p:cNvPicPr>
          <p:nvPr/>
        </p:nvPicPr>
        <p:blipFill rotWithShape="1">
          <a:blip r:embed="rId2">
            <a:extLst>
              <a:ext uri="{28A0092B-C50C-407E-A947-70E740481C1C}">
                <a14:useLocalDpi xmlns:a14="http://schemas.microsoft.com/office/drawing/2010/main" val="0"/>
              </a:ext>
            </a:extLst>
          </a:blip>
          <a:srcRect r="26651"/>
          <a:stretch/>
        </p:blipFill>
        <p:spPr>
          <a:xfrm>
            <a:off x="7199440" y="10"/>
            <a:ext cx="4992560" cy="6857990"/>
          </a:xfrm>
          <a:prstGeom prst="rect">
            <a:avLst/>
          </a:prstGeom>
          <a:effectLst/>
        </p:spPr>
      </p:pic>
    </p:spTree>
    <p:extLst>
      <p:ext uri="{BB962C8B-B14F-4D97-AF65-F5344CB8AC3E}">
        <p14:creationId xmlns:p14="http://schemas.microsoft.com/office/powerpoint/2010/main" val="166697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F6A8-0D59-40B8-AFD9-0C1881210705}"/>
              </a:ext>
            </a:extLst>
          </p:cNvPr>
          <p:cNvSpPr>
            <a:spLocks noGrp="1"/>
          </p:cNvSpPr>
          <p:nvPr>
            <p:ph type="title"/>
          </p:nvPr>
        </p:nvSpPr>
        <p:spPr>
          <a:xfrm>
            <a:off x="836679" y="723898"/>
            <a:ext cx="6002110" cy="1495425"/>
          </a:xfrm>
        </p:spPr>
        <p:txBody>
          <a:bodyPr>
            <a:normAutofit/>
          </a:bodyPr>
          <a:lstStyle/>
          <a:p>
            <a:r>
              <a:rPr lang="en-GB" sz="4000" b="1" dirty="0"/>
              <a:t>New religious movements</a:t>
            </a:r>
          </a:p>
        </p:txBody>
      </p:sp>
      <p:sp>
        <p:nvSpPr>
          <p:cNvPr id="3" name="Content Placeholder 2">
            <a:extLst>
              <a:ext uri="{FF2B5EF4-FFF2-40B4-BE49-F238E27FC236}">
                <a16:creationId xmlns:a16="http://schemas.microsoft.com/office/drawing/2014/main" id="{5DCDB446-CE73-4099-B602-E611F5D3319F}"/>
              </a:ext>
            </a:extLst>
          </p:cNvPr>
          <p:cNvSpPr>
            <a:spLocks noGrp="1"/>
          </p:cNvSpPr>
          <p:nvPr>
            <p:ph idx="1"/>
          </p:nvPr>
        </p:nvSpPr>
        <p:spPr>
          <a:xfrm>
            <a:off x="836679" y="2405067"/>
            <a:ext cx="6247701" cy="3729034"/>
          </a:xfrm>
        </p:spPr>
        <p:txBody>
          <a:bodyPr vert="horz" lIns="91440" tIns="45720" rIns="91440" bIns="45720" rtlCol="0" anchor="t">
            <a:normAutofit fontScale="62500" lnSpcReduction="20000"/>
          </a:bodyPr>
          <a:lstStyle/>
          <a:p>
            <a:pPr marL="0" indent="0">
              <a:buNone/>
            </a:pPr>
            <a:r>
              <a:rPr lang="en-GB" dirty="0"/>
              <a:t>This combination of </a:t>
            </a:r>
            <a:r>
              <a:rPr lang="en-GB" b="1" dirty="0"/>
              <a:t>poverty </a:t>
            </a:r>
            <a:r>
              <a:rPr lang="en-GB" dirty="0"/>
              <a:t>and </a:t>
            </a:r>
            <a:r>
              <a:rPr lang="en-GB" b="1" dirty="0"/>
              <a:t>mobility</a:t>
            </a:r>
            <a:r>
              <a:rPr lang="en-GB" dirty="0"/>
              <a:t> proved particularly popular in </a:t>
            </a:r>
            <a:r>
              <a:rPr lang="en-GB" b="1" dirty="0"/>
              <a:t>towns and cities</a:t>
            </a:r>
            <a:r>
              <a:rPr lang="en-GB" dirty="0"/>
              <a:t>.</a:t>
            </a:r>
          </a:p>
          <a:p>
            <a:r>
              <a:rPr lang="en-GB" dirty="0"/>
              <a:t>This </a:t>
            </a:r>
            <a:r>
              <a:rPr lang="en-GB" b="1" dirty="0"/>
              <a:t>success can be related to the “profit economy”</a:t>
            </a:r>
            <a:r>
              <a:rPr lang="en-GB" dirty="0"/>
              <a:t> of towns and cities.</a:t>
            </a:r>
          </a:p>
          <a:p>
            <a:r>
              <a:rPr lang="en-GB" dirty="0"/>
              <a:t>Some </a:t>
            </a:r>
            <a:r>
              <a:rPr lang="en-GB" b="1" dirty="0"/>
              <a:t>Marxist historians </a:t>
            </a:r>
            <a:r>
              <a:rPr lang="en-GB" dirty="0"/>
              <a:t>have seen their rise as an </a:t>
            </a:r>
            <a:r>
              <a:rPr lang="en-GB" b="1" dirty="0"/>
              <a:t>adversarial response of poor townspeople</a:t>
            </a:r>
            <a:r>
              <a:rPr lang="en-GB" dirty="0"/>
              <a:t>. </a:t>
            </a:r>
          </a:p>
          <a:p>
            <a:r>
              <a:rPr lang="en-GB" dirty="0"/>
              <a:t>But </a:t>
            </a:r>
            <a:r>
              <a:rPr lang="en-GB" b="1" dirty="0"/>
              <a:t>early converts to new religious movements rarely appear poor</a:t>
            </a:r>
            <a:r>
              <a:rPr lang="en-GB" dirty="0"/>
              <a:t>, and their </a:t>
            </a:r>
            <a:r>
              <a:rPr lang="en-GB" b="1" dirty="0"/>
              <a:t>early backers were often rich nobles and merchants</a:t>
            </a:r>
            <a:r>
              <a:rPr lang="en-GB" dirty="0"/>
              <a:t>. </a:t>
            </a:r>
          </a:p>
          <a:p>
            <a:r>
              <a:rPr lang="en-GB" dirty="0"/>
              <a:t>Lester K. Little (see bibliography) suggests that the support of such people for the “poor followers of Christ” helped them to </a:t>
            </a:r>
            <a:r>
              <a:rPr lang="en-GB" b="1" dirty="0"/>
              <a:t>justify their own world of increasing wealth and status</a:t>
            </a:r>
            <a:r>
              <a:rPr lang="en-GB" dirty="0"/>
              <a:t>.</a:t>
            </a:r>
          </a:p>
          <a:p>
            <a:r>
              <a:rPr lang="en-GB" dirty="0"/>
              <a:t>The </a:t>
            </a:r>
            <a:r>
              <a:rPr lang="en-GB" b="1" dirty="0"/>
              <a:t>ability to move around</a:t>
            </a:r>
            <a:r>
              <a:rPr lang="en-GB" dirty="0"/>
              <a:t> </a:t>
            </a:r>
            <a:r>
              <a:rPr lang="en-GB" b="1" dirty="0"/>
              <a:t>and preach to people of all kinds</a:t>
            </a:r>
            <a:r>
              <a:rPr lang="en-GB" dirty="0"/>
              <a:t> also responded to the </a:t>
            </a:r>
            <a:r>
              <a:rPr lang="en-GB" b="1" dirty="0"/>
              <a:t>dynamism of urban environments </a:t>
            </a:r>
            <a:r>
              <a:rPr lang="en-GB" dirty="0"/>
              <a:t>and the</a:t>
            </a:r>
            <a:r>
              <a:rPr lang="en-GB" b="1" dirty="0"/>
              <a:t> increased religious curiosity </a:t>
            </a:r>
            <a:r>
              <a:rPr lang="en-GB" dirty="0"/>
              <a:t>found within them.</a:t>
            </a:r>
          </a:p>
          <a:p>
            <a:endParaRPr lang="en-GB" sz="1700" dirty="0"/>
          </a:p>
          <a:p>
            <a:endParaRPr lang="en-GB" sz="1700" dirty="0"/>
          </a:p>
        </p:txBody>
      </p:sp>
      <p:pic>
        <p:nvPicPr>
          <p:cNvPr id="5" name="Picture 4" descr="A picture containing text, book&#10;&#10;Description automatically generated">
            <a:extLst>
              <a:ext uri="{FF2B5EF4-FFF2-40B4-BE49-F238E27FC236}">
                <a16:creationId xmlns:a16="http://schemas.microsoft.com/office/drawing/2014/main" id="{220EBC5A-4432-6E49-922E-D291C3C23852}"/>
              </a:ext>
            </a:extLst>
          </p:cNvPr>
          <p:cNvPicPr>
            <a:picLocks noChangeAspect="1"/>
          </p:cNvPicPr>
          <p:nvPr/>
        </p:nvPicPr>
        <p:blipFill rotWithShape="1">
          <a:blip r:embed="rId2">
            <a:extLst>
              <a:ext uri="{28A0092B-C50C-407E-A947-70E740481C1C}">
                <a14:useLocalDpi xmlns:a14="http://schemas.microsoft.com/office/drawing/2010/main" val="0"/>
              </a:ext>
            </a:extLst>
          </a:blip>
          <a:srcRect r="26651"/>
          <a:stretch/>
        </p:blipFill>
        <p:spPr>
          <a:xfrm>
            <a:off x="7199440" y="10"/>
            <a:ext cx="4992560" cy="6857990"/>
          </a:xfrm>
          <a:prstGeom prst="rect">
            <a:avLst/>
          </a:prstGeom>
          <a:effectLst/>
        </p:spPr>
      </p:pic>
    </p:spTree>
    <p:extLst>
      <p:ext uri="{BB962C8B-B14F-4D97-AF65-F5344CB8AC3E}">
        <p14:creationId xmlns:p14="http://schemas.microsoft.com/office/powerpoint/2010/main" val="298328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B4A-46A1-439C-96D3-C8058A44FBDB}"/>
              </a:ext>
            </a:extLst>
          </p:cNvPr>
          <p:cNvSpPr>
            <a:spLocks noGrp="1"/>
          </p:cNvSpPr>
          <p:nvPr>
            <p:ph type="title"/>
          </p:nvPr>
        </p:nvSpPr>
        <p:spPr>
          <a:xfrm>
            <a:off x="648929" y="629267"/>
            <a:ext cx="5127031" cy="970934"/>
          </a:xfrm>
        </p:spPr>
        <p:txBody>
          <a:bodyPr>
            <a:normAutofit/>
          </a:bodyPr>
          <a:lstStyle/>
          <a:p>
            <a:r>
              <a:rPr lang="en-GB" b="1" dirty="0"/>
              <a:t>Saint Francis of Assisi</a:t>
            </a:r>
          </a:p>
        </p:txBody>
      </p:sp>
      <p:sp>
        <p:nvSpPr>
          <p:cNvPr id="3" name="Content Placeholder 2">
            <a:extLst>
              <a:ext uri="{FF2B5EF4-FFF2-40B4-BE49-F238E27FC236}">
                <a16:creationId xmlns:a16="http://schemas.microsoft.com/office/drawing/2014/main" id="{D486EF65-A00D-40F4-89F1-4A544A4CB3AE}"/>
              </a:ext>
            </a:extLst>
          </p:cNvPr>
          <p:cNvSpPr>
            <a:spLocks noGrp="1"/>
          </p:cNvSpPr>
          <p:nvPr>
            <p:ph idx="1"/>
          </p:nvPr>
        </p:nvSpPr>
        <p:spPr>
          <a:xfrm>
            <a:off x="648930" y="1371510"/>
            <a:ext cx="5127029" cy="4461694"/>
          </a:xfrm>
        </p:spPr>
        <p:txBody>
          <a:bodyPr>
            <a:noAutofit/>
          </a:bodyPr>
          <a:lstStyle/>
          <a:p>
            <a:pPr marL="0" indent="0">
              <a:buNone/>
            </a:pPr>
            <a:r>
              <a:rPr lang="en-GB" sz="1600" dirty="0"/>
              <a:t>What kind of people followed this new type of religious life?</a:t>
            </a:r>
          </a:p>
          <a:p>
            <a:pPr marL="0" indent="0">
              <a:buNone/>
            </a:pPr>
            <a:r>
              <a:rPr lang="en-GB" sz="1600" b="1" dirty="0"/>
              <a:t>Francis of Assisi </a:t>
            </a:r>
            <a:r>
              <a:rPr lang="en-GB" sz="1600" dirty="0"/>
              <a:t>(i.e. St Francis, 1181/2-1226) is the most famous example. His </a:t>
            </a:r>
            <a:r>
              <a:rPr lang="en-GB" sz="1600" b="1" dirty="0"/>
              <a:t>background is indicative of the new economic and social possibilities of this period</a:t>
            </a:r>
            <a:r>
              <a:rPr lang="en-GB" sz="1600" dirty="0"/>
              <a:t>.</a:t>
            </a:r>
          </a:p>
          <a:p>
            <a:r>
              <a:rPr lang="en-GB" sz="1600" dirty="0"/>
              <a:t>Son of a wealthy Italian silk merchant and a French noble mother, born in the Italian town of Assisi.</a:t>
            </a:r>
          </a:p>
          <a:p>
            <a:r>
              <a:rPr lang="en-GB" sz="1600" dirty="0"/>
              <a:t>Lived a prosperous life in his youth, enjoying fine clothes and developing an interest in poetry.</a:t>
            </a:r>
          </a:p>
          <a:p>
            <a:r>
              <a:rPr lang="en-GB" sz="1600" dirty="0"/>
              <a:t>Became disillusioned with this life between 1202 and 1205: goes on pilgrimage to Rome and prays with the poor. </a:t>
            </a:r>
          </a:p>
          <a:p>
            <a:r>
              <a:rPr lang="en-GB" sz="1600" dirty="0"/>
              <a:t>At a rural chapel outside Assisi dedicated to Saint Peter Damian (see lecture 3), he saw a vision of Jesus, who tells him to repair the chapel</a:t>
            </a:r>
          </a:p>
          <a:p>
            <a:r>
              <a:rPr lang="en-GB" sz="1600" dirty="0"/>
              <a:t>He sold some of his father’s cloth to pay for the repairs, but the priest would not accept it. He hides from his father but is eventually punished by him for his action.</a:t>
            </a:r>
          </a:p>
          <a:p>
            <a:r>
              <a:rPr lang="en-GB" sz="1600" dirty="0"/>
              <a:t>Francesco renounced his vengeful father and his inheritance, even returning his clothes to him.</a:t>
            </a:r>
          </a:p>
        </p:txBody>
      </p:sp>
      <p:pic>
        <p:nvPicPr>
          <p:cNvPr id="5" name="Picture 4" descr="A group of people in a room&#10;&#10;Description automatically generated">
            <a:extLst>
              <a:ext uri="{FF2B5EF4-FFF2-40B4-BE49-F238E27FC236}">
                <a16:creationId xmlns:a16="http://schemas.microsoft.com/office/drawing/2014/main" id="{102A6B06-60F7-4AC1-A976-AB67B3FE3D5E}"/>
              </a:ext>
            </a:extLst>
          </p:cNvPr>
          <p:cNvPicPr>
            <a:picLocks noChangeAspect="1"/>
          </p:cNvPicPr>
          <p:nvPr/>
        </p:nvPicPr>
        <p:blipFill rotWithShape="1">
          <a:blip r:embed="rId2">
            <a:extLst>
              <a:ext uri="{28A0092B-C50C-407E-A947-70E740481C1C}">
                <a14:useLocalDpi xmlns:a14="http://schemas.microsoft.com/office/drawing/2010/main" val="0"/>
              </a:ext>
            </a:extLst>
          </a:blip>
          <a:srcRect l="11845" r="20348" b="2"/>
          <a:stretch/>
        </p:blipFill>
        <p:spPr>
          <a:xfrm>
            <a:off x="6090613" y="640082"/>
            <a:ext cx="5461724" cy="5577837"/>
          </a:xfrm>
          <a:prstGeom prst="rect">
            <a:avLst/>
          </a:prstGeom>
          <a:effectLst/>
        </p:spPr>
      </p:pic>
      <p:sp>
        <p:nvSpPr>
          <p:cNvPr id="7" name="TextBox 6">
            <a:extLst>
              <a:ext uri="{FF2B5EF4-FFF2-40B4-BE49-F238E27FC236}">
                <a16:creationId xmlns:a16="http://schemas.microsoft.com/office/drawing/2014/main" id="{FE538A9C-2AA7-4FE0-8418-5DAE0D95C98F}"/>
              </a:ext>
            </a:extLst>
          </p:cNvPr>
          <p:cNvSpPr txBox="1"/>
          <p:nvPr/>
        </p:nvSpPr>
        <p:spPr>
          <a:xfrm>
            <a:off x="6134082" y="6379844"/>
            <a:ext cx="5532412" cy="307777"/>
          </a:xfrm>
          <a:prstGeom prst="rect">
            <a:avLst/>
          </a:prstGeom>
          <a:noFill/>
        </p:spPr>
        <p:txBody>
          <a:bodyPr wrap="none" rtlCol="0">
            <a:spAutoFit/>
          </a:bodyPr>
          <a:lstStyle/>
          <a:p>
            <a:r>
              <a:rPr lang="en-GB" sz="1400" dirty="0"/>
              <a:t>Saint Francis returning his clothes to his father: fresco from Assisi, c. 1300</a:t>
            </a:r>
          </a:p>
        </p:txBody>
      </p:sp>
    </p:spTree>
    <p:extLst>
      <p:ext uri="{BB962C8B-B14F-4D97-AF65-F5344CB8AC3E}">
        <p14:creationId xmlns:p14="http://schemas.microsoft.com/office/powerpoint/2010/main" val="1389228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8BD5D54370C6A48A5A6CBE8BD6182A0" ma:contentTypeVersion="2" ma:contentTypeDescription="Vytvoří nový dokument" ma:contentTypeScope="" ma:versionID="d5a2b7efd4c8441a8d693bc61e257a55">
  <xsd:schema xmlns:xsd="http://www.w3.org/2001/XMLSchema" xmlns:xs="http://www.w3.org/2001/XMLSchema" xmlns:p="http://schemas.microsoft.com/office/2006/metadata/properties" xmlns:ns2="ceb4c9b3-90f9-4588-b728-d7efe828db37" targetNamespace="http://schemas.microsoft.com/office/2006/metadata/properties" ma:root="true" ma:fieldsID="9d126ffc6d3bb2559029fb86c5beff17" ns2:_="">
    <xsd:import namespace="ceb4c9b3-90f9-4588-b728-d7efe828db3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4c9b3-90f9-4588-b728-d7efe828d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41D6F-CF90-47D7-B6FC-DCB0784809B6}">
  <ds:schemaRefs>
    <ds:schemaRef ds:uri="http://schemas.microsoft.com/sharepoint/v3/contenttype/forms"/>
  </ds:schemaRefs>
</ds:datastoreItem>
</file>

<file path=customXml/itemProps2.xml><?xml version="1.0" encoding="utf-8"?>
<ds:datastoreItem xmlns:ds="http://schemas.openxmlformats.org/officeDocument/2006/customXml" ds:itemID="{34B026FE-269A-4984-B372-9BE09C1990F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0104CF-6607-4D82-AF38-B401464A3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4c9b3-90f9-4588-b728-d7efe828d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7242</TotalTime>
  <Words>8703</Words>
  <Application>Microsoft Office PowerPoint</Application>
  <PresentationFormat>Widescreen</PresentationFormat>
  <Paragraphs>339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Poverty and Mobility: new religious movements, urban society, and  new forms of learning (c.1200-1400) </vt:lpstr>
      <vt:lpstr>Europe in the 13th and 14th centuries</vt:lpstr>
      <vt:lpstr>Evolving societies and economies</vt:lpstr>
      <vt:lpstr>Evolving societies and economies</vt:lpstr>
      <vt:lpstr>Evolving societies and economies</vt:lpstr>
      <vt:lpstr>New religious movements</vt:lpstr>
      <vt:lpstr>New religious movements</vt:lpstr>
      <vt:lpstr>New religious movements</vt:lpstr>
      <vt:lpstr>Saint Francis of Assisi</vt:lpstr>
      <vt:lpstr>Saint Francis of Assisi and his followers</vt:lpstr>
      <vt:lpstr>Saint Clare of Assisi and Female Followers</vt:lpstr>
      <vt:lpstr>Saint Clare of Assisi and Female Followers</vt:lpstr>
      <vt:lpstr>The Franciscans - a challenging movement</vt:lpstr>
      <vt:lpstr>The Franciscans - a challenging movement</vt:lpstr>
      <vt:lpstr>The Franciscans - a challenging movement</vt:lpstr>
      <vt:lpstr>Other Mendicant Orders</vt:lpstr>
      <vt:lpstr>Other Mendicant Orders</vt:lpstr>
      <vt:lpstr>Reactions to Mendicant Orders</vt:lpstr>
      <vt:lpstr>New religious movements, the papacy, and orthodoxy</vt:lpstr>
      <vt:lpstr>New religious movements, the papacy, and orthodoxy</vt:lpstr>
      <vt:lpstr>New religious movements, the papacy, and orthodoxy</vt:lpstr>
      <vt:lpstr>Semi-monastic movements and the boundaries of orthodoxy</vt:lpstr>
      <vt:lpstr>Female experiences</vt:lpstr>
      <vt:lpstr>New educational institutions</vt:lpstr>
      <vt:lpstr>New frameworks of knowledge</vt:lpstr>
      <vt:lpstr>New frameworks of knowledge</vt:lpstr>
      <vt:lpstr>Monks and the new schools</vt:lpstr>
      <vt:lpstr>Monks and the new schools</vt:lpstr>
      <vt:lpstr>Mendicants and the Schools</vt:lpstr>
      <vt:lpstr>Mendicants and the Schools</vt:lpstr>
      <vt:lpstr>Lay Religious Reading and Monasticism</vt:lpstr>
      <vt:lpstr>Lay Religious Reading and Monasticism</vt:lpstr>
      <vt:lpstr>Monasticism exploded or a monastic explosion?</vt:lpstr>
      <vt:lpstr>Monasticism exploded or a monastic explosion?</vt:lpstr>
      <vt:lpstr>Sources – First Life of Saint Francis, by Thomas of Celano (1228-9)</vt:lpstr>
      <vt:lpstr>Sources – First Life of Saint Francis, by Thomas of Celano (1228-9)</vt:lpstr>
      <vt:lpstr>Sources – Vox Clamantis (“The Voice of One Crying Out), by John Gower (c.1377-1381)</vt:lpstr>
      <vt:lpstr>Sources – Vox Clamantis (“The Voice of One Crying Out), by John Gower (c.1377-1381)</vt:lpstr>
      <vt:lpstr>Sources – Book of Visions, by Hadewijch (c. 1240s)</vt:lpstr>
      <vt:lpstr>Sources – Book of Visions, by Hadewijch (c. 1240)</vt:lpstr>
      <vt:lpstr>Sources - Letter to Pope Innocent II, by Bernard of Clairvaux (c. 1141)</vt:lpstr>
      <vt:lpstr>Sources - Letter to Pope Innocent II, by Bernard of Clairvaux (c. 1141)</vt:lpstr>
      <vt:lpstr>Sources  - Summa Theologica, by Thomas Aquinas (1265-1274)</vt:lpstr>
      <vt:lpstr>Sources  - Summa Theologica, by Thomas Aquinas (1265-1274)</vt:lpstr>
      <vt:lpstr>Source – Life of Saint Jerome, by Simon Winter (c. 1430)</vt:lpstr>
      <vt:lpstr>Source – Life of Saint Jerome, by Simon Winter (c. 1430)</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and Mobility: new religious movements and urban society (c. 1200-1400 AD) </dc:title>
  <dc:creator>Robert Shaw</dc:creator>
  <cp:lastModifiedBy>Robert Shaw</cp:lastModifiedBy>
  <cp:revision>112</cp:revision>
  <dcterms:created xsi:type="dcterms:W3CDTF">2020-04-14T17:21:01Z</dcterms:created>
  <dcterms:modified xsi:type="dcterms:W3CDTF">2022-11-24T08:38:02Z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0x010100E8BD5D54370C6A48A5A6CBE8BD6182A0</vt:lpwstr>
  </property>
</Properties>
</file>