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5" r:id="rId1"/>
  </p:sldMasterIdLst>
  <p:sldIdLst>
    <p:sldId id="256" r:id="rId2"/>
    <p:sldId id="257" r:id="rId3"/>
    <p:sldId id="258" r:id="rId4"/>
    <p:sldId id="261" r:id="rId5"/>
    <p:sldId id="259" r:id="rId6"/>
    <p:sldId id="260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53" d="100"/>
          <a:sy n="53" d="100"/>
        </p:scale>
        <p:origin x="854" y="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BB0DB3-A8FF-4ABB-9E2E-D960422260E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3025308"/>
          </a:xfrm>
        </p:spPr>
        <p:txBody>
          <a:bodyPr anchor="b">
            <a:normAutofit/>
          </a:bodyPr>
          <a:lstStyle>
            <a:lvl1pPr algn="ctr">
              <a:defRPr sz="66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BEE0618-75D7-410F-859C-CDF53BC53E8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386729"/>
            <a:ext cx="9144000" cy="1135529"/>
          </a:xfrm>
        </p:spPr>
        <p:txBody>
          <a:bodyPr>
            <a:normAutofit/>
          </a:bodyPr>
          <a:lstStyle>
            <a:lvl1pPr marL="0" indent="0" algn="ctr">
              <a:lnSpc>
                <a:spcPct val="120000"/>
              </a:lnSpc>
              <a:buNone/>
              <a:defRPr sz="1800" b="1" cap="all" spc="3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237F11-76DB-4DD9-9747-3F38D05BA0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ACC7-3B3F-47D1-959A-EF58926E955E}" type="datetimeFigureOut">
              <a:rPr lang="en-US" smtClean="0"/>
              <a:t>12/7/2022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59F581-81B0-44B3-ABA5-A25CA4BAE4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10D591-ADCF-4300-8282-72AE357F3D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CC964-A50B-4C29-B4E4-2C30BB34C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76121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3E5C77-55F8-4677-A96C-E6D3F5545D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9A064EF-ADDA-4943-8F87-A7469D79975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B0D493-D1E7-4358-95E9-B5B80A49E6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ACC7-3B3F-47D1-959A-EF58926E955E}" type="datetimeFigureOut">
              <a:rPr lang="en-US" smtClean="0"/>
              <a:t>12/7/2022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E98326-3276-4B9E-960F-10C6677BFA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4C3AC2-288D-4FEE-BF80-0EAEDDFAB0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CC964-A50B-4C29-B4E4-2C30BB34C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10690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3333C6A-5417-40BD-BF7A-94058322377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43BCB45-B343-46F6-9718-AA0D68CED1F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FBDA2A4-FD34-4E17-908F-4367B1E644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ACC7-3B3F-47D1-959A-EF58926E955E}" type="datetimeFigureOut">
              <a:rPr lang="en-US" smtClean="0"/>
              <a:t>12/7/2022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B87AE3-776D-451D-AA52-C06B747248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A0C4D5-BE1E-4D6A-9196-E0F9E42B2E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CC964-A50B-4C29-B4E4-2C30BB34C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25316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D75558-A264-444E-829B-51AAE6B4BF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8D9373-37D1-4135-8D34-755E139F79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lnSpc>
                <a:spcPct val="100000"/>
              </a:lnSpc>
              <a:defRPr/>
            </a:lvl1pPr>
            <a:lvl2pPr>
              <a:lnSpc>
                <a:spcPct val="100000"/>
              </a:lnSpc>
              <a:defRPr/>
            </a:lvl2pPr>
            <a:lvl3pPr>
              <a:lnSpc>
                <a:spcPct val="100000"/>
              </a:lnSpc>
              <a:defRPr/>
            </a:lvl3pPr>
            <a:lvl4pPr>
              <a:lnSpc>
                <a:spcPct val="100000"/>
              </a:lnSpc>
              <a:defRPr/>
            </a:lvl4pPr>
            <a:lvl5pPr>
              <a:lnSpc>
                <a:spcPct val="100000"/>
              </a:lnSpc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5E4A6B-1966-4E57-9FB8-8B111E97BC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ACC7-3B3F-47D1-959A-EF58926E955E}" type="datetimeFigureOut">
              <a:rPr lang="en-US" smtClean="0"/>
              <a:t>12/7/2022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3FC3DD-F2BE-41FF-895B-00129AAB15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1F830C-8424-4FAF-A011-605AE1D147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CC964-A50B-4C29-B4E4-2C30BB34C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8715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0A1BE8-ECC1-4027-B16E-C7BECCA9DF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246C7E1-471A-46AA-8068-98E68C0C20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7C9F8F-EC48-4D16-B4C6-023A7B607B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ACC7-3B3F-47D1-959A-EF58926E955E}" type="datetimeFigureOut">
              <a:rPr lang="en-US" smtClean="0"/>
              <a:t>12/7/2022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9FA5B3-F726-417B-932A-B93E0C8F5A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7D21F1-1A24-43EA-AB09-3024C491E8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CC964-A50B-4C29-B4E4-2C30BB34C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74831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E16569-B648-4D50-BEB8-E8DAE24D68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0831B3-A1FD-470C-BEEE-4CFB441502D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924493"/>
            <a:ext cx="5181600" cy="425247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1F34A17-C244-438C-9AE3-FB9B3CE3BD8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924493"/>
            <a:ext cx="5181600" cy="425247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4CFA3AA-3FC1-4B98-8F99-1726F1AC0A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ACC7-3B3F-47D1-959A-EF58926E955E}" type="datetimeFigureOut">
              <a:rPr lang="en-US" smtClean="0"/>
              <a:t>12/7/2022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CE10883-BACC-41A1-9067-ECFDB937D7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27660A2-13C9-4432-A6EB-A4FF3D78F1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CC964-A50B-4C29-B4E4-2C30BB34C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59996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97C843-C993-4E9C-80DD-3620816E56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D91A8E3-B066-4511-9C6E-A3435B64DD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734325"/>
            <a:ext cx="5157787" cy="823912"/>
          </a:xfrm>
        </p:spPr>
        <p:txBody>
          <a:bodyPr anchor="b">
            <a:normAutofit/>
          </a:bodyPr>
          <a:lstStyle>
            <a:lvl1pPr marL="0" indent="0">
              <a:buNone/>
              <a:defRPr sz="2000" b="1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6E86B63-4102-4802-94D7-F138F80F3E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58237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C924765-08A7-4A60-86DC-DC420F60BBA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734325"/>
            <a:ext cx="5183188" cy="823912"/>
          </a:xfrm>
        </p:spPr>
        <p:txBody>
          <a:bodyPr anchor="b">
            <a:normAutofit/>
          </a:bodyPr>
          <a:lstStyle>
            <a:lvl1pPr marL="0" indent="0">
              <a:buNone/>
              <a:defRPr sz="2000" b="1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4AA2795-EFB6-4000-8F25-FBB62646C0C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58237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C942CFB-FE12-494A-9C41-3CB90F07BD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ACC7-3B3F-47D1-959A-EF58926E955E}" type="datetimeFigureOut">
              <a:rPr lang="en-US" smtClean="0"/>
              <a:t>12/7/2022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C3A07E3-59E1-4EBD-9687-4B6ABE96AC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CF7BB23-7539-4674-8B66-ACEFF94686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CC964-A50B-4C29-B4E4-2C30BB34C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40551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5841DB-C73C-4968-B434-A6AA14DAF6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08152BF-92C7-4BF5-A9DB-16A0BF0F5F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ACC7-3B3F-47D1-959A-EF58926E955E}" type="datetimeFigureOut">
              <a:rPr lang="en-US" smtClean="0"/>
              <a:t>12/7/2022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1289DB7-F492-4037-A439-D70F7E5565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FFA96F1-8B8A-4E83-B3C2-E10DE522AD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CC964-A50B-4C29-B4E4-2C30BB34C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39035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8031033-9688-463F-9614-47F2F5BC6B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ACC7-3B3F-47D1-959A-EF58926E955E}" type="datetimeFigureOut">
              <a:rPr lang="en-US" smtClean="0"/>
              <a:t>12/7/2022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85B8DB2-C14B-45AC-ACAF-8702DF59C6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001DA57-8D4E-4075-9460-4F03DF8AAB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CC964-A50B-4C29-B4E4-2C30BB34C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76983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2CBE2C-9DAA-489D-AC88-15CBBA8A9B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E124BE-E494-445A-A4FB-A2A8F28F0C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F2446DE-9A32-4774-9F7C-86678CA90EA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400115D-61B3-46D0-B4D3-30C374B526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ACC7-3B3F-47D1-959A-EF58926E955E}" type="datetimeFigureOut">
              <a:rPr lang="en-US" smtClean="0"/>
              <a:t>12/7/2022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F3C2AFC-D0F8-469F-B1E0-123C2E066E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8B9BCDA-9EF7-4531-8021-AF7B307515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CC964-A50B-4C29-B4E4-2C30BB34C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95462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0AE558-F89F-4688-94E5-77F37D49F1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BCD35AF-8CA2-49BB-BAE9-F29A0186EC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05CAA98-55BD-4118-A8AF-D6030607842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ABFF4C5-82A8-4AD8-B7E2-2882F65768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ACC7-3B3F-47D1-959A-EF58926E955E}" type="datetimeFigureOut">
              <a:rPr lang="en-US" smtClean="0"/>
              <a:t>12/7/2022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860B401-B64F-417B-8AD6-581A22E5E0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F24BD4C-7149-44BF-8150-F72CAA95A5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CC964-A50B-4C29-B4E4-2C30BB34C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16330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4436E0F2-A64B-471E-93C0-8DFE08CC57C8}"/>
              </a:ext>
            </a:extLst>
          </p:cNvPr>
          <p:cNvCxnSpPr>
            <a:cxnSpLocks/>
          </p:cNvCxnSpPr>
          <p:nvPr/>
        </p:nvCxnSpPr>
        <p:spPr>
          <a:xfrm flipH="1">
            <a:off x="0" y="0"/>
            <a:ext cx="3119718" cy="685800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DC1E3AB1-2A8C-4607-9FAE-D8BDB280FE1A}"/>
              </a:ext>
            </a:extLst>
          </p:cNvPr>
          <p:cNvCxnSpPr>
            <a:cxnSpLocks/>
          </p:cNvCxnSpPr>
          <p:nvPr/>
        </p:nvCxnSpPr>
        <p:spPr>
          <a:xfrm flipH="1">
            <a:off x="0" y="0"/>
            <a:ext cx="903768" cy="6543675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26D66059-832F-40B6-A35F-F56C8F38A1E7}"/>
              </a:ext>
            </a:extLst>
          </p:cNvPr>
          <p:cNvCxnSpPr>
            <a:cxnSpLocks/>
          </p:cNvCxnSpPr>
          <p:nvPr/>
        </p:nvCxnSpPr>
        <p:spPr>
          <a:xfrm flipH="1" flipV="1">
            <a:off x="-42863" y="5791200"/>
            <a:ext cx="6286501" cy="1066801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A515E2ED-7EA9-448D-83FA-54C3DF9723BD}"/>
              </a:ext>
            </a:extLst>
          </p:cNvPr>
          <p:cNvCxnSpPr>
            <a:cxnSpLocks/>
          </p:cNvCxnSpPr>
          <p:nvPr/>
        </p:nvCxnSpPr>
        <p:spPr>
          <a:xfrm flipH="1">
            <a:off x="8462964" y="5848350"/>
            <a:ext cx="3729036" cy="1009650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20595356-EABD-4767-AC9D-EA21FF115EC0}"/>
              </a:ext>
            </a:extLst>
          </p:cNvPr>
          <p:cNvCxnSpPr>
            <a:cxnSpLocks/>
          </p:cNvCxnSpPr>
          <p:nvPr/>
        </p:nvCxnSpPr>
        <p:spPr>
          <a:xfrm flipH="1">
            <a:off x="11543158" y="1647825"/>
            <a:ext cx="648842" cy="5210175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28CD9F06-9628-469C-B788-A894E3E08281}"/>
              </a:ext>
            </a:extLst>
          </p:cNvPr>
          <p:cNvCxnSpPr>
            <a:cxnSpLocks/>
          </p:cNvCxnSpPr>
          <p:nvPr/>
        </p:nvCxnSpPr>
        <p:spPr>
          <a:xfrm flipH="1" flipV="1">
            <a:off x="10781554" y="0"/>
            <a:ext cx="1410446" cy="4258340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8550A431-0B61-421B-B4B7-24C0CFF0F938}"/>
              </a:ext>
            </a:extLst>
          </p:cNvPr>
          <p:cNvCxnSpPr>
            <a:cxnSpLocks/>
          </p:cNvCxnSpPr>
          <p:nvPr/>
        </p:nvCxnSpPr>
        <p:spPr>
          <a:xfrm flipH="1" flipV="1">
            <a:off x="6529388" y="-4763"/>
            <a:ext cx="5662612" cy="931975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75B94C5-D205-4339-B029-5D0FD2E5F3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0" y="533401"/>
            <a:ext cx="9906000" cy="13821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096DC5C-BD34-4CE4-8AA7-A6A4B9516F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43000" y="2009554"/>
            <a:ext cx="9906000" cy="40244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F192A7-D622-449D-9FC2-48FDE4D690F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337102" y="6398878"/>
            <a:ext cx="419390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100">
                <a:solidFill>
                  <a:schemeClr val="tx2"/>
                </a:solidFill>
                <a:latin typeface="+mn-lt"/>
              </a:defRPr>
            </a:lvl1pPr>
          </a:lstStyle>
          <a:p>
            <a:fld id="{11EAACC7-3B3F-47D1-959A-EF58926E955E}" type="datetimeFigureOut">
              <a:rPr lang="en-US" smtClean="0"/>
              <a:t>12/7/2022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35B93C-2BE9-4847-BFE5-D3CBCC6E948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54429" y="6398878"/>
            <a:ext cx="4497315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200" b="1" spc="30" baseline="0">
                <a:solidFill>
                  <a:schemeClr val="tx2"/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F70A99-395E-4F22-8AAB-6C7EE743D7D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602477" y="6398878"/>
            <a:ext cx="470887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100">
                <a:solidFill>
                  <a:schemeClr val="tx2"/>
                </a:solidFill>
                <a:latin typeface="+mn-lt"/>
              </a:defRPr>
            </a:lvl1pPr>
          </a:lstStyle>
          <a:p>
            <a:fld id="{312CC964-A50B-4C29-B4E4-2C30BB34C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70313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0" r:id="rId1"/>
    <p:sldLayoutId id="2147483771" r:id="rId2"/>
    <p:sldLayoutId id="2147483772" r:id="rId3"/>
    <p:sldLayoutId id="2147483773" r:id="rId4"/>
    <p:sldLayoutId id="2147483774" r:id="rId5"/>
    <p:sldLayoutId id="2147483768" r:id="rId6"/>
    <p:sldLayoutId id="2147483764" r:id="rId7"/>
    <p:sldLayoutId id="2147483765" r:id="rId8"/>
    <p:sldLayoutId id="2147483766" r:id="rId9"/>
    <p:sldLayoutId id="2147483767" r:id="rId10"/>
    <p:sldLayoutId id="214748376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i="1" kern="1200" cap="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SzPct val="80000"/>
        <a:buFont typeface="Arial" panose="020B0604020202020204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buSzPct val="80000"/>
        <a:buFont typeface="Arial" panose="020B0604020202020204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buSzPct val="80000"/>
        <a:buFont typeface="Arial" panose="020B0604020202020204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SzPct val="80000"/>
        <a:buFont typeface="Arial" panose="020B0604020202020204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buSzPct val="80000"/>
        <a:buFont typeface="Arial" panose="020B0604020202020204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obrazovaka.ru/russkiy-yazyk/stradatelnye-prichastiya" TargetMode="External"/><Relationship Id="rId2" Type="http://schemas.openxmlformats.org/officeDocument/2006/relationships/hyperlink" Target="https://obrazovaka.ru/russkiy-yazyk/deystvitelnye-prichastiya-s-primerami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17">
            <a:extLst>
              <a:ext uri="{FF2B5EF4-FFF2-40B4-BE49-F238E27FC236}">
                <a16:creationId xmlns:a16="http://schemas.microsoft.com/office/drawing/2014/main" id="{82950D9A-4705-4314-961A-4F88B2CE41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B13969F2-ED52-4E5C-B3FC-01E01B8B9F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52"/>
            <a:ext cx="12192000" cy="6857347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23EFBF9C-E027-485A-9420-0EEAF35DBCC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71870" y="749595"/>
            <a:ext cx="5645888" cy="3902149"/>
          </a:xfrm>
        </p:spPr>
        <p:txBody>
          <a:bodyPr anchor="t">
            <a:normAutofit/>
          </a:bodyPr>
          <a:lstStyle/>
          <a:p>
            <a:pPr algn="l"/>
            <a:r>
              <a:rPr lang="ru-RU" sz="5600"/>
              <a:t>Причастие и деепричастие в русском языке</a:t>
            </a:r>
            <a:endParaRPr lang="cs-CZ" sz="560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87FFF5F4-69ED-467F-A34C-6DCCB92D820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71870" y="4651745"/>
            <a:ext cx="4890977" cy="999460"/>
          </a:xfrm>
        </p:spPr>
        <p:txBody>
          <a:bodyPr anchor="b">
            <a:normAutofit/>
          </a:bodyPr>
          <a:lstStyle/>
          <a:p>
            <a:pPr algn="l"/>
            <a:endParaRPr lang="cs-CZ" dirty="0"/>
          </a:p>
        </p:txBody>
      </p:sp>
      <p:pic>
        <p:nvPicPr>
          <p:cNvPr id="4" name="Picture 3" descr="Obsah obrázku déšť, příroda, pavučina, objekt v exteriéru&#10;&#10;Popis byl vytvořen automaticky">
            <a:extLst>
              <a:ext uri="{FF2B5EF4-FFF2-40B4-BE49-F238E27FC236}">
                <a16:creationId xmlns:a16="http://schemas.microsoft.com/office/drawing/2014/main" id="{FD420E5B-EF54-4568-AD86-F4C7D210754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122" r="5119" b="-2"/>
          <a:stretch/>
        </p:blipFill>
        <p:spPr>
          <a:xfrm>
            <a:off x="5879804" y="-6350"/>
            <a:ext cx="6312196" cy="6874330"/>
          </a:xfrm>
          <a:custGeom>
            <a:avLst/>
            <a:gdLst/>
            <a:ahLst/>
            <a:cxnLst/>
            <a:rect l="l" t="t" r="r" b="b"/>
            <a:pathLst>
              <a:path w="6312196" h="6874330">
                <a:moveTo>
                  <a:pt x="2047193" y="0"/>
                </a:moveTo>
                <a:lnTo>
                  <a:pt x="6312196" y="0"/>
                </a:lnTo>
                <a:lnTo>
                  <a:pt x="6312196" y="6874330"/>
                </a:lnTo>
                <a:lnTo>
                  <a:pt x="0" y="6874330"/>
                </a:lnTo>
                <a:close/>
              </a:path>
            </a:pathLst>
          </a:custGeom>
        </p:spPr>
      </p:pic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13AC671C-E66F-43C5-A66A-C477339DD23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6634715" y="0"/>
            <a:ext cx="914401" cy="6857348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118288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57856AE-7297-4D0F-8E64-01A3137043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0" y="533401"/>
            <a:ext cx="9906000" cy="742949"/>
          </a:xfrm>
        </p:spPr>
        <p:txBody>
          <a:bodyPr/>
          <a:lstStyle/>
          <a:p>
            <a:r>
              <a:rPr lang="ru-RU" dirty="0"/>
              <a:t>Деепричастие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3B13325-E030-4350-A014-F282A8C514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3000" y="1162050"/>
            <a:ext cx="9906000" cy="4871928"/>
          </a:xfrm>
        </p:spPr>
        <p:txBody>
          <a:bodyPr/>
          <a:lstStyle/>
          <a:p>
            <a:endParaRPr lang="cs-CZ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1C806783-8BFF-4BC9-BFF7-B2F0A860428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00300" y="1276350"/>
            <a:ext cx="7181849" cy="55005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796353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5FEAB3E-0DA9-4A9B-B1D2-B0E3D86594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0" y="533401"/>
            <a:ext cx="9906000" cy="533399"/>
          </a:xfrm>
        </p:spPr>
        <p:txBody>
          <a:bodyPr>
            <a:normAutofit fontScale="90000"/>
          </a:bodyPr>
          <a:lstStyle/>
          <a:p>
            <a:r>
              <a:rPr lang="ru-RU" dirty="0"/>
              <a:t>Деепричастие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FA160F9-1638-4CB9-B112-CD6C8086D7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3000" y="1171575"/>
            <a:ext cx="9906000" cy="4862403"/>
          </a:xfrm>
        </p:spPr>
        <p:txBody>
          <a:bodyPr>
            <a:normAutofit fontScale="85000" lnSpcReduction="10000"/>
          </a:bodyPr>
          <a:lstStyle/>
          <a:p>
            <a:r>
              <a:rPr lang="ru-RU" dirty="0"/>
              <a:t>Начальной формой деепричастия, как и у глагола, является инфинитив, например:</a:t>
            </a:r>
            <a:r>
              <a:rPr lang="cs-CZ" dirty="0"/>
              <a:t> </a:t>
            </a:r>
            <a:r>
              <a:rPr lang="ru-RU" dirty="0"/>
              <a:t>сохраняя — сохранять; указывая — указывать; </a:t>
            </a:r>
            <a:r>
              <a:rPr lang="cs-CZ" dirty="0"/>
              <a:t> </a:t>
            </a:r>
            <a:r>
              <a:rPr lang="ru-RU" dirty="0"/>
              <a:t>подбежав — подбежать; устремившись — устремиться.</a:t>
            </a:r>
          </a:p>
          <a:p>
            <a:r>
              <a:rPr lang="ru-RU" dirty="0"/>
              <a:t>Деепричастия обладают грамматической категорией переходности/непереходности:</a:t>
            </a:r>
            <a:r>
              <a:rPr lang="cs-CZ" dirty="0"/>
              <a:t> </a:t>
            </a:r>
            <a:r>
              <a:rPr lang="ru-RU" i="1" dirty="0"/>
              <a:t>читая (что?) книгу (управляет существительным без предлога в форме винительного падежа),</a:t>
            </a:r>
            <a:r>
              <a:rPr lang="cs-CZ" i="1" dirty="0"/>
              <a:t>  </a:t>
            </a:r>
            <a:r>
              <a:rPr lang="ru-RU" i="1" dirty="0"/>
              <a:t>стоя (у чего?) у окна (существительное в косвенном падеже с предлогом);</a:t>
            </a:r>
          </a:p>
          <a:p>
            <a:r>
              <a:rPr lang="ru-RU" dirty="0"/>
              <a:t>Эта глагольная форма бывает возвратной или невозвратной:</a:t>
            </a:r>
            <a:r>
              <a:rPr lang="cs-CZ" dirty="0"/>
              <a:t> </a:t>
            </a:r>
            <a:r>
              <a:rPr lang="ru-RU" i="1" dirty="0"/>
              <a:t>умывать — умывая;</a:t>
            </a:r>
            <a:r>
              <a:rPr lang="cs-CZ" i="1" dirty="0"/>
              <a:t> </a:t>
            </a:r>
            <a:r>
              <a:rPr lang="ru-RU" i="1" dirty="0"/>
              <a:t>умыться — умывшись.</a:t>
            </a:r>
          </a:p>
          <a:p>
            <a:r>
              <a:rPr lang="ru-RU" dirty="0"/>
              <a:t>Деепричастие сохраняет признак действия. Оно обозначает добавочное действие, происходящее одновременно с главным действием, выраженным глаголом-сказуемым</a:t>
            </a:r>
            <a:r>
              <a:rPr lang="cs-CZ" dirty="0"/>
              <a:t> : </a:t>
            </a:r>
            <a:r>
              <a:rPr lang="ru-RU" i="1" dirty="0"/>
              <a:t>Прислушиваясь к шепоту осенней листвы, старик неспешно гулял по аллеям парка.</a:t>
            </a:r>
            <a:endParaRPr lang="ru-RU" dirty="0"/>
          </a:p>
          <a:p>
            <a:r>
              <a:rPr lang="ru-RU" dirty="0"/>
              <a:t>Если деепричастие заменить спрягаемой формой глагола, то соответствующее действие будет восприниматься как равноправное</a:t>
            </a:r>
            <a:r>
              <a:rPr lang="cs-CZ" dirty="0"/>
              <a:t>: </a:t>
            </a:r>
            <a:r>
              <a:rPr lang="ru-RU" i="1" dirty="0"/>
              <a:t>Старик гулял и прислушивался к шёпоту листвы.</a:t>
            </a:r>
            <a:endParaRPr lang="ru-RU" dirty="0"/>
          </a:p>
          <a:p>
            <a:r>
              <a:rPr lang="ru-RU" dirty="0"/>
              <a:t>Деепричастие может обозначать действие, предшествующее основному:</a:t>
            </a:r>
            <a:r>
              <a:rPr lang="cs-CZ" dirty="0"/>
              <a:t> </a:t>
            </a:r>
            <a:r>
              <a:rPr lang="ru-RU" i="1" dirty="0"/>
              <a:t>Написав сообщение, я отправил его по электронной почте.</a:t>
            </a:r>
            <a:r>
              <a:rPr lang="cs-CZ" i="1" dirty="0"/>
              <a:t> //</a:t>
            </a:r>
            <a:r>
              <a:rPr lang="ru-RU" i="1" dirty="0"/>
              <a:t>Я сначала написал, а потом отправил.</a:t>
            </a: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41864786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80EA5A9-6DA1-40EC-A594-27E786A581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0" y="533401"/>
            <a:ext cx="9906000" cy="628649"/>
          </a:xfrm>
        </p:spPr>
        <p:txBody>
          <a:bodyPr>
            <a:normAutofit fontScale="90000"/>
          </a:bodyPr>
          <a:lstStyle/>
          <a:p>
            <a:r>
              <a:rPr lang="ru-RU" dirty="0"/>
              <a:t>Сколько деепричастий можно образовать от одного глагола?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C13CE03-504C-4390-A592-BD40AF6B76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3000" y="1485900"/>
            <a:ext cx="9906000" cy="4548078"/>
          </a:xfrm>
        </p:spPr>
        <p:txBody>
          <a:bodyPr>
            <a:normAutofit fontScale="85000" lnSpcReduction="20000"/>
          </a:bodyPr>
          <a:lstStyle/>
          <a:p>
            <a:r>
              <a:rPr lang="ru-RU" dirty="0"/>
              <a:t>Если от одного глагола можно образовать от 1 до 4 причастий ( в зависимости от вида и переходности глагола), то с деепричастиями все проще. Обычно от одного глагола можно образовать ОДНО деепричастие (есть исключения, но упрощенно 1 глагол</a:t>
            </a:r>
            <a:r>
              <a:rPr lang="ru-RU" dirty="0">
                <a:latin typeface="Calibri" panose="020F0502020204030204" pitchFamily="34" charset="0"/>
                <a:cs typeface="Calibri" panose="020F0502020204030204" pitchFamily="34" charset="0"/>
              </a:rPr>
              <a:t>→1 деепричастие)</a:t>
            </a:r>
            <a:r>
              <a:rPr lang="ru-RU" dirty="0"/>
              <a:t>. </a:t>
            </a:r>
          </a:p>
          <a:p>
            <a:r>
              <a:rPr lang="ru-RU" dirty="0"/>
              <a:t>Для запоминания: делать – делая, </a:t>
            </a:r>
            <a:r>
              <a:rPr lang="ru-RU" dirty="0">
                <a:solidFill>
                  <a:srgbClr val="FF0000"/>
                </a:solidFill>
              </a:rPr>
              <a:t>с</a:t>
            </a:r>
            <a:r>
              <a:rPr lang="ru-RU" dirty="0"/>
              <a:t>делать (</a:t>
            </a:r>
            <a:r>
              <a:rPr lang="ru-RU" dirty="0">
                <a:solidFill>
                  <a:srgbClr val="FF0000"/>
                </a:solidFill>
              </a:rPr>
              <a:t>с</a:t>
            </a:r>
            <a:r>
              <a:rPr lang="ru-RU" dirty="0"/>
              <a:t>овершенный вид) – </a:t>
            </a:r>
            <a:r>
              <a:rPr lang="ru-RU" dirty="0">
                <a:solidFill>
                  <a:srgbClr val="FF0000"/>
                </a:solidFill>
              </a:rPr>
              <a:t>сделав</a:t>
            </a:r>
          </a:p>
          <a:p>
            <a:r>
              <a:rPr lang="ru-RU" dirty="0">
                <a:solidFill>
                  <a:schemeClr val="tx1"/>
                </a:solidFill>
              </a:rPr>
              <a:t>Образование деепричастий – деепричастия образуются от глаголов с помощью специальных суффиксов – -а, -я, -в, -вши, -ши:</a:t>
            </a:r>
          </a:p>
          <a:p>
            <a:r>
              <a:rPr lang="ru-RU" dirty="0">
                <a:solidFill>
                  <a:schemeClr val="tx1"/>
                </a:solidFill>
                <a:highlight>
                  <a:srgbClr val="FFFF00"/>
                </a:highlight>
              </a:rPr>
              <a:t>деепричастия несовершенного вида образуются от основы настоящего времени с помощью суффиксов -а, -я:</a:t>
            </a:r>
          </a:p>
          <a:p>
            <a:r>
              <a:rPr lang="ru-RU" dirty="0">
                <a:solidFill>
                  <a:schemeClr val="tx1"/>
                </a:solidFill>
              </a:rPr>
              <a:t>молчать: </a:t>
            </a:r>
            <a:r>
              <a:rPr lang="ru-RU" dirty="0" err="1">
                <a:solidFill>
                  <a:schemeClr val="tx1"/>
                </a:solidFill>
              </a:rPr>
              <a:t>молч-ат</a:t>
            </a:r>
            <a:r>
              <a:rPr lang="ru-RU" dirty="0">
                <a:solidFill>
                  <a:schemeClr val="tx1"/>
                </a:solidFill>
              </a:rPr>
              <a:t> → молча; решать: </a:t>
            </a:r>
            <a:r>
              <a:rPr lang="ru-RU" dirty="0" err="1">
                <a:solidFill>
                  <a:schemeClr val="tx1"/>
                </a:solidFill>
              </a:rPr>
              <a:t>реша</a:t>
            </a:r>
            <a:r>
              <a:rPr lang="ru-RU" dirty="0">
                <a:solidFill>
                  <a:schemeClr val="tx1"/>
                </a:solidFill>
              </a:rPr>
              <a:t>-ют → решая;</a:t>
            </a:r>
          </a:p>
          <a:p>
            <a:r>
              <a:rPr lang="ru-RU" dirty="0">
                <a:solidFill>
                  <a:schemeClr val="tx1"/>
                </a:solidFill>
                <a:highlight>
                  <a:srgbClr val="FFFF00"/>
                </a:highlight>
              </a:rPr>
              <a:t>деепричастия совершенного вида образуются от основы инфинитива с помощью суффиксов –в ( если глагол невозвратный, с основой на гласный), -вши (если глагол возвратный), -ши (если основа на согласный – прине</a:t>
            </a:r>
            <a:r>
              <a:rPr lang="ru-RU" u="sng" dirty="0">
                <a:solidFill>
                  <a:schemeClr val="tx1"/>
                </a:solidFill>
                <a:highlight>
                  <a:srgbClr val="FFFF00"/>
                </a:highlight>
              </a:rPr>
              <a:t>с</a:t>
            </a:r>
            <a:r>
              <a:rPr lang="ru-RU" dirty="0">
                <a:solidFill>
                  <a:schemeClr val="tx1"/>
                </a:solidFill>
                <a:highlight>
                  <a:srgbClr val="FFFF00"/>
                </a:highlight>
              </a:rPr>
              <a:t>-</a:t>
            </a:r>
            <a:r>
              <a:rPr lang="ru-RU" dirty="0" err="1">
                <a:solidFill>
                  <a:schemeClr val="tx1"/>
                </a:solidFill>
                <a:highlight>
                  <a:srgbClr val="FFFF00"/>
                </a:highlight>
              </a:rPr>
              <a:t>ти</a:t>
            </a:r>
            <a:r>
              <a:rPr lang="ru-RU" dirty="0">
                <a:solidFill>
                  <a:schemeClr val="tx1"/>
                </a:solidFill>
                <a:highlight>
                  <a:srgbClr val="FFFF00"/>
                </a:highlight>
              </a:rPr>
              <a:t>):</a:t>
            </a:r>
          </a:p>
          <a:p>
            <a:r>
              <a:rPr lang="ru-RU" dirty="0">
                <a:solidFill>
                  <a:schemeClr val="tx1"/>
                </a:solidFill>
              </a:rPr>
              <a:t>замолчать: </a:t>
            </a:r>
            <a:r>
              <a:rPr lang="ru-RU" dirty="0" err="1">
                <a:solidFill>
                  <a:schemeClr val="tx1"/>
                </a:solidFill>
              </a:rPr>
              <a:t>замолча-ть</a:t>
            </a:r>
            <a:r>
              <a:rPr lang="ru-RU" dirty="0">
                <a:solidFill>
                  <a:schemeClr val="tx1"/>
                </a:solidFill>
              </a:rPr>
              <a:t> → замолчав; решить: реши-</a:t>
            </a:r>
            <a:r>
              <a:rPr lang="ru-RU" dirty="0" err="1">
                <a:solidFill>
                  <a:schemeClr val="tx1"/>
                </a:solidFill>
              </a:rPr>
              <a:t>ть</a:t>
            </a:r>
            <a:r>
              <a:rPr lang="ru-RU" dirty="0">
                <a:solidFill>
                  <a:schemeClr val="tx1"/>
                </a:solidFill>
              </a:rPr>
              <a:t> → решив; заняться: </a:t>
            </a:r>
            <a:r>
              <a:rPr lang="ru-RU" dirty="0" err="1">
                <a:solidFill>
                  <a:schemeClr val="tx1"/>
                </a:solidFill>
              </a:rPr>
              <a:t>заня-ть-ся</a:t>
            </a:r>
            <a:r>
              <a:rPr lang="ru-RU" dirty="0">
                <a:solidFill>
                  <a:schemeClr val="tx1"/>
                </a:solidFill>
              </a:rPr>
              <a:t> → занявшись; принести: принес-</a:t>
            </a:r>
            <a:r>
              <a:rPr lang="ru-RU" dirty="0" err="1">
                <a:solidFill>
                  <a:schemeClr val="tx1"/>
                </a:solidFill>
              </a:rPr>
              <a:t>ти</a:t>
            </a:r>
            <a:r>
              <a:rPr lang="ru-RU" dirty="0">
                <a:solidFill>
                  <a:schemeClr val="tx1"/>
                </a:solidFill>
              </a:rPr>
              <a:t> → принесши.</a:t>
            </a:r>
            <a:endParaRPr lang="cs-CZ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19223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3048789-049B-4285-88CB-8AC9F201A6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Причастие – это особая форма глагола, совмещает в себе признаки глагола и прилагательного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C4FC8AC-211D-45CF-A475-0339A529BB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/>
            <a:r>
              <a:rPr lang="ru-RU" b="0" i="0" dirty="0">
                <a:solidFill>
                  <a:srgbClr val="333333"/>
                </a:solidFill>
                <a:effectLst/>
                <a:latin typeface="Verdana" panose="020B0604030504040204" pitchFamily="34" charset="0"/>
              </a:rPr>
              <a:t>Обозначает признак предмета по действию и отвечает на вопросы – </a:t>
            </a:r>
            <a:r>
              <a:rPr lang="ru-RU" b="0" i="1" dirty="0">
                <a:solidFill>
                  <a:srgbClr val="333333"/>
                </a:solidFill>
                <a:effectLst/>
                <a:latin typeface="Verdana" panose="020B0604030504040204" pitchFamily="34" charset="0"/>
              </a:rPr>
              <a:t>Какой? Какая? Какое? Какие? Что делающий? Что делавший? Что сделавший?</a:t>
            </a:r>
            <a:endParaRPr lang="ru-RU" b="0" i="0" dirty="0">
              <a:solidFill>
                <a:srgbClr val="333333"/>
              </a:solidFill>
              <a:effectLst/>
              <a:latin typeface="Verdana" panose="020B0604030504040204" pitchFamily="34" charset="0"/>
            </a:endParaRPr>
          </a:p>
          <a:p>
            <a:pPr algn="l"/>
            <a:r>
              <a:rPr lang="ru-RU" b="1" i="0" dirty="0">
                <a:solidFill>
                  <a:srgbClr val="333333"/>
                </a:solidFill>
                <a:effectLst/>
                <a:latin typeface="Verdana" panose="020B0604030504040204" pitchFamily="34" charset="0"/>
              </a:rPr>
              <a:t>Примеры причастий:</a:t>
            </a:r>
            <a:r>
              <a:rPr lang="ru-RU" b="0" i="0" dirty="0">
                <a:solidFill>
                  <a:srgbClr val="333333"/>
                </a:solidFill>
                <a:effectLst/>
                <a:latin typeface="Verdana" panose="020B0604030504040204" pitchFamily="34" charset="0"/>
              </a:rPr>
              <a:t> лежавший, вымытый, окупаемый, собранный, написанный, обнимающий, желающий.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308223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0CC3AB1-5FE8-48E5-909B-DCB9E80B4D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Глагольные признаки –постоянные признаки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306F6CF-4348-4462-BCF9-4D6A50E9B2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>
              <a:buFont typeface="Arial" panose="020B0604020202020204" pitchFamily="34" charset="0"/>
              <a:buChar char="•"/>
            </a:pPr>
            <a:r>
              <a:rPr lang="ru-RU" b="1" i="0" dirty="0">
                <a:solidFill>
                  <a:srgbClr val="333333"/>
                </a:solidFill>
                <a:effectLst/>
              </a:rPr>
              <a:t>Залог</a:t>
            </a:r>
            <a:r>
              <a:rPr lang="ru-RU" b="0" i="0" dirty="0">
                <a:solidFill>
                  <a:srgbClr val="333333"/>
                </a:solidFill>
                <a:effectLst/>
              </a:rPr>
              <a:t> (действительное или страдательное);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ru-RU" b="1" i="0" dirty="0">
                <a:solidFill>
                  <a:srgbClr val="333333"/>
                </a:solidFill>
                <a:effectLst/>
              </a:rPr>
              <a:t>Вид</a:t>
            </a:r>
            <a:r>
              <a:rPr lang="ru-RU" b="0" i="0" dirty="0">
                <a:solidFill>
                  <a:srgbClr val="333333"/>
                </a:solidFill>
                <a:effectLst/>
              </a:rPr>
              <a:t> (совершенный или несовершенный);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ru-RU" b="1" i="0" dirty="0">
                <a:solidFill>
                  <a:srgbClr val="333333"/>
                </a:solidFill>
                <a:effectLst/>
              </a:rPr>
              <a:t>Время</a:t>
            </a:r>
            <a:r>
              <a:rPr lang="ru-RU" b="0" i="0" dirty="0">
                <a:solidFill>
                  <a:srgbClr val="333333"/>
                </a:solidFill>
                <a:effectLst/>
              </a:rPr>
              <a:t> (настоящее либо прошедшее).</a:t>
            </a:r>
          </a:p>
          <a:p>
            <a:r>
              <a:rPr lang="ru-RU" dirty="0"/>
              <a:t> читавший (мальчик)– действительное причастие, несовершенный вид, прошедшее время</a:t>
            </a:r>
          </a:p>
          <a:p>
            <a:r>
              <a:rPr lang="ru-RU" dirty="0"/>
              <a:t>налитый (стакан) – страдательное причастие, совершенный вид, прошедшее время</a:t>
            </a:r>
          </a:p>
          <a:p>
            <a:r>
              <a:rPr lang="ru-RU" dirty="0"/>
              <a:t>подходящий (вариант) – действительное причастие, несовершенный вид, настоящее время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648469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B119268-1963-432B-BEAB-7400BF3D88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0" y="449943"/>
            <a:ext cx="9906000" cy="482212"/>
          </a:xfrm>
        </p:spPr>
        <p:txBody>
          <a:bodyPr>
            <a:normAutofit fontScale="90000"/>
          </a:bodyPr>
          <a:lstStyle/>
          <a:p>
            <a:r>
              <a:rPr lang="ru-RU" dirty="0"/>
              <a:t>Категории причастий</a:t>
            </a:r>
            <a:br>
              <a:rPr lang="ru-RU" dirty="0"/>
            </a:br>
            <a:endParaRPr lang="cs-CZ" dirty="0"/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779A4890-9447-42CB-AA3C-6971985C2633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624115" y="1944274"/>
            <a:ext cx="10801446" cy="4154984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200" b="0" i="0" u="none" strike="noStrike" cap="none" normalizeH="0" baseline="0" dirty="0" err="1">
                <a:ln>
                  <a:noFill/>
                </a:ln>
                <a:solidFill>
                  <a:srgbClr val="333333"/>
                </a:solidFill>
                <a:effectLst/>
                <a:latin typeface="+mn-lt"/>
                <a:cs typeface="Arial" panose="020B0604020202020204" pitchFamily="34" charset="0"/>
              </a:rPr>
              <a:t>Как</a:t>
            </a:r>
            <a:r>
              <a:rPr kumimoji="0" lang="cs-CZ" altLang="cs-CZ" sz="1200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+mn-lt"/>
                <a:cs typeface="Arial" panose="020B0604020202020204" pitchFamily="34" charset="0"/>
              </a:rPr>
              <a:t> и </a:t>
            </a:r>
            <a:r>
              <a:rPr kumimoji="0" lang="cs-CZ" altLang="cs-CZ" sz="1200" b="0" i="0" u="none" strike="noStrike" cap="none" normalizeH="0" baseline="0" dirty="0" err="1">
                <a:ln>
                  <a:noFill/>
                </a:ln>
                <a:solidFill>
                  <a:srgbClr val="333333"/>
                </a:solidFill>
                <a:effectLst/>
                <a:latin typeface="+mn-lt"/>
                <a:cs typeface="Arial" panose="020B0604020202020204" pitchFamily="34" charset="0"/>
              </a:rPr>
              <a:t>глагол</a:t>
            </a:r>
            <a:r>
              <a:rPr kumimoji="0" lang="cs-CZ" altLang="cs-CZ" sz="1200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+mn-lt"/>
                <a:cs typeface="Arial" panose="020B0604020202020204" pitchFamily="34" charset="0"/>
              </a:rPr>
              <a:t>, </a:t>
            </a:r>
            <a:r>
              <a:rPr kumimoji="0" lang="cs-CZ" altLang="cs-CZ" sz="1200" b="0" i="0" u="none" strike="noStrike" cap="none" normalizeH="0" baseline="0" dirty="0" err="1">
                <a:ln>
                  <a:noFill/>
                </a:ln>
                <a:solidFill>
                  <a:srgbClr val="333333"/>
                </a:solidFill>
                <a:effectLst/>
                <a:latin typeface="+mn-lt"/>
                <a:cs typeface="Arial" panose="020B0604020202020204" pitchFamily="34" charset="0"/>
              </a:rPr>
              <a:t>от</a:t>
            </a:r>
            <a:r>
              <a:rPr kumimoji="0" lang="cs-CZ" altLang="cs-CZ" sz="1200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+mn-lt"/>
                <a:cs typeface="Arial" panose="020B0604020202020204" pitchFamily="34" charset="0"/>
              </a:rPr>
              <a:t> </a:t>
            </a:r>
            <a:r>
              <a:rPr kumimoji="0" lang="cs-CZ" altLang="cs-CZ" sz="1200" b="0" i="0" u="none" strike="noStrike" cap="none" normalizeH="0" baseline="0" dirty="0" err="1">
                <a:ln>
                  <a:noFill/>
                </a:ln>
                <a:solidFill>
                  <a:srgbClr val="333333"/>
                </a:solidFill>
                <a:effectLst/>
                <a:latin typeface="+mn-lt"/>
                <a:cs typeface="Arial" panose="020B0604020202020204" pitchFamily="34" charset="0"/>
              </a:rPr>
              <a:t>которого</a:t>
            </a:r>
            <a:r>
              <a:rPr kumimoji="0" lang="cs-CZ" altLang="cs-CZ" sz="1200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+mn-lt"/>
                <a:cs typeface="Arial" panose="020B0604020202020204" pitchFamily="34" charset="0"/>
              </a:rPr>
              <a:t> </a:t>
            </a:r>
            <a:r>
              <a:rPr kumimoji="0" lang="cs-CZ" altLang="cs-CZ" sz="1200" b="0" i="0" u="none" strike="noStrike" cap="none" normalizeH="0" baseline="0" dirty="0" err="1">
                <a:ln>
                  <a:noFill/>
                </a:ln>
                <a:solidFill>
                  <a:srgbClr val="333333"/>
                </a:solidFill>
                <a:effectLst/>
                <a:latin typeface="+mn-lt"/>
                <a:cs typeface="Arial" panose="020B0604020202020204" pitchFamily="34" charset="0"/>
              </a:rPr>
              <a:t>образовано</a:t>
            </a:r>
            <a:r>
              <a:rPr kumimoji="0" lang="cs-CZ" altLang="cs-CZ" sz="1200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+mn-lt"/>
                <a:cs typeface="Arial" panose="020B0604020202020204" pitchFamily="34" charset="0"/>
              </a:rPr>
              <a:t> </a:t>
            </a:r>
            <a:r>
              <a:rPr kumimoji="0" lang="cs-CZ" altLang="cs-CZ" sz="1200" b="0" i="0" u="none" strike="noStrike" cap="none" normalizeH="0" baseline="0" dirty="0" err="1">
                <a:ln>
                  <a:noFill/>
                </a:ln>
                <a:solidFill>
                  <a:srgbClr val="333333"/>
                </a:solidFill>
                <a:effectLst/>
                <a:latin typeface="+mn-lt"/>
                <a:cs typeface="Arial" panose="020B0604020202020204" pitchFamily="34" charset="0"/>
              </a:rPr>
              <a:t>причастие</a:t>
            </a:r>
            <a:r>
              <a:rPr kumimoji="0" lang="cs-CZ" altLang="cs-CZ" sz="1200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+mn-lt"/>
                <a:cs typeface="Arial" panose="020B0604020202020204" pitchFamily="34" charset="0"/>
              </a:rPr>
              <a:t>, </a:t>
            </a:r>
            <a:r>
              <a:rPr kumimoji="0" lang="cs-CZ" altLang="cs-CZ" sz="1200" b="0" i="0" u="none" strike="noStrike" cap="none" normalizeH="0" baseline="0" dirty="0" err="1">
                <a:ln>
                  <a:noFill/>
                </a:ln>
                <a:solidFill>
                  <a:srgbClr val="333333"/>
                </a:solidFill>
                <a:effectLst/>
                <a:latin typeface="+mn-lt"/>
                <a:cs typeface="Arial" panose="020B0604020202020204" pitchFamily="34" charset="0"/>
              </a:rPr>
              <a:t>оно</a:t>
            </a:r>
            <a:r>
              <a:rPr kumimoji="0" lang="cs-CZ" altLang="cs-CZ" sz="1200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+mn-lt"/>
                <a:cs typeface="Arial" panose="020B0604020202020204" pitchFamily="34" charset="0"/>
              </a:rPr>
              <a:t> </a:t>
            </a:r>
            <a:r>
              <a:rPr kumimoji="0" lang="cs-CZ" altLang="cs-CZ" sz="1200" b="0" i="0" u="none" strike="noStrike" cap="none" normalizeH="0" baseline="0" dirty="0" err="1">
                <a:ln>
                  <a:noFill/>
                </a:ln>
                <a:solidFill>
                  <a:srgbClr val="333333"/>
                </a:solidFill>
                <a:effectLst/>
                <a:latin typeface="+mn-lt"/>
                <a:cs typeface="Arial" panose="020B0604020202020204" pitchFamily="34" charset="0"/>
              </a:rPr>
              <a:t>имеет</a:t>
            </a:r>
            <a:r>
              <a:rPr kumimoji="0" lang="cs-CZ" altLang="cs-CZ" sz="1200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+mn-lt"/>
                <a:cs typeface="Arial" panose="020B0604020202020204" pitchFamily="34" charset="0"/>
              </a:rPr>
              <a:t> </a:t>
            </a:r>
            <a:r>
              <a:rPr kumimoji="0" lang="cs-CZ" altLang="cs-CZ" sz="1200" b="0" i="0" u="none" strike="noStrike" cap="none" normalizeH="0" baseline="0" dirty="0" err="1">
                <a:ln>
                  <a:noFill/>
                </a:ln>
                <a:solidFill>
                  <a:srgbClr val="333333"/>
                </a:solidFill>
                <a:effectLst/>
                <a:latin typeface="+mn-lt"/>
                <a:cs typeface="Arial" panose="020B0604020202020204" pitchFamily="34" charset="0"/>
              </a:rPr>
              <a:t>грамматические</a:t>
            </a:r>
            <a:r>
              <a:rPr kumimoji="0" lang="cs-CZ" altLang="cs-CZ" sz="1200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+mn-lt"/>
                <a:cs typeface="Arial" panose="020B0604020202020204" pitchFamily="34" charset="0"/>
              </a:rPr>
              <a:t> </a:t>
            </a:r>
            <a:r>
              <a:rPr kumimoji="0" lang="cs-CZ" altLang="cs-CZ" sz="1200" b="0" i="0" u="none" strike="noStrike" cap="none" normalizeH="0" baseline="0" dirty="0" err="1">
                <a:ln>
                  <a:noFill/>
                </a:ln>
                <a:solidFill>
                  <a:srgbClr val="333333"/>
                </a:solidFill>
                <a:effectLst/>
                <a:latin typeface="+mn-lt"/>
                <a:cs typeface="Arial" panose="020B0604020202020204" pitchFamily="34" charset="0"/>
              </a:rPr>
              <a:t>категории</a:t>
            </a:r>
            <a:r>
              <a:rPr kumimoji="0" lang="cs-CZ" altLang="cs-CZ" sz="1200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+mn-lt"/>
                <a:cs typeface="Arial" panose="020B0604020202020204" pitchFamily="34" charset="0"/>
              </a:rPr>
              <a:t>:</a:t>
            </a:r>
            <a:endParaRPr kumimoji="0" lang="cs-CZ" altLang="cs-CZ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200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+mn-lt"/>
                <a:cs typeface="Arial" panose="020B0604020202020204" pitchFamily="34" charset="0"/>
              </a:rPr>
              <a:t>1. </a:t>
            </a:r>
            <a:r>
              <a:rPr kumimoji="0" lang="cs-CZ" altLang="cs-CZ" sz="1200" b="0" i="0" u="none" strike="noStrike" cap="none" normalizeH="0" baseline="0" dirty="0" err="1">
                <a:ln>
                  <a:noFill/>
                </a:ln>
                <a:solidFill>
                  <a:srgbClr val="333333"/>
                </a:solidFill>
                <a:effectLst/>
                <a:latin typeface="+mn-lt"/>
                <a:cs typeface="Arial" panose="020B0604020202020204" pitchFamily="34" charset="0"/>
              </a:rPr>
              <a:t>вид</a:t>
            </a:r>
            <a:endParaRPr kumimoji="0" lang="cs-CZ" altLang="cs-CZ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cs-CZ" altLang="cs-CZ" sz="1200" b="0" i="0" u="none" strike="noStrike" cap="none" normalizeH="0" baseline="0" dirty="0" err="1">
                <a:ln>
                  <a:noFill/>
                </a:ln>
                <a:solidFill>
                  <a:srgbClr val="333333"/>
                </a:solidFill>
                <a:effectLst/>
                <a:latin typeface="+mn-lt"/>
                <a:cs typeface="Arial" panose="020B0604020202020204" pitchFamily="34" charset="0"/>
              </a:rPr>
              <a:t>несовершенный</a:t>
            </a:r>
            <a:r>
              <a:rPr kumimoji="0" lang="cs-CZ" altLang="cs-CZ" sz="1200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+mn-lt"/>
                <a:cs typeface="Arial" panose="020B0604020202020204" pitchFamily="34" charset="0"/>
              </a:rPr>
              <a:t> (</a:t>
            </a:r>
            <a:r>
              <a:rPr kumimoji="0" lang="cs-CZ" altLang="cs-CZ" sz="1200" b="0" i="0" u="none" strike="noStrike" cap="none" normalizeH="0" baseline="0" dirty="0" err="1">
                <a:ln>
                  <a:noFill/>
                </a:ln>
                <a:solidFill>
                  <a:srgbClr val="333333"/>
                </a:solidFill>
                <a:effectLst/>
                <a:latin typeface="+mn-lt"/>
                <a:cs typeface="Arial" panose="020B0604020202020204" pitchFamily="34" charset="0"/>
              </a:rPr>
              <a:t>что</a:t>
            </a:r>
            <a:r>
              <a:rPr kumimoji="0" lang="cs-CZ" altLang="cs-CZ" sz="1200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+mn-lt"/>
                <a:cs typeface="Arial" panose="020B0604020202020204" pitchFamily="34" charset="0"/>
              </a:rPr>
              <a:t> </a:t>
            </a:r>
            <a:r>
              <a:rPr kumimoji="0" lang="cs-CZ" altLang="cs-CZ" sz="1200" b="0" i="0" u="none" strike="noStrike" cap="none" normalizeH="0" baseline="0" dirty="0" err="1">
                <a:ln>
                  <a:noFill/>
                </a:ln>
                <a:solidFill>
                  <a:srgbClr val="333333"/>
                </a:solidFill>
                <a:effectLst/>
                <a:latin typeface="+mn-lt"/>
                <a:cs typeface="Arial" panose="020B0604020202020204" pitchFamily="34" charset="0"/>
              </a:rPr>
              <a:t>делать</a:t>
            </a:r>
            <a:r>
              <a:rPr kumimoji="0" lang="cs-CZ" altLang="cs-CZ" sz="1200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+mn-lt"/>
                <a:cs typeface="Arial" panose="020B0604020202020204" pitchFamily="34" charset="0"/>
              </a:rPr>
              <a:t>? </a:t>
            </a:r>
            <a:r>
              <a:rPr kumimoji="0" lang="cs-CZ" altLang="cs-CZ" sz="1200" b="0" i="1" u="none" strike="noStrike" cap="none" normalizeH="0" baseline="0" dirty="0" err="1">
                <a:ln>
                  <a:noFill/>
                </a:ln>
                <a:solidFill>
                  <a:srgbClr val="333333"/>
                </a:solidFill>
                <a:effectLst/>
                <a:latin typeface="+mn-lt"/>
                <a:cs typeface="Arial" panose="020B0604020202020204" pitchFamily="34" charset="0"/>
              </a:rPr>
              <a:t>петь</a:t>
            </a:r>
            <a:r>
              <a:rPr kumimoji="0" lang="cs-CZ" altLang="cs-CZ" sz="1200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+mn-lt"/>
                <a:cs typeface="Arial" panose="020B0604020202020204" pitchFamily="34" charset="0"/>
              </a:rPr>
              <a:t> — </a:t>
            </a:r>
            <a:r>
              <a:rPr kumimoji="0" lang="cs-CZ" altLang="cs-CZ" sz="1200" b="0" i="1" u="none" strike="noStrike" cap="none" normalizeH="0" baseline="0" dirty="0" err="1">
                <a:ln>
                  <a:noFill/>
                </a:ln>
                <a:solidFill>
                  <a:srgbClr val="333333"/>
                </a:solidFill>
                <a:effectLst/>
                <a:latin typeface="+mn-lt"/>
                <a:cs typeface="Arial" panose="020B0604020202020204" pitchFamily="34" charset="0"/>
              </a:rPr>
              <a:t>певший</a:t>
            </a:r>
            <a:r>
              <a:rPr kumimoji="0" lang="cs-CZ" altLang="cs-CZ" sz="1200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+mn-lt"/>
                <a:cs typeface="Arial" panose="020B0604020202020204" pitchFamily="34" charset="0"/>
              </a:rPr>
              <a:t>);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cs-CZ" altLang="cs-CZ" sz="1200" b="0" i="0" u="none" strike="noStrike" cap="none" normalizeH="0" baseline="0" dirty="0" err="1">
                <a:ln>
                  <a:noFill/>
                </a:ln>
                <a:solidFill>
                  <a:srgbClr val="333333"/>
                </a:solidFill>
                <a:effectLst/>
                <a:latin typeface="+mn-lt"/>
                <a:cs typeface="Arial" panose="020B0604020202020204" pitchFamily="34" charset="0"/>
              </a:rPr>
              <a:t>совершенный</a:t>
            </a:r>
            <a:r>
              <a:rPr kumimoji="0" lang="cs-CZ" altLang="cs-CZ" sz="1200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+mn-lt"/>
                <a:cs typeface="Arial" panose="020B0604020202020204" pitchFamily="34" charset="0"/>
              </a:rPr>
              <a:t> (</a:t>
            </a:r>
            <a:r>
              <a:rPr kumimoji="0" lang="cs-CZ" altLang="cs-CZ" sz="1200" b="0" i="0" u="none" strike="noStrike" cap="none" normalizeH="0" baseline="0" dirty="0" err="1">
                <a:ln>
                  <a:noFill/>
                </a:ln>
                <a:solidFill>
                  <a:srgbClr val="333333"/>
                </a:solidFill>
                <a:effectLst/>
                <a:latin typeface="+mn-lt"/>
                <a:cs typeface="Arial" panose="020B0604020202020204" pitchFamily="34" charset="0"/>
              </a:rPr>
              <a:t>что</a:t>
            </a:r>
            <a:r>
              <a:rPr kumimoji="0" lang="cs-CZ" altLang="cs-CZ" sz="1200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+mn-lt"/>
                <a:cs typeface="Arial" panose="020B0604020202020204" pitchFamily="34" charset="0"/>
              </a:rPr>
              <a:t> </a:t>
            </a:r>
            <a:r>
              <a:rPr kumimoji="0" lang="cs-CZ" altLang="cs-CZ" sz="1200" b="0" i="0" u="none" strike="noStrike" cap="none" normalizeH="0" baseline="0" dirty="0" err="1">
                <a:ln>
                  <a:noFill/>
                </a:ln>
                <a:solidFill>
                  <a:srgbClr val="333333"/>
                </a:solidFill>
                <a:effectLst/>
                <a:latin typeface="+mn-lt"/>
                <a:cs typeface="Arial" panose="020B0604020202020204" pitchFamily="34" charset="0"/>
              </a:rPr>
              <a:t>сделать</a:t>
            </a:r>
            <a:r>
              <a:rPr kumimoji="0" lang="cs-CZ" altLang="cs-CZ" sz="1200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+mn-lt"/>
                <a:cs typeface="Arial" panose="020B0604020202020204" pitchFamily="34" charset="0"/>
              </a:rPr>
              <a:t>? </a:t>
            </a:r>
            <a:r>
              <a:rPr kumimoji="0" lang="cs-CZ" altLang="cs-CZ" sz="1200" b="0" i="1" u="none" strike="noStrike" cap="none" normalizeH="0" baseline="0" dirty="0" err="1">
                <a:ln>
                  <a:noFill/>
                </a:ln>
                <a:solidFill>
                  <a:srgbClr val="333333"/>
                </a:solidFill>
                <a:effectLst/>
                <a:latin typeface="+mn-lt"/>
                <a:cs typeface="Arial" panose="020B0604020202020204" pitchFamily="34" charset="0"/>
              </a:rPr>
              <a:t>запеть</a:t>
            </a:r>
            <a:r>
              <a:rPr kumimoji="0" lang="cs-CZ" altLang="cs-CZ" sz="1200" b="0" i="1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+mn-lt"/>
                <a:cs typeface="Arial" panose="020B0604020202020204" pitchFamily="34" charset="0"/>
              </a:rPr>
              <a:t> — </a:t>
            </a:r>
            <a:r>
              <a:rPr kumimoji="0" lang="cs-CZ" altLang="cs-CZ" sz="1200" b="0" i="1" u="none" strike="noStrike" cap="none" normalizeH="0" baseline="0" dirty="0" err="1">
                <a:ln>
                  <a:noFill/>
                </a:ln>
                <a:solidFill>
                  <a:srgbClr val="333333"/>
                </a:solidFill>
                <a:effectLst/>
                <a:latin typeface="+mn-lt"/>
                <a:cs typeface="Arial" panose="020B0604020202020204" pitchFamily="34" charset="0"/>
              </a:rPr>
              <a:t>запевший</a:t>
            </a:r>
            <a:r>
              <a:rPr kumimoji="0" lang="cs-CZ" altLang="cs-CZ" sz="1200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+mn-lt"/>
                <a:cs typeface="Arial" panose="020B0604020202020204" pitchFamily="34" charset="0"/>
              </a:rPr>
              <a:t>).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200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+mn-lt"/>
                <a:cs typeface="Arial" panose="020B0604020202020204" pitchFamily="34" charset="0"/>
              </a:rPr>
              <a:t>2. </a:t>
            </a:r>
            <a:r>
              <a:rPr kumimoji="0" lang="cs-CZ" altLang="cs-CZ" sz="1200" b="0" i="0" u="none" strike="noStrike" cap="none" normalizeH="0" baseline="0" dirty="0" err="1">
                <a:ln>
                  <a:noFill/>
                </a:ln>
                <a:solidFill>
                  <a:srgbClr val="333333"/>
                </a:solidFill>
                <a:effectLst/>
                <a:latin typeface="+mn-lt"/>
                <a:cs typeface="Arial" panose="020B0604020202020204" pitchFamily="34" charset="0"/>
              </a:rPr>
              <a:t>действительный</a:t>
            </a:r>
            <a:r>
              <a:rPr kumimoji="0" lang="cs-CZ" altLang="cs-CZ" sz="1200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+mn-lt"/>
                <a:cs typeface="Arial" panose="020B0604020202020204" pitchFamily="34" charset="0"/>
              </a:rPr>
              <a:t> </a:t>
            </a:r>
            <a:r>
              <a:rPr kumimoji="0" lang="cs-CZ" altLang="cs-CZ" sz="1200" b="0" i="0" u="none" strike="noStrike" cap="none" normalizeH="0" baseline="0" dirty="0" err="1">
                <a:ln>
                  <a:noFill/>
                </a:ln>
                <a:solidFill>
                  <a:srgbClr val="333333"/>
                </a:solidFill>
                <a:effectLst/>
                <a:latin typeface="+mn-lt"/>
                <a:cs typeface="Arial" panose="020B0604020202020204" pitchFamily="34" charset="0"/>
              </a:rPr>
              <a:t>или</a:t>
            </a:r>
            <a:r>
              <a:rPr kumimoji="0" lang="cs-CZ" altLang="cs-CZ" sz="1200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+mn-lt"/>
                <a:cs typeface="Arial" panose="020B0604020202020204" pitchFamily="34" charset="0"/>
              </a:rPr>
              <a:t> </a:t>
            </a:r>
            <a:r>
              <a:rPr kumimoji="0" lang="cs-CZ" altLang="cs-CZ" sz="1200" b="0" i="0" u="none" strike="noStrike" cap="none" normalizeH="0" baseline="0" dirty="0" err="1">
                <a:ln>
                  <a:noFill/>
                </a:ln>
                <a:solidFill>
                  <a:srgbClr val="333333"/>
                </a:solidFill>
                <a:effectLst/>
                <a:latin typeface="+mn-lt"/>
                <a:cs typeface="Arial" panose="020B0604020202020204" pitchFamily="34" charset="0"/>
              </a:rPr>
              <a:t>страдательный</a:t>
            </a:r>
            <a:r>
              <a:rPr kumimoji="0" lang="cs-CZ" altLang="cs-CZ" sz="1200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+mn-lt"/>
                <a:cs typeface="Arial" panose="020B0604020202020204" pitchFamily="34" charset="0"/>
              </a:rPr>
              <a:t> </a:t>
            </a:r>
            <a:r>
              <a:rPr kumimoji="0" lang="cs-CZ" altLang="cs-CZ" sz="1200" b="0" i="0" u="none" strike="noStrike" cap="none" normalizeH="0" baseline="0" dirty="0" err="1">
                <a:ln>
                  <a:noFill/>
                </a:ln>
                <a:solidFill>
                  <a:srgbClr val="333333"/>
                </a:solidFill>
                <a:effectLst/>
                <a:latin typeface="+mn-lt"/>
                <a:cs typeface="Arial" panose="020B0604020202020204" pitchFamily="34" charset="0"/>
              </a:rPr>
              <a:t>залог</a:t>
            </a:r>
            <a:endParaRPr kumimoji="0" lang="cs-CZ" altLang="cs-CZ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200" b="0" i="0" u="none" strike="noStrike" cap="none" normalizeH="0" baseline="0" dirty="0" err="1">
                <a:ln>
                  <a:noFill/>
                </a:ln>
                <a:solidFill>
                  <a:srgbClr val="333333"/>
                </a:solidFill>
                <a:effectLst/>
                <a:latin typeface="+mn-lt"/>
                <a:cs typeface="Arial" panose="020B0604020202020204" pitchFamily="34" charset="0"/>
              </a:rPr>
              <a:t>Причастие</a:t>
            </a:r>
            <a:r>
              <a:rPr kumimoji="0" lang="cs-CZ" altLang="cs-CZ" sz="1200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+mn-lt"/>
                <a:cs typeface="Arial" panose="020B0604020202020204" pitchFamily="34" charset="0"/>
              </a:rPr>
              <a:t> в </a:t>
            </a:r>
            <a:r>
              <a:rPr kumimoji="0" lang="cs-CZ" altLang="cs-CZ" sz="1200" b="0" i="0" u="none" strike="noStrike" cap="none" normalizeH="0" baseline="0" dirty="0" err="1">
                <a:ln>
                  <a:noFill/>
                </a:ln>
                <a:solidFill>
                  <a:srgbClr val="333333"/>
                </a:solidFill>
                <a:effectLst/>
                <a:latin typeface="+mn-lt"/>
                <a:cs typeface="Arial" panose="020B0604020202020204" pitchFamily="34" charset="0"/>
              </a:rPr>
              <a:t>форме</a:t>
            </a:r>
            <a:r>
              <a:rPr kumimoji="0" lang="cs-CZ" altLang="cs-CZ" sz="1200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+mn-lt"/>
                <a:cs typeface="Arial" panose="020B0604020202020204" pitchFamily="34" charset="0"/>
              </a:rPr>
              <a:t> </a:t>
            </a:r>
            <a:r>
              <a:rPr kumimoji="0" lang="cs-CZ" altLang="cs-CZ" sz="1200" b="0" i="0" u="none" strike="noStrike" cap="none" normalizeH="0" baseline="0" dirty="0" err="1">
                <a:ln>
                  <a:noFill/>
                </a:ln>
                <a:solidFill>
                  <a:srgbClr val="333333"/>
                </a:solidFill>
                <a:effectLst/>
                <a:latin typeface="+mn-lt"/>
                <a:cs typeface="Arial" panose="020B0604020202020204" pitchFamily="34" charset="0"/>
              </a:rPr>
              <a:t>действительного</a:t>
            </a:r>
            <a:r>
              <a:rPr kumimoji="0" lang="cs-CZ" altLang="cs-CZ" sz="1200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+mn-lt"/>
                <a:cs typeface="Arial" panose="020B0604020202020204" pitchFamily="34" charset="0"/>
              </a:rPr>
              <a:t> </a:t>
            </a:r>
            <a:r>
              <a:rPr kumimoji="0" lang="cs-CZ" altLang="cs-CZ" sz="1200" b="0" i="0" u="none" strike="noStrike" cap="none" normalizeH="0" baseline="0" dirty="0" err="1">
                <a:ln>
                  <a:noFill/>
                </a:ln>
                <a:solidFill>
                  <a:srgbClr val="333333"/>
                </a:solidFill>
                <a:effectLst/>
                <a:latin typeface="+mn-lt"/>
                <a:cs typeface="Arial" panose="020B0604020202020204" pitchFamily="34" charset="0"/>
              </a:rPr>
              <a:t>залога</a:t>
            </a:r>
            <a:r>
              <a:rPr kumimoji="0" lang="cs-CZ" altLang="cs-CZ" sz="1200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+mn-lt"/>
                <a:cs typeface="Arial" panose="020B0604020202020204" pitchFamily="34" charset="0"/>
              </a:rPr>
              <a:t> </a:t>
            </a:r>
            <a:r>
              <a:rPr kumimoji="0" lang="cs-CZ" altLang="cs-CZ" sz="1200" b="0" i="0" u="none" strike="noStrike" cap="none" normalizeH="0" baseline="0" dirty="0" err="1">
                <a:ln>
                  <a:noFill/>
                </a:ln>
                <a:solidFill>
                  <a:srgbClr val="333333"/>
                </a:solidFill>
                <a:effectLst/>
                <a:latin typeface="+mn-lt"/>
                <a:cs typeface="Arial" panose="020B0604020202020204" pitchFamily="34" charset="0"/>
              </a:rPr>
              <a:t>обозначает</a:t>
            </a:r>
            <a:r>
              <a:rPr kumimoji="0" lang="cs-CZ" altLang="cs-CZ" sz="1200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+mn-lt"/>
                <a:cs typeface="Arial" panose="020B0604020202020204" pitchFamily="34" charset="0"/>
              </a:rPr>
              <a:t> </a:t>
            </a:r>
            <a:r>
              <a:rPr kumimoji="0" lang="cs-CZ" altLang="cs-CZ" sz="1200" b="0" i="0" u="none" strike="noStrike" cap="none" normalizeH="0" baseline="0" dirty="0" err="1">
                <a:ln>
                  <a:noFill/>
                </a:ln>
                <a:solidFill>
                  <a:srgbClr val="333333"/>
                </a:solidFill>
                <a:effectLst/>
                <a:latin typeface="+mn-lt"/>
                <a:cs typeface="Arial" panose="020B0604020202020204" pitchFamily="34" charset="0"/>
              </a:rPr>
              <a:t>признак</a:t>
            </a:r>
            <a:r>
              <a:rPr kumimoji="0" lang="cs-CZ" altLang="cs-CZ" sz="1200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+mn-lt"/>
                <a:cs typeface="Arial" panose="020B0604020202020204" pitchFamily="34" charset="0"/>
              </a:rPr>
              <a:t> </a:t>
            </a:r>
            <a:r>
              <a:rPr kumimoji="0" lang="cs-CZ" altLang="cs-CZ" sz="1200" b="0" i="0" u="none" strike="noStrike" cap="none" normalizeH="0" baseline="0" dirty="0" err="1">
                <a:ln>
                  <a:noFill/>
                </a:ln>
                <a:solidFill>
                  <a:srgbClr val="333333"/>
                </a:solidFill>
                <a:effectLst/>
                <a:latin typeface="+mn-lt"/>
                <a:cs typeface="Arial" panose="020B0604020202020204" pitchFamily="34" charset="0"/>
              </a:rPr>
              <a:t>действия</a:t>
            </a:r>
            <a:r>
              <a:rPr kumimoji="0" lang="cs-CZ" altLang="cs-CZ" sz="1200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+mn-lt"/>
                <a:cs typeface="Arial" panose="020B0604020202020204" pitchFamily="34" charset="0"/>
              </a:rPr>
              <a:t>, </a:t>
            </a:r>
            <a:r>
              <a:rPr kumimoji="0" lang="cs-CZ" altLang="cs-CZ" sz="1200" b="0" i="0" u="none" strike="noStrike" cap="none" normalizeH="0" baseline="0" dirty="0" err="1">
                <a:ln>
                  <a:noFill/>
                </a:ln>
                <a:solidFill>
                  <a:srgbClr val="333333"/>
                </a:solidFill>
                <a:effectLst/>
                <a:latin typeface="+mn-lt"/>
                <a:cs typeface="Arial" panose="020B0604020202020204" pitchFamily="34" charset="0"/>
              </a:rPr>
              <a:t>которое</a:t>
            </a:r>
            <a:r>
              <a:rPr kumimoji="0" lang="cs-CZ" altLang="cs-CZ" sz="1200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+mn-lt"/>
                <a:cs typeface="Arial" panose="020B0604020202020204" pitchFamily="34" charset="0"/>
              </a:rPr>
              <a:t> </a:t>
            </a:r>
            <a:r>
              <a:rPr kumimoji="0" lang="cs-CZ" altLang="cs-CZ" sz="1200" b="0" i="0" u="none" strike="noStrike" cap="none" normalizeH="0" baseline="0" dirty="0" err="1">
                <a:ln>
                  <a:noFill/>
                </a:ln>
                <a:solidFill>
                  <a:srgbClr val="333333"/>
                </a:solidFill>
                <a:effectLst/>
                <a:latin typeface="+mn-lt"/>
                <a:cs typeface="Arial" panose="020B0604020202020204" pitchFamily="34" charset="0"/>
              </a:rPr>
              <a:t>совершает</a:t>
            </a:r>
            <a:r>
              <a:rPr kumimoji="0" lang="cs-CZ" altLang="cs-CZ" sz="1200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+mn-lt"/>
                <a:cs typeface="Arial" panose="020B0604020202020204" pitchFamily="34" charset="0"/>
              </a:rPr>
              <a:t> </a:t>
            </a:r>
            <a:r>
              <a:rPr kumimoji="0" lang="cs-CZ" altLang="cs-CZ" sz="1200" b="0" i="0" u="none" strike="noStrike" cap="none" normalizeH="0" baseline="0" dirty="0" err="1">
                <a:ln>
                  <a:noFill/>
                </a:ln>
                <a:solidFill>
                  <a:srgbClr val="333333"/>
                </a:solidFill>
                <a:effectLst/>
                <a:latin typeface="+mn-lt"/>
                <a:cs typeface="Arial" panose="020B0604020202020204" pitchFamily="34" charset="0"/>
              </a:rPr>
              <a:t>сам</a:t>
            </a:r>
            <a:r>
              <a:rPr kumimoji="0" lang="cs-CZ" altLang="cs-CZ" sz="1200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+mn-lt"/>
                <a:cs typeface="Arial" panose="020B0604020202020204" pitchFamily="34" charset="0"/>
              </a:rPr>
              <a:t> </a:t>
            </a:r>
            <a:r>
              <a:rPr kumimoji="0" lang="cs-CZ" altLang="cs-CZ" sz="1200" b="0" i="0" u="none" strike="noStrike" cap="none" normalizeH="0" baseline="0" dirty="0" err="1">
                <a:ln>
                  <a:noFill/>
                </a:ln>
                <a:solidFill>
                  <a:srgbClr val="333333"/>
                </a:solidFill>
                <a:effectLst/>
                <a:latin typeface="+mn-lt"/>
                <a:cs typeface="Arial" panose="020B0604020202020204" pitchFamily="34" charset="0"/>
              </a:rPr>
              <a:t>производитель</a:t>
            </a:r>
            <a:r>
              <a:rPr kumimoji="0" lang="cs-CZ" altLang="cs-CZ" sz="1200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+mn-lt"/>
                <a:cs typeface="Arial" panose="020B0604020202020204" pitchFamily="34" charset="0"/>
              </a:rPr>
              <a:t>:</a:t>
            </a:r>
            <a:endParaRPr kumimoji="0" lang="cs-CZ" altLang="cs-CZ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cs-CZ" altLang="cs-CZ" sz="1200" b="0" i="1" u="none" strike="noStrike" cap="none" normalizeH="0" baseline="0" dirty="0" err="1">
                <a:ln>
                  <a:noFill/>
                </a:ln>
                <a:solidFill>
                  <a:srgbClr val="333333"/>
                </a:solidFill>
                <a:effectLst/>
                <a:latin typeface="+mn-lt"/>
                <a:cs typeface="Arial" panose="020B0604020202020204" pitchFamily="34" charset="0"/>
              </a:rPr>
              <a:t>читающий</a:t>
            </a:r>
            <a:r>
              <a:rPr kumimoji="0" lang="cs-CZ" altLang="cs-CZ" sz="1200" b="0" i="1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+mn-lt"/>
                <a:cs typeface="Arial" panose="020B0604020202020204" pitchFamily="34" charset="0"/>
              </a:rPr>
              <a:t> </a:t>
            </a:r>
            <a:r>
              <a:rPr kumimoji="0" lang="cs-CZ" altLang="cs-CZ" sz="1200" b="0" i="1" u="none" strike="noStrike" cap="none" normalizeH="0" baseline="0" dirty="0" err="1">
                <a:ln>
                  <a:noFill/>
                </a:ln>
                <a:solidFill>
                  <a:srgbClr val="333333"/>
                </a:solidFill>
                <a:effectLst/>
                <a:latin typeface="+mn-lt"/>
                <a:cs typeface="Arial" panose="020B0604020202020204" pitchFamily="34" charset="0"/>
              </a:rPr>
              <a:t>книгу</a:t>
            </a:r>
            <a:r>
              <a:rPr kumimoji="0" lang="cs-CZ" altLang="cs-CZ" sz="1200" b="0" i="1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+mn-lt"/>
                <a:cs typeface="Arial" panose="020B0604020202020204" pitchFamily="34" charset="0"/>
              </a:rPr>
              <a:t>;</a:t>
            </a:r>
            <a:endParaRPr kumimoji="0" lang="cs-CZ" altLang="cs-CZ" sz="1200" b="0" i="0" u="none" strike="noStrike" cap="none" normalizeH="0" baseline="0" dirty="0">
              <a:ln>
                <a:noFill/>
              </a:ln>
              <a:solidFill>
                <a:srgbClr val="333333"/>
              </a:solidFill>
              <a:effectLst/>
              <a:latin typeface="+mn-lt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cs-CZ" altLang="cs-CZ" sz="1200" b="0" i="1" u="none" strike="noStrike" cap="none" normalizeH="0" baseline="0" dirty="0" err="1">
                <a:ln>
                  <a:noFill/>
                </a:ln>
                <a:solidFill>
                  <a:srgbClr val="333333"/>
                </a:solidFill>
                <a:effectLst/>
                <a:latin typeface="+mn-lt"/>
                <a:cs typeface="Arial" panose="020B0604020202020204" pitchFamily="34" charset="0"/>
              </a:rPr>
              <a:t>смотревший</a:t>
            </a:r>
            <a:r>
              <a:rPr kumimoji="0" lang="cs-CZ" altLang="cs-CZ" sz="1200" b="0" i="1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+mn-lt"/>
                <a:cs typeface="Arial" panose="020B0604020202020204" pitchFamily="34" charset="0"/>
              </a:rPr>
              <a:t> в </a:t>
            </a:r>
            <a:r>
              <a:rPr kumimoji="0" lang="cs-CZ" altLang="cs-CZ" sz="1200" b="0" i="1" u="none" strike="noStrike" cap="none" normalizeH="0" baseline="0" dirty="0" err="1">
                <a:ln>
                  <a:noFill/>
                </a:ln>
                <a:solidFill>
                  <a:srgbClr val="333333"/>
                </a:solidFill>
                <a:effectLst/>
                <a:latin typeface="+mn-lt"/>
                <a:cs typeface="Arial" panose="020B0604020202020204" pitchFamily="34" charset="0"/>
              </a:rPr>
              <a:t>окно</a:t>
            </a:r>
            <a:r>
              <a:rPr kumimoji="0" lang="cs-CZ" altLang="cs-CZ" sz="1200" b="0" i="1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+mn-lt"/>
                <a:cs typeface="Arial" panose="020B0604020202020204" pitchFamily="34" charset="0"/>
              </a:rPr>
              <a:t> </a:t>
            </a:r>
            <a:r>
              <a:rPr kumimoji="0" lang="cs-CZ" altLang="cs-CZ" sz="1200" b="0" i="1" u="none" strike="noStrike" cap="none" normalizeH="0" baseline="0" dirty="0" err="1">
                <a:ln>
                  <a:noFill/>
                </a:ln>
                <a:solidFill>
                  <a:srgbClr val="333333"/>
                </a:solidFill>
                <a:effectLst/>
                <a:latin typeface="+mn-lt"/>
                <a:cs typeface="Arial" panose="020B0604020202020204" pitchFamily="34" charset="0"/>
              </a:rPr>
              <a:t>вагона</a:t>
            </a:r>
            <a:r>
              <a:rPr kumimoji="0" lang="cs-CZ" altLang="cs-CZ" sz="1200" b="0" i="1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+mn-lt"/>
                <a:cs typeface="Arial" panose="020B0604020202020204" pitchFamily="34" charset="0"/>
              </a:rPr>
              <a:t>.</a:t>
            </a:r>
            <a:endParaRPr kumimoji="0" lang="cs-CZ" altLang="cs-CZ" sz="1200" b="0" i="0" u="none" strike="noStrike" cap="none" normalizeH="0" baseline="0" dirty="0">
              <a:ln>
                <a:noFill/>
              </a:ln>
              <a:solidFill>
                <a:srgbClr val="333333"/>
              </a:solidFill>
              <a:effectLst/>
              <a:latin typeface="+mn-lt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200" b="0" i="0" u="none" strike="noStrike" cap="none" normalizeH="0" baseline="0" dirty="0" err="1">
                <a:ln>
                  <a:noFill/>
                </a:ln>
                <a:solidFill>
                  <a:srgbClr val="333333"/>
                </a:solidFill>
                <a:effectLst/>
                <a:latin typeface="+mn-lt"/>
                <a:cs typeface="Arial" panose="020B0604020202020204" pitchFamily="34" charset="0"/>
              </a:rPr>
              <a:t>Причастие</a:t>
            </a:r>
            <a:r>
              <a:rPr kumimoji="0" lang="cs-CZ" altLang="cs-CZ" sz="1200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+mn-lt"/>
                <a:cs typeface="Arial" panose="020B0604020202020204" pitchFamily="34" charset="0"/>
              </a:rPr>
              <a:t> в </a:t>
            </a:r>
            <a:r>
              <a:rPr kumimoji="0" lang="cs-CZ" altLang="cs-CZ" sz="1200" b="0" i="0" u="none" strike="noStrike" cap="none" normalizeH="0" baseline="0" dirty="0" err="1">
                <a:ln>
                  <a:noFill/>
                </a:ln>
                <a:solidFill>
                  <a:srgbClr val="333333"/>
                </a:solidFill>
                <a:effectLst/>
                <a:latin typeface="+mn-lt"/>
                <a:cs typeface="Arial" panose="020B0604020202020204" pitchFamily="34" charset="0"/>
              </a:rPr>
              <a:t>форме</a:t>
            </a:r>
            <a:r>
              <a:rPr kumimoji="0" lang="cs-CZ" altLang="cs-CZ" sz="1200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+mn-lt"/>
                <a:cs typeface="Arial" panose="020B0604020202020204" pitchFamily="34" charset="0"/>
              </a:rPr>
              <a:t> </a:t>
            </a:r>
            <a:r>
              <a:rPr kumimoji="0" lang="cs-CZ" altLang="cs-CZ" sz="1200" b="0" i="0" u="none" strike="noStrike" cap="none" normalizeH="0" baseline="0" dirty="0" err="1">
                <a:ln>
                  <a:noFill/>
                </a:ln>
                <a:solidFill>
                  <a:srgbClr val="333333"/>
                </a:solidFill>
                <a:effectLst/>
                <a:latin typeface="+mn-lt"/>
                <a:cs typeface="Arial" panose="020B0604020202020204" pitchFamily="34" charset="0"/>
              </a:rPr>
              <a:t>страдательного</a:t>
            </a:r>
            <a:r>
              <a:rPr kumimoji="0" lang="cs-CZ" altLang="cs-CZ" sz="1200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+mn-lt"/>
                <a:cs typeface="Arial" panose="020B0604020202020204" pitchFamily="34" charset="0"/>
              </a:rPr>
              <a:t> </a:t>
            </a:r>
            <a:r>
              <a:rPr kumimoji="0" lang="cs-CZ" altLang="cs-CZ" sz="1200" b="0" i="0" u="none" strike="noStrike" cap="none" normalizeH="0" baseline="0" dirty="0" err="1">
                <a:ln>
                  <a:noFill/>
                </a:ln>
                <a:solidFill>
                  <a:srgbClr val="333333"/>
                </a:solidFill>
                <a:effectLst/>
                <a:latin typeface="+mn-lt"/>
                <a:cs typeface="Arial" panose="020B0604020202020204" pitchFamily="34" charset="0"/>
              </a:rPr>
              <a:t>залога</a:t>
            </a:r>
            <a:r>
              <a:rPr kumimoji="0" lang="cs-CZ" altLang="cs-CZ" sz="1200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+mn-lt"/>
                <a:cs typeface="Arial" panose="020B0604020202020204" pitchFamily="34" charset="0"/>
              </a:rPr>
              <a:t> </a:t>
            </a:r>
            <a:r>
              <a:rPr kumimoji="0" lang="cs-CZ" altLang="cs-CZ" sz="1200" b="0" i="0" u="none" strike="noStrike" cap="none" normalizeH="0" baseline="0" dirty="0" err="1">
                <a:ln>
                  <a:noFill/>
                </a:ln>
                <a:solidFill>
                  <a:srgbClr val="333333"/>
                </a:solidFill>
                <a:effectLst/>
                <a:latin typeface="+mn-lt"/>
                <a:cs typeface="Arial" panose="020B0604020202020204" pitchFamily="34" charset="0"/>
              </a:rPr>
              <a:t>обозначает</a:t>
            </a:r>
            <a:r>
              <a:rPr kumimoji="0" lang="cs-CZ" altLang="cs-CZ" sz="1200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+mn-lt"/>
                <a:cs typeface="Arial" panose="020B0604020202020204" pitchFamily="34" charset="0"/>
              </a:rPr>
              <a:t> </a:t>
            </a:r>
            <a:r>
              <a:rPr kumimoji="0" lang="cs-CZ" altLang="cs-CZ" sz="1200" b="0" i="0" u="none" strike="noStrike" cap="none" normalizeH="0" baseline="0" dirty="0" err="1">
                <a:ln>
                  <a:noFill/>
                </a:ln>
                <a:solidFill>
                  <a:srgbClr val="333333"/>
                </a:solidFill>
                <a:effectLst/>
                <a:latin typeface="+mn-lt"/>
                <a:cs typeface="Arial" panose="020B0604020202020204" pitchFamily="34" charset="0"/>
              </a:rPr>
              <a:t>признак</a:t>
            </a:r>
            <a:r>
              <a:rPr kumimoji="0" lang="cs-CZ" altLang="cs-CZ" sz="1200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+mn-lt"/>
                <a:cs typeface="Arial" panose="020B0604020202020204" pitchFamily="34" charset="0"/>
              </a:rPr>
              <a:t> </a:t>
            </a:r>
            <a:r>
              <a:rPr kumimoji="0" lang="cs-CZ" altLang="cs-CZ" sz="1200" b="0" i="0" u="none" strike="noStrike" cap="none" normalizeH="0" baseline="0" dirty="0" err="1">
                <a:ln>
                  <a:noFill/>
                </a:ln>
                <a:solidFill>
                  <a:srgbClr val="333333"/>
                </a:solidFill>
                <a:effectLst/>
                <a:latin typeface="+mn-lt"/>
                <a:cs typeface="Arial" panose="020B0604020202020204" pitchFamily="34" charset="0"/>
              </a:rPr>
              <a:t>предмета</a:t>
            </a:r>
            <a:r>
              <a:rPr kumimoji="0" lang="cs-CZ" altLang="cs-CZ" sz="1200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+mn-lt"/>
                <a:cs typeface="Arial" panose="020B0604020202020204" pitchFamily="34" charset="0"/>
              </a:rPr>
              <a:t>, </a:t>
            </a:r>
            <a:r>
              <a:rPr kumimoji="0" lang="cs-CZ" altLang="cs-CZ" sz="1200" b="0" i="0" u="none" strike="noStrike" cap="none" normalizeH="0" baseline="0" dirty="0" err="1">
                <a:ln>
                  <a:noFill/>
                </a:ln>
                <a:solidFill>
                  <a:srgbClr val="333333"/>
                </a:solidFill>
                <a:effectLst/>
                <a:latin typeface="+mn-lt"/>
                <a:cs typeface="Arial" panose="020B0604020202020204" pitchFamily="34" charset="0"/>
              </a:rPr>
              <a:t>который</a:t>
            </a:r>
            <a:r>
              <a:rPr kumimoji="0" lang="cs-CZ" altLang="cs-CZ" sz="1200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+mn-lt"/>
                <a:cs typeface="Arial" panose="020B0604020202020204" pitchFamily="34" charset="0"/>
              </a:rPr>
              <a:t> </a:t>
            </a:r>
            <a:r>
              <a:rPr kumimoji="0" lang="cs-CZ" altLang="cs-CZ" sz="1200" b="0" i="0" u="none" strike="noStrike" cap="none" normalizeH="0" baseline="0" dirty="0" err="1">
                <a:ln>
                  <a:noFill/>
                </a:ln>
                <a:solidFill>
                  <a:srgbClr val="333333"/>
                </a:solidFill>
                <a:effectLst/>
                <a:latin typeface="+mn-lt"/>
                <a:cs typeface="Arial" panose="020B0604020202020204" pitchFamily="34" charset="0"/>
              </a:rPr>
              <a:t>испытывает</a:t>
            </a:r>
            <a:r>
              <a:rPr kumimoji="0" lang="cs-CZ" altLang="cs-CZ" sz="1200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+mn-lt"/>
                <a:cs typeface="Arial" panose="020B0604020202020204" pitchFamily="34" charset="0"/>
              </a:rPr>
              <a:t> </a:t>
            </a:r>
            <a:r>
              <a:rPr kumimoji="0" lang="cs-CZ" altLang="cs-CZ" sz="1200" b="0" i="0" u="none" strike="noStrike" cap="none" normalizeH="0" baseline="0" dirty="0" err="1">
                <a:ln>
                  <a:noFill/>
                </a:ln>
                <a:solidFill>
                  <a:srgbClr val="333333"/>
                </a:solidFill>
                <a:effectLst/>
                <a:latin typeface="+mn-lt"/>
                <a:cs typeface="Arial" panose="020B0604020202020204" pitchFamily="34" charset="0"/>
              </a:rPr>
              <a:t>действие</a:t>
            </a:r>
            <a:r>
              <a:rPr kumimoji="0" lang="cs-CZ" altLang="cs-CZ" sz="1200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+mn-lt"/>
                <a:cs typeface="Arial" panose="020B0604020202020204" pitchFamily="34" charset="0"/>
              </a:rPr>
              <a:t> </a:t>
            </a:r>
            <a:r>
              <a:rPr kumimoji="0" lang="cs-CZ" altLang="cs-CZ" sz="1200" b="0" i="0" u="none" strike="noStrike" cap="none" normalizeH="0" baseline="0" dirty="0" err="1">
                <a:ln>
                  <a:noFill/>
                </a:ln>
                <a:solidFill>
                  <a:srgbClr val="333333"/>
                </a:solidFill>
                <a:effectLst/>
                <a:latin typeface="+mn-lt"/>
                <a:cs typeface="Arial" panose="020B0604020202020204" pitchFamily="34" charset="0"/>
              </a:rPr>
              <a:t>со</a:t>
            </a:r>
            <a:r>
              <a:rPr kumimoji="0" lang="cs-CZ" altLang="cs-CZ" sz="1200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+mn-lt"/>
                <a:cs typeface="Arial" panose="020B0604020202020204" pitchFamily="34" charset="0"/>
              </a:rPr>
              <a:t> </a:t>
            </a:r>
            <a:r>
              <a:rPr kumimoji="0" lang="cs-CZ" altLang="cs-CZ" sz="1200" b="0" i="0" u="none" strike="noStrike" cap="none" normalizeH="0" baseline="0" dirty="0" err="1">
                <a:ln>
                  <a:noFill/>
                </a:ln>
                <a:solidFill>
                  <a:srgbClr val="333333"/>
                </a:solidFill>
                <a:effectLst/>
                <a:latin typeface="+mn-lt"/>
                <a:cs typeface="Arial" panose="020B0604020202020204" pitchFamily="34" charset="0"/>
              </a:rPr>
              <a:t>стороны</a:t>
            </a:r>
            <a:r>
              <a:rPr kumimoji="0" lang="cs-CZ" altLang="cs-CZ" sz="1200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+mn-lt"/>
                <a:cs typeface="Arial" panose="020B0604020202020204" pitchFamily="34" charset="0"/>
              </a:rPr>
              <a:t>, </a:t>
            </a:r>
            <a:r>
              <a:rPr kumimoji="0" lang="cs-CZ" altLang="cs-CZ" sz="1200" b="0" i="0" u="none" strike="noStrike" cap="none" normalizeH="0" baseline="0" dirty="0" err="1">
                <a:ln>
                  <a:noFill/>
                </a:ln>
                <a:solidFill>
                  <a:srgbClr val="333333"/>
                </a:solidFill>
                <a:effectLst/>
                <a:latin typeface="+mn-lt"/>
                <a:cs typeface="Arial" panose="020B0604020202020204" pitchFamily="34" charset="0"/>
              </a:rPr>
              <a:t>подвергается</a:t>
            </a:r>
            <a:r>
              <a:rPr kumimoji="0" lang="cs-CZ" altLang="cs-CZ" sz="1200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+mn-lt"/>
                <a:cs typeface="Arial" panose="020B0604020202020204" pitchFamily="34" charset="0"/>
              </a:rPr>
              <a:t> </a:t>
            </a:r>
            <a:r>
              <a:rPr kumimoji="0" lang="cs-CZ" altLang="cs-CZ" sz="1200" b="0" i="0" u="none" strike="noStrike" cap="none" normalizeH="0" baseline="0" dirty="0" err="1">
                <a:ln>
                  <a:noFill/>
                </a:ln>
                <a:solidFill>
                  <a:srgbClr val="333333"/>
                </a:solidFill>
                <a:effectLst/>
                <a:latin typeface="+mn-lt"/>
                <a:cs typeface="Arial" panose="020B0604020202020204" pitchFamily="34" charset="0"/>
              </a:rPr>
              <a:t>чьему-то</a:t>
            </a:r>
            <a:r>
              <a:rPr kumimoji="0" lang="cs-CZ" altLang="cs-CZ" sz="1200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+mn-lt"/>
                <a:cs typeface="Arial" panose="020B0604020202020204" pitchFamily="34" charset="0"/>
              </a:rPr>
              <a:t> </a:t>
            </a:r>
            <a:r>
              <a:rPr kumimoji="0" lang="cs-CZ" altLang="cs-CZ" sz="1200" b="0" i="0" u="none" strike="noStrike" cap="none" normalizeH="0" baseline="0" dirty="0" err="1">
                <a:ln>
                  <a:noFill/>
                </a:ln>
                <a:solidFill>
                  <a:srgbClr val="333333"/>
                </a:solidFill>
                <a:effectLst/>
                <a:latin typeface="+mn-lt"/>
                <a:cs typeface="Arial" panose="020B0604020202020204" pitchFamily="34" charset="0"/>
              </a:rPr>
              <a:t>воздействию</a:t>
            </a:r>
            <a:r>
              <a:rPr kumimoji="0" lang="cs-CZ" altLang="cs-CZ" sz="1200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+mn-lt"/>
                <a:cs typeface="Arial" panose="020B0604020202020204" pitchFamily="34" charset="0"/>
              </a:rPr>
              <a:t>:</a:t>
            </a:r>
            <a:endParaRPr kumimoji="0" lang="cs-CZ" altLang="cs-CZ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cs-CZ" altLang="cs-CZ" sz="1200" b="0" i="1" u="none" strike="noStrike" cap="none" normalizeH="0" baseline="0" dirty="0" err="1">
                <a:ln>
                  <a:noFill/>
                </a:ln>
                <a:solidFill>
                  <a:srgbClr val="333333"/>
                </a:solidFill>
                <a:effectLst/>
                <a:latin typeface="+mn-lt"/>
                <a:cs typeface="Arial" panose="020B0604020202020204" pitchFamily="34" charset="0"/>
              </a:rPr>
              <a:t>влекомый</a:t>
            </a:r>
            <a:r>
              <a:rPr kumimoji="0" lang="cs-CZ" altLang="cs-CZ" sz="1200" b="0" i="1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+mn-lt"/>
                <a:cs typeface="Arial" panose="020B0604020202020204" pitchFamily="34" charset="0"/>
              </a:rPr>
              <a:t> </a:t>
            </a:r>
            <a:r>
              <a:rPr kumimoji="0" lang="cs-CZ" altLang="cs-CZ" sz="1200" b="0" i="1" u="none" strike="noStrike" cap="none" normalizeH="0" baseline="0" dirty="0" err="1">
                <a:ln>
                  <a:noFill/>
                </a:ln>
                <a:solidFill>
                  <a:srgbClr val="333333"/>
                </a:solidFill>
                <a:effectLst/>
                <a:latin typeface="+mn-lt"/>
                <a:cs typeface="Arial" panose="020B0604020202020204" pitchFamily="34" charset="0"/>
              </a:rPr>
              <a:t>ветром</a:t>
            </a:r>
            <a:r>
              <a:rPr kumimoji="0" lang="cs-CZ" altLang="cs-CZ" sz="1200" b="0" i="1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+mn-lt"/>
                <a:cs typeface="Arial" panose="020B0604020202020204" pitchFamily="34" charset="0"/>
              </a:rPr>
              <a:t>;</a:t>
            </a:r>
            <a:endParaRPr kumimoji="0" lang="cs-CZ" altLang="cs-CZ" sz="1200" b="0" i="0" u="none" strike="noStrike" cap="none" normalizeH="0" baseline="0" dirty="0">
              <a:ln>
                <a:noFill/>
              </a:ln>
              <a:solidFill>
                <a:srgbClr val="333333"/>
              </a:solidFill>
              <a:effectLst/>
              <a:latin typeface="+mn-lt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cs-CZ" altLang="cs-CZ" sz="1200" b="0" i="1" u="none" strike="noStrike" cap="none" normalizeH="0" baseline="0" dirty="0" err="1">
                <a:ln>
                  <a:noFill/>
                </a:ln>
                <a:solidFill>
                  <a:srgbClr val="333333"/>
                </a:solidFill>
                <a:effectLst/>
                <a:latin typeface="+mn-lt"/>
                <a:cs typeface="Arial" panose="020B0604020202020204" pitchFamily="34" charset="0"/>
              </a:rPr>
              <a:t>испеченный</a:t>
            </a:r>
            <a:r>
              <a:rPr kumimoji="0" lang="cs-CZ" altLang="cs-CZ" sz="1200" b="0" i="1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+mn-lt"/>
                <a:cs typeface="Arial" panose="020B0604020202020204" pitchFamily="34" charset="0"/>
              </a:rPr>
              <a:t> </a:t>
            </a:r>
            <a:r>
              <a:rPr kumimoji="0" lang="cs-CZ" altLang="cs-CZ" sz="1200" b="0" i="1" u="none" strike="noStrike" cap="none" normalizeH="0" baseline="0" dirty="0" err="1">
                <a:ln>
                  <a:noFill/>
                </a:ln>
                <a:solidFill>
                  <a:srgbClr val="333333"/>
                </a:solidFill>
                <a:effectLst/>
                <a:latin typeface="+mn-lt"/>
                <a:cs typeface="Arial" panose="020B0604020202020204" pitchFamily="34" charset="0"/>
              </a:rPr>
              <a:t>на</a:t>
            </a:r>
            <a:r>
              <a:rPr kumimoji="0" lang="cs-CZ" altLang="cs-CZ" sz="1200" b="0" i="1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+mn-lt"/>
                <a:cs typeface="Arial" panose="020B0604020202020204" pitchFamily="34" charset="0"/>
              </a:rPr>
              <a:t> </a:t>
            </a:r>
            <a:r>
              <a:rPr kumimoji="0" lang="cs-CZ" altLang="cs-CZ" sz="1200" b="0" i="1" u="none" strike="noStrike" cap="none" normalizeH="0" baseline="0" dirty="0" err="1">
                <a:ln>
                  <a:noFill/>
                </a:ln>
                <a:solidFill>
                  <a:srgbClr val="333333"/>
                </a:solidFill>
                <a:effectLst/>
                <a:latin typeface="+mn-lt"/>
                <a:cs typeface="Arial" panose="020B0604020202020204" pitchFamily="34" charset="0"/>
              </a:rPr>
              <a:t>масле</a:t>
            </a:r>
            <a:r>
              <a:rPr kumimoji="0" lang="cs-CZ" altLang="cs-CZ" sz="1200" b="0" i="1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+mn-lt"/>
                <a:cs typeface="Arial" panose="020B0604020202020204" pitchFamily="34" charset="0"/>
              </a:rPr>
              <a:t> </a:t>
            </a:r>
            <a:r>
              <a:rPr kumimoji="0" lang="cs-CZ" altLang="cs-CZ" sz="1200" b="0" i="1" u="none" strike="noStrike" cap="none" normalizeH="0" baseline="0" dirty="0" err="1">
                <a:ln>
                  <a:noFill/>
                </a:ln>
                <a:solidFill>
                  <a:srgbClr val="333333"/>
                </a:solidFill>
                <a:effectLst/>
                <a:latin typeface="+mn-lt"/>
                <a:cs typeface="Arial" panose="020B0604020202020204" pitchFamily="34" charset="0"/>
              </a:rPr>
              <a:t>блин</a:t>
            </a:r>
            <a:r>
              <a:rPr kumimoji="0" lang="cs-CZ" altLang="cs-CZ" sz="1200" b="0" i="1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+mn-lt"/>
                <a:cs typeface="Arial" panose="020B0604020202020204" pitchFamily="34" charset="0"/>
              </a:rPr>
              <a:t>;</a:t>
            </a:r>
            <a:endParaRPr kumimoji="0" lang="cs-CZ" altLang="cs-CZ" sz="1200" b="0" i="0" u="none" strike="noStrike" cap="none" normalizeH="0" baseline="0" dirty="0">
              <a:ln>
                <a:noFill/>
              </a:ln>
              <a:solidFill>
                <a:srgbClr val="333333"/>
              </a:solidFill>
              <a:effectLst/>
              <a:latin typeface="+mn-lt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cs-CZ" altLang="cs-CZ" sz="1200" b="0" i="1" u="none" strike="noStrike" cap="none" normalizeH="0" baseline="0" dirty="0" err="1">
                <a:ln>
                  <a:noFill/>
                </a:ln>
                <a:solidFill>
                  <a:srgbClr val="333333"/>
                </a:solidFill>
                <a:effectLst/>
                <a:latin typeface="+mn-lt"/>
                <a:cs typeface="Arial" panose="020B0604020202020204" pitchFamily="34" charset="0"/>
              </a:rPr>
              <a:t>растертый</a:t>
            </a:r>
            <a:r>
              <a:rPr kumimoji="0" lang="cs-CZ" altLang="cs-CZ" sz="1200" b="0" i="1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+mn-lt"/>
                <a:cs typeface="Arial" panose="020B0604020202020204" pitchFamily="34" charset="0"/>
              </a:rPr>
              <a:t> в </a:t>
            </a:r>
            <a:r>
              <a:rPr kumimoji="0" lang="cs-CZ" altLang="cs-CZ" sz="1200" b="0" i="1" u="none" strike="noStrike" cap="none" normalizeH="0" baseline="0" dirty="0" err="1">
                <a:ln>
                  <a:noFill/>
                </a:ln>
                <a:solidFill>
                  <a:srgbClr val="333333"/>
                </a:solidFill>
                <a:effectLst/>
                <a:latin typeface="+mn-lt"/>
                <a:cs typeface="Arial" panose="020B0604020202020204" pitchFamily="34" charset="0"/>
              </a:rPr>
              <a:t>порошок</a:t>
            </a:r>
            <a:r>
              <a:rPr kumimoji="0" lang="cs-CZ" altLang="cs-CZ" sz="1200" b="0" i="1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+mn-lt"/>
                <a:cs typeface="Arial" panose="020B0604020202020204" pitchFamily="34" charset="0"/>
              </a:rPr>
              <a:t>.</a:t>
            </a:r>
            <a:endParaRPr kumimoji="0" lang="cs-CZ" altLang="cs-CZ" sz="1200" b="0" i="0" u="none" strike="noStrike" cap="none" normalizeH="0" baseline="0" dirty="0">
              <a:ln>
                <a:noFill/>
              </a:ln>
              <a:solidFill>
                <a:srgbClr val="333333"/>
              </a:solidFill>
              <a:effectLst/>
              <a:latin typeface="+mn-lt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200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+mn-lt"/>
                <a:cs typeface="Arial" panose="020B0604020202020204" pitchFamily="34" charset="0"/>
              </a:rPr>
              <a:t>3. </a:t>
            </a:r>
            <a:r>
              <a:rPr kumimoji="0" lang="cs-CZ" altLang="cs-CZ" sz="1200" b="0" i="0" u="none" strike="noStrike" cap="none" normalizeH="0" baseline="0" dirty="0" err="1">
                <a:ln>
                  <a:noFill/>
                </a:ln>
                <a:solidFill>
                  <a:srgbClr val="333333"/>
                </a:solidFill>
                <a:effectLst/>
                <a:latin typeface="+mn-lt"/>
                <a:cs typeface="Arial" panose="020B0604020202020204" pitchFamily="34" charset="0"/>
              </a:rPr>
              <a:t>Причастие</a:t>
            </a:r>
            <a:r>
              <a:rPr kumimoji="0" lang="cs-CZ" altLang="cs-CZ" sz="1200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+mn-lt"/>
                <a:cs typeface="Arial" panose="020B0604020202020204" pitchFamily="34" charset="0"/>
              </a:rPr>
              <a:t> </a:t>
            </a:r>
            <a:r>
              <a:rPr kumimoji="0" lang="cs-CZ" altLang="cs-CZ" sz="1200" b="0" i="0" u="none" strike="noStrike" cap="none" normalizeH="0" baseline="0" dirty="0" err="1">
                <a:ln>
                  <a:noFill/>
                </a:ln>
                <a:solidFill>
                  <a:srgbClr val="333333"/>
                </a:solidFill>
                <a:effectLst/>
                <a:latin typeface="+mn-lt"/>
                <a:cs typeface="Arial" panose="020B0604020202020204" pitchFamily="34" charset="0"/>
              </a:rPr>
              <a:t>сохраняет</a:t>
            </a:r>
            <a:r>
              <a:rPr kumimoji="0" lang="cs-CZ" altLang="cs-CZ" sz="1200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+mn-lt"/>
                <a:cs typeface="Arial" panose="020B0604020202020204" pitchFamily="34" charset="0"/>
              </a:rPr>
              <a:t> </a:t>
            </a:r>
            <a:r>
              <a:rPr kumimoji="0" lang="cs-CZ" altLang="cs-CZ" sz="1200" b="0" i="0" u="none" strike="noStrike" cap="none" normalizeH="0" baseline="0" dirty="0" err="1">
                <a:ln>
                  <a:noFill/>
                </a:ln>
                <a:solidFill>
                  <a:srgbClr val="333333"/>
                </a:solidFill>
                <a:effectLst/>
                <a:latin typeface="+mn-lt"/>
                <a:cs typeface="Arial" panose="020B0604020202020204" pitchFamily="34" charset="0"/>
              </a:rPr>
              <a:t>переходность</a:t>
            </a:r>
            <a:r>
              <a:rPr kumimoji="0" lang="cs-CZ" altLang="cs-CZ" sz="1200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+mn-lt"/>
                <a:cs typeface="Arial" panose="020B0604020202020204" pitchFamily="34" charset="0"/>
              </a:rPr>
              <a:t>/</a:t>
            </a:r>
            <a:r>
              <a:rPr kumimoji="0" lang="cs-CZ" altLang="cs-CZ" sz="1200" b="0" i="0" u="none" strike="noStrike" cap="none" normalizeH="0" baseline="0" dirty="0" err="1">
                <a:ln>
                  <a:noFill/>
                </a:ln>
                <a:solidFill>
                  <a:srgbClr val="333333"/>
                </a:solidFill>
                <a:effectLst/>
                <a:latin typeface="+mn-lt"/>
                <a:cs typeface="Arial" panose="020B0604020202020204" pitchFamily="34" charset="0"/>
              </a:rPr>
              <a:t>непереходность</a:t>
            </a:r>
            <a:r>
              <a:rPr kumimoji="0" lang="cs-CZ" altLang="cs-CZ" sz="1200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+mn-lt"/>
                <a:cs typeface="Arial" panose="020B0604020202020204" pitchFamily="34" charset="0"/>
              </a:rPr>
              <a:t> </a:t>
            </a:r>
            <a:r>
              <a:rPr kumimoji="0" lang="cs-CZ" altLang="cs-CZ" sz="1200" b="0" i="0" u="none" strike="noStrike" cap="none" normalizeH="0" baseline="0" dirty="0" err="1">
                <a:ln>
                  <a:noFill/>
                </a:ln>
                <a:solidFill>
                  <a:srgbClr val="333333"/>
                </a:solidFill>
                <a:effectLst/>
                <a:latin typeface="+mn-lt"/>
                <a:cs typeface="Arial" panose="020B0604020202020204" pitchFamily="34" charset="0"/>
              </a:rPr>
              <a:t>производящего</a:t>
            </a:r>
            <a:r>
              <a:rPr kumimoji="0" lang="cs-CZ" altLang="cs-CZ" sz="1200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+mn-lt"/>
                <a:cs typeface="Arial" panose="020B0604020202020204" pitchFamily="34" charset="0"/>
              </a:rPr>
              <a:t> </a:t>
            </a:r>
            <a:r>
              <a:rPr kumimoji="0" lang="cs-CZ" altLang="cs-CZ" sz="1200" b="0" i="0" u="none" strike="noStrike" cap="none" normalizeH="0" baseline="0" dirty="0" err="1">
                <a:ln>
                  <a:noFill/>
                </a:ln>
                <a:solidFill>
                  <a:srgbClr val="333333"/>
                </a:solidFill>
                <a:effectLst/>
                <a:latin typeface="+mn-lt"/>
                <a:cs typeface="Arial" panose="020B0604020202020204" pitchFamily="34" charset="0"/>
              </a:rPr>
              <a:t>глагола</a:t>
            </a:r>
            <a:r>
              <a:rPr kumimoji="0" lang="cs-CZ" altLang="cs-CZ" sz="1200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+mn-lt"/>
                <a:cs typeface="Arial" panose="020B0604020202020204" pitchFamily="34" charset="0"/>
              </a:rPr>
              <a:t>:</a:t>
            </a:r>
            <a:endParaRPr kumimoji="0" lang="cs-CZ" altLang="cs-CZ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cs-CZ" altLang="cs-CZ" sz="1200" b="0" i="1" u="none" strike="noStrike" cap="none" normalizeH="0" baseline="0" dirty="0" err="1">
                <a:ln>
                  <a:noFill/>
                </a:ln>
                <a:solidFill>
                  <a:srgbClr val="333333"/>
                </a:solidFill>
                <a:effectLst/>
                <a:latin typeface="+mn-lt"/>
                <a:cs typeface="Arial" panose="020B0604020202020204" pitchFamily="34" charset="0"/>
              </a:rPr>
              <a:t>несущий</a:t>
            </a:r>
            <a:r>
              <a:rPr kumimoji="0" lang="cs-CZ" altLang="cs-CZ" sz="1200" b="0" i="1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+mn-lt"/>
                <a:cs typeface="Arial" panose="020B0604020202020204" pitchFamily="34" charset="0"/>
              </a:rPr>
              <a:t> </a:t>
            </a:r>
            <a:r>
              <a:rPr kumimoji="0" lang="cs-CZ" altLang="cs-CZ" sz="1200" b="0" i="1" u="none" strike="noStrike" cap="none" normalizeH="0" baseline="0" dirty="0" err="1">
                <a:ln>
                  <a:noFill/>
                </a:ln>
                <a:solidFill>
                  <a:srgbClr val="333333"/>
                </a:solidFill>
                <a:effectLst/>
                <a:latin typeface="+mn-lt"/>
                <a:cs typeface="Arial" panose="020B0604020202020204" pitchFamily="34" charset="0"/>
              </a:rPr>
              <a:t>корзинку</a:t>
            </a:r>
            <a:r>
              <a:rPr kumimoji="0" lang="cs-CZ" altLang="cs-CZ" sz="1200" b="0" i="1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+mn-lt"/>
                <a:cs typeface="Arial" panose="020B0604020202020204" pitchFamily="34" charset="0"/>
              </a:rPr>
              <a:t>;</a:t>
            </a:r>
            <a:endParaRPr kumimoji="0" lang="cs-CZ" altLang="cs-CZ" sz="1200" b="0" i="0" u="none" strike="noStrike" cap="none" normalizeH="0" baseline="0" dirty="0">
              <a:ln>
                <a:noFill/>
              </a:ln>
              <a:solidFill>
                <a:srgbClr val="333333"/>
              </a:solidFill>
              <a:effectLst/>
              <a:latin typeface="+mn-lt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cs-CZ" altLang="cs-CZ" sz="1200" b="0" i="1" u="none" strike="noStrike" cap="none" normalizeH="0" baseline="0" dirty="0" err="1">
                <a:ln>
                  <a:noFill/>
                </a:ln>
                <a:solidFill>
                  <a:srgbClr val="333333"/>
                </a:solidFill>
                <a:effectLst/>
                <a:latin typeface="+mn-lt"/>
                <a:cs typeface="Arial" panose="020B0604020202020204" pitchFamily="34" charset="0"/>
              </a:rPr>
              <a:t>плывущий</a:t>
            </a:r>
            <a:r>
              <a:rPr kumimoji="0" lang="cs-CZ" altLang="cs-CZ" sz="1200" b="0" i="1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+mn-lt"/>
                <a:cs typeface="Arial" panose="020B0604020202020204" pitchFamily="34" charset="0"/>
              </a:rPr>
              <a:t> </a:t>
            </a:r>
            <a:r>
              <a:rPr kumimoji="0" lang="cs-CZ" altLang="cs-CZ" sz="1200" b="0" i="1" u="none" strike="noStrike" cap="none" normalizeH="0" baseline="0" dirty="0" err="1">
                <a:ln>
                  <a:noFill/>
                </a:ln>
                <a:solidFill>
                  <a:srgbClr val="333333"/>
                </a:solidFill>
                <a:effectLst/>
                <a:latin typeface="+mn-lt"/>
                <a:cs typeface="Arial" panose="020B0604020202020204" pitchFamily="34" charset="0"/>
              </a:rPr>
              <a:t>по</a:t>
            </a:r>
            <a:r>
              <a:rPr kumimoji="0" lang="cs-CZ" altLang="cs-CZ" sz="1200" b="0" i="1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+mn-lt"/>
                <a:cs typeface="Arial" panose="020B0604020202020204" pitchFamily="34" charset="0"/>
              </a:rPr>
              <a:t> </a:t>
            </a:r>
            <a:r>
              <a:rPr kumimoji="0" lang="cs-CZ" altLang="cs-CZ" sz="1200" b="0" i="1" u="none" strike="noStrike" cap="none" normalizeH="0" baseline="0" dirty="0" err="1">
                <a:ln>
                  <a:noFill/>
                </a:ln>
                <a:solidFill>
                  <a:srgbClr val="333333"/>
                </a:solidFill>
                <a:effectLst/>
                <a:latin typeface="+mn-lt"/>
                <a:cs typeface="Arial" panose="020B0604020202020204" pitchFamily="34" charset="0"/>
              </a:rPr>
              <a:t>реке</a:t>
            </a:r>
            <a:r>
              <a:rPr kumimoji="0" lang="cs-CZ" altLang="cs-CZ" sz="1200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+mn-lt"/>
                <a:cs typeface="Arial" panose="020B0604020202020204" pitchFamily="34" charset="0"/>
              </a:rPr>
              <a:t>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200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+mn-lt"/>
                <a:cs typeface="Arial" panose="020B0604020202020204" pitchFamily="34" charset="0"/>
              </a:rPr>
              <a:t>4. </a:t>
            </a:r>
            <a:r>
              <a:rPr kumimoji="0" lang="cs-CZ" altLang="cs-CZ" sz="1200" b="0" i="0" u="none" strike="noStrike" cap="none" normalizeH="0" baseline="0" dirty="0" err="1">
                <a:ln>
                  <a:noFill/>
                </a:ln>
                <a:solidFill>
                  <a:srgbClr val="333333"/>
                </a:solidFill>
                <a:effectLst/>
                <a:latin typeface="+mn-lt"/>
                <a:cs typeface="Arial" panose="020B0604020202020204" pitchFamily="34" charset="0"/>
              </a:rPr>
              <a:t>возвратность</a:t>
            </a:r>
            <a:r>
              <a:rPr kumimoji="0" lang="cs-CZ" altLang="cs-CZ" sz="1200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+mn-lt"/>
                <a:cs typeface="Arial" panose="020B0604020202020204" pitchFamily="34" charset="0"/>
              </a:rPr>
              <a:t>/</a:t>
            </a:r>
            <a:r>
              <a:rPr kumimoji="0" lang="cs-CZ" altLang="cs-CZ" sz="1200" b="0" i="0" u="none" strike="noStrike" cap="none" normalizeH="0" baseline="0" dirty="0" err="1">
                <a:ln>
                  <a:noFill/>
                </a:ln>
                <a:solidFill>
                  <a:srgbClr val="333333"/>
                </a:solidFill>
                <a:effectLst/>
                <a:latin typeface="+mn-lt"/>
                <a:cs typeface="Arial" panose="020B0604020202020204" pitchFamily="34" charset="0"/>
              </a:rPr>
              <a:t>невозвратность</a:t>
            </a:r>
            <a:endParaRPr kumimoji="0" lang="cs-CZ" altLang="cs-CZ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cs-CZ" altLang="cs-CZ" sz="1200" b="0" i="0" u="none" strike="noStrike" cap="none" normalizeH="0" baseline="0" dirty="0" err="1">
                <a:ln>
                  <a:noFill/>
                </a:ln>
                <a:solidFill>
                  <a:srgbClr val="333333"/>
                </a:solidFill>
                <a:effectLst/>
                <a:latin typeface="+mn-lt"/>
                <a:cs typeface="Arial" panose="020B0604020202020204" pitchFamily="34" charset="0"/>
              </a:rPr>
              <a:t>бежать</a:t>
            </a:r>
            <a:r>
              <a:rPr kumimoji="0" lang="cs-CZ" altLang="cs-CZ" sz="1200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+mn-lt"/>
                <a:cs typeface="Arial" panose="020B0604020202020204" pitchFamily="34" charset="0"/>
              </a:rPr>
              <a:t> — </a:t>
            </a:r>
            <a:r>
              <a:rPr kumimoji="0" lang="cs-CZ" altLang="cs-CZ" sz="1200" b="0" i="0" u="none" strike="noStrike" cap="none" normalizeH="0" baseline="0" dirty="0" err="1">
                <a:ln>
                  <a:noFill/>
                </a:ln>
                <a:solidFill>
                  <a:srgbClr val="333333"/>
                </a:solidFill>
                <a:effectLst/>
                <a:latin typeface="+mn-lt"/>
                <a:cs typeface="Arial" panose="020B0604020202020204" pitchFamily="34" charset="0"/>
              </a:rPr>
              <a:t>бегущий</a:t>
            </a:r>
            <a:r>
              <a:rPr kumimoji="0" lang="cs-CZ" altLang="cs-CZ" sz="1200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+mn-lt"/>
                <a:cs typeface="Arial" panose="020B0604020202020204" pitchFamily="34" charset="0"/>
              </a:rPr>
              <a:t> </a:t>
            </a:r>
            <a:r>
              <a:rPr kumimoji="0" lang="cs-CZ" altLang="cs-CZ" sz="1200" b="0" i="0" u="none" strike="noStrike" cap="none" normalizeH="0" baseline="0" dirty="0" err="1">
                <a:ln>
                  <a:noFill/>
                </a:ln>
                <a:solidFill>
                  <a:srgbClr val="333333"/>
                </a:solidFill>
                <a:effectLst/>
                <a:latin typeface="+mn-lt"/>
                <a:cs typeface="Arial" panose="020B0604020202020204" pitchFamily="34" charset="0"/>
              </a:rPr>
              <a:t>по</a:t>
            </a:r>
            <a:r>
              <a:rPr kumimoji="0" lang="cs-CZ" altLang="cs-CZ" sz="1200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+mn-lt"/>
                <a:cs typeface="Arial" panose="020B0604020202020204" pitchFamily="34" charset="0"/>
              </a:rPr>
              <a:t> </a:t>
            </a:r>
            <a:r>
              <a:rPr kumimoji="0" lang="cs-CZ" altLang="cs-CZ" sz="1200" b="0" i="0" u="none" strike="noStrike" cap="none" normalizeH="0" baseline="0" dirty="0" err="1">
                <a:ln>
                  <a:noFill/>
                </a:ln>
                <a:solidFill>
                  <a:srgbClr val="333333"/>
                </a:solidFill>
                <a:effectLst/>
                <a:latin typeface="+mn-lt"/>
                <a:cs typeface="Arial" panose="020B0604020202020204" pitchFamily="34" charset="0"/>
              </a:rPr>
              <a:t>тропинке</a:t>
            </a:r>
            <a:r>
              <a:rPr kumimoji="0" lang="cs-CZ" altLang="cs-CZ" sz="1200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+mn-lt"/>
                <a:cs typeface="Arial" panose="020B0604020202020204" pitchFamily="34" charset="0"/>
              </a:rPr>
              <a:t>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cs-CZ" altLang="cs-CZ" sz="1200" b="0" i="0" u="none" strike="noStrike" cap="none" normalizeH="0" baseline="0" dirty="0" err="1">
                <a:ln>
                  <a:noFill/>
                </a:ln>
                <a:solidFill>
                  <a:srgbClr val="333333"/>
                </a:solidFill>
                <a:effectLst/>
                <a:latin typeface="+mn-lt"/>
                <a:cs typeface="Arial" panose="020B0604020202020204" pitchFamily="34" charset="0"/>
              </a:rPr>
              <a:t>строиться</a:t>
            </a:r>
            <a:r>
              <a:rPr kumimoji="0" lang="cs-CZ" altLang="cs-CZ" sz="1200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+mn-lt"/>
                <a:cs typeface="Arial" panose="020B0604020202020204" pitchFamily="34" charset="0"/>
              </a:rPr>
              <a:t> — </a:t>
            </a:r>
            <a:r>
              <a:rPr kumimoji="0" lang="cs-CZ" altLang="cs-CZ" sz="1200" b="0" i="0" u="none" strike="noStrike" cap="none" normalizeH="0" baseline="0" dirty="0" err="1">
                <a:ln>
                  <a:noFill/>
                </a:ln>
                <a:solidFill>
                  <a:srgbClr val="333333"/>
                </a:solidFill>
                <a:effectLst/>
                <a:latin typeface="+mn-lt"/>
                <a:cs typeface="Arial" panose="020B0604020202020204" pitchFamily="34" charset="0"/>
              </a:rPr>
              <a:t>строящийся</a:t>
            </a:r>
            <a:r>
              <a:rPr kumimoji="0" lang="cs-CZ" altLang="cs-CZ" sz="1200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+mn-lt"/>
                <a:cs typeface="Arial" panose="020B0604020202020204" pitchFamily="34" charset="0"/>
              </a:rPr>
              <a:t> у </a:t>
            </a:r>
            <a:r>
              <a:rPr kumimoji="0" lang="cs-CZ" altLang="cs-CZ" sz="1200" b="0" i="0" u="none" strike="noStrike" cap="none" normalizeH="0" baseline="0" dirty="0" err="1">
                <a:ln>
                  <a:noFill/>
                </a:ln>
                <a:solidFill>
                  <a:srgbClr val="333333"/>
                </a:solidFill>
                <a:effectLst/>
                <a:latin typeface="+mn-lt"/>
                <a:cs typeface="Arial" panose="020B0604020202020204" pitchFamily="34" charset="0"/>
              </a:rPr>
              <a:t>дороги</a:t>
            </a:r>
            <a:r>
              <a:rPr kumimoji="0" lang="cs-CZ" altLang="cs-CZ" sz="1200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+mn-lt"/>
                <a:cs typeface="Arial" panose="020B0604020202020204" pitchFamily="34" charset="0"/>
              </a:rPr>
              <a:t>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200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+mn-lt"/>
                <a:cs typeface="Arial" panose="020B0604020202020204" pitchFamily="34" charset="0"/>
              </a:rPr>
              <a:t>5. у </a:t>
            </a:r>
            <a:r>
              <a:rPr kumimoji="0" lang="cs-CZ" altLang="cs-CZ" sz="1200" b="0" i="0" u="none" strike="noStrike" cap="none" normalizeH="0" baseline="0" dirty="0" err="1">
                <a:ln>
                  <a:noFill/>
                </a:ln>
                <a:solidFill>
                  <a:srgbClr val="333333"/>
                </a:solidFill>
                <a:effectLst/>
                <a:latin typeface="+mn-lt"/>
                <a:cs typeface="Arial" panose="020B0604020202020204" pitchFamily="34" charset="0"/>
              </a:rPr>
              <a:t>причастий</a:t>
            </a:r>
            <a:r>
              <a:rPr kumimoji="0" lang="cs-CZ" altLang="cs-CZ" sz="1200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+mn-lt"/>
                <a:cs typeface="Arial" panose="020B0604020202020204" pitchFamily="34" charset="0"/>
              </a:rPr>
              <a:t> </a:t>
            </a:r>
            <a:r>
              <a:rPr kumimoji="0" lang="cs-CZ" altLang="cs-CZ" sz="1200" b="0" i="0" u="none" strike="noStrike" cap="none" normalizeH="0" baseline="0" dirty="0" err="1">
                <a:ln>
                  <a:noFill/>
                </a:ln>
                <a:solidFill>
                  <a:srgbClr val="333333"/>
                </a:solidFill>
                <a:effectLst/>
                <a:latin typeface="+mn-lt"/>
                <a:cs typeface="Arial" panose="020B0604020202020204" pitchFamily="34" charset="0"/>
              </a:rPr>
              <a:t>различают</a:t>
            </a:r>
            <a:r>
              <a:rPr kumimoji="0" lang="cs-CZ" altLang="cs-CZ" sz="1200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+mn-lt"/>
                <a:cs typeface="Arial" panose="020B0604020202020204" pitchFamily="34" charset="0"/>
              </a:rPr>
              <a:t> </a:t>
            </a:r>
            <a:r>
              <a:rPr kumimoji="0" lang="cs-CZ" altLang="cs-CZ" sz="1200" b="0" i="0" u="none" strike="noStrike" cap="none" normalizeH="0" baseline="0" dirty="0" err="1">
                <a:ln>
                  <a:noFill/>
                </a:ln>
                <a:solidFill>
                  <a:srgbClr val="333333"/>
                </a:solidFill>
                <a:effectLst/>
                <a:latin typeface="+mn-lt"/>
                <a:cs typeface="Arial" panose="020B0604020202020204" pitchFamily="34" charset="0"/>
              </a:rPr>
              <a:t>настоящее</a:t>
            </a:r>
            <a:r>
              <a:rPr kumimoji="0" lang="cs-CZ" altLang="cs-CZ" sz="1200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+mn-lt"/>
                <a:cs typeface="Arial" panose="020B0604020202020204" pitchFamily="34" charset="0"/>
              </a:rPr>
              <a:t> и </a:t>
            </a:r>
            <a:r>
              <a:rPr kumimoji="0" lang="cs-CZ" altLang="cs-CZ" sz="1200" b="0" i="0" u="none" strike="noStrike" cap="none" normalizeH="0" baseline="0" dirty="0" err="1">
                <a:ln>
                  <a:noFill/>
                </a:ln>
                <a:solidFill>
                  <a:srgbClr val="333333"/>
                </a:solidFill>
                <a:effectLst/>
                <a:latin typeface="+mn-lt"/>
                <a:cs typeface="Arial" panose="020B0604020202020204" pitchFamily="34" charset="0"/>
              </a:rPr>
              <a:t>прошедшее</a:t>
            </a:r>
            <a:r>
              <a:rPr kumimoji="0" lang="cs-CZ" altLang="cs-CZ" sz="1200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+mn-lt"/>
                <a:cs typeface="Arial" panose="020B0604020202020204" pitchFamily="34" charset="0"/>
              </a:rPr>
              <a:t> </a:t>
            </a:r>
            <a:r>
              <a:rPr kumimoji="0" lang="cs-CZ" altLang="cs-CZ" sz="1200" b="0" i="0" u="none" strike="noStrike" cap="none" normalizeH="0" baseline="0" dirty="0" err="1">
                <a:ln>
                  <a:noFill/>
                </a:ln>
                <a:solidFill>
                  <a:srgbClr val="333333"/>
                </a:solidFill>
                <a:effectLst/>
                <a:latin typeface="+mn-lt"/>
                <a:cs typeface="Arial" panose="020B0604020202020204" pitchFamily="34" charset="0"/>
              </a:rPr>
              <a:t>время</a:t>
            </a:r>
            <a:r>
              <a:rPr kumimoji="0" lang="cs-CZ" altLang="cs-CZ" sz="1200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+mn-lt"/>
                <a:cs typeface="Arial" panose="020B0604020202020204" pitchFamily="34" charset="0"/>
              </a:rPr>
              <a:t>:</a:t>
            </a:r>
            <a:endParaRPr kumimoji="0" lang="cs-CZ" altLang="cs-CZ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cs-CZ" altLang="cs-CZ" sz="1200" b="0" i="1" u="none" strike="noStrike" cap="none" normalizeH="0" baseline="0" dirty="0" err="1">
                <a:ln>
                  <a:noFill/>
                </a:ln>
                <a:solidFill>
                  <a:srgbClr val="333333"/>
                </a:solidFill>
                <a:effectLst/>
                <a:latin typeface="+mn-lt"/>
                <a:cs typeface="Arial" panose="020B0604020202020204" pitchFamily="34" charset="0"/>
              </a:rPr>
              <a:t>говорить</a:t>
            </a:r>
            <a:r>
              <a:rPr kumimoji="0" lang="cs-CZ" altLang="cs-CZ" sz="1200" b="0" i="1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+mn-lt"/>
                <a:cs typeface="Arial" panose="020B0604020202020204" pitchFamily="34" charset="0"/>
              </a:rPr>
              <a:t> — </a:t>
            </a:r>
            <a:r>
              <a:rPr kumimoji="0" lang="cs-CZ" altLang="cs-CZ" sz="1200" b="0" i="1" u="none" strike="noStrike" cap="none" normalizeH="0" baseline="0" dirty="0" err="1">
                <a:ln>
                  <a:noFill/>
                </a:ln>
                <a:solidFill>
                  <a:srgbClr val="333333"/>
                </a:solidFill>
                <a:effectLst/>
                <a:latin typeface="+mn-lt"/>
                <a:cs typeface="Arial" panose="020B0604020202020204" pitchFamily="34" charset="0"/>
              </a:rPr>
              <a:t>говорящий</a:t>
            </a:r>
            <a:r>
              <a:rPr kumimoji="0" lang="cs-CZ" altLang="cs-CZ" sz="1200" b="0" i="1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+mn-lt"/>
                <a:cs typeface="Arial" panose="020B0604020202020204" pitchFamily="34" charset="0"/>
              </a:rPr>
              <a:t> </a:t>
            </a:r>
            <a:r>
              <a:rPr kumimoji="0" lang="cs-CZ" altLang="cs-CZ" sz="1200" b="0" i="1" u="none" strike="noStrike" cap="none" normalizeH="0" baseline="0" dirty="0" err="1">
                <a:ln>
                  <a:noFill/>
                </a:ln>
                <a:solidFill>
                  <a:srgbClr val="333333"/>
                </a:solidFill>
                <a:effectLst/>
                <a:latin typeface="+mn-lt"/>
                <a:cs typeface="Arial" panose="020B0604020202020204" pitchFamily="34" charset="0"/>
              </a:rPr>
              <a:t>по</a:t>
            </a:r>
            <a:r>
              <a:rPr kumimoji="0" lang="cs-CZ" altLang="cs-CZ" sz="1200" b="0" i="1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+mn-lt"/>
                <a:cs typeface="Arial" panose="020B0604020202020204" pitchFamily="34" charset="0"/>
              </a:rPr>
              <a:t> </a:t>
            </a:r>
            <a:r>
              <a:rPr kumimoji="0" lang="cs-CZ" altLang="cs-CZ" sz="1200" b="0" i="1" u="none" strike="noStrike" cap="none" normalizeH="0" baseline="0" dirty="0" err="1">
                <a:ln>
                  <a:noFill/>
                </a:ln>
                <a:solidFill>
                  <a:srgbClr val="333333"/>
                </a:solidFill>
                <a:effectLst/>
                <a:latin typeface="+mn-lt"/>
                <a:cs typeface="Arial" panose="020B0604020202020204" pitchFamily="34" charset="0"/>
              </a:rPr>
              <a:t>телефону</a:t>
            </a:r>
            <a:r>
              <a:rPr kumimoji="0" lang="cs-CZ" altLang="cs-CZ" sz="1200" b="0" i="1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+mn-lt"/>
                <a:cs typeface="Arial" panose="020B0604020202020204" pitchFamily="34" charset="0"/>
              </a:rPr>
              <a:t>;</a:t>
            </a:r>
            <a:endParaRPr kumimoji="0" lang="cs-CZ" altLang="cs-CZ" sz="1200" b="0" i="0" u="none" strike="noStrike" cap="none" normalizeH="0" baseline="0" dirty="0">
              <a:ln>
                <a:noFill/>
              </a:ln>
              <a:solidFill>
                <a:srgbClr val="333333"/>
              </a:solidFill>
              <a:effectLst/>
              <a:latin typeface="+mn-lt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cs-CZ" altLang="cs-CZ" sz="1200" b="0" i="1" u="none" strike="noStrike" cap="none" normalizeH="0" baseline="0" dirty="0" err="1">
                <a:ln>
                  <a:noFill/>
                </a:ln>
                <a:solidFill>
                  <a:srgbClr val="333333"/>
                </a:solidFill>
                <a:effectLst/>
                <a:latin typeface="+mn-lt"/>
                <a:cs typeface="Arial" panose="020B0604020202020204" pitchFamily="34" charset="0"/>
              </a:rPr>
              <a:t>устать</a:t>
            </a:r>
            <a:r>
              <a:rPr kumimoji="0" lang="cs-CZ" altLang="cs-CZ" sz="1200" b="0" i="1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+mn-lt"/>
                <a:cs typeface="Arial" panose="020B0604020202020204" pitchFamily="34" charset="0"/>
              </a:rPr>
              <a:t> — </a:t>
            </a:r>
            <a:r>
              <a:rPr kumimoji="0" lang="cs-CZ" altLang="cs-CZ" sz="1200" b="0" i="1" u="none" strike="noStrike" cap="none" normalizeH="0" baseline="0" dirty="0" err="1">
                <a:ln>
                  <a:noFill/>
                </a:ln>
                <a:solidFill>
                  <a:srgbClr val="333333"/>
                </a:solidFill>
                <a:effectLst/>
                <a:latin typeface="+mn-lt"/>
                <a:cs typeface="Arial" panose="020B0604020202020204" pitchFamily="34" charset="0"/>
              </a:rPr>
              <a:t>уставший</a:t>
            </a:r>
            <a:r>
              <a:rPr kumimoji="0" lang="cs-CZ" altLang="cs-CZ" sz="1200" b="0" i="1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+mn-lt"/>
                <a:cs typeface="Arial" panose="020B0604020202020204" pitchFamily="34" charset="0"/>
              </a:rPr>
              <a:t> к </a:t>
            </a:r>
            <a:r>
              <a:rPr kumimoji="0" lang="cs-CZ" altLang="cs-CZ" sz="1200" b="0" i="1" u="none" strike="noStrike" cap="none" normalizeH="0" baseline="0" dirty="0" err="1">
                <a:ln>
                  <a:noFill/>
                </a:ln>
                <a:solidFill>
                  <a:srgbClr val="333333"/>
                </a:solidFill>
                <a:effectLst/>
                <a:latin typeface="+mn-lt"/>
                <a:cs typeface="Arial" panose="020B0604020202020204" pitchFamily="34" charset="0"/>
              </a:rPr>
              <a:t>концу</a:t>
            </a:r>
            <a:r>
              <a:rPr kumimoji="0" lang="cs-CZ" altLang="cs-CZ" sz="1200" b="0" i="1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+mn-lt"/>
                <a:cs typeface="Arial" panose="020B0604020202020204" pitchFamily="34" charset="0"/>
              </a:rPr>
              <a:t> </a:t>
            </a:r>
            <a:r>
              <a:rPr kumimoji="0" lang="cs-CZ" altLang="cs-CZ" sz="1200" b="0" i="1" u="none" strike="noStrike" cap="none" normalizeH="0" baseline="0" dirty="0" err="1">
                <a:ln>
                  <a:noFill/>
                </a:ln>
                <a:solidFill>
                  <a:srgbClr val="333333"/>
                </a:solidFill>
                <a:effectLst/>
                <a:latin typeface="+mn-lt"/>
                <a:cs typeface="Arial" panose="020B0604020202020204" pitchFamily="34" charset="0"/>
              </a:rPr>
              <a:t>работы</a:t>
            </a:r>
            <a:r>
              <a:rPr kumimoji="0" lang="cs-CZ" altLang="cs-CZ" sz="1200" b="0" i="1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+mn-lt"/>
                <a:cs typeface="Arial" panose="020B0604020202020204" pitchFamily="34" charset="0"/>
              </a:rPr>
              <a:t>.</a:t>
            </a:r>
            <a:endParaRPr kumimoji="0" lang="cs-CZ" altLang="cs-CZ" sz="1200" b="0" i="0" u="none" strike="noStrike" cap="none" normalizeH="0" baseline="0" dirty="0">
              <a:ln>
                <a:noFill/>
              </a:ln>
              <a:solidFill>
                <a:srgbClr val="333333"/>
              </a:solidFill>
              <a:effectLst/>
              <a:latin typeface="+mn-lt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4051053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2B87CB2-A8DE-43F7-B526-08AD1066AB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Признаки прилагательного – непостоянные признаки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B38C76E-5CEB-443D-925D-F8C610169F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>
              <a:buFont typeface="Arial" panose="020B0604020202020204" pitchFamily="34" charset="0"/>
              <a:buChar char="•"/>
            </a:pPr>
            <a:r>
              <a:rPr lang="ru-RU" b="1" i="0" dirty="0">
                <a:solidFill>
                  <a:srgbClr val="333333"/>
                </a:solidFill>
                <a:effectLst/>
                <a:latin typeface="Verdana" panose="020B0604030504040204" pitchFamily="34" charset="0"/>
              </a:rPr>
              <a:t>Форма</a:t>
            </a:r>
            <a:r>
              <a:rPr lang="ru-RU" b="0" i="0" dirty="0">
                <a:solidFill>
                  <a:srgbClr val="333333"/>
                </a:solidFill>
                <a:effectLst/>
                <a:latin typeface="Verdana" panose="020B0604030504040204" pitchFamily="34" charset="0"/>
              </a:rPr>
              <a:t> (полная или краткая);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ru-RU" b="1" i="0" dirty="0">
                <a:solidFill>
                  <a:srgbClr val="333333"/>
                </a:solidFill>
                <a:effectLst/>
                <a:latin typeface="Verdana" panose="020B0604030504040204" pitchFamily="34" charset="0"/>
              </a:rPr>
              <a:t>Число</a:t>
            </a:r>
            <a:r>
              <a:rPr lang="ru-RU" b="0" i="0" dirty="0">
                <a:solidFill>
                  <a:srgbClr val="333333"/>
                </a:solidFill>
                <a:effectLst/>
                <a:latin typeface="Verdana" panose="020B0604030504040204" pitchFamily="34" charset="0"/>
              </a:rPr>
              <a:t> (единственное или множественное);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ru-RU" b="1" i="0" dirty="0">
                <a:solidFill>
                  <a:srgbClr val="333333"/>
                </a:solidFill>
                <a:effectLst/>
                <a:latin typeface="Verdana" panose="020B0604030504040204" pitchFamily="34" charset="0"/>
              </a:rPr>
              <a:t>Род</a:t>
            </a:r>
            <a:r>
              <a:rPr lang="ru-RU" b="0" i="0" dirty="0">
                <a:solidFill>
                  <a:srgbClr val="333333"/>
                </a:solidFill>
                <a:effectLst/>
                <a:latin typeface="Verdana" panose="020B0604030504040204" pitchFamily="34" charset="0"/>
              </a:rPr>
              <a:t> (мужской, женский, средний);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ru-RU" b="1" i="0" dirty="0">
                <a:solidFill>
                  <a:srgbClr val="333333"/>
                </a:solidFill>
                <a:effectLst/>
                <a:latin typeface="Verdana" panose="020B0604030504040204" pitchFamily="34" charset="0"/>
              </a:rPr>
              <a:t>Падеж</a:t>
            </a:r>
            <a:r>
              <a:rPr lang="ru-RU" b="0" i="0" dirty="0">
                <a:solidFill>
                  <a:srgbClr val="333333"/>
                </a:solidFill>
                <a:effectLst/>
                <a:latin typeface="Verdana" panose="020B0604030504040204" pitchFamily="34" charset="0"/>
              </a:rPr>
              <a:t>.</a:t>
            </a:r>
          </a:p>
          <a:p>
            <a:endParaRPr lang="ru-RU" dirty="0"/>
          </a:p>
          <a:p>
            <a:r>
              <a:rPr lang="ru-RU" dirty="0"/>
              <a:t>Читающему (мальчику) – полная форма, </a:t>
            </a:r>
            <a:r>
              <a:rPr lang="ru-RU" dirty="0" err="1"/>
              <a:t>ед.ч</a:t>
            </a:r>
            <a:r>
              <a:rPr lang="ru-RU" dirty="0"/>
              <a:t>., </a:t>
            </a:r>
            <a:r>
              <a:rPr lang="ru-RU" dirty="0" err="1"/>
              <a:t>м.р</a:t>
            </a:r>
            <a:r>
              <a:rPr lang="ru-RU" dirty="0"/>
              <a:t>., </a:t>
            </a:r>
            <a:r>
              <a:rPr lang="ru-RU" dirty="0" err="1"/>
              <a:t>дат.п</a:t>
            </a:r>
            <a:r>
              <a:rPr lang="ru-RU" dirty="0"/>
              <a:t>.</a:t>
            </a:r>
          </a:p>
          <a:p>
            <a:r>
              <a:rPr lang="ru-RU" dirty="0"/>
              <a:t>(Стакан) налит  - краткая форма, </a:t>
            </a:r>
            <a:r>
              <a:rPr lang="ru-RU" dirty="0" err="1"/>
              <a:t>ед.ч</a:t>
            </a:r>
            <a:r>
              <a:rPr lang="ru-RU" dirty="0"/>
              <a:t>, </a:t>
            </a:r>
            <a:r>
              <a:rPr lang="ru-RU" dirty="0" err="1"/>
              <a:t>м.р</a:t>
            </a:r>
            <a:r>
              <a:rPr lang="ru-RU" dirty="0"/>
              <a:t>.</a:t>
            </a:r>
          </a:p>
          <a:p>
            <a:r>
              <a:rPr lang="ru-RU" dirty="0"/>
              <a:t>Подходящих (вариантов) – полная форма, </a:t>
            </a:r>
            <a:r>
              <a:rPr lang="ru-RU" dirty="0" err="1"/>
              <a:t>мн.ч</a:t>
            </a:r>
            <a:r>
              <a:rPr lang="ru-RU" dirty="0"/>
              <a:t>, </a:t>
            </a:r>
            <a:r>
              <a:rPr lang="ru-RU" dirty="0" err="1"/>
              <a:t>род.п</a:t>
            </a:r>
            <a:r>
              <a:rPr lang="ru-RU" dirty="0"/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922913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FA03348-15F1-4003-A5A1-378D0C4656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0" y="533401"/>
            <a:ext cx="9906000" cy="602941"/>
          </a:xfrm>
        </p:spPr>
        <p:txBody>
          <a:bodyPr>
            <a:normAutofit fontScale="90000"/>
          </a:bodyPr>
          <a:lstStyle/>
          <a:p>
            <a:r>
              <a:rPr lang="ru-RU" dirty="0"/>
              <a:t>Действительные и страдательные причастия</a:t>
            </a:r>
            <a:endParaRPr lang="cs-CZ" dirty="0"/>
          </a:p>
        </p:txBody>
      </p:sp>
      <p:graphicFrame>
        <p:nvGraphicFramePr>
          <p:cNvPr id="4" name="Zástupný obsah 3">
            <a:extLst>
              <a:ext uri="{FF2B5EF4-FFF2-40B4-BE49-F238E27FC236}">
                <a16:creationId xmlns:a16="http://schemas.microsoft.com/office/drawing/2014/main" id="{340871CD-03FF-42DE-828C-544E6AC700A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84071007"/>
              </p:ext>
            </p:extLst>
          </p:nvPr>
        </p:nvGraphicFramePr>
        <p:xfrm>
          <a:off x="1988598" y="1597981"/>
          <a:ext cx="7767961" cy="4625266"/>
        </p:xfrm>
        <a:graphic>
          <a:graphicData uri="http://schemas.openxmlformats.org/drawingml/2006/table">
            <a:tbl>
              <a:tblPr/>
              <a:tblGrid>
                <a:gridCol w="1066237">
                  <a:extLst>
                    <a:ext uri="{9D8B030D-6E8A-4147-A177-3AD203B41FA5}">
                      <a16:colId xmlns:a16="http://schemas.microsoft.com/office/drawing/2014/main" val="701480079"/>
                    </a:ext>
                  </a:extLst>
                </a:gridCol>
                <a:gridCol w="1135343">
                  <a:extLst>
                    <a:ext uri="{9D8B030D-6E8A-4147-A177-3AD203B41FA5}">
                      <a16:colId xmlns:a16="http://schemas.microsoft.com/office/drawing/2014/main" val="355587855"/>
                    </a:ext>
                  </a:extLst>
                </a:gridCol>
                <a:gridCol w="1935020">
                  <a:extLst>
                    <a:ext uri="{9D8B030D-6E8A-4147-A177-3AD203B41FA5}">
                      <a16:colId xmlns:a16="http://schemas.microsoft.com/office/drawing/2014/main" val="4220085770"/>
                    </a:ext>
                  </a:extLst>
                </a:gridCol>
                <a:gridCol w="1164961">
                  <a:extLst>
                    <a:ext uri="{9D8B030D-6E8A-4147-A177-3AD203B41FA5}">
                      <a16:colId xmlns:a16="http://schemas.microsoft.com/office/drawing/2014/main" val="3707839696"/>
                    </a:ext>
                  </a:extLst>
                </a:gridCol>
                <a:gridCol w="2466400">
                  <a:extLst>
                    <a:ext uri="{9D8B030D-6E8A-4147-A177-3AD203B41FA5}">
                      <a16:colId xmlns:a16="http://schemas.microsoft.com/office/drawing/2014/main" val="1604212148"/>
                    </a:ext>
                  </a:extLst>
                </a:gridCol>
              </a:tblGrid>
              <a:tr h="1953494">
                <a:tc>
                  <a:txBody>
                    <a:bodyPr/>
                    <a:lstStyle/>
                    <a:p>
                      <a:r>
                        <a:rPr lang="ru-RU" sz="1800" b="1">
                          <a:effectLst/>
                        </a:rPr>
                        <a:t>Типы</a:t>
                      </a:r>
                      <a:endParaRPr lang="ru-RU" sz="1800">
                        <a:effectLst/>
                      </a:endParaRPr>
                    </a:p>
                  </a:txBody>
                  <a:tcPr marL="89429" marR="89429" marT="44715" marB="4471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r>
                        <a:rPr lang="ru-RU" sz="1800" b="1" dirty="0">
                          <a:effectLst/>
                          <a:hlinkClick r:id="rId2"/>
                        </a:rPr>
                        <a:t>Действительные причастия</a:t>
                      </a:r>
                      <a:r>
                        <a:rPr lang="ru-RU" sz="1800" dirty="0">
                          <a:effectLst/>
                        </a:rPr>
                        <a:t> </a:t>
                      </a:r>
                      <a:r>
                        <a:rPr lang="ru-RU" sz="1800" i="1" dirty="0">
                          <a:effectLst/>
                        </a:rPr>
                        <a:t>(обозначают признак предмета по действию, которое осуществляет сам предмет)</a:t>
                      </a:r>
                      <a:endParaRPr lang="ru-RU" sz="1800" dirty="0">
                        <a:effectLst/>
                      </a:endParaRPr>
                    </a:p>
                  </a:txBody>
                  <a:tcPr marL="89429" marR="89429" marT="44715" marB="4471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ru-RU" sz="1800" b="1">
                          <a:effectLst/>
                          <a:hlinkClick r:id="rId3"/>
                        </a:rPr>
                        <a:t>Страдательные причастия</a:t>
                      </a:r>
                      <a:r>
                        <a:rPr lang="ru-RU" sz="1800">
                          <a:effectLst/>
                        </a:rPr>
                        <a:t> </a:t>
                      </a:r>
                      <a:r>
                        <a:rPr lang="ru-RU" sz="1800" i="1">
                          <a:effectLst/>
                        </a:rPr>
                        <a:t>(обозначают признак предмета по действию, которое осуществляется над предметом)</a:t>
                      </a:r>
                      <a:endParaRPr lang="ru-RU" sz="1800">
                        <a:effectLst/>
                      </a:endParaRPr>
                    </a:p>
                  </a:txBody>
                  <a:tcPr marL="89429" marR="89429" marT="44715" marB="4471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89103703"/>
                  </a:ext>
                </a:extLst>
              </a:tr>
              <a:tr h="1335886">
                <a:tc>
                  <a:txBody>
                    <a:bodyPr/>
                    <a:lstStyle/>
                    <a:p>
                      <a:r>
                        <a:rPr lang="ru-RU" sz="1800" b="1">
                          <a:effectLst/>
                        </a:rPr>
                        <a:t>Настоящего времени</a:t>
                      </a:r>
                      <a:endParaRPr lang="ru-RU" sz="1800">
                        <a:effectLst/>
                      </a:endParaRPr>
                    </a:p>
                  </a:txBody>
                  <a:tcPr marL="89429" marR="89429" marT="44715" marB="4471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i="1">
                          <a:effectLst/>
                        </a:rPr>
                        <a:t>-ущ-/-ющ-</a:t>
                      </a:r>
                      <a:r>
                        <a:rPr lang="ru-RU" sz="1800">
                          <a:effectLst/>
                        </a:rPr>
                        <a:t>;</a:t>
                      </a:r>
                    </a:p>
                    <a:p>
                      <a:r>
                        <a:rPr lang="ru-RU" sz="1800" i="1">
                          <a:effectLst/>
                        </a:rPr>
                        <a:t>-ащ-/-ящ-</a:t>
                      </a:r>
                      <a:r>
                        <a:rPr lang="ru-RU" sz="1800">
                          <a:effectLst/>
                        </a:rPr>
                        <a:t> </a:t>
                      </a:r>
                    </a:p>
                  </a:txBody>
                  <a:tcPr marL="89429" marR="89429" marT="44715" marB="4471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i="1" dirty="0">
                          <a:effectLst/>
                        </a:rPr>
                        <a:t>живущий, играющий, дрожащий</a:t>
                      </a:r>
                      <a:endParaRPr lang="ru-RU" sz="1800" dirty="0">
                        <a:effectLst/>
                      </a:endParaRPr>
                    </a:p>
                  </a:txBody>
                  <a:tcPr marL="89429" marR="89429" marT="44715" marB="4471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i="1">
                          <a:effectLst/>
                        </a:rPr>
                        <a:t>-ом-/-ем-;</a:t>
                      </a:r>
                      <a:endParaRPr lang="ru-RU" sz="1800">
                        <a:effectLst/>
                      </a:endParaRPr>
                    </a:p>
                    <a:p>
                      <a:r>
                        <a:rPr lang="ru-RU" sz="1800" i="1">
                          <a:effectLst/>
                        </a:rPr>
                        <a:t>-им-</a:t>
                      </a:r>
                      <a:endParaRPr lang="ru-RU" sz="1800">
                        <a:effectLst/>
                      </a:endParaRPr>
                    </a:p>
                  </a:txBody>
                  <a:tcPr marL="89429" marR="89429" marT="44715" marB="4471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i="1">
                          <a:effectLst/>
                        </a:rPr>
                        <a:t>обсуждаемый, направляемый, гонимый</a:t>
                      </a:r>
                      <a:endParaRPr lang="ru-RU" sz="1800">
                        <a:effectLst/>
                      </a:endParaRPr>
                    </a:p>
                  </a:txBody>
                  <a:tcPr marL="89429" marR="89429" marT="44715" marB="4471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5066663"/>
                  </a:ext>
                </a:extLst>
              </a:tr>
              <a:tr h="1335886">
                <a:tc>
                  <a:txBody>
                    <a:bodyPr/>
                    <a:lstStyle/>
                    <a:p>
                      <a:r>
                        <a:rPr lang="ru-RU" sz="1800" b="1">
                          <a:effectLst/>
                        </a:rPr>
                        <a:t>Прошедшего времени</a:t>
                      </a:r>
                      <a:endParaRPr lang="ru-RU" sz="1800">
                        <a:effectLst/>
                      </a:endParaRPr>
                    </a:p>
                  </a:txBody>
                  <a:tcPr marL="89429" marR="89429" marT="44715" marB="4471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i="1">
                          <a:effectLst/>
                        </a:rPr>
                        <a:t>-вш-/-ш-</a:t>
                      </a:r>
                      <a:endParaRPr lang="ru-RU" sz="1800">
                        <a:effectLst/>
                      </a:endParaRPr>
                    </a:p>
                  </a:txBody>
                  <a:tcPr marL="89429" marR="89429" marT="44715" marB="4471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i="1">
                          <a:effectLst/>
                        </a:rPr>
                        <a:t>знавший, танцевавший, замерзший</a:t>
                      </a:r>
                      <a:endParaRPr lang="ru-RU" sz="1800">
                        <a:effectLst/>
                      </a:endParaRPr>
                    </a:p>
                  </a:txBody>
                  <a:tcPr marL="89429" marR="89429" marT="44715" marB="4471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i="1">
                          <a:effectLst/>
                        </a:rPr>
                        <a:t>-нн-/-енн-/-т-</a:t>
                      </a:r>
                      <a:endParaRPr lang="ru-RU" sz="1800">
                        <a:effectLst/>
                      </a:endParaRPr>
                    </a:p>
                  </a:txBody>
                  <a:tcPr marL="89429" marR="89429" marT="44715" marB="4471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i="1" dirty="0">
                          <a:effectLst/>
                        </a:rPr>
                        <a:t>увлеченный, описанный, сбитый</a:t>
                      </a:r>
                      <a:endParaRPr lang="ru-RU" sz="1800" dirty="0">
                        <a:effectLst/>
                      </a:endParaRPr>
                    </a:p>
                  </a:txBody>
                  <a:tcPr marL="89429" marR="89429" marT="44715" marB="4471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9534325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760934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5188941-F514-464C-8B14-1E307E644F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0" y="533401"/>
            <a:ext cx="9906000" cy="290621"/>
          </a:xfrm>
        </p:spPr>
        <p:txBody>
          <a:bodyPr>
            <a:normAutofit fontScale="90000"/>
          </a:bodyPr>
          <a:lstStyle/>
          <a:p>
            <a:r>
              <a:rPr lang="ru-RU" dirty="0"/>
              <a:t>Действительные причастия</a:t>
            </a:r>
            <a:br>
              <a:rPr lang="ru-RU" dirty="0"/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462E6A5-3F3E-4C25-86A4-466B6C536D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3000" y="896645"/>
            <a:ext cx="9906000" cy="5137333"/>
          </a:xfrm>
        </p:spPr>
        <p:txBody>
          <a:bodyPr>
            <a:normAutofit fontScale="85000" lnSpcReduction="20000"/>
          </a:bodyPr>
          <a:lstStyle/>
          <a:p>
            <a:r>
              <a:rPr lang="ru-RU" dirty="0"/>
              <a:t>Действительное причастие обозначает признак предмета, который сам производит действие или испытывает определенное состояние.</a:t>
            </a:r>
          </a:p>
          <a:p>
            <a:r>
              <a:rPr lang="ru-RU" dirty="0">
                <a:highlight>
                  <a:srgbClr val="FFFF00"/>
                </a:highlight>
              </a:rPr>
              <a:t>Действительные причастия настоящего времени образуются от основ глаголов настоящего времени переходных и непереходных глаголов с помощью суффиксов -</a:t>
            </a:r>
            <a:r>
              <a:rPr lang="ru-RU" dirty="0" err="1">
                <a:highlight>
                  <a:srgbClr val="FFFF00"/>
                </a:highlight>
              </a:rPr>
              <a:t>ущ</a:t>
            </a:r>
            <a:r>
              <a:rPr lang="ru-RU" dirty="0">
                <a:highlight>
                  <a:srgbClr val="FFFF00"/>
                </a:highlight>
              </a:rPr>
              <a:t>-/-</a:t>
            </a:r>
            <a:r>
              <a:rPr lang="ru-RU" dirty="0" err="1">
                <a:highlight>
                  <a:srgbClr val="FFFF00"/>
                </a:highlight>
              </a:rPr>
              <a:t>ющ</a:t>
            </a:r>
            <a:r>
              <a:rPr lang="ru-RU" dirty="0">
                <a:highlight>
                  <a:srgbClr val="FFFF00"/>
                </a:highlight>
              </a:rPr>
              <a:t>- (I </a:t>
            </a:r>
            <a:r>
              <a:rPr lang="ru-RU" dirty="0" err="1">
                <a:highlight>
                  <a:srgbClr val="FFFF00"/>
                </a:highlight>
              </a:rPr>
              <a:t>спр</a:t>
            </a:r>
            <a:r>
              <a:rPr lang="ru-RU" dirty="0">
                <a:highlight>
                  <a:srgbClr val="FFFF00"/>
                </a:highlight>
              </a:rPr>
              <a:t>.), -</a:t>
            </a:r>
            <a:r>
              <a:rPr lang="ru-RU" dirty="0" err="1">
                <a:highlight>
                  <a:srgbClr val="FFFF00"/>
                </a:highlight>
              </a:rPr>
              <a:t>ащ</a:t>
            </a:r>
            <a:r>
              <a:rPr lang="ru-RU" dirty="0">
                <a:highlight>
                  <a:srgbClr val="FFFF00"/>
                </a:highlight>
              </a:rPr>
              <a:t>-/-</a:t>
            </a:r>
            <a:r>
              <a:rPr lang="ru-RU" dirty="0" err="1">
                <a:highlight>
                  <a:srgbClr val="FFFF00"/>
                </a:highlight>
              </a:rPr>
              <a:t>ящ</a:t>
            </a:r>
            <a:r>
              <a:rPr lang="ru-RU" dirty="0">
                <a:highlight>
                  <a:srgbClr val="FFFF00"/>
                </a:highlight>
              </a:rPr>
              <a:t>- (</a:t>
            </a:r>
            <a:r>
              <a:rPr lang="ru-RU" dirty="0" err="1">
                <a:highlight>
                  <a:srgbClr val="FFFF00"/>
                </a:highlight>
              </a:rPr>
              <a:t>IIспр</a:t>
            </a:r>
            <a:r>
              <a:rPr lang="ru-RU" dirty="0">
                <a:highlight>
                  <a:srgbClr val="FFFF00"/>
                </a:highlight>
              </a:rPr>
              <a:t>.):</a:t>
            </a:r>
          </a:p>
          <a:p>
            <a:r>
              <a:rPr lang="ru-RU" dirty="0"/>
              <a:t>скакать (I) — они скачут — скачущая лошадь;</a:t>
            </a:r>
          </a:p>
          <a:p>
            <a:r>
              <a:rPr lang="ru-RU" dirty="0"/>
              <a:t>ползать (I) — они ползают — ползающий жучок;</a:t>
            </a:r>
          </a:p>
          <a:p>
            <a:r>
              <a:rPr lang="ru-RU" dirty="0"/>
              <a:t>дышать (II) — они дышат — дышащий полной грудью;</a:t>
            </a:r>
          </a:p>
          <a:p>
            <a:r>
              <a:rPr lang="ru-RU" dirty="0"/>
              <a:t>стариться (II) — они старятся — старящие лицо морщины.</a:t>
            </a:r>
          </a:p>
          <a:p>
            <a:r>
              <a:rPr lang="ru-RU" dirty="0">
                <a:highlight>
                  <a:srgbClr val="FFFF00"/>
                </a:highlight>
              </a:rPr>
              <a:t>Действительные причастия прошедшего времени образуются от основ неопределенной формы переходных и непереходных глаголов с помощью суффиксов -</a:t>
            </a:r>
            <a:r>
              <a:rPr lang="ru-RU" dirty="0" err="1">
                <a:highlight>
                  <a:srgbClr val="FFFF00"/>
                </a:highlight>
              </a:rPr>
              <a:t>вш</a:t>
            </a:r>
            <a:r>
              <a:rPr lang="ru-RU" dirty="0">
                <a:highlight>
                  <a:srgbClr val="FFFF00"/>
                </a:highlight>
              </a:rPr>
              <a:t>- (после гласного), -ш- (после согласного) и окончаний прилагательных:</a:t>
            </a:r>
          </a:p>
          <a:p>
            <a:r>
              <a:rPr lang="ru-RU" dirty="0"/>
              <a:t>стелить — стеливший пол;</a:t>
            </a:r>
          </a:p>
          <a:p>
            <a:r>
              <a:rPr lang="ru-RU" dirty="0"/>
              <a:t>шуршать — шуршавший камыш;</a:t>
            </a:r>
          </a:p>
          <a:p>
            <a:r>
              <a:rPr lang="ru-RU" dirty="0"/>
              <a:t>везти — везший тележку.</a:t>
            </a:r>
          </a:p>
        </p:txBody>
      </p:sp>
    </p:spTree>
    <p:extLst>
      <p:ext uri="{BB962C8B-B14F-4D97-AF65-F5344CB8AC3E}">
        <p14:creationId xmlns:p14="http://schemas.microsoft.com/office/powerpoint/2010/main" val="28814342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DFF1DB6-5D5E-408E-913B-9BD8873AD0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0" y="533401"/>
            <a:ext cx="9906000" cy="380999"/>
          </a:xfrm>
        </p:spPr>
        <p:txBody>
          <a:bodyPr>
            <a:normAutofit fontScale="90000"/>
          </a:bodyPr>
          <a:lstStyle/>
          <a:p>
            <a:r>
              <a:rPr lang="ru-RU" dirty="0"/>
              <a:t>Страдательные причастия</a:t>
            </a:r>
            <a:br>
              <a:rPr lang="ru-RU" dirty="0"/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667ADC2-1B35-45C0-A28E-46F65CE597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3000" y="1278384"/>
            <a:ext cx="9906000" cy="4755594"/>
          </a:xfrm>
        </p:spPr>
        <p:txBody>
          <a:bodyPr>
            <a:normAutofit fontScale="77500" lnSpcReduction="20000"/>
          </a:bodyPr>
          <a:lstStyle/>
          <a:p>
            <a:r>
              <a:rPr lang="ru-RU" dirty="0"/>
              <a:t>Страдательные причастия обозначают признак предмета, над которым совершается или уже произведено действие извне. Страдательные причастия образуются только от переходных глаголов. Эти формы также обладают категорией времени.</a:t>
            </a:r>
          </a:p>
          <a:p>
            <a:r>
              <a:rPr lang="ru-RU" dirty="0">
                <a:highlight>
                  <a:srgbClr val="FFFF00"/>
                </a:highlight>
              </a:rPr>
              <a:t>Страдательные причастия настоящего времени образуются от основ настоящего времени с помощью суффикса -ем- (от глаголов I спряжения) или суффикса -им- (от глаголов II спряжения):</a:t>
            </a:r>
          </a:p>
          <a:p>
            <a:r>
              <a:rPr lang="ru-RU" dirty="0"/>
              <a:t>оттенять (I) — мы оттеняем — оттеняемый сумраком; ввозить (II) — мы ввозим — ввозимый с юга.</a:t>
            </a:r>
          </a:p>
          <a:p>
            <a:r>
              <a:rPr lang="ru-RU" b="1" i="0" dirty="0">
                <a:solidFill>
                  <a:srgbClr val="333333"/>
                </a:solidFill>
                <a:effectLst/>
                <a:highlight>
                  <a:srgbClr val="FFFF00"/>
                </a:highlight>
              </a:rPr>
              <a:t>Страдательные причастия прошедшего времени</a:t>
            </a:r>
            <a:r>
              <a:rPr lang="ru-RU" b="0" i="0" dirty="0">
                <a:solidFill>
                  <a:srgbClr val="333333"/>
                </a:solidFill>
                <a:effectLst/>
                <a:highlight>
                  <a:srgbClr val="FFFF00"/>
                </a:highlight>
              </a:rPr>
              <a:t> образуются от основ неопределенной формы глаголов совершенного вида с помощью суффиксов </a:t>
            </a:r>
            <a:r>
              <a:rPr lang="ru-RU" b="1" i="1" dirty="0">
                <a:solidFill>
                  <a:srgbClr val="333333"/>
                </a:solidFill>
                <a:effectLst/>
                <a:highlight>
                  <a:srgbClr val="FFFF00"/>
                </a:highlight>
              </a:rPr>
              <a:t>-</a:t>
            </a:r>
            <a:r>
              <a:rPr lang="ru-RU" b="1" i="1" dirty="0" err="1">
                <a:solidFill>
                  <a:srgbClr val="333333"/>
                </a:solidFill>
                <a:effectLst/>
                <a:highlight>
                  <a:srgbClr val="FFFF00"/>
                </a:highlight>
              </a:rPr>
              <a:t>нн</a:t>
            </a:r>
            <a:r>
              <a:rPr lang="ru-RU" b="1" i="1" dirty="0">
                <a:solidFill>
                  <a:srgbClr val="333333"/>
                </a:solidFill>
                <a:effectLst/>
                <a:highlight>
                  <a:srgbClr val="FFFF00"/>
                </a:highlight>
              </a:rPr>
              <a:t>-</a:t>
            </a:r>
            <a:r>
              <a:rPr lang="ru-RU" b="0" i="0" dirty="0">
                <a:solidFill>
                  <a:srgbClr val="333333"/>
                </a:solidFill>
                <a:effectLst/>
                <a:highlight>
                  <a:srgbClr val="FFFF00"/>
                </a:highlight>
              </a:rPr>
              <a:t>, </a:t>
            </a:r>
            <a:r>
              <a:rPr lang="ru-RU" b="1" i="1" dirty="0">
                <a:solidFill>
                  <a:srgbClr val="333333"/>
                </a:solidFill>
                <a:effectLst/>
                <a:highlight>
                  <a:srgbClr val="FFFF00"/>
                </a:highlight>
              </a:rPr>
              <a:t>-</a:t>
            </a:r>
            <a:r>
              <a:rPr lang="ru-RU" b="1" i="1" dirty="0" err="1">
                <a:solidFill>
                  <a:srgbClr val="333333"/>
                </a:solidFill>
                <a:effectLst/>
                <a:highlight>
                  <a:srgbClr val="FFFF00"/>
                </a:highlight>
              </a:rPr>
              <a:t>енн</a:t>
            </a:r>
            <a:r>
              <a:rPr lang="ru-RU" b="1" i="1" dirty="0">
                <a:solidFill>
                  <a:srgbClr val="333333"/>
                </a:solidFill>
                <a:effectLst/>
                <a:highlight>
                  <a:srgbClr val="FFFF00"/>
                </a:highlight>
              </a:rPr>
              <a:t>-</a:t>
            </a:r>
            <a:r>
              <a:rPr lang="ru-RU" b="0" i="0" dirty="0">
                <a:solidFill>
                  <a:srgbClr val="333333"/>
                </a:solidFill>
                <a:effectLst/>
                <a:highlight>
                  <a:srgbClr val="FFFF00"/>
                </a:highlight>
              </a:rPr>
              <a:t>, </a:t>
            </a:r>
            <a:r>
              <a:rPr lang="ru-RU" b="1" i="1" dirty="0">
                <a:solidFill>
                  <a:srgbClr val="333333"/>
                </a:solidFill>
                <a:effectLst/>
                <a:highlight>
                  <a:srgbClr val="FFFF00"/>
                </a:highlight>
              </a:rPr>
              <a:t>-т</a:t>
            </a:r>
            <a:r>
              <a:rPr lang="ru-RU" b="0" i="0" dirty="0">
                <a:solidFill>
                  <a:srgbClr val="333333"/>
                </a:solidFill>
                <a:effectLst/>
                <a:highlight>
                  <a:srgbClr val="FFFF00"/>
                </a:highlight>
              </a:rPr>
              <a:t>-:</a:t>
            </a:r>
          </a:p>
          <a:p>
            <a:r>
              <a:rPr lang="ru-RU" dirty="0"/>
              <a:t>собрать — собранный урожай; обнаружить — обнаруженный враг; запереть — запертый дом.</a:t>
            </a:r>
          </a:p>
          <a:p>
            <a:r>
              <a:rPr lang="ru-RU" dirty="0"/>
              <a:t>Страдательный причастия прошедшего времени имеют полную и краткую форму:</a:t>
            </a:r>
          </a:p>
          <a:p>
            <a:r>
              <a:rPr lang="ru-RU" dirty="0"/>
              <a:t>посеянный — посеян; разрешенный — разрешен.</a:t>
            </a:r>
          </a:p>
          <a:p>
            <a:r>
              <a:rPr lang="ru-RU" dirty="0"/>
              <a:t>Краткие формы причастий, как и прилагательных, не склоняются, а только изменяются по родам и числам:</a:t>
            </a:r>
          </a:p>
          <a:p>
            <a:r>
              <a:rPr lang="ru-RU" dirty="0"/>
              <a:t>он увлечён/  девушка увлечена/ дитя увлечено/ все увлечены.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557994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EB0AD3A-D05D-4C23-99C9-7FC2EC228F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0" y="533401"/>
            <a:ext cx="9906000" cy="762739"/>
          </a:xfrm>
        </p:spPr>
        <p:txBody>
          <a:bodyPr>
            <a:normAutofit fontScale="90000"/>
          </a:bodyPr>
          <a:lstStyle/>
          <a:p>
            <a:r>
              <a:rPr lang="ru-RU" dirty="0"/>
              <a:t>Образование причастий связано с видом и переходностью глагола</a:t>
            </a:r>
            <a:endParaRPr lang="cs-CZ" dirty="0"/>
          </a:p>
        </p:txBody>
      </p:sp>
      <p:graphicFrame>
        <p:nvGraphicFramePr>
          <p:cNvPr id="4" name="Zástupný obsah 3">
            <a:extLst>
              <a:ext uri="{FF2B5EF4-FFF2-40B4-BE49-F238E27FC236}">
                <a16:creationId xmlns:a16="http://schemas.microsoft.com/office/drawing/2014/main" id="{4E326493-016D-4C27-953B-1604F2808CA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71650764"/>
              </p:ext>
            </p:extLst>
          </p:nvPr>
        </p:nvGraphicFramePr>
        <p:xfrm>
          <a:off x="1143000" y="1546384"/>
          <a:ext cx="9906000" cy="4114800"/>
        </p:xfrm>
        <a:graphic>
          <a:graphicData uri="http://schemas.openxmlformats.org/drawingml/2006/table">
            <a:tbl>
              <a:tblPr/>
              <a:tblGrid>
                <a:gridCol w="1651000">
                  <a:extLst>
                    <a:ext uri="{9D8B030D-6E8A-4147-A177-3AD203B41FA5}">
                      <a16:colId xmlns:a16="http://schemas.microsoft.com/office/drawing/2014/main" val="3035531256"/>
                    </a:ext>
                  </a:extLst>
                </a:gridCol>
                <a:gridCol w="1651000">
                  <a:extLst>
                    <a:ext uri="{9D8B030D-6E8A-4147-A177-3AD203B41FA5}">
                      <a16:colId xmlns:a16="http://schemas.microsoft.com/office/drawing/2014/main" val="3852659425"/>
                    </a:ext>
                  </a:extLst>
                </a:gridCol>
                <a:gridCol w="1651000">
                  <a:extLst>
                    <a:ext uri="{9D8B030D-6E8A-4147-A177-3AD203B41FA5}">
                      <a16:colId xmlns:a16="http://schemas.microsoft.com/office/drawing/2014/main" val="247934217"/>
                    </a:ext>
                  </a:extLst>
                </a:gridCol>
                <a:gridCol w="1651000">
                  <a:extLst>
                    <a:ext uri="{9D8B030D-6E8A-4147-A177-3AD203B41FA5}">
                      <a16:colId xmlns:a16="http://schemas.microsoft.com/office/drawing/2014/main" val="2301578357"/>
                    </a:ext>
                  </a:extLst>
                </a:gridCol>
                <a:gridCol w="1651000">
                  <a:extLst>
                    <a:ext uri="{9D8B030D-6E8A-4147-A177-3AD203B41FA5}">
                      <a16:colId xmlns:a16="http://schemas.microsoft.com/office/drawing/2014/main" val="163843665"/>
                    </a:ext>
                  </a:extLst>
                </a:gridCol>
                <a:gridCol w="1651000">
                  <a:extLst>
                    <a:ext uri="{9D8B030D-6E8A-4147-A177-3AD203B41FA5}">
                      <a16:colId xmlns:a16="http://schemas.microsoft.com/office/drawing/2014/main" val="39826119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just" fontAlgn="base"/>
                      <a:r>
                        <a:rPr lang="ru-RU" b="1" dirty="0">
                          <a:effectLst/>
                          <a:latin typeface="+mn-lt"/>
                        </a:rPr>
                        <a:t>Переходность</a:t>
                      </a:r>
                      <a:br>
                        <a:rPr lang="ru-RU" b="1" dirty="0">
                          <a:effectLst/>
                          <a:latin typeface="+mn-lt"/>
                        </a:rPr>
                      </a:br>
                      <a:endParaRPr lang="ru-RU" dirty="0">
                        <a:effectLst/>
                        <a:latin typeface="+mn-lt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BDADC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base"/>
                      <a:r>
                        <a:rPr lang="ru-RU" b="1">
                          <a:effectLst/>
                          <a:latin typeface="+mn-lt"/>
                        </a:rPr>
                        <a:t>Вид</a:t>
                      </a:r>
                      <a:endParaRPr lang="ru-RU">
                        <a:effectLst/>
                        <a:latin typeface="+mn-lt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BDADC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base"/>
                      <a:r>
                        <a:rPr lang="ru-RU" b="1">
                          <a:effectLst/>
                          <a:latin typeface="+mn-lt"/>
                        </a:rPr>
                        <a:t>Действительные</a:t>
                      </a:r>
                      <a:br>
                        <a:rPr lang="ru-RU" b="1">
                          <a:effectLst/>
                          <a:latin typeface="+mn-lt"/>
                        </a:rPr>
                      </a:br>
                      <a:endParaRPr lang="ru-RU">
                        <a:effectLst/>
                        <a:latin typeface="+mn-lt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BDADC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base"/>
                      <a:r>
                        <a:rPr lang="ru-RU" b="1">
                          <a:effectLst/>
                          <a:latin typeface="+mn-lt"/>
                        </a:rPr>
                        <a:t>причастия</a:t>
                      </a:r>
                      <a:br>
                        <a:rPr lang="ru-RU" b="1">
                          <a:effectLst/>
                          <a:latin typeface="+mn-lt"/>
                        </a:rPr>
                      </a:br>
                      <a:endParaRPr lang="ru-RU">
                        <a:effectLst/>
                        <a:latin typeface="+mn-lt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BDADC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base"/>
                      <a:r>
                        <a:rPr lang="ru-RU" b="1">
                          <a:effectLst/>
                          <a:latin typeface="+mn-lt"/>
                        </a:rPr>
                        <a:t>Страдательные</a:t>
                      </a:r>
                      <a:br>
                        <a:rPr lang="ru-RU" b="1">
                          <a:effectLst/>
                          <a:latin typeface="+mn-lt"/>
                        </a:rPr>
                      </a:br>
                      <a:endParaRPr lang="ru-RU">
                        <a:effectLst/>
                        <a:latin typeface="+mn-lt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BDADC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base"/>
                      <a:r>
                        <a:rPr lang="ru-RU" b="1">
                          <a:effectLst/>
                          <a:latin typeface="inherit"/>
                        </a:rPr>
                        <a:t>причастия</a:t>
                      </a:r>
                      <a:br>
                        <a:rPr lang="ru-RU" b="1">
                          <a:effectLst/>
                          <a:latin typeface="inherit"/>
                        </a:rPr>
                      </a:br>
                      <a:endParaRPr lang="ru-RU">
                        <a:effectLst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BDAD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572957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 fontAlgn="base"/>
                      <a:r>
                        <a:rPr lang="cs-CZ">
                          <a:effectLst/>
                          <a:latin typeface="+mn-lt"/>
                        </a:rPr>
                        <a:t>.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/>
                      <a:r>
                        <a:rPr lang="cs-CZ">
                          <a:effectLst/>
                          <a:latin typeface="+mn-lt"/>
                        </a:rPr>
                        <a:t>.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/>
                      <a:r>
                        <a:rPr lang="ru-RU" b="1">
                          <a:effectLst/>
                          <a:latin typeface="+mn-lt"/>
                        </a:rPr>
                        <a:t>Настоящее время</a:t>
                      </a:r>
                      <a:br>
                        <a:rPr lang="ru-RU" b="1">
                          <a:effectLst/>
                          <a:latin typeface="+mn-lt"/>
                        </a:rPr>
                      </a:br>
                      <a:endParaRPr lang="ru-RU">
                        <a:effectLst/>
                        <a:latin typeface="+mn-lt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/>
                      <a:r>
                        <a:rPr lang="ru-RU" b="1" dirty="0">
                          <a:effectLst/>
                          <a:latin typeface="+mn-lt"/>
                        </a:rPr>
                        <a:t>Прошедшее время</a:t>
                      </a:r>
                      <a:br>
                        <a:rPr lang="ru-RU" b="1" dirty="0">
                          <a:effectLst/>
                          <a:latin typeface="+mn-lt"/>
                        </a:rPr>
                      </a:br>
                      <a:endParaRPr lang="ru-RU" dirty="0">
                        <a:effectLst/>
                        <a:latin typeface="+mn-lt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/>
                      <a:r>
                        <a:rPr lang="ru-RU" b="1">
                          <a:effectLst/>
                          <a:latin typeface="+mn-lt"/>
                        </a:rPr>
                        <a:t>Настоящее время</a:t>
                      </a:r>
                      <a:br>
                        <a:rPr lang="ru-RU" b="1">
                          <a:effectLst/>
                          <a:latin typeface="+mn-lt"/>
                        </a:rPr>
                      </a:br>
                      <a:endParaRPr lang="ru-RU">
                        <a:effectLst/>
                        <a:latin typeface="+mn-lt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/>
                      <a:r>
                        <a:rPr lang="ru-RU" b="1">
                          <a:effectLst/>
                          <a:latin typeface="inherit"/>
                        </a:rPr>
                        <a:t>Прошедшее время</a:t>
                      </a:r>
                      <a:br>
                        <a:rPr lang="ru-RU" b="1">
                          <a:effectLst/>
                          <a:latin typeface="inherit"/>
                        </a:rPr>
                      </a:br>
                      <a:endParaRPr lang="ru-RU">
                        <a:effectLst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6149215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 fontAlgn="base"/>
                      <a:r>
                        <a:rPr lang="ru-RU">
                          <a:effectLst/>
                          <a:latin typeface="+mn-lt"/>
                        </a:rPr>
                        <a:t>Переходные глаголы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/>
                      <a:r>
                        <a:rPr lang="ru-RU">
                          <a:effectLst/>
                          <a:latin typeface="+mn-lt"/>
                        </a:rPr>
                        <a:t>Несовершенный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cs-CZ" dirty="0">
                          <a:effectLst/>
                          <a:latin typeface="+mn-lt"/>
                        </a:rPr>
                        <a:t>+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cs-CZ">
                          <a:effectLst/>
                          <a:latin typeface="+mn-lt"/>
                        </a:rPr>
                        <a:t>+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cs-CZ">
                          <a:effectLst/>
                          <a:latin typeface="+mn-lt"/>
                        </a:rPr>
                        <a:t>+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cs-CZ">
                          <a:effectLst/>
                        </a:rPr>
                        <a:t>+(</a:t>
                      </a:r>
                      <a:r>
                        <a:rPr lang="cs-CZ" b="1">
                          <a:effectLst/>
                          <a:latin typeface="inherit"/>
                        </a:rPr>
                        <a:t>–</a:t>
                      </a:r>
                      <a:r>
                        <a:rPr lang="cs-CZ">
                          <a:effectLst/>
                        </a:rPr>
                        <a:t>)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4558295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 fontAlgn="base"/>
                      <a:r>
                        <a:rPr lang="ru-RU">
                          <a:effectLst/>
                          <a:latin typeface="+mn-lt"/>
                        </a:rPr>
                        <a:t>Переходные глаголы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/>
                      <a:r>
                        <a:rPr lang="ru-RU">
                          <a:effectLst/>
                          <a:latin typeface="+mn-lt"/>
                        </a:rPr>
                        <a:t>Совершенный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cs-CZ" b="1">
                          <a:effectLst/>
                          <a:latin typeface="+mn-lt"/>
                        </a:rPr>
                        <a:t>–</a:t>
                      </a:r>
                      <a:endParaRPr lang="cs-CZ">
                        <a:effectLst/>
                        <a:latin typeface="+mn-lt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cs-CZ">
                          <a:effectLst/>
                          <a:latin typeface="+mn-lt"/>
                        </a:rPr>
                        <a:t>+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cs-CZ" b="1">
                          <a:effectLst/>
                          <a:latin typeface="+mn-lt"/>
                        </a:rPr>
                        <a:t>–</a:t>
                      </a:r>
                      <a:endParaRPr lang="cs-CZ">
                        <a:effectLst/>
                        <a:latin typeface="+mn-lt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cs-CZ">
                          <a:effectLst/>
                        </a:rPr>
                        <a:t>+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3954709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 fontAlgn="base"/>
                      <a:r>
                        <a:rPr lang="ru-RU">
                          <a:effectLst/>
                          <a:latin typeface="+mn-lt"/>
                        </a:rPr>
                        <a:t>Непереходные глаголы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/>
                      <a:r>
                        <a:rPr lang="ru-RU">
                          <a:effectLst/>
                          <a:latin typeface="+mn-lt"/>
                        </a:rPr>
                        <a:t>Несовершенный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cs-CZ">
                          <a:effectLst/>
                          <a:latin typeface="+mn-lt"/>
                        </a:rPr>
                        <a:t>+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cs-CZ">
                          <a:effectLst/>
                          <a:latin typeface="+mn-lt"/>
                        </a:rPr>
                        <a:t>+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cs-CZ" b="1">
                          <a:effectLst/>
                          <a:latin typeface="+mn-lt"/>
                        </a:rPr>
                        <a:t>–</a:t>
                      </a:r>
                      <a:endParaRPr lang="cs-CZ">
                        <a:effectLst/>
                        <a:latin typeface="+mn-lt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cs-CZ" b="1">
                          <a:effectLst/>
                          <a:latin typeface="inherit"/>
                        </a:rPr>
                        <a:t>–</a:t>
                      </a:r>
                      <a:endParaRPr lang="cs-CZ">
                        <a:effectLst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1134632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 fontAlgn="base"/>
                      <a:r>
                        <a:rPr lang="ru-RU">
                          <a:effectLst/>
                          <a:latin typeface="+mn-lt"/>
                        </a:rPr>
                        <a:t>Непереходные глаголы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/>
                      <a:r>
                        <a:rPr lang="ru-RU">
                          <a:effectLst/>
                          <a:latin typeface="+mn-lt"/>
                        </a:rPr>
                        <a:t>Совершенный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cs-CZ" b="1">
                          <a:effectLst/>
                          <a:latin typeface="+mn-lt"/>
                        </a:rPr>
                        <a:t>–</a:t>
                      </a:r>
                      <a:endParaRPr lang="cs-CZ">
                        <a:effectLst/>
                        <a:latin typeface="+mn-lt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cs-CZ">
                          <a:effectLst/>
                          <a:latin typeface="+mn-lt"/>
                        </a:rPr>
                        <a:t>+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cs-CZ" b="1" dirty="0">
                          <a:effectLst/>
                          <a:latin typeface="+mn-lt"/>
                        </a:rPr>
                        <a:t>–</a:t>
                      </a:r>
                      <a:endParaRPr lang="cs-CZ" dirty="0">
                        <a:effectLst/>
                        <a:latin typeface="+mn-lt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cs-CZ" b="1" dirty="0">
                          <a:effectLst/>
                          <a:latin typeface="inherit"/>
                        </a:rPr>
                        <a:t>–</a:t>
                      </a:r>
                      <a:endParaRPr lang="cs-CZ" dirty="0">
                        <a:effectLst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6698964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4919964"/>
      </p:ext>
    </p:extLst>
  </p:cSld>
  <p:clrMapOvr>
    <a:masterClrMapping/>
  </p:clrMapOvr>
</p:sld>
</file>

<file path=ppt/theme/theme1.xml><?xml version="1.0" encoding="utf-8"?>
<a:theme xmlns:a="http://schemas.openxmlformats.org/drawingml/2006/main" name="AngleLinesVTI">
  <a:themeElements>
    <a:clrScheme name="Custom 34">
      <a:dk1>
        <a:sysClr val="windowText" lastClr="000000"/>
      </a:dk1>
      <a:lt1>
        <a:sysClr val="window" lastClr="FFFFFF"/>
      </a:lt1>
      <a:dk2>
        <a:srgbClr val="001E2E"/>
      </a:dk2>
      <a:lt2>
        <a:srgbClr val="F0ECEC"/>
      </a:lt2>
      <a:accent1>
        <a:srgbClr val="155767"/>
      </a:accent1>
      <a:accent2>
        <a:srgbClr val="BA9CA0"/>
      </a:accent2>
      <a:accent3>
        <a:srgbClr val="A57931"/>
      </a:accent3>
      <a:accent4>
        <a:srgbClr val="0E577C"/>
      </a:accent4>
      <a:accent5>
        <a:srgbClr val="CC846E"/>
      </a:accent5>
      <a:accent6>
        <a:srgbClr val="93767A"/>
      </a:accent6>
      <a:hlink>
        <a:srgbClr val="0563C1"/>
      </a:hlink>
      <a:folHlink>
        <a:srgbClr val="954F72"/>
      </a:folHlink>
    </a:clrScheme>
    <a:fontScheme name="Walbaum Light Univers Light">
      <a:majorFont>
        <a:latin typeface="Walbaum Display Light"/>
        <a:ea typeface=""/>
        <a:cs typeface=""/>
      </a:majorFont>
      <a:minorFont>
        <a:latin typeface="Univers Condensed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ngleLinesVTI" id="{BC1FC193-C72F-4761-9899-1105EDF6BAE8}" vid="{64612625-F022-44B7-B9FA-9D26DEDBDC2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51</TotalTime>
  <Words>1175</Words>
  <Application>Microsoft Office PowerPoint</Application>
  <PresentationFormat>Širokoúhlá obrazovka</PresentationFormat>
  <Paragraphs>132</Paragraphs>
  <Slides>12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9" baseType="lpstr">
      <vt:lpstr>Arial</vt:lpstr>
      <vt:lpstr>Calibri</vt:lpstr>
      <vt:lpstr>inherit</vt:lpstr>
      <vt:lpstr>Univers Condensed Light</vt:lpstr>
      <vt:lpstr>Verdana</vt:lpstr>
      <vt:lpstr>Walbaum Display Light</vt:lpstr>
      <vt:lpstr>AngleLinesVTI</vt:lpstr>
      <vt:lpstr>Причастие и деепричастие в русском языке</vt:lpstr>
      <vt:lpstr>Причастие – это особая форма глагола, совмещает в себе признаки глагола и прилагательного</vt:lpstr>
      <vt:lpstr>Глагольные признаки –постоянные признаки</vt:lpstr>
      <vt:lpstr>Категории причастий </vt:lpstr>
      <vt:lpstr>Признаки прилагательного – непостоянные признаки</vt:lpstr>
      <vt:lpstr>Действительные и страдательные причастия</vt:lpstr>
      <vt:lpstr>Действительные причастия </vt:lpstr>
      <vt:lpstr>Страдательные причастия </vt:lpstr>
      <vt:lpstr>Образование причастий связано с видом и переходностью глагола</vt:lpstr>
      <vt:lpstr>Деепричастие</vt:lpstr>
      <vt:lpstr>Деепричастие</vt:lpstr>
      <vt:lpstr>Сколько деепричастий можно образовать от одного глагола?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Причастие и деепричастие в русском языке</dc:title>
  <dc:creator>Olga Berger</dc:creator>
  <cp:lastModifiedBy>Olga Berger</cp:lastModifiedBy>
  <cp:revision>7</cp:revision>
  <dcterms:created xsi:type="dcterms:W3CDTF">2020-12-21T13:37:07Z</dcterms:created>
  <dcterms:modified xsi:type="dcterms:W3CDTF">2022-12-07T06:34:22Z</dcterms:modified>
</cp:coreProperties>
</file>