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1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6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3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8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9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5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0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9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4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3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brazovaka.ru/russkiy-yazyk/stradatelnye-prichastiya" TargetMode="External"/><Relationship Id="rId2" Type="http://schemas.openxmlformats.org/officeDocument/2006/relationships/hyperlink" Target="https://obrazovaka.ru/russkiy-yazyk/deystvitelnye-prichastiya-s-primeram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3EFBF9C-E027-485A-9420-0EEAF35DB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5645888" cy="3902149"/>
          </a:xfrm>
        </p:spPr>
        <p:txBody>
          <a:bodyPr anchor="t">
            <a:normAutofit/>
          </a:bodyPr>
          <a:lstStyle/>
          <a:p>
            <a:pPr algn="l"/>
            <a:r>
              <a:rPr lang="ru-RU" sz="5600"/>
              <a:t>Причастие и деепричастие в русском языке</a:t>
            </a:r>
            <a:endParaRPr lang="cs-CZ" sz="56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FFF5F4-69ED-467F-A34C-6DCCB92D8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870" y="4651745"/>
            <a:ext cx="4890977" cy="999460"/>
          </a:xfrm>
        </p:spPr>
        <p:txBody>
          <a:bodyPr anchor="b">
            <a:normAutofit/>
          </a:bodyPr>
          <a:lstStyle/>
          <a:p>
            <a:pPr algn="l"/>
            <a:endParaRPr lang="cs-CZ" dirty="0"/>
          </a:p>
        </p:txBody>
      </p:sp>
      <p:pic>
        <p:nvPicPr>
          <p:cNvPr id="4" name="Picture 3" descr="Obsah obrázku déšť, příroda, pavučina, objekt v exteriéru&#10;&#10;Popis byl vytvořen automaticky">
            <a:extLst>
              <a:ext uri="{FF2B5EF4-FFF2-40B4-BE49-F238E27FC236}">
                <a16:creationId xmlns:a16="http://schemas.microsoft.com/office/drawing/2014/main" id="{FD420E5B-EF54-4568-AD86-F4C7D21075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2" r="5119" b="-2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82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856AE-7297-4D0F-8E64-01A31370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742949"/>
          </a:xfrm>
        </p:spPr>
        <p:txBody>
          <a:bodyPr/>
          <a:lstStyle/>
          <a:p>
            <a:r>
              <a:rPr lang="ru-RU" dirty="0"/>
              <a:t>Деепричастие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B13325-E030-4350-A014-F282A8C51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62050"/>
            <a:ext cx="9906000" cy="487192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C806783-8BFF-4BC9-BFF7-B2F0A8604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1276350"/>
            <a:ext cx="7181849" cy="550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963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EAB3E-0DA9-4A9B-B1D2-B0E3D865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533399"/>
          </a:xfrm>
        </p:spPr>
        <p:txBody>
          <a:bodyPr>
            <a:normAutofit fontScale="90000"/>
          </a:bodyPr>
          <a:lstStyle/>
          <a:p>
            <a:r>
              <a:rPr lang="ru-RU" dirty="0"/>
              <a:t>Деепричастие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160F9-1638-4CB9-B112-CD6C8086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71575"/>
            <a:ext cx="9906000" cy="486240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Начальной формой деепричастия, как и у глагола, является инфинитив, например:</a:t>
            </a:r>
            <a:r>
              <a:rPr lang="cs-CZ" dirty="0"/>
              <a:t> </a:t>
            </a:r>
            <a:r>
              <a:rPr lang="ru-RU" dirty="0"/>
              <a:t>сохраняя — сохранять; указывая — указывать; </a:t>
            </a:r>
            <a:r>
              <a:rPr lang="cs-CZ" dirty="0"/>
              <a:t> </a:t>
            </a:r>
            <a:r>
              <a:rPr lang="ru-RU" dirty="0"/>
              <a:t>подбежав — подбежать; устремившись — устремиться.</a:t>
            </a:r>
          </a:p>
          <a:p>
            <a:r>
              <a:rPr lang="ru-RU" dirty="0"/>
              <a:t>Деепричастия обладают грамматической категорией переходности/непереходности:</a:t>
            </a:r>
            <a:r>
              <a:rPr lang="cs-CZ" dirty="0"/>
              <a:t> </a:t>
            </a:r>
            <a:r>
              <a:rPr lang="ru-RU" i="1" dirty="0"/>
              <a:t>читая (что?) книгу (управляет существительным без предлога в форме винительного падежа),</a:t>
            </a:r>
            <a:r>
              <a:rPr lang="cs-CZ" i="1" dirty="0"/>
              <a:t>  </a:t>
            </a:r>
            <a:r>
              <a:rPr lang="ru-RU" i="1" dirty="0"/>
              <a:t>стоя (у чего?) у окна (существительное в косвенном падеже с предлогом);</a:t>
            </a:r>
          </a:p>
          <a:p>
            <a:r>
              <a:rPr lang="ru-RU" dirty="0"/>
              <a:t>Эта глагольная форма бывает возвратной или невозвратной:</a:t>
            </a:r>
            <a:r>
              <a:rPr lang="cs-CZ" dirty="0"/>
              <a:t> </a:t>
            </a:r>
            <a:r>
              <a:rPr lang="ru-RU" i="1" dirty="0"/>
              <a:t>умывать — умывая;</a:t>
            </a:r>
            <a:r>
              <a:rPr lang="cs-CZ" i="1" dirty="0"/>
              <a:t> </a:t>
            </a:r>
            <a:r>
              <a:rPr lang="ru-RU" i="1" dirty="0"/>
              <a:t>умыться — умывшись.</a:t>
            </a:r>
          </a:p>
          <a:p>
            <a:r>
              <a:rPr lang="ru-RU" dirty="0"/>
              <a:t>Деепричастие сохраняет признак действия. Оно обозначает добавочное действие, происходящее одновременно с главным действием, выраженным глаголом-сказуемым</a:t>
            </a:r>
            <a:r>
              <a:rPr lang="cs-CZ" dirty="0"/>
              <a:t> : </a:t>
            </a:r>
            <a:r>
              <a:rPr lang="ru-RU" i="1" dirty="0"/>
              <a:t>Прислушиваясь к шепоту осенней листвы, старик неспешно гулял по аллеям парка.</a:t>
            </a:r>
            <a:endParaRPr lang="ru-RU" dirty="0"/>
          </a:p>
          <a:p>
            <a:r>
              <a:rPr lang="ru-RU" dirty="0"/>
              <a:t>Если деепричастие заменить спрягаемой формой глагола, то соответствующее действие будет восприниматься как равноправное</a:t>
            </a:r>
            <a:r>
              <a:rPr lang="cs-CZ" dirty="0"/>
              <a:t>: </a:t>
            </a:r>
            <a:r>
              <a:rPr lang="ru-RU" i="1" dirty="0"/>
              <a:t>Старик гулял и прислушивался к шёпоту листвы.</a:t>
            </a:r>
            <a:endParaRPr lang="ru-RU" dirty="0"/>
          </a:p>
          <a:p>
            <a:r>
              <a:rPr lang="ru-RU" dirty="0"/>
              <a:t>Деепричастие может обозначать действие, предшествующее основному:</a:t>
            </a:r>
            <a:r>
              <a:rPr lang="cs-CZ" dirty="0"/>
              <a:t> </a:t>
            </a:r>
            <a:r>
              <a:rPr lang="ru-RU" i="1" dirty="0"/>
              <a:t>Написав сообщение, я отправил его по электронной почте.</a:t>
            </a:r>
            <a:r>
              <a:rPr lang="cs-CZ" i="1" dirty="0"/>
              <a:t> //</a:t>
            </a:r>
            <a:r>
              <a:rPr lang="ru-RU" i="1" dirty="0"/>
              <a:t>Я сначала написал, а потом отправил.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8647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EA5A9-6DA1-40EC-A594-27E786A58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628649"/>
          </a:xfrm>
        </p:spPr>
        <p:txBody>
          <a:bodyPr>
            <a:normAutofit fontScale="90000"/>
          </a:bodyPr>
          <a:lstStyle/>
          <a:p>
            <a:r>
              <a:rPr lang="ru-RU" dirty="0"/>
              <a:t>Сколько деепричастий можно образовать от одного глагола?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13CE03-504C-4390-A592-BD40AF6B7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85900"/>
            <a:ext cx="9906000" cy="454807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Если от одного глагола можно образовать от 1 до 4 причастий ( в зависимости от вида и переходности глагола), то с деепричастиями все проще. Обычно от одного глагола можно образовать ОДНО деепричастие (есть исключения, но упрощенно 1 глагол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→1 деепричастие)</a:t>
            </a:r>
            <a:r>
              <a:rPr lang="ru-RU" dirty="0"/>
              <a:t>. </a:t>
            </a:r>
          </a:p>
          <a:p>
            <a:r>
              <a:rPr lang="ru-RU" dirty="0"/>
              <a:t>Для запоминания: делать – делая, 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/>
              <a:t>делать (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/>
              <a:t>овершенный вид) – </a:t>
            </a:r>
            <a:r>
              <a:rPr lang="ru-RU" dirty="0">
                <a:solidFill>
                  <a:srgbClr val="FF0000"/>
                </a:solidFill>
              </a:rPr>
              <a:t>сделав</a:t>
            </a:r>
          </a:p>
          <a:p>
            <a:r>
              <a:rPr lang="ru-RU" dirty="0">
                <a:solidFill>
                  <a:schemeClr val="tx1"/>
                </a:solidFill>
              </a:rPr>
              <a:t>Образование деепричастий – деепричастия образуются от глаголов с помощью специальных суффиксов – -а, -я, -в, -вши, -ши:</a:t>
            </a:r>
          </a:p>
          <a:p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</a:rPr>
              <a:t>деепричастия несовершенного вида образуются от основы настоящего времени с помощью суффиксов -а, -я:</a:t>
            </a:r>
          </a:p>
          <a:p>
            <a:r>
              <a:rPr lang="ru-RU" dirty="0">
                <a:solidFill>
                  <a:schemeClr val="tx1"/>
                </a:solidFill>
              </a:rPr>
              <a:t>молчать: </a:t>
            </a:r>
            <a:r>
              <a:rPr lang="ru-RU" dirty="0" err="1">
                <a:solidFill>
                  <a:schemeClr val="tx1"/>
                </a:solidFill>
              </a:rPr>
              <a:t>молч-ат</a:t>
            </a:r>
            <a:r>
              <a:rPr lang="ru-RU" dirty="0">
                <a:solidFill>
                  <a:schemeClr val="tx1"/>
                </a:solidFill>
              </a:rPr>
              <a:t> → молча; решать: </a:t>
            </a:r>
            <a:r>
              <a:rPr lang="ru-RU" dirty="0" err="1">
                <a:solidFill>
                  <a:schemeClr val="tx1"/>
                </a:solidFill>
              </a:rPr>
              <a:t>реша</a:t>
            </a:r>
            <a:r>
              <a:rPr lang="ru-RU" dirty="0">
                <a:solidFill>
                  <a:schemeClr val="tx1"/>
                </a:solidFill>
              </a:rPr>
              <a:t>-ют → решая;</a:t>
            </a:r>
          </a:p>
          <a:p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</a:rPr>
              <a:t>деепричастия совершенного вида образуются от основы инфинитива с помощью суффиксов –в ( если глагол невозвратный, с основой на гласный), -вши (если глагол возвратный), -ши (если основа на согласный – прине</a:t>
            </a:r>
            <a:r>
              <a:rPr lang="ru-RU" u="sng" dirty="0">
                <a:solidFill>
                  <a:schemeClr val="tx1"/>
                </a:solidFill>
                <a:highlight>
                  <a:srgbClr val="FFFF00"/>
                </a:highlight>
              </a:rPr>
              <a:t>с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</a:rPr>
              <a:t>-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</a:rPr>
              <a:t>ти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</a:rPr>
              <a:t>):</a:t>
            </a:r>
          </a:p>
          <a:p>
            <a:r>
              <a:rPr lang="ru-RU" dirty="0">
                <a:solidFill>
                  <a:schemeClr val="tx1"/>
                </a:solidFill>
              </a:rPr>
              <a:t>замолчать: </a:t>
            </a:r>
            <a:r>
              <a:rPr lang="ru-RU" dirty="0" err="1">
                <a:solidFill>
                  <a:schemeClr val="tx1"/>
                </a:solidFill>
              </a:rPr>
              <a:t>замолча-ть</a:t>
            </a:r>
            <a:r>
              <a:rPr lang="ru-RU" dirty="0">
                <a:solidFill>
                  <a:schemeClr val="tx1"/>
                </a:solidFill>
              </a:rPr>
              <a:t> → замолчав; решить: реши-</a:t>
            </a:r>
            <a:r>
              <a:rPr lang="ru-RU" dirty="0" err="1">
                <a:solidFill>
                  <a:schemeClr val="tx1"/>
                </a:solidFill>
              </a:rPr>
              <a:t>ть</a:t>
            </a:r>
            <a:r>
              <a:rPr lang="ru-RU" dirty="0">
                <a:solidFill>
                  <a:schemeClr val="tx1"/>
                </a:solidFill>
              </a:rPr>
              <a:t> → решив; заняться: </a:t>
            </a:r>
            <a:r>
              <a:rPr lang="ru-RU" dirty="0" err="1">
                <a:solidFill>
                  <a:schemeClr val="tx1"/>
                </a:solidFill>
              </a:rPr>
              <a:t>заня-ть-ся</a:t>
            </a:r>
            <a:r>
              <a:rPr lang="ru-RU" dirty="0">
                <a:solidFill>
                  <a:schemeClr val="tx1"/>
                </a:solidFill>
              </a:rPr>
              <a:t> → занявшись; принести: принес-</a:t>
            </a:r>
            <a:r>
              <a:rPr lang="ru-RU" dirty="0" err="1">
                <a:solidFill>
                  <a:schemeClr val="tx1"/>
                </a:solidFill>
              </a:rPr>
              <a:t>ти</a:t>
            </a:r>
            <a:r>
              <a:rPr lang="ru-RU" dirty="0">
                <a:solidFill>
                  <a:schemeClr val="tx1"/>
                </a:solidFill>
              </a:rPr>
              <a:t> → принесши.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2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48789-049B-4285-88CB-8AC9F201A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Причастие – это особая форма глагола, совмещает в себе признаки глагола и прилагательного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4FC8AC-211D-45CF-A475-0339A529B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Обозначает признак предмета по действию и отвечает на вопросы – </a:t>
            </a:r>
            <a:r>
              <a:rPr lang="ru-RU" b="0" i="1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Какой? Какая? Какое? Какие? Что делающий? Что делавший? Что сделавший?</a:t>
            </a:r>
            <a:endParaRPr lang="ru-RU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ru-RU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Примеры причастий:</a:t>
            </a:r>
            <a:r>
              <a:rPr lang="ru-RU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лежавший, вымытый, окупаемый, собранный, написанный, обнимающий, желающий.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82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C3AB1-5FE8-48E5-909B-DCB9E80B4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Глагольные признаки –постоянные признаки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06F6CF-4348-4462-BCF9-4D6A50E9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</a:rPr>
              <a:t>Залог</a:t>
            </a:r>
            <a:r>
              <a:rPr lang="ru-RU" b="0" i="0" dirty="0">
                <a:solidFill>
                  <a:srgbClr val="333333"/>
                </a:solidFill>
                <a:effectLst/>
              </a:rPr>
              <a:t> (действительное или страдательное);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</a:rPr>
              <a:t>Вид</a:t>
            </a:r>
            <a:r>
              <a:rPr lang="ru-RU" b="0" i="0" dirty="0">
                <a:solidFill>
                  <a:srgbClr val="333333"/>
                </a:solidFill>
                <a:effectLst/>
              </a:rPr>
              <a:t> (совершенный или несовершенный);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</a:rPr>
              <a:t>Время</a:t>
            </a:r>
            <a:r>
              <a:rPr lang="ru-RU" b="0" i="0" dirty="0">
                <a:solidFill>
                  <a:srgbClr val="333333"/>
                </a:solidFill>
                <a:effectLst/>
              </a:rPr>
              <a:t> (настоящее либо прошедшее).</a:t>
            </a:r>
          </a:p>
          <a:p>
            <a:r>
              <a:rPr lang="ru-RU" dirty="0"/>
              <a:t> читавший (мальчик)– действительное причастие, несовершенный вид, прошедшее время</a:t>
            </a:r>
          </a:p>
          <a:p>
            <a:r>
              <a:rPr lang="ru-RU" dirty="0"/>
              <a:t>налитый (стакан) – страдательное причастие, совершенный вид, прошедшее время</a:t>
            </a:r>
          </a:p>
          <a:p>
            <a:r>
              <a:rPr lang="ru-RU" dirty="0"/>
              <a:t>подходящий (вариант) – действительное причастие, несовершенный вид, настоящее время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84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19268-1963-432B-BEAB-7400BF3D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49943"/>
            <a:ext cx="9906000" cy="482212"/>
          </a:xfrm>
        </p:spPr>
        <p:txBody>
          <a:bodyPr>
            <a:normAutofit fontScale="90000"/>
          </a:bodyPr>
          <a:lstStyle/>
          <a:p>
            <a:r>
              <a:rPr lang="ru-RU" dirty="0"/>
              <a:t>Категории причастий</a:t>
            </a:r>
            <a:br>
              <a:rPr lang="ru-RU" dirty="0"/>
            </a:br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79A4890-9447-42CB-AA3C-6971985C26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4115" y="1944274"/>
            <a:ext cx="10801446" cy="4154984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Как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и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глагол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от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которого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образовано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причастие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оно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имеет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грамматические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категории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: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1.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вид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несовершенный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(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что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делать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? 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петь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— 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певший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совершенный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(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что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сделать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? 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запеть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—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запевший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2.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действительный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или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страдательный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залог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Причастие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в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форме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действительного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залога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обозначает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признак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действия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которое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совершает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сам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производитель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: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читающий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книгу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;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смотревший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в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окно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вагона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Причастие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в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форме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страдательного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залога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обозначает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признак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предмета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который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испытывает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действие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стороны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,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подвергается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чьему-то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воздействию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: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влекомый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ветром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;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испеченный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на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масле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блин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;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растертый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в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порошок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3.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Причастие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сохраняет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переходность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/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непереходность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производящего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глагола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: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несущий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корзинку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;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плывущий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по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реке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4.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возвратность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/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невозвратность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бежать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—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бегущий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по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тропинке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строиться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—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строящийся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у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дороги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5. у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причастий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различают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настоящее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и 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прошедшее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 </a:t>
            </a:r>
            <a:r>
              <a:rPr kumimoji="0" lang="cs-CZ" altLang="cs-CZ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время</a:t>
            </a: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: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говорить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— 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говорящий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по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телефону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;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устать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—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уставший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к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концу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 </a:t>
            </a:r>
            <a:r>
              <a:rPr kumimoji="0" lang="cs-CZ" altLang="cs-CZ" sz="12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работы</a:t>
            </a:r>
            <a:r>
              <a:rPr kumimoji="0" lang="cs-CZ" altLang="cs-CZ" sz="12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  <a:cs typeface="Arial" panose="020B0604020202020204" pitchFamily="34" charset="0"/>
              </a:rPr>
              <a:t>.</a:t>
            </a:r>
            <a:endParaRPr kumimoji="0" lang="cs-CZ" altLang="cs-CZ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510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87CB2-A8DE-43F7-B526-08AD1066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прилагательного – непостоянные признаки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38C76E-5CEB-443D-925D-F8C610169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Форма</a:t>
            </a:r>
            <a:r>
              <a:rPr lang="ru-RU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(полная или краткая);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Число</a:t>
            </a:r>
            <a:r>
              <a:rPr lang="ru-RU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(единственное или множественное);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Род</a:t>
            </a:r>
            <a:r>
              <a:rPr lang="ru-RU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 (мужской, женский, средний);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Падеж</a:t>
            </a:r>
            <a:r>
              <a:rPr lang="ru-RU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ru-RU" dirty="0"/>
          </a:p>
          <a:p>
            <a:r>
              <a:rPr lang="ru-RU" dirty="0"/>
              <a:t>Читающему (мальчику) – полная форма, </a:t>
            </a:r>
            <a:r>
              <a:rPr lang="ru-RU" dirty="0" err="1"/>
              <a:t>ед.ч</a:t>
            </a:r>
            <a:r>
              <a:rPr lang="ru-RU" dirty="0"/>
              <a:t>., </a:t>
            </a:r>
            <a:r>
              <a:rPr lang="ru-RU" dirty="0" err="1"/>
              <a:t>м.р</a:t>
            </a:r>
            <a:r>
              <a:rPr lang="ru-RU" dirty="0"/>
              <a:t>., </a:t>
            </a:r>
            <a:r>
              <a:rPr lang="ru-RU" dirty="0" err="1"/>
              <a:t>дат.п</a:t>
            </a:r>
            <a:r>
              <a:rPr lang="ru-RU" dirty="0"/>
              <a:t>.</a:t>
            </a:r>
          </a:p>
          <a:p>
            <a:r>
              <a:rPr lang="ru-RU" dirty="0"/>
              <a:t>(Стакан) налит  - краткая форма, </a:t>
            </a:r>
            <a:r>
              <a:rPr lang="ru-RU" dirty="0" err="1"/>
              <a:t>ед.ч</a:t>
            </a:r>
            <a:r>
              <a:rPr lang="ru-RU" dirty="0"/>
              <a:t>, </a:t>
            </a:r>
            <a:r>
              <a:rPr lang="ru-RU" dirty="0" err="1"/>
              <a:t>м.р</a:t>
            </a:r>
            <a:r>
              <a:rPr lang="ru-RU" dirty="0"/>
              <a:t>.</a:t>
            </a:r>
          </a:p>
          <a:p>
            <a:r>
              <a:rPr lang="ru-RU" dirty="0"/>
              <a:t>Подходящих (вариантов) – полная форма, </a:t>
            </a:r>
            <a:r>
              <a:rPr lang="ru-RU" dirty="0" err="1"/>
              <a:t>мн.ч</a:t>
            </a:r>
            <a:r>
              <a:rPr lang="ru-RU" dirty="0"/>
              <a:t>, </a:t>
            </a:r>
            <a:r>
              <a:rPr lang="ru-RU" dirty="0" err="1"/>
              <a:t>род.п</a:t>
            </a:r>
            <a:r>
              <a:rPr lang="ru-RU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29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03348-15F1-4003-A5A1-378D0C46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602941"/>
          </a:xfrm>
        </p:spPr>
        <p:txBody>
          <a:bodyPr>
            <a:normAutofit fontScale="90000"/>
          </a:bodyPr>
          <a:lstStyle/>
          <a:p>
            <a:r>
              <a:rPr lang="ru-RU" dirty="0"/>
              <a:t>Действительные и страдательные причастия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40871CD-03FF-42DE-828C-544E6AC700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071007"/>
              </p:ext>
            </p:extLst>
          </p:nvPr>
        </p:nvGraphicFramePr>
        <p:xfrm>
          <a:off x="1988598" y="1597981"/>
          <a:ext cx="7767961" cy="4625266"/>
        </p:xfrm>
        <a:graphic>
          <a:graphicData uri="http://schemas.openxmlformats.org/drawingml/2006/table">
            <a:tbl>
              <a:tblPr/>
              <a:tblGrid>
                <a:gridCol w="1066237">
                  <a:extLst>
                    <a:ext uri="{9D8B030D-6E8A-4147-A177-3AD203B41FA5}">
                      <a16:colId xmlns:a16="http://schemas.microsoft.com/office/drawing/2014/main" val="701480079"/>
                    </a:ext>
                  </a:extLst>
                </a:gridCol>
                <a:gridCol w="1135343">
                  <a:extLst>
                    <a:ext uri="{9D8B030D-6E8A-4147-A177-3AD203B41FA5}">
                      <a16:colId xmlns:a16="http://schemas.microsoft.com/office/drawing/2014/main" val="355587855"/>
                    </a:ext>
                  </a:extLst>
                </a:gridCol>
                <a:gridCol w="1935020">
                  <a:extLst>
                    <a:ext uri="{9D8B030D-6E8A-4147-A177-3AD203B41FA5}">
                      <a16:colId xmlns:a16="http://schemas.microsoft.com/office/drawing/2014/main" val="4220085770"/>
                    </a:ext>
                  </a:extLst>
                </a:gridCol>
                <a:gridCol w="1164961">
                  <a:extLst>
                    <a:ext uri="{9D8B030D-6E8A-4147-A177-3AD203B41FA5}">
                      <a16:colId xmlns:a16="http://schemas.microsoft.com/office/drawing/2014/main" val="3707839696"/>
                    </a:ext>
                  </a:extLst>
                </a:gridCol>
                <a:gridCol w="2466400">
                  <a:extLst>
                    <a:ext uri="{9D8B030D-6E8A-4147-A177-3AD203B41FA5}">
                      <a16:colId xmlns:a16="http://schemas.microsoft.com/office/drawing/2014/main" val="1604212148"/>
                    </a:ext>
                  </a:extLst>
                </a:gridCol>
              </a:tblGrid>
              <a:tr h="1953494">
                <a:tc>
                  <a:txBody>
                    <a:bodyPr/>
                    <a:lstStyle/>
                    <a:p>
                      <a:r>
                        <a:rPr lang="ru-RU" sz="1800" b="1">
                          <a:effectLst/>
                        </a:rPr>
                        <a:t>Типы</a:t>
                      </a:r>
                      <a:endParaRPr lang="ru-RU" sz="180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800" b="1" dirty="0">
                          <a:effectLst/>
                          <a:hlinkClick r:id="rId2"/>
                        </a:rPr>
                        <a:t>Действительные причастия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i="1" dirty="0">
                          <a:effectLst/>
                        </a:rPr>
                        <a:t>(обозначают признак предмета по действию, которое осуществляет сам предмет)</a:t>
                      </a:r>
                      <a:endParaRPr lang="ru-RU" sz="1800" dirty="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b="1">
                          <a:effectLst/>
                          <a:hlinkClick r:id="rId3"/>
                        </a:rPr>
                        <a:t>Страдательные причастия</a:t>
                      </a:r>
                      <a:r>
                        <a:rPr lang="ru-RU" sz="1800">
                          <a:effectLst/>
                        </a:rPr>
                        <a:t> </a:t>
                      </a:r>
                      <a:r>
                        <a:rPr lang="ru-RU" sz="1800" i="1">
                          <a:effectLst/>
                        </a:rPr>
                        <a:t>(обозначают признак предмета по действию, которое осуществляется над предметом)</a:t>
                      </a:r>
                      <a:endParaRPr lang="ru-RU" sz="180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103703"/>
                  </a:ext>
                </a:extLst>
              </a:tr>
              <a:tr h="1335886">
                <a:tc>
                  <a:txBody>
                    <a:bodyPr/>
                    <a:lstStyle/>
                    <a:p>
                      <a:r>
                        <a:rPr lang="ru-RU" sz="1800" b="1">
                          <a:effectLst/>
                        </a:rPr>
                        <a:t>Настоящего времени</a:t>
                      </a:r>
                      <a:endParaRPr lang="ru-RU" sz="180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>
                          <a:effectLst/>
                        </a:rPr>
                        <a:t>-ущ-/-ющ-</a:t>
                      </a:r>
                      <a:r>
                        <a:rPr lang="ru-RU" sz="1800">
                          <a:effectLst/>
                        </a:rPr>
                        <a:t>;</a:t>
                      </a:r>
                    </a:p>
                    <a:p>
                      <a:r>
                        <a:rPr lang="ru-RU" sz="1800" i="1">
                          <a:effectLst/>
                        </a:rPr>
                        <a:t>-ащ-/-ящ-</a:t>
                      </a:r>
                      <a:r>
                        <a:rPr lang="ru-RU" sz="1800">
                          <a:effectLst/>
                        </a:rPr>
                        <a:t> </a:t>
                      </a: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</a:rPr>
                        <a:t>живущий, играющий, дрожащий</a:t>
                      </a:r>
                      <a:endParaRPr lang="ru-RU" sz="1800" dirty="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>
                          <a:effectLst/>
                        </a:rPr>
                        <a:t>-ом-/-ем-;</a:t>
                      </a:r>
                      <a:endParaRPr lang="ru-RU" sz="1800">
                        <a:effectLst/>
                      </a:endParaRPr>
                    </a:p>
                    <a:p>
                      <a:r>
                        <a:rPr lang="ru-RU" sz="1800" i="1">
                          <a:effectLst/>
                        </a:rPr>
                        <a:t>-им-</a:t>
                      </a:r>
                      <a:endParaRPr lang="ru-RU" sz="180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>
                          <a:effectLst/>
                        </a:rPr>
                        <a:t>обсуждаемый, направляемый, гонимый</a:t>
                      </a:r>
                      <a:endParaRPr lang="ru-RU" sz="180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66663"/>
                  </a:ext>
                </a:extLst>
              </a:tr>
              <a:tr h="1335886">
                <a:tc>
                  <a:txBody>
                    <a:bodyPr/>
                    <a:lstStyle/>
                    <a:p>
                      <a:r>
                        <a:rPr lang="ru-RU" sz="1800" b="1">
                          <a:effectLst/>
                        </a:rPr>
                        <a:t>Прошедшего времени</a:t>
                      </a:r>
                      <a:endParaRPr lang="ru-RU" sz="180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>
                          <a:effectLst/>
                        </a:rPr>
                        <a:t>-вш-/-ш-</a:t>
                      </a:r>
                      <a:endParaRPr lang="ru-RU" sz="180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>
                          <a:effectLst/>
                        </a:rPr>
                        <a:t>знавший, танцевавший, замерзший</a:t>
                      </a:r>
                      <a:endParaRPr lang="ru-RU" sz="180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>
                          <a:effectLst/>
                        </a:rPr>
                        <a:t>-нн-/-енн-/-т-</a:t>
                      </a:r>
                      <a:endParaRPr lang="ru-RU" sz="180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</a:rPr>
                        <a:t>увлеченный, описанный, сбитый</a:t>
                      </a:r>
                      <a:endParaRPr lang="ru-RU" sz="1800" dirty="0">
                        <a:effectLst/>
                      </a:endParaRPr>
                    </a:p>
                  </a:txBody>
                  <a:tcPr marL="89429" marR="89429" marT="44715" marB="447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34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09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88941-F514-464C-8B14-1E307E64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290621"/>
          </a:xfrm>
        </p:spPr>
        <p:txBody>
          <a:bodyPr>
            <a:normAutofit fontScale="90000"/>
          </a:bodyPr>
          <a:lstStyle/>
          <a:p>
            <a:r>
              <a:rPr lang="ru-RU" dirty="0"/>
              <a:t>Действительные причастия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2E6A5-3F3E-4C25-86A4-466B6C536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96645"/>
            <a:ext cx="9906000" cy="513733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Действительное причастие обозначает признак предмета, который сам производит действие или испытывает определенное состояние.</a:t>
            </a:r>
          </a:p>
          <a:p>
            <a:r>
              <a:rPr lang="ru-RU" dirty="0">
                <a:highlight>
                  <a:srgbClr val="FFFF00"/>
                </a:highlight>
              </a:rPr>
              <a:t>Действительные причастия настоящего времени образуются от основ глаголов настоящего времени переходных и непереходных глаголов с помощью суффиксов -</a:t>
            </a:r>
            <a:r>
              <a:rPr lang="ru-RU" dirty="0" err="1">
                <a:highlight>
                  <a:srgbClr val="FFFF00"/>
                </a:highlight>
              </a:rPr>
              <a:t>ущ</a:t>
            </a:r>
            <a:r>
              <a:rPr lang="ru-RU" dirty="0">
                <a:highlight>
                  <a:srgbClr val="FFFF00"/>
                </a:highlight>
              </a:rPr>
              <a:t>-/-</a:t>
            </a:r>
            <a:r>
              <a:rPr lang="ru-RU" dirty="0" err="1">
                <a:highlight>
                  <a:srgbClr val="FFFF00"/>
                </a:highlight>
              </a:rPr>
              <a:t>ющ</a:t>
            </a:r>
            <a:r>
              <a:rPr lang="ru-RU" dirty="0">
                <a:highlight>
                  <a:srgbClr val="FFFF00"/>
                </a:highlight>
              </a:rPr>
              <a:t>- (I </a:t>
            </a:r>
            <a:r>
              <a:rPr lang="ru-RU" dirty="0" err="1">
                <a:highlight>
                  <a:srgbClr val="FFFF00"/>
                </a:highlight>
              </a:rPr>
              <a:t>спр</a:t>
            </a:r>
            <a:r>
              <a:rPr lang="ru-RU" dirty="0">
                <a:highlight>
                  <a:srgbClr val="FFFF00"/>
                </a:highlight>
              </a:rPr>
              <a:t>.), -</a:t>
            </a:r>
            <a:r>
              <a:rPr lang="ru-RU" dirty="0" err="1">
                <a:highlight>
                  <a:srgbClr val="FFFF00"/>
                </a:highlight>
              </a:rPr>
              <a:t>ащ</a:t>
            </a:r>
            <a:r>
              <a:rPr lang="ru-RU" dirty="0">
                <a:highlight>
                  <a:srgbClr val="FFFF00"/>
                </a:highlight>
              </a:rPr>
              <a:t>-/-</a:t>
            </a:r>
            <a:r>
              <a:rPr lang="ru-RU" dirty="0" err="1">
                <a:highlight>
                  <a:srgbClr val="FFFF00"/>
                </a:highlight>
              </a:rPr>
              <a:t>ящ</a:t>
            </a:r>
            <a:r>
              <a:rPr lang="ru-RU" dirty="0">
                <a:highlight>
                  <a:srgbClr val="FFFF00"/>
                </a:highlight>
              </a:rPr>
              <a:t>- (</a:t>
            </a:r>
            <a:r>
              <a:rPr lang="ru-RU" dirty="0" err="1">
                <a:highlight>
                  <a:srgbClr val="FFFF00"/>
                </a:highlight>
              </a:rPr>
              <a:t>IIспр</a:t>
            </a:r>
            <a:r>
              <a:rPr lang="ru-RU" dirty="0">
                <a:highlight>
                  <a:srgbClr val="FFFF00"/>
                </a:highlight>
              </a:rPr>
              <a:t>.):</a:t>
            </a:r>
          </a:p>
          <a:p>
            <a:r>
              <a:rPr lang="ru-RU" dirty="0"/>
              <a:t>скакать (I) — они скачут — скачущая лошадь;</a:t>
            </a:r>
          </a:p>
          <a:p>
            <a:r>
              <a:rPr lang="ru-RU" dirty="0"/>
              <a:t>ползать (I) — они ползают — ползающий жучок;</a:t>
            </a:r>
          </a:p>
          <a:p>
            <a:r>
              <a:rPr lang="ru-RU" dirty="0"/>
              <a:t>дышать (II) — они дышат — дышащий полной грудью;</a:t>
            </a:r>
          </a:p>
          <a:p>
            <a:r>
              <a:rPr lang="ru-RU" dirty="0"/>
              <a:t>стариться (II) — они старятся — старящие лицо морщины.</a:t>
            </a:r>
          </a:p>
          <a:p>
            <a:r>
              <a:rPr lang="ru-RU" dirty="0">
                <a:highlight>
                  <a:srgbClr val="FFFF00"/>
                </a:highlight>
              </a:rPr>
              <a:t>Действительные причастия прошедшего времени образуются от основ неопределенной формы переходных и непереходных глаголов с помощью суффиксов -</a:t>
            </a:r>
            <a:r>
              <a:rPr lang="ru-RU" dirty="0" err="1">
                <a:highlight>
                  <a:srgbClr val="FFFF00"/>
                </a:highlight>
              </a:rPr>
              <a:t>вш</a:t>
            </a:r>
            <a:r>
              <a:rPr lang="ru-RU" dirty="0">
                <a:highlight>
                  <a:srgbClr val="FFFF00"/>
                </a:highlight>
              </a:rPr>
              <a:t>- (после гласного), -ш- (после согласного) и окончаний прилагательных:</a:t>
            </a:r>
          </a:p>
          <a:p>
            <a:r>
              <a:rPr lang="ru-RU" dirty="0"/>
              <a:t>стелить — стеливший пол;</a:t>
            </a:r>
          </a:p>
          <a:p>
            <a:r>
              <a:rPr lang="ru-RU" dirty="0"/>
              <a:t>шуршать — шуршавший камыш;</a:t>
            </a:r>
          </a:p>
          <a:p>
            <a:r>
              <a:rPr lang="ru-RU" dirty="0"/>
              <a:t>везти — везший тележку.</a:t>
            </a:r>
          </a:p>
        </p:txBody>
      </p:sp>
    </p:spTree>
    <p:extLst>
      <p:ext uri="{BB962C8B-B14F-4D97-AF65-F5344CB8AC3E}">
        <p14:creationId xmlns:p14="http://schemas.microsoft.com/office/powerpoint/2010/main" val="288143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F1DB6-5D5E-408E-913B-9BD8873A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380999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Страдательные причастия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7ADC2-1B35-45C0-A28E-46F65CE59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78384"/>
            <a:ext cx="9906000" cy="475559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Страдательные причастия обозначают признак предмета, над которым совершается или уже произведено действие извне. Страдательные причастия образуются только от переходных глаголов. Эти формы также обладают категорией времени.</a:t>
            </a:r>
          </a:p>
          <a:p>
            <a:r>
              <a:rPr lang="ru-RU" dirty="0">
                <a:highlight>
                  <a:srgbClr val="FFFF00"/>
                </a:highlight>
              </a:rPr>
              <a:t>Страдательные причастия настоящего времени образуются от основ настоящего времени с помощью суффикса -ем- (от глаголов I спряжения) или суффикса -им- (от глаголов II спряжения):</a:t>
            </a:r>
          </a:p>
          <a:p>
            <a:r>
              <a:rPr lang="ru-RU" dirty="0"/>
              <a:t>оттенять (I) — мы оттеняем — оттеняемый сумраком; ввозить (II) — мы ввозим — ввозимый с юга.</a:t>
            </a:r>
          </a:p>
          <a:p>
            <a:r>
              <a:rPr lang="ru-RU" b="1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Страдательные причастия прошедшего времени</a:t>
            </a:r>
            <a:r>
              <a:rPr lang="ru-RU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 образуются от основ неопределенной формы глаголов совершенного вида с помощью суффиксов </a:t>
            </a:r>
            <a:r>
              <a:rPr lang="ru-RU" b="1" i="1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-</a:t>
            </a:r>
            <a:r>
              <a:rPr lang="ru-RU" b="1" i="1" dirty="0" err="1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нн</a:t>
            </a:r>
            <a:r>
              <a:rPr lang="ru-RU" b="1" i="1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-</a:t>
            </a:r>
            <a:r>
              <a:rPr lang="ru-RU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, </a:t>
            </a:r>
            <a:r>
              <a:rPr lang="ru-RU" b="1" i="1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-</a:t>
            </a:r>
            <a:r>
              <a:rPr lang="ru-RU" b="1" i="1" dirty="0" err="1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енн</a:t>
            </a:r>
            <a:r>
              <a:rPr lang="ru-RU" b="1" i="1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-</a:t>
            </a:r>
            <a:r>
              <a:rPr lang="ru-RU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, </a:t>
            </a:r>
            <a:r>
              <a:rPr lang="ru-RU" b="1" i="1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-т</a:t>
            </a:r>
            <a:r>
              <a:rPr lang="ru-RU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</a:rPr>
              <a:t>-:</a:t>
            </a:r>
          </a:p>
          <a:p>
            <a:r>
              <a:rPr lang="ru-RU" dirty="0"/>
              <a:t>собрать — собранный урожай; обнаружить — обнаруженный враг; запереть — запертый дом.</a:t>
            </a:r>
          </a:p>
          <a:p>
            <a:r>
              <a:rPr lang="ru-RU" dirty="0"/>
              <a:t>Страдательный причастия прошедшего времени имеют полную и краткую форму:</a:t>
            </a:r>
          </a:p>
          <a:p>
            <a:r>
              <a:rPr lang="ru-RU" dirty="0"/>
              <a:t>посеянный — посеян; разрешенный — разрешен.</a:t>
            </a:r>
          </a:p>
          <a:p>
            <a:r>
              <a:rPr lang="ru-RU" dirty="0"/>
              <a:t>Краткие формы причастий, как и прилагательных, не склоняются, а только изменяются по родам и числам:</a:t>
            </a:r>
          </a:p>
          <a:p>
            <a:r>
              <a:rPr lang="ru-RU" dirty="0"/>
              <a:t>он увлечён/  девушка увлечена/ дитя увлечено/ все увлечены.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799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0AD3A-D05D-4C23-99C9-7FC2EC228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762739"/>
          </a:xfrm>
        </p:spPr>
        <p:txBody>
          <a:bodyPr>
            <a:normAutofit fontScale="90000"/>
          </a:bodyPr>
          <a:lstStyle/>
          <a:p>
            <a:r>
              <a:rPr lang="ru-RU" dirty="0"/>
              <a:t>Образование причастий связано с видом и переходностью глагола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E326493-016D-4C27-953B-1604F2808C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650764"/>
              </p:ext>
            </p:extLst>
          </p:nvPr>
        </p:nvGraphicFramePr>
        <p:xfrm>
          <a:off x="1143000" y="1546384"/>
          <a:ext cx="9906000" cy="4114800"/>
        </p:xfrm>
        <a:graphic>
          <a:graphicData uri="http://schemas.openxmlformats.org/drawingml/2006/table">
            <a:tbl>
              <a:tblPr/>
              <a:tblGrid>
                <a:gridCol w="1651000">
                  <a:extLst>
                    <a:ext uri="{9D8B030D-6E8A-4147-A177-3AD203B41FA5}">
                      <a16:colId xmlns:a16="http://schemas.microsoft.com/office/drawing/2014/main" val="3035531256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3852659425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47934217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301578357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63843665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3982611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ru-RU" b="1" dirty="0">
                          <a:effectLst/>
                          <a:latin typeface="+mn-lt"/>
                        </a:rPr>
                        <a:t>Переходность</a:t>
                      </a:r>
                      <a:br>
                        <a:rPr lang="ru-RU" b="1" dirty="0">
                          <a:effectLst/>
                          <a:latin typeface="+mn-lt"/>
                        </a:rPr>
                      </a:br>
                      <a:endParaRPr lang="ru-RU" dirty="0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AD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b="1">
                          <a:effectLst/>
                          <a:latin typeface="+mn-lt"/>
                        </a:rPr>
                        <a:t>Вид</a:t>
                      </a:r>
                      <a:endParaRPr lang="ru-RU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AD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b="1">
                          <a:effectLst/>
                          <a:latin typeface="+mn-lt"/>
                        </a:rPr>
                        <a:t>Действительные</a:t>
                      </a:r>
                      <a:br>
                        <a:rPr lang="ru-RU" b="1">
                          <a:effectLst/>
                          <a:latin typeface="+mn-lt"/>
                        </a:rPr>
                      </a:br>
                      <a:endParaRPr lang="ru-RU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AD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b="1">
                          <a:effectLst/>
                          <a:latin typeface="+mn-lt"/>
                        </a:rPr>
                        <a:t>причастия</a:t>
                      </a:r>
                      <a:br>
                        <a:rPr lang="ru-RU" b="1">
                          <a:effectLst/>
                          <a:latin typeface="+mn-lt"/>
                        </a:rPr>
                      </a:br>
                      <a:endParaRPr lang="ru-RU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AD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b="1">
                          <a:effectLst/>
                          <a:latin typeface="+mn-lt"/>
                        </a:rPr>
                        <a:t>Страдательные</a:t>
                      </a:r>
                      <a:br>
                        <a:rPr lang="ru-RU" b="1">
                          <a:effectLst/>
                          <a:latin typeface="+mn-lt"/>
                        </a:rPr>
                      </a:br>
                      <a:endParaRPr lang="ru-RU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ADC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b="1">
                          <a:effectLst/>
                          <a:latin typeface="inherit"/>
                        </a:rPr>
                        <a:t>причастия</a:t>
                      </a:r>
                      <a:br>
                        <a:rPr lang="ru-RU" b="1">
                          <a:effectLst/>
                          <a:latin typeface="inherit"/>
                        </a:rPr>
                      </a:b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D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295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cs-CZ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cs-CZ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b="1">
                          <a:effectLst/>
                          <a:latin typeface="+mn-lt"/>
                        </a:rPr>
                        <a:t>Настоящее время</a:t>
                      </a:r>
                      <a:br>
                        <a:rPr lang="ru-RU" b="1">
                          <a:effectLst/>
                          <a:latin typeface="+mn-lt"/>
                        </a:rPr>
                      </a:br>
                      <a:endParaRPr lang="ru-RU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b="1" dirty="0">
                          <a:effectLst/>
                          <a:latin typeface="+mn-lt"/>
                        </a:rPr>
                        <a:t>Прошедшее время</a:t>
                      </a:r>
                      <a:br>
                        <a:rPr lang="ru-RU" b="1" dirty="0">
                          <a:effectLst/>
                          <a:latin typeface="+mn-lt"/>
                        </a:rPr>
                      </a:br>
                      <a:endParaRPr lang="ru-RU" dirty="0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b="1">
                          <a:effectLst/>
                          <a:latin typeface="+mn-lt"/>
                        </a:rPr>
                        <a:t>Настоящее время</a:t>
                      </a:r>
                      <a:br>
                        <a:rPr lang="ru-RU" b="1">
                          <a:effectLst/>
                          <a:latin typeface="+mn-lt"/>
                        </a:rPr>
                      </a:br>
                      <a:endParaRPr lang="ru-RU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b="1">
                          <a:effectLst/>
                          <a:latin typeface="inherit"/>
                        </a:rPr>
                        <a:t>Прошедшее время</a:t>
                      </a:r>
                      <a:br>
                        <a:rPr lang="ru-RU" b="1">
                          <a:effectLst/>
                          <a:latin typeface="inherit"/>
                        </a:rPr>
                      </a:b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492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+mn-lt"/>
                        </a:rPr>
                        <a:t>Переходные глаголы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+mn-lt"/>
                        </a:rPr>
                        <a:t>Несовершенный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dirty="0"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>
                          <a:effectLst/>
                        </a:rPr>
                        <a:t>+(</a:t>
                      </a:r>
                      <a:r>
                        <a:rPr lang="cs-CZ" b="1">
                          <a:effectLst/>
                          <a:latin typeface="inherit"/>
                        </a:rPr>
                        <a:t>–</a:t>
                      </a:r>
                      <a:r>
                        <a:rPr lang="cs-CZ">
                          <a:effectLst/>
                        </a:rPr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582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+mn-lt"/>
                        </a:rPr>
                        <a:t>Переходные глаголы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+mn-lt"/>
                        </a:rPr>
                        <a:t>Совершенный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b="1">
                          <a:effectLst/>
                          <a:latin typeface="+mn-lt"/>
                        </a:rPr>
                        <a:t>–</a:t>
                      </a:r>
                      <a:endParaRPr lang="cs-CZ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b="1">
                          <a:effectLst/>
                          <a:latin typeface="+mn-lt"/>
                        </a:rPr>
                        <a:t>–</a:t>
                      </a:r>
                      <a:endParaRPr lang="cs-CZ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>
                          <a:effectLst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547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+mn-lt"/>
                        </a:rPr>
                        <a:t>Непереходные глаголы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+mn-lt"/>
                        </a:rPr>
                        <a:t>Несовершенный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b="1">
                          <a:effectLst/>
                          <a:latin typeface="+mn-lt"/>
                        </a:rPr>
                        <a:t>–</a:t>
                      </a:r>
                      <a:endParaRPr lang="cs-CZ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b="1">
                          <a:effectLst/>
                          <a:latin typeface="inherit"/>
                        </a:rPr>
                        <a:t>–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346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+mn-lt"/>
                        </a:rPr>
                        <a:t>Непереходные глаголы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+mn-lt"/>
                        </a:rPr>
                        <a:t>Совершенный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b="1">
                          <a:effectLst/>
                          <a:latin typeface="+mn-lt"/>
                        </a:rPr>
                        <a:t>–</a:t>
                      </a:r>
                      <a:endParaRPr lang="cs-CZ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b="1" dirty="0">
                          <a:effectLst/>
                          <a:latin typeface="+mn-lt"/>
                        </a:rPr>
                        <a:t>–</a:t>
                      </a:r>
                      <a:endParaRPr lang="cs-CZ" dirty="0">
                        <a:effectLst/>
                        <a:latin typeface="+mn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cs-CZ" b="1" dirty="0">
                          <a:effectLst/>
                          <a:latin typeface="inherit"/>
                        </a:rPr>
                        <a:t>–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698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19964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1175</Words>
  <Application>Microsoft Office PowerPoint</Application>
  <PresentationFormat>Širokoúhlá obrazovka</PresentationFormat>
  <Paragraphs>132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inherit</vt:lpstr>
      <vt:lpstr>Univers Condensed Light</vt:lpstr>
      <vt:lpstr>Verdana</vt:lpstr>
      <vt:lpstr>Walbaum Display Light</vt:lpstr>
      <vt:lpstr>AngleLinesVTI</vt:lpstr>
      <vt:lpstr>Причастие и деепричастие в русском языке</vt:lpstr>
      <vt:lpstr>Причастие – это особая форма глагола, совмещает в себе признаки глагола и прилагательного</vt:lpstr>
      <vt:lpstr>Глагольные признаки –постоянные признаки</vt:lpstr>
      <vt:lpstr>Категории причастий </vt:lpstr>
      <vt:lpstr>Признаки прилагательного – непостоянные признаки</vt:lpstr>
      <vt:lpstr>Действительные и страдательные причастия</vt:lpstr>
      <vt:lpstr>Действительные причастия </vt:lpstr>
      <vt:lpstr>Страдательные причастия </vt:lpstr>
      <vt:lpstr>Образование причастий связано с видом и переходностью глагола</vt:lpstr>
      <vt:lpstr>Деепричастие</vt:lpstr>
      <vt:lpstr>Деепричастие</vt:lpstr>
      <vt:lpstr>Сколько деепричастий можно образовать от одного глагола?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Причастие и деепричастие в русском языке</dc:title>
  <dc:creator>Olga Berger</dc:creator>
  <cp:lastModifiedBy>Olga Berger</cp:lastModifiedBy>
  <cp:revision>7</cp:revision>
  <dcterms:created xsi:type="dcterms:W3CDTF">2020-12-21T13:37:07Z</dcterms:created>
  <dcterms:modified xsi:type="dcterms:W3CDTF">2022-12-07T06:34:22Z</dcterms:modified>
</cp:coreProperties>
</file>