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4" r:id="rId4"/>
    <p:sldId id="265" r:id="rId5"/>
    <p:sldId id="267" r:id="rId6"/>
    <p:sldId id="269" r:id="rId7"/>
    <p:sldId id="270" r:id="rId8"/>
    <p:sldId id="271" r:id="rId9"/>
    <p:sldId id="268" r:id="rId10"/>
    <p:sldId id="272" r:id="rId11"/>
    <p:sldId id="266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648B8-4CE9-4890-A5B4-84C26F26AB7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85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xx0uNgeco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tcr.cz/cz/legislativa-zakony-vyhlaska-1" TargetMode="External"/><Relationship Id="rId2" Type="http://schemas.openxmlformats.org/officeDocument/2006/relationships/hyperlink" Target="https://www.kstcr.cz/cz/legislativa-zakony-platna-legislativa-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stcr.cz/cz/profesni-informace-profesni-informace-0" TargetMode="External"/><Relationship Id="rId4" Type="http://schemas.openxmlformats.org/officeDocument/2006/relationships/hyperlink" Target="https://www.kstcr.cz/cz/legislativa-zakony-platna-legislativa-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atalot.justice.cz/justice/repznatl.nsf/$$SearchForm?OpenForm&amp;Seq=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ctio.info/" TargetMode="External"/><Relationship Id="rId2" Type="http://schemas.openxmlformats.org/officeDocument/2006/relationships/hyperlink" Target="https://www.spreadthesign.com/cs.cz/sear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youtub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fontScale="92500"/>
          </a:bodyPr>
          <a:lstStyle/>
          <a:p>
            <a:pPr algn="r"/>
            <a:r>
              <a:rPr lang="cs-CZ" dirty="0"/>
              <a:t>16. 11. 2022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3CD77-B14A-04F7-2FE5-451C2FB6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64644-6A99-CC54-F5C3-6E1E9DF6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7447"/>
            <a:ext cx="8915400" cy="5125916"/>
          </a:xfrm>
        </p:spPr>
        <p:txBody>
          <a:bodyPr/>
          <a:lstStyle/>
          <a:p>
            <a:r>
              <a:rPr lang="cs-CZ" dirty="0"/>
              <a:t>Paměť 12 čísel: (45 sec)</a:t>
            </a:r>
          </a:p>
          <a:p>
            <a:pPr lvl="1"/>
            <a:r>
              <a:rPr lang="cs-CZ" dirty="0"/>
              <a:t>6. prosince 1953</a:t>
            </a:r>
          </a:p>
          <a:p>
            <a:pPr lvl="1"/>
            <a:r>
              <a:rPr lang="cs-CZ" dirty="0"/>
              <a:t>1 259</a:t>
            </a:r>
          </a:p>
          <a:p>
            <a:pPr lvl="1"/>
            <a:r>
              <a:rPr lang="cs-CZ" dirty="0"/>
              <a:t>12. března 2005</a:t>
            </a:r>
          </a:p>
          <a:p>
            <a:pPr lvl="1"/>
            <a:r>
              <a:rPr lang="cs-CZ" dirty="0"/>
              <a:t>63 586</a:t>
            </a:r>
          </a:p>
          <a:p>
            <a:pPr lvl="1"/>
            <a:r>
              <a:rPr lang="cs-CZ" dirty="0"/>
              <a:t>7. května 1752</a:t>
            </a:r>
          </a:p>
          <a:p>
            <a:pPr lvl="1"/>
            <a:r>
              <a:rPr lang="cs-CZ" dirty="0"/>
              <a:t>125 987</a:t>
            </a:r>
          </a:p>
          <a:p>
            <a:pPr lvl="1"/>
            <a:r>
              <a:rPr lang="cs-CZ" dirty="0"/>
              <a:t>30. listopadu 1864</a:t>
            </a:r>
          </a:p>
          <a:p>
            <a:pPr lvl="1"/>
            <a:r>
              <a:rPr lang="cs-CZ" dirty="0"/>
              <a:t>37 624</a:t>
            </a:r>
          </a:p>
          <a:p>
            <a:pPr lvl="1"/>
            <a:r>
              <a:rPr lang="cs-CZ" dirty="0"/>
              <a:t>9. ledna 1961</a:t>
            </a:r>
          </a:p>
          <a:p>
            <a:pPr lvl="1"/>
            <a:r>
              <a:rPr lang="cs-CZ" dirty="0"/>
              <a:t>98 852</a:t>
            </a:r>
          </a:p>
          <a:p>
            <a:pPr lvl="1"/>
            <a:r>
              <a:rPr lang="cs-CZ" dirty="0"/>
              <a:t>28. října 2020</a:t>
            </a:r>
          </a:p>
          <a:p>
            <a:pPr lvl="1"/>
            <a:r>
              <a:rPr lang="cs-CZ" dirty="0"/>
              <a:t>486 974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526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kdo</a:t>
            </a:r>
          </a:p>
          <a:p>
            <a:endParaRPr lang="cs-CZ" dirty="0"/>
          </a:p>
          <a:p>
            <a:r>
              <a:rPr lang="cs-CZ" dirty="0"/>
              <a:t>Rozbor: </a:t>
            </a:r>
            <a:r>
              <a:rPr lang="cs-CZ" dirty="0">
                <a:hlinkClick r:id="rId2"/>
              </a:rPr>
              <a:t>https://www.youtube.com/watch?v=1xx0uNgeco4</a:t>
            </a:r>
            <a:r>
              <a:rPr lang="cs-CZ" dirty="0"/>
              <a:t> </a:t>
            </a:r>
            <a:r>
              <a:rPr lang="cs-CZ"/>
              <a:t>(nehotovo)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3" algn="r"/>
            <a:r>
              <a:rPr lang="cs-CZ" sz="2000" dirty="0"/>
              <a:t>penazova@teiresias.muni.cz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Objednavatel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klient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19699"/>
          </a:xfrm>
        </p:spPr>
        <p:txBody>
          <a:bodyPr/>
          <a:lstStyle/>
          <a:p>
            <a:r>
              <a:rPr lang="cs-CZ" dirty="0"/>
              <a:t>Kdo může být objednavatelem?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Státní instituce – úřady práce (+rekvalifikační kurzy), městské/obecní úřady, azylové domy, azylová střediska, domovy pro seniory, matriky, policie, soudy, autoškoly, zaměstnavatelé.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Lékařské zařízení – praktičtí lékaři, nemocnice, odborní lékaři.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Školská zařízení různého typu.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Kdo může být klientem?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Kdokoliv</a:t>
            </a:r>
            <a:r>
              <a:rPr lang="cs-CZ" dirty="0"/>
              <a:t>, kdo potřebuje tlumočnickou službu – předpokladem je porozumění </a:t>
            </a:r>
            <a:br>
              <a:rPr lang="cs-CZ" dirty="0"/>
            </a:br>
            <a:r>
              <a:rPr lang="cs-CZ" dirty="0"/>
              <a:t>a předání informace/obsahu v ČZJ.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86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si zajistit podmínky: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006930"/>
            <a:ext cx="8915400" cy="4643252"/>
          </a:xfrm>
        </p:spPr>
        <p:txBody>
          <a:bodyPr/>
          <a:lstStyle/>
          <a:p>
            <a:r>
              <a:rPr lang="cs-CZ" b="1" dirty="0"/>
              <a:t>Základní informace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pro koho a kde budu tlumočit,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co budu tlumočit – o jakou akci jde,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za jakých světelných/prostorových podmínek,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předání materiálů pro přípravu – jak dlouho dopředu?.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Doplňující informace</a:t>
            </a:r>
            <a:endParaRPr lang="cs-CZ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kolik bude SP klientů,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kde budou sedět,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budou mluvčí  ČJ/AJ/UJ…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2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Vyúčtování tlumočení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345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cs-CZ" dirty="0"/>
              <a:t>Liší se podle objednavatele: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b="1" dirty="0"/>
              <a:t>Státní instituce, policie, soudy 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>
                <a:hlinkClick r:id="rId2"/>
              </a:rPr>
              <a:t>ZÁKON č. 354/2019 Sb.</a:t>
            </a:r>
            <a:r>
              <a:rPr lang="cs-CZ" dirty="0"/>
              <a:t>, o soudních tlumočnících a soudních překladatelích ve znění zákona č. 166/2020 Sb. (účinný od 1. 1. 2021)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>
                <a:hlinkClick r:id="rId3"/>
              </a:rPr>
              <a:t>Prováděcí vyhláška č. 506/2020 Sb.</a:t>
            </a:r>
            <a:r>
              <a:rPr lang="cs-CZ" dirty="0"/>
              <a:t>, o výkonu tlumočnické a překladatelské činnosti (účinná od 1. 1. 2021)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>
                <a:hlinkClick r:id="rId4"/>
              </a:rPr>
              <a:t>Úhradová vyhláška č. 507/2020 Sb.</a:t>
            </a:r>
            <a:r>
              <a:rPr lang="cs-CZ" dirty="0"/>
              <a:t>, o odměně a náhradách soudního tlumočníka a soudního překladatele - možnost i zvýšení dle náročnosti účinná od 1. 1. 2021)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>
                <a:hlinkClick r:id="rId5"/>
              </a:rPr>
              <a:t>Vyúčtování </a:t>
            </a:r>
            <a:r>
              <a:rPr lang="cs-CZ" b="1" dirty="0" err="1">
                <a:hlinkClick r:id="rId5"/>
              </a:rPr>
              <a:t>tlumočného</a:t>
            </a:r>
            <a:r>
              <a:rPr lang="cs-CZ" b="1" dirty="0"/>
              <a:t> </a:t>
            </a:r>
            <a:r>
              <a:rPr lang="cs-CZ" dirty="0"/>
              <a:t>– podklady pro účtování odměny za tlumočení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cs-CZ" dirty="0"/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/>
              <a:t>První pomoc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r>
              <a:rPr lang="cs-CZ" dirty="0">
                <a:sym typeface="Wingdings" panose="05000000000000000000" pitchFamily="2" charset="2"/>
                <a:hlinkClick r:id="rId5"/>
              </a:rPr>
              <a:t>Komora soudních tlumočníků ČR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b="1" dirty="0"/>
              <a:t>Ostatní </a:t>
            </a:r>
            <a:r>
              <a:rPr lang="cs-CZ" dirty="0"/>
              <a:t>– smluvní ceny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24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připravit na tlumočení: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ŠKOLSTVÍ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Zajistit si obsah přednášky – požádat vyučujícího o jejich zaslání, ze sylabu, </a:t>
            </a:r>
            <a:br>
              <a:rPr lang="cs-CZ" dirty="0"/>
            </a:br>
            <a:r>
              <a:rPr lang="cs-CZ" dirty="0"/>
              <a:t>								ze studijních materiálů, internetové zdroje.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Zjistit si výrazy v ČZJ – internetové zdroje, kolegové tlumočníci, studenti 								oboru.</a:t>
            </a:r>
          </a:p>
        </p:txBody>
      </p:sp>
    </p:spTree>
    <p:extLst>
      <p:ext uri="{BB962C8B-B14F-4D97-AF65-F5344CB8AC3E}">
        <p14:creationId xmlns:p14="http://schemas.microsoft.com/office/powerpoint/2010/main" val="222375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připravit na tlumočení: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ZDRAVOTNICTVÍ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Zjistit si obsah vyšetření – klient, internetové zdroje.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Zjistit si výrazy v ČZJ – internetové zdroje, kolegové tlumočníci, klienti.</a:t>
            </a:r>
          </a:p>
        </p:txBody>
      </p:sp>
    </p:spTree>
    <p:extLst>
      <p:ext uri="{BB962C8B-B14F-4D97-AF65-F5344CB8AC3E}">
        <p14:creationId xmlns:p14="http://schemas.microsoft.com/office/powerpoint/2010/main" val="95900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připravit na tlumočení: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96862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SOUDY, POLICIE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Zjistit si obsah jednání – nahlédnutí do spisu, </a:t>
            </a:r>
            <a:r>
              <a:rPr lang="cs-CZ" dirty="0" err="1"/>
              <a:t>info</a:t>
            </a:r>
            <a:r>
              <a:rPr lang="cs-CZ" dirty="0"/>
              <a:t> od policisty, </a:t>
            </a:r>
            <a:r>
              <a:rPr lang="cs-CZ" dirty="0" err="1"/>
              <a:t>info</a:t>
            </a:r>
            <a:r>
              <a:rPr lang="cs-CZ" dirty="0"/>
              <a:t> od klienta, 						    internetové zdroje.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Zjistit si výrazy v ČZJ – internetové zdroje, kolegové tlumočníci.</a:t>
            </a:r>
          </a:p>
          <a:p>
            <a:endParaRPr lang="cs-CZ" dirty="0"/>
          </a:p>
          <a:p>
            <a:r>
              <a:rPr lang="cs-CZ" dirty="0"/>
              <a:t>Seznam soudních tlumočníků </a:t>
            </a:r>
            <a:r>
              <a:rPr lang="cs-CZ" dirty="0">
                <a:hlinkClick r:id="rId2"/>
              </a:rPr>
              <a:t>http://datalot.justice.cz/justice/repznatl.nsf/$$SearchForm?OpenForm&amp;Seq=2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65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připravit na tlumočení: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INSTITUCE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Zjistit si obsah jednání – </a:t>
            </a:r>
            <a:r>
              <a:rPr lang="cs-CZ" dirty="0" err="1"/>
              <a:t>info</a:t>
            </a:r>
            <a:r>
              <a:rPr lang="cs-CZ" dirty="0"/>
              <a:t> od úředníka, </a:t>
            </a:r>
            <a:r>
              <a:rPr lang="cs-CZ" dirty="0" err="1"/>
              <a:t>info</a:t>
            </a:r>
            <a:r>
              <a:rPr lang="cs-CZ" dirty="0"/>
              <a:t> od klienta, internetové zdroje.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Zjistit si výrazy v ČZJ – internetové zdroje, kolegové tlumočníci, klient.</a:t>
            </a:r>
          </a:p>
        </p:txBody>
      </p:sp>
    </p:spTree>
    <p:extLst>
      <p:ext uri="{BB962C8B-B14F-4D97-AF65-F5344CB8AC3E}">
        <p14:creationId xmlns:p14="http://schemas.microsoft.com/office/powerpoint/2010/main" val="527809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se inspirovat 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Spread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the</a:t>
            </a:r>
            <a:r>
              <a:rPr lang="cs-CZ" dirty="0">
                <a:hlinkClick r:id="rId2"/>
              </a:rPr>
              <a:t> Sign</a:t>
            </a:r>
            <a:endParaRPr lang="cs-CZ" dirty="0"/>
          </a:p>
          <a:p>
            <a:endParaRPr lang="cs-CZ" dirty="0"/>
          </a:p>
          <a:p>
            <a:r>
              <a:rPr lang="cs-CZ" dirty="0" err="1">
                <a:hlinkClick r:id="rId3"/>
              </a:rPr>
              <a:t>Dictio</a:t>
            </a:r>
            <a:r>
              <a:rPr lang="cs-CZ" dirty="0">
                <a:hlinkClick r:id="rId3"/>
              </a:rPr>
              <a:t> MUNI</a:t>
            </a:r>
            <a:endParaRPr lang="cs-CZ" dirty="0"/>
          </a:p>
          <a:p>
            <a:endParaRPr lang="cs-CZ" dirty="0"/>
          </a:p>
          <a:p>
            <a:r>
              <a:rPr lang="cs-CZ" dirty="0" err="1">
                <a:hlinkClick r:id="rId4" action="ppaction://hlinkfile"/>
              </a:rPr>
              <a:t>Youtube</a:t>
            </a:r>
            <a:r>
              <a:rPr lang="cs-CZ" dirty="0"/>
              <a:t> - # znakový jazyk, #kurzy znakového jazyka atd.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03604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569</Words>
  <Application>Microsoft Office PowerPoint</Application>
  <PresentationFormat>Širokoúhlá obrazovka</PresentationFormat>
  <Paragraphs>91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Stébla</vt:lpstr>
      <vt:lpstr>Praktické náležitosti tlumočnické profese I.</vt:lpstr>
      <vt:lpstr>Objednavatel x klient</vt:lpstr>
      <vt:lpstr>Jak si zajistit podmínky:</vt:lpstr>
      <vt:lpstr>Vyúčtování tlumočení</vt:lpstr>
      <vt:lpstr>Jak se připravit na tlumočení:</vt:lpstr>
      <vt:lpstr>Jak se připravit na tlumočení:</vt:lpstr>
      <vt:lpstr>Jak se připravit na tlumočení:</vt:lpstr>
      <vt:lpstr>Jak se připravit na tlumočení:</vt:lpstr>
      <vt:lpstr>Kde se inspirovat znaky</vt:lpstr>
      <vt:lpstr>Cvičení</vt:lpstr>
      <vt:lpstr>Cvičení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41</cp:revision>
  <dcterms:created xsi:type="dcterms:W3CDTF">2021-09-20T11:42:51Z</dcterms:created>
  <dcterms:modified xsi:type="dcterms:W3CDTF">2022-11-16T08:23:17Z</dcterms:modified>
</cp:coreProperties>
</file>