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66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Peňáz" initials="JP" lastIdx="8" clrIdx="0">
    <p:extLst>
      <p:ext uri="{19B8F6BF-5375-455C-9EA6-DF929625EA0E}">
        <p15:presenceInfo xmlns:p15="http://schemas.microsoft.com/office/powerpoint/2012/main" userId="0deed59933befb3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0261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3CDDA-9B69-4717-A617-6EE2291B7091}" type="datetimeFigureOut">
              <a:rPr lang="cs-CZ" smtClean="0"/>
              <a:t>23.11.2022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648B8-4CE9-4890-A5B4-84C26F26A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3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xx0uNgeco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2192055"/>
            <a:ext cx="8915399" cy="2154477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Praktické náležitosti tlumočnické profese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5544589"/>
            <a:ext cx="8915399" cy="359073"/>
          </a:xfrm>
        </p:spPr>
        <p:txBody>
          <a:bodyPr>
            <a:normAutofit fontScale="92500"/>
          </a:bodyPr>
          <a:lstStyle/>
          <a:p>
            <a:pPr algn="r"/>
            <a:r>
              <a:rPr lang="cs-CZ" dirty="0"/>
              <a:t>23. 11. 2022                                                                                           Dana Peňázová</a:t>
            </a:r>
          </a:p>
        </p:txBody>
      </p:sp>
    </p:spTree>
    <p:extLst>
      <p:ext uri="{BB962C8B-B14F-4D97-AF65-F5344CB8AC3E}">
        <p14:creationId xmlns:p14="http://schemas.microsoft.com/office/powerpoint/2010/main" val="555349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5AC1B7-8BC7-4373-A10B-AEA8339B9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Možnosti tlumočení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A9BF80-FBA6-49C7-A247-DAD635AE1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321168"/>
            <a:ext cx="8915400" cy="3590053"/>
          </a:xfrm>
        </p:spPr>
        <p:txBody>
          <a:bodyPr/>
          <a:lstStyle/>
          <a:p>
            <a:r>
              <a:rPr lang="cs-CZ" dirty="0"/>
              <a:t>ČJ  </a:t>
            </a:r>
            <a:r>
              <a:rPr lang="cs-CZ" sz="1800" baseline="30000" dirty="0">
                <a:latin typeface="Century Gothic" panose="020B0502020202020204" pitchFamily="34" charset="0"/>
              </a:rPr>
              <a:t>→</a:t>
            </a:r>
            <a:r>
              <a:rPr lang="cs-CZ" sz="1800" baseline="-25000" dirty="0">
                <a:latin typeface="Century Gothic" panose="020B0502020202020204" pitchFamily="34" charset="0"/>
              </a:rPr>
              <a:t> </a:t>
            </a:r>
            <a:r>
              <a:rPr lang="cs-CZ" dirty="0"/>
              <a:t>ČZJ … tlumočník slyšící  </a:t>
            </a:r>
            <a:r>
              <a:rPr lang="cs-CZ" baseline="-25000" dirty="0"/>
              <a:t>nebo  </a:t>
            </a:r>
            <a:r>
              <a:rPr lang="cs-CZ" dirty="0"/>
              <a:t>tlumočník slyšící </a:t>
            </a:r>
            <a:r>
              <a:rPr lang="cs-CZ" sz="1800" baseline="30000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tlumočník SP </a:t>
            </a:r>
          </a:p>
          <a:p>
            <a:endParaRPr lang="cs-CZ" dirty="0"/>
          </a:p>
          <a:p>
            <a:r>
              <a:rPr lang="cs-CZ" dirty="0"/>
              <a:t>ČZJ </a:t>
            </a:r>
            <a:r>
              <a:rPr lang="cs-CZ" sz="1800" baseline="30000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ČJ … tlumočník SP </a:t>
            </a:r>
            <a:r>
              <a:rPr lang="cs-CZ" sz="1800" baseline="30000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tlumočník slyšící </a:t>
            </a:r>
          </a:p>
          <a:p>
            <a:endParaRPr lang="cs-CZ" sz="1800" baseline="-25000" dirty="0">
              <a:latin typeface="MS Shell Dlg 2" panose="020B0604030504040204" pitchFamily="34" charset="0"/>
            </a:endParaRPr>
          </a:p>
          <a:p>
            <a:r>
              <a:rPr lang="cs-CZ" dirty="0"/>
              <a:t>AJ </a:t>
            </a:r>
            <a:r>
              <a:rPr lang="cs-CZ" sz="1800" baseline="30000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ČZJ … tlumočník slyšící </a:t>
            </a:r>
            <a:r>
              <a:rPr lang="cs-CZ" sz="1800" baseline="30000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tlumočník SP</a:t>
            </a:r>
          </a:p>
          <a:p>
            <a:endParaRPr lang="cs-CZ" dirty="0"/>
          </a:p>
          <a:p>
            <a:r>
              <a:rPr lang="cs-CZ" dirty="0"/>
              <a:t>AJ </a:t>
            </a:r>
            <a:r>
              <a:rPr lang="cs-CZ" sz="1800" baseline="30000" dirty="0">
                <a:latin typeface="Century Gothic" panose="020B0502020202020204" pitchFamily="34" charset="0"/>
              </a:rPr>
              <a:t>→</a:t>
            </a:r>
            <a:r>
              <a:rPr lang="cs-CZ" dirty="0"/>
              <a:t> ČZJ </a:t>
            </a:r>
            <a:r>
              <a:rPr lang="cs-CZ" sz="1800" baseline="30000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ČJ … tlumočník slyšící </a:t>
            </a:r>
            <a:r>
              <a:rPr lang="cs-CZ" sz="1800" baseline="30000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tlumočník SP </a:t>
            </a:r>
            <a:r>
              <a:rPr lang="cs-CZ" sz="1800" baseline="30000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tlumočník slyšící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62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FDA56-8C74-429B-80A3-ADDB6C6D3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SEBEVZDĚLÁVÁNÍ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4C9EA2-95D8-48C6-ABD9-5343C2D66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Povinnost?</a:t>
            </a:r>
          </a:p>
          <a:p>
            <a:endParaRPr lang="cs-CZ" dirty="0"/>
          </a:p>
          <a:p>
            <a:r>
              <a:rPr lang="cs-CZ" dirty="0"/>
              <a:t>Možnost se zdokonalovat?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Sám? – je to důležité, zvyšuje mou profesionalitu.</a:t>
            </a:r>
          </a:p>
          <a:p>
            <a:endParaRPr lang="cs-CZ" dirty="0"/>
          </a:p>
          <a:p>
            <a:r>
              <a:rPr lang="cs-CZ" dirty="0"/>
              <a:t>V týmu? – výhoda setkávání, supervize.</a:t>
            </a:r>
          </a:p>
        </p:txBody>
      </p:sp>
    </p:spTree>
    <p:extLst>
      <p:ext uri="{BB962C8B-B14F-4D97-AF65-F5344CB8AC3E}">
        <p14:creationId xmlns:p14="http://schemas.microsoft.com/office/powerpoint/2010/main" val="1953768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B073AF-4840-4C2B-B1AE-8CE35B594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SUPERVIZE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A05AE1-B973-4424-A90B-13BD62E04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08992"/>
            <a:ext cx="8915400" cy="5064370"/>
          </a:xfrm>
        </p:spPr>
        <p:txBody>
          <a:bodyPr>
            <a:normAutofit/>
          </a:bodyPr>
          <a:lstStyle/>
          <a:p>
            <a:r>
              <a:rPr lang="cs-CZ" dirty="0"/>
              <a:t>Kdo je supervizor?</a:t>
            </a:r>
          </a:p>
          <a:p>
            <a:pPr lvl="1"/>
            <a:r>
              <a:rPr lang="cs-CZ" dirty="0"/>
              <a:t>Kolega, psycholog, nadřízený, nezávislý odborník.</a:t>
            </a:r>
          </a:p>
          <a:p>
            <a:endParaRPr lang="cs-CZ" dirty="0"/>
          </a:p>
          <a:p>
            <a:r>
              <a:rPr lang="cs-CZ" dirty="0"/>
              <a:t>Jaké by měl mít supervizor vlastnosti?</a:t>
            </a:r>
          </a:p>
          <a:p>
            <a:pPr lvl="1"/>
            <a:r>
              <a:rPr lang="cs-CZ" dirty="0"/>
              <a:t>Upřímný, empatický, objektivní, odborné znalosti, musí mít důvěr, výhodou je znalost tlumoč. prostředí.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Kde supervizora najdeme?</a:t>
            </a:r>
          </a:p>
          <a:p>
            <a:endParaRPr lang="cs-CZ" dirty="0"/>
          </a:p>
          <a:p>
            <a:r>
              <a:rPr lang="cs-CZ" dirty="0"/>
              <a:t>Supervizor – tlumočník.</a:t>
            </a:r>
          </a:p>
          <a:p>
            <a:endParaRPr lang="cs-CZ" dirty="0"/>
          </a:p>
          <a:p>
            <a:r>
              <a:rPr lang="cs-CZ" dirty="0"/>
              <a:t>Vzdělávání supervizorů.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37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0BB8BE-CFFC-4ED7-9A02-3F8125ED0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Tlumočení pro osoby specifickými jazykovými potřebami</a:t>
            </a:r>
            <a:r>
              <a:rPr lang="cs-CZ" dirty="0"/>
              <a:t>								</a:t>
            </a:r>
            <a:r>
              <a:rPr lang="cs-CZ" sz="1800" dirty="0"/>
              <a:t>1.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E523C-3FDC-45D8-9056-AD438E82C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488222"/>
            <a:ext cx="8915400" cy="3912577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Osoby bez nároků na přizpůsobení tlumočení/překladu</a:t>
            </a: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50000"/>
              </a:lnSpc>
            </a:pPr>
            <a:r>
              <a:rPr lang="cs-CZ" dirty="0"/>
              <a:t>Využijeme simultánní tlumočení.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Neslyšící s vyšším stupněm vzdělání, středního či mladšího věku.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Neslyšící mající zkušenost s používáním tlumočníka.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Neslyšící, kteří se umí v tlumočené situaci zorientovat a řídit ji.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Není potřeba jakékoliv intervence ze strany tlumočníka.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945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0BB8BE-CFFC-4ED7-9A02-3F8125ED0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Tlumočení pro osoby specifickými jazykovými potřebami 	</a:t>
            </a:r>
            <a:r>
              <a:rPr lang="cs-CZ" dirty="0"/>
              <a:t>							</a:t>
            </a:r>
            <a:r>
              <a:rPr lang="cs-CZ" sz="1800" dirty="0"/>
              <a:t>2.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E523C-3FDC-45D8-9056-AD438E82C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505808"/>
            <a:ext cx="8915400" cy="4141176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Osoby vyžadující přizpůsobení tlumočení/překladu</a:t>
            </a: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50000"/>
              </a:lnSpc>
            </a:pPr>
            <a:r>
              <a:rPr lang="cs-CZ" dirty="0"/>
              <a:t>Simultánní a konsekutivní tlumočení.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Zpravidla neslyšící s nižším vzděláním.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Jejich životní zkušenosti a prostředí jim přináší jiné mentální pojetí světa.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Většinou starší věkové skupiny.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Nemívají velké zkušenosti s tlumočníkem, neví jak se v situaci chovat.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Většinou nevyužívali profesionální tlumočnické služby.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86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0BB8BE-CFFC-4ED7-9A02-3F8125ED0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Tlumočení pro osoby specifickými jazykovými potřebami </a:t>
            </a:r>
            <a:r>
              <a:rPr lang="cs-CZ" dirty="0"/>
              <a:t>								</a:t>
            </a:r>
            <a:r>
              <a:rPr lang="cs-CZ" sz="1800" dirty="0"/>
              <a:t>3.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E523C-3FDC-45D8-9056-AD438E82C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66138"/>
          </a:xfrm>
        </p:spPr>
        <p:txBody>
          <a:bodyPr>
            <a:normAutofit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Osoby vyžadující přizpůsobení tlumočení/překladu ve velké míře</a:t>
            </a:r>
          </a:p>
          <a:p>
            <a:pPr lvl="1"/>
            <a:r>
              <a:rPr lang="cs-CZ" dirty="0"/>
              <a:t>Jen konsekutivní tlumočení.</a:t>
            </a:r>
          </a:p>
          <a:p>
            <a:pPr lvl="1"/>
            <a:r>
              <a:rPr lang="cs-CZ" dirty="0"/>
              <a:t>Neslyšící s  přidruženým postižením, většinou mentálním, s psychickou poruchou, nebo neslyšící, kteří neměli možnost si dokonale osvojit znakový, či jiný jazyk.</a:t>
            </a:r>
          </a:p>
          <a:p>
            <a:pPr lvl="1"/>
            <a:r>
              <a:rPr lang="cs-CZ" dirty="0"/>
              <a:t>Často bývá jejich projev ostatním nesrozumitelný, nebo jen zčásti srozumitelný.</a:t>
            </a:r>
          </a:p>
          <a:p>
            <a:pPr lvl="1"/>
            <a:r>
              <a:rPr lang="cs-CZ" dirty="0"/>
              <a:t>Je to velmi individuální.</a:t>
            </a:r>
          </a:p>
          <a:p>
            <a:pPr marL="457200" lvl="1" indent="0">
              <a:buNone/>
            </a:pPr>
            <a:r>
              <a:rPr lang="cs-CZ" dirty="0"/>
              <a:t>Takové tlumočení </a:t>
            </a:r>
            <a:r>
              <a:rPr lang="cs-CZ" b="1" dirty="0"/>
              <a:t>je velmi náročné </a:t>
            </a:r>
            <a:r>
              <a:rPr lang="cs-CZ" dirty="0"/>
              <a:t>pro slyšícího tlumočníka, který není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rodilý mluvčí znakového jazyka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plnohodnotným členem komunity Neslyšících ovládající plně kulturu Neslyšících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nezná životní zkušenosti Neslyšících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nezná situace ve školách pro sluchově postižené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nezná členy komunity Neslyšících, např. jejich jmenné znaky.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9103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78215"/>
          </a:xfrm>
        </p:spPr>
        <p:txBody>
          <a:bodyPr>
            <a:normAutofit/>
          </a:bodyPr>
          <a:lstStyle/>
          <a:p>
            <a:r>
              <a:rPr lang="cs-CZ" dirty="0"/>
              <a:t>Zkratky</a:t>
            </a:r>
          </a:p>
          <a:p>
            <a:endParaRPr lang="cs-CZ" dirty="0"/>
          </a:p>
          <a:p>
            <a:r>
              <a:rPr lang="cs-CZ" dirty="0"/>
              <a:t>Zkuste se zamyslet nad tím, jak byste následující pojmy přizpůsobili klientům všech tří specifických skupin:</a:t>
            </a:r>
          </a:p>
          <a:p>
            <a:endParaRPr lang="cs-CZ" dirty="0"/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	1. význam					4. obsah				7. souviset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	2. názor						5. téma					8. konzultace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	3. předmět					6. autor					9. připomínky</a:t>
            </a:r>
          </a:p>
          <a:p>
            <a:endParaRPr lang="cs-CZ" dirty="0"/>
          </a:p>
          <a:p>
            <a:r>
              <a:rPr lang="cs-CZ"/>
              <a:t>Rozbor: </a:t>
            </a:r>
            <a:r>
              <a:rPr lang="cs-CZ">
                <a:hlinkClick r:id="rId2"/>
              </a:rPr>
              <a:t>https://www.youtube.com/watch?v=1xx0uNgeco4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428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BDA73-2E5D-4BA7-B1CC-E389C669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441795"/>
            <a:ext cx="8911687" cy="1280890"/>
          </a:xfrm>
        </p:spPr>
        <p:txBody>
          <a:bodyPr/>
          <a:lstStyle/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85162-07D6-4A7F-904B-B85795042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135316"/>
            <a:ext cx="8915400" cy="1775905"/>
          </a:xfrm>
        </p:spPr>
        <p:txBody>
          <a:bodyPr/>
          <a:lstStyle/>
          <a:p>
            <a:r>
              <a:rPr lang="cs-CZ" dirty="0"/>
              <a:t>Kontakt:</a:t>
            </a:r>
          </a:p>
          <a:p>
            <a:endParaRPr lang="cs-CZ" dirty="0"/>
          </a:p>
          <a:p>
            <a:pPr lvl="3" algn="r"/>
            <a:r>
              <a:rPr lang="cs-CZ" sz="2000" dirty="0"/>
              <a:t>penazova@teiresias.muni.cz</a:t>
            </a:r>
          </a:p>
        </p:txBody>
      </p:sp>
    </p:spTree>
    <p:extLst>
      <p:ext uri="{BB962C8B-B14F-4D97-AF65-F5344CB8AC3E}">
        <p14:creationId xmlns:p14="http://schemas.microsoft.com/office/powerpoint/2010/main" val="55557133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498</Words>
  <Application>Microsoft Office PowerPoint</Application>
  <PresentationFormat>Širokoúhlá obrazovka</PresentationFormat>
  <Paragraphs>77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MS Shell Dlg 2</vt:lpstr>
      <vt:lpstr>Wingdings 3</vt:lpstr>
      <vt:lpstr>Stébla</vt:lpstr>
      <vt:lpstr>Praktické náležitosti tlumočnické profese I.</vt:lpstr>
      <vt:lpstr>Možnosti tlumočení</vt:lpstr>
      <vt:lpstr>SEBEVZDĚLÁVÁNÍ</vt:lpstr>
      <vt:lpstr>SUPERVIZE</vt:lpstr>
      <vt:lpstr>Tlumočení pro osoby specifickými jazykovými potřebami        1.</vt:lpstr>
      <vt:lpstr>Tlumočení pro osoby specifickými jazykovými potřebami         2.</vt:lpstr>
      <vt:lpstr>Tlumočení pro osoby specifickými jazykovými potřebami         3.</vt:lpstr>
      <vt:lpstr>Cvičení</vt:lpstr>
      <vt:lpstr>Děkuji za pozornost</vt:lpstr>
    </vt:vector>
  </TitlesOfParts>
  <Company>Středisko Teiresiás - 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náležitosti tlumočnické profese I.</dc:title>
  <dc:creator>Dana Peňázová</dc:creator>
  <cp:lastModifiedBy>Dana Peňázová</cp:lastModifiedBy>
  <cp:revision>39</cp:revision>
  <dcterms:created xsi:type="dcterms:W3CDTF">2021-09-20T11:42:51Z</dcterms:created>
  <dcterms:modified xsi:type="dcterms:W3CDTF">2022-11-23T06:37:31Z</dcterms:modified>
</cp:coreProperties>
</file>