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70" r:id="rId4"/>
    <p:sldId id="272" r:id="rId5"/>
    <p:sldId id="271" r:id="rId6"/>
    <p:sldId id="273" r:id="rId7"/>
    <p:sldId id="275" r:id="rId8"/>
    <p:sldId id="274" r:id="rId9"/>
    <p:sldId id="276" r:id="rId10"/>
    <p:sldId id="268" r:id="rId11"/>
    <p:sldId id="266" r:id="rId12"/>
    <p:sldId id="267" r:id="rId13"/>
    <p:sldId id="26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ří Peňáz" initials="JP" lastIdx="8" clrIdx="0">
    <p:extLst>
      <p:ext uri="{19B8F6BF-5375-455C-9EA6-DF929625EA0E}">
        <p15:presenceInfo xmlns:p15="http://schemas.microsoft.com/office/powerpoint/2012/main" userId="0deed59933befb3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70261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3CDDA-9B69-4717-A617-6EE2291B7091}" type="datetimeFigureOut">
              <a:rPr lang="cs-CZ" smtClean="0"/>
              <a:t>30.11.2022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648B8-4CE9-4890-A5B4-84C26F26AB7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930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89213" y="2192055"/>
            <a:ext cx="8915399" cy="2154477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Praktické náležitosti tlumočnické profese 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89213" y="5544589"/>
            <a:ext cx="8915399" cy="359073"/>
          </a:xfrm>
        </p:spPr>
        <p:txBody>
          <a:bodyPr>
            <a:normAutofit fontScale="92500"/>
          </a:bodyPr>
          <a:lstStyle/>
          <a:p>
            <a:pPr algn="r"/>
            <a:r>
              <a:rPr lang="cs-CZ" dirty="0"/>
              <a:t>30. 11. 2022                                                                                           Dana Peňázová</a:t>
            </a:r>
          </a:p>
        </p:txBody>
      </p:sp>
    </p:spTree>
    <p:extLst>
      <p:ext uri="{BB962C8B-B14F-4D97-AF65-F5344CB8AC3E}">
        <p14:creationId xmlns:p14="http://schemas.microsoft.com/office/powerpoint/2010/main" val="555349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012245-00B4-4ED4-9FD4-502DF0F42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96959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Modelové situace: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C2A837-DBD0-4B4A-8194-FC99E9738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00200"/>
            <a:ext cx="8915400" cy="5257800"/>
          </a:xfrm>
        </p:spPr>
        <p:txBody>
          <a:bodyPr>
            <a:noAutofit/>
          </a:bodyPr>
          <a:lstStyle/>
          <a:p>
            <a:r>
              <a:rPr lang="cs-CZ" sz="2200" b="1" dirty="0">
                <a:latin typeface="Comic Sans MS" panose="030F0702030302020204" pitchFamily="66" charset="0"/>
              </a:rPr>
              <a:t>Tlumočení u lékaře</a:t>
            </a:r>
          </a:p>
          <a:p>
            <a:pPr lvl="1"/>
            <a:r>
              <a:rPr lang="cs-CZ" sz="2200" dirty="0">
                <a:latin typeface="Comic Sans MS" panose="030F0702030302020204" pitchFamily="66" charset="0"/>
              </a:rPr>
              <a:t>trpělivost, zopakovat „instrukce“, lékárna.</a:t>
            </a:r>
          </a:p>
          <a:p>
            <a:pPr lvl="1"/>
            <a:endParaRPr lang="cs-CZ" sz="2200" dirty="0">
              <a:latin typeface="Comic Sans MS" panose="030F0702030302020204" pitchFamily="66" charset="0"/>
            </a:endParaRPr>
          </a:p>
          <a:p>
            <a:r>
              <a:rPr lang="cs-CZ" sz="2200" b="1" dirty="0">
                <a:latin typeface="Comic Sans MS" panose="030F0702030302020204" pitchFamily="66" charset="0"/>
              </a:rPr>
              <a:t>Tlumočení na policii</a:t>
            </a:r>
          </a:p>
          <a:p>
            <a:pPr lvl="1"/>
            <a:r>
              <a:rPr lang="cs-CZ" sz="2200" dirty="0">
                <a:latin typeface="Comic Sans MS" panose="030F0702030302020204" pitchFamily="66" charset="0"/>
              </a:rPr>
              <a:t>trpělivost, zpětný překlad, netlačit na čas, neovlivňovat klienta.</a:t>
            </a:r>
          </a:p>
          <a:p>
            <a:endParaRPr lang="cs-CZ" sz="2200" dirty="0">
              <a:latin typeface="Comic Sans MS" panose="030F0702030302020204" pitchFamily="66" charset="0"/>
            </a:endParaRPr>
          </a:p>
          <a:p>
            <a:r>
              <a:rPr lang="cs-CZ" sz="2200" b="1" dirty="0">
                <a:latin typeface="Comic Sans MS" panose="030F0702030302020204" pitchFamily="66" charset="0"/>
              </a:rPr>
              <a:t>Tlumočení u psychologa, psychiatra</a:t>
            </a:r>
          </a:p>
          <a:p>
            <a:pPr lvl="1"/>
            <a:r>
              <a:rPr lang="cs-CZ" sz="2200" dirty="0">
                <a:latin typeface="Comic Sans MS" panose="030F0702030302020204" pitchFamily="66" charset="0"/>
              </a:rPr>
              <a:t>trpělivost, neovlivňovat klienta.</a:t>
            </a:r>
          </a:p>
          <a:p>
            <a:pPr marL="0" indent="0">
              <a:buNone/>
            </a:pPr>
            <a:endParaRPr lang="cs-CZ" sz="22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cs-CZ" sz="2200" dirty="0">
                <a:latin typeface="Comic Sans MS" panose="030F0702030302020204" pitchFamily="66" charset="0"/>
              </a:rPr>
              <a:t>Neovlivňovat klienta, být nestranný, být trpělivý - nespěchat.</a:t>
            </a:r>
          </a:p>
          <a:p>
            <a:endParaRPr lang="cs-CZ" sz="2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543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47821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2400" dirty="0">
                <a:latin typeface="Comic Sans MS" panose="030F0702030302020204" pitchFamily="66" charset="0"/>
              </a:rPr>
              <a:t>Zkuste se zamyslet nad tím, jak byste následující pojmy přizpůsobili klientům všech tří specifických skupin:</a:t>
            </a:r>
          </a:p>
          <a:p>
            <a:endParaRPr lang="cs-CZ" sz="2400" dirty="0">
              <a:latin typeface="Comic Sans MS" panose="030F0702030302020204" pitchFamily="66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latin typeface="Comic Sans MS" panose="030F0702030302020204" pitchFamily="66" charset="0"/>
              </a:rPr>
              <a:t>	1. anonym					4. gramatika			7. úvod/závěr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latin typeface="Comic Sans MS" panose="030F0702030302020204" pitchFamily="66" charset="0"/>
              </a:rPr>
              <a:t>	2. funkce					5. absolvent			8. spolehnout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cs-CZ" sz="2400" dirty="0">
                <a:latin typeface="Comic Sans MS" panose="030F0702030302020204" pitchFamily="66" charset="0"/>
              </a:rPr>
              <a:t>	3. ovlivňovat				6. výsledek			9. integrace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9428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BA2170-469D-48EA-9222-5A08D445F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24398"/>
          </a:xfrm>
        </p:spPr>
        <p:txBody>
          <a:bodyPr>
            <a:noAutofit/>
          </a:bodyPr>
          <a:lstStyle/>
          <a:p>
            <a:r>
              <a:rPr lang="cs-CZ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Přeložte následující věty 3 odlišným skupinám klientů: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B73091-CDD2-4AAF-8E25-B0F3B634D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2277"/>
            <a:ext cx="8915400" cy="4906108"/>
          </a:xfrm>
        </p:spPr>
        <p:txBody>
          <a:bodyPr>
            <a:noAutofit/>
          </a:bodyPr>
          <a:lstStyle/>
          <a:p>
            <a:r>
              <a:rPr lang="cs-CZ" sz="2000" dirty="0">
                <a:latin typeface="Comic Sans MS" panose="030F0702030302020204" pitchFamily="66" charset="0"/>
              </a:rPr>
              <a:t>Jak často chodíte v noci na záchod?</a:t>
            </a:r>
          </a:p>
          <a:p>
            <a:endParaRPr lang="cs-CZ" sz="2000" dirty="0">
              <a:latin typeface="Comic Sans MS" panose="030F0702030302020204" pitchFamily="66" charset="0"/>
            </a:endParaRPr>
          </a:p>
          <a:p>
            <a:r>
              <a:rPr lang="cs-CZ" sz="2000" dirty="0">
                <a:latin typeface="Comic Sans MS" panose="030F0702030302020204" pitchFamily="66" charset="0"/>
              </a:rPr>
              <a:t>Antibiotika musíte brát po osmi hodinách.</a:t>
            </a:r>
          </a:p>
          <a:p>
            <a:endParaRPr lang="cs-CZ" sz="2000" dirty="0">
              <a:latin typeface="Comic Sans MS" panose="030F0702030302020204" pitchFamily="66" charset="0"/>
            </a:endParaRPr>
          </a:p>
          <a:p>
            <a:r>
              <a:rPr lang="cs-CZ" sz="2000" dirty="0">
                <a:latin typeface="Comic Sans MS" panose="030F0702030302020204" pitchFamily="66" charset="0"/>
              </a:rPr>
              <a:t>Na odběr krve musíte přijít na lačno.</a:t>
            </a:r>
          </a:p>
          <a:p>
            <a:endParaRPr lang="cs-CZ" sz="2000" dirty="0">
              <a:latin typeface="Comic Sans MS" panose="030F0702030302020204" pitchFamily="66" charset="0"/>
            </a:endParaRPr>
          </a:p>
          <a:p>
            <a:r>
              <a:rPr lang="cs-CZ" sz="2000" dirty="0">
                <a:latin typeface="Comic Sans MS" panose="030F0702030302020204" pitchFamily="66" charset="0"/>
              </a:rPr>
              <a:t>Jaké máte trvalé bydliště? Máte nějakou kontaktní adresu?</a:t>
            </a:r>
          </a:p>
          <a:p>
            <a:endParaRPr lang="cs-CZ" sz="2000" dirty="0">
              <a:latin typeface="Comic Sans MS" panose="030F0702030302020204" pitchFamily="66" charset="0"/>
            </a:endParaRPr>
          </a:p>
          <a:p>
            <a:r>
              <a:rPr lang="cs-CZ" sz="2000" dirty="0">
                <a:latin typeface="Comic Sans MS" panose="030F0702030302020204" pitchFamily="66" charset="0"/>
              </a:rPr>
              <a:t>Tyto prášky budete brát 2x denně, kapky si budete kapat 3x denně, mast vtírejte vždy při bolesti.</a:t>
            </a:r>
          </a:p>
          <a:p>
            <a:endParaRPr lang="cs-CZ" sz="2000" dirty="0">
              <a:latin typeface="Comic Sans MS" panose="030F0702030302020204" pitchFamily="66" charset="0"/>
            </a:endParaRPr>
          </a:p>
          <a:p>
            <a:r>
              <a:rPr lang="cs-CZ" sz="2000" dirty="0">
                <a:latin typeface="Comic Sans MS" panose="030F0702030302020204" pitchFamily="66" charset="0"/>
              </a:rPr>
              <a:t>Neuvažoval jste o tom, že byste šel na očkování proti covidu-19?</a:t>
            </a:r>
          </a:p>
          <a:p>
            <a:endParaRPr lang="cs-CZ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726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BDA73-2E5D-4BA7-B1CC-E389C6699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1441795"/>
            <a:ext cx="8911687" cy="1280890"/>
          </a:xfrm>
        </p:spPr>
        <p:txBody>
          <a:bodyPr/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F85162-07D6-4A7F-904B-B85795042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4135316"/>
            <a:ext cx="8915400" cy="1775905"/>
          </a:xfrm>
        </p:spPr>
        <p:txBody>
          <a:bodyPr/>
          <a:lstStyle/>
          <a:p>
            <a:r>
              <a:rPr lang="cs-CZ" dirty="0">
                <a:latin typeface="Comic Sans MS" panose="030F0702030302020204" pitchFamily="66" charset="0"/>
              </a:rPr>
              <a:t>Kontakt:</a:t>
            </a:r>
          </a:p>
          <a:p>
            <a:endParaRPr lang="cs-CZ" dirty="0">
              <a:latin typeface="Comic Sans MS" panose="030F0702030302020204" pitchFamily="66" charset="0"/>
            </a:endParaRPr>
          </a:p>
          <a:p>
            <a:pPr lvl="8" algn="r"/>
            <a:r>
              <a:rPr lang="cs-CZ" sz="2000" dirty="0">
                <a:latin typeface="Comic Sans MS" panose="030F0702030302020204" pitchFamily="66" charset="0"/>
              </a:rPr>
              <a:t>penazova@teiresias.muni.cz</a:t>
            </a:r>
          </a:p>
        </p:txBody>
      </p:sp>
    </p:spTree>
    <p:extLst>
      <p:ext uri="{BB962C8B-B14F-4D97-AF65-F5344CB8AC3E}">
        <p14:creationId xmlns:p14="http://schemas.microsoft.com/office/powerpoint/2010/main" val="555571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AD6B9-F1CB-9E06-4A2A-C31B31894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FRAZÉMY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E13807-B412-667F-9A1E-E7865C9DC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18557"/>
            <a:ext cx="8915400" cy="4963885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kombinace dvou nebo více slov s ustáleným významem, které není možné odvodit z významu jednotlivých slov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znaky: 	</a:t>
            </a:r>
          </a:p>
          <a:p>
            <a:pPr lvl="4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us</a:t>
            </a: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tálenost</a:t>
            </a:r>
          </a:p>
          <a:p>
            <a:pPr lvl="4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2200" dirty="0" err="1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vícesložkovost</a:t>
            </a:r>
            <a:endParaRPr lang="cs-CZ" sz="2200" dirty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4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nomálie</a:t>
            </a:r>
          </a:p>
          <a:p>
            <a:pPr lvl="4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význam vycházející z celku</a:t>
            </a:r>
          </a:p>
          <a:p>
            <a:pPr lvl="4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etaforičnost</a:t>
            </a:r>
          </a:p>
          <a:p>
            <a:pPr lvl="4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hovorovost</a:t>
            </a:r>
          </a:p>
          <a:p>
            <a:pPr lvl="4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cs-CZ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xpresivita a archaismy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7916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28C7E-8967-3DE4-F581-57E7E0DF7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DRUHY FRAZÉMŮ</a:t>
            </a: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91B4E9-946A-D37F-4F56-89D0200644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98171"/>
            <a:ext cx="8915400" cy="4213051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Základní dělení: </a:t>
            </a: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endParaRPr lang="cs-CZ" sz="2400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3200" spc="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nevětné x větné</a:t>
            </a:r>
            <a:endParaRPr lang="cs-CZ" sz="3200" spc="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45764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2CFE7E-0651-5B67-1B7A-D992E9C2A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u="sng" cap="all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Nevětné:</a:t>
            </a:r>
            <a:br>
              <a:rPr lang="cs-CZ" sz="3600" b="1" u="sng" cap="al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F3C3CD-2140-885F-D213-3EF1FE719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Slovní spojení a obraty, které netvoří plnohodnotnou větu.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Patří sem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ustálená přirovnání,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neslovesné výrazy,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cs-CZ" sz="22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slovesné výrazy.</a:t>
            </a:r>
            <a:endParaRPr lang="cs-CZ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3842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E857B-BBB5-1B59-8D27-5E8FD6ED5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cap="all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Větné:</a:t>
            </a:r>
            <a:b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902430-8BC0-31EF-5259-ACB172F58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Slovní spojení a obraty, které větu tvoří.</a:t>
            </a:r>
          </a:p>
          <a:p>
            <a:pPr marL="0" indent="0">
              <a:buNone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cs-CZ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Patří sem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přísloví,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pořekadla,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rčení,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0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pranostiky.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6767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C5672-C04D-3A17-2F3C-09F03EFA3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PŘÍSLOVÍ</a:t>
            </a: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BC24F3-4357-1BB4-7A9E-B25B44B7E7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přinášejí ponaučení,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zkušenost, </a:t>
            </a:r>
          </a:p>
          <a:p>
            <a:pPr lvl="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platnou zásadu.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400" dirty="0"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Př. Bez práce nejsou koláče.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01142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EC1D96-153D-37C8-6EBE-7B647A06C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POŘEKADLA</a:t>
            </a: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0C57CD-9103-F803-DF6A-83CF1981A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Jde o lidovou fantazii, pořekadlo lze skloňovat/časovat v omezené míře, někdy vůbec.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endParaRPr lang="cs-CZ" sz="24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2400" dirty="0">
                <a:latin typeface="Comic Sans MS" panose="030F0702030302020204" pitchFamily="66" charset="0"/>
              </a:rPr>
              <a:t>	Př. Šel s barvou ven.</a:t>
            </a:r>
          </a:p>
        </p:txBody>
      </p:sp>
    </p:spTree>
    <p:extLst>
      <p:ext uri="{BB962C8B-B14F-4D97-AF65-F5344CB8AC3E}">
        <p14:creationId xmlns:p14="http://schemas.microsoft.com/office/powerpoint/2010/main" val="2324311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C02C6-0A04-7DBD-F6B9-E9BDDCD82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RČENÍ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D5D734-0DA3-06C8-D236-4551E05B5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Podobná příslovím, liší se tím, že jsou pro pobavení </a:t>
            </a:r>
            <a:b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4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a oživení jazykového projevu, jsou produktem lidové fantazie, můžeme je skloňovat, časovat.</a:t>
            </a:r>
          </a:p>
          <a:p>
            <a:pPr marL="0" indent="0">
              <a:buNone/>
            </a:pPr>
            <a:r>
              <a:rPr lang="cs-CZ" sz="2400" dirty="0">
                <a:latin typeface="Comic Sans MS" panose="030F0702030302020204" pitchFamily="66" charset="0"/>
              </a:rPr>
              <a:t>	</a:t>
            </a:r>
          </a:p>
          <a:p>
            <a:pPr marL="0" indent="0">
              <a:buNone/>
            </a:pPr>
            <a:r>
              <a:rPr lang="cs-CZ" sz="2400" dirty="0">
                <a:latin typeface="Comic Sans MS" panose="030F0702030302020204" pitchFamily="66" charset="0"/>
              </a:rPr>
              <a:t>		Př. Má obě ruce levé.</a:t>
            </a:r>
          </a:p>
        </p:txBody>
      </p:sp>
    </p:spTree>
    <p:extLst>
      <p:ext uri="{BB962C8B-B14F-4D97-AF65-F5344CB8AC3E}">
        <p14:creationId xmlns:p14="http://schemas.microsoft.com/office/powerpoint/2010/main" val="1293664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E807BB-D442-3EF8-2677-3D9AC9DB8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PRANOSTIKY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071436-DD69-E6CC-14AD-0411A22EDC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Předpověď týkající se konkrétních dnů, měsíců či období, často se používá s počasím a zemědělstvím.</a:t>
            </a:r>
          </a:p>
          <a:p>
            <a:pPr lv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cs-CZ" dirty="0"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800" dirty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Times New Roman" panose="02020603050405020304" pitchFamily="18" charset="0"/>
              </a:rPr>
              <a:t>		Př. Únor bílý, pole sílí.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64102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Červeno-fialová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427</Words>
  <Application>Microsoft Office PowerPoint</Application>
  <PresentationFormat>Širokoúhlá obrazovka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Century Gothic</vt:lpstr>
      <vt:lpstr>Comic Sans MS</vt:lpstr>
      <vt:lpstr>Wingdings</vt:lpstr>
      <vt:lpstr>Wingdings 3</vt:lpstr>
      <vt:lpstr>Stébla</vt:lpstr>
      <vt:lpstr>Praktické náležitosti tlumočnické profese I.</vt:lpstr>
      <vt:lpstr>FRAZÉMY</vt:lpstr>
      <vt:lpstr>DRUHY FRAZÉMŮ </vt:lpstr>
      <vt:lpstr>Nevětné: </vt:lpstr>
      <vt:lpstr>Větné: </vt:lpstr>
      <vt:lpstr>PŘÍSLOVÍ </vt:lpstr>
      <vt:lpstr>POŘEKADLA </vt:lpstr>
      <vt:lpstr>RČENÍ</vt:lpstr>
      <vt:lpstr>PRANOSTIKY</vt:lpstr>
      <vt:lpstr>Modelové situace:</vt:lpstr>
      <vt:lpstr>Cvičení</vt:lpstr>
      <vt:lpstr>Přeložte následující věty 3 odlišným skupinám klientů:</vt:lpstr>
      <vt:lpstr>Děkuji za pozornost</vt:lpstr>
    </vt:vector>
  </TitlesOfParts>
  <Company>Středisko Teiresiás - 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Praktické náležitosti tlumočnické profese I.</dc:title>
  <dc:creator>Dana Peňázová</dc:creator>
  <cp:lastModifiedBy>Dana Peňázová</cp:lastModifiedBy>
  <cp:revision>43</cp:revision>
  <dcterms:created xsi:type="dcterms:W3CDTF">2021-09-20T11:42:51Z</dcterms:created>
  <dcterms:modified xsi:type="dcterms:W3CDTF">2022-11-30T07:23:22Z</dcterms:modified>
</cp:coreProperties>
</file>