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76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77" r:id="rId12"/>
    <p:sldId id="278" r:id="rId13"/>
    <p:sldId id="274" r:id="rId14"/>
    <p:sldId id="275" r:id="rId15"/>
    <p:sldId id="265" r:id="rId16"/>
    <p:sldId id="279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AE – Antiepileptikum</a:t>
            </a:r>
          </a:p>
          <a:p>
            <a:r>
              <a:rPr lang="cs-CZ" dirty="0"/>
              <a:t>AG Angiografie</a:t>
            </a:r>
          </a:p>
          <a:p>
            <a:r>
              <a:rPr lang="cs-CZ" dirty="0" err="1"/>
              <a:t>Ag</a:t>
            </a:r>
            <a:r>
              <a:rPr lang="cs-CZ" dirty="0"/>
              <a:t> –antigen</a:t>
            </a:r>
          </a:p>
          <a:p>
            <a:r>
              <a:rPr lang="cs-CZ" dirty="0"/>
              <a:t>CT - Počítačová tomografie</a:t>
            </a:r>
          </a:p>
          <a:p>
            <a:r>
              <a:rPr lang="cs-CZ" dirty="0"/>
              <a:t>EEG – elektroencefalogram</a:t>
            </a:r>
          </a:p>
          <a:p>
            <a:r>
              <a:rPr lang="cs-CZ" dirty="0"/>
              <a:t>IM - Infarkt myokardu</a:t>
            </a:r>
          </a:p>
          <a:p>
            <a:r>
              <a:rPr lang="cs-CZ" dirty="0"/>
              <a:t>LMD - Lehká mozková dysfunkce</a:t>
            </a:r>
          </a:p>
          <a:p>
            <a:r>
              <a:rPr lang="cs-CZ" dirty="0"/>
              <a:t>LP - Lumbální punkce</a:t>
            </a:r>
          </a:p>
          <a:p>
            <a:r>
              <a:rPr lang="cs-CZ" dirty="0"/>
              <a:t>TK - tlak krve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648B8-4CE9-4890-A5B4-84C26F26AB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36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MjLWT5yTG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9. 11. 2022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D866F-D1A6-4969-890E-5A54BEEFA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62025"/>
            <a:ext cx="8915400" cy="494919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dirty="0"/>
              <a:t>Chceme-li si zapamatovat informace dlouhodobě, musíme je přemístit </a:t>
            </a:r>
            <a:br>
              <a:rPr lang="cs-CZ" dirty="0"/>
            </a:br>
            <a:r>
              <a:rPr lang="cs-CZ" dirty="0"/>
              <a:t>z ultrakrátké paměti do pracovní a následně do dlouhodobé paměti.</a:t>
            </a:r>
          </a:p>
          <a:p>
            <a:r>
              <a:rPr lang="cs-CZ" dirty="0"/>
              <a:t>To je možné jen opakováním </a:t>
            </a:r>
          </a:p>
          <a:p>
            <a:pPr lvl="1"/>
            <a:r>
              <a:rPr lang="cs-CZ" dirty="0"/>
              <a:t>1. po krátké době (několik hodin až 1 den), </a:t>
            </a:r>
          </a:p>
          <a:p>
            <a:pPr lvl="1"/>
            <a:r>
              <a:rPr lang="cs-CZ" dirty="0"/>
              <a:t>2. za několik dní až 1 týden </a:t>
            </a:r>
          </a:p>
          <a:p>
            <a:pPr lvl="1"/>
            <a:r>
              <a:rPr lang="cs-CZ" dirty="0"/>
              <a:t>3. opět po delší době</a:t>
            </a:r>
          </a:p>
          <a:p>
            <a:pPr marL="457200" lvl="1" indent="0">
              <a:buNone/>
            </a:pPr>
            <a:r>
              <a:rPr lang="cs-CZ" dirty="0"/>
              <a:t>Budete odměněni uložením údajů nesmazatelně do dlouhodobé paměti.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cs-CZ" i="1" dirty="0"/>
              <a:t>Zajímavost: </a:t>
            </a:r>
            <a:r>
              <a:rPr lang="cs-CZ" dirty="0"/>
              <a:t>v paměti dospělého člověka je uloženo až 500 000krát více informací, než ve velkých několikasvazkových encyklopediích, na většinu z nich si nevzpomeneme, protože vzpomínky se postupem času propadnou do nevědomé části dlouhodobé paměti.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712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7D4B-C563-4C0C-8C34-29C62BB8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Dobrá paměť – </a:t>
            </a:r>
            <a:r>
              <a:rPr lang="cs-CZ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ji získat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6C987-B94B-4F2C-AA21-ADDB1B375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6505"/>
            <a:ext cx="8915400" cy="47965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Zapojení smyslů</a:t>
            </a:r>
          </a:p>
          <a:p>
            <a:pPr>
              <a:lnSpc>
                <a:spcPct val="150000"/>
              </a:lnSpc>
            </a:pPr>
            <a:r>
              <a:rPr lang="cs-CZ" dirty="0"/>
              <a:t>Soustředění</a:t>
            </a:r>
          </a:p>
          <a:p>
            <a:pPr>
              <a:lnSpc>
                <a:spcPct val="150000"/>
              </a:lnSpc>
            </a:pPr>
            <a:r>
              <a:rPr lang="cs-CZ" dirty="0"/>
              <a:t>Nemít pocit hladu a žízně</a:t>
            </a:r>
          </a:p>
          <a:p>
            <a:pPr>
              <a:lnSpc>
                <a:spcPct val="150000"/>
              </a:lnSpc>
            </a:pPr>
            <a:r>
              <a:rPr lang="cs-CZ" dirty="0"/>
              <a:t>Mít zájem</a:t>
            </a:r>
          </a:p>
          <a:p>
            <a:pPr>
              <a:lnSpc>
                <a:spcPct val="150000"/>
              </a:lnSpc>
            </a:pPr>
            <a:r>
              <a:rPr lang="cs-CZ" dirty="0"/>
              <a:t>Jazykové porozumění</a:t>
            </a:r>
          </a:p>
          <a:p>
            <a:pPr>
              <a:lnSpc>
                <a:spcPct val="150000"/>
              </a:lnSpc>
            </a:pPr>
            <a:r>
              <a:rPr lang="cs-CZ" dirty="0"/>
              <a:t>Uvolněnost</a:t>
            </a:r>
          </a:p>
          <a:p>
            <a:pPr>
              <a:lnSpc>
                <a:spcPct val="150000"/>
              </a:lnSpc>
            </a:pPr>
            <a:r>
              <a:rPr lang="cs-CZ" dirty="0"/>
              <a:t>Příjemný pocit</a:t>
            </a:r>
          </a:p>
          <a:p>
            <a:pPr>
              <a:lnSpc>
                <a:spcPct val="150000"/>
              </a:lnSpc>
            </a:pPr>
            <a:r>
              <a:rPr lang="cs-CZ" dirty="0"/>
              <a:t>Strategie (triky)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265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Ležatá osmička – levá ruka, pravá ruka, obě najednou</a:t>
            </a:r>
          </a:p>
          <a:p>
            <a:endParaRPr lang="cs-CZ" dirty="0"/>
          </a:p>
          <a:p>
            <a:r>
              <a:rPr lang="cs-CZ" dirty="0"/>
              <a:t>Kraul křížem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80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C3D849A-0164-449C-A3EC-E8A79E36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023715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paměti </a:t>
            </a:r>
            <a:r>
              <a:rPr lang="cs-CZ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- zapamatujte si pojmy a pak je napište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1800" dirty="0">
                <a:latin typeface="Century Gothic" panose="020B0502020202020204" pitchFamily="34" charset="0"/>
              </a:rPr>
              <a:t>	</a:t>
            </a:r>
            <a:r>
              <a:rPr lang="cs-CZ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(45 sec)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8BE97-8E40-45CF-9D66-6815E9519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2819400"/>
          </a:xfrm>
        </p:spPr>
        <p:txBody>
          <a:bodyPr>
            <a:normAutofit/>
          </a:bodyPr>
          <a:lstStyle/>
          <a:p>
            <a:r>
              <a:rPr lang="cs-CZ" dirty="0"/>
              <a:t>Počítač</a:t>
            </a:r>
          </a:p>
          <a:p>
            <a:r>
              <a:rPr lang="cs-CZ" dirty="0"/>
              <a:t>Myš</a:t>
            </a:r>
          </a:p>
          <a:p>
            <a:r>
              <a:rPr lang="cs-CZ" dirty="0"/>
              <a:t>Tužka</a:t>
            </a:r>
          </a:p>
          <a:p>
            <a:r>
              <a:rPr lang="cs-CZ" dirty="0"/>
              <a:t>Šanon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Hrnek na kávu</a:t>
            </a:r>
          </a:p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C9B48EEE-6A34-4D68-8FDD-0F5FCEC9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2750578"/>
          </a:xfrm>
        </p:spPr>
        <p:txBody>
          <a:bodyPr>
            <a:normAutofit/>
          </a:bodyPr>
          <a:lstStyle/>
          <a:p>
            <a:r>
              <a:rPr lang="cs-CZ" dirty="0"/>
              <a:t>Lepidlo</a:t>
            </a:r>
          </a:p>
          <a:p>
            <a:r>
              <a:rPr lang="cs-CZ" dirty="0" err="1"/>
              <a:t>Flipchart</a:t>
            </a:r>
            <a:endParaRPr lang="cs-CZ" dirty="0"/>
          </a:p>
          <a:p>
            <a:r>
              <a:rPr lang="cs-CZ" dirty="0"/>
              <a:t>Porada</a:t>
            </a:r>
          </a:p>
          <a:p>
            <a:r>
              <a:rPr lang="cs-CZ" dirty="0"/>
              <a:t>Organizovat</a:t>
            </a:r>
          </a:p>
          <a:p>
            <a:r>
              <a:rPr lang="cs-CZ" dirty="0"/>
              <a:t>Nůžky</a:t>
            </a:r>
          </a:p>
          <a:p>
            <a:r>
              <a:rPr lang="cs-CZ" dirty="0"/>
              <a:t>Guma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0" name="Nadpis 7">
            <a:extLst>
              <a:ext uri="{FF2B5EF4-FFF2-40B4-BE49-F238E27FC236}">
                <a16:creationId xmlns:a16="http://schemas.microsoft.com/office/drawing/2014/main" id="{675E56C1-2467-4298-A970-6791D26107F8}"/>
              </a:ext>
            </a:extLst>
          </p:cNvPr>
          <p:cNvSpPr txBox="1">
            <a:spLocks/>
          </p:cNvSpPr>
          <p:nvPr/>
        </p:nvSpPr>
        <p:spPr>
          <a:xfrm>
            <a:off x="1783299" y="5819775"/>
            <a:ext cx="8911687" cy="6572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2000" dirty="0">
                <a:solidFill>
                  <a:schemeClr val="tx1"/>
                </a:solidFill>
              </a:rPr>
              <a:t>Co je nadřazeným pojmem?</a:t>
            </a:r>
          </a:p>
        </p:txBody>
      </p:sp>
    </p:spTree>
    <p:extLst>
      <p:ext uri="{BB962C8B-B14F-4D97-AF65-F5344CB8AC3E}">
        <p14:creationId xmlns:p14="http://schemas.microsoft.com/office/powerpoint/2010/main" val="3090677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96D47-F39F-4643-BA63-401A2D4E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paměti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C2D71-E52B-4015-863C-38A96AF34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43024"/>
            <a:ext cx="8915400" cy="551497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Čísla</a:t>
            </a: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5197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74038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30617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618593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537928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8462976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2800" spc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27941753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891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4B96C-9E10-47F2-AEDA-3EDA8B8A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Slovní zásoba - zdravotnictví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E7E0A-CCDE-4095-B990-3CB34BDB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Cvičení: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1800" dirty="0"/>
              <a:t>zkratky - ORL, JIP, ARO, RTG, AE, AG x </a:t>
            </a:r>
            <a:r>
              <a:rPr lang="cs-CZ" sz="1800" dirty="0" err="1"/>
              <a:t>Ag</a:t>
            </a:r>
            <a:r>
              <a:rPr lang="cs-CZ" sz="1800" dirty="0"/>
              <a:t>, ATB, AIDS, CMP, CNS, CT, MR, DMO, DNA, </a:t>
            </a:r>
            <a:r>
              <a:rPr lang="cs-CZ" sz="1800" dirty="0" err="1"/>
              <a:t>mRNA</a:t>
            </a:r>
            <a:r>
              <a:rPr lang="cs-CZ" sz="1800" dirty="0"/>
              <a:t>, EEG,  EKG, IM, , LMD, LP, TBC, TK.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1800" dirty="0"/>
              <a:t>Intramuskulární, intravenózní, </a:t>
            </a:r>
            <a:r>
              <a:rPr lang="cs-CZ" sz="1800" dirty="0" err="1"/>
              <a:t>intraarteriální</a:t>
            </a:r>
            <a:r>
              <a:rPr lang="cs-CZ" sz="1800" dirty="0"/>
              <a:t>, perorální, </a:t>
            </a:r>
            <a:r>
              <a:rPr lang="cs-CZ" sz="1800" dirty="0" err="1"/>
              <a:t>liquid</a:t>
            </a:r>
            <a:r>
              <a:rPr lang="cs-CZ" sz="1800" dirty="0"/>
              <a:t>, fenylketonurie, celiakie, leukémie, intoxikace, impotence, encefalitida, pásový opar, tetanus, epilepsie, vzteklina.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3937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853A0-21CE-4923-B5D1-746043549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úkolu č. 2 </a:t>
            </a:r>
            <a:r>
              <a:rPr lang="cs-CZ" sz="2000" dirty="0"/>
              <a:t>- společně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8EFFA-1DCD-41BD-8F32-7B4EB591D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https://www.youtube.com/watch?v=cMjLWT5yTG0</a:t>
            </a:r>
            <a:r>
              <a:rPr lang="cs-CZ" dirty="0"/>
              <a:t> (konec 3:44)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991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4" algn="r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0908E-06DF-463A-ACB8-6881C4EF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Mozek, paměť</a:t>
            </a:r>
            <a:br>
              <a:rPr lang="cs-CZ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7DF76-9625-4C43-A842-754891AB4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1475">
              <a:buFont typeface="Wingdings" panose="05000000000000000000" pitchFamily="2" charset="2"/>
              <a:buChar char="Ø"/>
            </a:pPr>
            <a:r>
              <a:rPr lang="cs-CZ" dirty="0"/>
              <a:t>Mozek se dělí na levou a pravou hemisféru. </a:t>
            </a:r>
            <a:br>
              <a:rPr lang="cs-CZ" dirty="0"/>
            </a:br>
            <a:r>
              <a:rPr lang="cs-CZ" dirty="0"/>
              <a:t>Podle toho, která z nich převládá, rozhoduje </a:t>
            </a:r>
            <a:br>
              <a:rPr lang="cs-CZ" dirty="0"/>
            </a:br>
            <a:r>
              <a:rPr lang="cs-CZ" dirty="0"/>
              <a:t>o tom, jakými metodami se člověk nejlépe učí.</a:t>
            </a:r>
          </a:p>
          <a:p>
            <a:pPr marL="371475">
              <a:buFont typeface="Wingdings" panose="05000000000000000000" pitchFamily="2" charset="2"/>
              <a:buChar char="Ø"/>
            </a:pPr>
            <a:r>
              <a:rPr lang="cs-CZ" dirty="0"/>
              <a:t>Mozek si zachovává schopnost učení </a:t>
            </a:r>
            <a:br>
              <a:rPr lang="cs-CZ" dirty="0"/>
            </a:br>
            <a:r>
              <a:rPr lang="cs-CZ" dirty="0"/>
              <a:t>do vysokého věku, musí být ale používán.</a:t>
            </a:r>
          </a:p>
          <a:p>
            <a:pPr marL="371475"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sz="1200" dirty="0"/>
          </a:p>
          <a:p>
            <a:pPr marL="114300" indent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FAF7B8A-4F56-43BC-A875-9C50DF2DA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7381" y="4443364"/>
            <a:ext cx="3966655" cy="203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3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48EF5-DF96-4101-A434-AB36771D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co máme dvě hemisféry?</a:t>
            </a:r>
            <a:b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0B577C-4A8B-4047-AFEC-CF9711491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27620"/>
          </a:xfrm>
        </p:spPr>
        <p:txBody>
          <a:bodyPr>
            <a:normAutofit/>
          </a:bodyPr>
          <a:lstStyle/>
          <a:p>
            <a:pPr marL="371475">
              <a:buFont typeface="Wingdings" panose="05000000000000000000" pitchFamily="2" charset="2"/>
              <a:buChar char="§"/>
            </a:pPr>
            <a:endParaRPr lang="cs-CZ" dirty="0"/>
          </a:p>
          <a:p>
            <a:pPr marL="114300" indent="0"/>
            <a:endParaRPr lang="cs-CZ" dirty="0"/>
          </a:p>
          <a:p>
            <a:pPr marL="114300" indent="0"/>
            <a:endParaRPr lang="cs-CZ" dirty="0"/>
          </a:p>
          <a:p>
            <a:pPr marL="371475">
              <a:buFont typeface="Wingdings" panose="05000000000000000000" pitchFamily="2" charset="2"/>
              <a:buChar char="Ø"/>
            </a:pPr>
            <a:endParaRPr lang="cs-CZ" dirty="0"/>
          </a:p>
          <a:p>
            <a:pPr marL="371475">
              <a:buFont typeface="Wingdings" panose="05000000000000000000" pitchFamily="2" charset="2"/>
              <a:buChar char="Ø"/>
            </a:pPr>
            <a:endParaRPr lang="cs-CZ" dirty="0"/>
          </a:p>
          <a:p>
            <a:pPr marL="371475">
              <a:buFont typeface="Wingdings" panose="05000000000000000000" pitchFamily="2" charset="2"/>
              <a:buChar char="Ø"/>
            </a:pPr>
            <a:endParaRPr lang="cs-CZ" dirty="0"/>
          </a:p>
          <a:p>
            <a:pPr marL="371475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3">
            <a:extLst>
              <a:ext uri="{FF2B5EF4-FFF2-40B4-BE49-F238E27FC236}">
                <a16:creationId xmlns:a16="http://schemas.microsoft.com/office/drawing/2014/main" id="{D7A67DF2-3AD8-490D-B8CA-678B12CBA3BB}"/>
              </a:ext>
            </a:extLst>
          </p:cNvPr>
          <p:cNvSpPr txBox="1">
            <a:spLocks/>
          </p:cNvSpPr>
          <p:nvPr/>
        </p:nvSpPr>
        <p:spPr>
          <a:xfrm>
            <a:off x="7675872" y="2346185"/>
            <a:ext cx="3619082" cy="42150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PRAVÁ hemisféra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	   (umělecká)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Myslí komplexně </a:t>
            </a:r>
            <a:b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 obrazech, barvách </a:t>
            </a:r>
            <a:b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melodiích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Uvažování v širších souvislostech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Zapojení fantazie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Rozpoznání vzorů </a:t>
            </a:r>
            <a:b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obrazná srovnání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Opakování, nikoli spontánní mluvení</a:t>
            </a:r>
          </a:p>
          <a:p>
            <a:pPr marL="39052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Char char="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Char char="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Zástupný symbol pro text 2">
            <a:extLst>
              <a:ext uri="{FF2B5EF4-FFF2-40B4-BE49-F238E27FC236}">
                <a16:creationId xmlns:a16="http://schemas.microsoft.com/office/drawing/2014/main" id="{0FAC0FC0-2051-4AA1-9F64-ABE3B3F325DF}"/>
              </a:ext>
            </a:extLst>
          </p:cNvPr>
          <p:cNvSpPr txBox="1">
            <a:spLocks/>
          </p:cNvSpPr>
          <p:nvPr/>
        </p:nvSpPr>
        <p:spPr>
          <a:xfrm>
            <a:off x="2589212" y="2346184"/>
            <a:ext cx="3619083" cy="42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1475" marR="0" lvl="0" indent="-34290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LEVÁ hemisféra</a:t>
            </a:r>
          </a:p>
          <a:p>
            <a:pPr marL="28575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	(intelektuální)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Myslí logicky, analyticky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Vyvozuje závěry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Pracuje s čísly, pojmy </a:t>
            </a:r>
            <a:b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množstvím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Spontánní mluvení </a:t>
            </a:r>
            <a:b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 psaní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Rozpoznává slova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Činí rozhodnutí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Vědomě se učí</a:t>
            </a: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1143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Char char="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11430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Char char="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71475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 3" charset="2"/>
              <a:buChar char="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4B723BE-959A-4EB6-91EC-CF0F768CC91B}"/>
              </a:ext>
            </a:extLst>
          </p:cNvPr>
          <p:cNvSpPr txBox="1"/>
          <p:nvPr/>
        </p:nvSpPr>
        <p:spPr>
          <a:xfrm>
            <a:off x="4610516" y="1454878"/>
            <a:ext cx="700986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„Svět má tak úzké obzory a mozek nekonečné možnosti.“    (F. Schiller)</a:t>
            </a:r>
          </a:p>
        </p:txBody>
      </p:sp>
    </p:spTree>
    <p:extLst>
      <p:ext uri="{BB962C8B-B14F-4D97-AF65-F5344CB8AC3E}">
        <p14:creationId xmlns:p14="http://schemas.microsoft.com/office/powerpoint/2010/main" val="44795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476BD-86B5-4191-B2EB-C580A660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dvě hemisféry?</a:t>
            </a:r>
            <a:endParaRPr lang="cs-CZ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F0489A06-CFC4-4D66-9718-1B14964AC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267200"/>
          </a:xfrm>
        </p:spPr>
        <p:txBody>
          <a:bodyPr>
            <a:normAutofit/>
          </a:bodyPr>
          <a:lstStyle/>
          <a:p>
            <a:pPr marL="476250" indent="-34290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LEVÁ hemis</a:t>
            </a:r>
            <a:r>
              <a:rPr 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féra  </a:t>
            </a:r>
          </a:p>
          <a:p>
            <a:pPr marL="419100" indent="-285750">
              <a:buFont typeface="Wingdings" panose="05000000000000000000" pitchFamily="2" charset="2"/>
              <a:buChar char="§"/>
            </a:pPr>
            <a:r>
              <a:rPr lang="cs-CZ" sz="1800" dirty="0">
                <a:latin typeface="Century Gothic" panose="020B0502020202020204" pitchFamily="34" charset="0"/>
              </a:rPr>
              <a:t>Zpracovává informace </a:t>
            </a:r>
            <a:br>
              <a:rPr lang="cs-CZ" sz="1800" dirty="0">
                <a:latin typeface="Century Gothic" panose="020B0502020202020204" pitchFamily="34" charset="0"/>
              </a:rPr>
            </a:br>
            <a:r>
              <a:rPr lang="cs-CZ" sz="1800" dirty="0">
                <a:latin typeface="Century Gothic" panose="020B0502020202020204" pitchFamily="34" charset="0"/>
              </a:rPr>
              <a:t>postupně (lineárně)</a:t>
            </a:r>
          </a:p>
          <a:p>
            <a:pPr marL="419100" indent="-285750">
              <a:buFont typeface="Wingdings" panose="05000000000000000000" pitchFamily="2" charset="2"/>
              <a:buChar char="§"/>
            </a:pPr>
            <a:r>
              <a:rPr lang="cs-CZ" sz="1800" dirty="0">
                <a:latin typeface="Century Gothic" panose="020B0502020202020204" pitchFamily="34" charset="0"/>
              </a:rPr>
              <a:t>Má pojem o čase</a:t>
            </a:r>
          </a:p>
          <a:p>
            <a:pPr marL="419100" indent="-285750">
              <a:buFont typeface="Wingdings" panose="05000000000000000000" pitchFamily="2" charset="2"/>
              <a:buChar char="§"/>
            </a:pPr>
            <a:r>
              <a:rPr lang="cs-CZ" sz="1800" dirty="0">
                <a:latin typeface="Century Gothic" panose="020B0502020202020204" pitchFamily="34" charset="0"/>
              </a:rPr>
              <a:t>Je optimistická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3">
            <a:extLst>
              <a:ext uri="{FF2B5EF4-FFF2-40B4-BE49-F238E27FC236}">
                <a16:creationId xmlns:a16="http://schemas.microsoft.com/office/drawing/2014/main" id="{8849105E-3F10-4D38-A87D-8E0DF8EF7192}"/>
              </a:ext>
            </a:extLst>
          </p:cNvPr>
          <p:cNvSpPr txBox="1">
            <a:spLocks/>
          </p:cNvSpPr>
          <p:nvPr/>
        </p:nvSpPr>
        <p:spPr>
          <a:xfrm>
            <a:off x="8034077" y="2255747"/>
            <a:ext cx="3137420" cy="365610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25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PRAVÁ hemisféra</a:t>
            </a:r>
          </a:p>
          <a:p>
            <a:pPr marL="4191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Zpracovává více informací současně</a:t>
            </a:r>
          </a:p>
          <a:p>
            <a:pPr marL="4191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kreativní</a:t>
            </a:r>
          </a:p>
          <a:p>
            <a:pPr marL="4191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Učí se nevědomě</a:t>
            </a:r>
          </a:p>
          <a:p>
            <a:pPr marL="4191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Nemá pojem o čase </a:t>
            </a:r>
          </a:p>
          <a:p>
            <a:pPr marL="4191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 pesimistická</a:t>
            </a:r>
          </a:p>
          <a:p>
            <a:pPr marL="47625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32D9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50CFFA-C1F8-41CE-8286-A56A704EECEE}"/>
              </a:ext>
            </a:extLst>
          </p:cNvPr>
          <p:cNvSpPr txBox="1"/>
          <p:nvPr/>
        </p:nvSpPr>
        <p:spPr>
          <a:xfrm>
            <a:off x="3079209" y="5200471"/>
            <a:ext cx="6033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Nejedná se ale o jednoznačné oddělení,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ale o priority a tendence!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57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3C4DC-3EBB-46C5-A4D8-663208E3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nám nejvíce rozsvítí mozek?</a:t>
            </a:r>
            <a:br>
              <a:rPr lang="cs-CZ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C236FC-B99B-40E2-BEAF-68EDEA6D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5238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Podle výzkumů Dr. </a:t>
            </a:r>
            <a:r>
              <a:rPr lang="cs-CZ" sz="2400" dirty="0" err="1">
                <a:solidFill>
                  <a:schemeClr val="tx1"/>
                </a:solidFill>
              </a:rPr>
              <a:t>Kawašimi</a:t>
            </a:r>
            <a:r>
              <a:rPr lang="cs-CZ" sz="2400" dirty="0">
                <a:solidFill>
                  <a:schemeClr val="tx1"/>
                </a:solidFill>
              </a:rPr>
              <a:t> (japonský neurolog) nejvíce rozsvítí mozek tři následující věci: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čtení nahlas,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rychlé počítání velmi jednoduchých výpočtů,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psaní rukou na papír.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5715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tx1"/>
                </a:solidFill>
              </a:rPr>
              <a:t>Těmito činnostmi se zvýší přísun krve do </a:t>
            </a:r>
            <a:r>
              <a:rPr lang="cs-CZ" sz="2000" dirty="0" err="1">
                <a:solidFill>
                  <a:schemeClr val="tx1"/>
                </a:solidFill>
              </a:rPr>
              <a:t>prefrontálního</a:t>
            </a:r>
            <a:r>
              <a:rPr lang="cs-CZ" sz="2000" dirty="0">
                <a:solidFill>
                  <a:schemeClr val="tx1"/>
                </a:solidFill>
              </a:rPr>
              <a:t> kortexu - </a:t>
            </a:r>
            <a:r>
              <a:rPr lang="cs-CZ" sz="2000" b="0" i="0" u="none" strike="noStrike" kern="1200" cap="none" dirty="0" err="1">
                <a:solidFill>
                  <a:schemeClr val="tx1"/>
                </a:solidFill>
                <a:effectLst/>
                <a:ea typeface="Arial"/>
                <a:cs typeface="Arial"/>
                <a:sym typeface="Arial"/>
              </a:rPr>
              <a:t>Prefrontální</a:t>
            </a:r>
            <a:r>
              <a:rPr lang="cs-CZ" sz="2000" b="0" i="0" u="none" strike="noStrike" kern="1200" cap="none" dirty="0">
                <a:solidFill>
                  <a:schemeClr val="tx1"/>
                </a:solidFill>
                <a:effectLst/>
                <a:ea typeface="Arial"/>
                <a:cs typeface="Arial"/>
                <a:sym typeface="Arial"/>
              </a:rPr>
              <a:t> kortex je přední část mozkové kůry, která je hned za očima a čelem. Právě tato část mozku je zodpovědná za soustředění, chápání, rozhodování a pamatování. Je to právě tato </a:t>
            </a:r>
            <a:r>
              <a:rPr lang="cs-CZ" sz="2000" b="0" i="0" u="none" strike="noStrike" kern="1200" cap="none" dirty="0" err="1">
                <a:solidFill>
                  <a:schemeClr val="tx1"/>
                </a:solidFill>
                <a:effectLst/>
                <a:ea typeface="Arial"/>
                <a:cs typeface="Arial"/>
                <a:sym typeface="Arial"/>
              </a:rPr>
              <a:t>prefrontální</a:t>
            </a:r>
            <a:r>
              <a:rPr lang="cs-CZ" sz="2000" b="0" i="0" u="none" strike="noStrike" kern="1200" cap="none" dirty="0">
                <a:solidFill>
                  <a:schemeClr val="tx1"/>
                </a:solidFill>
                <a:effectLst/>
                <a:ea typeface="Arial"/>
                <a:cs typeface="Arial"/>
                <a:sym typeface="Arial"/>
              </a:rPr>
              <a:t> oblast, která tak výrazně odlišuje náš lidský mozek od mozku ostatních tvorů a do značné míry z nás dělá to, co jsme.</a:t>
            </a:r>
            <a:endParaRPr lang="cs-CZ" sz="1400" dirty="0">
              <a:solidFill>
                <a:schemeClr val="tx1"/>
              </a:solidFill>
            </a:endParaRPr>
          </a:p>
          <a:p>
            <a:pPr marL="57150" indent="0">
              <a:lnSpc>
                <a:spcPct val="150000"/>
              </a:lnSpc>
              <a:buNone/>
            </a:pPr>
            <a:endParaRPr lang="cs-CZ" sz="20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54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B4089-DAAF-4024-9CF2-F315F4F38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8016"/>
          </a:xfrm>
        </p:spPr>
        <p:txBody>
          <a:bodyPr/>
          <a:lstStyle/>
          <a:p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Zvýšení činnosti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7E9408FB-5528-4082-B74B-8B340A0B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1700463"/>
            <a:ext cx="8915400" cy="474846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Prefrontální</a:t>
            </a:r>
            <a:r>
              <a:rPr lang="cs-CZ" sz="24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kortex - přední část mozkové kůry, </a:t>
            </a:r>
            <a:br>
              <a:rPr lang="cs-CZ" sz="2400" dirty="0">
                <a:solidFill>
                  <a:schemeClr val="dk1"/>
                </a:solidFill>
                <a:ea typeface="Arial"/>
                <a:cs typeface="Arial"/>
                <a:sym typeface="Arial"/>
              </a:rPr>
            </a:br>
            <a:r>
              <a:rPr lang="cs-CZ" sz="24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která je hned za očima a čelem. </a:t>
            </a:r>
          </a:p>
          <a:p>
            <a:r>
              <a:rPr lang="cs-CZ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</a:t>
            </a:r>
            <a:r>
              <a:rPr lang="cs-CZ" sz="22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Zodpovědná za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</a:t>
            </a: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soustředění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chápání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rozhodování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pamatování. </a:t>
            </a:r>
          </a:p>
          <a:p>
            <a:pPr marL="457200" lvl="1" indent="0">
              <a:buNone/>
            </a:pPr>
            <a:endParaRPr lang="cs-CZ" sz="200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r>
              <a:rPr lang="cs-CZ" sz="22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Posílení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kreativity,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paměťových funkcí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	komunikačních schopností.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4CC47D8-DCDA-4F48-A47B-72CF0CE10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057" y="2718486"/>
            <a:ext cx="5257565" cy="392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 – typy												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3050"/>
            <a:ext cx="8915400" cy="505963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Ultrakrátká (senzorická)</a:t>
            </a:r>
          </a:p>
          <a:p>
            <a:pPr lvl="1">
              <a:lnSpc>
                <a:spcPct val="160000"/>
              </a:lnSpc>
            </a:pPr>
            <a:r>
              <a:rPr lang="cs-CZ" dirty="0"/>
              <a:t>Přijímání vjemů – elektrické impulsy přichází do mozku bez uvědomění, pokud nevzbudí naši pozornost mezi 10 – 20 sekundami, odezní.</a:t>
            </a:r>
          </a:p>
          <a:p>
            <a:pPr lvl="1">
              <a:lnSpc>
                <a:spcPct val="160000"/>
              </a:lnSpc>
            </a:pPr>
            <a:r>
              <a:rPr lang="cs-CZ" dirty="0"/>
              <a:t>Filtrace velké části informací – mozek není zahlcen.</a:t>
            </a:r>
          </a:p>
          <a:p>
            <a:pPr marL="457200" lvl="1" indent="0">
              <a:lnSpc>
                <a:spcPct val="160000"/>
              </a:lnSpc>
              <a:buNone/>
            </a:pPr>
            <a:endParaRPr lang="cs-CZ" dirty="0"/>
          </a:p>
          <a:p>
            <a:pPr marL="457200" lvl="1" indent="0">
              <a:lnSpc>
                <a:spcPct val="160000"/>
              </a:lnSpc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b="1" dirty="0"/>
              <a:t>Cvičení: </a:t>
            </a:r>
            <a:r>
              <a:rPr lang="cs-CZ" dirty="0"/>
              <a:t>zkuste se zamyslet, co jste dělali v posledních 3 minutách …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(zavřeli jste oči a přemýšleli? telefonovali jste? něco jste si zapisovali? něco jste pili? vstali jste? mluvili jste? podívali jste se z okna?)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dirty="0"/>
              <a:t>Některé činnosti děláme bezděčně, aniž bychom si je uvědomili – škrábání se, koukání z okna.</a:t>
            </a:r>
          </a:p>
        </p:txBody>
      </p:sp>
    </p:spTree>
    <p:extLst>
      <p:ext uri="{BB962C8B-B14F-4D97-AF65-F5344CB8AC3E}">
        <p14:creationId xmlns:p14="http://schemas.microsoft.com/office/powerpoint/2010/main" val="93091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 – typy												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28775"/>
            <a:ext cx="8915400" cy="50006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(krátkodobá)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Přebírá z ultrakrátké paměti informace, které se setkají s nějakým zájmem nebo již existujícími vzpomínkami.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Zůstanou zde několik hodin – pomáhá nám přijímat informace a komunikovat s okolím.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Podněty se ukládají formou biochemického procesu.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Je náchylná k chybám, těžko si pamatuje více pojmů naráz.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Seřazení pojmů do určitých skupin, vytvořit mezi nimi logickou souvislost.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cs-CZ" dirty="0"/>
          </a:p>
          <a:p>
            <a:pPr marL="457200" lvl="1" indent="0">
              <a:lnSpc>
                <a:spcPct val="160000"/>
              </a:lnSpc>
              <a:buNone/>
            </a:pPr>
            <a:r>
              <a:rPr lang="cs-CZ" b="1" dirty="0"/>
              <a:t>Cvičení: </a:t>
            </a:r>
            <a:r>
              <a:rPr lang="cs-CZ" dirty="0"/>
              <a:t>najděte nadřazené pojmy: mléko, vejce, sýr, kuře, rajčata, jogurty, šunka, chléb, voda, mrkev, víno, těstoviny, papriky, máslo.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cs-CZ" dirty="0"/>
              <a:t>Trénování pracovní paměti je vhodné každodenně – např. pexeso, „Jedu na ostrov a vezmu si s sebou“.</a:t>
            </a:r>
          </a:p>
          <a:p>
            <a:pPr marL="457200" lvl="1" indent="0">
              <a:lnSpc>
                <a:spcPct val="160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04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 – typy												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28775"/>
            <a:ext cx="8915400" cy="42824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Dlouhodobá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Nejdůležitější a nejobsáhlejší, informace jsou uloženy nesmazatelně.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Do dlouhodobé paměti se informace přesunou, pokud jsou velmi intenzívní.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Jejich uchování může omezit nebo zničit jen nemoc (např. Alzheimerova choroba).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Spolehlivě a dobře si vybavíme podněty spojené s intenzívními představami, pocity a zážitky.</a:t>
            </a:r>
          </a:p>
          <a:p>
            <a:pPr lvl="1">
              <a:lnSpc>
                <a:spcPct val="150000"/>
              </a:lnSpc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0357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1015</Words>
  <Application>Microsoft Office PowerPoint</Application>
  <PresentationFormat>Širokoúhlá obrazovka</PresentationFormat>
  <Paragraphs>174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Stébla</vt:lpstr>
      <vt:lpstr>Praktické náležitosti tlumočnické profese I.</vt:lpstr>
      <vt:lpstr>Mozek, paměť </vt:lpstr>
      <vt:lpstr>Na co máme dvě hemisféry? </vt:lpstr>
      <vt:lpstr>… dvě hemisféry?</vt:lpstr>
      <vt:lpstr>Co nám nejvíce rozsvítí mozek? </vt:lpstr>
      <vt:lpstr>Zvýšení činnosti</vt:lpstr>
      <vt:lpstr>Paměť – typy            1.</vt:lpstr>
      <vt:lpstr>Paměť – typy            2.</vt:lpstr>
      <vt:lpstr>Paměť – typy            3.</vt:lpstr>
      <vt:lpstr>Prezentace aplikace PowerPoint</vt:lpstr>
      <vt:lpstr>Dobrá paměť – jak ji získat</vt:lpstr>
      <vt:lpstr>Cvičení</vt:lpstr>
      <vt:lpstr>Test paměti - zapamatujte si pojmy a pak je napište  (45 sec)</vt:lpstr>
      <vt:lpstr>Test paměti</vt:lpstr>
      <vt:lpstr>Slovní zásoba - zdravotnictví</vt:lpstr>
      <vt:lpstr>Kontrola úkolu č. 2 - společně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33</cp:revision>
  <dcterms:created xsi:type="dcterms:W3CDTF">2021-09-20T11:42:51Z</dcterms:created>
  <dcterms:modified xsi:type="dcterms:W3CDTF">2022-11-09T06:53:45Z</dcterms:modified>
</cp:coreProperties>
</file>