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</p:sldIdLst>
  <p:sldSz cx="9144000" cy="6858000" type="screen4x3"/>
  <p:notesSz cx="6858000" cy="9144000"/>
  <p:defaultTextStyle>
    <a:defPPr rtl="0">
      <a:defRPr lang="cs-cz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647" autoAdjust="0"/>
  </p:normalViewPr>
  <p:slideViewPr>
    <p:cSldViewPr>
      <p:cViewPr varScale="1">
        <p:scale>
          <a:sx n="64" d="100"/>
          <a:sy n="64" d="100"/>
        </p:scale>
        <p:origin x="871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279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3" name="Obdélník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pPr rtl="0"/>
            <a:fld id="{E2FBD913-0E18-415E-BFCB-123407D46C97}" type="datetime1">
              <a:rPr lang="cs-CZ" smtClean="0"/>
              <a:t>15.09.2022</a:t>
            </a:fld>
            <a:endParaRPr lang="cs-CZ" dirty="0"/>
          </a:p>
        </p:txBody>
      </p:sp>
      <p:sp>
        <p:nvSpPr>
          <p:cNvPr id="4" name="Obdélník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5" name="Obdélník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pPr rtl="0"/>
            <a:fld id="{B16A41B8-7DC3-4DB6-84E4-E105629EAA3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3" name="Obdélník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pPr rtl="0"/>
            <a:fld id="{769E4CAE-93D8-434B-AE7A-6116A0643598}" type="datetime1">
              <a:rPr lang="cs-CZ" smtClean="0"/>
              <a:t>15.09.2022</a:t>
            </a:fld>
            <a:endParaRPr lang="cs-CZ" dirty="0"/>
          </a:p>
        </p:txBody>
      </p:sp>
      <p:sp>
        <p:nvSpPr>
          <p:cNvPr id="4" name="Obdélník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cs-CZ" dirty="0"/>
          </a:p>
        </p:txBody>
      </p:sp>
      <p:sp>
        <p:nvSpPr>
          <p:cNvPr id="5" name="Obdélník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Obdélník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7" name="Obdélník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pPr rtl="0"/>
            <a:fld id="{9B26CD33-4337-4529-948A-94F6960B2374}" type="slidenum">
              <a:rPr lang="cs-CZ" smtClean="0"/>
              <a:pPr rtl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B26CD33-4337-4529-948A-94F6960B2374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álka foto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  <a:prstGeom prst="rect">
            <a:avLst/>
          </a:prstGeom>
        </p:spPr>
        <p:txBody>
          <a:bodyPr bIns="0" rtlCol="0" anchor="ctr" anchorCtr="0"/>
          <a:lstStyle>
            <a:lvl1pPr algn="r" eaLnBrk="1" latinLnBrk="0" hangingPunct="1">
              <a:defRPr kumimoji="0" lang="en-US" dirty="0"/>
            </a:lvl1pPr>
            <a:extLst/>
          </a:lstStyle>
          <a:p>
            <a:pPr rtl="0"/>
            <a:r>
              <a:rPr lang="cs-CZ" dirty="0"/>
              <a:t>Kliknutím přidáte název fotoalba.</a:t>
            </a:r>
          </a:p>
        </p:txBody>
      </p:sp>
      <p:sp>
        <p:nvSpPr>
          <p:cNvPr id="9" name="Obdélník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rtlCol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přidáte datum a další podrobnosti.</a:t>
            </a:r>
          </a:p>
        </p:txBody>
      </p:sp>
      <p:sp>
        <p:nvSpPr>
          <p:cNvPr id="27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0" lang="cs-CZ" dirty="0"/>
          </a:p>
        </p:txBody>
      </p:sp>
      <p:sp>
        <p:nvSpPr>
          <p:cNvPr id="11" name="Obdélník 10"/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ADCAFF7E-B7DC-490B-BCF8-87765E3159A1}" type="datetime1">
              <a:rPr kumimoji="0" lang="cs-CZ" smtClean="0"/>
              <a:t>15.09.2022</a:t>
            </a:fld>
            <a:endParaRPr kumimoji="0" lang="cs-CZ" dirty="0"/>
          </a:p>
        </p:txBody>
      </p:sp>
      <p:sp>
        <p:nvSpPr>
          <p:cNvPr id="13" name="Obdélník 12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2" name="Obdélník 11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86836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5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7" name="Obdélník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19200"/>
            <a:ext cx="4023360" cy="2026920"/>
          </a:xfrm>
        </p:spPr>
        <p:txBody>
          <a:bodyPr rtlCol="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fld id="{E904BF6A-FB19-42F9-AE1D-044424BD8864}" type="datetime1">
              <a:rPr kumimoji="0" lang="cs-CZ" smtClean="0"/>
              <a:t>15.09.2022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smíšené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720" y="365125"/>
            <a:ext cx="4457700" cy="10033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1600200"/>
            <a:ext cx="4457700" cy="472744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Obdélník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EBA491CE-19E6-4F5C-A30B-E1BB4D670423}" type="datetime1">
              <a:rPr kumimoji="0" lang="cs-CZ" smtClean="0"/>
              <a:t>15.09.2022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rtlCol="0"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3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rtlCol="0" anchor="t" anchorCtr="0"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0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rtlCol="0" anchor="b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Obdélník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1" name="Obdélník 10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0F200B16-0E61-4873-B899-1EB02F4BC196}" type="datetime1">
              <a:rPr kumimoji="0" lang="cs-CZ" smtClean="0"/>
              <a:t>15.09.2022</a:t>
            </a:fld>
            <a:endParaRPr kumimoji="0" lang="cs-CZ" dirty="0"/>
          </a:p>
        </p:txBody>
      </p:sp>
      <p:sp>
        <p:nvSpPr>
          <p:cNvPr id="15" name="Obdélník 14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2" name="Obdélník 11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Obdélník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4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8" name="Obdélník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0" name="Obdélník 9"/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01F66CD6-7E7F-4A04-9A9C-B5E2799254F2}" type="datetime1">
              <a:rPr kumimoji="0" lang="cs-CZ" smtClean="0"/>
              <a:t>15.09.2022</a:t>
            </a:fld>
            <a:endParaRPr kumimoji="0" lang="cs-CZ" dirty="0"/>
          </a:p>
        </p:txBody>
      </p:sp>
      <p:sp>
        <p:nvSpPr>
          <p:cNvPr id="12" name="Obdélník 11"/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1" name="Obdélník 10"/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velkým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4" name="Obdélník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609600"/>
          </a:xfrm>
        </p:spPr>
        <p:txBody>
          <a:bodyPr rtlCol="0" anchor="t" anchorCtr="0"/>
          <a:lstStyle>
            <a:lvl1pPr marL="0" marR="0" indent="0" algn="l" eaLnBrk="1" latinLnBrk="0" hangingPunct="1">
              <a:buFontTx/>
              <a:buNone/>
              <a:defRPr kumimoji="0" sz="24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33"/>
          </p:nvPr>
        </p:nvSpPr>
        <p:spPr/>
        <p:txBody>
          <a:bodyPr rtlCol="0"/>
          <a:lstStyle/>
          <a:p>
            <a:pPr rtl="0"/>
            <a:fld id="{8AC16A51-7890-42CC-B77C-E4C56F8EE4C0}" type="datetime1">
              <a:rPr kumimoji="0" lang="cs-CZ" smtClean="0"/>
              <a:t>15.09.2022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ránky na list: 1 na výšku a 3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705350" cy="11557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609600" y="1676400"/>
            <a:ext cx="4724400" cy="4727448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24"/>
          </p:nvPr>
        </p:nvSpPr>
        <p:spPr/>
        <p:txBody>
          <a:bodyPr rtlCol="0"/>
          <a:lstStyle/>
          <a:p>
            <a:pPr rtl="0"/>
            <a:fld id="{AA761C00-8A71-4D55-9892-41E0D7560714}" type="datetime1">
              <a:rPr kumimoji="0" lang="cs-CZ" smtClean="0"/>
              <a:t>15.09.2022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2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šířku a 2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29"/>
          </p:nvPr>
        </p:nvSpPr>
        <p:spPr/>
        <p:txBody>
          <a:bodyPr rtlCol="0"/>
          <a:lstStyle/>
          <a:p>
            <a:pPr rtl="0"/>
            <a:fld id="{1232EF4B-12E3-472E-8060-04BA898FF516}" type="datetime1">
              <a:rPr kumimoji="0" lang="cs-CZ" smtClean="0"/>
              <a:t>15.09.2022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3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30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výšku a 2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2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4C068CF9-0869-4B84-9181-D3E174844643}" type="datetime1">
              <a:rPr kumimoji="0" lang="cs-CZ" smtClean="0"/>
              <a:t>15.09.2022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verec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obrázku 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E8F12D0C-E70F-4406-A57F-3A00A8F5DBF9}" type="datetime1">
              <a:rPr kumimoji="0" lang="cs-CZ" smtClean="0"/>
              <a:t>15.09.2022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ránky čtvercov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Zástupný symbol obrázku 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fld id="{BD3CD851-9DF7-470B-84F8-5E9A4D409620}" type="datetime1">
              <a:rPr kumimoji="0" lang="cs-CZ" smtClean="0"/>
              <a:t>15.09.2022</a:t>
            </a:fld>
            <a:endParaRPr kumimoji="0" lang="cs-CZ" dirty="0"/>
          </a:p>
        </p:txBody>
      </p:sp>
      <p:sp>
        <p:nvSpPr>
          <p:cNvPr id="11" name="Obdélník 10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0" name="Obdélník 9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 šíř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5924" y="5943600"/>
            <a:ext cx="7388352" cy="3349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Obdélník 9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391400" cy="554355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5"/>
          <p:cNvSpPr>
            <a:spLocks noGrp="1"/>
          </p:cNvSpPr>
          <p:nvPr>
            <p:ph type="body" sz="quarter" idx="11" hasCustomPrompt="1"/>
          </p:nvPr>
        </p:nvSpPr>
        <p:spPr>
          <a:xfrm>
            <a:off x="915924" y="6324600"/>
            <a:ext cx="7388352" cy="38100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>
            <a:lvl1pPr>
              <a:defRPr lang="en-US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8C4C8018-91FC-4801-8A36-121E51D1F5CD}" type="datetime1">
              <a:rPr kumimoji="0" lang="cs-CZ" smtClean="0"/>
              <a:t>15.09.2022</a:t>
            </a:fld>
            <a:endParaRPr kumimoji="0"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4" name="Obdélník 6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1" hangingPunct="1"/>
            <a:r>
              <a:rPr lang="cs-CZ"/>
              <a:t>Po kliknutí můžete upravovat styly textu v předloze.</a:t>
            </a:r>
          </a:p>
          <a:p>
            <a:pPr lvl="1" rtl="0" eaLnBrk="1" latinLnBrk="1" hangingPunct="1"/>
            <a:r>
              <a:rPr lang="cs-CZ"/>
              <a:t>Druhá úroveň</a:t>
            </a:r>
          </a:p>
          <a:p>
            <a:pPr lvl="2" rtl="0" eaLnBrk="1" latinLnBrk="1" hangingPunct="1"/>
            <a:r>
              <a:rPr lang="cs-CZ"/>
              <a:t>Třetí úroveň</a:t>
            </a:r>
          </a:p>
          <a:p>
            <a:pPr lvl="3" rtl="0" eaLnBrk="1" latinLnBrk="1" hangingPunct="1"/>
            <a:r>
              <a:rPr lang="cs-CZ"/>
              <a:t>Čtvrtá úroveň</a:t>
            </a:r>
          </a:p>
          <a:p>
            <a:pPr lvl="4" rtl="0" eaLnBrk="1" latinLnBrk="1" hangingPunct="1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Obdélník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F5B199-B9AD-4300-94F1-6945F958E249}" type="datetime1">
              <a:rPr kumimoji="0" lang="cs-CZ" smtClean="0"/>
              <a:t>15.09.2022</a:t>
            </a:fld>
            <a:endParaRPr kumimoji="0" lang="cs-CZ" dirty="0"/>
          </a:p>
        </p:txBody>
      </p:sp>
      <p:sp>
        <p:nvSpPr>
          <p:cNvPr id="27" name="Obdélník 1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4" name="Obdélník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63B0023-0CED-47F7-85AE-654F0B232C29}" type="slidenum">
              <a:rPr kumimoji="0" lang="cs-CZ" smtClean="0"/>
              <a:pPr rtl="0"/>
              <a:t>‹#›</a:t>
            </a:fld>
            <a:endParaRPr kumimoji="0" lang="cs-CZ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 výš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505200" cy="685800"/>
          </a:xfrm>
          <a:prstGeom prst="rect">
            <a:avLst/>
          </a:prstGeom>
        </p:spPr>
        <p:txBody>
          <a:bodyPr rtlCol="0" anchor="t" anchorCtr="0">
            <a:norm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Obdélník 8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Obdélník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2895600"/>
            <a:ext cx="3505200" cy="3505200"/>
          </a:xfrm>
        </p:spPr>
        <p:txBody>
          <a:bodyPr tIns="91440" bIns="91440" rtlCol="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Obdélník 3"/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7EF85A5E-69CD-4289-B04F-C48538A72A0A}" type="datetime1">
              <a:rPr kumimoji="0" lang="cs-CZ" smtClean="0"/>
              <a:t>15.09.2022</a:t>
            </a:fld>
            <a:endParaRPr kumimoji="0" lang="cs-CZ" dirty="0"/>
          </a:p>
        </p:txBody>
      </p:sp>
      <p:sp>
        <p:nvSpPr>
          <p:cNvPr id="6" name="Obdélník 5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 šířku (celá obrazov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6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>
              <a:buFontTx/>
              <a:buNone/>
            </a:pPr>
            <a:r>
              <a:rPr lang="cs-CZ" i="0" dirty="0"/>
              <a:t>Kliknutím na ikonu můžete přidat obrázek na celou stránku.</a:t>
            </a:r>
            <a:endParaRPr kumimoji="0" lang="cs-CZ" i="0" baseline="0" dirty="0"/>
          </a:p>
          <a:p>
            <a:pPr marL="0" marR="0" indent="0" algn="ctr" rtl="0">
              <a:buFontTx/>
              <a:buNone/>
            </a:pPr>
            <a:endParaRPr kumimoji="0" lang="cs-CZ" i="0" dirty="0"/>
          </a:p>
          <a:p>
            <a:pPr algn="ctr" rtl="0">
              <a:buFontTx/>
              <a:buNone/>
            </a:pPr>
            <a:endParaRPr kumimoji="0" lang="cs-CZ" i="0" dirty="0"/>
          </a:p>
          <a:p>
            <a:pPr algn="ctr" rtl="0">
              <a:buFontTx/>
              <a:buNone/>
            </a:pPr>
            <a:endParaRPr kumimoji="0" lang="cs-CZ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2856" y="4575048"/>
            <a:ext cx="7781544" cy="987552"/>
          </a:xfrm>
          <a:prstGeom prst="rect">
            <a:avLst/>
          </a:prstGeom>
        </p:spPr>
        <p:txBody>
          <a:bodyPr bIns="0" rtlCol="0" anchor="b" anchorCtr="0">
            <a:normAutofit/>
          </a:bodyPr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8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7" name="Obdélník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 rtlCol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 rtl="0"/>
            <a:r>
              <a:rPr lang="cs-CZ" dirty="0"/>
              <a:t>Po kliknutí můžete přidat podnadpis.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fld id="{140DDF9F-D21C-4D72-8FE8-48A1D7EE5374}" type="datetime1">
              <a:rPr kumimoji="0" lang="cs-CZ" smtClean="0"/>
              <a:t>15.09.2022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1297754" y="1625111"/>
            <a:ext cx="2895966" cy="386128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Obdélník 7"/>
          <p:cNvSpPr>
            <a:spLocks noGrp="1"/>
          </p:cNvSpPr>
          <p:nvPr>
            <p:ph type="body" sz="quarter" idx="14" hasCustomPrompt="1"/>
          </p:nvPr>
        </p:nvSpPr>
        <p:spPr>
          <a:xfrm>
            <a:off x="1297753" y="5652341"/>
            <a:ext cx="2895967" cy="748458"/>
          </a:xfrm>
        </p:spPr>
        <p:txBody>
          <a:bodyPr lIns="91440"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0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953000" y="1625600"/>
            <a:ext cx="2897953" cy="38639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9" name="Obdélník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5353" y="5652341"/>
            <a:ext cx="2895967" cy="748458"/>
          </a:xfrm>
        </p:spPr>
        <p:txBody>
          <a:bodyPr lIns="91440"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6D1A4B07-C179-461A-BDDB-AE7F238486A2}" type="datetime1">
              <a:rPr kumimoji="0" lang="cs-CZ" smtClean="0"/>
              <a:t>15.09.2022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na šíř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5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9" name="Obdélník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/>
          <a:p>
            <a:pPr rtl="0"/>
            <a:fld id="{6AEE7300-573E-4AD5-B180-EEDEC8B2F8DF}" type="datetime1">
              <a:rPr kumimoji="0" lang="cs-CZ" smtClean="0"/>
              <a:t>15.09.2022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smíšen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Obdélník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476290EE-546B-48F8-8DEE-0A906872C392}" type="datetime1">
              <a:rPr kumimoji="0" lang="cs-CZ" smtClean="0"/>
              <a:t>15.09.2022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57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33147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6"/>
          <p:cNvSpPr>
            <a:spLocks noGrp="1"/>
          </p:cNvSpPr>
          <p:nvPr>
            <p:ph type="body" sz="quarter" idx="14" hasCustomPrompt="1"/>
          </p:nvPr>
        </p:nvSpPr>
        <p:spPr>
          <a:xfrm>
            <a:off x="33147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31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26EC89DC-864A-47EC-90E0-4D93D9A6B873}" type="datetime1">
              <a:rPr kumimoji="0" lang="cs-CZ" smtClean="0"/>
              <a:t>15.09.2022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1" hangingPunct="1"/>
            <a:r>
              <a:rPr lang="cs-CZ" dirty="0"/>
              <a:t>Kliknutím můžete upravit styly předlohy textu.</a:t>
            </a:r>
          </a:p>
          <a:p>
            <a:pPr lvl="1" rtl="0" eaLnBrk="1" latinLnBrk="1" hangingPunct="1"/>
            <a:r>
              <a:rPr lang="cs-CZ" dirty="0"/>
              <a:t>Druhá úroveň</a:t>
            </a:r>
          </a:p>
          <a:p>
            <a:pPr lvl="2" rtl="0" eaLnBrk="1" latinLnBrk="1" hangingPunct="1"/>
            <a:r>
              <a:rPr lang="cs-CZ" dirty="0"/>
              <a:t>Třetí úroveň</a:t>
            </a:r>
          </a:p>
          <a:p>
            <a:pPr lvl="3" rtl="0" eaLnBrk="1" latinLnBrk="1" hangingPunct="1"/>
            <a:r>
              <a:rPr lang="cs-CZ" dirty="0"/>
              <a:t>Čtvrtá úroveň</a:t>
            </a:r>
          </a:p>
          <a:p>
            <a:pPr lvl="4" rtl="0" eaLnBrk="1" latinLnBrk="1" hangingPunct="1"/>
            <a:r>
              <a:rPr lang="cs-CZ" dirty="0"/>
              <a:t>Pátá úroveň</a:t>
            </a:r>
          </a:p>
        </p:txBody>
      </p:sp>
      <p:sp>
        <p:nvSpPr>
          <p:cNvPr id="29" name="Obdélník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rtl="0"/>
            <a:fld id="{8EE81103-3D98-4A4A-B13D-362FFB985EBD}" type="datetime1">
              <a:rPr kumimoji="0" lang="cs-CZ" sz="1200" smtClean="0">
                <a:solidFill>
                  <a:schemeClr val="tx2"/>
                </a:solidFill>
              </a:rPr>
              <a:t>15.09.2022</a:t>
            </a:fld>
            <a:endParaRPr kumimoji="0" lang="cs-CZ" sz="1200" dirty="0">
              <a:solidFill>
                <a:schemeClr val="tx2"/>
              </a:solidFill>
            </a:endParaRPr>
          </a:p>
        </p:txBody>
      </p:sp>
      <p:sp>
        <p:nvSpPr>
          <p:cNvPr id="20" name="Obdélník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3" name="Obdélník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 rtlCol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video" Target="https://www.youtube.com/embed/7ZkvjWIEcoU?feature=oembed" TargetMode="External"/><Relationship Id="rId7" Type="http://schemas.openxmlformats.org/officeDocument/2006/relationships/image" Target="../media/image25.jpeg"/><Relationship Id="rId2" Type="http://schemas.openxmlformats.org/officeDocument/2006/relationships/video" Target="https://www.youtube.com/embed/XAtxChUrhlc?feature=oembed" TargetMode="External"/><Relationship Id="rId1" Type="http://schemas.openxmlformats.org/officeDocument/2006/relationships/video" Target="https://www.youtube.com/embed/4gLBXikghE0?feature=oembed" TargetMode="External"/><Relationship Id="rId6" Type="http://schemas.openxmlformats.org/officeDocument/2006/relationships/image" Target="../media/image24.jpeg"/><Relationship Id="rId5" Type="http://schemas.openxmlformats.org/officeDocument/2006/relationships/slideLayout" Target="../slideLayouts/slideLayout5.xml"/><Relationship Id="rId4" Type="http://schemas.openxmlformats.org/officeDocument/2006/relationships/video" Target="https://www.youtube.com/embed/XZFtBiVrA60?feature=oembed" TargetMode="External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Ywk6Deq9FOQ?feature=oembed" TargetMode="External"/><Relationship Id="rId1" Type="http://schemas.openxmlformats.org/officeDocument/2006/relationships/video" Target="https://www.youtube.com/embed/W9aSKjXqF8U?feature=oembed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://ubu.com/film/fluxfilm.html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youtube.com/watch?v=tfSpT47GY8M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youtube.com/watch?v=VEAUjFLSqXY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db.org/titles/art-memory" TargetMode="External"/><Relationship Id="rId2" Type="http://schemas.openxmlformats.org/officeDocument/2006/relationships/hyperlink" Target="https://vimeo.com/channels/1627362/455482622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ff11eik33xI" TargetMode="External"/><Relationship Id="rId5" Type="http://schemas.openxmlformats.org/officeDocument/2006/relationships/hyperlink" Target="https://www.youtube.com/watch?v=D4cWhkHnW34" TargetMode="Externa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gbtQE1jEfU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R_kceafWtbE?feature=oembed" TargetMode="External"/><Relationship Id="rId1" Type="http://schemas.openxmlformats.org/officeDocument/2006/relationships/video" Target="https://www.youtube.com/embed/gdEtw4B3RE4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player.vimeo.com/video/89193540?app_id=122963" TargetMode="External"/><Relationship Id="rId1" Type="http://schemas.openxmlformats.org/officeDocument/2006/relationships/video" Target="https://www.youtube.com/embed/3ILonUB6YHw?feature=oembed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video" Target="https://www.youtube.com/embed/Ebz2AARJUwI?feature=oembed" TargetMode="External"/><Relationship Id="rId7" Type="http://schemas.openxmlformats.org/officeDocument/2006/relationships/image" Target="../media/image14.jpeg"/><Relationship Id="rId2" Type="http://schemas.openxmlformats.org/officeDocument/2006/relationships/video" Target="https://www.youtube.com/embed/rTwL54u7cSw?feature=oembed" TargetMode="External"/><Relationship Id="rId1" Type="http://schemas.openxmlformats.org/officeDocument/2006/relationships/video" Target="https://www.youtube.com/embed/dXINTf8kXCc?feature=oembed" TargetMode="External"/><Relationship Id="rId6" Type="http://schemas.openxmlformats.org/officeDocument/2006/relationships/image" Target="../media/image13.jpeg"/><Relationship Id="rId5" Type="http://schemas.openxmlformats.org/officeDocument/2006/relationships/hyperlink" Target="https://www.ubu.com/film/clair_entracte.html" TargetMode="External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video" Target="https://www.youtube.com/embed/XnbbqiD7C7A?feature=oembed" TargetMode="External"/><Relationship Id="rId7" Type="http://schemas.openxmlformats.org/officeDocument/2006/relationships/image" Target="../media/image17.jpeg"/><Relationship Id="rId2" Type="http://schemas.openxmlformats.org/officeDocument/2006/relationships/video" Target="https://www.youtube.com/embed/ypseXIQVaF0?feature=oembed" TargetMode="External"/><Relationship Id="rId1" Type="http://schemas.openxmlformats.org/officeDocument/2006/relationships/video" Target="https://www.youtube.com/embed/ezkw2i8INlU?feature=oembed" TargetMode="Externa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5.xml"/><Relationship Id="rId4" Type="http://schemas.openxmlformats.org/officeDocument/2006/relationships/video" Target="https://www.youtube.com/embed/cB7gd_t6WMQ?feature=oembed" TargetMode="Externa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M1Z_cnIuhL8?feature=oembed" TargetMode="External"/><Relationship Id="rId1" Type="http://schemas.openxmlformats.org/officeDocument/2006/relationships/video" Target="https://www.youtube.com/embed/wi53TfeqgWM?feature=oembed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br>
              <a:rPr lang="cs-CZ" b="1" dirty="0">
                <a:effectLst/>
              </a:rPr>
            </a:br>
            <a:r>
              <a:rPr lang="cs-CZ" dirty="0">
                <a:effectLst/>
              </a:rPr>
              <a:t>Videoart – precedenty</a:t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r>
              <a:rPr lang="cs-CZ" sz="2400" dirty="0"/>
              <a:t>Filmová avantgarda 20. a 30.let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4F858D-E47D-44AB-9E55-3C6CB952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59051"/>
            <a:ext cx="4699959" cy="352496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644EDEE-BB4D-49BC-93DB-690218823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504" y="6145136"/>
            <a:ext cx="4044283" cy="838200"/>
          </a:xfrm>
        </p:spPr>
        <p:txBody>
          <a:bodyPr/>
          <a:lstStyle/>
          <a:p>
            <a:r>
              <a:rPr lang="cs-CZ" dirty="0" err="1"/>
              <a:t>Dziga</a:t>
            </a:r>
            <a:r>
              <a:rPr lang="cs-CZ" dirty="0"/>
              <a:t> </a:t>
            </a:r>
            <a:r>
              <a:rPr lang="cs-CZ" dirty="0" err="1"/>
              <a:t>Vertov</a:t>
            </a:r>
            <a:r>
              <a:rPr lang="cs-CZ" dirty="0"/>
              <a:t> - Muž s kinoaparátem (1929)</a:t>
            </a:r>
          </a:p>
        </p:txBody>
      </p:sp>
      <p:pic>
        <p:nvPicPr>
          <p:cNvPr id="7" name="Online médium 6" title="the kuleshov experiment.mov">
            <a:hlinkClick r:id="" action="ppaction://media"/>
            <a:extLst>
              <a:ext uri="{FF2B5EF4-FFF2-40B4-BE49-F238E27FC236}">
                <a16:creationId xmlns:a16="http://schemas.microsoft.com/office/drawing/2014/main" id="{10981416-540E-4D84-B2F6-0002F4C8E9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51520" y="712864"/>
            <a:ext cx="3491133" cy="26164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451DB58-D20A-4656-B4F7-F2607F169283}"/>
              </a:ext>
            </a:extLst>
          </p:cNvPr>
          <p:cNvSpPr txBox="1"/>
          <p:nvPr/>
        </p:nvSpPr>
        <p:spPr>
          <a:xfrm>
            <a:off x="5148064" y="318789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Kote </a:t>
            </a:r>
            <a:r>
              <a:rPr lang="cs-CZ" dirty="0" err="1"/>
              <a:t>Mikaberidze</a:t>
            </a:r>
            <a:r>
              <a:rPr lang="cs-CZ" dirty="0"/>
              <a:t> – </a:t>
            </a:r>
            <a:r>
              <a:rPr lang="cs-CZ" dirty="0" err="1"/>
              <a:t>Chemi</a:t>
            </a:r>
            <a:r>
              <a:rPr lang="cs-CZ" dirty="0"/>
              <a:t> </a:t>
            </a:r>
            <a:r>
              <a:rPr lang="cs-CZ" dirty="0" err="1"/>
              <a:t>bebia</a:t>
            </a:r>
            <a:r>
              <a:rPr lang="cs-CZ" dirty="0"/>
              <a:t> (1929)</a:t>
            </a:r>
          </a:p>
        </p:txBody>
      </p:sp>
      <p:pic>
        <p:nvPicPr>
          <p:cNvPr id="9" name="Online médium 8" title="￐ﾜ￐ﾾ￑ﾏ ￐ﾱ￐ﾰ￐ﾱ￑ﾃ￑ﾈ￐ﾺ￐ﾰ (1929) ￑ﾄ￐ﾸ￐ﾻ￑ﾌ￐ﾼ ￑ﾁ￐ﾼ￐ﾾ￑ﾂ￑ﾀ￐ﾵ￑ﾂ￑ﾌ ￐ﾾ￐ﾽ￐ﾻ￐ﾰ￐ﾹ￐ﾽ">
            <a:hlinkClick r:id="" action="ppaction://media"/>
            <a:extLst>
              <a:ext uri="{FF2B5EF4-FFF2-40B4-BE49-F238E27FC236}">
                <a16:creationId xmlns:a16="http://schemas.microsoft.com/office/drawing/2014/main" id="{318B6CA0-E37C-486F-8F75-45C85443C94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860032" y="712864"/>
            <a:ext cx="3202682" cy="2400267"/>
          </a:xfrm>
          <a:prstGeom prst="rect">
            <a:avLst/>
          </a:prstGeom>
        </p:spPr>
      </p:pic>
      <p:pic>
        <p:nvPicPr>
          <p:cNvPr id="2" name="Online médium 1" title="Man with a Movie Camera (Alloy Orchestra) 1929 - Человек с киноаппаратом">
            <a:hlinkClick r:id="" action="ppaction://media"/>
            <a:extLst>
              <a:ext uri="{FF2B5EF4-FFF2-40B4-BE49-F238E27FC236}">
                <a16:creationId xmlns:a16="http://schemas.microsoft.com/office/drawing/2014/main" id="{CA8D3AAB-F422-4884-BB77-174D7F1916EC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251520" y="3511056"/>
            <a:ext cx="4248472" cy="2400387"/>
          </a:xfrm>
          <a:prstGeom prst="rect">
            <a:avLst/>
          </a:prstGeom>
        </p:spPr>
      </p:pic>
      <p:pic>
        <p:nvPicPr>
          <p:cNvPr id="3" name="Online médium 2" title="Man With a Movie Camera (1929) COLOUR, 4K and 50 FPS with AI #Vertov">
            <a:hlinkClick r:id="" action="ppaction://media"/>
            <a:extLst>
              <a:ext uri="{FF2B5EF4-FFF2-40B4-BE49-F238E27FC236}">
                <a16:creationId xmlns:a16="http://schemas.microsoft.com/office/drawing/2014/main" id="{6D1CD67A-8BD8-DFEC-2D52-3B2842F18667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5004048" y="3958586"/>
            <a:ext cx="3456384" cy="19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8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F240C-82CD-4551-889F-F9AAFD3D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26" y="260648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cs-CZ" dirty="0"/>
              <a:t>6. Lyrické dokumentární filmy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DB7527B-FEF9-4C04-A17E-D6F859D7F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25" y="4426695"/>
            <a:ext cx="3675314" cy="838200"/>
          </a:xfrm>
        </p:spPr>
        <p:txBody>
          <a:bodyPr/>
          <a:lstStyle/>
          <a:p>
            <a:r>
              <a:rPr lang="cs-CZ" dirty="0"/>
              <a:t>Walter </a:t>
            </a:r>
            <a:r>
              <a:rPr lang="cs-CZ" dirty="0" err="1"/>
              <a:t>Ruttmann</a:t>
            </a:r>
            <a:r>
              <a:rPr lang="cs-CZ" dirty="0"/>
              <a:t> - Berlín,</a:t>
            </a:r>
          </a:p>
          <a:p>
            <a:r>
              <a:rPr lang="cs-CZ" dirty="0"/>
              <a:t>symfonie velkoměsta (1927)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4B4ADC7-F31B-4E88-84A5-58699E72B01E}"/>
              </a:ext>
            </a:extLst>
          </p:cNvPr>
          <p:cNvSpPr txBox="1"/>
          <p:nvPr/>
        </p:nvSpPr>
        <p:spPr>
          <a:xfrm>
            <a:off x="4932040" y="458112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Charles </a:t>
            </a:r>
            <a:r>
              <a:rPr lang="cs-CZ" dirty="0" err="1"/>
              <a:t>Dekeukeleire</a:t>
            </a:r>
            <a:r>
              <a:rPr lang="cs-CZ" dirty="0"/>
              <a:t> – </a:t>
            </a:r>
            <a:r>
              <a:rPr lang="cs-CZ" dirty="0" err="1"/>
              <a:t>Combat</a:t>
            </a:r>
            <a:r>
              <a:rPr lang="cs-CZ" dirty="0"/>
              <a:t> Boxe (1927)</a:t>
            </a:r>
          </a:p>
        </p:txBody>
      </p:sp>
      <p:pic>
        <p:nvPicPr>
          <p:cNvPr id="9" name="Online médium 8" title="Combat Boxe (1927) charles dekeukeleire, les Capillotracteurs">
            <a:hlinkClick r:id="" action="ppaction://media"/>
            <a:extLst>
              <a:ext uri="{FF2B5EF4-FFF2-40B4-BE49-F238E27FC236}">
                <a16:creationId xmlns:a16="http://schemas.microsoft.com/office/drawing/2014/main" id="{D617F101-4CC1-4CDB-920A-FAEFCDD8F9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72585" y="1702627"/>
            <a:ext cx="3634730" cy="2724068"/>
          </a:xfrm>
          <a:prstGeom prst="rect">
            <a:avLst/>
          </a:prstGeom>
        </p:spPr>
      </p:pic>
      <p:pic>
        <p:nvPicPr>
          <p:cNvPr id="3" name="Online médium 2" title="Berlin: Symphony of a Great City (1927)">
            <a:hlinkClick r:id="" action="ppaction://media"/>
            <a:extLst>
              <a:ext uri="{FF2B5EF4-FFF2-40B4-BE49-F238E27FC236}">
                <a16:creationId xmlns:a16="http://schemas.microsoft.com/office/drawing/2014/main" id="{E960A201-E462-4E8D-9371-020878F7ADA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51520" y="1702627"/>
            <a:ext cx="4457453" cy="251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49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64CC9F4B-2C35-4179-A938-83E40B70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Videoart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933868D4-8453-48BB-856C-B692652D8D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C45D495E-E06E-495F-8861-C052F98B43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F6DFD53-3B93-4138-AA20-2BA0D559F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602" y="188640"/>
            <a:ext cx="5183944" cy="388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3720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CF3B0BD-A4C5-4218-B13F-CC4A3451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781544" cy="987552"/>
          </a:xfrm>
        </p:spPr>
        <p:txBody>
          <a:bodyPr/>
          <a:lstStyle/>
          <a:p>
            <a:r>
              <a:rPr lang="cs-CZ" dirty="0" err="1"/>
              <a:t>Fluxus</a:t>
            </a: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6093A3F-7975-4E5D-A4E1-75E6D55BAB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72" y="1484784"/>
            <a:ext cx="8271776" cy="838200"/>
          </a:xfrm>
        </p:spPr>
        <p:txBody>
          <a:bodyPr>
            <a:normAutofit fontScale="92500"/>
          </a:bodyPr>
          <a:lstStyle/>
          <a:p>
            <a:r>
              <a:rPr lang="en-US" dirty="0"/>
              <a:t>“the immense stupidity, sadness and lack of meaning that is our wound in life.”</a:t>
            </a:r>
          </a:p>
          <a:p>
            <a:r>
              <a:rPr lang="cs-CZ" dirty="0"/>
              <a:t> </a:t>
            </a:r>
            <a:r>
              <a:rPr lang="en-US" dirty="0"/>
              <a:t>George Brecht</a:t>
            </a:r>
          </a:p>
          <a:p>
            <a:endParaRPr lang="cs-CZ" dirty="0"/>
          </a:p>
        </p:txBody>
      </p:sp>
      <p:pic>
        <p:nvPicPr>
          <p:cNvPr id="13" name="Obrázek 12" descr="Obsah obrázku budova, muž, černá, kolo&#10;&#10;Popis byl vytvořen automaticky">
            <a:extLst>
              <a:ext uri="{FF2B5EF4-FFF2-40B4-BE49-F238E27FC236}">
                <a16:creationId xmlns:a16="http://schemas.microsoft.com/office/drawing/2014/main" id="{8942980F-6160-4495-A6DA-EBA881E6A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456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9273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66DA599-0086-4821-9FDF-17CA6CF3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Fluxfilm</a:t>
            </a:r>
            <a:r>
              <a:rPr lang="cs-CZ" dirty="0"/>
              <a:t> </a:t>
            </a:r>
            <a:r>
              <a:rPr lang="cs-CZ" dirty="0" err="1"/>
              <a:t>Anthology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F7A7578-08C5-4951-AD4D-D5C01CBDB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George </a:t>
            </a:r>
            <a:r>
              <a:rPr lang="cs-CZ" dirty="0" err="1"/>
              <a:t>Maciunas</a:t>
            </a:r>
            <a:r>
              <a:rPr lang="cs-CZ" dirty="0"/>
              <a:t> </a:t>
            </a:r>
          </a:p>
        </p:txBody>
      </p:sp>
      <p:pic>
        <p:nvPicPr>
          <p:cNvPr id="13" name="Obrázek 12" descr="Obsah obrázku fotka, různé, visící, místnost&#10;&#10;Popis byl vytvořen automaticky">
            <a:hlinkClick r:id="rId2"/>
            <a:extLst>
              <a:ext uri="{FF2B5EF4-FFF2-40B4-BE49-F238E27FC236}">
                <a16:creationId xmlns:a16="http://schemas.microsoft.com/office/drawing/2014/main" id="{72398E9C-8E5F-46B0-8743-D8BBFF60A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2656"/>
            <a:ext cx="8676456" cy="45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3792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D2CED-680A-4393-80E7-1898E29D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28" y="260648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Button Happening - Nam June Paik (1965)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2650603-3B6A-4A74-AC8C-E2FDFCBAB7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hlinkClick r:id="rId2"/>
            <a:extLst>
              <a:ext uri="{FF2B5EF4-FFF2-40B4-BE49-F238E27FC236}">
                <a16:creationId xmlns:a16="http://schemas.microsoft.com/office/drawing/2014/main" id="{C6A0110C-36B1-4294-AE61-20AE1FF38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745084"/>
            <a:ext cx="4490442" cy="33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2245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ED100-7EBE-408F-89A0-6F74C29C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1910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Video-Film Concert - Nam June Paik a Jud </a:t>
            </a:r>
            <a:r>
              <a:rPr lang="en-US" dirty="0" err="1"/>
              <a:t>Yalkut</a:t>
            </a:r>
            <a:r>
              <a:rPr lang="en-US" dirty="0"/>
              <a:t> (1965-1972)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67C4024-161B-4495-A2E6-45B12D529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04FCD917-1B0A-4FF2-848F-3A3C9D139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8992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651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EAD48-F188-4EB6-93BC-81358701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Art of Memory – Woody </a:t>
            </a:r>
            <a:r>
              <a:rPr lang="en-US" dirty="0" err="1"/>
              <a:t>Vasulka</a:t>
            </a:r>
            <a:r>
              <a:rPr lang="cs-CZ" dirty="0"/>
              <a:t> (1987)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D2B2CAD-84A4-4B78-8D79-9FCFE2E501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sz="2400" dirty="0">
                <a:hlinkClick r:id="rId2"/>
              </a:rPr>
              <a:t>https://vimeo.com/channels/1627362/455482622</a:t>
            </a:r>
            <a:endParaRPr lang="cs-CZ" sz="2400" dirty="0"/>
          </a:p>
          <a:p>
            <a:endParaRPr lang="cs-CZ" dirty="0"/>
          </a:p>
        </p:txBody>
      </p:sp>
      <p:pic>
        <p:nvPicPr>
          <p:cNvPr id="8" name="Obrázek 7">
            <a:hlinkClick r:id="rId3"/>
            <a:extLst>
              <a:ext uri="{FF2B5EF4-FFF2-40B4-BE49-F238E27FC236}">
                <a16:creationId xmlns:a16="http://schemas.microsoft.com/office/drawing/2014/main" id="{84AB68A5-ECB9-4C82-BB85-6E0B7A801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2" y="1700807"/>
            <a:ext cx="3817928" cy="286414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EE10240-1A09-6F99-2258-892D005E5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185" y="1700807"/>
            <a:ext cx="3811801" cy="286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4242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F8F76-70CF-478A-8CC1-0C9CB01C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99" y="41910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Steve Reich / Beryl </a:t>
            </a:r>
            <a:r>
              <a:rPr lang="en-US" dirty="0" err="1"/>
              <a:t>Korot</a:t>
            </a:r>
            <a:r>
              <a:rPr lang="en-US" dirty="0"/>
              <a:t>: Three Tales</a:t>
            </a:r>
            <a:r>
              <a:rPr lang="cs-CZ" dirty="0"/>
              <a:t> (2003)</a:t>
            </a:r>
          </a:p>
        </p:txBody>
      </p:sp>
      <p:pic>
        <p:nvPicPr>
          <p:cNvPr id="8" name="Zástupný symbol obrázku 7" descr="Obsah obrázku interiér, muž, televizor, stůl&#10;&#10;Popis byl vytvořen automaticky">
            <a:extLst>
              <a:ext uri="{FF2B5EF4-FFF2-40B4-BE49-F238E27FC236}">
                <a16:creationId xmlns:a16="http://schemas.microsoft.com/office/drawing/2014/main" id="{107B402F-8ECA-4650-A838-CB0002AEDE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833" r="13833"/>
          <a:stretch>
            <a:fillRect/>
          </a:stretch>
        </p:blipFill>
        <p:spPr/>
      </p:pic>
      <p:pic>
        <p:nvPicPr>
          <p:cNvPr id="10" name="Zástupný symbol obrázku 9" descr="Obsah obrázku muž, stojící, stůl, nošení&#10;&#10;Popis byl vytvořen automaticky">
            <a:extLst>
              <a:ext uri="{FF2B5EF4-FFF2-40B4-BE49-F238E27FC236}">
                <a16:creationId xmlns:a16="http://schemas.microsoft.com/office/drawing/2014/main" id="{EDB5F5E5-2B38-494B-BC9C-F7852CC6F26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5633" r="15633"/>
          <a:stretch>
            <a:fillRect/>
          </a:stretch>
        </p:blipFill>
        <p:spPr/>
      </p:pic>
      <p:pic>
        <p:nvPicPr>
          <p:cNvPr id="12" name="Zástupný symbol obrázku 11" descr="Obsah obrázku fotka, staré, muž, stůl&#10;&#10;Popis byl vytvořen automaticky">
            <a:extLst>
              <a:ext uri="{FF2B5EF4-FFF2-40B4-BE49-F238E27FC236}">
                <a16:creationId xmlns:a16="http://schemas.microsoft.com/office/drawing/2014/main" id="{61E50BBD-CE4D-484E-90BB-165CCEAA453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2500" r="12500"/>
          <a:stretch>
            <a:fillRect/>
          </a:stretch>
        </p:blipFill>
        <p:spPr/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32398F8-6C45-4C18-9888-CEFEEAD20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470" y="5589240"/>
            <a:ext cx="7772400" cy="360040"/>
          </a:xfrm>
        </p:spPr>
        <p:txBody>
          <a:bodyPr/>
          <a:lstStyle/>
          <a:p>
            <a:r>
              <a:rPr lang="cs-CZ" dirty="0">
                <a:hlinkClick r:id="rId5"/>
              </a:rPr>
              <a:t>https://www.youtube.com/watch?v=D4cWhkHnW34</a:t>
            </a:r>
            <a:endParaRPr lang="cs-CZ" dirty="0"/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C12C37F-B52E-87A4-88AE-A9B547D23D4B}"/>
              </a:ext>
            </a:extLst>
          </p:cNvPr>
          <p:cNvSpPr txBox="1"/>
          <p:nvPr/>
        </p:nvSpPr>
        <p:spPr>
          <a:xfrm>
            <a:off x="786338" y="5013176"/>
            <a:ext cx="5161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6"/>
              </a:rPr>
              <a:t>https://www.youtube.com/watch?v=ff11eik33xI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16235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BB07BA2-2915-4478-9C50-36AB02C9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Filmové experimenty mimo hlavní proud  - počátky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11" name="Zástupný symbol obrázku 10">
            <a:extLst>
              <a:ext uri="{FF2B5EF4-FFF2-40B4-BE49-F238E27FC236}">
                <a16:creationId xmlns:a16="http://schemas.microsoft.com/office/drawing/2014/main" id="{C1CE474E-51CC-4619-9E76-828BC843EB4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5251" r="5251"/>
          <a:stretch>
            <a:fillRect/>
          </a:stretch>
        </p:blipFill>
        <p:spPr>
          <a:xfrm>
            <a:off x="235875" y="2020220"/>
            <a:ext cx="2895966" cy="3861288"/>
          </a:xfrm>
        </p:spPr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8810723-BEA3-4DE0-920A-5C743AC407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728" y="5979041"/>
            <a:ext cx="2895967" cy="748458"/>
          </a:xfrm>
        </p:spPr>
        <p:txBody>
          <a:bodyPr/>
          <a:lstStyle/>
          <a:p>
            <a:r>
              <a:rPr lang="cs-CZ" dirty="0"/>
              <a:t>Drama v kabaretu  futuristů č. 13 (1914)</a:t>
            </a:r>
          </a:p>
        </p:txBody>
      </p:sp>
      <p:pic>
        <p:nvPicPr>
          <p:cNvPr id="13" name="Zástupný symbol obrázku 12" descr="Obsah obrázku fotka, bílá, staré, černá&#10;&#10;Popis byl vytvořen automaticky">
            <a:extLst>
              <a:ext uri="{FF2B5EF4-FFF2-40B4-BE49-F238E27FC236}">
                <a16:creationId xmlns:a16="http://schemas.microsoft.com/office/drawing/2014/main" id="{6EBED811-574F-45F8-A101-E019940164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0407" r="10407"/>
          <a:stretch>
            <a:fillRect/>
          </a:stretch>
        </p:blipFill>
        <p:spPr>
          <a:xfrm>
            <a:off x="6012160" y="1986414"/>
            <a:ext cx="2897953" cy="3863941"/>
          </a:xfr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E7CA0855-B533-4A3C-8B43-B9B8BEDF2B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8144" y="5998233"/>
            <a:ext cx="2895967" cy="748458"/>
          </a:xfrm>
        </p:spPr>
        <p:txBody>
          <a:bodyPr/>
          <a:lstStyle/>
          <a:p>
            <a:r>
              <a:rPr lang="cs-CZ" dirty="0"/>
              <a:t>Futuristický život (1916)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8F7FB7B-3DC3-48F3-97BC-2D28C4E6FBC0}"/>
              </a:ext>
            </a:extLst>
          </p:cNvPr>
          <p:cNvSpPr txBox="1"/>
          <p:nvPr/>
        </p:nvSpPr>
        <p:spPr>
          <a:xfrm>
            <a:off x="2691974" y="1293167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Filmová tvorba futuristů</a:t>
            </a:r>
          </a:p>
        </p:txBody>
      </p:sp>
      <p:pic>
        <p:nvPicPr>
          <p:cNvPr id="17" name="Online médium 16" title="Thaￃﾯs Fragmentos Italia 1917">
            <a:hlinkClick r:id="" action="ppaction://media"/>
            <a:extLst>
              <a:ext uri="{FF2B5EF4-FFF2-40B4-BE49-F238E27FC236}">
                <a16:creationId xmlns:a16="http://schemas.microsoft.com/office/drawing/2014/main" id="{0B3E7A58-C05E-4768-9FF9-8F32CF4975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58472" y="3090292"/>
            <a:ext cx="28020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72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A27BEB4-DBAA-4DCA-8033-C0643F86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40" y="332656"/>
            <a:ext cx="8753463" cy="288032"/>
          </a:xfrm>
        </p:spPr>
        <p:txBody>
          <a:bodyPr>
            <a:noAutofit/>
          </a:bodyPr>
          <a:lstStyle/>
          <a:p>
            <a:r>
              <a:rPr lang="cs-CZ" sz="2400" dirty="0"/>
              <a:t>Šest hlavních trendů  v experimentálním filmu</a:t>
            </a:r>
          </a:p>
        </p:txBody>
      </p:sp>
      <p:pic>
        <p:nvPicPr>
          <p:cNvPr id="11" name="Zástupný symbol obrázku 10" descr="Obsah obrázku zvíře&#10;&#10;Popis byl vytvořen automaticky">
            <a:extLst>
              <a:ext uri="{FF2B5EF4-FFF2-40B4-BE49-F238E27FC236}">
                <a16:creationId xmlns:a16="http://schemas.microsoft.com/office/drawing/2014/main" id="{63CC61C6-0595-4F84-9F53-C83F9D6B07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771" r="22771"/>
          <a:stretch>
            <a:fillRect/>
          </a:stretch>
        </p:blipFill>
        <p:spPr>
          <a:xfrm>
            <a:off x="419100" y="1557338"/>
            <a:ext cx="4224338" cy="4848225"/>
          </a:xfr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1F9267AC-3354-47D9-8983-0AB866E154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32" y="1415155"/>
            <a:ext cx="4104456" cy="5132040"/>
          </a:xfrm>
        </p:spPr>
        <p:txBody>
          <a:bodyPr/>
          <a:lstStyle/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r>
              <a:rPr lang="cs-CZ" sz="2400" dirty="0"/>
              <a:t>Abstraktní animace</a:t>
            </a:r>
          </a:p>
          <a:p>
            <a:pPr marL="342900" indent="-342900">
              <a:buAutoNum type="arabicPeriod"/>
            </a:pPr>
            <a:r>
              <a:rPr lang="cs-CZ" sz="2400" dirty="0"/>
              <a:t>Dadaismus</a:t>
            </a:r>
          </a:p>
          <a:p>
            <a:pPr marL="342900" indent="-342900">
              <a:buAutoNum type="arabicPeriod"/>
            </a:pPr>
            <a:r>
              <a:rPr lang="cs-CZ" sz="2400" dirty="0"/>
              <a:t>Surrealismus</a:t>
            </a:r>
          </a:p>
          <a:p>
            <a:pPr marL="342900" indent="-342900">
              <a:buAutoNum type="arabicPeriod"/>
            </a:pPr>
            <a:r>
              <a:rPr lang="cs-CZ" sz="2400" dirty="0" err="1"/>
              <a:t>Cinéma</a:t>
            </a:r>
            <a:r>
              <a:rPr lang="cs-CZ" sz="2400" dirty="0"/>
              <a:t> </a:t>
            </a:r>
            <a:r>
              <a:rPr lang="cs-CZ" sz="2400" dirty="0" err="1"/>
              <a:t>pur</a:t>
            </a:r>
            <a:endParaRPr lang="cs-CZ" sz="2400" dirty="0"/>
          </a:p>
          <a:p>
            <a:pPr marL="342900" indent="-342900">
              <a:buAutoNum type="arabicPeriod"/>
            </a:pPr>
            <a:r>
              <a:rPr lang="cs-CZ" sz="2400" dirty="0"/>
              <a:t>Sovětská montážní škola</a:t>
            </a:r>
          </a:p>
          <a:p>
            <a:pPr marL="342900" indent="-342900">
              <a:buAutoNum type="arabicPeriod"/>
            </a:pPr>
            <a:r>
              <a:rPr lang="cs-CZ" sz="2400" dirty="0"/>
              <a:t>Lyrická dokumentární tvorba</a:t>
            </a:r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6020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C681A25-97D7-4DE6-A9A9-3A7AEC19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84784" y="116632"/>
            <a:ext cx="8298485" cy="1031329"/>
          </a:xfrm>
        </p:spPr>
        <p:txBody>
          <a:bodyPr/>
          <a:lstStyle/>
          <a:p>
            <a:r>
              <a:rPr lang="cs-CZ" dirty="0"/>
              <a:t>1. Abstraktní animace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C500F14-63E1-4663-9B44-C31463A70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3968" y="4556201"/>
            <a:ext cx="4586746" cy="1532159"/>
          </a:xfrm>
        </p:spPr>
        <p:txBody>
          <a:bodyPr/>
          <a:lstStyle/>
          <a:p>
            <a:r>
              <a:rPr lang="cs-CZ" dirty="0" err="1"/>
              <a:t>Composizione</a:t>
            </a:r>
            <a:r>
              <a:rPr lang="cs-CZ" dirty="0"/>
              <a:t> VI, 1913, </a:t>
            </a:r>
            <a:r>
              <a:rPr lang="cs-CZ" dirty="0" err="1"/>
              <a:t>Kandinsky</a:t>
            </a:r>
            <a:endParaRPr lang="cs-CZ" dirty="0"/>
          </a:p>
        </p:txBody>
      </p:sp>
      <p:pic>
        <p:nvPicPr>
          <p:cNvPr id="9" name="Zástupný symbol obrázku 8" descr="Obsah obrázku barevné, zakryté, graffiti, drak&#10;&#10;Popis byl vytvořen automaticky">
            <a:extLst>
              <a:ext uri="{FF2B5EF4-FFF2-40B4-BE49-F238E27FC236}">
                <a16:creationId xmlns:a16="http://schemas.microsoft.com/office/drawing/2014/main" id="{8CE4D43F-9CED-4740-BAF8-BC094E5817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0378" r="10378"/>
          <a:stretch>
            <a:fillRect/>
          </a:stretch>
        </p:blipFill>
        <p:spPr>
          <a:xfrm>
            <a:off x="5148065" y="1268760"/>
            <a:ext cx="3522663" cy="2978150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484F8BF-823B-4E62-B93D-F25BFB4ED27A}"/>
              </a:ext>
            </a:extLst>
          </p:cNvPr>
          <p:cNvSpPr txBox="1"/>
          <p:nvPr/>
        </p:nvSpPr>
        <p:spPr>
          <a:xfrm rot="10800000" flipV="1">
            <a:off x="611560" y="3495851"/>
            <a:ext cx="43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Hans Richter - </a:t>
            </a:r>
            <a:r>
              <a:rPr lang="cs-CZ" dirty="0" err="1"/>
              <a:t>Rhythmus</a:t>
            </a:r>
            <a:r>
              <a:rPr lang="cs-CZ" dirty="0"/>
              <a:t> 21 (1921)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Online médium 11" title="Symphonie Diagonale (Viking Eggeling, 1924) (NEW MUSIC)">
            <a:hlinkClick r:id="" action="ppaction://media"/>
            <a:extLst>
              <a:ext uri="{FF2B5EF4-FFF2-40B4-BE49-F238E27FC236}">
                <a16:creationId xmlns:a16="http://schemas.microsoft.com/office/drawing/2014/main" id="{CFFCF056-D089-40EB-9A80-78071F6B49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37507" y="3996549"/>
            <a:ext cx="2791109" cy="209181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49A7F62-21BD-4A01-A234-A7600CE39183}"/>
              </a:ext>
            </a:extLst>
          </p:cNvPr>
          <p:cNvSpPr txBox="1"/>
          <p:nvPr/>
        </p:nvSpPr>
        <p:spPr>
          <a:xfrm>
            <a:off x="179512" y="6197913"/>
            <a:ext cx="521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Viking </a:t>
            </a:r>
            <a:r>
              <a:rPr lang="cs-CZ" dirty="0" err="1"/>
              <a:t>Eggeling</a:t>
            </a:r>
            <a:r>
              <a:rPr lang="cs-CZ" dirty="0"/>
              <a:t> – </a:t>
            </a:r>
            <a:r>
              <a:rPr lang="cs-CZ" dirty="0" err="1"/>
              <a:t>Symphonie</a:t>
            </a:r>
            <a:r>
              <a:rPr lang="cs-CZ" dirty="0"/>
              <a:t> </a:t>
            </a:r>
            <a:r>
              <a:rPr lang="cs-CZ" dirty="0" err="1"/>
              <a:t>Diagonale</a:t>
            </a:r>
            <a:r>
              <a:rPr lang="cs-CZ" dirty="0"/>
              <a:t> (1924)</a:t>
            </a:r>
          </a:p>
        </p:txBody>
      </p:sp>
      <p:pic>
        <p:nvPicPr>
          <p:cNvPr id="2" name="Online médium 1" title="Hans Richter: Rhythmus 21 (1921)">
            <a:hlinkClick r:id="" action="ppaction://media"/>
            <a:extLst>
              <a:ext uri="{FF2B5EF4-FFF2-40B4-BE49-F238E27FC236}">
                <a16:creationId xmlns:a16="http://schemas.microsoft.com/office/drawing/2014/main" id="{395C2009-E888-492E-9E84-FE2FBD784C5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880089" y="1518440"/>
            <a:ext cx="3305944" cy="186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68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6E6AE7-0B3D-4FD4-A5E0-CB43EE3840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600" y="5301208"/>
            <a:ext cx="3531298" cy="708620"/>
          </a:xfrm>
        </p:spPr>
        <p:txBody>
          <a:bodyPr/>
          <a:lstStyle/>
          <a:p>
            <a:r>
              <a:rPr lang="cs-CZ" dirty="0"/>
              <a:t>Len </a:t>
            </a:r>
            <a:r>
              <a:rPr lang="cs-CZ" dirty="0" err="1"/>
              <a:t>Lye</a:t>
            </a:r>
            <a:r>
              <a:rPr lang="cs-CZ" dirty="0"/>
              <a:t> – </a:t>
            </a:r>
            <a:r>
              <a:rPr lang="cs-CZ" dirty="0" err="1"/>
              <a:t>Tusalava</a:t>
            </a:r>
            <a:r>
              <a:rPr lang="cs-CZ" dirty="0"/>
              <a:t> (1929)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ED18B07-977D-43F3-90E0-A39EACBF4580}"/>
              </a:ext>
            </a:extLst>
          </p:cNvPr>
          <p:cNvSpPr txBox="1"/>
          <p:nvPr/>
        </p:nvSpPr>
        <p:spPr>
          <a:xfrm>
            <a:off x="4844189" y="312499"/>
            <a:ext cx="4511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Oskar </a:t>
            </a:r>
            <a:r>
              <a:rPr lang="cs-CZ" dirty="0" err="1"/>
              <a:t>Fischinger</a:t>
            </a:r>
            <a:r>
              <a:rPr lang="cs-CZ" dirty="0"/>
              <a:t> – Naše vědomí překládá hudbu do vizuální podoby.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875709F-56D1-4CDD-A31E-30F3B9EC7D4C}"/>
              </a:ext>
            </a:extLst>
          </p:cNvPr>
          <p:cNvSpPr txBox="1"/>
          <p:nvPr/>
        </p:nvSpPr>
        <p:spPr>
          <a:xfrm>
            <a:off x="5580112" y="6297147"/>
            <a:ext cx="34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Optický poem (1937)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067BDE4-6BEC-4366-8701-5EBAAC808045}"/>
              </a:ext>
            </a:extLst>
          </p:cNvPr>
          <p:cNvSpPr txBox="1"/>
          <p:nvPr/>
        </p:nvSpPr>
        <p:spPr>
          <a:xfrm>
            <a:off x="5283421" y="3413627"/>
            <a:ext cx="42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Kompozice v modrém (1935)</a:t>
            </a:r>
          </a:p>
        </p:txBody>
      </p:sp>
      <p:pic>
        <p:nvPicPr>
          <p:cNvPr id="16" name="Online médium 15" title="An Optical Poem by Oskar Fischinger / Deep Blue Dub">
            <a:hlinkClick r:id="" action="ppaction://media"/>
            <a:extLst>
              <a:ext uri="{FF2B5EF4-FFF2-40B4-BE49-F238E27FC236}">
                <a16:creationId xmlns:a16="http://schemas.microsoft.com/office/drawing/2014/main" id="{D1890613-D9FE-41EF-89C4-59E5359010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66172" y="4149080"/>
            <a:ext cx="3048000" cy="1958549"/>
          </a:xfrm>
          <a:prstGeom prst="rect">
            <a:avLst/>
          </a:prstGeom>
        </p:spPr>
      </p:pic>
      <p:pic>
        <p:nvPicPr>
          <p:cNvPr id="2" name="Online médium 1" title="Composition in Blue (excerpt) by Oskar Fischinger">
            <a:hlinkClick r:id="" action="ppaction://media"/>
            <a:extLst>
              <a:ext uri="{FF2B5EF4-FFF2-40B4-BE49-F238E27FC236}">
                <a16:creationId xmlns:a16="http://schemas.microsoft.com/office/drawing/2014/main" id="{88C53E02-220A-408B-A3AB-8C25BC65AFE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963244" y="1130842"/>
            <a:ext cx="3641204" cy="205138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AD5A14D-F01F-5DED-97A3-7FF4C69C8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88" y="1700808"/>
            <a:ext cx="4073710" cy="32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47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98F87C-2653-4252-83DF-1C9AAF93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89" y="188640"/>
            <a:ext cx="7781544" cy="987552"/>
          </a:xfrm>
        </p:spPr>
        <p:txBody>
          <a:bodyPr/>
          <a:lstStyle/>
          <a:p>
            <a:r>
              <a:rPr lang="cs-CZ" dirty="0"/>
              <a:t>2. Dadaismus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4AC1B0D-DED5-4663-94FC-406EE19976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560" y="4032298"/>
            <a:ext cx="2520280" cy="838200"/>
          </a:xfrm>
        </p:spPr>
        <p:txBody>
          <a:bodyPr/>
          <a:lstStyle/>
          <a:p>
            <a:r>
              <a:rPr lang="pl-PL" dirty="0"/>
              <a:t>Man Ray - „Návrat k rozumu (1923)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86D783D-C899-4300-9920-0C5A3F200922}"/>
              </a:ext>
            </a:extLst>
          </p:cNvPr>
          <p:cNvSpPr txBox="1"/>
          <p:nvPr/>
        </p:nvSpPr>
        <p:spPr>
          <a:xfrm>
            <a:off x="3419872" y="2062523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René </a:t>
            </a:r>
            <a:r>
              <a:rPr lang="cs-CZ" dirty="0" err="1"/>
              <a:t>Clair</a:t>
            </a:r>
            <a:r>
              <a:rPr lang="cs-CZ" dirty="0"/>
              <a:t> – Mezihra (1924)</a:t>
            </a:r>
          </a:p>
          <a:p>
            <a:endParaRPr lang="cs-CZ" dirty="0"/>
          </a:p>
          <a:p>
            <a:r>
              <a:rPr lang="cs-CZ" dirty="0">
                <a:hlinkClick r:id="rId5"/>
              </a:rPr>
              <a:t>https://www.ubu.com/film/clair_entracte.html</a:t>
            </a:r>
            <a:endParaRPr lang="cs-CZ" dirty="0"/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E3016C0-A999-43D2-8B17-779568E2B626}"/>
              </a:ext>
            </a:extLst>
          </p:cNvPr>
          <p:cNvSpPr txBox="1"/>
          <p:nvPr/>
        </p:nvSpPr>
        <p:spPr>
          <a:xfrm>
            <a:off x="6804248" y="401578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Marcel </a:t>
            </a:r>
            <a:r>
              <a:rPr lang="cs-CZ" dirty="0" err="1"/>
              <a:t>Duchamp</a:t>
            </a:r>
            <a:r>
              <a:rPr lang="cs-CZ" dirty="0"/>
              <a:t> - </a:t>
            </a:r>
            <a:r>
              <a:rPr lang="cs-CZ" dirty="0" err="1"/>
              <a:t>Anémic</a:t>
            </a:r>
            <a:r>
              <a:rPr lang="cs-CZ" dirty="0"/>
              <a:t> </a:t>
            </a:r>
            <a:r>
              <a:rPr lang="cs-CZ" dirty="0" err="1"/>
              <a:t>cinéma</a:t>
            </a:r>
            <a:r>
              <a:rPr lang="cs-CZ" dirty="0"/>
              <a:t> (1926)</a:t>
            </a:r>
          </a:p>
        </p:txBody>
      </p:sp>
      <p:pic>
        <p:nvPicPr>
          <p:cNvPr id="11" name="Online médium 10" title="Marcel Duchamp - Anemic Cinema">
            <a:hlinkClick r:id="" action="ppaction://media"/>
            <a:extLst>
              <a:ext uri="{FF2B5EF4-FFF2-40B4-BE49-F238E27FC236}">
                <a16:creationId xmlns:a16="http://schemas.microsoft.com/office/drawing/2014/main" id="{64222014-0B3E-400B-9277-2BE06F6B9E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377025" y="1832271"/>
            <a:ext cx="2766975" cy="207372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2075006-053D-4CA6-AB03-5DDB6E8C9C28}"/>
              </a:ext>
            </a:extLst>
          </p:cNvPr>
          <p:cNvSpPr txBox="1"/>
          <p:nvPr/>
        </p:nvSpPr>
        <p:spPr>
          <a:xfrm>
            <a:off x="2286963" y="6381328"/>
            <a:ext cx="463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Hans Richter - Odpolední strašidlo (1928)</a:t>
            </a:r>
          </a:p>
        </p:txBody>
      </p:sp>
      <p:pic>
        <p:nvPicPr>
          <p:cNvPr id="13" name="Online médium 12" title="&quot;Ghosts Before Breakfast&quot; ~ 1929 German DaDa silent film">
            <a:hlinkClick r:id="" action="ppaction://media"/>
            <a:extLst>
              <a:ext uri="{FF2B5EF4-FFF2-40B4-BE49-F238E27FC236}">
                <a16:creationId xmlns:a16="http://schemas.microsoft.com/office/drawing/2014/main" id="{55B8F924-BB24-4E7E-8E08-E40F8CA0CFB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419872" y="4725144"/>
            <a:ext cx="2077166" cy="1556743"/>
          </a:xfrm>
          <a:prstGeom prst="rect">
            <a:avLst/>
          </a:prstGeom>
        </p:spPr>
      </p:pic>
      <p:pic>
        <p:nvPicPr>
          <p:cNvPr id="3" name="Online médium 2" title="Man Ray: Le Retour à la raison (1923)">
            <a:hlinkClick r:id="" action="ppaction://media"/>
            <a:extLst>
              <a:ext uri="{FF2B5EF4-FFF2-40B4-BE49-F238E27FC236}">
                <a16:creationId xmlns:a16="http://schemas.microsoft.com/office/drawing/2014/main" id="{C7F1C42E-4962-560A-A296-F38FDD332057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343248" y="2036440"/>
            <a:ext cx="2766975" cy="156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67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68B86-8442-4B09-8D25-6E2EE815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45" y="72365"/>
            <a:ext cx="7781544" cy="987552"/>
          </a:xfrm>
        </p:spPr>
        <p:txBody>
          <a:bodyPr/>
          <a:lstStyle/>
          <a:p>
            <a:r>
              <a:rPr lang="cs-CZ" dirty="0"/>
              <a:t>3. Surrealismus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2F3BF09-3576-4BE0-94EF-3179C25CA3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4725144"/>
            <a:ext cx="2736304" cy="838200"/>
          </a:xfrm>
        </p:spPr>
        <p:txBody>
          <a:bodyPr/>
          <a:lstStyle/>
          <a:p>
            <a:r>
              <a:rPr lang="cs-CZ" dirty="0"/>
              <a:t>Man </a:t>
            </a:r>
            <a:r>
              <a:rPr lang="cs-CZ" dirty="0" err="1"/>
              <a:t>Ray</a:t>
            </a:r>
            <a:r>
              <a:rPr lang="cs-CZ" dirty="0"/>
              <a:t> – </a:t>
            </a:r>
            <a:r>
              <a:rPr lang="cs-CZ" dirty="0" err="1"/>
              <a:t>Emak</a:t>
            </a:r>
            <a:r>
              <a:rPr lang="cs-CZ" dirty="0"/>
              <a:t> </a:t>
            </a:r>
            <a:r>
              <a:rPr lang="cs-CZ" dirty="0" err="1"/>
              <a:t>Bakia</a:t>
            </a:r>
            <a:r>
              <a:rPr lang="cs-CZ" dirty="0"/>
              <a:t> (1926)</a:t>
            </a:r>
          </a:p>
        </p:txBody>
      </p:sp>
      <p:pic>
        <p:nvPicPr>
          <p:cNvPr id="7" name="Online médium 6" title="Man Ray Emak Bakia , 1926,">
            <a:hlinkClick r:id="" action="ppaction://media"/>
            <a:extLst>
              <a:ext uri="{FF2B5EF4-FFF2-40B4-BE49-F238E27FC236}">
                <a16:creationId xmlns:a16="http://schemas.microsoft.com/office/drawing/2014/main" id="{ECD39801-DB66-4DD3-B229-B632A792F1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62347" y="2255650"/>
            <a:ext cx="3058666" cy="229233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F0D511B-68DA-4B6F-9BA3-B85A6BF17F1B}"/>
              </a:ext>
            </a:extLst>
          </p:cNvPr>
          <p:cNvSpPr txBox="1"/>
          <p:nvPr/>
        </p:nvSpPr>
        <p:spPr>
          <a:xfrm>
            <a:off x="3581647" y="3732159"/>
            <a:ext cx="270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Germaine</a:t>
            </a:r>
            <a:r>
              <a:rPr lang="cs-CZ" dirty="0"/>
              <a:t> </a:t>
            </a:r>
            <a:r>
              <a:rPr lang="cs-CZ" dirty="0" err="1"/>
              <a:t>Dulac</a:t>
            </a:r>
            <a:r>
              <a:rPr lang="cs-CZ" dirty="0"/>
              <a:t> - Škeble a kněz (1928)</a:t>
            </a:r>
          </a:p>
        </p:txBody>
      </p:sp>
      <p:pic>
        <p:nvPicPr>
          <p:cNvPr id="9" name="Online médium 8" title="The Seashell and the Clergyman 1928 (Restored Full Movie)">
            <a:hlinkClick r:id="" action="ppaction://media"/>
            <a:extLst>
              <a:ext uri="{FF2B5EF4-FFF2-40B4-BE49-F238E27FC236}">
                <a16:creationId xmlns:a16="http://schemas.microsoft.com/office/drawing/2014/main" id="{C8DC4139-2227-4F40-A3CC-6880BA9697B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390200" y="1722889"/>
            <a:ext cx="2710436" cy="203135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26030B9-3BF7-419C-8583-A09A10A2D0C3}"/>
              </a:ext>
            </a:extLst>
          </p:cNvPr>
          <p:cNvSpPr txBox="1"/>
          <p:nvPr/>
        </p:nvSpPr>
        <p:spPr>
          <a:xfrm>
            <a:off x="6611905" y="472514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Joseph </a:t>
            </a:r>
            <a:r>
              <a:rPr lang="cs-CZ" dirty="0" err="1"/>
              <a:t>Cornell</a:t>
            </a:r>
            <a:r>
              <a:rPr lang="cs-CZ" dirty="0"/>
              <a:t> -Rose Hobart (1936)</a:t>
            </a:r>
          </a:p>
        </p:txBody>
      </p:sp>
      <p:pic>
        <p:nvPicPr>
          <p:cNvPr id="11" name="Online médium 10" title="Rose Hobart, pt. 1 of 2">
            <a:hlinkClick r:id="" action="ppaction://media"/>
            <a:extLst>
              <a:ext uri="{FF2B5EF4-FFF2-40B4-BE49-F238E27FC236}">
                <a16:creationId xmlns:a16="http://schemas.microsoft.com/office/drawing/2014/main" id="{13089C7E-F65A-4F44-AEA1-E0F967D799C8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6269823" y="2336074"/>
            <a:ext cx="3058666" cy="229233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8AEC238-0E5A-453C-9EBC-D746F55AA083}"/>
              </a:ext>
            </a:extLst>
          </p:cNvPr>
          <p:cNvSpPr txBox="1"/>
          <p:nvPr/>
        </p:nvSpPr>
        <p:spPr>
          <a:xfrm>
            <a:off x="3314130" y="613930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Luis </a:t>
            </a:r>
            <a:r>
              <a:rPr lang="cs-CZ" dirty="0" err="1"/>
              <a:t>Buñuel</a:t>
            </a:r>
            <a:r>
              <a:rPr lang="cs-CZ" dirty="0"/>
              <a:t> - Andaluský pes (1929)</a:t>
            </a:r>
          </a:p>
        </p:txBody>
      </p:sp>
      <p:pic>
        <p:nvPicPr>
          <p:cNvPr id="5" name="Online médium 4" title="An Andalusian Dog (Un Chien Andalou) (1929)">
            <a:hlinkClick r:id="" action="ppaction://media"/>
            <a:extLst>
              <a:ext uri="{FF2B5EF4-FFF2-40B4-BE49-F238E27FC236}">
                <a16:creationId xmlns:a16="http://schemas.microsoft.com/office/drawing/2014/main" id="{519041E5-1D64-CD77-1027-0862D6DBC244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3511002" y="4465118"/>
            <a:ext cx="2232248" cy="16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78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47274D-EA74-4EF0-9A09-07957E2E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70" y="68155"/>
            <a:ext cx="7781544" cy="987552"/>
          </a:xfrm>
        </p:spPr>
        <p:txBody>
          <a:bodyPr/>
          <a:lstStyle/>
          <a:p>
            <a:r>
              <a:rPr lang="cs-CZ" dirty="0"/>
              <a:t>4. </a:t>
            </a:r>
            <a:r>
              <a:rPr lang="cs-CZ" dirty="0" err="1"/>
              <a:t>Cinéma</a:t>
            </a:r>
            <a:r>
              <a:rPr lang="cs-CZ" dirty="0"/>
              <a:t> </a:t>
            </a:r>
            <a:r>
              <a:rPr lang="cs-CZ" dirty="0" err="1"/>
              <a:t>pur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4AC7BD0-312A-4212-BDB3-B9691E0194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4955" y="4673483"/>
            <a:ext cx="3315274" cy="838200"/>
          </a:xfrm>
        </p:spPr>
        <p:txBody>
          <a:bodyPr/>
          <a:lstStyle/>
          <a:p>
            <a:r>
              <a:rPr lang="cs-CZ" dirty="0" err="1"/>
              <a:t>Fernand</a:t>
            </a:r>
            <a:r>
              <a:rPr lang="cs-CZ" dirty="0"/>
              <a:t> </a:t>
            </a:r>
            <a:r>
              <a:rPr lang="cs-CZ" dirty="0" err="1"/>
              <a:t>Léger</a:t>
            </a:r>
            <a:r>
              <a:rPr lang="cs-CZ" dirty="0"/>
              <a:t> – Mechanický balet (1924)</a:t>
            </a:r>
          </a:p>
        </p:txBody>
      </p:sp>
      <p:pic>
        <p:nvPicPr>
          <p:cNvPr id="7" name="Online médium 6" title="Le Ballet Mecanique 1924">
            <a:hlinkClick r:id="" action="ppaction://media"/>
            <a:extLst>
              <a:ext uri="{FF2B5EF4-FFF2-40B4-BE49-F238E27FC236}">
                <a16:creationId xmlns:a16="http://schemas.microsoft.com/office/drawing/2014/main" id="{451387B0-862F-436B-A737-0604B5ADCC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504" y="2184517"/>
            <a:ext cx="4063999" cy="2286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59191B9-2690-483A-AE38-75A7A6D541DA}"/>
              </a:ext>
            </a:extLst>
          </p:cNvPr>
          <p:cNvSpPr txBox="1"/>
          <p:nvPr/>
        </p:nvSpPr>
        <p:spPr>
          <a:xfrm>
            <a:off x="4258486" y="4673483"/>
            <a:ext cx="470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Henri Chomette - Hra odrazů a rychlosti (1925)</a:t>
            </a:r>
            <a:endParaRPr lang="cs-CZ" dirty="0"/>
          </a:p>
        </p:txBody>
      </p:sp>
      <p:pic>
        <p:nvPicPr>
          <p:cNvPr id="11" name="Online médium 10" title="Jeux des reflets et de la vitesse  (HQ)">
            <a:hlinkClick r:id="" action="ppaction://media"/>
            <a:extLst>
              <a:ext uri="{FF2B5EF4-FFF2-40B4-BE49-F238E27FC236}">
                <a16:creationId xmlns:a16="http://schemas.microsoft.com/office/drawing/2014/main" id="{CACE7B81-1BED-46B9-AE3A-50647271259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643442" y="1710053"/>
            <a:ext cx="3683294" cy="276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10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D4CE3-4310-438C-93F9-2A5FF7CC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93" y="72365"/>
            <a:ext cx="7781544" cy="987552"/>
          </a:xfrm>
        </p:spPr>
        <p:txBody>
          <a:bodyPr/>
          <a:lstStyle/>
          <a:p>
            <a:r>
              <a:rPr lang="cs-CZ" dirty="0"/>
              <a:t>5. Sovětská montážní škola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81D7742-6767-4037-BF12-FFD9128F43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512" y="4780099"/>
            <a:ext cx="4968552" cy="838200"/>
          </a:xfrm>
        </p:spPr>
        <p:txBody>
          <a:bodyPr/>
          <a:lstStyle/>
          <a:p>
            <a:r>
              <a:rPr lang="cs-CZ" dirty="0"/>
              <a:t>Alexander </a:t>
            </a:r>
            <a:r>
              <a:rPr lang="cs-CZ" dirty="0" err="1"/>
              <a:t>Rodchenko</a:t>
            </a:r>
            <a:r>
              <a:rPr lang="cs-CZ" dirty="0"/>
              <a:t> a Varvara </a:t>
            </a:r>
            <a:r>
              <a:rPr lang="cs-CZ" dirty="0" err="1"/>
              <a:t>Stepanova</a:t>
            </a:r>
            <a:r>
              <a:rPr lang="cs-CZ" dirty="0"/>
              <a:t> </a:t>
            </a:r>
          </a:p>
          <a:p>
            <a:r>
              <a:rPr lang="cs-CZ" dirty="0"/>
              <a:t>(1924)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06145906-7EA9-4736-8E16-54E0315B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0" y="1700808"/>
            <a:ext cx="5095875" cy="285750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3ACBBB2E-A558-4F86-AD6A-99EE48F84496}"/>
              </a:ext>
            </a:extLst>
          </p:cNvPr>
          <p:cNvSpPr txBox="1"/>
          <p:nvPr/>
        </p:nvSpPr>
        <p:spPr>
          <a:xfrm>
            <a:off x="5148064" y="478009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Naum</a:t>
            </a:r>
            <a:r>
              <a:rPr lang="en-US" dirty="0"/>
              <a:t> Gabo</a:t>
            </a:r>
            <a:r>
              <a:rPr lang="cs-CZ" dirty="0"/>
              <a:t> - </a:t>
            </a:r>
            <a:r>
              <a:rPr lang="en-US" dirty="0"/>
              <a:t>Spiral Theme </a:t>
            </a:r>
            <a:r>
              <a:rPr lang="cs-CZ" dirty="0"/>
              <a:t>(</a:t>
            </a:r>
            <a:r>
              <a:rPr lang="en-US" dirty="0"/>
              <a:t>1941</a:t>
            </a:r>
            <a:r>
              <a:rPr lang="cs-CZ" dirty="0"/>
              <a:t>)</a:t>
            </a:r>
          </a:p>
        </p:txBody>
      </p:sp>
      <p:pic>
        <p:nvPicPr>
          <p:cNvPr id="23" name="Obrázek 22" descr="Obsah obrázku interiér, stůl, vsedě, voda&#10;&#10;Popis byl vytvořen automaticky">
            <a:extLst>
              <a:ext uri="{FF2B5EF4-FFF2-40B4-BE49-F238E27FC236}">
                <a16:creationId xmlns:a16="http://schemas.microsoft.com/office/drawing/2014/main" id="{14F31FBF-FFDC-4429-8F20-B129F767B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526" y="1878360"/>
            <a:ext cx="4068760" cy="263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25957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ckéF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756913_TF16401343.potx" id="{8A4BD516-D8C9-4EF8-909F-60997488BDAB}" vid="{0984135F-1B03-47D5-868A-B4844F97A269}"/>
    </a:ext>
  </a:extLst>
</a:theme>
</file>

<file path=ppt/theme/theme2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31d92cf942c19623f8ea37c5ae89e9e4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5ae4c53a902569674f13d354e575c07c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AC59B4-08CA-4A65-A6A2-05C030B984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AF2633-212A-42A8-A664-9532FA5B8A8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2707BD-2281-4DCA-AA5D-81635DA3C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Klasické fotoalbum</Template>
  <TotalTime>565</TotalTime>
  <Words>387</Words>
  <Application>Microsoft Office PowerPoint</Application>
  <PresentationFormat>Předvádění na obrazovce (4:3)</PresentationFormat>
  <Paragraphs>69</Paragraphs>
  <Slides>18</Slides>
  <Notes>1</Notes>
  <HiddenSlides>0</HiddenSlides>
  <MMClips>20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Calibri</vt:lpstr>
      <vt:lpstr>Century Schoolbook</vt:lpstr>
      <vt:lpstr>KlasickéFotoalbum</vt:lpstr>
      <vt:lpstr> Videoart – precedenty </vt:lpstr>
      <vt:lpstr>Filmové experimenty mimo hlavní proud  - počátky   </vt:lpstr>
      <vt:lpstr>Šest hlavních trendů  v experimentálním filmu</vt:lpstr>
      <vt:lpstr>1. Abstraktní animace</vt:lpstr>
      <vt:lpstr>Prezentace aplikace PowerPoint</vt:lpstr>
      <vt:lpstr>2. Dadaismus</vt:lpstr>
      <vt:lpstr>3. Surrealismus</vt:lpstr>
      <vt:lpstr>4. Cinéma pur</vt:lpstr>
      <vt:lpstr>5. Sovětská montážní škola</vt:lpstr>
      <vt:lpstr>Prezentace aplikace PowerPoint</vt:lpstr>
      <vt:lpstr>6. Lyrické dokumentární filmy</vt:lpstr>
      <vt:lpstr>Videoart</vt:lpstr>
      <vt:lpstr>Fluxus</vt:lpstr>
      <vt:lpstr>Fluxfilm Anthology</vt:lpstr>
      <vt:lpstr>Button Happening - Nam June Paik (1965)</vt:lpstr>
      <vt:lpstr>Video-Film Concert - Nam June Paik a Jud Yalkut (1965-1972)</vt:lpstr>
      <vt:lpstr>Art of Memory – Woody Vasulka (1987)</vt:lpstr>
      <vt:lpstr>Steve Reich / Beryl Korot: Three Tales (2003)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Videoart – precedenty</dc:title>
  <dc:creator>Adam Franc</dc:creator>
  <cp:lastModifiedBy>Adam Franc</cp:lastModifiedBy>
  <cp:revision>39</cp:revision>
  <dcterms:created xsi:type="dcterms:W3CDTF">2020-02-23T17:24:55Z</dcterms:created>
  <dcterms:modified xsi:type="dcterms:W3CDTF">2022-09-15T18:14:21Z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PolicheckStatus">
    <vt:lpwstr>0</vt:lpwstr>
  </property>
  <property fmtid="{D5CDD505-2E9C-101B-9397-08002B2CF9AE}" pid="7" name="Applications">
    <vt:lpwstr>65;#zpp120;#79;#tpl120;#419;#zpp140</vt:lpwstr>
  </property>
  <property fmtid="{D5CDD505-2E9C-101B-9397-08002B2CF9AE}" pid="8" name="PolicheckCounter">
    <vt:lpwstr>0</vt:lpwstr>
  </property>
  <property fmtid="{D5CDD505-2E9C-101B-9397-08002B2CF9AE}" pid="9" name="_LCID">
    <vt:i4>1033</vt:i4>
  </property>
  <property fmtid="{D5CDD505-2E9C-101B-9397-08002B2CF9AE}" pid="10" name="_Version">
    <vt:lpwstr>12.0.4513</vt:lpwstr>
  </property>
  <property fmtid="{D5CDD505-2E9C-101B-9397-08002B2CF9AE}" pid="11" name="APTrustLevel">
    <vt:r8>1</vt:r8>
  </property>
</Properties>
</file>