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1" r:id="rId5"/>
    <p:sldId id="263" r:id="rId6"/>
    <p:sldId id="260" r:id="rId7"/>
    <p:sldId id="266" r:id="rId8"/>
    <p:sldId id="267" r:id="rId9"/>
    <p:sldId id="259" r:id="rId10"/>
    <p:sldId id="275" r:id="rId11"/>
    <p:sldId id="276" r:id="rId12"/>
    <p:sldId id="268" r:id="rId13"/>
    <p:sldId id="279" r:id="rId14"/>
    <p:sldId id="280" r:id="rId15"/>
    <p:sldId id="281" r:id="rId16"/>
    <p:sldId id="285" r:id="rId17"/>
    <p:sldId id="283" r:id="rId18"/>
    <p:sldId id="277" r:id="rId19"/>
    <p:sldId id="278" r:id="rId20"/>
    <p:sldId id="270" r:id="rId21"/>
    <p:sldId id="271" r:id="rId22"/>
    <p:sldId id="272" r:id="rId23"/>
    <p:sldId id="274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98450-C072-41B5-ACDE-DC2698FF53D5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F04E0-3F03-442D-A0BE-6048071E5B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43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F04E0-3F03-442D-A0BE-6048071E5B6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60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39D4-06FC-4E23-8890-21DFABA2A2CD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7C3-8C83-4707-852C-265A472F9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33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39D4-06FC-4E23-8890-21DFABA2A2CD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7C3-8C83-4707-852C-265A472F9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25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39D4-06FC-4E23-8890-21DFABA2A2CD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7C3-8C83-4707-852C-265A472F9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817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CA805-3C3C-48C5-A289-87C3C29C2B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07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39D4-06FC-4E23-8890-21DFABA2A2CD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7C3-8C83-4707-852C-265A472F9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36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39D4-06FC-4E23-8890-21DFABA2A2CD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7C3-8C83-4707-852C-265A472F9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3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39D4-06FC-4E23-8890-21DFABA2A2CD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7C3-8C83-4707-852C-265A472F9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76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39D4-06FC-4E23-8890-21DFABA2A2CD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7C3-8C83-4707-852C-265A472F9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50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39D4-06FC-4E23-8890-21DFABA2A2CD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7C3-8C83-4707-852C-265A472F9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40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39D4-06FC-4E23-8890-21DFABA2A2CD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7C3-8C83-4707-852C-265A472F9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90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39D4-06FC-4E23-8890-21DFABA2A2CD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7C3-8C83-4707-852C-265A472F9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25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39D4-06FC-4E23-8890-21DFABA2A2CD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17C3-8C83-4707-852C-265A472F9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07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F39D4-06FC-4E23-8890-21DFABA2A2CD}" type="datetimeFigureOut">
              <a:rPr lang="cs-CZ" smtClean="0"/>
              <a:t>20.11.2020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D17C3-8C83-4707-852C-265A472F97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59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digitalart.joachim-wedekind.de/nee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VQHYeUHBXM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www.youtube.com/watch?v=awvQp1TdBq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xNWSGRD5CzU" TargetMode="External"/><Relationship Id="rId4" Type="http://schemas.openxmlformats.org/officeDocument/2006/relationships/hyperlink" Target="https://www.youtube.com/watch?v=3efV2wqEjEY&amp;t=53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rogries.com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www.gerhard-mantz.de/wordpres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potatoland.org/shredder/shredde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rhizome.org/anthology/female-extension.html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vimeo.com/1017331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jaromil.dyne.org/journal/forkbomb_art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artnet.org/works/the-legible-city/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www.medienkunstnetz.de/works/videopla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vimeo.com/bielicky" TargetMode="External"/><Relationship Id="rId4" Type="http://schemas.openxmlformats.org/officeDocument/2006/relationships/hyperlink" Target="http://www.youtube.com/watch?v=y0blJsgbcho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hitney.org/artport/douglas-davi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rtport.whitney.org/collection/davis/Sentence/sentence1.html" TargetMode="External"/><Relationship Id="rId2" Type="http://schemas.openxmlformats.org/officeDocument/2006/relationships/hyperlink" Target="http://www.potatoland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dienkunstnetz.de/search/?qt=eduardo+kac" TargetMode="External"/><Relationship Id="rId4" Type="http://schemas.openxmlformats.org/officeDocument/2006/relationships/hyperlink" Target="http://www.medienkunstnetz.de/works/third-hand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ate.org.uk/art/art-terms/n/new-medi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wwwwww.jodi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</a:t>
            </a:r>
            <a:r>
              <a:rPr lang="cs-CZ" dirty="0" err="1">
                <a:latin typeface="Arial Black" panose="020B0A04020102020204" pitchFamily="34" charset="0"/>
              </a:rPr>
              <a:t>ART_I</a:t>
            </a:r>
            <a:br>
              <a:rPr lang="cs-CZ" dirty="0">
                <a:latin typeface="Arial Black" panose="020B0A04020102020204" pitchFamily="34" charset="0"/>
              </a:rPr>
            </a:br>
            <a:r>
              <a:rPr lang="cs-CZ" dirty="0">
                <a:latin typeface="Arial Black" panose="020B0A04020102020204" pitchFamily="34" charset="0"/>
              </a:rPr>
              <a:t>TAXONOMY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635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TAXONOMIE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>
                <a:latin typeface="Arial Black" panose="020B0A04020102020204" pitchFamily="34" charset="0"/>
              </a:rPr>
              <a:t>TAXONOMIE DLE</a:t>
            </a:r>
          </a:p>
          <a:p>
            <a:r>
              <a:rPr lang="cs-CZ" dirty="0">
                <a:latin typeface="Arial Black" panose="020B0A04020102020204" pitchFamily="34" charset="0"/>
              </a:rPr>
              <a:t>WOLF </a:t>
            </a:r>
            <a:r>
              <a:rPr lang="cs-CZ" dirty="0" err="1">
                <a:latin typeface="Arial Black" panose="020B0A04020102020204" pitchFamily="34" charset="0"/>
              </a:rPr>
              <a:t>LIESER</a:t>
            </a:r>
            <a:r>
              <a:rPr lang="cs-CZ" dirty="0">
                <a:latin typeface="Arial Black" panose="020B0A04020102020204" pitchFamily="34" charset="0"/>
              </a:rPr>
              <a:t>: DIGITAL ART</a:t>
            </a:r>
          </a:p>
          <a:p>
            <a:endParaRPr lang="cs-CZ" dirty="0">
              <a:latin typeface="Arial Black" panose="020B0A04020102020204" pitchFamily="34" charset="0"/>
            </a:endParaRPr>
          </a:p>
          <a:p>
            <a:r>
              <a:rPr lang="cs-CZ" b="1" dirty="0"/>
              <a:t>Digitální umění </a:t>
            </a:r>
            <a:r>
              <a:rPr lang="cs-CZ" dirty="0"/>
              <a:t>se stalo akceptovaným pojmem označujícím umění, v němž byl počítač využit k vytvoření uměleckého díla. Jak vyplývá z definice, umělecké </a:t>
            </a:r>
            <a:r>
              <a:rPr lang="cs-CZ" b="1" dirty="0"/>
              <a:t>dílo muselo být generováno v digitální formě</a:t>
            </a:r>
            <a:r>
              <a:rPr lang="cs-CZ" dirty="0"/>
              <a:t>, která může být elektronicky popsána jako série jedniček a nul (v protikladu k analogovým médiím). </a:t>
            </a:r>
          </a:p>
          <a:p>
            <a:r>
              <a:rPr lang="cs-CZ" dirty="0"/>
              <a:t>Při interpretaci tradičních uměleckých druhů nás nezajímá způsob, jak dílo vzniklo, ale jeho </a:t>
            </a:r>
            <a:r>
              <a:rPr lang="cs-CZ" b="1" dirty="0"/>
              <a:t>finální/konečná forma</a:t>
            </a:r>
            <a:r>
              <a:rPr lang="cs-CZ" dirty="0"/>
              <a:t>, </a:t>
            </a:r>
            <a:r>
              <a:rPr lang="cs-CZ" b="1" dirty="0"/>
              <a:t>koncept</a:t>
            </a:r>
            <a:r>
              <a:rPr lang="cs-CZ" dirty="0"/>
              <a:t>, ke kterému poukazuje a/nebo </a:t>
            </a:r>
            <a:r>
              <a:rPr lang="cs-CZ" b="1" dirty="0"/>
              <a:t>estetická hodnota</a:t>
            </a:r>
            <a:r>
              <a:rPr lang="cs-CZ" dirty="0"/>
              <a:t>, kterou nese. V případě digitálního umění je </a:t>
            </a:r>
            <a:r>
              <a:rPr lang="cs-CZ" b="1" dirty="0"/>
              <a:t>i proces </a:t>
            </a:r>
            <a:r>
              <a:rPr lang="cs-CZ" dirty="0"/>
              <a:t>jeho vzniku součástí interpretace prezentovaného díla.</a:t>
            </a:r>
          </a:p>
          <a:p>
            <a:r>
              <a:rPr lang="cs-CZ" dirty="0"/>
              <a:t>Digitální umění je taková tvorba, která využívá potenciál počítače nebo internetu způsobem, jehož bychom nemohli dosáhnout jinými prostředky.</a:t>
            </a:r>
          </a:p>
          <a:p>
            <a:r>
              <a:rPr lang="cs-CZ" dirty="0"/>
              <a:t>Digitální umělecké dílo může mít podobu obrazu zkoumajícího specifický jazyk média, ale také dílo, které reflektuje meta-charakteristiku daného média. </a:t>
            </a:r>
          </a:p>
          <a:p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60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TAXONOMIE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TAXONOMIE DLE</a:t>
            </a:r>
          </a:p>
          <a:p>
            <a:r>
              <a:rPr lang="cs-CZ" dirty="0">
                <a:latin typeface="Arial Black" panose="020B0A04020102020204" pitchFamily="34" charset="0"/>
              </a:rPr>
              <a:t>WOLF </a:t>
            </a:r>
            <a:r>
              <a:rPr lang="cs-CZ" dirty="0" err="1">
                <a:latin typeface="Arial Black" panose="020B0A04020102020204" pitchFamily="34" charset="0"/>
              </a:rPr>
              <a:t>LIESER</a:t>
            </a:r>
            <a:r>
              <a:rPr lang="cs-CZ" dirty="0">
                <a:latin typeface="Arial Black" panose="020B0A04020102020204" pitchFamily="34" charset="0"/>
              </a:rPr>
              <a:t>: DIGITAL ART</a:t>
            </a:r>
          </a:p>
          <a:p>
            <a:r>
              <a:rPr lang="cs-CZ" b="1" dirty="0"/>
              <a:t>Počítačová grafika</a:t>
            </a:r>
          </a:p>
          <a:p>
            <a:r>
              <a:rPr lang="cs-CZ" b="1" dirty="0"/>
              <a:t>Animace </a:t>
            </a:r>
          </a:p>
          <a:p>
            <a:r>
              <a:rPr lang="cs-CZ" b="1" dirty="0" err="1"/>
              <a:t>3D</a:t>
            </a:r>
            <a:r>
              <a:rPr lang="cs-CZ" b="1" dirty="0"/>
              <a:t> obrazy</a:t>
            </a:r>
          </a:p>
          <a:p>
            <a:r>
              <a:rPr lang="cs-CZ" b="1" dirty="0"/>
              <a:t>Softwarové umění</a:t>
            </a:r>
          </a:p>
          <a:p>
            <a:r>
              <a:rPr lang="cs-CZ" b="1" dirty="0" err="1"/>
              <a:t>Hackability</a:t>
            </a:r>
            <a:r>
              <a:rPr lang="cs-CZ" b="1" dirty="0"/>
              <a:t> (Net art)</a:t>
            </a:r>
          </a:p>
          <a:p>
            <a:r>
              <a:rPr lang="cs-CZ" b="1" dirty="0"/>
              <a:t>Interaktivní objekty a umění ve veřejných prostorech</a:t>
            </a:r>
          </a:p>
          <a:p>
            <a:endParaRPr lang="cs-CZ" b="1" dirty="0"/>
          </a:p>
          <a:p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50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TAXONOMIE</a:t>
            </a:r>
            <a:endParaRPr lang="cs-CZ" alt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086" y="1553482"/>
            <a:ext cx="9730651" cy="43513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4" y="2076448"/>
            <a:ext cx="2324100" cy="415017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132114" y="6243055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hlinkClick r:id="rId4"/>
              </a:rPr>
              <a:t>Georg </a:t>
            </a:r>
            <a:r>
              <a:rPr lang="cs-CZ" b="1" dirty="0" err="1">
                <a:hlinkClick r:id="rId4"/>
              </a:rPr>
              <a:t>Nees</a:t>
            </a:r>
            <a:endParaRPr lang="cs-CZ" b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963" y="2076448"/>
            <a:ext cx="2976608" cy="406183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103914" y="6230806"/>
            <a:ext cx="284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Roman </a:t>
            </a:r>
            <a:r>
              <a:rPr lang="cs-CZ" b="1" dirty="0" err="1"/>
              <a:t>Verostko</a:t>
            </a:r>
            <a:endParaRPr lang="cs-CZ" b="1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2235" y="2454726"/>
            <a:ext cx="4934173" cy="3771901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945085" y="6229782"/>
            <a:ext cx="4114800" cy="37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Margret</a:t>
            </a:r>
            <a:r>
              <a:rPr lang="cs-CZ" b="1" dirty="0"/>
              <a:t> </a:t>
            </a:r>
            <a:r>
              <a:rPr lang="cs-CZ" b="1" dirty="0" err="1"/>
              <a:t>Eicher</a:t>
            </a:r>
            <a:r>
              <a:rPr lang="cs-CZ" b="1" dirty="0"/>
              <a:t>: 2007</a:t>
            </a:r>
          </a:p>
        </p:txBody>
      </p:sp>
    </p:spTree>
    <p:extLst>
      <p:ext uri="{BB962C8B-B14F-4D97-AF65-F5344CB8AC3E}">
        <p14:creationId xmlns:p14="http://schemas.microsoft.com/office/powerpoint/2010/main" val="2528556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TAXONOMIE</a:t>
            </a:r>
            <a:endParaRPr lang="cs-CZ" alt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Animace</a:t>
            </a:r>
          </a:p>
          <a:p>
            <a:r>
              <a:rPr lang="cs-CZ" sz="2000" b="1" dirty="0"/>
              <a:t>Charles </a:t>
            </a:r>
            <a:r>
              <a:rPr lang="cs-CZ" sz="2000" b="1" dirty="0" err="1"/>
              <a:t>Csuri</a:t>
            </a:r>
            <a:r>
              <a:rPr lang="cs-CZ" sz="2000" b="1" dirty="0"/>
              <a:t>: </a:t>
            </a:r>
            <a:r>
              <a:rPr lang="cs-CZ" sz="2000" b="1" i="1" dirty="0" err="1"/>
              <a:t>Hummingbird</a:t>
            </a:r>
            <a:r>
              <a:rPr lang="cs-CZ" sz="2000" b="1" dirty="0"/>
              <a:t> </a:t>
            </a:r>
          </a:p>
          <a:p>
            <a:r>
              <a:rPr lang="cs-CZ" sz="2000" dirty="0"/>
              <a:t> </a:t>
            </a:r>
            <a:r>
              <a:rPr lang="cs-CZ" sz="2000" u="sng" dirty="0">
                <a:hlinkClick r:id="rId2"/>
              </a:rPr>
              <a:t>https://</a:t>
            </a:r>
            <a:r>
              <a:rPr lang="cs-CZ" sz="2000" u="sng" dirty="0" err="1">
                <a:hlinkClick r:id="rId2"/>
              </a:rPr>
              <a:t>www.youtube.com</a:t>
            </a:r>
            <a:r>
              <a:rPr lang="cs-CZ" sz="2000" u="sng" dirty="0">
                <a:hlinkClick r:id="rId2"/>
              </a:rPr>
              <a:t>/</a:t>
            </a:r>
            <a:r>
              <a:rPr lang="cs-CZ" sz="2000" u="sng" dirty="0" err="1">
                <a:hlinkClick r:id="rId2"/>
              </a:rPr>
              <a:t>watch?v</a:t>
            </a:r>
            <a:r>
              <a:rPr lang="cs-CZ" sz="2000" u="sng" dirty="0">
                <a:hlinkClick r:id="rId2"/>
              </a:rPr>
              <a:t>=</a:t>
            </a:r>
            <a:r>
              <a:rPr lang="cs-CZ" sz="2000" u="sng" dirty="0" err="1">
                <a:hlinkClick r:id="rId2"/>
              </a:rPr>
              <a:t>awvQp1TdBqc</a:t>
            </a:r>
            <a:endParaRPr lang="cs-CZ" sz="2000" u="sng" dirty="0"/>
          </a:p>
          <a:p>
            <a:r>
              <a:rPr lang="cs-CZ" sz="2000" b="1" dirty="0"/>
              <a:t>Tony </a:t>
            </a:r>
            <a:r>
              <a:rPr lang="cs-CZ" sz="2000" b="1" dirty="0" err="1"/>
              <a:t>Pritchet</a:t>
            </a:r>
            <a:r>
              <a:rPr lang="cs-CZ" sz="2000" b="1" dirty="0"/>
              <a:t>: </a:t>
            </a:r>
            <a:r>
              <a:rPr lang="cs-CZ" sz="2000" b="1" i="1" dirty="0" err="1"/>
              <a:t>Flexipede</a:t>
            </a:r>
            <a:r>
              <a:rPr lang="cs-CZ" sz="2000" dirty="0"/>
              <a:t> </a:t>
            </a:r>
          </a:p>
          <a:p>
            <a:r>
              <a:rPr lang="cs-CZ" sz="2000" dirty="0">
                <a:hlinkClick r:id="rId3"/>
              </a:rPr>
              <a:t>https://</a:t>
            </a:r>
            <a:r>
              <a:rPr lang="cs-CZ" sz="2000" dirty="0" err="1">
                <a:hlinkClick r:id="rId3"/>
              </a:rPr>
              <a:t>www.youtube.com</a:t>
            </a:r>
            <a:r>
              <a:rPr lang="cs-CZ" sz="2000" dirty="0">
                <a:hlinkClick r:id="rId3"/>
              </a:rPr>
              <a:t>/</a:t>
            </a:r>
            <a:r>
              <a:rPr lang="cs-CZ" sz="2000" dirty="0" err="1">
                <a:hlinkClick r:id="rId3"/>
              </a:rPr>
              <a:t>watch?v</a:t>
            </a:r>
            <a:r>
              <a:rPr lang="cs-CZ" sz="2000" dirty="0">
                <a:hlinkClick r:id="rId3"/>
              </a:rPr>
              <a:t>=</a:t>
            </a:r>
            <a:r>
              <a:rPr lang="cs-CZ" sz="2000" dirty="0" err="1">
                <a:hlinkClick r:id="rId3"/>
              </a:rPr>
              <a:t>aVQHYeUHBXM</a:t>
            </a:r>
            <a:endParaRPr lang="cs-CZ" sz="2000" dirty="0"/>
          </a:p>
          <a:p>
            <a:r>
              <a:rPr lang="cs-CZ" sz="2000" b="1" dirty="0" err="1"/>
              <a:t>Tron</a:t>
            </a:r>
            <a:r>
              <a:rPr lang="cs-CZ" sz="2000" b="1" dirty="0"/>
              <a:t>, 1982 </a:t>
            </a:r>
          </a:p>
          <a:p>
            <a:r>
              <a:rPr lang="cs-CZ" sz="2000" dirty="0">
                <a:hlinkClick r:id="rId4"/>
              </a:rPr>
              <a:t>https://www.youtube.com/watch?v=3efV2wqEjEY&amp;t=53s</a:t>
            </a:r>
            <a:endParaRPr lang="cs-CZ" sz="2000" b="1" dirty="0"/>
          </a:p>
          <a:p>
            <a:r>
              <a:rPr lang="cs-CZ" sz="2000" b="1" dirty="0" err="1"/>
              <a:t>Toy</a:t>
            </a:r>
            <a:r>
              <a:rPr lang="cs-CZ" sz="2000" b="1" dirty="0"/>
              <a:t> Story, 1995</a:t>
            </a:r>
          </a:p>
          <a:p>
            <a:r>
              <a:rPr lang="cs-CZ" sz="2000" dirty="0">
                <a:hlinkClick r:id="rId5"/>
              </a:rPr>
              <a:t>https://www.youtube.com/watch?v=xNWSGRD5CzU</a:t>
            </a:r>
            <a:endParaRPr lang="cs-CZ" sz="20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417" y="1690688"/>
            <a:ext cx="4360636" cy="246334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4417" y="4306094"/>
            <a:ext cx="4360636" cy="244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99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TAXONOMIE</a:t>
            </a:r>
            <a:endParaRPr lang="cs-CZ" altLang="cs-CZ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1"/>
            <a:ext cx="9372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600" dirty="0" err="1">
                <a:latin typeface="Arial Black" panose="020B0A04020102020204" pitchFamily="34" charset="0"/>
              </a:rPr>
              <a:t>3D</a:t>
            </a:r>
            <a:r>
              <a:rPr lang="cs-CZ" sz="1600" dirty="0">
                <a:latin typeface="Arial Black" panose="020B0A04020102020204" pitchFamily="34" charset="0"/>
              </a:rPr>
              <a:t> UMĚNÍ</a:t>
            </a:r>
          </a:p>
          <a:p>
            <a:pPr eaLnBrk="1" hangingPunct="1">
              <a:defRPr/>
            </a:pPr>
            <a:r>
              <a:rPr lang="cs-CZ" sz="2000" b="1" dirty="0"/>
              <a:t>David Em</a:t>
            </a:r>
          </a:p>
          <a:p>
            <a:pPr eaLnBrk="1" hangingPunct="1">
              <a:defRPr/>
            </a:pPr>
            <a:endParaRPr lang="cs-CZ" sz="2000" b="1" dirty="0"/>
          </a:p>
          <a:p>
            <a:pPr eaLnBrk="1" hangingPunct="1">
              <a:defRPr/>
            </a:pPr>
            <a:endParaRPr lang="cs-CZ" sz="2000" b="1" dirty="0"/>
          </a:p>
          <a:p>
            <a:pPr eaLnBrk="1" hangingPunct="1">
              <a:defRPr/>
            </a:pPr>
            <a:endParaRPr lang="cs-CZ" sz="2000" b="1" dirty="0"/>
          </a:p>
          <a:p>
            <a:pPr marL="0" indent="0" eaLnBrk="1" hangingPunct="1">
              <a:buNone/>
              <a:defRPr/>
            </a:pPr>
            <a:endParaRPr lang="cs-CZ" sz="2000" b="1" dirty="0"/>
          </a:p>
          <a:p>
            <a:pPr>
              <a:defRPr/>
            </a:pPr>
            <a:r>
              <a:rPr lang="cs-CZ" sz="2000" b="1" dirty="0"/>
              <a:t>Gero </a:t>
            </a:r>
            <a:r>
              <a:rPr lang="cs-CZ" sz="2000" b="1" dirty="0" err="1"/>
              <a:t>Gries</a:t>
            </a:r>
            <a:r>
              <a:rPr lang="cs-CZ" sz="2000" b="1" dirty="0"/>
              <a:t> </a:t>
            </a:r>
            <a:r>
              <a:rPr lang="cs-CZ" sz="1600" dirty="0">
                <a:hlinkClick r:id="rId3"/>
              </a:rPr>
              <a:t>http://</a:t>
            </a:r>
            <a:r>
              <a:rPr lang="cs-CZ" sz="1600" dirty="0" err="1">
                <a:hlinkClick r:id="rId3"/>
              </a:rPr>
              <a:t>www.gerogries.com</a:t>
            </a:r>
            <a:r>
              <a:rPr lang="cs-CZ" sz="1600" dirty="0">
                <a:hlinkClick r:id="rId3"/>
              </a:rPr>
              <a:t>/</a:t>
            </a:r>
            <a:endParaRPr lang="cs-CZ" sz="1600" dirty="0"/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  <a:p>
            <a:pPr>
              <a:defRPr/>
            </a:pPr>
            <a:r>
              <a:rPr lang="cs-CZ" sz="2000" b="1" dirty="0"/>
              <a:t>Gerhard </a:t>
            </a:r>
            <a:r>
              <a:rPr lang="cs-CZ" sz="2000" b="1" dirty="0" err="1"/>
              <a:t>Mantz</a:t>
            </a:r>
            <a:r>
              <a:rPr lang="cs-CZ" sz="2000" dirty="0"/>
              <a:t>: </a:t>
            </a:r>
            <a:r>
              <a:rPr lang="cs-CZ" sz="2000" u="sng" dirty="0">
                <a:hlinkClick r:id="rId4"/>
              </a:rPr>
              <a:t>http://www.gerhard-mantz.de</a:t>
            </a:r>
            <a:endParaRPr lang="cs-CZ" sz="1600" dirty="0"/>
          </a:p>
          <a:p>
            <a:pPr>
              <a:defRPr/>
            </a:pPr>
            <a:endParaRPr lang="cs-CZ" sz="1600" dirty="0"/>
          </a:p>
        </p:txBody>
      </p:sp>
      <p:sp>
        <p:nvSpPr>
          <p:cNvPr id="2" name="AutoShape 2" descr="VÃ½sledek obrÃ¡zku pro david 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608" y="1526722"/>
            <a:ext cx="2447925" cy="18669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1304" y="3393622"/>
            <a:ext cx="2584614" cy="171994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5918" y="5113565"/>
            <a:ext cx="1525412" cy="174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26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TAXONOMIE</a:t>
            </a:r>
            <a:endParaRPr lang="cs-CZ" altLang="cs-CZ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943" y="1828801"/>
            <a:ext cx="9252857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dirty="0">
                <a:latin typeface="Arial Black" panose="020B0A04020102020204" pitchFamily="34" charset="0"/>
              </a:rPr>
              <a:t>Softwarové umění</a:t>
            </a:r>
          </a:p>
          <a:p>
            <a:pPr>
              <a:defRPr/>
            </a:pPr>
            <a:r>
              <a:rPr lang="de-DE" sz="2000" dirty="0"/>
              <a:t>John F. Simon: http://</a:t>
            </a:r>
            <a:r>
              <a:rPr lang="de-DE" sz="2000" dirty="0" err="1"/>
              <a:t>www.numeral.com</a:t>
            </a:r>
            <a:r>
              <a:rPr lang="de-DE" sz="2000" dirty="0"/>
              <a:t>/</a:t>
            </a:r>
            <a:r>
              <a:rPr lang="de-DE" sz="2000" dirty="0" err="1"/>
              <a:t>appletsoftware</a:t>
            </a:r>
            <a:r>
              <a:rPr lang="de-DE" sz="2000" dirty="0"/>
              <a:t>/</a:t>
            </a:r>
            <a:r>
              <a:rPr lang="de-DE" sz="2000" dirty="0" err="1"/>
              <a:t>eicon.html</a:t>
            </a:r>
            <a:r>
              <a:rPr lang="de-DE" sz="2000" dirty="0"/>
              <a:t> </a:t>
            </a:r>
            <a:endParaRPr lang="cs-CZ" sz="2000" dirty="0"/>
          </a:p>
          <a:p>
            <a:pPr>
              <a:defRPr/>
            </a:pPr>
            <a:r>
              <a:rPr lang="de-DE" sz="2000" dirty="0"/>
              <a:t>Mark Napier (</a:t>
            </a:r>
            <a:r>
              <a:rPr lang="de-DE" sz="2000" dirty="0" err="1"/>
              <a:t>browser</a:t>
            </a:r>
            <a:r>
              <a:rPr lang="de-DE" sz="2000" dirty="0"/>
              <a:t> </a:t>
            </a:r>
            <a:r>
              <a:rPr lang="de-DE" sz="2000" dirty="0" err="1"/>
              <a:t>art</a:t>
            </a:r>
            <a:r>
              <a:rPr lang="de-DE" sz="2000" dirty="0"/>
              <a:t>): </a:t>
            </a:r>
            <a:r>
              <a:rPr lang="de-DE" sz="2000" dirty="0">
                <a:hlinkClick r:id="rId2"/>
              </a:rPr>
              <a:t>http://www.potatoland.org/shredder/shredder.html</a:t>
            </a:r>
            <a:endParaRPr lang="cs-CZ" sz="2000" dirty="0"/>
          </a:p>
          <a:p>
            <a:pPr>
              <a:defRPr/>
            </a:pPr>
            <a:r>
              <a:rPr lang="cs-CZ" sz="2000" dirty="0"/>
              <a:t>Florian </a:t>
            </a:r>
            <a:r>
              <a:rPr lang="cs-CZ" sz="2000" dirty="0" err="1"/>
              <a:t>Cramer</a:t>
            </a:r>
            <a:r>
              <a:rPr lang="cs-CZ" sz="2000" dirty="0"/>
              <a:t> (</a:t>
            </a:r>
            <a:r>
              <a:rPr lang="cs-CZ" sz="2000" dirty="0" err="1"/>
              <a:t>code</a:t>
            </a:r>
            <a:r>
              <a:rPr lang="cs-CZ" sz="2000" dirty="0"/>
              <a:t> </a:t>
            </a:r>
            <a:r>
              <a:rPr lang="cs-CZ" sz="2000" dirty="0" err="1"/>
              <a:t>poetry</a:t>
            </a:r>
            <a:r>
              <a:rPr lang="cs-CZ" sz="2000" dirty="0"/>
              <a:t>): Self.pl </a:t>
            </a:r>
          </a:p>
          <a:p>
            <a:pPr marL="0" indent="0">
              <a:buNone/>
              <a:defRPr/>
            </a:pPr>
            <a:endParaRPr lang="de-DE" sz="2000" dirty="0"/>
          </a:p>
          <a:p>
            <a:pPr>
              <a:defRPr/>
            </a:pPr>
            <a:endParaRPr lang="cs-CZ" sz="2000" dirty="0">
              <a:latin typeface="Arial Black" panose="020B0A040201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6983" y="3502777"/>
            <a:ext cx="4996365" cy="335522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AC04C01-6BB4-4A3F-962A-E1A07EEF4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828" y="3919350"/>
            <a:ext cx="3476625" cy="19812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4389" y="3825094"/>
            <a:ext cx="2979964" cy="297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44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TAXONOMIE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Net Art</a:t>
            </a:r>
          </a:p>
          <a:p>
            <a:r>
              <a:rPr lang="cs-CZ" sz="2000" dirty="0" err="1"/>
              <a:t>Olia</a:t>
            </a:r>
            <a:r>
              <a:rPr lang="cs-CZ" sz="2000" dirty="0"/>
              <a:t> </a:t>
            </a:r>
            <a:r>
              <a:rPr lang="cs-CZ" sz="2000" dirty="0" err="1"/>
              <a:t>Lialina</a:t>
            </a:r>
            <a:r>
              <a:rPr lang="cs-CZ" sz="2000" dirty="0"/>
              <a:t>: </a:t>
            </a:r>
            <a:r>
              <a:rPr lang="cs-CZ" sz="2000" dirty="0">
                <a:hlinkClick r:id="rId2"/>
              </a:rPr>
              <a:t>https://</a:t>
            </a:r>
            <a:r>
              <a:rPr lang="cs-CZ" sz="2000" dirty="0" err="1">
                <a:hlinkClick r:id="rId2"/>
              </a:rPr>
              <a:t>vimeo.com</a:t>
            </a:r>
            <a:r>
              <a:rPr lang="cs-CZ" sz="2000" dirty="0">
                <a:hlinkClick r:id="rId2"/>
              </a:rPr>
              <a:t>/10173310</a:t>
            </a:r>
            <a:endParaRPr lang="cs-CZ" sz="2000" dirty="0"/>
          </a:p>
          <a:p>
            <a:r>
              <a:rPr lang="cs-CZ" sz="2000" dirty="0"/>
              <a:t>Cornelia </a:t>
            </a:r>
            <a:r>
              <a:rPr lang="cs-CZ" sz="2000" dirty="0" err="1"/>
              <a:t>Solfrank</a:t>
            </a:r>
            <a:r>
              <a:rPr lang="cs-CZ" sz="2000" dirty="0"/>
              <a:t>: </a:t>
            </a:r>
            <a:r>
              <a:rPr lang="cs-CZ" sz="2000" dirty="0">
                <a:hlinkClick r:id="rId3"/>
              </a:rPr>
              <a:t>http://archive.rhizome.org/anthology/female-extension.html</a:t>
            </a:r>
            <a:endParaRPr lang="cs-CZ" sz="2000" dirty="0"/>
          </a:p>
          <a:p>
            <a:r>
              <a:rPr lang="cs-CZ" sz="2000" dirty="0"/>
              <a:t>Jaromil: </a:t>
            </a:r>
            <a:r>
              <a:rPr lang="cs-CZ" sz="2000" dirty="0">
                <a:hlinkClick r:id="rId4"/>
              </a:rPr>
              <a:t>https://jaromil.dyne.org/journal/forkbomb_art.html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89" y="3755644"/>
            <a:ext cx="4924173" cy="25567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2373" y="3754066"/>
            <a:ext cx="3414840" cy="255783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03D5C0A-2FBD-41EB-9479-B211EDF4EB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2814" y="2634370"/>
            <a:ext cx="2432811" cy="422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25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TAXONOMIE</a:t>
            </a:r>
            <a:endParaRPr lang="cs-CZ" altLang="cs-CZ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943" y="1690688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600" dirty="0">
                <a:latin typeface="Arial Black" panose="020B0A04020102020204" pitchFamily="34" charset="0"/>
              </a:rPr>
              <a:t>Interaktivní objekty a umění ve veřejném prostoru</a:t>
            </a:r>
          </a:p>
          <a:p>
            <a:pPr>
              <a:defRPr/>
            </a:pPr>
            <a:r>
              <a:rPr lang="cs-CZ" sz="1600" b="1" dirty="0" err="1"/>
              <a:t>Jeffrey</a:t>
            </a:r>
            <a:r>
              <a:rPr lang="cs-CZ" sz="1600" b="1" dirty="0"/>
              <a:t> Shaw: </a:t>
            </a:r>
          </a:p>
          <a:p>
            <a:pPr marL="0" indent="0">
              <a:buNone/>
              <a:defRPr/>
            </a:pPr>
            <a:r>
              <a:rPr lang="cs-CZ" sz="1600" dirty="0">
                <a:hlinkClick r:id="rId2"/>
              </a:rPr>
              <a:t>http://</a:t>
            </a:r>
            <a:r>
              <a:rPr lang="cs-CZ" sz="1600" dirty="0" err="1">
                <a:hlinkClick r:id="rId2"/>
              </a:rPr>
              <a:t>www.medienkunstnetz.de</a:t>
            </a:r>
            <a:r>
              <a:rPr lang="cs-CZ" sz="1600" dirty="0">
                <a:hlinkClick r:id="rId2"/>
              </a:rPr>
              <a:t>/</a:t>
            </a:r>
            <a:r>
              <a:rPr lang="cs-CZ" sz="1600" dirty="0" err="1">
                <a:hlinkClick r:id="rId2"/>
              </a:rPr>
              <a:t>works</a:t>
            </a:r>
            <a:r>
              <a:rPr lang="cs-CZ" sz="1600" dirty="0">
                <a:hlinkClick r:id="rId2"/>
              </a:rPr>
              <a:t>/</a:t>
            </a:r>
            <a:r>
              <a:rPr lang="cs-CZ" sz="1600" dirty="0" err="1">
                <a:hlinkClick r:id="rId2"/>
              </a:rPr>
              <a:t>videoplace</a:t>
            </a:r>
            <a:r>
              <a:rPr lang="cs-CZ" sz="1600" dirty="0">
                <a:hlinkClick r:id="rId2"/>
              </a:rPr>
              <a:t>/</a:t>
            </a:r>
            <a:endParaRPr lang="cs-CZ" sz="1600" dirty="0"/>
          </a:p>
          <a:p>
            <a:pPr marL="0" indent="0">
              <a:buNone/>
              <a:defRPr/>
            </a:pPr>
            <a:r>
              <a:rPr lang="cs-CZ" sz="1600" dirty="0">
                <a:hlinkClick r:id="rId3"/>
              </a:rPr>
              <a:t>http://www.mediaartnet.org/works/the-legible-city/</a:t>
            </a:r>
            <a:endParaRPr lang="cs-CZ" sz="1600" dirty="0"/>
          </a:p>
          <a:p>
            <a:pPr>
              <a:defRPr/>
            </a:pPr>
            <a:r>
              <a:rPr lang="cs-CZ" sz="1600" b="1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Normen</a:t>
            </a:r>
            <a:r>
              <a:rPr lang="cs-CZ" sz="1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600" b="1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White</a:t>
            </a:r>
            <a:r>
              <a:rPr lang="cs-CZ" sz="1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cs-CZ" sz="1600" b="1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Helpless</a:t>
            </a:r>
            <a:r>
              <a:rPr lang="cs-CZ" sz="16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Robot</a:t>
            </a:r>
          </a:p>
          <a:p>
            <a:pPr marL="0" indent="0">
              <a:buNone/>
              <a:defRPr/>
            </a:pPr>
            <a:r>
              <a:rPr lang="cs-CZ" sz="1600" dirty="0">
                <a:hlinkClick r:id="rId4"/>
              </a:rPr>
              <a:t>http://www.youtube.com/watch?v=y0blJsgbcho</a:t>
            </a:r>
            <a:endParaRPr lang="cs-CZ" sz="1600" dirty="0"/>
          </a:p>
          <a:p>
            <a:pPr>
              <a:defRPr/>
            </a:pPr>
            <a:r>
              <a:rPr lang="cs-CZ" sz="1600" b="1" dirty="0"/>
              <a:t>Michael </a:t>
            </a:r>
            <a:r>
              <a:rPr lang="cs-CZ" sz="1600" b="1" dirty="0" err="1"/>
              <a:t>Bielický</a:t>
            </a:r>
            <a:r>
              <a:rPr lang="cs-CZ" sz="1600" b="1" dirty="0"/>
              <a:t>: </a:t>
            </a:r>
          </a:p>
          <a:p>
            <a:pPr marL="0" indent="0">
              <a:buNone/>
              <a:defRPr/>
            </a:pPr>
            <a:r>
              <a:rPr lang="cs-CZ" sz="1600" dirty="0">
                <a:hlinkClick r:id="rId5"/>
              </a:rPr>
              <a:t>https://</a:t>
            </a:r>
            <a:r>
              <a:rPr lang="cs-CZ" sz="1600" dirty="0" err="1">
                <a:hlinkClick r:id="rId5"/>
              </a:rPr>
              <a:t>vimeo.com</a:t>
            </a:r>
            <a:r>
              <a:rPr lang="cs-CZ" sz="1600" dirty="0">
                <a:hlinkClick r:id="rId5"/>
              </a:rPr>
              <a:t>/</a:t>
            </a:r>
            <a:r>
              <a:rPr lang="cs-CZ" sz="1600" dirty="0" err="1">
                <a:hlinkClick r:id="rId5"/>
              </a:rPr>
              <a:t>bielicky</a:t>
            </a:r>
            <a:endParaRPr lang="cs-CZ" sz="1600" dirty="0"/>
          </a:p>
          <a:p>
            <a:pPr>
              <a:defRPr/>
            </a:pPr>
            <a:endParaRPr lang="cs-CZ" sz="1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9352" y="4166110"/>
            <a:ext cx="4010345" cy="266870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0782" y="2235087"/>
            <a:ext cx="4178527" cy="278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10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TAXONOMIE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STRATEGIE UMĚNÍ NOVÝCH MÉDIÍ</a:t>
            </a:r>
          </a:p>
          <a:p>
            <a:pPr lvl="0"/>
            <a:r>
              <a:rPr lang="cs-CZ" b="1" dirty="0"/>
              <a:t>Spolupráce a spoluúčast: </a:t>
            </a:r>
            <a:r>
              <a:rPr lang="cs-CZ" dirty="0">
                <a:hlinkClick r:id="rId2"/>
              </a:rPr>
              <a:t>https://whitney.org/artport/douglas-davis</a:t>
            </a:r>
            <a:endParaRPr lang="cs-CZ" dirty="0"/>
          </a:p>
          <a:p>
            <a:pPr lvl="0"/>
            <a:r>
              <a:rPr lang="cs-CZ" b="1" dirty="0"/>
              <a:t>Apropriace /přivlastnění/ a open-source </a:t>
            </a:r>
            <a:r>
              <a:rPr lang="cs-CZ" b="1"/>
              <a:t>hnutí:</a:t>
            </a:r>
            <a:endParaRPr lang="cs-CZ" dirty="0"/>
          </a:p>
          <a:p>
            <a:pPr lvl="0"/>
            <a:r>
              <a:rPr lang="cs-CZ" b="1" dirty="0"/>
              <a:t>Parodie </a:t>
            </a:r>
            <a:endParaRPr lang="cs-CZ" dirty="0"/>
          </a:p>
          <a:p>
            <a:pPr lvl="0"/>
            <a:r>
              <a:rPr lang="cs-CZ" b="1" dirty="0"/>
              <a:t>Hackerství a </a:t>
            </a:r>
            <a:r>
              <a:rPr lang="cs-CZ" b="1" dirty="0" err="1"/>
              <a:t>haktivismus</a:t>
            </a:r>
            <a:endParaRPr lang="cs-CZ" dirty="0"/>
          </a:p>
          <a:p>
            <a:pPr lvl="0"/>
            <a:r>
              <a:rPr lang="cs-CZ" b="1" dirty="0"/>
              <a:t>Intervence</a:t>
            </a:r>
            <a:endParaRPr lang="cs-CZ" dirty="0"/>
          </a:p>
          <a:p>
            <a:pPr lvl="0"/>
            <a:r>
              <a:rPr lang="cs-CZ" b="1" dirty="0"/>
              <a:t>Identita</a:t>
            </a:r>
            <a:endParaRPr lang="cs-CZ" dirty="0"/>
          </a:p>
          <a:p>
            <a:pPr lvl="0"/>
            <a:r>
              <a:rPr lang="cs-CZ" b="1" dirty="0" err="1"/>
              <a:t>Teleprezence</a:t>
            </a:r>
            <a:r>
              <a:rPr lang="cs-CZ" b="1" dirty="0"/>
              <a:t> a kontrola</a:t>
            </a:r>
          </a:p>
          <a:p>
            <a:pPr lvl="0"/>
            <a:endParaRPr lang="cs-CZ" b="1" dirty="0"/>
          </a:p>
          <a:p>
            <a:r>
              <a:rPr lang="cs-CZ" altLang="cs-CZ" dirty="0"/>
              <a:t>Umění nových médií není definováno zvoleným médiem, ale </a:t>
            </a:r>
            <a:r>
              <a:rPr lang="cs-CZ" altLang="cs-CZ" b="1" dirty="0"/>
              <a:t>kritickým nebo experimentálním způsobem</a:t>
            </a:r>
            <a:r>
              <a:rPr lang="cs-CZ" altLang="cs-CZ" dirty="0"/>
              <a:t> nakládání s novými médii. 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430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latin typeface="Arial Black" panose="020B0A04020102020204" pitchFamily="34" charset="0"/>
              </a:rPr>
              <a:t>HOW</a:t>
            </a:r>
            <a:r>
              <a:rPr lang="cs-CZ" altLang="cs-CZ" dirty="0">
                <a:latin typeface="Arial Black" panose="020B0A04020102020204" pitchFamily="34" charset="0"/>
              </a:rPr>
              <a:t> </a:t>
            </a:r>
            <a:r>
              <a:rPr lang="cs-CZ" altLang="cs-CZ" dirty="0" err="1">
                <a:latin typeface="Arial Black" panose="020B0A04020102020204" pitchFamily="34" charset="0"/>
              </a:rPr>
              <a:t>IS</a:t>
            </a:r>
            <a:r>
              <a:rPr lang="cs-CZ" altLang="cs-CZ" dirty="0">
                <a:latin typeface="Arial Black" panose="020B0A04020102020204" pitchFamily="34" charset="0"/>
              </a:rPr>
              <a:t> NEW MEDIA ART?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b="1" dirty="0">
                <a:latin typeface="Arial Black" panose="020B0A04020102020204" pitchFamily="34" charset="0"/>
              </a:rPr>
              <a:t>George P. </a:t>
            </a:r>
            <a:r>
              <a:rPr lang="cs-CZ" altLang="cs-CZ" sz="2000" b="1" dirty="0" err="1">
                <a:latin typeface="Arial Black" panose="020B0A04020102020204" pitchFamily="34" charset="0"/>
              </a:rPr>
              <a:t>Landow</a:t>
            </a:r>
            <a:endParaRPr lang="cs-CZ" altLang="cs-CZ" sz="2000" b="1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/>
              <a:t>Virtualita, fluidita, adaptabilita, otevřenost, procesuálnost, nekonečná reprodukovatelnost, snadné přemístění, </a:t>
            </a:r>
            <a:r>
              <a:rPr lang="cs-CZ" altLang="cs-CZ" sz="1800" dirty="0" err="1"/>
              <a:t>síťovatelnost</a:t>
            </a:r>
            <a:r>
              <a:rPr lang="cs-CZ" altLang="cs-CZ" sz="18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cs-CZ" altLang="cs-CZ" sz="1800" dirty="0"/>
          </a:p>
          <a:p>
            <a:r>
              <a:rPr lang="cs-CZ" altLang="cs-CZ" sz="2000" b="1" dirty="0">
                <a:latin typeface="Arial Black" panose="020B0A04020102020204" pitchFamily="34" charset="0"/>
              </a:rPr>
              <a:t>Lev </a:t>
            </a:r>
            <a:r>
              <a:rPr lang="cs-CZ" altLang="cs-CZ" sz="2000" b="1" dirty="0" err="1">
                <a:latin typeface="Arial Black" panose="020B0A04020102020204" pitchFamily="34" charset="0"/>
              </a:rPr>
              <a:t>Manovich</a:t>
            </a:r>
            <a:r>
              <a:rPr lang="cs-CZ" altLang="cs-CZ" sz="2000" b="1" dirty="0">
                <a:latin typeface="Arial Black" panose="020B0A040201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/>
              <a:t>Číselná reprezentace, modularita, automatizace, variabilita, kulturní překódování.</a:t>
            </a:r>
          </a:p>
          <a:p>
            <a:pPr eaLnBrk="1" hangingPunct="1">
              <a:lnSpc>
                <a:spcPct val="90000"/>
              </a:lnSpc>
            </a:pPr>
            <a:endParaRPr lang="cs-CZ" altLang="cs-CZ" sz="1800" dirty="0"/>
          </a:p>
          <a:p>
            <a:r>
              <a:rPr lang="cs-CZ" altLang="cs-CZ" sz="2000" b="1" dirty="0">
                <a:latin typeface="Arial Black" panose="020B0A04020102020204" pitchFamily="34" charset="0"/>
              </a:rPr>
              <a:t>Martin </a:t>
            </a:r>
            <a:r>
              <a:rPr lang="cs-CZ" altLang="cs-CZ" sz="2000" b="1" dirty="0" err="1">
                <a:latin typeface="Arial Black" panose="020B0A04020102020204" pitchFamily="34" charset="0"/>
              </a:rPr>
              <a:t>Lister</a:t>
            </a:r>
            <a:r>
              <a:rPr lang="cs-CZ" altLang="cs-CZ" sz="2000" b="1" dirty="0">
                <a:latin typeface="Arial Black" panose="020B0A04020102020204" pitchFamily="34" charset="0"/>
              </a:rPr>
              <a:t> a kol.: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 err="1"/>
              <a:t>digitalita</a:t>
            </a:r>
            <a:r>
              <a:rPr lang="cs-CZ" altLang="cs-CZ" sz="1800" dirty="0"/>
              <a:t>, interaktivita, hypertext, disperze, virtualita.</a:t>
            </a:r>
          </a:p>
        </p:txBody>
      </p:sp>
    </p:spTree>
    <p:extLst>
      <p:ext uri="{BB962C8B-B14F-4D97-AF65-F5344CB8AC3E}">
        <p14:creationId xmlns:p14="http://schemas.microsoft.com/office/powerpoint/2010/main" val="594852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TAXONOMIE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Co je taxonomie?</a:t>
            </a:r>
          </a:p>
          <a:p>
            <a:r>
              <a:rPr lang="cs-CZ" b="1" dirty="0"/>
              <a:t>„Obor biologie zabývající se teorií a praxí klasifikace organizmů a jejich uspořádáním do hierarchického systému. V zemědělství: způsob hodnocení půd podle různých znaků, vlastností a kritérií, zvl. Na základě geneze. V lingvistice: Srovnání shodných jevů v témže jazyce nebo v různých jazycích jako základ pro vědecké třídění jazykových faktů.“ (Akademický slovník cizích slov, s. 748)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3515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sz="1600" b="1"/>
              <a:t>Témata UMNM</a:t>
            </a:r>
            <a:r>
              <a:rPr lang="cs-CZ" altLang="cs-CZ" sz="1600"/>
              <a:t>:</a:t>
            </a:r>
          </a:p>
          <a:p>
            <a:pPr eaLnBrk="1" hangingPunct="1"/>
            <a:r>
              <a:rPr lang="cs-CZ" altLang="cs-CZ" sz="1600"/>
              <a:t>umělý život, </a:t>
            </a:r>
          </a:p>
          <a:p>
            <a:pPr eaLnBrk="1" hangingPunct="1"/>
            <a:r>
              <a:rPr lang="cs-CZ" altLang="cs-CZ" sz="1600"/>
              <a:t>umělá inteligence a inteligentní agenty, </a:t>
            </a:r>
          </a:p>
          <a:p>
            <a:pPr eaLnBrk="1" hangingPunct="1"/>
            <a:r>
              <a:rPr lang="cs-CZ" altLang="cs-CZ" sz="1600"/>
              <a:t>telepresence, telematika a telerobotika, </a:t>
            </a:r>
          </a:p>
          <a:p>
            <a:pPr eaLnBrk="1" hangingPunct="1"/>
            <a:r>
              <a:rPr lang="cs-CZ" altLang="cs-CZ" sz="1600"/>
              <a:t>tělo a identita, </a:t>
            </a:r>
          </a:p>
          <a:p>
            <a:pPr eaLnBrk="1" hangingPunct="1"/>
            <a:r>
              <a:rPr lang="cs-CZ" altLang="cs-CZ" sz="1600"/>
              <a:t>databáze, vizualizace dat a mapování, </a:t>
            </a:r>
          </a:p>
          <a:p>
            <a:pPr eaLnBrk="1" hangingPunct="1"/>
            <a:r>
              <a:rPr lang="cs-CZ" altLang="cs-CZ" sz="1600"/>
              <a:t>textové a narativní prostředí, </a:t>
            </a:r>
          </a:p>
          <a:p>
            <a:pPr eaLnBrk="1" hangingPunct="1"/>
            <a:r>
              <a:rPr lang="cs-CZ" altLang="cs-CZ" sz="1600"/>
              <a:t>hry, taktická média, aktivismus, hactivismus, technologie budoucnosti, mobilní a lokativní média, sociální networking, příští generace virtuálních světů.</a:t>
            </a:r>
          </a:p>
          <a:p>
            <a:pPr eaLnBrk="1" hangingPunct="1"/>
            <a:endParaRPr lang="cs-CZ" altLang="cs-CZ" sz="1600"/>
          </a:p>
          <a:p>
            <a:pPr eaLnBrk="1" hangingPunct="1"/>
            <a:r>
              <a:rPr lang="cs-CZ" altLang="cs-CZ" sz="1600"/>
              <a:t>Digitální umění</a:t>
            </a:r>
          </a:p>
          <a:p>
            <a:pPr lvl="1" eaLnBrk="1" hangingPunct="1"/>
            <a:r>
              <a:rPr lang="cs-CZ" altLang="cs-CZ" sz="1400"/>
              <a:t>médium jako nástroj: fotografie, tisk, skulptura, film, video, animace, </a:t>
            </a:r>
          </a:p>
          <a:p>
            <a:pPr lvl="1" eaLnBrk="1" hangingPunct="1"/>
            <a:r>
              <a:rPr lang="cs-CZ" altLang="cs-CZ" sz="1400"/>
              <a:t>médium jako prostředí: internetové umění, nomádské sítě, sw umění,  vr a rozšířená realita…</a:t>
            </a:r>
          </a:p>
          <a:p>
            <a:pPr lvl="1" eaLnBrk="1" hangingPunct="1">
              <a:buFontTx/>
              <a:buNone/>
            </a:pPr>
            <a:endParaRPr lang="cs-CZ" altLang="cs-CZ" sz="1400"/>
          </a:p>
          <a:p>
            <a:pPr lvl="1" eaLnBrk="1" hangingPunct="1">
              <a:buFontTx/>
              <a:buNone/>
            </a:pPr>
            <a:r>
              <a:rPr lang="cs-CZ" altLang="cs-CZ" sz="1400"/>
              <a:t>Christiane Paul: </a:t>
            </a:r>
            <a:r>
              <a:rPr lang="cs-CZ" altLang="cs-CZ" sz="1400" i="1"/>
              <a:t>Digital Art</a:t>
            </a:r>
            <a:r>
              <a:rPr lang="cs-CZ" altLang="cs-CZ" sz="1400"/>
              <a:t>. 2008.</a:t>
            </a:r>
          </a:p>
        </p:txBody>
      </p:sp>
    </p:spTree>
    <p:extLst>
      <p:ext uri="{BB962C8B-B14F-4D97-AF65-F5344CB8AC3E}">
        <p14:creationId xmlns:p14="http://schemas.microsoft.com/office/powerpoint/2010/main" val="2345921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/>
              <a:t>Periodizace:</a:t>
            </a:r>
          </a:p>
          <a:p>
            <a:pPr eaLnBrk="1" hangingPunct="1">
              <a:buFontTx/>
              <a:buNone/>
            </a:pPr>
            <a:endParaRPr lang="cs-CZ" altLang="cs-CZ" sz="2000"/>
          </a:p>
          <a:p>
            <a:pPr lvl="1" eaLnBrk="1" hangingPunct="1"/>
            <a:r>
              <a:rPr lang="cs-CZ" altLang="cs-CZ" sz="2000" b="1"/>
              <a:t>60s-70s: počítačové umění</a:t>
            </a:r>
            <a:r>
              <a:rPr lang="cs-CZ" altLang="cs-CZ" sz="2000"/>
              <a:t> (H. Franke, F. Nake, M. Noll…)</a:t>
            </a:r>
          </a:p>
          <a:p>
            <a:pPr lvl="1" eaLnBrk="1" hangingPunct="1">
              <a:buFontTx/>
              <a:buNone/>
            </a:pPr>
            <a:endParaRPr lang="cs-CZ" altLang="cs-CZ" sz="2000"/>
          </a:p>
          <a:p>
            <a:pPr lvl="1" eaLnBrk="1" hangingPunct="1"/>
            <a:r>
              <a:rPr lang="cs-CZ" altLang="cs-CZ" sz="2000" b="1"/>
              <a:t>70s-80s: rozšířený film, interaktivní instalace, VR art</a:t>
            </a:r>
            <a:r>
              <a:rPr lang="cs-CZ" altLang="cs-CZ" sz="2000"/>
              <a:t> (M. Krueger, J. Shaw…)</a:t>
            </a:r>
          </a:p>
          <a:p>
            <a:pPr lvl="1" eaLnBrk="1" hangingPunct="1">
              <a:buFontTx/>
              <a:buNone/>
            </a:pPr>
            <a:endParaRPr lang="cs-CZ" altLang="cs-CZ" sz="2000"/>
          </a:p>
          <a:p>
            <a:pPr lvl="1" eaLnBrk="1" hangingPunct="1"/>
            <a:r>
              <a:rPr lang="cs-CZ" altLang="cs-CZ" sz="2000" b="1"/>
              <a:t>90s-2000: net art, software art</a:t>
            </a:r>
            <a:r>
              <a:rPr lang="cs-CZ" altLang="cs-CZ" sz="2000"/>
              <a:t> (J. Simon, V. Kosic, O. Lialina…)</a:t>
            </a:r>
          </a:p>
        </p:txBody>
      </p:sp>
    </p:spTree>
    <p:extLst>
      <p:ext uri="{BB962C8B-B14F-4D97-AF65-F5344CB8AC3E}">
        <p14:creationId xmlns:p14="http://schemas.microsoft.com/office/powerpoint/2010/main" val="4076205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Příklady: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hlinkClick r:id="rId2"/>
              </a:rPr>
              <a:t>http://www.potatoland.org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hlinkClick r:id="rId3"/>
              </a:rPr>
              <a:t>http://artport.whitney.org/collection/davis/Sentence/sentence1.html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hlinkClick r:id="rId4"/>
              </a:rPr>
              <a:t>http://www.medienkunstnetz.de/works/third-hand/</a:t>
            </a:r>
            <a:r>
              <a:rPr lang="cs-CZ" altLang="cs-CZ" sz="2400" dirty="0"/>
              <a:t> </a:t>
            </a:r>
          </a:p>
          <a:p>
            <a:pPr marL="0" indent="0"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hlinkClick r:id="rId5"/>
              </a:rPr>
              <a:t>http://www.medienkunstnetz.de/search/?qt=eduardo+kac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29220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cs-CZ" altLang="cs-CZ" sz="1800" b="1"/>
              <a:t>Pierre Lévy:</a:t>
            </a:r>
          </a:p>
          <a:p>
            <a:pPr marL="609600" indent="-609600"/>
            <a:r>
              <a:rPr lang="cs-CZ" altLang="cs-CZ" sz="1800"/>
              <a:t>aktivní účast interpretů, </a:t>
            </a:r>
          </a:p>
          <a:p>
            <a:pPr marL="609600" indent="-609600"/>
            <a:r>
              <a:rPr lang="cs-CZ" altLang="cs-CZ" sz="1800"/>
              <a:t>kolektivní tvorba, </a:t>
            </a:r>
          </a:p>
          <a:p>
            <a:pPr marL="609600" indent="-609600"/>
            <a:r>
              <a:rPr lang="cs-CZ" altLang="cs-CZ" sz="1800"/>
              <a:t>dílo-událost, dílo-proces, </a:t>
            </a:r>
          </a:p>
          <a:p>
            <a:pPr marL="609600" indent="-609600"/>
            <a:r>
              <a:rPr lang="cs-CZ" altLang="cs-CZ" sz="1800"/>
              <a:t>vzájemné propojení a rozostření hranic, </a:t>
            </a:r>
          </a:p>
          <a:p>
            <a:pPr marL="609600" indent="-609600"/>
            <a:r>
              <a:rPr lang="cs-CZ" altLang="cs-CZ" sz="1800"/>
              <a:t>dílo vystupující z oceánu digitálních znaků.</a:t>
            </a:r>
          </a:p>
        </p:txBody>
      </p:sp>
    </p:spTree>
    <p:extLst>
      <p:ext uri="{BB962C8B-B14F-4D97-AF65-F5344CB8AC3E}">
        <p14:creationId xmlns:p14="http://schemas.microsoft.com/office/powerpoint/2010/main" val="148902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80918"/>
            <a:ext cx="6215743" cy="669158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TAXONOMIE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Arial Black" panose="020B0A04020102020204" pitchFamily="34" charset="0"/>
              </a:rPr>
              <a:t>Bajka o slonovi</a:t>
            </a:r>
          </a:p>
          <a:p>
            <a:pPr marL="0" indent="0">
              <a:buNone/>
            </a:pPr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17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TAXONOMIE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3600" b="1" dirty="0">
                <a:latin typeface="Arial Black" panose="020B0A04020102020204" pitchFamily="34" charset="0"/>
              </a:rPr>
              <a:t>Nová média </a:t>
            </a:r>
            <a:r>
              <a:rPr lang="cs-CZ" sz="3600" dirty="0">
                <a:latin typeface="Arial Black" panose="020B0A04020102020204" pitchFamily="34" charset="0"/>
              </a:rPr>
              <a:t>/</a:t>
            </a:r>
            <a:r>
              <a:rPr lang="cs-CZ" sz="3600" b="1" dirty="0">
                <a:latin typeface="Arial Black" panose="020B0A04020102020204" pitchFamily="34" charset="0"/>
              </a:rPr>
              <a:t>diachronní definice</a:t>
            </a:r>
            <a:r>
              <a:rPr lang="cs-CZ" sz="3600" dirty="0">
                <a:latin typeface="Arial Black" panose="020B0A04020102020204" pitchFamily="34" charset="0"/>
              </a:rPr>
              <a:t>/</a:t>
            </a:r>
          </a:p>
          <a:p>
            <a:r>
              <a:rPr lang="cs-CZ" b="1" dirty="0"/>
              <a:t>Denisa </a:t>
            </a:r>
            <a:r>
              <a:rPr lang="cs-CZ" b="1" dirty="0" err="1"/>
              <a:t>Kera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Arlist</a:t>
            </a:r>
            <a:r>
              <a:rPr lang="cs-CZ" dirty="0"/>
              <a:t>, nedohledáno) </a:t>
            </a:r>
          </a:p>
          <a:p>
            <a:r>
              <a:rPr lang="cs-CZ" dirty="0"/>
              <a:t>Nová média v umění označují </a:t>
            </a:r>
            <a:r>
              <a:rPr lang="cs-CZ" b="1" dirty="0"/>
              <a:t>spojování technologických inovací s novými formami uměleckého vyjádření</a:t>
            </a:r>
            <a:r>
              <a:rPr lang="cs-CZ" dirty="0"/>
              <a:t>. Retrospektivně zařazujeme mezi nová média také fotografii, film, rádio, televizi, satelity, video a další technologie, které výrazně ovlivnily a proměnily tradiční formy umělecké tvorby. </a:t>
            </a:r>
          </a:p>
          <a:p>
            <a:r>
              <a:rPr lang="cs-CZ" dirty="0"/>
              <a:t>Nové technologie inspirovaly uměleckou praxi </a:t>
            </a:r>
            <a:r>
              <a:rPr lang="cs-CZ" b="1" dirty="0"/>
              <a:t>avantgardních hnutí</a:t>
            </a:r>
            <a:r>
              <a:rPr lang="cs-CZ" dirty="0"/>
              <a:t> první poloviny minulého století (</a:t>
            </a:r>
            <a:r>
              <a:rPr lang="cs-CZ" b="1" dirty="0"/>
              <a:t>konstruktivismus, futurismus, dadaismus</a:t>
            </a:r>
            <a:r>
              <a:rPr lang="cs-CZ" dirty="0"/>
              <a:t>), umožnily rozvoj </a:t>
            </a:r>
            <a:r>
              <a:rPr lang="cs-CZ" b="1" dirty="0"/>
              <a:t>kinetismu, zvukových básní a nové typografie</a:t>
            </a:r>
            <a:r>
              <a:rPr lang="cs-CZ" dirty="0"/>
              <a:t>, zároveň utvářely i podobu poválečné elektronické scény (</a:t>
            </a:r>
            <a:r>
              <a:rPr lang="cs-CZ" b="1" dirty="0" err="1"/>
              <a:t>radio</a:t>
            </a:r>
            <a:r>
              <a:rPr lang="cs-CZ" b="1" dirty="0"/>
              <a:t> art, </a:t>
            </a:r>
            <a:r>
              <a:rPr lang="cs-CZ" b="1" dirty="0" err="1"/>
              <a:t>musique</a:t>
            </a:r>
            <a:r>
              <a:rPr lang="cs-CZ" b="1" dirty="0"/>
              <a:t> </a:t>
            </a:r>
            <a:r>
              <a:rPr lang="cs-CZ" b="1" dirty="0" err="1"/>
              <a:t>concrète</a:t>
            </a:r>
            <a:r>
              <a:rPr lang="cs-CZ" b="1" dirty="0"/>
              <a:t>, </a:t>
            </a:r>
            <a:r>
              <a:rPr lang="cs-CZ" b="1" dirty="0" err="1"/>
              <a:t>videoperformance</a:t>
            </a:r>
            <a:r>
              <a:rPr lang="cs-CZ" b="1" dirty="0"/>
              <a:t>, experimenty s uzavřeným okruhem a videopáskami, satelitní a telekomunikační umění</a:t>
            </a:r>
            <a:r>
              <a:rPr lang="cs-CZ" dirty="0"/>
              <a:t> atd.). </a:t>
            </a:r>
          </a:p>
          <a:p>
            <a:r>
              <a:rPr lang="cs-CZ" dirty="0"/>
              <a:t>Od </a:t>
            </a:r>
            <a:r>
              <a:rPr lang="cs-CZ" b="1" dirty="0"/>
              <a:t>60. let </a:t>
            </a:r>
            <a:r>
              <a:rPr lang="cs-CZ" dirty="0"/>
              <a:t>mluvíme o </a:t>
            </a:r>
            <a:r>
              <a:rPr lang="cs-CZ" b="1" dirty="0"/>
              <a:t>počítačovém umě</a:t>
            </a:r>
            <a:r>
              <a:rPr lang="cs-CZ" dirty="0"/>
              <a:t>ní, původně zaměřeném na experimenty s algoritmicky generovaným obrazem a zvukem (John </a:t>
            </a:r>
            <a:r>
              <a:rPr lang="cs-CZ" dirty="0" err="1"/>
              <a:t>Whitney</a:t>
            </a:r>
            <a:r>
              <a:rPr lang="cs-CZ" dirty="0"/>
              <a:t>, Charles </a:t>
            </a:r>
            <a:r>
              <a:rPr lang="cs-CZ" dirty="0" err="1"/>
              <a:t>Csuri</a:t>
            </a:r>
            <a:r>
              <a:rPr lang="cs-CZ" dirty="0"/>
              <a:t>, Vera </a:t>
            </a:r>
            <a:r>
              <a:rPr lang="cs-CZ" dirty="0" err="1"/>
              <a:t>Molnar</a:t>
            </a:r>
            <a:r>
              <a:rPr lang="cs-CZ" dirty="0"/>
              <a:t> a další), později pak charakteristickým </a:t>
            </a:r>
            <a:r>
              <a:rPr lang="cs-CZ" b="1" dirty="0"/>
              <a:t>kybernetickou koncepcí uměleckého díla</a:t>
            </a:r>
            <a:r>
              <a:rPr lang="cs-CZ" dirty="0"/>
              <a:t> jako otevřeného systému (Roy </a:t>
            </a:r>
            <a:r>
              <a:rPr lang="cs-CZ" dirty="0" err="1"/>
              <a:t>Ascott</a:t>
            </a:r>
            <a:r>
              <a:rPr lang="cs-CZ" dirty="0"/>
              <a:t>). </a:t>
            </a:r>
          </a:p>
          <a:p>
            <a:r>
              <a:rPr lang="cs-CZ" dirty="0"/>
              <a:t>Od </a:t>
            </a:r>
            <a:r>
              <a:rPr lang="cs-CZ" b="1" dirty="0"/>
              <a:t>90. let </a:t>
            </a:r>
            <a:r>
              <a:rPr lang="cs-CZ" dirty="0"/>
              <a:t>se umění nových médií ztotožňuje především s tvůrčím využíváním digitálních a síťových technologií. </a:t>
            </a:r>
            <a:r>
              <a:rPr lang="cs-CZ" b="1" dirty="0"/>
              <a:t>Do umělecké praxe vstupuje internet (</a:t>
            </a:r>
            <a:r>
              <a:rPr lang="cs-CZ" b="1" dirty="0" err="1"/>
              <a:t>net</a:t>
            </a:r>
            <a:r>
              <a:rPr lang="cs-CZ" b="1" dirty="0"/>
              <a:t> art),</a:t>
            </a:r>
            <a:r>
              <a:rPr lang="cs-CZ" dirty="0"/>
              <a:t> nejrůznější softwary a aplikace pro kooperaci nebo pro </a:t>
            </a:r>
            <a:r>
              <a:rPr lang="cs-CZ" dirty="0" err="1"/>
              <a:t>real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efekty, pokročilé technologie </a:t>
            </a:r>
            <a:r>
              <a:rPr lang="cs-CZ" b="1" dirty="0"/>
              <a:t>virtuální a smíšené reality, počítačové hry a další </a:t>
            </a:r>
            <a:r>
              <a:rPr lang="cs-CZ" dirty="0"/>
              <a:t>produkty digitální kultury, nebo také databáze, vizualizace, bezdrátové a mobilní technologie, robotika a dokonce i nastupující </a:t>
            </a:r>
            <a:r>
              <a:rPr lang="cs-CZ" b="1" dirty="0"/>
              <a:t>biotechnologie a nanotechnologie</a:t>
            </a:r>
            <a:r>
              <a:rPr lang="cs-CZ" dirty="0"/>
              <a:t>. </a:t>
            </a:r>
          </a:p>
          <a:p>
            <a:r>
              <a:rPr lang="cs-CZ" dirty="0"/>
              <a:t>Vznikají instalace, performance, ale i ryze konceptuální díla, která problematizují tradiční kategorie uměleckého díla, publika a tvůrce. Digitální umění charakterizují výrazně procesuální a nestabilní díla, která jsou často závislá na interakci s divákem nebo která dokonce ani nejsou dílem člověka. (…)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639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TAXONOMIE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>
                <a:latin typeface="Arial Black" panose="020B0A04020102020204" pitchFamily="34" charset="0"/>
              </a:rPr>
              <a:t>Nová média </a:t>
            </a:r>
            <a:r>
              <a:rPr lang="cs-CZ" sz="2000" dirty="0">
                <a:latin typeface="Arial Black" panose="020B0A04020102020204" pitchFamily="34" charset="0"/>
              </a:rPr>
              <a:t>/</a:t>
            </a:r>
            <a:r>
              <a:rPr lang="cs-CZ" sz="2000" b="1" dirty="0">
                <a:latin typeface="Arial Black" panose="020B0A04020102020204" pitchFamily="34" charset="0"/>
              </a:rPr>
              <a:t>diachronní definice</a:t>
            </a:r>
            <a:r>
              <a:rPr lang="cs-CZ" sz="2000" dirty="0">
                <a:latin typeface="Arial Black" panose="020B0A04020102020204" pitchFamily="34" charset="0"/>
              </a:rPr>
              <a:t>/</a:t>
            </a:r>
          </a:p>
          <a:p>
            <a:r>
              <a:rPr lang="cs-CZ" sz="2000" b="1" dirty="0" err="1">
                <a:latin typeface="Arial Black" panose="020B0A04020102020204" pitchFamily="34" charset="0"/>
              </a:rPr>
              <a:t>Rama</a:t>
            </a:r>
            <a:r>
              <a:rPr lang="cs-CZ" sz="2000" b="1" dirty="0">
                <a:latin typeface="Arial Black" panose="020B0A04020102020204" pitchFamily="34" charset="0"/>
              </a:rPr>
              <a:t> </a:t>
            </a:r>
            <a:r>
              <a:rPr lang="cs-CZ" sz="2000" b="1" dirty="0" err="1">
                <a:latin typeface="Arial Black" panose="020B0A04020102020204" pitchFamily="34" charset="0"/>
              </a:rPr>
              <a:t>Hoetzlein</a:t>
            </a:r>
            <a:r>
              <a:rPr lang="cs-CZ" sz="2000" b="1" dirty="0">
                <a:latin typeface="Arial Black" panose="020B0A04020102020204" pitchFamily="34" charset="0"/>
              </a:rPr>
              <a:t> </a:t>
            </a:r>
          </a:p>
          <a:p>
            <a:r>
              <a:rPr lang="cs-CZ" sz="1200" b="1" dirty="0"/>
              <a:t>http://</a:t>
            </a:r>
            <a:r>
              <a:rPr lang="cs-CZ" sz="1200" b="1" dirty="0" err="1"/>
              <a:t>www.rchoetzlein.com</a:t>
            </a:r>
            <a:r>
              <a:rPr lang="cs-CZ" sz="1200" b="1" dirty="0"/>
              <a:t>/</a:t>
            </a:r>
            <a:r>
              <a:rPr lang="cs-CZ" sz="1200" b="1" dirty="0" err="1"/>
              <a:t>theory</a:t>
            </a:r>
            <a:r>
              <a:rPr lang="cs-CZ" sz="1200" b="1" dirty="0"/>
              <a:t>/2009/</a:t>
            </a:r>
            <a:r>
              <a:rPr lang="cs-CZ" sz="1200" b="1" dirty="0" err="1"/>
              <a:t>what</a:t>
            </a:r>
            <a:r>
              <a:rPr lang="cs-CZ" sz="1200" b="1" dirty="0"/>
              <a:t>-</a:t>
            </a:r>
            <a:r>
              <a:rPr lang="cs-CZ" sz="1200" b="1" dirty="0" err="1"/>
              <a:t>is</a:t>
            </a:r>
            <a:r>
              <a:rPr lang="cs-CZ" sz="1200" b="1" dirty="0"/>
              <a:t>-</a:t>
            </a:r>
            <a:r>
              <a:rPr lang="cs-CZ" sz="1200" b="1" dirty="0" err="1"/>
              <a:t>new</a:t>
            </a:r>
            <a:r>
              <a:rPr lang="cs-CZ" sz="1200" b="1" dirty="0"/>
              <a:t>-media-art</a:t>
            </a:r>
            <a:r>
              <a:rPr lang="cs-CZ" sz="1400" b="1" dirty="0"/>
              <a:t>/</a:t>
            </a:r>
          </a:p>
          <a:p>
            <a:endParaRPr lang="cs-CZ" sz="1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85" y="2418914"/>
            <a:ext cx="5257801" cy="44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2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TAXONOMIE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>
                <a:latin typeface="Arial Black" panose="020B0A04020102020204" pitchFamily="34" charset="0"/>
              </a:rPr>
              <a:t>Nová média </a:t>
            </a:r>
            <a:r>
              <a:rPr lang="cs-CZ" sz="2000" dirty="0">
                <a:latin typeface="Arial Black" panose="020B0A04020102020204" pitchFamily="34" charset="0"/>
              </a:rPr>
              <a:t>/synchronní definice/</a:t>
            </a:r>
          </a:p>
          <a:p>
            <a:r>
              <a:rPr lang="cs-CZ" sz="2000" dirty="0" err="1">
                <a:latin typeface="Arial Black" panose="020B0A04020102020204" pitchFamily="34" charset="0"/>
              </a:rPr>
              <a:t>TaTe</a:t>
            </a:r>
            <a:r>
              <a:rPr lang="cs-CZ" sz="2000" dirty="0">
                <a:latin typeface="Arial Black" panose="020B0A04020102020204" pitchFamily="34" charset="0"/>
              </a:rPr>
              <a:t> </a:t>
            </a:r>
            <a:r>
              <a:rPr lang="cs-CZ" sz="2000" dirty="0" err="1">
                <a:latin typeface="Arial Black" panose="020B0A04020102020204" pitchFamily="34" charset="0"/>
              </a:rPr>
              <a:t>Modern</a:t>
            </a:r>
            <a:endParaRPr lang="cs-CZ" sz="2000" dirty="0">
              <a:latin typeface="Arial Black" panose="020B0A04020102020204" pitchFamily="34" charset="0"/>
            </a:endParaRPr>
          </a:p>
          <a:p>
            <a:r>
              <a:rPr lang="cs-CZ" sz="1400" dirty="0">
                <a:hlinkClick r:id="rId2"/>
              </a:rPr>
              <a:t>https://</a:t>
            </a:r>
            <a:r>
              <a:rPr lang="cs-CZ" sz="1400" dirty="0" err="1">
                <a:hlinkClick r:id="rId2"/>
              </a:rPr>
              <a:t>www.tate.org.uk</a:t>
            </a:r>
            <a:r>
              <a:rPr lang="cs-CZ" sz="1400" dirty="0">
                <a:hlinkClick r:id="rId2"/>
              </a:rPr>
              <a:t>/art/art-</a:t>
            </a:r>
            <a:r>
              <a:rPr lang="cs-CZ" sz="1400" dirty="0" err="1">
                <a:hlinkClick r:id="rId2"/>
              </a:rPr>
              <a:t>terms</a:t>
            </a:r>
            <a:r>
              <a:rPr lang="cs-CZ" sz="1400" dirty="0">
                <a:hlinkClick r:id="rId2"/>
              </a:rPr>
              <a:t>/n/</a:t>
            </a:r>
            <a:r>
              <a:rPr lang="cs-CZ" sz="1400" dirty="0" err="1">
                <a:hlinkClick r:id="rId2"/>
              </a:rPr>
              <a:t>new</a:t>
            </a:r>
            <a:r>
              <a:rPr lang="cs-CZ" sz="1400" dirty="0">
                <a:hlinkClick r:id="rId2"/>
              </a:rPr>
              <a:t>-media</a:t>
            </a:r>
            <a:endParaRPr lang="cs-CZ" sz="1400" dirty="0"/>
          </a:p>
          <a:p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656" y="2307772"/>
            <a:ext cx="6825343" cy="455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74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Arial Black" panose="020B0A04020102020204" pitchFamily="34" charset="0"/>
              </a:rPr>
              <a:t>NEW MEDIA ART TAXONOMIE</a:t>
            </a:r>
          </a:p>
        </p:txBody>
      </p:sp>
      <p:sp>
        <p:nvSpPr>
          <p:cNvPr id="36867" name="Rectangle 26"/>
          <p:cNvSpPr>
            <a:spLocks noGrp="1" noChangeArrowheads="1"/>
          </p:cNvSpPr>
          <p:nvPr>
            <p:ph sz="half" idx="2"/>
          </p:nvPr>
        </p:nvSpPr>
        <p:spPr>
          <a:xfrm>
            <a:off x="2225737" y="1998378"/>
            <a:ext cx="7668986" cy="4902768"/>
          </a:xfrm>
        </p:spPr>
        <p:txBody>
          <a:bodyPr/>
          <a:lstStyle/>
          <a:p>
            <a:pPr marL="0" indent="0" eaLnBrk="1" hangingPunct="1">
              <a:buNone/>
            </a:pPr>
            <a:endParaRPr lang="cs-CZ" altLang="cs-CZ" dirty="0"/>
          </a:p>
        </p:txBody>
      </p:sp>
      <p:sp>
        <p:nvSpPr>
          <p:cNvPr id="36868" name="AutoShape 27"/>
          <p:cNvSpPr>
            <a:spLocks noChangeArrowheads="1"/>
          </p:cNvSpPr>
          <p:nvPr/>
        </p:nvSpPr>
        <p:spPr bwMode="auto">
          <a:xfrm>
            <a:off x="2601490" y="1998378"/>
            <a:ext cx="3657600" cy="2362200"/>
          </a:xfrm>
          <a:prstGeom prst="wedgeEllipseCallout">
            <a:avLst>
              <a:gd name="adj1" fmla="val -44139"/>
              <a:gd name="adj2" fmla="val 8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6869" name="AutoShape 28"/>
          <p:cNvSpPr>
            <a:spLocks noChangeArrowheads="1"/>
          </p:cNvSpPr>
          <p:nvPr/>
        </p:nvSpPr>
        <p:spPr bwMode="auto">
          <a:xfrm>
            <a:off x="5791200" y="1905000"/>
            <a:ext cx="3124200" cy="2362200"/>
          </a:xfrm>
          <a:prstGeom prst="wedgeRoundRectCallout">
            <a:avLst>
              <a:gd name="adj1" fmla="val 6352"/>
              <a:gd name="adj2" fmla="val 938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6870" name="AutoShape 29"/>
          <p:cNvSpPr>
            <a:spLocks noChangeArrowheads="1"/>
          </p:cNvSpPr>
          <p:nvPr/>
        </p:nvSpPr>
        <p:spPr bwMode="auto">
          <a:xfrm>
            <a:off x="4571999" y="2362200"/>
            <a:ext cx="3026229" cy="27432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6871" name="Text Box 30"/>
          <p:cNvSpPr txBox="1">
            <a:spLocks noChangeArrowheads="1"/>
          </p:cNvSpPr>
          <p:nvPr/>
        </p:nvSpPr>
        <p:spPr bwMode="auto">
          <a:xfrm>
            <a:off x="5295900" y="3219271"/>
            <a:ext cx="13335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latin typeface="Arial Black" panose="020B0A04020102020204" pitchFamily="34" charset="0"/>
              </a:rPr>
              <a:t>UMĚNÍ NOVÝCH MÉDIÍ</a:t>
            </a:r>
          </a:p>
        </p:txBody>
      </p:sp>
      <p:sp>
        <p:nvSpPr>
          <p:cNvPr id="36872" name="Text Box 31"/>
          <p:cNvSpPr txBox="1">
            <a:spLocks noChangeArrowheads="1"/>
          </p:cNvSpPr>
          <p:nvPr/>
        </p:nvSpPr>
        <p:spPr bwMode="auto">
          <a:xfrm>
            <a:off x="3320143" y="2362201"/>
            <a:ext cx="17852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latin typeface="Arial Black" panose="020B0A04020102020204" pitchFamily="34" charset="0"/>
              </a:rPr>
              <a:t>UMĚNÍ A TECHNIKA</a:t>
            </a:r>
          </a:p>
        </p:txBody>
      </p:sp>
      <p:sp>
        <p:nvSpPr>
          <p:cNvPr id="36873" name="Text Box 32"/>
          <p:cNvSpPr txBox="1">
            <a:spLocks noChangeArrowheads="1"/>
          </p:cNvSpPr>
          <p:nvPr/>
        </p:nvSpPr>
        <p:spPr bwMode="auto">
          <a:xfrm>
            <a:off x="7086600" y="2362201"/>
            <a:ext cx="152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latin typeface="Arial Black" panose="020B0A04020102020204" pitchFamily="34" charset="0"/>
              </a:rPr>
              <a:t>MEDIÁLNÍ UMĚNÍ</a:t>
            </a:r>
          </a:p>
        </p:txBody>
      </p:sp>
      <p:sp>
        <p:nvSpPr>
          <p:cNvPr id="36874" name="Text Box 33"/>
          <p:cNvSpPr txBox="1">
            <a:spLocks noChangeArrowheads="1"/>
          </p:cNvSpPr>
          <p:nvPr/>
        </p:nvSpPr>
        <p:spPr bwMode="auto">
          <a:xfrm>
            <a:off x="593272" y="2071687"/>
            <a:ext cx="1828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latin typeface="Arial Black" panose="020B0A04020102020204" pitchFamily="34" charset="0"/>
              </a:rPr>
              <a:t>Elektronické umění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latin typeface="Arial Black" panose="020B0A04020102020204" pitchFamily="34" charset="0"/>
              </a:rPr>
              <a:t>Robotické umění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 err="1">
                <a:latin typeface="Arial Black" panose="020B0A04020102020204" pitchFamily="34" charset="0"/>
              </a:rPr>
              <a:t>Genomické</a:t>
            </a:r>
            <a:r>
              <a:rPr lang="cs-CZ" altLang="cs-CZ" sz="1600" dirty="0">
                <a:latin typeface="Arial Black" panose="020B0A04020102020204" pitchFamily="34" charset="0"/>
              </a:rPr>
              <a:t> umění</a:t>
            </a:r>
          </a:p>
        </p:txBody>
      </p:sp>
      <p:sp>
        <p:nvSpPr>
          <p:cNvPr id="36875" name="Text Box 34"/>
          <p:cNvSpPr txBox="1">
            <a:spLocks noChangeArrowheads="1"/>
          </p:cNvSpPr>
          <p:nvPr/>
        </p:nvSpPr>
        <p:spPr bwMode="auto">
          <a:xfrm>
            <a:off x="9448800" y="2071687"/>
            <a:ext cx="2819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latin typeface="Arial Black" panose="020B0A04020102020204" pitchFamily="34" charset="0"/>
              </a:rPr>
              <a:t>Video art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latin typeface="Arial Black" panose="020B0A04020102020204" pitchFamily="34" charset="0"/>
              </a:rPr>
              <a:t>Experimentální film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 err="1">
                <a:latin typeface="Arial Black" panose="020B0A04020102020204" pitchFamily="34" charset="0"/>
              </a:rPr>
              <a:t>Radio</a:t>
            </a:r>
            <a:r>
              <a:rPr lang="cs-CZ" altLang="cs-CZ" sz="1600" dirty="0">
                <a:latin typeface="Arial Black" panose="020B0A04020102020204" pitchFamily="34" charset="0"/>
              </a:rPr>
              <a:t> art</a:t>
            </a:r>
            <a:endParaRPr lang="cs-CZ" altLang="cs-CZ" sz="1400" dirty="0">
              <a:latin typeface="Arial Black" panose="020B0A040201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93272" y="1271119"/>
            <a:ext cx="5098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 Black" panose="020B0A04020102020204" pitchFamily="34" charset="0"/>
              </a:rPr>
              <a:t>Nová média /synchronní definice/</a:t>
            </a:r>
          </a:p>
        </p:txBody>
      </p:sp>
    </p:spTree>
    <p:extLst>
      <p:ext uri="{BB962C8B-B14F-4D97-AF65-F5344CB8AC3E}">
        <p14:creationId xmlns:p14="http://schemas.microsoft.com/office/powerpoint/2010/main" val="99351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Arial Black" panose="020B0A04020102020204" pitchFamily="34" charset="0"/>
              </a:rPr>
              <a:t>NEW MEDIA ART TAXONOMIE</a:t>
            </a:r>
          </a:p>
        </p:txBody>
      </p:sp>
      <p:sp>
        <p:nvSpPr>
          <p:cNvPr id="2" name="Obdélník 1"/>
          <p:cNvSpPr/>
          <p:nvPr/>
        </p:nvSpPr>
        <p:spPr>
          <a:xfrm>
            <a:off x="593272" y="1271119"/>
            <a:ext cx="1091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 Black" panose="020B0A04020102020204" pitchFamily="34" charset="0"/>
              </a:rPr>
              <a:t>Nová média /synchronní definice/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Arial Black" panose="020B0A04020102020204" pitchFamily="34" charset="0"/>
              </a:rPr>
              <a:t>Nová média jako výzkum (Steven Wilson)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Moderní umělec jako „průzkumník žité reality“ zajímající se o „neviditelné“ principy, které ji animují, ale i způsoby, jakými naše vnímání (smysly, jazyk, ovlivňují naše poznání…).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Konceptuální ukotvení umělecké tvorby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Spolupráce umělců s vědci</a:t>
            </a:r>
          </a:p>
          <a:p>
            <a:endParaRPr lang="cs-CZ" sz="2000" dirty="0"/>
          </a:p>
          <a:p>
            <a:r>
              <a:rPr lang="cs-CZ" sz="2000" dirty="0">
                <a:latin typeface="Arial Black" panose="020B0A04020102020204" pitchFamily="34" charset="0"/>
              </a:rPr>
              <a:t>3 základní strategie „umění jako výzkum“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Pokračování v modernistické umělecké praxi přizpůsobené současné době;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Vytváření postmoderních uměleckých děl založených na metodě dekonstrukce;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Rozvíjení uměleckých aktivit zaměřených na zkoumání potenciálu nových technologií.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7404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682" y="2288745"/>
            <a:ext cx="6244318" cy="45692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TAXONOMIE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>
                <a:latin typeface="Arial Black" panose="020B0A04020102020204" pitchFamily="34" charset="0"/>
              </a:rPr>
              <a:t>GENEZE NOVÝCH MÉDIÍ</a:t>
            </a:r>
          </a:p>
          <a:p>
            <a:r>
              <a:rPr lang="cs-CZ" sz="2000" dirty="0">
                <a:latin typeface="Arial Black" panose="020B0A04020102020204" pitchFamily="34" charset="0"/>
              </a:rPr>
              <a:t>*</a:t>
            </a:r>
            <a:r>
              <a:rPr lang="cs-CZ" sz="2000" dirty="0" err="1">
                <a:latin typeface="Arial Black" panose="020B0A04020102020204" pitchFamily="34" charset="0"/>
              </a:rPr>
              <a:t>JODI.ORG</a:t>
            </a:r>
            <a:r>
              <a:rPr lang="cs-CZ" sz="2000" dirty="0">
                <a:latin typeface="Arial Black" panose="020B0A04020102020204" pitchFamily="34" charset="0"/>
              </a:rPr>
              <a:t>, 1993</a:t>
            </a:r>
          </a:p>
          <a:p>
            <a:r>
              <a:rPr lang="cs-CZ" sz="1400" b="1" dirty="0">
                <a:hlinkClick r:id="rId3"/>
              </a:rPr>
              <a:t>http://</a:t>
            </a:r>
            <a:r>
              <a:rPr lang="cs-CZ" sz="1400" b="1" dirty="0" err="1">
                <a:hlinkClick r:id="rId3"/>
              </a:rPr>
              <a:t>wwwwwwwww.jodi.org</a:t>
            </a:r>
            <a:r>
              <a:rPr lang="cs-CZ" sz="1400" b="1" dirty="0">
                <a:hlinkClick r:id="rId3"/>
              </a:rPr>
              <a:t>/</a:t>
            </a:r>
            <a:endParaRPr lang="cs-CZ" sz="1400" b="1" dirty="0"/>
          </a:p>
          <a:p>
            <a:pPr marL="0" indent="0">
              <a:buNone/>
            </a:pPr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623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1401</Words>
  <Application>Microsoft Office PowerPoint</Application>
  <PresentationFormat>Širokoúhlá obrazovka</PresentationFormat>
  <Paragraphs>171</Paragraphs>
  <Slides>23</Slides>
  <Notes>1</Notes>
  <HiddenSlides>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Motiv Office</vt:lpstr>
      <vt:lpstr>NEW MEDIA ART_I TAXONOMY</vt:lpstr>
      <vt:lpstr>NEW MEDIA ART TAXONOMIE</vt:lpstr>
      <vt:lpstr>NEW MEDIA ART TAXONOMIE</vt:lpstr>
      <vt:lpstr>NEW MEDIA ART TAXONOMIE</vt:lpstr>
      <vt:lpstr>NEW MEDIA ART TAXONOMIE</vt:lpstr>
      <vt:lpstr>NEW MEDIA ART TAXONOMIE</vt:lpstr>
      <vt:lpstr>NEW MEDIA ART TAXONOMIE</vt:lpstr>
      <vt:lpstr>NEW MEDIA ART TAXONOMIE</vt:lpstr>
      <vt:lpstr>NEW MEDIA ART TAXONOMIE</vt:lpstr>
      <vt:lpstr>NEW MEDIA ART TAXONOMIE</vt:lpstr>
      <vt:lpstr>NEW MEDIA ART TAXONOMIE</vt:lpstr>
      <vt:lpstr>NEW MEDIA ART TAXONOMIE</vt:lpstr>
      <vt:lpstr>NEW MEDIA ART TAXONOMIE</vt:lpstr>
      <vt:lpstr>NEW MEDIA ART TAXONOMIE</vt:lpstr>
      <vt:lpstr>NEW MEDIA ART TAXONOMIE</vt:lpstr>
      <vt:lpstr>NEW MEDIA ART TAXONOMIE</vt:lpstr>
      <vt:lpstr>NEW MEDIA ART TAXONOMIE</vt:lpstr>
      <vt:lpstr>NEW MEDIA ART TAXONOMIE</vt:lpstr>
      <vt:lpstr>HOW IS NEW MEDIA ART?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MEDIA ART_I TAXONOMY</dc:title>
  <dc:creator>Horáková</dc:creator>
  <cp:lastModifiedBy>Jana Horáková</cp:lastModifiedBy>
  <cp:revision>46</cp:revision>
  <dcterms:created xsi:type="dcterms:W3CDTF">2018-12-11T09:05:34Z</dcterms:created>
  <dcterms:modified xsi:type="dcterms:W3CDTF">2020-11-20T14:59:02Z</dcterms:modified>
</cp:coreProperties>
</file>