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0" r:id="rId4"/>
    <p:sldId id="258" r:id="rId5"/>
    <p:sldId id="263" r:id="rId6"/>
    <p:sldId id="261" r:id="rId7"/>
    <p:sldId id="262" r:id="rId8"/>
    <p:sldId id="265" r:id="rId9"/>
    <p:sldId id="259"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8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AD915-649B-4AFE-9841-30C5CECF9A3F}" type="datetimeFigureOut">
              <a:rPr lang="cs-CZ" smtClean="0"/>
              <a:t>15.09.2022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B20E5-ACFE-4724-8EA8-BAC9FCE461E2}" type="slidenum">
              <a:rPr lang="cs-CZ" smtClean="0"/>
              <a:t>‹#›</a:t>
            </a:fld>
            <a:endParaRPr lang="cs-CZ"/>
          </a:p>
        </p:txBody>
      </p:sp>
    </p:spTree>
    <p:extLst>
      <p:ext uri="{BB962C8B-B14F-4D97-AF65-F5344CB8AC3E}">
        <p14:creationId xmlns:p14="http://schemas.microsoft.com/office/powerpoint/2010/main" val="103141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4FB20E5-ACFE-4724-8EA8-BAC9FCE461E2}" type="slidenum">
              <a:rPr lang="cs-CZ" smtClean="0"/>
              <a:t>4</a:t>
            </a:fld>
            <a:endParaRPr lang="cs-CZ"/>
          </a:p>
        </p:txBody>
      </p:sp>
    </p:spTree>
    <p:extLst>
      <p:ext uri="{BB962C8B-B14F-4D97-AF65-F5344CB8AC3E}">
        <p14:creationId xmlns:p14="http://schemas.microsoft.com/office/powerpoint/2010/main" val="34521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69036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239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7417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210520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2703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84A791F-38D0-4364-B240-EC3B12A106C2}" type="datetimeFigureOut">
              <a:rPr lang="cs-CZ" smtClean="0"/>
              <a:t>15.09.2022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990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84A791F-38D0-4364-B240-EC3B12A106C2}" type="datetimeFigureOut">
              <a:rPr lang="cs-CZ" smtClean="0"/>
              <a:t>15.09.2022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34829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84A791F-38D0-4364-B240-EC3B12A106C2}" type="datetimeFigureOut">
              <a:rPr lang="cs-CZ" smtClean="0"/>
              <a:t>15.09.2022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108955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4A791F-38D0-4364-B240-EC3B12A106C2}" type="datetimeFigureOut">
              <a:rPr lang="cs-CZ" smtClean="0"/>
              <a:t>15.09.2022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421556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15.09.2022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88357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84A791F-38D0-4364-B240-EC3B12A106C2}" type="datetimeFigureOut">
              <a:rPr lang="cs-CZ" smtClean="0"/>
              <a:t>15.09.2022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385EE67-6013-4211-96B0-78A8E01983F9}" type="slidenum">
              <a:rPr lang="cs-CZ" smtClean="0"/>
              <a:t>‹#›</a:t>
            </a:fld>
            <a:endParaRPr lang="cs-CZ"/>
          </a:p>
        </p:txBody>
      </p:sp>
    </p:spTree>
    <p:extLst>
      <p:ext uri="{BB962C8B-B14F-4D97-AF65-F5344CB8AC3E}">
        <p14:creationId xmlns:p14="http://schemas.microsoft.com/office/powerpoint/2010/main" val="301555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791F-38D0-4364-B240-EC3B12A106C2}" type="datetimeFigureOut">
              <a:rPr lang="cs-CZ" smtClean="0"/>
              <a:t>15.09.2022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5EE67-6013-4211-96B0-78A8E01983F9}" type="slidenum">
              <a:rPr lang="cs-CZ" smtClean="0"/>
              <a:t>‹#›</a:t>
            </a:fld>
            <a:endParaRPr lang="cs-CZ"/>
          </a:p>
        </p:txBody>
      </p:sp>
    </p:spTree>
    <p:extLst>
      <p:ext uri="{BB962C8B-B14F-4D97-AF65-F5344CB8AC3E}">
        <p14:creationId xmlns:p14="http://schemas.microsoft.com/office/powerpoint/2010/main" val="3044288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s.muni.cz/predmet/phil/podzim2020/TIM_BK_011" TargetMode="External"/><Relationship Id="rId2" Type="http://schemas.openxmlformats.org/officeDocument/2006/relationships/hyperlink" Target="https://is.muni.cz/predmet/phil/podzim2022/TIM_B_01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dLWo_44ETD0https://www.youtube.com/watch?v=EyltIakqyD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youtube.com/watch?v=2RWop0Gln2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I6NRSD7fBTw" TargetMode="External"/><Relationship Id="rId2" Type="http://schemas.openxmlformats.org/officeDocument/2006/relationships/hyperlink" Target="https://www.youtube.com/watch?v=AIehsaH_rYk" TargetMode="External"/><Relationship Id="rId1" Type="http://schemas.openxmlformats.org/officeDocument/2006/relationships/slideLayout" Target="../slideLayouts/slideLayout2.xml"/><Relationship Id="rId4" Type="http://schemas.openxmlformats.org/officeDocument/2006/relationships/hyperlink" Target="https://www.youtube.com/watch?v=micWnrTNNjo"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l"/>
            <a:r>
              <a:rPr lang="cs-CZ" dirty="0">
                <a:solidFill>
                  <a:schemeClr val="bg1"/>
                </a:solidFill>
                <a:latin typeface="Arial Black" panose="020B0A04020102020204" pitchFamily="34" charset="0"/>
              </a:rPr>
              <a:t>New Media Art I</a:t>
            </a:r>
          </a:p>
        </p:txBody>
      </p:sp>
      <p:sp>
        <p:nvSpPr>
          <p:cNvPr id="3" name="Podnadpis 2"/>
          <p:cNvSpPr>
            <a:spLocks noGrp="1"/>
          </p:cNvSpPr>
          <p:nvPr>
            <p:ph type="subTitle" idx="1"/>
          </p:nvPr>
        </p:nvSpPr>
        <p:spPr/>
        <p:txBody>
          <a:bodyPr>
            <a:normAutofit/>
          </a:bodyPr>
          <a:lstStyle/>
          <a:p>
            <a:pPr algn="l"/>
            <a:r>
              <a:rPr lang="cs-CZ" dirty="0">
                <a:solidFill>
                  <a:schemeClr val="bg1"/>
                </a:solidFill>
                <a:latin typeface="Arial Black" panose="020B0A04020102020204" pitchFamily="34" charset="0"/>
              </a:rPr>
              <a:t>TIM_B_011</a:t>
            </a:r>
          </a:p>
          <a:p>
            <a:pPr algn="l"/>
            <a:r>
              <a:rPr lang="cs-CZ" dirty="0">
                <a:solidFill>
                  <a:schemeClr val="bg1"/>
                </a:solidFill>
                <a:latin typeface="Arial Black" panose="020B0A04020102020204" pitchFamily="34" charset="0"/>
              </a:rPr>
              <a:t>TIM_BK_011</a:t>
            </a:r>
            <a:endParaRPr lang="cs-CZ" dirty="0"/>
          </a:p>
        </p:txBody>
      </p:sp>
    </p:spTree>
    <p:extLst>
      <p:ext uri="{BB962C8B-B14F-4D97-AF65-F5344CB8AC3E}">
        <p14:creationId xmlns:p14="http://schemas.microsoft.com/office/powerpoint/2010/main" val="3242297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Sylabus kurzu (IS MU):</a:t>
            </a:r>
          </a:p>
          <a:p>
            <a:pPr marL="0" indent="0">
              <a:buNone/>
            </a:pPr>
            <a:r>
              <a:rPr lang="cs-CZ" dirty="0">
                <a:hlinkClick r:id="rId2"/>
              </a:rPr>
              <a:t>https://is.muni.cz/predmet/phil/podzim2022/TIM_B_011</a:t>
            </a:r>
            <a:endParaRPr lang="cs-CZ" dirty="0"/>
          </a:p>
          <a:p>
            <a:pPr marL="0" indent="0">
              <a:buNone/>
            </a:pPr>
            <a:r>
              <a:rPr lang="cs-CZ" dirty="0">
                <a:hlinkClick r:id="rId3"/>
              </a:rPr>
              <a:t>https://is.muni.cz/predmet/phil/podzim2022/TIM_BK_011</a:t>
            </a:r>
            <a:endParaRPr lang="cs-CZ" dirty="0"/>
          </a:p>
          <a:p>
            <a:pPr marL="0" indent="0">
              <a:buNone/>
            </a:pPr>
            <a:endParaRPr lang="cs-CZ" dirty="0">
              <a:latin typeface="Arial" panose="020B06040202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rPr>
              <a:t>Požadavky na ukončení kurzu:</a:t>
            </a:r>
          </a:p>
          <a:p>
            <a:pPr marL="0" indent="0">
              <a:buNone/>
            </a:pPr>
            <a:r>
              <a:rPr lang="cs-CZ" dirty="0">
                <a:latin typeface="Arial Black" panose="020B0A04020102020204" pitchFamily="34" charset="0"/>
              </a:rPr>
              <a:t>	docházka (50 %) </a:t>
            </a:r>
          </a:p>
          <a:p>
            <a:pPr marL="0" indent="0">
              <a:buNone/>
            </a:pPr>
            <a:r>
              <a:rPr lang="cs-CZ" dirty="0">
                <a:latin typeface="Arial Black" panose="020B0A04020102020204" pitchFamily="34" charset="0"/>
              </a:rPr>
              <a:t>	resumé zadaných textů </a:t>
            </a:r>
          </a:p>
          <a:p>
            <a:pPr marL="0" indent="0">
              <a:buNone/>
            </a:pPr>
            <a:r>
              <a:rPr lang="cs-CZ" dirty="0">
                <a:latin typeface="Arial Black" panose="020B0A04020102020204" pitchFamily="34" charset="0"/>
              </a:rPr>
              <a:t>	test (písemný, </a:t>
            </a:r>
            <a:r>
              <a:rPr lang="cs-CZ" dirty="0" err="1">
                <a:latin typeface="Arial Black" panose="020B0A04020102020204" pitchFamily="34" charset="0"/>
              </a:rPr>
              <a:t>polostrukturované</a:t>
            </a:r>
            <a:r>
              <a:rPr lang="cs-CZ" dirty="0">
                <a:latin typeface="Arial Black" panose="020B0A04020102020204" pitchFamily="34" charset="0"/>
              </a:rPr>
              <a:t> odpovědi)</a:t>
            </a:r>
          </a:p>
          <a:p>
            <a:endParaRPr lang="cs-CZ" dirty="0">
              <a:latin typeface="Arial Black" panose="020B0A04020102020204" pitchFamily="34" charset="0"/>
            </a:endParaRPr>
          </a:p>
        </p:txBody>
      </p:sp>
    </p:spTree>
    <p:extLst>
      <p:ext uri="{BB962C8B-B14F-4D97-AF65-F5344CB8AC3E}">
        <p14:creationId xmlns:p14="http://schemas.microsoft.com/office/powerpoint/2010/main" val="3103379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Požadavky k ukončení kurzu:</a:t>
            </a:r>
          </a:p>
          <a:p>
            <a:pPr>
              <a:buFont typeface="Wingdings" panose="05000000000000000000" pitchFamily="2" charset="2"/>
              <a:buChar char="ü"/>
            </a:pPr>
            <a:r>
              <a:rPr lang="cs-CZ" sz="1900" b="1" dirty="0">
                <a:latin typeface="Arial" panose="020B0604020202020204" pitchFamily="34" charset="0"/>
                <a:cs typeface="Arial" panose="020B0604020202020204" pitchFamily="34" charset="0"/>
              </a:rPr>
              <a:t>Resumé zadaných textů (viz studijní literatura). </a:t>
            </a:r>
            <a:r>
              <a:rPr lang="cs-CZ" sz="1800" b="1" dirty="0"/>
              <a:t>Rozsah:</a:t>
            </a:r>
            <a:r>
              <a:rPr lang="cs-CZ" sz="1800" dirty="0"/>
              <a:t> </a:t>
            </a:r>
            <a:r>
              <a:rPr lang="cs-CZ" sz="1800" b="1" dirty="0"/>
              <a:t>3 x </a:t>
            </a:r>
            <a:r>
              <a:rPr lang="cs-CZ" sz="1800" b="1" dirty="0">
                <a:cs typeface="Arial" panose="020B0604020202020204" pitchFamily="34" charset="0"/>
              </a:rPr>
              <a:t>1 800 znaků na jeden text, 3 texty dle vlastního výběru </a:t>
            </a:r>
            <a:r>
              <a:rPr lang="cs-CZ" sz="1800" dirty="0">
                <a:cs typeface="Arial" panose="020B0604020202020204" pitchFamily="34" charset="0"/>
              </a:rPr>
              <a:t>v jediném dokumentu. O</a:t>
            </a:r>
            <a:r>
              <a:rPr lang="cs-CZ" sz="1800" b="1" dirty="0">
                <a:cs typeface="Arial" panose="020B0604020202020204" pitchFamily="34" charset="0"/>
              </a:rPr>
              <a:t>devzdání</a:t>
            </a:r>
            <a:r>
              <a:rPr lang="cs-CZ" sz="1800" dirty="0">
                <a:cs typeface="Arial" panose="020B0604020202020204" pitchFamily="34" charset="0"/>
              </a:rPr>
              <a:t>: odevzdávárna předmětu v IS MU, </a:t>
            </a:r>
            <a:r>
              <a:rPr lang="cs-CZ" sz="1800" b="1" dirty="0" err="1">
                <a:highlight>
                  <a:srgbClr val="FFFF00"/>
                </a:highlight>
                <a:cs typeface="Arial" panose="020B0604020202020204" pitchFamily="34" charset="0"/>
              </a:rPr>
              <a:t>deadline</a:t>
            </a:r>
            <a:r>
              <a:rPr lang="cs-CZ" sz="1800" b="1" dirty="0">
                <a:highlight>
                  <a:srgbClr val="FFFF00"/>
                </a:highlight>
                <a:cs typeface="Arial" panose="020B0604020202020204" pitchFamily="34" charset="0"/>
              </a:rPr>
              <a:t> 12. 12. 2022</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Walter Benjamin: Malé dějiny fotografie</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Friedrich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Kitter</a:t>
            </a:r>
            <a:r>
              <a:rPr lang="cs-CZ" sz="1800" dirty="0">
                <a:effectLst/>
                <a:latin typeface="Calibri" panose="020F0502020204030204" pitchFamily="34" charset="0"/>
                <a:ea typeface="Calibri" panose="020F0502020204030204" pitchFamily="34" charset="0"/>
                <a:cs typeface="Times New Roman" panose="02020603050405020304" pitchFamily="18" charset="0"/>
              </a:rPr>
              <a:t>: Gramofon, film, psací stroj</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Peter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Weibel</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Apparatus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World</a:t>
            </a:r>
            <a:r>
              <a:rPr lang="cs-CZ" sz="1800" dirty="0">
                <a:effectLst/>
                <a:latin typeface="Calibri" panose="020F0502020204030204" pitchFamily="34" charset="0"/>
                <a:ea typeface="Calibri" panose="020F0502020204030204" pitchFamily="34" charset="0"/>
                <a:cs typeface="Times New Roman" panose="02020603050405020304" pitchFamily="18" charset="0"/>
              </a:rPr>
              <a:t> – 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World</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Unto</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Itself</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Lev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Manovich</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Avant</a:t>
            </a:r>
            <a:r>
              <a:rPr lang="cs-CZ" sz="1800" dirty="0">
                <a:effectLst/>
                <a:latin typeface="Calibri" panose="020F0502020204030204" pitchFamily="34" charset="0"/>
                <a:ea typeface="Calibri" panose="020F0502020204030204" pitchFamily="34" charset="0"/>
                <a:cs typeface="Times New Roman" panose="02020603050405020304" pitchFamily="18" charset="0"/>
              </a:rPr>
              <a:t>-garde as Software</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Lev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Manovich</a:t>
            </a:r>
            <a:r>
              <a:rPr lang="cs-CZ" sz="1800" dirty="0">
                <a:effectLst/>
                <a:latin typeface="Calibri" panose="020F0502020204030204" pitchFamily="34" charset="0"/>
                <a:ea typeface="Calibri" panose="020F0502020204030204" pitchFamily="34" charset="0"/>
                <a:cs typeface="Times New Roman" panose="02020603050405020304" pitchFamily="18" charset="0"/>
              </a:rPr>
              <a:t>: New Media: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From</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Borges</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HTML. In.: WARDRIP-FRUIN, N. a kol.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eds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New Media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Reader</a:t>
            </a:r>
            <a:r>
              <a:rPr lang="cs-CZ" sz="1800" dirty="0">
                <a:effectLst/>
                <a:latin typeface="Calibri" panose="020F0502020204030204" pitchFamily="34" charset="0"/>
                <a:ea typeface="Calibri" panose="020F0502020204030204" pitchFamily="34" charset="0"/>
                <a:cs typeface="Times New Roman" panose="02020603050405020304" pitchFamily="18" charset="0"/>
              </a:rPr>
              <a:t>. Cambridge: MIT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Press</a:t>
            </a:r>
            <a:r>
              <a:rPr lang="cs-CZ" sz="1800" dirty="0">
                <a:effectLst/>
                <a:latin typeface="Calibri" panose="020F0502020204030204" pitchFamily="34" charset="0"/>
                <a:ea typeface="Calibri" panose="020F0502020204030204" pitchFamily="34" charset="0"/>
                <a:cs typeface="Times New Roman" panose="02020603050405020304" pitchFamily="18" charset="0"/>
              </a:rPr>
              <a:t>, 2003, s. 13–25.</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Friedrich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Nake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Construction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and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Intuition</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Creativity</a:t>
            </a:r>
            <a:r>
              <a:rPr lang="cs-CZ" sz="1800" dirty="0">
                <a:effectLst/>
                <a:latin typeface="Calibri" panose="020F0502020204030204" pitchFamily="34" charset="0"/>
                <a:ea typeface="Calibri" panose="020F0502020204030204" pitchFamily="34" charset="0"/>
                <a:cs typeface="Times New Roman" panose="02020603050405020304" pitchFamily="18" charset="0"/>
              </a:rPr>
              <a:t> in Early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Computer</a:t>
            </a:r>
            <a:r>
              <a:rPr lang="cs-CZ" sz="1800" dirty="0">
                <a:effectLst/>
                <a:latin typeface="Calibri" panose="020F0502020204030204" pitchFamily="34" charset="0"/>
                <a:ea typeface="Calibri" panose="020F0502020204030204" pitchFamily="34" charset="0"/>
                <a:cs typeface="Times New Roman" panose="02020603050405020304" pitchFamily="18" charset="0"/>
              </a:rPr>
              <a:t> Art</a:t>
            </a:r>
          </a:p>
          <a:p>
            <a:pPr>
              <a:lnSpc>
                <a:spcPct val="120000"/>
              </a:lnSpc>
              <a:spcBef>
                <a:spcPts val="0"/>
              </a:spcBef>
            </a:pPr>
            <a:r>
              <a:rPr lang="cs-CZ" sz="1800" dirty="0">
                <a:effectLst/>
                <a:latin typeface="Calibri" panose="020F0502020204030204" pitchFamily="34" charset="0"/>
                <a:ea typeface="Calibri" panose="020F0502020204030204" pitchFamily="34" charset="0"/>
                <a:cs typeface="Times New Roman" panose="02020603050405020304" pitchFamily="18" charset="0"/>
              </a:rPr>
              <a:t>Sylvia Martin: Video Art.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Taschen</a:t>
            </a:r>
            <a:r>
              <a:rPr lang="cs-CZ" sz="1800" dirty="0">
                <a:effectLst/>
                <a:latin typeface="Calibri" panose="020F0502020204030204" pitchFamily="34" charset="0"/>
                <a:ea typeface="Calibri" panose="020F0502020204030204" pitchFamily="34" charset="0"/>
                <a:cs typeface="Times New Roman" panose="02020603050405020304" pitchFamily="18" charset="0"/>
              </a:rPr>
              <a:t>, 1992, s. 6–25.</a:t>
            </a:r>
          </a:p>
          <a:p>
            <a:pPr>
              <a:buFont typeface="Wingdings" panose="05000000000000000000" pitchFamily="2" charset="2"/>
              <a:buChar char="ü"/>
            </a:pPr>
            <a:r>
              <a:rPr lang="cs-CZ" sz="1900" b="1" dirty="0">
                <a:latin typeface="Arial" panose="020B0604020202020204" pitchFamily="34" charset="0"/>
                <a:cs typeface="Arial" panose="020B0604020202020204" pitchFamily="34" charset="0"/>
              </a:rPr>
              <a:t>Znalostní test.</a:t>
            </a:r>
          </a:p>
        </p:txBody>
      </p:sp>
    </p:spTree>
    <p:extLst>
      <p:ext uri="{BB962C8B-B14F-4D97-AF65-F5344CB8AC3E}">
        <p14:creationId xmlns:p14="http://schemas.microsoft.com/office/powerpoint/2010/main" val="274892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0" indent="0">
              <a:buNone/>
            </a:pPr>
            <a:r>
              <a:rPr lang="cs-CZ" dirty="0">
                <a:latin typeface="Arial Black" panose="020B0A04020102020204" pitchFamily="34" charset="0"/>
                <a:cs typeface="Arial" panose="020B0604020202020204" pitchFamily="34" charset="0"/>
              </a:rPr>
              <a:t>Co je umění nových médií </a:t>
            </a:r>
            <a:r>
              <a:rPr lang="cs-CZ" sz="2400" dirty="0">
                <a:latin typeface="Arial" panose="020B0604020202020204" pitchFamily="34" charset="0"/>
                <a:cs typeface="Arial" panose="020B0604020202020204" pitchFamily="34" charset="0"/>
                <a:hlinkClick r:id="rId3"/>
              </a:rPr>
              <a:t>https://www.youtube.com/watch?v=dLWo_44ETD0h</a:t>
            </a:r>
          </a:p>
          <a:p>
            <a:pPr marL="0" indent="0">
              <a:buNone/>
            </a:pPr>
            <a:r>
              <a:rPr lang="cs-CZ" sz="2400" dirty="0">
                <a:latin typeface="Arial" panose="020B0604020202020204" pitchFamily="34" charset="0"/>
                <a:cs typeface="Arial" panose="020B0604020202020204" pitchFamily="34" charset="0"/>
                <a:hlinkClick r:id="rId3"/>
              </a:rPr>
              <a:t>https://www.youtube.com/watch?v=EyltIakqyDk</a:t>
            </a:r>
            <a:endParaRPr lang="cs-CZ" sz="2400" dirty="0">
              <a:latin typeface="Arial" panose="020B0604020202020204" pitchFamily="34" charset="0"/>
              <a:cs typeface="Arial" panose="020B0604020202020204" pitchFamily="34" charset="0"/>
            </a:endParaRPr>
          </a:p>
          <a:p>
            <a:pPr marL="0" indent="0">
              <a:buNone/>
            </a:pPr>
            <a:r>
              <a:rPr lang="cs-CZ" sz="2400" dirty="0">
                <a:latin typeface="Arial" panose="020B0604020202020204" pitchFamily="34" charset="0"/>
                <a:cs typeface="Arial" panose="020B0604020202020204" pitchFamily="34" charset="0"/>
                <a:hlinkClick r:id="rId4"/>
              </a:rPr>
              <a:t>https://www.youtube.com/watch?v=2RWop0Gln24</a:t>
            </a:r>
            <a:endParaRPr lang="cs-CZ" sz="2400" dirty="0">
              <a:latin typeface="Arial" panose="020B06040202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8586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marL="0" indent="0">
              <a:buNone/>
            </a:pPr>
            <a:r>
              <a:rPr lang="cs-CZ" sz="9600"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42116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umění nových médií?</a:t>
            </a:r>
          </a:p>
          <a:p>
            <a:pPr marL="0" indent="0">
              <a:buNone/>
            </a:pPr>
            <a:endParaRPr lang="cs-CZ" dirty="0">
              <a:latin typeface="Arial Black" panose="020B0A04020102020204" pitchFamily="34" charset="0"/>
              <a:cs typeface="Arial" panose="020B0604020202020204" pitchFamily="34" charset="0"/>
            </a:endParaRPr>
          </a:p>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Proč je obtížné je definovat?</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Neukončený proces integrace do světa umění…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Obtížná definice uměleckých druhů a žánrů obecně…</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Všudypřítomnost nových médií…</a:t>
            </a: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Definice na základě užitého média...</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lvl="1">
              <a:buFont typeface="Wingdings" panose="05000000000000000000" pitchFamily="2" charset="2"/>
              <a:buChar char="ü"/>
            </a:pPr>
            <a:r>
              <a:rPr lang="cs-CZ" dirty="0">
                <a:latin typeface="Arial Black" panose="020B0A04020102020204" pitchFamily="34" charset="0"/>
                <a:cs typeface="Arial" panose="020B0604020202020204" pitchFamily="34" charset="0"/>
              </a:rPr>
              <a:t>Přidružená témata: archivace, kurátorství nových médií</a:t>
            </a:r>
          </a:p>
          <a:p>
            <a:pPr lvl="1">
              <a:buFont typeface="Wingdings" panose="05000000000000000000" pitchFamily="2" charset="2"/>
              <a:buChar char="ü"/>
            </a:pPr>
            <a:endParaRPr lang="cs-CZ" dirty="0">
              <a:latin typeface="Arial Black" panose="020B0A04020102020204" pitchFamily="34" charset="0"/>
              <a:cs typeface="Arial" panose="020B0604020202020204" pitchFamily="34" charset="0"/>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326832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ü"/>
            </a:pPr>
            <a:r>
              <a:rPr lang="cs-CZ" dirty="0">
                <a:latin typeface="Arial Black" panose="020B0A04020102020204" pitchFamily="34" charset="0"/>
                <a:cs typeface="Arial" panose="020B0604020202020204" pitchFamily="34" charset="0"/>
              </a:rPr>
              <a:t>Co je to umění nových médií?</a:t>
            </a:r>
          </a:p>
          <a:p>
            <a:pPr marL="0" indent="0">
              <a:buNone/>
            </a:pPr>
            <a:endParaRPr lang="cs-CZ" dirty="0">
              <a:latin typeface="Arial Black" panose="020B0A04020102020204" pitchFamily="34" charset="0"/>
              <a:cs typeface="Arial" panose="020B0604020202020204" pitchFamily="34" charset="0"/>
            </a:endParaRPr>
          </a:p>
          <a:p>
            <a:pPr marL="457200" lvl="1" indent="0">
              <a:buNone/>
            </a:pPr>
            <a:r>
              <a:rPr lang="cs-CZ" dirty="0" err="1">
                <a:latin typeface="Arial Black" panose="020B0A04020102020204" pitchFamily="34" charset="0"/>
                <a:cs typeface="Arial" panose="020B0604020202020204" pitchFamily="34" charset="0"/>
                <a:sym typeface="Wingdings" panose="05000000000000000000" pitchFamily="2" charset="2"/>
              </a:rPr>
              <a:t>Novomediální</a:t>
            </a:r>
            <a:r>
              <a:rPr lang="cs-CZ" dirty="0">
                <a:latin typeface="Arial Black" panose="020B0A04020102020204" pitchFamily="34" charset="0"/>
                <a:cs typeface="Arial" panose="020B0604020202020204" pitchFamily="34" charset="0"/>
                <a:sym typeface="Wingdings" panose="05000000000000000000" pitchFamily="2" charset="2"/>
              </a:rPr>
              <a:t> umění je obvykle definováno jako druh, který zahrnuje umělecká díla vytvořená pomocí nových mediálních technologií, včetně digitálního umění, počítačové grafiky, počítačové animace, virtuálního umění, internetového umění, interaktivního umění, videoher, počítačové robotiky, 3D tisku a umění jako biotechnologie. </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r>
              <a:rPr lang="cs-CZ" dirty="0">
                <a:latin typeface="Arial Black" panose="020B0A04020102020204" pitchFamily="34" charset="0"/>
                <a:cs typeface="Arial" panose="020B0604020202020204" pitchFamily="34" charset="0"/>
                <a:sym typeface="Wingdings" panose="05000000000000000000" pitchFamily="2" charset="2"/>
              </a:rPr>
              <a:t>Charakteristické rysy: interaktivita a kreativní participace.</a:t>
            </a: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212020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Black" panose="020B0A04020102020204" pitchFamily="34" charset="0"/>
              </a:rPr>
              <a:t>New Media Art I</a:t>
            </a:r>
          </a:p>
        </p:txBody>
      </p:sp>
      <p:sp>
        <p:nvSpPr>
          <p:cNvPr id="3" name="Zástupný symbol pro obsah 2"/>
          <p:cNvSpPr>
            <a:spLocks noGrp="1"/>
          </p:cNvSpPr>
          <p:nvPr>
            <p:ph idx="1"/>
          </p:nvPr>
        </p:nvSpPr>
        <p:spPr>
          <a:xfrm>
            <a:off x="838200" y="1843732"/>
            <a:ext cx="10515600" cy="4351338"/>
          </a:xfrm>
        </p:spPr>
        <p:txBody>
          <a:bodyPr>
            <a:normAutofit/>
          </a:bodyPr>
          <a:lstStyle/>
          <a:p>
            <a:pPr>
              <a:buFont typeface="Wingdings" panose="05000000000000000000" pitchFamily="2" charset="2"/>
              <a:buChar char="ü"/>
            </a:pPr>
            <a:r>
              <a:rPr lang="cs-CZ" u="sng" dirty="0">
                <a:latin typeface="Arial Black" panose="020B0A04020102020204" pitchFamily="34" charset="0"/>
                <a:cs typeface="Arial" panose="020B0604020202020204" pitchFamily="34" charset="0"/>
              </a:rPr>
              <a:t>Příklady</a:t>
            </a:r>
          </a:p>
          <a:p>
            <a:pPr lvl="1">
              <a:buFont typeface="Wingdings" panose="05000000000000000000" pitchFamily="2" charset="2"/>
              <a:buChar char="ü"/>
            </a:pPr>
            <a:r>
              <a:rPr lang="cs-CZ" b="1" dirty="0" err="1">
                <a:latin typeface="Arial" panose="020B0604020202020204" pitchFamily="34" charset="0"/>
                <a:cs typeface="Arial" panose="020B0604020202020204" pitchFamily="34" charset="0"/>
              </a:rPr>
              <a:t>Refic</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Anadol</a:t>
            </a:r>
            <a:r>
              <a:rPr lang="cs-CZ" b="1" dirty="0">
                <a:latin typeface="Arial" panose="020B0604020202020204" pitchFamily="34" charset="0"/>
                <a:cs typeface="Arial" panose="020B0604020202020204" pitchFamily="34" charset="0"/>
              </a:rPr>
              <a:t>: </a:t>
            </a:r>
            <a:r>
              <a:rPr lang="cs-CZ" b="1" dirty="0" err="1">
                <a:latin typeface="Arial" panose="020B0604020202020204" pitchFamily="34" charset="0"/>
                <a:cs typeface="Arial" panose="020B0604020202020204" pitchFamily="34" charset="0"/>
              </a:rPr>
              <a:t>Machine</a:t>
            </a:r>
            <a:r>
              <a:rPr lang="cs-CZ" b="1" dirty="0">
                <a:latin typeface="Arial" panose="020B0604020202020204" pitchFamily="34" charset="0"/>
                <a:cs typeface="Arial" panose="020B0604020202020204" pitchFamily="34" charset="0"/>
              </a:rPr>
              <a:t> Hallucinations,2021(data </a:t>
            </a:r>
            <a:r>
              <a:rPr lang="cs-CZ" b="1" dirty="0" err="1">
                <a:latin typeface="Arial" panose="020B0604020202020204" pitchFamily="34" charset="0"/>
                <a:cs typeface="Arial" panose="020B0604020202020204" pitchFamily="34" charset="0"/>
              </a:rPr>
              <a:t>visualisations</a:t>
            </a:r>
            <a:r>
              <a:rPr lang="cs-CZ" b="1" dirty="0">
                <a:latin typeface="Arial" panose="020B0604020202020204" pitchFamily="34" charset="0"/>
                <a:cs typeface="Arial" panose="020B0604020202020204" pitchFamily="34" charset="0"/>
              </a:rPr>
              <a:t>) </a:t>
            </a:r>
            <a:r>
              <a:rPr lang="cs-CZ" u="sng" dirty="0">
                <a:latin typeface="Arial" panose="020B0604020202020204" pitchFamily="34" charset="0"/>
                <a:cs typeface="Arial" panose="020B0604020202020204" pitchFamily="34" charset="0"/>
              </a:rPr>
              <a:t>https://refikanadol.com/works/machine-memoirs-space/</a:t>
            </a:r>
          </a:p>
          <a:p>
            <a:pPr lvl="1">
              <a:buFont typeface="Wingdings" panose="05000000000000000000" pitchFamily="2" charset="2"/>
              <a:buChar char="ü"/>
            </a:pPr>
            <a:r>
              <a:rPr lang="cs-CZ" b="1" dirty="0" err="1">
                <a:latin typeface="Arial" panose="020B0604020202020204" pitchFamily="34" charset="0"/>
                <a:cs typeface="Arial" panose="020B0604020202020204" pitchFamily="34" charset="0"/>
                <a:sym typeface="Wingdings" panose="05000000000000000000" pitchFamily="2" charset="2"/>
              </a:rPr>
              <a:t>The</a:t>
            </a:r>
            <a:r>
              <a:rPr lang="cs-CZ" b="1" dirty="0">
                <a:latin typeface="Arial" panose="020B0604020202020204" pitchFamily="34" charset="0"/>
                <a:cs typeface="Arial" panose="020B0604020202020204" pitchFamily="34" charset="0"/>
                <a:sym typeface="Wingdings" panose="05000000000000000000" pitchFamily="2" charset="2"/>
              </a:rPr>
              <a:t> Inheritance, 2015 (performance, </a:t>
            </a:r>
            <a:r>
              <a:rPr lang="en-GB" b="1" dirty="0">
                <a:latin typeface="Arial" panose="020B0604020202020204" pitchFamily="34" charset="0"/>
                <a:cs typeface="Arial" panose="020B0604020202020204" pitchFamily="34" charset="0"/>
                <a:sym typeface="Wingdings" panose="05000000000000000000" pitchFamily="2" charset="2"/>
              </a:rPr>
              <a:t>motion capture </a:t>
            </a:r>
            <a:r>
              <a:rPr lang="cs-CZ" b="1" dirty="0">
                <a:latin typeface="Arial" panose="020B0604020202020204" pitchFamily="34" charset="0"/>
                <a:cs typeface="Arial" panose="020B0604020202020204" pitchFamily="34" charset="0"/>
                <a:sym typeface="Wingdings" panose="05000000000000000000" pitchFamily="2" charset="2"/>
              </a:rPr>
              <a:t>technology): </a:t>
            </a:r>
            <a:r>
              <a:rPr lang="cs-CZ" u="sng" dirty="0">
                <a:latin typeface="Arial" panose="020B0604020202020204" pitchFamily="34" charset="0"/>
                <a:cs typeface="Arial" panose="020B0604020202020204" pitchFamily="34" charset="0"/>
                <a:hlinkClick r:id="rId2"/>
              </a:rPr>
              <a:t>https://www.youtube.com/watch?v=AIehsaH_rYk</a:t>
            </a:r>
            <a:endParaRPr lang="cs-CZ" u="sng" dirty="0">
              <a:latin typeface="Arial" panose="020B0604020202020204" pitchFamily="34" charset="0"/>
              <a:cs typeface="Arial" panose="020B0604020202020204" pitchFamily="34" charset="0"/>
            </a:endParaRPr>
          </a:p>
          <a:p>
            <a:pPr lvl="1">
              <a:buFont typeface="Wingdings" panose="05000000000000000000" pitchFamily="2" charset="2"/>
              <a:buChar char="ü"/>
            </a:pPr>
            <a:r>
              <a:rPr lang="en-US" b="1" dirty="0">
                <a:latin typeface="Arial" panose="020B0604020202020204" pitchFamily="34" charset="0"/>
                <a:cs typeface="Arial" panose="020B0604020202020204" pitchFamily="34" charset="0"/>
              </a:rPr>
              <a:t>Maurice Benayoun</a:t>
            </a:r>
            <a:r>
              <a:rPr lang="cs-CZ"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World Skin</a:t>
            </a:r>
            <a:r>
              <a:rPr lang="cs-CZ" b="1" dirty="0">
                <a:latin typeface="Arial" panose="020B0604020202020204" pitchFamily="34" charset="0"/>
                <a:cs typeface="Arial" panose="020B0604020202020204" pitchFamily="34" charset="0"/>
              </a:rPr>
              <a:t>, 1997 (</a:t>
            </a:r>
            <a:r>
              <a:rPr lang="en-GB" b="1" dirty="0">
                <a:latin typeface="Arial" panose="020B0604020202020204" pitchFamily="34" charset="0"/>
                <a:cs typeface="Arial" panose="020B0604020202020204" pitchFamily="34" charset="0"/>
              </a:rPr>
              <a:t>cave installation</a:t>
            </a:r>
            <a:r>
              <a:rPr lang="cs-CZ" b="1" dirty="0">
                <a:latin typeface="Arial" panose="020B0604020202020204" pitchFamily="34" charset="0"/>
                <a:cs typeface="Arial" panose="020B0604020202020204" pitchFamily="34" charset="0"/>
              </a:rPr>
              <a:t>): </a:t>
            </a:r>
            <a:r>
              <a:rPr lang="cs-CZ" dirty="0">
                <a:latin typeface="Arial" panose="020B0604020202020204" pitchFamily="34" charset="0"/>
                <a:cs typeface="Arial" panose="020B0604020202020204" pitchFamily="34" charset="0"/>
                <a:hlinkClick r:id="rId3"/>
              </a:rPr>
              <a:t>https://www.youtube.com/watch?v=I6NRSD7fBTw</a:t>
            </a:r>
            <a:endParaRPr lang="cs-CZ" dirty="0">
              <a:latin typeface="Arial" panose="020B0604020202020204" pitchFamily="34" charset="0"/>
              <a:cs typeface="Arial" panose="020B0604020202020204" pitchFamily="34" charset="0"/>
            </a:endParaRPr>
          </a:p>
          <a:p>
            <a:pPr lvl="1">
              <a:buFont typeface="Wingdings" panose="05000000000000000000" pitchFamily="2" charset="2"/>
              <a:buChar char="ü"/>
            </a:pPr>
            <a:r>
              <a:rPr lang="de-DE" b="1" dirty="0">
                <a:latin typeface="Arial" panose="020B0604020202020204" pitchFamily="34" charset="0"/>
                <a:cs typeface="Arial" panose="020B0604020202020204" pitchFamily="34" charset="0"/>
              </a:rPr>
              <a:t>Kurt </a:t>
            </a:r>
            <a:r>
              <a:rPr lang="de-DE" b="1" dirty="0" err="1">
                <a:latin typeface="Arial" panose="020B0604020202020204" pitchFamily="34" charset="0"/>
                <a:cs typeface="Arial" panose="020B0604020202020204" pitchFamily="34" charset="0"/>
              </a:rPr>
              <a:t>Hentschläger</a:t>
            </a:r>
            <a:r>
              <a:rPr lang="cs-CZ" b="1" dirty="0">
                <a:latin typeface="Arial" panose="020B0604020202020204" pitchFamily="34" charset="0"/>
                <a:cs typeface="Arial" panose="020B0604020202020204" pitchFamily="34" charset="0"/>
              </a:rPr>
              <a:t>,</a:t>
            </a:r>
            <a:r>
              <a:rPr lang="de-DE" b="1" dirty="0">
                <a:latin typeface="Arial" panose="020B0604020202020204" pitchFamily="34" charset="0"/>
                <a:cs typeface="Arial" panose="020B0604020202020204" pitchFamily="34" charset="0"/>
              </a:rPr>
              <a:t> Ulf Langheinrich / Granular Synthesis – Modell 5</a:t>
            </a:r>
            <a:r>
              <a:rPr lang="cs-CZ" b="1" dirty="0">
                <a:latin typeface="Arial" panose="020B0604020202020204" pitchFamily="34" charset="0"/>
                <a:cs typeface="Arial" panose="020B0604020202020204" pitchFamily="34" charset="0"/>
              </a:rPr>
              <a:t>, 1995</a:t>
            </a:r>
            <a:r>
              <a:rPr lang="cs-CZ" dirty="0">
                <a:latin typeface="Arial" panose="020B0604020202020204" pitchFamily="34" charset="0"/>
                <a:cs typeface="Arial" panose="020B0604020202020204" pitchFamily="34" charset="0"/>
              </a:rPr>
              <a:t>: </a:t>
            </a:r>
            <a:r>
              <a:rPr lang="cs-CZ" dirty="0">
                <a:latin typeface="Arial" panose="020B0604020202020204" pitchFamily="34" charset="0"/>
                <a:cs typeface="Arial" panose="020B0604020202020204" pitchFamily="34" charset="0"/>
                <a:hlinkClick r:id="rId4"/>
              </a:rPr>
              <a:t>https://www.youtube.com/watch?v=micWnrTNNjo</a:t>
            </a:r>
            <a:endParaRPr lang="cs-CZ" dirty="0">
              <a:latin typeface="Arial" panose="020B0604020202020204" pitchFamily="34" charset="0"/>
              <a:cs typeface="Arial" panose="020B0604020202020204" pitchFamily="34" charset="0"/>
            </a:endParaRPr>
          </a:p>
          <a:p>
            <a:pPr marL="457200" lvl="1" indent="0">
              <a:buNone/>
            </a:pPr>
            <a:endParaRPr lang="en-US" b="1" dirty="0">
              <a:latin typeface="Arial" panose="020B0604020202020204" pitchFamily="34" charset="0"/>
              <a:cs typeface="Arial" panose="020B0604020202020204" pitchFamily="34" charset="0"/>
            </a:endParaRPr>
          </a:p>
          <a:p>
            <a:pPr lvl="1">
              <a:buFont typeface="Wingdings" panose="05000000000000000000" pitchFamily="2" charset="2"/>
              <a:buChar char="ü"/>
            </a:pPr>
            <a:endParaRPr lang="cs-CZ" u="sng" dirty="0"/>
          </a:p>
          <a:p>
            <a:pPr marL="0" indent="0">
              <a:buNone/>
            </a:pPr>
            <a:endParaRPr lang="cs-CZ" b="1" u="sng" dirty="0">
              <a:latin typeface="Arial" panose="020B0604020202020204" pitchFamily="34" charset="0"/>
              <a:cs typeface="Arial" panose="020B0604020202020204" pitchFamily="34" charset="0"/>
              <a:sym typeface="Wingdings" panose="05000000000000000000" pitchFamily="2" charset="2"/>
            </a:endParaRPr>
          </a:p>
          <a:p>
            <a:pPr marL="0" indent="0">
              <a:buNone/>
            </a:pPr>
            <a:endParaRPr lang="cs-CZ" b="1" dirty="0">
              <a:latin typeface="Arial" panose="020B06040202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cs typeface="Arial" panose="020B0604020202020204" pitchFamily="34" charset="0"/>
              <a:sym typeface="Wingdings" panose="05000000000000000000" pitchFamily="2" charset="2"/>
            </a:endParaRPr>
          </a:p>
          <a:p>
            <a:pPr marL="457200" lvl="1" indent="0">
              <a:buNone/>
            </a:pPr>
            <a:endParaRPr lang="cs-CZ" dirty="0">
              <a:latin typeface="Arial Black" panose="020B0A04020102020204" pitchFamily="34" charset="0"/>
            </a:endParaRPr>
          </a:p>
          <a:p>
            <a:endParaRPr lang="cs-CZ" dirty="0">
              <a:latin typeface="Arial Black" panose="020B0A04020102020204" pitchFamily="34" charset="0"/>
            </a:endParaRPr>
          </a:p>
        </p:txBody>
      </p:sp>
    </p:spTree>
    <p:extLst>
      <p:ext uri="{BB962C8B-B14F-4D97-AF65-F5344CB8AC3E}">
        <p14:creationId xmlns:p14="http://schemas.microsoft.com/office/powerpoint/2010/main" val="151232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27706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TotalTime>
  <Words>525</Words>
  <Application>Microsoft Office PowerPoint</Application>
  <PresentationFormat>Širokoúhlá obrazovka</PresentationFormat>
  <Paragraphs>66</Paragraphs>
  <Slides>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Arial Black</vt:lpstr>
      <vt:lpstr>Calibri</vt:lpstr>
      <vt:lpstr>Calibri Light</vt:lpstr>
      <vt:lpstr>Wingdings</vt:lpstr>
      <vt:lpstr>Motiv Office</vt:lpstr>
      <vt:lpstr>New Media Art I</vt:lpstr>
      <vt:lpstr>New Media Art I</vt:lpstr>
      <vt:lpstr>New Media Art I</vt:lpstr>
      <vt:lpstr>New Media Art I</vt:lpstr>
      <vt:lpstr>New Media Art I</vt:lpstr>
      <vt:lpstr>New Media Art I</vt:lpstr>
      <vt:lpstr>New Media Art I</vt:lpstr>
      <vt:lpstr>New Media Art I</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Media Art I</dc:title>
  <dc:creator>Jana Horáková</dc:creator>
  <cp:lastModifiedBy>Jana Horáková</cp:lastModifiedBy>
  <cp:revision>29</cp:revision>
  <dcterms:created xsi:type="dcterms:W3CDTF">2019-09-20T11:25:50Z</dcterms:created>
  <dcterms:modified xsi:type="dcterms:W3CDTF">2022-09-15T12:55:34Z</dcterms:modified>
</cp:coreProperties>
</file>