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58" r:id="rId4"/>
    <p:sldId id="259" r:id="rId5"/>
    <p:sldId id="261" r:id="rId6"/>
    <p:sldId id="25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6" autoAdjust="0"/>
    <p:restoredTop sz="94660"/>
  </p:normalViewPr>
  <p:slideViewPr>
    <p:cSldViewPr snapToGrid="0">
      <p:cViewPr varScale="1">
        <p:scale>
          <a:sx n="72" d="100"/>
          <a:sy n="72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B72-7F89-4E4B-83C1-2EB764B56AF6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434-0BD4-40A3-B6D3-DEAC84D40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63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B72-7F89-4E4B-83C1-2EB764B56AF6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434-0BD4-40A3-B6D3-DEAC84D40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51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B72-7F89-4E4B-83C1-2EB764B56AF6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434-0BD4-40A3-B6D3-DEAC84D40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94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B72-7F89-4E4B-83C1-2EB764B56AF6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434-0BD4-40A3-B6D3-DEAC84D40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62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B72-7F89-4E4B-83C1-2EB764B56AF6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434-0BD4-40A3-B6D3-DEAC84D40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80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B72-7F89-4E4B-83C1-2EB764B56AF6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434-0BD4-40A3-B6D3-DEAC84D40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08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B72-7F89-4E4B-83C1-2EB764B56AF6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434-0BD4-40A3-B6D3-DEAC84D40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26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B72-7F89-4E4B-83C1-2EB764B56AF6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434-0BD4-40A3-B6D3-DEAC84D40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34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B72-7F89-4E4B-83C1-2EB764B56AF6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434-0BD4-40A3-B6D3-DEAC84D40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74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B72-7F89-4E4B-83C1-2EB764B56AF6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434-0BD4-40A3-B6D3-DEAC84D40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94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B72-7F89-4E4B-83C1-2EB764B56AF6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434-0BD4-40A3-B6D3-DEAC84D40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17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06B72-7F89-4E4B-83C1-2EB764B56AF6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C0434-0BD4-40A3-B6D3-DEAC84D40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49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J1lo2v8Vso&amp;t=1289s" TargetMode="External"/><Relationship Id="rId2" Type="http://schemas.openxmlformats.org/officeDocument/2006/relationships/hyperlink" Target="https://vimeo.com/21771874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f_GsDqKuOF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Arial Black" panose="020B0A04020102020204" pitchFamily="34" charset="0"/>
              </a:rPr>
              <a:t>NEW MEDIA ART </a:t>
            </a:r>
            <a:r>
              <a:rPr lang="en-US" b="1" dirty="0">
                <a:latin typeface="Arial Black" panose="020B0A04020102020204" pitchFamily="34" charset="0"/>
              </a:rPr>
              <a:t>OBSESSIONS </a:t>
            </a:r>
            <a:r>
              <a:rPr lang="cs-CZ" b="1" dirty="0">
                <a:latin typeface="Arial Black" panose="020B0A04020102020204" pitchFamily="34" charset="0"/>
              </a:rPr>
              <a:t>1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59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2DE75-D5C2-4290-A62B-B575C4B04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 Black" panose="020B0A04020102020204" pitchFamily="34" charset="0"/>
              </a:rPr>
              <a:t>New Media Art </a:t>
            </a:r>
            <a:r>
              <a:rPr lang="cs-CZ" b="1" dirty="0" err="1">
                <a:latin typeface="Arial Black" panose="020B0A04020102020204" pitchFamily="34" charset="0"/>
              </a:rPr>
              <a:t>Obsessions</a:t>
            </a:r>
            <a:r>
              <a:rPr lang="cs-CZ" b="1" dirty="0">
                <a:latin typeface="Arial Black" panose="020B0A04020102020204" pitchFamily="34" charset="0"/>
              </a:rPr>
              <a:t>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BD8032-A3FA-4231-B0B3-3FD4BEC81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Obsese (z lat. ob-</a:t>
            </a:r>
            <a:r>
              <a:rPr lang="cs-CZ" dirty="0" err="1"/>
              <a:t>sessio</a:t>
            </a:r>
            <a:r>
              <a:rPr lang="cs-CZ" dirty="0"/>
              <a:t>, posedlost) je v psychologii označení pro vtíravé (obsedantní) myšlenky, nápady, nebo nutkání k jednání. Může se objevit po celé řadě "spouštěcích podnětů", např: při podání ruky s cizí osobou, po zamknutí bytu apod. Obsedantní pocity (např. hudební obsese, kdy se stále vtírá určitá melodie) se projevují náhle a nezávisle na vůli postiženého, který se jim často nedokáže bránit.</a:t>
            </a:r>
          </a:p>
        </p:txBody>
      </p:sp>
    </p:spTree>
    <p:extLst>
      <p:ext uri="{BB962C8B-B14F-4D97-AF65-F5344CB8AC3E}">
        <p14:creationId xmlns:p14="http://schemas.microsoft.com/office/powerpoint/2010/main" val="3338267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MEDIA ARCHEOLOGY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/>
              <a:t>Erkki</a:t>
            </a:r>
            <a:r>
              <a:rPr lang="cs-CZ" b="1" dirty="0"/>
              <a:t> </a:t>
            </a:r>
            <a:r>
              <a:rPr lang="cs-CZ" b="1" dirty="0" err="1"/>
              <a:t>Huhtamo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Mediální archeologie má podle </a:t>
            </a:r>
            <a:r>
              <a:rPr lang="cs-CZ" dirty="0" err="1"/>
              <a:t>Huhtama</a:t>
            </a:r>
            <a:r>
              <a:rPr lang="cs-CZ" dirty="0"/>
              <a:t> dva hlavní cíle: </a:t>
            </a:r>
          </a:p>
          <a:p>
            <a:pPr marL="0" lvl="0" indent="0">
              <a:buNone/>
            </a:pPr>
            <a:r>
              <a:rPr lang="cs-CZ" dirty="0"/>
              <a:t>1. Studium cyklicky se objevujících prvků a motivů ovlivňujících vývoj mediální kultury.</a:t>
            </a:r>
          </a:p>
          <a:p>
            <a:pPr marL="0" lvl="0" indent="0">
              <a:buNone/>
            </a:pPr>
            <a:r>
              <a:rPr lang="cs-CZ" dirty="0"/>
              <a:t>2. Odkrývání způsobů, jakými tyto diskursivní tradice a formace byly </a:t>
            </a:r>
            <a:r>
              <a:rPr lang="cs-CZ" dirty="0" err="1"/>
              <a:t>imprintovány</a:t>
            </a:r>
            <a:r>
              <a:rPr lang="cs-CZ" dirty="0"/>
              <a:t> do konkrétních médií a systémů v různých kulturních kontextech.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7100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MEDIA ARCHEOLOGY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err="1"/>
              <a:t>Erkki</a:t>
            </a:r>
            <a:r>
              <a:rPr lang="cs-CZ" b="1" dirty="0"/>
              <a:t> </a:t>
            </a:r>
            <a:r>
              <a:rPr lang="cs-CZ" b="1" dirty="0" err="1"/>
              <a:t>Huhtamo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Mediální archeologie se věnuje studiu </a:t>
            </a:r>
            <a:r>
              <a:rPr lang="cs-CZ" b="1" dirty="0" err="1"/>
              <a:t>TOPOI</a:t>
            </a:r>
            <a:r>
              <a:rPr lang="cs-CZ" dirty="0"/>
              <a:t> (</a:t>
            </a:r>
            <a:r>
              <a:rPr lang="cs-CZ" dirty="0" err="1"/>
              <a:t>locus</a:t>
            </a:r>
            <a:r>
              <a:rPr lang="cs-CZ" dirty="0"/>
              <a:t> </a:t>
            </a:r>
            <a:r>
              <a:rPr lang="cs-CZ" dirty="0" err="1"/>
              <a:t>communes</a:t>
            </a:r>
            <a:r>
              <a:rPr lang="cs-CZ" dirty="0"/>
              <a:t>, formule)</a:t>
            </a:r>
          </a:p>
          <a:p>
            <a:pPr marL="0" indent="0">
              <a:buNone/>
            </a:pPr>
            <a:r>
              <a:rPr lang="cs-CZ" dirty="0"/>
              <a:t>Hodrová, s. 737: </a:t>
            </a:r>
            <a:endParaRPr lang="en-US" dirty="0"/>
          </a:p>
          <a:p>
            <a:pPr marL="0" indent="0">
              <a:buNone/>
            </a:pPr>
            <a:r>
              <a:rPr lang="cs-CZ" dirty="0" err="1"/>
              <a:t>Toposem</a:t>
            </a:r>
            <a:r>
              <a:rPr lang="cs-CZ" dirty="0"/>
              <a:t> (…) </a:t>
            </a:r>
            <a:r>
              <a:rPr lang="en-US" dirty="0"/>
              <a:t>[je] </a:t>
            </a:r>
            <a:r>
              <a:rPr lang="cs-CZ" dirty="0"/>
              <a:t>motiv</a:t>
            </a:r>
            <a:r>
              <a:rPr lang="en-US" dirty="0"/>
              <a:t> (…) </a:t>
            </a:r>
            <a:r>
              <a:rPr lang="cs-CZ" dirty="0"/>
              <a:t>pouze motiv svou podstatou intertextový. Ernst Robert </a:t>
            </a:r>
            <a:r>
              <a:rPr lang="cs-CZ" dirty="0" err="1"/>
              <a:t>Curtius</a:t>
            </a:r>
            <a:r>
              <a:rPr lang="cs-CZ" dirty="0"/>
              <a:t> v knize </a:t>
            </a:r>
            <a:r>
              <a:rPr lang="cs-CZ" i="1" dirty="0"/>
              <a:t>Evropská literatura a latinský středověk</a:t>
            </a:r>
            <a:r>
              <a:rPr lang="cs-CZ" dirty="0"/>
              <a:t> (1948) užívá termínu </a:t>
            </a:r>
            <a:r>
              <a:rPr lang="cs-CZ" dirty="0" err="1"/>
              <a:t>topos</a:t>
            </a:r>
            <a:r>
              <a:rPr lang="cs-CZ" dirty="0"/>
              <a:t> jednak pro opakované formule (např. hledaná skromnost v úvodu řečnického projevu), pro určitý způsob pojetí světa a místa („svět naruby“, svět jako divadlo, svět jako kniha, </a:t>
            </a:r>
            <a:r>
              <a:rPr lang="cs-CZ" dirty="0" err="1"/>
              <a:t>locus</a:t>
            </a:r>
            <a:r>
              <a:rPr lang="cs-CZ" dirty="0"/>
              <a:t> </a:t>
            </a:r>
            <a:r>
              <a:rPr lang="cs-CZ" dirty="0" err="1"/>
              <a:t>amoneus</a:t>
            </a:r>
            <a:r>
              <a:rPr lang="cs-CZ" dirty="0"/>
              <a:t> (šťastné místo)), dále pak pro tradiční dvojice postav (chlapec a střelec), pro metafory spjaté s plavbou, jídlem, částmi těla, tedy, </a:t>
            </a:r>
            <a:r>
              <a:rPr lang="en-US" dirty="0"/>
              <a:t>…, </a:t>
            </a:r>
            <a:r>
              <a:rPr lang="cs-CZ" dirty="0"/>
              <a:t>pro značně různé motivy – od </a:t>
            </a:r>
            <a:r>
              <a:rPr lang="cs-CZ" b="1" dirty="0"/>
              <a:t>motivů-řečnických formulí </a:t>
            </a:r>
            <a:r>
              <a:rPr lang="cs-CZ" dirty="0"/>
              <a:t>po </a:t>
            </a:r>
            <a:r>
              <a:rPr lang="cs-CZ" b="1" dirty="0"/>
              <a:t>motivy-koncepty světa</a:t>
            </a:r>
            <a:r>
              <a:rPr lang="cs-CZ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TOPOI je </a:t>
            </a:r>
            <a:r>
              <a:rPr lang="cs-CZ" b="1" dirty="0"/>
              <a:t>čímsi před dílem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cs-CZ" dirty="0"/>
              <a:t>Typickým rysem </a:t>
            </a:r>
            <a:r>
              <a:rPr lang="cs-CZ" dirty="0" err="1"/>
              <a:t>topoi</a:t>
            </a:r>
            <a:r>
              <a:rPr lang="cs-CZ" dirty="0"/>
              <a:t> je opakovanost.(Hodrová, s. 740)</a:t>
            </a:r>
          </a:p>
        </p:txBody>
      </p:sp>
    </p:spTree>
    <p:extLst>
      <p:ext uri="{BB962C8B-B14F-4D97-AF65-F5344CB8AC3E}">
        <p14:creationId xmlns:p14="http://schemas.microsoft.com/office/powerpoint/2010/main" val="1718164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MEDIA ARCHEOLOGY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Jussi</a:t>
            </a:r>
            <a:r>
              <a:rPr lang="en-US" b="1" dirty="0"/>
              <a:t> </a:t>
            </a:r>
            <a:r>
              <a:rPr lang="en-US" b="1" dirty="0" err="1"/>
              <a:t>Parikka</a:t>
            </a:r>
            <a:endParaRPr lang="en-US" b="1" dirty="0"/>
          </a:p>
          <a:p>
            <a:pPr marL="0" indent="0">
              <a:buNone/>
            </a:pPr>
            <a:r>
              <a:rPr lang="en-GB" dirty="0"/>
              <a:t>Media archaeology exists somewhere between </a:t>
            </a:r>
            <a:r>
              <a:rPr lang="en-GB" b="1" dirty="0"/>
              <a:t>materialist media theories</a:t>
            </a:r>
            <a:r>
              <a:rPr lang="en-GB" dirty="0"/>
              <a:t> and the insistence on </a:t>
            </a:r>
            <a:r>
              <a:rPr lang="en-GB" b="1" dirty="0"/>
              <a:t>the value of the obsolete and forgotten </a:t>
            </a:r>
            <a:r>
              <a:rPr lang="en-GB" dirty="0"/>
              <a:t>through new cultural histories that have emerged since the 1980s. </a:t>
            </a:r>
          </a:p>
          <a:p>
            <a:pPr marL="0" indent="0">
              <a:buNone/>
            </a:pPr>
            <a:r>
              <a:rPr lang="cs-CZ" dirty="0"/>
              <a:t>He</a:t>
            </a:r>
            <a:r>
              <a:rPr lang="en-GB" dirty="0"/>
              <a:t> see</a:t>
            </a:r>
            <a:r>
              <a:rPr lang="cs-CZ" dirty="0"/>
              <a:t>s</a:t>
            </a:r>
            <a:r>
              <a:rPr lang="en-GB" dirty="0"/>
              <a:t> media archaeology as a theoretically refined analysis of the historical layers of media in their </a:t>
            </a:r>
            <a:r>
              <a:rPr lang="en-GB" b="1" dirty="0"/>
              <a:t>singularity—a conceptual and practical exercise in carving out the aesthetic, cultural, and political singularities of media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And it's much more than paying theoretical attention to the intensive relations between new and old media mediated through concrete and conceptual archives; </a:t>
            </a:r>
            <a:r>
              <a:rPr lang="en-GB" b="1" dirty="0"/>
              <a:t>increasingly, media archaeology is a method for doing media design and art. </a:t>
            </a:r>
          </a:p>
        </p:txBody>
      </p:sp>
    </p:spTree>
    <p:extLst>
      <p:ext uri="{BB962C8B-B14F-4D97-AF65-F5344CB8AC3E}">
        <p14:creationId xmlns:p14="http://schemas.microsoft.com/office/powerpoint/2010/main" val="199943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latin typeface="Arial Black" panose="020B0A04020102020204" pitchFamily="34" charset="0"/>
              </a:rPr>
            </a:br>
            <a:r>
              <a:rPr lang="cs-CZ" dirty="0">
                <a:latin typeface="Arial Black" panose="020B0A04020102020204" pitchFamily="34" charset="0"/>
              </a:rPr>
              <a:t>MEDIA ARCHEOLOGY</a:t>
            </a:r>
            <a:br>
              <a:rPr lang="cs-CZ" dirty="0">
                <a:latin typeface="Arial Black" panose="020B0A04020102020204" pitchFamily="34" charset="0"/>
              </a:rPr>
            </a:b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Mediální archeologie = Revize „velkého příběhu“ o technickém pokroku.</a:t>
            </a:r>
          </a:p>
          <a:p>
            <a:r>
              <a:rPr lang="cs-CZ" dirty="0"/>
              <a:t>Mediální archeologie = Materiální historie techniky.</a:t>
            </a:r>
          </a:p>
          <a:p>
            <a:r>
              <a:rPr lang="cs-CZ" dirty="0"/>
              <a:t>Mediální archeologie = Studium „konceptů“ spojených s technickými aparáty.</a:t>
            </a:r>
          </a:p>
          <a:p>
            <a:endParaRPr lang="cs-CZ" dirty="0"/>
          </a:p>
          <a:p>
            <a:r>
              <a:rPr lang="cs-CZ" dirty="0" err="1"/>
              <a:t>Erkki</a:t>
            </a:r>
            <a:r>
              <a:rPr lang="cs-CZ" dirty="0"/>
              <a:t> </a:t>
            </a:r>
            <a:r>
              <a:rPr lang="cs-CZ" dirty="0" err="1"/>
              <a:t>Huhtamo</a:t>
            </a:r>
            <a:r>
              <a:rPr lang="cs-CZ" dirty="0"/>
              <a:t>: </a:t>
            </a:r>
            <a:r>
              <a:rPr lang="cs-CZ" i="1" dirty="0"/>
              <a:t>On Media Archeology, </a:t>
            </a:r>
            <a:r>
              <a:rPr lang="en-GB" dirty="0"/>
              <a:t>2015 (60 min</a:t>
            </a:r>
            <a:r>
              <a:rPr lang="cs-CZ" dirty="0"/>
              <a:t>.</a:t>
            </a:r>
            <a:r>
              <a:rPr lang="en-GB" dirty="0"/>
              <a:t>)</a:t>
            </a:r>
            <a:br>
              <a:rPr lang="en-GB" dirty="0"/>
            </a:br>
            <a:r>
              <a:rPr lang="en-GB" u="sng" dirty="0">
                <a:hlinkClick r:id="rId2"/>
              </a:rPr>
              <a:t>https://vimeo.com/217718744</a:t>
            </a:r>
            <a:endParaRPr lang="cs-CZ" u="sng" dirty="0"/>
          </a:p>
          <a:p>
            <a:r>
              <a:rPr lang="cs-CZ" u="sng" dirty="0" err="1"/>
              <a:t>Jussi</a:t>
            </a:r>
            <a:r>
              <a:rPr lang="cs-CZ" u="sng" dirty="0"/>
              <a:t> </a:t>
            </a:r>
            <a:r>
              <a:rPr lang="cs-CZ" u="sng" dirty="0" err="1"/>
              <a:t>Parikk</a:t>
            </a:r>
            <a:r>
              <a:rPr lang="cs-CZ" u="sng" dirty="0"/>
              <a:t>: Media Archeology (2011) </a:t>
            </a:r>
            <a:r>
              <a:rPr lang="cs-CZ" u="sng" dirty="0">
                <a:hlinkClick r:id="rId3"/>
              </a:rPr>
              <a:t>https://www.youtube.com/watch?v=KJ1lo2v8Vso&amp;t=1289s</a:t>
            </a:r>
            <a:endParaRPr lang="cs-CZ" u="sng" dirty="0"/>
          </a:p>
          <a:p>
            <a:r>
              <a:rPr lang="cs-CZ" u="sng" dirty="0"/>
              <a:t>Wolfgang Ernst: </a:t>
            </a:r>
            <a:r>
              <a:rPr lang="en-US" i="0" dirty="0">
                <a:solidFill>
                  <a:srgbClr val="030303"/>
                </a:solidFill>
                <a:effectLst/>
                <a:latin typeface="YouTube Sans"/>
              </a:rPr>
              <a:t>Digital Media Archaeology: Archive, Museum and </a:t>
            </a:r>
            <a:r>
              <a:rPr lang="en-US" i="0" dirty="0" err="1">
                <a:solidFill>
                  <a:srgbClr val="030303"/>
                </a:solidFill>
                <a:effectLst/>
                <a:latin typeface="YouTube Sans"/>
              </a:rPr>
              <a:t>Sonicity</a:t>
            </a:r>
            <a:r>
              <a:rPr lang="cs-CZ" i="0" dirty="0">
                <a:solidFill>
                  <a:srgbClr val="030303"/>
                </a:solidFill>
                <a:effectLst/>
                <a:latin typeface="YouTube Sans"/>
              </a:rPr>
              <a:t> (2014); </a:t>
            </a:r>
            <a:r>
              <a:rPr lang="cs-CZ" i="0" dirty="0">
                <a:solidFill>
                  <a:srgbClr val="030303"/>
                </a:solidFill>
                <a:effectLst/>
                <a:latin typeface="YouTube Sans"/>
                <a:hlinkClick r:id="rId4"/>
              </a:rPr>
              <a:t>https://www.youtube.com/watch?v=f_GsDqKuOF8</a:t>
            </a:r>
            <a:endParaRPr lang="cs-CZ" i="0" dirty="0">
              <a:solidFill>
                <a:srgbClr val="030303"/>
              </a:solidFill>
              <a:effectLst/>
              <a:latin typeface="YouTube Sans"/>
            </a:endParaRPr>
          </a:p>
          <a:p>
            <a:endParaRPr lang="en-US" b="1" i="0" dirty="0">
              <a:solidFill>
                <a:srgbClr val="030303"/>
              </a:solidFill>
              <a:effectLst/>
              <a:latin typeface="YouTube Sans"/>
            </a:endParaRPr>
          </a:p>
          <a:p>
            <a:endParaRPr lang="cs-CZ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7135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509</Words>
  <Application>Microsoft Office PowerPoint</Application>
  <PresentationFormat>Širokoúhlá obrazovka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YouTube Sans</vt:lpstr>
      <vt:lpstr>Motiv Office</vt:lpstr>
      <vt:lpstr>NEW MEDIA ART OBSESSIONS 1</vt:lpstr>
      <vt:lpstr>New Media Art Obsessions 1</vt:lpstr>
      <vt:lpstr>MEDIA ARCHEOLOGY</vt:lpstr>
      <vt:lpstr>MEDIA ARCHEOLOGY</vt:lpstr>
      <vt:lpstr>MEDIA ARCHEOLOGY</vt:lpstr>
      <vt:lpstr> MEDIA ARCHEOLOGY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MEDIA ART OBSESSIONS</dc:title>
  <dc:creator>Horáková</dc:creator>
  <cp:lastModifiedBy>Jana Horáková</cp:lastModifiedBy>
  <cp:revision>41</cp:revision>
  <dcterms:created xsi:type="dcterms:W3CDTF">2018-10-04T08:01:25Z</dcterms:created>
  <dcterms:modified xsi:type="dcterms:W3CDTF">2022-09-22T13:46:24Z</dcterms:modified>
</cp:coreProperties>
</file>