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Lst>
  <p:notesMasterIdLst>
    <p:notesMasterId r:id="rId122"/>
  </p:notesMasterIdLst>
  <p:sldIdLst>
    <p:sldId id="256" r:id="rId2"/>
    <p:sldId id="262" r:id="rId3"/>
    <p:sldId id="267" r:id="rId4"/>
    <p:sldId id="260" r:id="rId5"/>
    <p:sldId id="261" r:id="rId6"/>
    <p:sldId id="263" r:id="rId7"/>
    <p:sldId id="264" r:id="rId8"/>
    <p:sldId id="265" r:id="rId9"/>
    <p:sldId id="257" r:id="rId10"/>
    <p:sldId id="259" r:id="rId11"/>
    <p:sldId id="258" r:id="rId12"/>
    <p:sldId id="266" r:id="rId13"/>
    <p:sldId id="268" r:id="rId14"/>
    <p:sldId id="269"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82" r:id="rId40"/>
    <p:sldId id="283" r:id="rId41"/>
    <p:sldId id="284" r:id="rId42"/>
    <p:sldId id="285"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5" r:id="rId60"/>
    <p:sldId id="314"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32" r:id="rId75"/>
    <p:sldId id="333" r:id="rId76"/>
    <p:sldId id="329" r:id="rId77"/>
    <p:sldId id="334" r:id="rId78"/>
    <p:sldId id="330" r:id="rId79"/>
    <p:sldId id="331"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8" r:id="rId101"/>
    <p:sldId id="355" r:id="rId102"/>
    <p:sldId id="356" r:id="rId103"/>
    <p:sldId id="357" r:id="rId104"/>
    <p:sldId id="359" r:id="rId105"/>
    <p:sldId id="360" r:id="rId106"/>
    <p:sldId id="361" r:id="rId107"/>
    <p:sldId id="367" r:id="rId108"/>
    <p:sldId id="362" r:id="rId109"/>
    <p:sldId id="364" r:id="rId110"/>
    <p:sldId id="368" r:id="rId111"/>
    <p:sldId id="369" r:id="rId112"/>
    <p:sldId id="370" r:id="rId113"/>
    <p:sldId id="371" r:id="rId114"/>
    <p:sldId id="372" r:id="rId115"/>
    <p:sldId id="374" r:id="rId116"/>
    <p:sldId id="375" r:id="rId117"/>
    <p:sldId id="376" r:id="rId118"/>
    <p:sldId id="377" r:id="rId119"/>
    <p:sldId id="378" r:id="rId120"/>
    <p:sldId id="379" r:id="rId12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7"/>
  </p:normalViewPr>
  <p:slideViewPr>
    <p:cSldViewPr snapToGrid="0" snapToObjects="1">
      <p:cViewPr varScale="1">
        <p:scale>
          <a:sx n="100" d="100"/>
          <a:sy n="100" d="100"/>
        </p:scale>
        <p:origin x="904"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6E75E1-CA37-48E8-B03A-B1BBBE62D72F}"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92D713EB-5BA3-48D4-A8B5-4BF9CE90C89A}">
      <dgm:prSet/>
      <dgm:spPr/>
      <dgm:t>
        <a:bodyPr/>
        <a:lstStyle/>
        <a:p>
          <a:r>
            <a:rPr lang="uk-UA"/>
            <a:t>Перша пісня: живу смерть породжує той, хто живе злом; душу такого чоловіка палить голод, а той, хто взяв іго добра, живе яснодушно.</a:t>
          </a:r>
          <a:endParaRPr lang="en-US"/>
        </a:p>
      </dgm:t>
    </dgm:pt>
    <dgm:pt modelId="{D6834C5F-A746-4DE5-A335-64EB24948917}" type="parTrans" cxnId="{C854DF0A-67D5-4256-9BA6-CF51420590BF}">
      <dgm:prSet/>
      <dgm:spPr/>
      <dgm:t>
        <a:bodyPr/>
        <a:lstStyle/>
        <a:p>
          <a:endParaRPr lang="en-US"/>
        </a:p>
      </dgm:t>
    </dgm:pt>
    <dgm:pt modelId="{8E89466B-6FB4-497D-9843-0C36FCCF776C}" type="sibTrans" cxnId="{C854DF0A-67D5-4256-9BA6-CF51420590BF}">
      <dgm:prSet/>
      <dgm:spPr/>
      <dgm:t>
        <a:bodyPr/>
        <a:lstStyle/>
        <a:p>
          <a:endParaRPr lang="en-US"/>
        </a:p>
      </dgm:t>
    </dgm:pt>
    <dgm:pt modelId="{15C15FEC-DC1C-436A-A4F9-66B4984B7EBC}">
      <dgm:prSet/>
      <dgm:spPr/>
      <dgm:t>
        <a:bodyPr/>
        <a:lstStyle/>
        <a:p>
          <a:r>
            <a:rPr lang="uk-UA"/>
            <a:t>У Пісні другій поет закликає вивиситися над марнотністю нікчемних справ, щоб обновити радість, як швидколітний орел.</a:t>
          </a:r>
          <a:endParaRPr lang="en-US"/>
        </a:p>
      </dgm:t>
    </dgm:pt>
    <dgm:pt modelId="{F11A1C97-2E58-4A80-A441-F5CFC2786421}" type="parTrans" cxnId="{885664FB-FC8A-417F-B8FF-EF4753B46F04}">
      <dgm:prSet/>
      <dgm:spPr/>
      <dgm:t>
        <a:bodyPr/>
        <a:lstStyle/>
        <a:p>
          <a:endParaRPr lang="en-US"/>
        </a:p>
      </dgm:t>
    </dgm:pt>
    <dgm:pt modelId="{A4E8A701-ABAC-4917-8942-335E3112EA52}" type="sibTrans" cxnId="{885664FB-FC8A-417F-B8FF-EF4753B46F04}">
      <dgm:prSet/>
      <dgm:spPr/>
      <dgm:t>
        <a:bodyPr/>
        <a:lstStyle/>
        <a:p>
          <a:endParaRPr lang="en-US"/>
        </a:p>
      </dgm:t>
    </dgm:pt>
    <dgm:pt modelId="{2A91B40B-6D32-4563-89CE-392AD66F6821}">
      <dgm:prSet/>
      <dgm:spPr/>
      <dgm:t>
        <a:bodyPr/>
        <a:lstStyle/>
        <a:p>
          <a:r>
            <a:rPr lang="uk-UA"/>
            <a:t>У Пісні третій славиться той, хто переміг печаль і в кого душа стала садом, що дає плоди. </a:t>
          </a:r>
          <a:endParaRPr lang="en-US"/>
        </a:p>
      </dgm:t>
    </dgm:pt>
    <dgm:pt modelId="{E25E82C9-6213-4E94-A466-56A15654E285}" type="parTrans" cxnId="{FC73AF01-2084-4163-9C36-72687FCC4DB7}">
      <dgm:prSet/>
      <dgm:spPr/>
      <dgm:t>
        <a:bodyPr/>
        <a:lstStyle/>
        <a:p>
          <a:endParaRPr lang="en-US"/>
        </a:p>
      </dgm:t>
    </dgm:pt>
    <dgm:pt modelId="{7CE9C9C1-616A-4B4E-838F-359D2A17E4A5}" type="sibTrans" cxnId="{FC73AF01-2084-4163-9C36-72687FCC4DB7}">
      <dgm:prSet/>
      <dgm:spPr/>
      <dgm:t>
        <a:bodyPr/>
        <a:lstStyle/>
        <a:p>
          <a:endParaRPr lang="en-US"/>
        </a:p>
      </dgm:t>
    </dgm:pt>
    <dgm:pt modelId="{D26EA3EC-D7E4-4FF8-967F-6D17E2303B8E}">
      <dgm:prSet/>
      <dgm:spPr/>
      <dgm:t>
        <a:bodyPr/>
        <a:lstStyle/>
        <a:p>
          <a:r>
            <a:rPr lang="uk-UA"/>
            <a:t>У Пісні четвер­тій віститься, що дух свободи народжує нас у нас-таки самих.</a:t>
          </a:r>
          <a:endParaRPr lang="en-US"/>
        </a:p>
      </dgm:t>
    </dgm:pt>
    <dgm:pt modelId="{9EE80895-24BD-40A2-88AC-B15CFDCA0F6B}" type="parTrans" cxnId="{9B19C113-6825-4A05-ADC3-ECD15712EBD6}">
      <dgm:prSet/>
      <dgm:spPr/>
      <dgm:t>
        <a:bodyPr/>
        <a:lstStyle/>
        <a:p>
          <a:endParaRPr lang="en-US"/>
        </a:p>
      </dgm:t>
    </dgm:pt>
    <dgm:pt modelId="{F66B095C-9ECB-416C-A62E-FF8B1CCB4EAF}" type="sibTrans" cxnId="{9B19C113-6825-4A05-ADC3-ECD15712EBD6}">
      <dgm:prSet/>
      <dgm:spPr/>
      <dgm:t>
        <a:bodyPr/>
        <a:lstStyle/>
        <a:p>
          <a:endParaRPr lang="en-US"/>
        </a:p>
      </dgm:t>
    </dgm:pt>
    <dgm:pt modelId="{5E37C6EE-F4C0-4B29-B179-081740015244}">
      <dgm:prSet/>
      <dgm:spPr/>
      <dgm:t>
        <a:bodyPr/>
        <a:lstStyle/>
        <a:p>
          <a:r>
            <a:rPr lang="uk-UA"/>
            <a:t>П’ята Пісня являє, що пізнавши «небесний секрет», людина виростає в досконалого мужа. </a:t>
          </a:r>
          <a:endParaRPr lang="en-US"/>
        </a:p>
      </dgm:t>
    </dgm:pt>
    <dgm:pt modelId="{D116A7E9-5CBF-4B42-B9B9-2347E463AAD2}" type="parTrans" cxnId="{E0A47199-8C98-438C-A191-EE1CA54ADF37}">
      <dgm:prSet/>
      <dgm:spPr/>
      <dgm:t>
        <a:bodyPr/>
        <a:lstStyle/>
        <a:p>
          <a:endParaRPr lang="en-US"/>
        </a:p>
      </dgm:t>
    </dgm:pt>
    <dgm:pt modelId="{0DDBB5E5-6B48-496E-854F-983DB9351F33}" type="sibTrans" cxnId="{E0A47199-8C98-438C-A191-EE1CA54ADF37}">
      <dgm:prSet/>
      <dgm:spPr/>
      <dgm:t>
        <a:bodyPr/>
        <a:lstStyle/>
        <a:p>
          <a:endParaRPr lang="en-US"/>
        </a:p>
      </dgm:t>
    </dgm:pt>
    <dgm:pt modelId="{35BE9190-1B84-4495-B68B-6421991077A9}">
      <dgm:prSet/>
      <dgm:spPr/>
      <dgm:t>
        <a:bodyPr/>
        <a:lstStyle/>
        <a:p>
          <a:r>
            <a:rPr lang="uk-UA"/>
            <a:t>У Пісні шостій ідеться про зерно, яке, зігнивши, дає проріст і врожай, тобто людина творить живе діло світу, переходячи навіть смерть. </a:t>
          </a:r>
          <a:endParaRPr lang="en-US"/>
        </a:p>
      </dgm:t>
    </dgm:pt>
    <dgm:pt modelId="{98749A74-3BC5-4997-B1E8-1437D792D08C}" type="parTrans" cxnId="{E4B9B7BB-3F9D-4E66-AAF4-6986FFBFDC8B}">
      <dgm:prSet/>
      <dgm:spPr/>
      <dgm:t>
        <a:bodyPr/>
        <a:lstStyle/>
        <a:p>
          <a:endParaRPr lang="en-US"/>
        </a:p>
      </dgm:t>
    </dgm:pt>
    <dgm:pt modelId="{2824A36D-08DE-40F5-AD31-3FF2B30D96F9}" type="sibTrans" cxnId="{E4B9B7BB-3F9D-4E66-AAF4-6986FFBFDC8B}">
      <dgm:prSet/>
      <dgm:spPr/>
      <dgm:t>
        <a:bodyPr/>
        <a:lstStyle/>
        <a:p>
          <a:endParaRPr lang="en-US"/>
        </a:p>
      </dgm:t>
    </dgm:pt>
    <dgm:pt modelId="{7124DDA8-7CC7-4791-8CB8-3DCF79E0EBCB}">
      <dgm:prSet/>
      <dgm:spPr/>
      <dgm:t>
        <a:bodyPr/>
        <a:lstStyle/>
        <a:p>
          <a:r>
            <a:rPr lang="uk-UA"/>
            <a:t>У Пісні восьмій афри­канський олень, уражений отрутою, мчить у гори, щоб знайти життєдайне джерело і зцілитися (один із улюблених символів Г. Сковороди). </a:t>
          </a:r>
          <a:endParaRPr lang="en-US"/>
        </a:p>
      </dgm:t>
    </dgm:pt>
    <dgm:pt modelId="{B17C7240-05D9-46B1-A470-C6310D82CF01}" type="parTrans" cxnId="{9107B86C-690F-4C4E-8004-D987CF8EDA1C}">
      <dgm:prSet/>
      <dgm:spPr/>
      <dgm:t>
        <a:bodyPr/>
        <a:lstStyle/>
        <a:p>
          <a:endParaRPr lang="en-US"/>
        </a:p>
      </dgm:t>
    </dgm:pt>
    <dgm:pt modelId="{D78AA232-0047-476E-AA5E-A2C4313546BE}" type="sibTrans" cxnId="{9107B86C-690F-4C4E-8004-D987CF8EDA1C}">
      <dgm:prSet/>
      <dgm:spPr/>
      <dgm:t>
        <a:bodyPr/>
        <a:lstStyle/>
        <a:p>
          <a:endParaRPr lang="en-US"/>
        </a:p>
      </dgm:t>
    </dgm:pt>
    <dgm:pt modelId="{97F15A53-F324-406C-AD18-66F15ED6D4A0}">
      <dgm:prSet/>
      <dgm:spPr/>
      <dgm:t>
        <a:bodyPr/>
        <a:lstStyle/>
        <a:p>
          <a:r>
            <a:rPr lang="uk-UA"/>
            <a:t>Пісня десята говорить про людські пристрасті й різномисля, які руйнують людину, про ненаситне накопичення багатства, яким протиставляє мислитель і поет людину, в якої «совість, як чистий кришталь». </a:t>
          </a:r>
          <a:endParaRPr lang="en-US"/>
        </a:p>
      </dgm:t>
    </dgm:pt>
    <dgm:pt modelId="{08AE7B59-B719-465A-BE13-75BF560C7029}" type="parTrans" cxnId="{4E70CF98-9A2C-4116-89C0-9472FCE03785}">
      <dgm:prSet/>
      <dgm:spPr/>
      <dgm:t>
        <a:bodyPr/>
        <a:lstStyle/>
        <a:p>
          <a:endParaRPr lang="en-US"/>
        </a:p>
      </dgm:t>
    </dgm:pt>
    <dgm:pt modelId="{FD9F7169-F96F-40E0-934A-275489349C8E}" type="sibTrans" cxnId="{4E70CF98-9A2C-4116-89C0-9472FCE03785}">
      <dgm:prSet/>
      <dgm:spPr/>
      <dgm:t>
        <a:bodyPr/>
        <a:lstStyle/>
        <a:p>
          <a:endParaRPr lang="en-US"/>
        </a:p>
      </dgm:t>
    </dgm:pt>
    <dgm:pt modelId="{7E0F2056-4779-C647-A236-ED4DFC8B9C94}" type="pres">
      <dgm:prSet presAssocID="{866E75E1-CA37-48E8-B03A-B1BBBE62D72F}" presName="diagram" presStyleCnt="0">
        <dgm:presLayoutVars>
          <dgm:dir/>
          <dgm:resizeHandles val="exact"/>
        </dgm:presLayoutVars>
      </dgm:prSet>
      <dgm:spPr/>
    </dgm:pt>
    <dgm:pt modelId="{BDA93BA1-93C9-E843-B226-38020E7F4690}" type="pres">
      <dgm:prSet presAssocID="{92D713EB-5BA3-48D4-A8B5-4BF9CE90C89A}" presName="node" presStyleLbl="node1" presStyleIdx="0" presStyleCnt="8">
        <dgm:presLayoutVars>
          <dgm:bulletEnabled val="1"/>
        </dgm:presLayoutVars>
      </dgm:prSet>
      <dgm:spPr/>
    </dgm:pt>
    <dgm:pt modelId="{9EFE37C4-3094-6C42-A433-6F6E698F175D}" type="pres">
      <dgm:prSet presAssocID="{8E89466B-6FB4-497D-9843-0C36FCCF776C}" presName="sibTrans" presStyleCnt="0"/>
      <dgm:spPr/>
    </dgm:pt>
    <dgm:pt modelId="{817FAD08-A09E-4642-9613-6151622A8CA3}" type="pres">
      <dgm:prSet presAssocID="{15C15FEC-DC1C-436A-A4F9-66B4984B7EBC}" presName="node" presStyleLbl="node1" presStyleIdx="1" presStyleCnt="8">
        <dgm:presLayoutVars>
          <dgm:bulletEnabled val="1"/>
        </dgm:presLayoutVars>
      </dgm:prSet>
      <dgm:spPr/>
    </dgm:pt>
    <dgm:pt modelId="{767C4C07-392B-134D-9222-1FF138F7C09D}" type="pres">
      <dgm:prSet presAssocID="{A4E8A701-ABAC-4917-8942-335E3112EA52}" presName="sibTrans" presStyleCnt="0"/>
      <dgm:spPr/>
    </dgm:pt>
    <dgm:pt modelId="{3189FD3C-3FF0-1045-AA5E-6315FC0A505B}" type="pres">
      <dgm:prSet presAssocID="{2A91B40B-6D32-4563-89CE-392AD66F6821}" presName="node" presStyleLbl="node1" presStyleIdx="2" presStyleCnt="8">
        <dgm:presLayoutVars>
          <dgm:bulletEnabled val="1"/>
        </dgm:presLayoutVars>
      </dgm:prSet>
      <dgm:spPr/>
    </dgm:pt>
    <dgm:pt modelId="{65E76005-E77D-4047-BD5D-05B004A49311}" type="pres">
      <dgm:prSet presAssocID="{7CE9C9C1-616A-4B4E-838F-359D2A17E4A5}" presName="sibTrans" presStyleCnt="0"/>
      <dgm:spPr/>
    </dgm:pt>
    <dgm:pt modelId="{D0690E25-2948-C94A-924A-50D967D5C5FF}" type="pres">
      <dgm:prSet presAssocID="{D26EA3EC-D7E4-4FF8-967F-6D17E2303B8E}" presName="node" presStyleLbl="node1" presStyleIdx="3" presStyleCnt="8">
        <dgm:presLayoutVars>
          <dgm:bulletEnabled val="1"/>
        </dgm:presLayoutVars>
      </dgm:prSet>
      <dgm:spPr/>
    </dgm:pt>
    <dgm:pt modelId="{F03DCC37-8C2E-3242-98CB-0F3364B13B25}" type="pres">
      <dgm:prSet presAssocID="{F66B095C-9ECB-416C-A62E-FF8B1CCB4EAF}" presName="sibTrans" presStyleCnt="0"/>
      <dgm:spPr/>
    </dgm:pt>
    <dgm:pt modelId="{2E8EFE0A-4563-9848-90E1-746F49CB4A36}" type="pres">
      <dgm:prSet presAssocID="{5E37C6EE-F4C0-4B29-B179-081740015244}" presName="node" presStyleLbl="node1" presStyleIdx="4" presStyleCnt="8">
        <dgm:presLayoutVars>
          <dgm:bulletEnabled val="1"/>
        </dgm:presLayoutVars>
      </dgm:prSet>
      <dgm:spPr/>
    </dgm:pt>
    <dgm:pt modelId="{83DF9E5C-261D-1440-A007-537904608D96}" type="pres">
      <dgm:prSet presAssocID="{0DDBB5E5-6B48-496E-854F-983DB9351F33}" presName="sibTrans" presStyleCnt="0"/>
      <dgm:spPr/>
    </dgm:pt>
    <dgm:pt modelId="{C99E8486-EF91-2A49-88CE-D82596AA0323}" type="pres">
      <dgm:prSet presAssocID="{35BE9190-1B84-4495-B68B-6421991077A9}" presName="node" presStyleLbl="node1" presStyleIdx="5" presStyleCnt="8">
        <dgm:presLayoutVars>
          <dgm:bulletEnabled val="1"/>
        </dgm:presLayoutVars>
      </dgm:prSet>
      <dgm:spPr/>
    </dgm:pt>
    <dgm:pt modelId="{499D15D3-B75B-F744-A6B3-EF892B495CDF}" type="pres">
      <dgm:prSet presAssocID="{2824A36D-08DE-40F5-AD31-3FF2B30D96F9}" presName="sibTrans" presStyleCnt="0"/>
      <dgm:spPr/>
    </dgm:pt>
    <dgm:pt modelId="{68DD3DAF-C9C7-A149-A7B3-2C08669AC560}" type="pres">
      <dgm:prSet presAssocID="{7124DDA8-7CC7-4791-8CB8-3DCF79E0EBCB}" presName="node" presStyleLbl="node1" presStyleIdx="6" presStyleCnt="8">
        <dgm:presLayoutVars>
          <dgm:bulletEnabled val="1"/>
        </dgm:presLayoutVars>
      </dgm:prSet>
      <dgm:spPr/>
    </dgm:pt>
    <dgm:pt modelId="{3FDB8B80-C5DF-D245-96AA-D72B31594199}" type="pres">
      <dgm:prSet presAssocID="{D78AA232-0047-476E-AA5E-A2C4313546BE}" presName="sibTrans" presStyleCnt="0"/>
      <dgm:spPr/>
    </dgm:pt>
    <dgm:pt modelId="{53474D83-618D-3849-9B95-F8A4CE4E1F2E}" type="pres">
      <dgm:prSet presAssocID="{97F15A53-F324-406C-AD18-66F15ED6D4A0}" presName="node" presStyleLbl="node1" presStyleIdx="7" presStyleCnt="8">
        <dgm:presLayoutVars>
          <dgm:bulletEnabled val="1"/>
        </dgm:presLayoutVars>
      </dgm:prSet>
      <dgm:spPr/>
    </dgm:pt>
  </dgm:ptLst>
  <dgm:cxnLst>
    <dgm:cxn modelId="{FC73AF01-2084-4163-9C36-72687FCC4DB7}" srcId="{866E75E1-CA37-48E8-B03A-B1BBBE62D72F}" destId="{2A91B40B-6D32-4563-89CE-392AD66F6821}" srcOrd="2" destOrd="0" parTransId="{E25E82C9-6213-4E94-A466-56A15654E285}" sibTransId="{7CE9C9C1-616A-4B4E-838F-359D2A17E4A5}"/>
    <dgm:cxn modelId="{C854DF0A-67D5-4256-9BA6-CF51420590BF}" srcId="{866E75E1-CA37-48E8-B03A-B1BBBE62D72F}" destId="{92D713EB-5BA3-48D4-A8B5-4BF9CE90C89A}" srcOrd="0" destOrd="0" parTransId="{D6834C5F-A746-4DE5-A335-64EB24948917}" sibTransId="{8E89466B-6FB4-497D-9843-0C36FCCF776C}"/>
    <dgm:cxn modelId="{9B19C113-6825-4A05-ADC3-ECD15712EBD6}" srcId="{866E75E1-CA37-48E8-B03A-B1BBBE62D72F}" destId="{D26EA3EC-D7E4-4FF8-967F-6D17E2303B8E}" srcOrd="3" destOrd="0" parTransId="{9EE80895-24BD-40A2-88AC-B15CFDCA0F6B}" sibTransId="{F66B095C-9ECB-416C-A62E-FF8B1CCB4EAF}"/>
    <dgm:cxn modelId="{23736B1C-8AF5-CC43-9E90-4476EF5987DC}" type="presOf" srcId="{2A91B40B-6D32-4563-89CE-392AD66F6821}" destId="{3189FD3C-3FF0-1045-AA5E-6315FC0A505B}" srcOrd="0" destOrd="0" presId="urn:microsoft.com/office/officeart/2005/8/layout/default"/>
    <dgm:cxn modelId="{60A4D253-DE25-E249-B343-088A3A11B68A}" type="presOf" srcId="{15C15FEC-DC1C-436A-A4F9-66B4984B7EBC}" destId="{817FAD08-A09E-4642-9613-6151622A8CA3}" srcOrd="0" destOrd="0" presId="urn:microsoft.com/office/officeart/2005/8/layout/default"/>
    <dgm:cxn modelId="{8BA12D56-81D5-E249-AA13-FD4B15BB35FF}" type="presOf" srcId="{92D713EB-5BA3-48D4-A8B5-4BF9CE90C89A}" destId="{BDA93BA1-93C9-E843-B226-38020E7F4690}" srcOrd="0" destOrd="0" presId="urn:microsoft.com/office/officeart/2005/8/layout/default"/>
    <dgm:cxn modelId="{B9539B65-91F5-664D-BA30-A19CB99E7E6F}" type="presOf" srcId="{D26EA3EC-D7E4-4FF8-967F-6D17E2303B8E}" destId="{D0690E25-2948-C94A-924A-50D967D5C5FF}" srcOrd="0" destOrd="0" presId="urn:microsoft.com/office/officeart/2005/8/layout/default"/>
    <dgm:cxn modelId="{9107B86C-690F-4C4E-8004-D987CF8EDA1C}" srcId="{866E75E1-CA37-48E8-B03A-B1BBBE62D72F}" destId="{7124DDA8-7CC7-4791-8CB8-3DCF79E0EBCB}" srcOrd="6" destOrd="0" parTransId="{B17C7240-05D9-46B1-A470-C6310D82CF01}" sibTransId="{D78AA232-0047-476E-AA5E-A2C4313546BE}"/>
    <dgm:cxn modelId="{46319074-A482-7A42-9CCA-D647FDE22617}" type="presOf" srcId="{5E37C6EE-F4C0-4B29-B179-081740015244}" destId="{2E8EFE0A-4563-9848-90E1-746F49CB4A36}" srcOrd="0" destOrd="0" presId="urn:microsoft.com/office/officeart/2005/8/layout/default"/>
    <dgm:cxn modelId="{4E70CF98-9A2C-4116-89C0-9472FCE03785}" srcId="{866E75E1-CA37-48E8-B03A-B1BBBE62D72F}" destId="{97F15A53-F324-406C-AD18-66F15ED6D4A0}" srcOrd="7" destOrd="0" parTransId="{08AE7B59-B719-465A-BE13-75BF560C7029}" sibTransId="{FD9F7169-F96F-40E0-934A-275489349C8E}"/>
    <dgm:cxn modelId="{E0A47199-8C98-438C-A191-EE1CA54ADF37}" srcId="{866E75E1-CA37-48E8-B03A-B1BBBE62D72F}" destId="{5E37C6EE-F4C0-4B29-B179-081740015244}" srcOrd="4" destOrd="0" parTransId="{D116A7E9-5CBF-4B42-B9B9-2347E463AAD2}" sibTransId="{0DDBB5E5-6B48-496E-854F-983DB9351F33}"/>
    <dgm:cxn modelId="{E4B9B7BB-3F9D-4E66-AAF4-6986FFBFDC8B}" srcId="{866E75E1-CA37-48E8-B03A-B1BBBE62D72F}" destId="{35BE9190-1B84-4495-B68B-6421991077A9}" srcOrd="5" destOrd="0" parTransId="{98749A74-3BC5-4997-B1E8-1437D792D08C}" sibTransId="{2824A36D-08DE-40F5-AD31-3FF2B30D96F9}"/>
    <dgm:cxn modelId="{011DC4BB-9035-174C-A571-7B83FD436472}" type="presOf" srcId="{97F15A53-F324-406C-AD18-66F15ED6D4A0}" destId="{53474D83-618D-3849-9B95-F8A4CE4E1F2E}" srcOrd="0" destOrd="0" presId="urn:microsoft.com/office/officeart/2005/8/layout/default"/>
    <dgm:cxn modelId="{6338DECB-8834-2346-9969-555896D076BD}" type="presOf" srcId="{866E75E1-CA37-48E8-B03A-B1BBBE62D72F}" destId="{7E0F2056-4779-C647-A236-ED4DFC8B9C94}" srcOrd="0" destOrd="0" presId="urn:microsoft.com/office/officeart/2005/8/layout/default"/>
    <dgm:cxn modelId="{0BE8B1ED-CA49-8744-B0FB-96AAD4D923E0}" type="presOf" srcId="{35BE9190-1B84-4495-B68B-6421991077A9}" destId="{C99E8486-EF91-2A49-88CE-D82596AA0323}" srcOrd="0" destOrd="0" presId="urn:microsoft.com/office/officeart/2005/8/layout/default"/>
    <dgm:cxn modelId="{A6FDDEF0-F522-FC40-8CC3-002C2B8517B5}" type="presOf" srcId="{7124DDA8-7CC7-4791-8CB8-3DCF79E0EBCB}" destId="{68DD3DAF-C9C7-A149-A7B3-2C08669AC560}" srcOrd="0" destOrd="0" presId="urn:microsoft.com/office/officeart/2005/8/layout/default"/>
    <dgm:cxn modelId="{885664FB-FC8A-417F-B8FF-EF4753B46F04}" srcId="{866E75E1-CA37-48E8-B03A-B1BBBE62D72F}" destId="{15C15FEC-DC1C-436A-A4F9-66B4984B7EBC}" srcOrd="1" destOrd="0" parTransId="{F11A1C97-2E58-4A80-A441-F5CFC2786421}" sibTransId="{A4E8A701-ABAC-4917-8942-335E3112EA52}"/>
    <dgm:cxn modelId="{CDCB644E-D797-0E43-80C7-38F185F3122E}" type="presParOf" srcId="{7E0F2056-4779-C647-A236-ED4DFC8B9C94}" destId="{BDA93BA1-93C9-E843-B226-38020E7F4690}" srcOrd="0" destOrd="0" presId="urn:microsoft.com/office/officeart/2005/8/layout/default"/>
    <dgm:cxn modelId="{EE41A719-667C-6A4C-B957-5E42A90A6713}" type="presParOf" srcId="{7E0F2056-4779-C647-A236-ED4DFC8B9C94}" destId="{9EFE37C4-3094-6C42-A433-6F6E698F175D}" srcOrd="1" destOrd="0" presId="urn:microsoft.com/office/officeart/2005/8/layout/default"/>
    <dgm:cxn modelId="{9FE39D1A-DE2A-E84B-8F7A-11AC1CA15C36}" type="presParOf" srcId="{7E0F2056-4779-C647-A236-ED4DFC8B9C94}" destId="{817FAD08-A09E-4642-9613-6151622A8CA3}" srcOrd="2" destOrd="0" presId="urn:microsoft.com/office/officeart/2005/8/layout/default"/>
    <dgm:cxn modelId="{20AA1D4D-FB56-8749-AA17-0E2C7360D546}" type="presParOf" srcId="{7E0F2056-4779-C647-A236-ED4DFC8B9C94}" destId="{767C4C07-392B-134D-9222-1FF138F7C09D}" srcOrd="3" destOrd="0" presId="urn:microsoft.com/office/officeart/2005/8/layout/default"/>
    <dgm:cxn modelId="{4CE6BD4A-99A6-6C44-9BB2-6CE241495C2A}" type="presParOf" srcId="{7E0F2056-4779-C647-A236-ED4DFC8B9C94}" destId="{3189FD3C-3FF0-1045-AA5E-6315FC0A505B}" srcOrd="4" destOrd="0" presId="urn:microsoft.com/office/officeart/2005/8/layout/default"/>
    <dgm:cxn modelId="{78236190-A850-514C-AD94-CBF7D152CE4A}" type="presParOf" srcId="{7E0F2056-4779-C647-A236-ED4DFC8B9C94}" destId="{65E76005-E77D-4047-BD5D-05B004A49311}" srcOrd="5" destOrd="0" presId="urn:microsoft.com/office/officeart/2005/8/layout/default"/>
    <dgm:cxn modelId="{D42ED6B5-8F15-8A46-A868-8F8E68FC5A98}" type="presParOf" srcId="{7E0F2056-4779-C647-A236-ED4DFC8B9C94}" destId="{D0690E25-2948-C94A-924A-50D967D5C5FF}" srcOrd="6" destOrd="0" presId="urn:microsoft.com/office/officeart/2005/8/layout/default"/>
    <dgm:cxn modelId="{FB2BE575-0E55-6A4C-97D8-637C07A1FEAA}" type="presParOf" srcId="{7E0F2056-4779-C647-A236-ED4DFC8B9C94}" destId="{F03DCC37-8C2E-3242-98CB-0F3364B13B25}" srcOrd="7" destOrd="0" presId="urn:microsoft.com/office/officeart/2005/8/layout/default"/>
    <dgm:cxn modelId="{1CCAAA28-28C0-D248-95A3-9DDFCBA7B539}" type="presParOf" srcId="{7E0F2056-4779-C647-A236-ED4DFC8B9C94}" destId="{2E8EFE0A-4563-9848-90E1-746F49CB4A36}" srcOrd="8" destOrd="0" presId="urn:microsoft.com/office/officeart/2005/8/layout/default"/>
    <dgm:cxn modelId="{D81381AE-94B7-7543-A15E-A073DA1CAA87}" type="presParOf" srcId="{7E0F2056-4779-C647-A236-ED4DFC8B9C94}" destId="{83DF9E5C-261D-1440-A007-537904608D96}" srcOrd="9" destOrd="0" presId="urn:microsoft.com/office/officeart/2005/8/layout/default"/>
    <dgm:cxn modelId="{DF96F10A-CE5F-9947-9531-67AE5A50A429}" type="presParOf" srcId="{7E0F2056-4779-C647-A236-ED4DFC8B9C94}" destId="{C99E8486-EF91-2A49-88CE-D82596AA0323}" srcOrd="10" destOrd="0" presId="urn:microsoft.com/office/officeart/2005/8/layout/default"/>
    <dgm:cxn modelId="{C5E753EE-296B-DC42-8EB4-EED9994218E3}" type="presParOf" srcId="{7E0F2056-4779-C647-A236-ED4DFC8B9C94}" destId="{499D15D3-B75B-F744-A6B3-EF892B495CDF}" srcOrd="11" destOrd="0" presId="urn:microsoft.com/office/officeart/2005/8/layout/default"/>
    <dgm:cxn modelId="{3E400745-C0E4-7741-BB4B-77F309458333}" type="presParOf" srcId="{7E0F2056-4779-C647-A236-ED4DFC8B9C94}" destId="{68DD3DAF-C9C7-A149-A7B3-2C08669AC560}" srcOrd="12" destOrd="0" presId="urn:microsoft.com/office/officeart/2005/8/layout/default"/>
    <dgm:cxn modelId="{4A3437B1-B8BE-A845-A31C-FC31AEEE37CD}" type="presParOf" srcId="{7E0F2056-4779-C647-A236-ED4DFC8B9C94}" destId="{3FDB8B80-C5DF-D245-96AA-D72B31594199}" srcOrd="13" destOrd="0" presId="urn:microsoft.com/office/officeart/2005/8/layout/default"/>
    <dgm:cxn modelId="{146F3C31-9B31-0E4A-B9C5-B8D2DAEC9F21}" type="presParOf" srcId="{7E0F2056-4779-C647-A236-ED4DFC8B9C94}" destId="{53474D83-618D-3849-9B95-F8A4CE4E1F2E}"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F8F87D-E4C5-4F5F-90D1-035475E145CC}"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4487796C-910B-4BAF-85E3-5A79B01537A1}">
      <dgm:prSet/>
      <dgm:spPr/>
      <dgm:t>
        <a:bodyPr/>
        <a:lstStyle/>
        <a:p>
          <a:r>
            <a:rPr lang="uk-UA"/>
            <a:t>У Пісні одинадцятій протиставляється плотське (матеріальне) духовному, ідеальному. </a:t>
          </a:r>
          <a:endParaRPr lang="en-US"/>
        </a:p>
      </dgm:t>
    </dgm:pt>
    <dgm:pt modelId="{3E5342CC-BB82-4639-9292-B1B4AF684EDB}" type="parTrans" cxnId="{DDD1DD0F-6FE8-4769-A145-F51F7DF8445D}">
      <dgm:prSet/>
      <dgm:spPr/>
      <dgm:t>
        <a:bodyPr/>
        <a:lstStyle/>
        <a:p>
          <a:endParaRPr lang="en-US"/>
        </a:p>
      </dgm:t>
    </dgm:pt>
    <dgm:pt modelId="{09BB456B-C58B-406F-9313-E939EBD423B9}" type="sibTrans" cxnId="{DDD1DD0F-6FE8-4769-A145-F51F7DF8445D}">
      <dgm:prSet/>
      <dgm:spPr/>
      <dgm:t>
        <a:bodyPr/>
        <a:lstStyle/>
        <a:p>
          <a:endParaRPr lang="en-US"/>
        </a:p>
      </dgm:t>
    </dgm:pt>
    <dgm:pt modelId="{8521FACB-0EFD-45A0-948E-88BD8EF36188}">
      <dgm:prSet/>
      <dgm:spPr/>
      <dgm:t>
        <a:bodyPr/>
        <a:lstStyle/>
        <a:p>
          <a:r>
            <a:rPr lang="uk-UA"/>
            <a:t>Пісня дванадцята говорить: людська цивілізація з її містами й багатством стає супе­речна природі людини, яка має повернутися до природи. </a:t>
          </a:r>
          <a:endParaRPr lang="en-US"/>
        </a:p>
      </dgm:t>
    </dgm:pt>
    <dgm:pt modelId="{45BDFF2C-79BE-4AB7-837B-07BA899C7D5C}" type="parTrans" cxnId="{FBC6BF0A-008B-4FA5-A52E-CBF3703E4957}">
      <dgm:prSet/>
      <dgm:spPr/>
      <dgm:t>
        <a:bodyPr/>
        <a:lstStyle/>
        <a:p>
          <a:endParaRPr lang="en-US"/>
        </a:p>
      </dgm:t>
    </dgm:pt>
    <dgm:pt modelId="{5C8E9096-5E23-4FA1-8D48-CF79C8E1A677}" type="sibTrans" cxnId="{FBC6BF0A-008B-4FA5-A52E-CBF3703E4957}">
      <dgm:prSet/>
      <dgm:spPr/>
      <dgm:t>
        <a:bodyPr/>
        <a:lstStyle/>
        <a:p>
          <a:endParaRPr lang="en-US"/>
        </a:p>
      </dgm:t>
    </dgm:pt>
    <dgm:pt modelId="{A89F8303-1864-4338-9DA1-B28234126390}">
      <dgm:prSet/>
      <dgm:spPr/>
      <dgm:t>
        <a:bodyPr/>
        <a:lstStyle/>
        <a:p>
          <a:r>
            <a:rPr lang="uk-UA"/>
            <a:t>Пісня тринадцята продовжує цю тему і є хвалою Природі. </a:t>
          </a:r>
          <a:endParaRPr lang="en-US"/>
        </a:p>
      </dgm:t>
    </dgm:pt>
    <dgm:pt modelId="{5DF3C916-7863-4AED-AFD9-C06993A589B2}" type="parTrans" cxnId="{515F1B16-909E-411D-9D8C-A5494C3E626A}">
      <dgm:prSet/>
      <dgm:spPr/>
      <dgm:t>
        <a:bodyPr/>
        <a:lstStyle/>
        <a:p>
          <a:endParaRPr lang="en-US"/>
        </a:p>
      </dgm:t>
    </dgm:pt>
    <dgm:pt modelId="{FB847B22-9F1C-4E08-8AB7-E4B727D4A9AF}" type="sibTrans" cxnId="{515F1B16-909E-411D-9D8C-A5494C3E626A}">
      <dgm:prSet/>
      <dgm:spPr/>
      <dgm:t>
        <a:bodyPr/>
        <a:lstStyle/>
        <a:p>
          <a:endParaRPr lang="en-US"/>
        </a:p>
      </dgm:t>
    </dgm:pt>
    <dgm:pt modelId="{E7A26C77-D04F-4D1D-959F-4FEEEC9AA1FA}">
      <dgm:prSet/>
      <dgm:spPr/>
      <dgm:t>
        <a:bodyPr/>
        <a:lstStyle/>
        <a:p>
          <a:r>
            <a:rPr lang="uk-UA"/>
            <a:t>Пісня чотирнадцята вістить про непостійність та ілюзорність світу й слави — в пустелі жити ліпше. </a:t>
          </a:r>
          <a:endParaRPr lang="en-US"/>
        </a:p>
      </dgm:t>
    </dgm:pt>
    <dgm:pt modelId="{AD1A7EA8-D489-41E7-9A05-72750D42045E}" type="parTrans" cxnId="{A98E73E6-0FE1-47BA-AC91-23D5C23A1697}">
      <dgm:prSet/>
      <dgm:spPr/>
      <dgm:t>
        <a:bodyPr/>
        <a:lstStyle/>
        <a:p>
          <a:endParaRPr lang="en-US"/>
        </a:p>
      </dgm:t>
    </dgm:pt>
    <dgm:pt modelId="{DB8447C7-5DEB-459D-85BE-9B0E561F52B3}" type="sibTrans" cxnId="{A98E73E6-0FE1-47BA-AC91-23D5C23A1697}">
      <dgm:prSet/>
      <dgm:spPr/>
      <dgm:t>
        <a:bodyPr/>
        <a:lstStyle/>
        <a:p>
          <a:endParaRPr lang="en-US"/>
        </a:p>
      </dgm:t>
    </dgm:pt>
    <dgm:pt modelId="{4E44403C-10EE-4801-9A5A-5EC37648F7ED}">
      <dgm:prSet/>
      <dgm:spPr/>
      <dgm:t>
        <a:bodyPr/>
        <a:lstStyle/>
        <a:p>
          <a:r>
            <a:rPr lang="uk-UA"/>
            <a:t>В Пісні п’ятнадцятій знову йдеться про смерть, але своєрідно: смерть Божа — це кінець земної мудрості й початок небесної слави, а продовження цієї теми — воскресіння, почуття чистого неба (Пісня шістнадцята). </a:t>
          </a:r>
          <a:endParaRPr lang="en-US"/>
        </a:p>
      </dgm:t>
    </dgm:pt>
    <dgm:pt modelId="{751D4477-6A3E-479F-A73E-C831460BA738}" type="parTrans" cxnId="{A1B6CC7F-8DFE-46D2-B321-C7D8213CC07F}">
      <dgm:prSet/>
      <dgm:spPr/>
      <dgm:t>
        <a:bodyPr/>
        <a:lstStyle/>
        <a:p>
          <a:endParaRPr lang="en-US"/>
        </a:p>
      </dgm:t>
    </dgm:pt>
    <dgm:pt modelId="{E86586D7-AB18-4FB4-B41B-88C81F83A44D}" type="sibTrans" cxnId="{A1B6CC7F-8DFE-46D2-B321-C7D8213CC07F}">
      <dgm:prSet/>
      <dgm:spPr/>
      <dgm:t>
        <a:bodyPr/>
        <a:lstStyle/>
        <a:p>
          <a:endParaRPr lang="en-US"/>
        </a:p>
      </dgm:t>
    </dgm:pt>
    <dgm:pt modelId="{3361F61F-2BDE-4727-B83E-2D46D325F2B5}">
      <dgm:prSet/>
      <dgm:spPr/>
      <dgm:t>
        <a:bodyPr/>
        <a:lstStyle/>
        <a:p>
          <a:r>
            <a:rPr lang="uk-UA"/>
            <a:t>Наступна Пісня — втеча від моря життя, що кипить, і ця втеча знову-таки до природи.</a:t>
          </a:r>
          <a:endParaRPr lang="en-US"/>
        </a:p>
      </dgm:t>
    </dgm:pt>
    <dgm:pt modelId="{1F3D6693-4239-4DCB-81B2-A1122C5EAC5D}" type="parTrans" cxnId="{54F43F77-C01C-4FFE-835A-796E0A4DF8F8}">
      <dgm:prSet/>
      <dgm:spPr/>
      <dgm:t>
        <a:bodyPr/>
        <a:lstStyle/>
        <a:p>
          <a:endParaRPr lang="en-US"/>
        </a:p>
      </dgm:t>
    </dgm:pt>
    <dgm:pt modelId="{212AA4D6-9850-42F5-8287-E51CB04BC29C}" type="sibTrans" cxnId="{54F43F77-C01C-4FFE-835A-796E0A4DF8F8}">
      <dgm:prSet/>
      <dgm:spPr/>
      <dgm:t>
        <a:bodyPr/>
        <a:lstStyle/>
        <a:p>
          <a:endParaRPr lang="en-US"/>
        </a:p>
      </dgm:t>
    </dgm:pt>
    <dgm:pt modelId="{91B752B2-2FFF-4CDB-84D1-7AF073FB637B}">
      <dgm:prSet/>
      <dgm:spPr/>
      <dgm:t>
        <a:bodyPr/>
        <a:lstStyle/>
        <a:p>
          <a:r>
            <a:rPr lang="uk-UA"/>
            <a:t>Дев’ятнадцята Пісня присвячена боротьбі людини з «проклятою нудьгою». </a:t>
          </a:r>
          <a:endParaRPr lang="en-US"/>
        </a:p>
      </dgm:t>
    </dgm:pt>
    <dgm:pt modelId="{97EFD0B7-B001-4E8D-9454-314158A1DB92}" type="parTrans" cxnId="{61AA7402-3A9A-40C9-AEBF-3B73E9A20C53}">
      <dgm:prSet/>
      <dgm:spPr/>
      <dgm:t>
        <a:bodyPr/>
        <a:lstStyle/>
        <a:p>
          <a:endParaRPr lang="en-US"/>
        </a:p>
      </dgm:t>
    </dgm:pt>
    <dgm:pt modelId="{CAF5E3A5-B414-4B8B-8CC1-6E18BF9A7C68}" type="sibTrans" cxnId="{61AA7402-3A9A-40C9-AEBF-3B73E9A20C53}">
      <dgm:prSet/>
      <dgm:spPr/>
      <dgm:t>
        <a:bodyPr/>
        <a:lstStyle/>
        <a:p>
          <a:endParaRPr lang="en-US"/>
        </a:p>
      </dgm:t>
    </dgm:pt>
    <dgm:pt modelId="{4BFD8427-2F16-4118-8ECD-399B2565CC95}">
      <dgm:prSet/>
      <dgm:spPr/>
      <dgm:t>
        <a:bodyPr/>
        <a:lstStyle/>
        <a:p>
          <a:r>
            <a:rPr lang="uk-UA"/>
            <a:t>Пісня двадцята — гімн душевній чистоті, заклик будувати в душі чудовий град.</a:t>
          </a:r>
          <a:endParaRPr lang="en-US"/>
        </a:p>
      </dgm:t>
    </dgm:pt>
    <dgm:pt modelId="{83770B6B-B9A2-4E48-976D-2A0AED6A2540}" type="parTrans" cxnId="{A9B55B82-57EF-41FE-979E-A2DD241B2DC7}">
      <dgm:prSet/>
      <dgm:spPr/>
      <dgm:t>
        <a:bodyPr/>
        <a:lstStyle/>
        <a:p>
          <a:endParaRPr lang="en-US"/>
        </a:p>
      </dgm:t>
    </dgm:pt>
    <dgm:pt modelId="{2119DB30-055B-4E58-AFC9-3AFFEA5AD5A9}" type="sibTrans" cxnId="{A9B55B82-57EF-41FE-979E-A2DD241B2DC7}">
      <dgm:prSet/>
      <dgm:spPr/>
      <dgm:t>
        <a:bodyPr/>
        <a:lstStyle/>
        <a:p>
          <a:endParaRPr lang="en-US"/>
        </a:p>
      </dgm:t>
    </dgm:pt>
    <dgm:pt modelId="{7097E8BA-E190-D64F-AFB6-E57A4B41D15B}" type="pres">
      <dgm:prSet presAssocID="{C4F8F87D-E4C5-4F5F-90D1-035475E145CC}" presName="diagram" presStyleCnt="0">
        <dgm:presLayoutVars>
          <dgm:dir/>
          <dgm:resizeHandles val="exact"/>
        </dgm:presLayoutVars>
      </dgm:prSet>
      <dgm:spPr/>
    </dgm:pt>
    <dgm:pt modelId="{833FA8A1-9255-6549-BDD1-4FD43E9F070E}" type="pres">
      <dgm:prSet presAssocID="{4487796C-910B-4BAF-85E3-5A79B01537A1}" presName="node" presStyleLbl="node1" presStyleIdx="0" presStyleCnt="8">
        <dgm:presLayoutVars>
          <dgm:bulletEnabled val="1"/>
        </dgm:presLayoutVars>
      </dgm:prSet>
      <dgm:spPr/>
    </dgm:pt>
    <dgm:pt modelId="{95AA95F1-99FC-E445-886E-F2C107F8AEEA}" type="pres">
      <dgm:prSet presAssocID="{09BB456B-C58B-406F-9313-E939EBD423B9}" presName="sibTrans" presStyleCnt="0"/>
      <dgm:spPr/>
    </dgm:pt>
    <dgm:pt modelId="{6ED0639F-CD92-6244-8339-6C66FC3DD2A6}" type="pres">
      <dgm:prSet presAssocID="{8521FACB-0EFD-45A0-948E-88BD8EF36188}" presName="node" presStyleLbl="node1" presStyleIdx="1" presStyleCnt="8">
        <dgm:presLayoutVars>
          <dgm:bulletEnabled val="1"/>
        </dgm:presLayoutVars>
      </dgm:prSet>
      <dgm:spPr/>
    </dgm:pt>
    <dgm:pt modelId="{1CFE3F14-598B-1A4D-AC42-74900F2EF448}" type="pres">
      <dgm:prSet presAssocID="{5C8E9096-5E23-4FA1-8D48-CF79C8E1A677}" presName="sibTrans" presStyleCnt="0"/>
      <dgm:spPr/>
    </dgm:pt>
    <dgm:pt modelId="{2B838A2D-E26E-E148-BED8-0AEC47E09526}" type="pres">
      <dgm:prSet presAssocID="{A89F8303-1864-4338-9DA1-B28234126390}" presName="node" presStyleLbl="node1" presStyleIdx="2" presStyleCnt="8">
        <dgm:presLayoutVars>
          <dgm:bulletEnabled val="1"/>
        </dgm:presLayoutVars>
      </dgm:prSet>
      <dgm:spPr/>
    </dgm:pt>
    <dgm:pt modelId="{C9E1C21C-7D38-B84F-A4D4-3CA7B920EDB6}" type="pres">
      <dgm:prSet presAssocID="{FB847B22-9F1C-4E08-8AB7-E4B727D4A9AF}" presName="sibTrans" presStyleCnt="0"/>
      <dgm:spPr/>
    </dgm:pt>
    <dgm:pt modelId="{4167D18E-C473-D84B-B4E1-2C259E7D0328}" type="pres">
      <dgm:prSet presAssocID="{E7A26C77-D04F-4D1D-959F-4FEEEC9AA1FA}" presName="node" presStyleLbl="node1" presStyleIdx="3" presStyleCnt="8">
        <dgm:presLayoutVars>
          <dgm:bulletEnabled val="1"/>
        </dgm:presLayoutVars>
      </dgm:prSet>
      <dgm:spPr/>
    </dgm:pt>
    <dgm:pt modelId="{28C8BCD7-A1FF-9C47-AA04-7F94E6F2FC90}" type="pres">
      <dgm:prSet presAssocID="{DB8447C7-5DEB-459D-85BE-9B0E561F52B3}" presName="sibTrans" presStyleCnt="0"/>
      <dgm:spPr/>
    </dgm:pt>
    <dgm:pt modelId="{5BDBA707-943D-CA4B-AEE3-4797A5613EA0}" type="pres">
      <dgm:prSet presAssocID="{4E44403C-10EE-4801-9A5A-5EC37648F7ED}" presName="node" presStyleLbl="node1" presStyleIdx="4" presStyleCnt="8">
        <dgm:presLayoutVars>
          <dgm:bulletEnabled val="1"/>
        </dgm:presLayoutVars>
      </dgm:prSet>
      <dgm:spPr/>
    </dgm:pt>
    <dgm:pt modelId="{1397997A-BAA6-B049-811C-A4CA31C28948}" type="pres">
      <dgm:prSet presAssocID="{E86586D7-AB18-4FB4-B41B-88C81F83A44D}" presName="sibTrans" presStyleCnt="0"/>
      <dgm:spPr/>
    </dgm:pt>
    <dgm:pt modelId="{D5CAEF36-6CC3-B645-A579-49E3DD32625C}" type="pres">
      <dgm:prSet presAssocID="{3361F61F-2BDE-4727-B83E-2D46D325F2B5}" presName="node" presStyleLbl="node1" presStyleIdx="5" presStyleCnt="8">
        <dgm:presLayoutVars>
          <dgm:bulletEnabled val="1"/>
        </dgm:presLayoutVars>
      </dgm:prSet>
      <dgm:spPr/>
    </dgm:pt>
    <dgm:pt modelId="{96A9FA3F-1D0E-1D44-87BF-1517CF21A817}" type="pres">
      <dgm:prSet presAssocID="{212AA4D6-9850-42F5-8287-E51CB04BC29C}" presName="sibTrans" presStyleCnt="0"/>
      <dgm:spPr/>
    </dgm:pt>
    <dgm:pt modelId="{62089940-C803-D44B-8310-50DFEA2758AC}" type="pres">
      <dgm:prSet presAssocID="{91B752B2-2FFF-4CDB-84D1-7AF073FB637B}" presName="node" presStyleLbl="node1" presStyleIdx="6" presStyleCnt="8">
        <dgm:presLayoutVars>
          <dgm:bulletEnabled val="1"/>
        </dgm:presLayoutVars>
      </dgm:prSet>
      <dgm:spPr/>
    </dgm:pt>
    <dgm:pt modelId="{69634961-A6D2-2F4D-BD1B-3DDDE33E210A}" type="pres">
      <dgm:prSet presAssocID="{CAF5E3A5-B414-4B8B-8CC1-6E18BF9A7C68}" presName="sibTrans" presStyleCnt="0"/>
      <dgm:spPr/>
    </dgm:pt>
    <dgm:pt modelId="{CFFDA68B-789A-EB4C-BFEE-A9E2463FFCA3}" type="pres">
      <dgm:prSet presAssocID="{4BFD8427-2F16-4118-8ECD-399B2565CC95}" presName="node" presStyleLbl="node1" presStyleIdx="7" presStyleCnt="8">
        <dgm:presLayoutVars>
          <dgm:bulletEnabled val="1"/>
        </dgm:presLayoutVars>
      </dgm:prSet>
      <dgm:spPr/>
    </dgm:pt>
  </dgm:ptLst>
  <dgm:cxnLst>
    <dgm:cxn modelId="{F0CF7002-6BE5-A744-842B-FBA7B44227BC}" type="presOf" srcId="{E7A26C77-D04F-4D1D-959F-4FEEEC9AA1FA}" destId="{4167D18E-C473-D84B-B4E1-2C259E7D0328}" srcOrd="0" destOrd="0" presId="urn:microsoft.com/office/officeart/2005/8/layout/default"/>
    <dgm:cxn modelId="{61AA7402-3A9A-40C9-AEBF-3B73E9A20C53}" srcId="{C4F8F87D-E4C5-4F5F-90D1-035475E145CC}" destId="{91B752B2-2FFF-4CDB-84D1-7AF073FB637B}" srcOrd="6" destOrd="0" parTransId="{97EFD0B7-B001-4E8D-9454-314158A1DB92}" sibTransId="{CAF5E3A5-B414-4B8B-8CC1-6E18BF9A7C68}"/>
    <dgm:cxn modelId="{FBC6BF0A-008B-4FA5-A52E-CBF3703E4957}" srcId="{C4F8F87D-E4C5-4F5F-90D1-035475E145CC}" destId="{8521FACB-0EFD-45A0-948E-88BD8EF36188}" srcOrd="1" destOrd="0" parTransId="{45BDFF2C-79BE-4AB7-837B-07BA899C7D5C}" sibTransId="{5C8E9096-5E23-4FA1-8D48-CF79C8E1A677}"/>
    <dgm:cxn modelId="{DDD1DD0F-6FE8-4769-A145-F51F7DF8445D}" srcId="{C4F8F87D-E4C5-4F5F-90D1-035475E145CC}" destId="{4487796C-910B-4BAF-85E3-5A79B01537A1}" srcOrd="0" destOrd="0" parTransId="{3E5342CC-BB82-4639-9292-B1B4AF684EDB}" sibTransId="{09BB456B-C58B-406F-9313-E939EBD423B9}"/>
    <dgm:cxn modelId="{515F1B16-909E-411D-9D8C-A5494C3E626A}" srcId="{C4F8F87D-E4C5-4F5F-90D1-035475E145CC}" destId="{A89F8303-1864-4338-9DA1-B28234126390}" srcOrd="2" destOrd="0" parTransId="{5DF3C916-7863-4AED-AFD9-C06993A589B2}" sibTransId="{FB847B22-9F1C-4E08-8AB7-E4B727D4A9AF}"/>
    <dgm:cxn modelId="{4A3C5D20-01D6-B548-A5CC-DA55F8D9303B}" type="presOf" srcId="{8521FACB-0EFD-45A0-948E-88BD8EF36188}" destId="{6ED0639F-CD92-6244-8339-6C66FC3DD2A6}" srcOrd="0" destOrd="0" presId="urn:microsoft.com/office/officeart/2005/8/layout/default"/>
    <dgm:cxn modelId="{63F2AF35-9A8A-BC4F-B53D-9DE053BCFF09}" type="presOf" srcId="{4BFD8427-2F16-4118-8ECD-399B2565CC95}" destId="{CFFDA68B-789A-EB4C-BFEE-A9E2463FFCA3}" srcOrd="0" destOrd="0" presId="urn:microsoft.com/office/officeart/2005/8/layout/default"/>
    <dgm:cxn modelId="{4AEE0639-C164-7040-929E-ED313D894B83}" type="presOf" srcId="{4E44403C-10EE-4801-9A5A-5EC37648F7ED}" destId="{5BDBA707-943D-CA4B-AEE3-4797A5613EA0}" srcOrd="0" destOrd="0" presId="urn:microsoft.com/office/officeart/2005/8/layout/default"/>
    <dgm:cxn modelId="{A66BF13A-82D5-6A4D-B246-747BA9E98245}" type="presOf" srcId="{91B752B2-2FFF-4CDB-84D1-7AF073FB637B}" destId="{62089940-C803-D44B-8310-50DFEA2758AC}" srcOrd="0" destOrd="0" presId="urn:microsoft.com/office/officeart/2005/8/layout/default"/>
    <dgm:cxn modelId="{0387B84B-DA71-094C-B363-54AAAFDC918D}" type="presOf" srcId="{C4F8F87D-E4C5-4F5F-90D1-035475E145CC}" destId="{7097E8BA-E190-D64F-AFB6-E57A4B41D15B}" srcOrd="0" destOrd="0" presId="urn:microsoft.com/office/officeart/2005/8/layout/default"/>
    <dgm:cxn modelId="{87DFAE71-96DE-0840-80B0-4D03887814C7}" type="presOf" srcId="{4487796C-910B-4BAF-85E3-5A79B01537A1}" destId="{833FA8A1-9255-6549-BDD1-4FD43E9F070E}" srcOrd="0" destOrd="0" presId="urn:microsoft.com/office/officeart/2005/8/layout/default"/>
    <dgm:cxn modelId="{54F43F77-C01C-4FFE-835A-796E0A4DF8F8}" srcId="{C4F8F87D-E4C5-4F5F-90D1-035475E145CC}" destId="{3361F61F-2BDE-4727-B83E-2D46D325F2B5}" srcOrd="5" destOrd="0" parTransId="{1F3D6693-4239-4DCB-81B2-A1122C5EAC5D}" sibTransId="{212AA4D6-9850-42F5-8287-E51CB04BC29C}"/>
    <dgm:cxn modelId="{A1B6CC7F-8DFE-46D2-B321-C7D8213CC07F}" srcId="{C4F8F87D-E4C5-4F5F-90D1-035475E145CC}" destId="{4E44403C-10EE-4801-9A5A-5EC37648F7ED}" srcOrd="4" destOrd="0" parTransId="{751D4477-6A3E-479F-A73E-C831460BA738}" sibTransId="{E86586D7-AB18-4FB4-B41B-88C81F83A44D}"/>
    <dgm:cxn modelId="{A9B55B82-57EF-41FE-979E-A2DD241B2DC7}" srcId="{C4F8F87D-E4C5-4F5F-90D1-035475E145CC}" destId="{4BFD8427-2F16-4118-8ECD-399B2565CC95}" srcOrd="7" destOrd="0" parTransId="{83770B6B-B9A2-4E48-976D-2A0AED6A2540}" sibTransId="{2119DB30-055B-4E58-AFC9-3AFFEA5AD5A9}"/>
    <dgm:cxn modelId="{7CB43D9A-66EA-3F4F-A6D9-120B7E9D5D62}" type="presOf" srcId="{A89F8303-1864-4338-9DA1-B28234126390}" destId="{2B838A2D-E26E-E148-BED8-0AEC47E09526}" srcOrd="0" destOrd="0" presId="urn:microsoft.com/office/officeart/2005/8/layout/default"/>
    <dgm:cxn modelId="{84997ACA-892B-744C-AB3C-8F563CA2E2C6}" type="presOf" srcId="{3361F61F-2BDE-4727-B83E-2D46D325F2B5}" destId="{D5CAEF36-6CC3-B645-A579-49E3DD32625C}" srcOrd="0" destOrd="0" presId="urn:microsoft.com/office/officeart/2005/8/layout/default"/>
    <dgm:cxn modelId="{A98E73E6-0FE1-47BA-AC91-23D5C23A1697}" srcId="{C4F8F87D-E4C5-4F5F-90D1-035475E145CC}" destId="{E7A26C77-D04F-4D1D-959F-4FEEEC9AA1FA}" srcOrd="3" destOrd="0" parTransId="{AD1A7EA8-D489-41E7-9A05-72750D42045E}" sibTransId="{DB8447C7-5DEB-459D-85BE-9B0E561F52B3}"/>
    <dgm:cxn modelId="{954AE8DD-6C9E-6349-A015-63031924C839}" type="presParOf" srcId="{7097E8BA-E190-D64F-AFB6-E57A4B41D15B}" destId="{833FA8A1-9255-6549-BDD1-4FD43E9F070E}" srcOrd="0" destOrd="0" presId="urn:microsoft.com/office/officeart/2005/8/layout/default"/>
    <dgm:cxn modelId="{F743DEA9-8F48-FE48-83DE-C73A6475B5E6}" type="presParOf" srcId="{7097E8BA-E190-D64F-AFB6-E57A4B41D15B}" destId="{95AA95F1-99FC-E445-886E-F2C107F8AEEA}" srcOrd="1" destOrd="0" presId="urn:microsoft.com/office/officeart/2005/8/layout/default"/>
    <dgm:cxn modelId="{DCD6C91D-104D-DE49-BEC0-9F12BB9A3C29}" type="presParOf" srcId="{7097E8BA-E190-D64F-AFB6-E57A4B41D15B}" destId="{6ED0639F-CD92-6244-8339-6C66FC3DD2A6}" srcOrd="2" destOrd="0" presId="urn:microsoft.com/office/officeart/2005/8/layout/default"/>
    <dgm:cxn modelId="{5ABA22F0-2D1A-C047-AA59-07D26E27D205}" type="presParOf" srcId="{7097E8BA-E190-D64F-AFB6-E57A4B41D15B}" destId="{1CFE3F14-598B-1A4D-AC42-74900F2EF448}" srcOrd="3" destOrd="0" presId="urn:microsoft.com/office/officeart/2005/8/layout/default"/>
    <dgm:cxn modelId="{D678C9B8-1325-1843-9B13-ED41FA705D7E}" type="presParOf" srcId="{7097E8BA-E190-D64F-AFB6-E57A4B41D15B}" destId="{2B838A2D-E26E-E148-BED8-0AEC47E09526}" srcOrd="4" destOrd="0" presId="urn:microsoft.com/office/officeart/2005/8/layout/default"/>
    <dgm:cxn modelId="{B4E75972-21D3-5247-850D-D063CFCA3B3A}" type="presParOf" srcId="{7097E8BA-E190-D64F-AFB6-E57A4B41D15B}" destId="{C9E1C21C-7D38-B84F-A4D4-3CA7B920EDB6}" srcOrd="5" destOrd="0" presId="urn:microsoft.com/office/officeart/2005/8/layout/default"/>
    <dgm:cxn modelId="{E14E99C3-8340-264F-8976-B7B2C3D441CD}" type="presParOf" srcId="{7097E8BA-E190-D64F-AFB6-E57A4B41D15B}" destId="{4167D18E-C473-D84B-B4E1-2C259E7D0328}" srcOrd="6" destOrd="0" presId="urn:microsoft.com/office/officeart/2005/8/layout/default"/>
    <dgm:cxn modelId="{58A220CD-C8F2-9647-85A2-3B88D32428DF}" type="presParOf" srcId="{7097E8BA-E190-D64F-AFB6-E57A4B41D15B}" destId="{28C8BCD7-A1FF-9C47-AA04-7F94E6F2FC90}" srcOrd="7" destOrd="0" presId="urn:microsoft.com/office/officeart/2005/8/layout/default"/>
    <dgm:cxn modelId="{4B49932E-E212-9048-93A4-8A7BD4AB0AE3}" type="presParOf" srcId="{7097E8BA-E190-D64F-AFB6-E57A4B41D15B}" destId="{5BDBA707-943D-CA4B-AEE3-4797A5613EA0}" srcOrd="8" destOrd="0" presId="urn:microsoft.com/office/officeart/2005/8/layout/default"/>
    <dgm:cxn modelId="{D455C76E-D1D6-B844-B8C5-E2E5AD523418}" type="presParOf" srcId="{7097E8BA-E190-D64F-AFB6-E57A4B41D15B}" destId="{1397997A-BAA6-B049-811C-A4CA31C28948}" srcOrd="9" destOrd="0" presId="urn:microsoft.com/office/officeart/2005/8/layout/default"/>
    <dgm:cxn modelId="{31DCCAA0-2E50-4946-BFCB-9C28AD1E5D8D}" type="presParOf" srcId="{7097E8BA-E190-D64F-AFB6-E57A4B41D15B}" destId="{D5CAEF36-6CC3-B645-A579-49E3DD32625C}" srcOrd="10" destOrd="0" presId="urn:microsoft.com/office/officeart/2005/8/layout/default"/>
    <dgm:cxn modelId="{9C22936B-D145-9C4C-9E9E-BE737A5AF7B3}" type="presParOf" srcId="{7097E8BA-E190-D64F-AFB6-E57A4B41D15B}" destId="{96A9FA3F-1D0E-1D44-87BF-1517CF21A817}" srcOrd="11" destOrd="0" presId="urn:microsoft.com/office/officeart/2005/8/layout/default"/>
    <dgm:cxn modelId="{BDB6B5EA-6D86-4A4D-81D4-01B61ABFE74A}" type="presParOf" srcId="{7097E8BA-E190-D64F-AFB6-E57A4B41D15B}" destId="{62089940-C803-D44B-8310-50DFEA2758AC}" srcOrd="12" destOrd="0" presId="urn:microsoft.com/office/officeart/2005/8/layout/default"/>
    <dgm:cxn modelId="{58F2DFB0-7C86-4E4F-9809-D455A12F2D20}" type="presParOf" srcId="{7097E8BA-E190-D64F-AFB6-E57A4B41D15B}" destId="{69634961-A6D2-2F4D-BD1B-3DDDE33E210A}" srcOrd="13" destOrd="0" presId="urn:microsoft.com/office/officeart/2005/8/layout/default"/>
    <dgm:cxn modelId="{3C5C9A5B-AC6E-E34D-9D73-7471A7E39E12}" type="presParOf" srcId="{7097E8BA-E190-D64F-AFB6-E57A4B41D15B}" destId="{CFFDA68B-789A-EB4C-BFEE-A9E2463FFCA3}"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F02096-BB59-4121-A5E7-933EFC2CF226}" type="doc">
      <dgm:prSet loTypeId="urn:microsoft.com/office/officeart/2005/8/layout/default" loCatId="list" qsTypeId="urn:microsoft.com/office/officeart/2005/8/quickstyle/simple1" qsCatId="simple" csTypeId="urn:microsoft.com/office/officeart/2005/8/colors/colorful3" csCatId="colorful"/>
      <dgm:spPr/>
      <dgm:t>
        <a:bodyPr/>
        <a:lstStyle/>
        <a:p>
          <a:endParaRPr lang="en-US"/>
        </a:p>
      </dgm:t>
    </dgm:pt>
    <dgm:pt modelId="{6F05576B-E0A8-4584-ABEC-1E36ED6A27F5}">
      <dgm:prSet/>
      <dgm:spPr/>
      <dgm:t>
        <a:bodyPr/>
        <a:lstStyle/>
        <a:p>
          <a:r>
            <a:rPr lang="ru-RU"/>
            <a:t>Третій десяток подає низку нових ідей: пошук щастя у світі (Пісня двадцять перша</a:t>
          </a:r>
          <a:r>
            <a:rPr lang="cs-CZ"/>
            <a:t>)</a:t>
          </a:r>
          <a:endParaRPr lang="en-US"/>
        </a:p>
      </dgm:t>
    </dgm:pt>
    <dgm:pt modelId="{7CD6FC2C-F98B-4482-99E4-870CDBB546A5}" type="parTrans" cxnId="{27F1F8BD-626F-4AF2-BB05-5391ECC71DC5}">
      <dgm:prSet/>
      <dgm:spPr/>
      <dgm:t>
        <a:bodyPr/>
        <a:lstStyle/>
        <a:p>
          <a:endParaRPr lang="en-US"/>
        </a:p>
      </dgm:t>
    </dgm:pt>
    <dgm:pt modelId="{63FC29F4-E436-4727-8DA2-042190B02FFD}" type="sibTrans" cxnId="{27F1F8BD-626F-4AF2-BB05-5391ECC71DC5}">
      <dgm:prSet/>
      <dgm:spPr/>
      <dgm:t>
        <a:bodyPr/>
        <a:lstStyle/>
        <a:p>
          <a:endParaRPr lang="en-US"/>
        </a:p>
      </dgm:t>
    </dgm:pt>
    <dgm:pt modelId="{D3A243D9-CD94-4388-9FFB-B382DA53DFDC}">
      <dgm:prSet/>
      <dgm:spPr/>
      <dgm:t>
        <a:bodyPr/>
        <a:lstStyle/>
        <a:p>
          <a:r>
            <a:rPr lang="ru-RU"/>
            <a:t>потреба у вічних цінностях (Пісня двадцять друга)</a:t>
          </a:r>
          <a:endParaRPr lang="en-US"/>
        </a:p>
      </dgm:t>
    </dgm:pt>
    <dgm:pt modelId="{A960FF7C-AC72-45A8-8F48-81700C3F6AB8}" type="parTrans" cxnId="{F5D58157-DA80-4FEC-9ECC-DFE05AA0DFA2}">
      <dgm:prSet/>
      <dgm:spPr/>
      <dgm:t>
        <a:bodyPr/>
        <a:lstStyle/>
        <a:p>
          <a:endParaRPr lang="en-US"/>
        </a:p>
      </dgm:t>
    </dgm:pt>
    <dgm:pt modelId="{B4B20703-C873-4B0B-99CA-D932CB36937E}" type="sibTrans" cxnId="{F5D58157-DA80-4FEC-9ECC-DFE05AA0DFA2}">
      <dgm:prSet/>
      <dgm:spPr/>
      <dgm:t>
        <a:bodyPr/>
        <a:lstStyle/>
        <a:p>
          <a:endParaRPr lang="en-US"/>
        </a:p>
      </dgm:t>
    </dgm:pt>
    <dgm:pt modelId="{461BA550-5F97-4B8C-B755-0B3C35FFF9B9}">
      <dgm:prSet/>
      <dgm:spPr/>
      <dgm:t>
        <a:bodyPr/>
        <a:lstStyle/>
        <a:p>
          <a:r>
            <a:rPr lang="uk-UA" noProof="0" dirty="0"/>
            <a:t>про ставлення до часу та його використання (Пісня двадцять третя)</a:t>
          </a:r>
        </a:p>
      </dgm:t>
    </dgm:pt>
    <dgm:pt modelId="{E514B212-9A6C-4222-8925-8FF4DE181524}" type="parTrans" cxnId="{96B0BF77-A448-4E20-AC98-64BF35ECCA61}">
      <dgm:prSet/>
      <dgm:spPr/>
      <dgm:t>
        <a:bodyPr/>
        <a:lstStyle/>
        <a:p>
          <a:endParaRPr lang="en-US"/>
        </a:p>
      </dgm:t>
    </dgm:pt>
    <dgm:pt modelId="{41669FCD-D57B-4247-B79A-319DC3ADAE33}" type="sibTrans" cxnId="{96B0BF77-A448-4E20-AC98-64BF35ECCA61}">
      <dgm:prSet/>
      <dgm:spPr/>
      <dgm:t>
        <a:bodyPr/>
        <a:lstStyle/>
        <a:p>
          <a:endParaRPr lang="en-US"/>
        </a:p>
      </dgm:t>
    </dgm:pt>
    <dgm:pt modelId="{D764F0C0-C5F1-43CF-B85E-2E1C495B46A9}">
      <dgm:prSet/>
      <dgm:spPr/>
      <dgm:t>
        <a:bodyPr/>
        <a:lstStyle/>
        <a:p>
          <a:r>
            <a:rPr lang="ru-RU"/>
            <a:t>ще раз про спокій душевний і боротьбу з печаллю-нудьгою (Пісня двадцять четверта). </a:t>
          </a:r>
          <a:endParaRPr lang="en-US"/>
        </a:p>
      </dgm:t>
    </dgm:pt>
    <dgm:pt modelId="{FB69AF80-1E40-4E99-BBA9-012CD7032720}" type="parTrans" cxnId="{73BE4D8B-05CE-4021-BFEE-33BB354132F0}">
      <dgm:prSet/>
      <dgm:spPr/>
      <dgm:t>
        <a:bodyPr/>
        <a:lstStyle/>
        <a:p>
          <a:endParaRPr lang="en-US"/>
        </a:p>
      </dgm:t>
    </dgm:pt>
    <dgm:pt modelId="{8D11630D-3B0F-4A32-AE0E-4459B4F4F989}" type="sibTrans" cxnId="{73BE4D8B-05CE-4021-BFEE-33BB354132F0}">
      <dgm:prSet/>
      <dgm:spPr/>
      <dgm:t>
        <a:bodyPr/>
        <a:lstStyle/>
        <a:p>
          <a:endParaRPr lang="en-US"/>
        </a:p>
      </dgm:t>
    </dgm:pt>
    <dgm:pt modelId="{C7009CD9-C49D-47C2-BF59-30077A3E3CB3}">
      <dgm:prSet/>
      <dgm:spPr/>
      <dgm:t>
        <a:bodyPr/>
        <a:lstStyle/>
        <a:p>
          <a:r>
            <a:rPr lang="uk-UA" noProof="0" dirty="0"/>
            <a:t>Три наступні пісні присвячені поетовим добродійникам: Г. Якубовичу, І. </a:t>
          </a:r>
          <a:r>
            <a:rPr lang="uk-UA" noProof="0" dirty="0" err="1"/>
            <a:t>Козловичу</a:t>
          </a:r>
          <a:r>
            <a:rPr lang="uk-UA" noProof="0" dirty="0"/>
            <a:t> та І. </a:t>
          </a:r>
          <a:r>
            <a:rPr lang="uk-UA" noProof="0" dirty="0" err="1"/>
            <a:t>Миткевичу</a:t>
          </a:r>
          <a:r>
            <a:rPr lang="uk-UA" noProof="0" dirty="0"/>
            <a:t> — типові панегірики, але з думкою, що достойна людина на достойному місці — то світові й країні радість (Пісні двадцять п’ята — двадцять сьома). </a:t>
          </a:r>
        </a:p>
      </dgm:t>
    </dgm:pt>
    <dgm:pt modelId="{60F6B1EC-4AC3-428B-B16A-6E458C0D7575}" type="parTrans" cxnId="{EA119E55-104F-43B9-B96D-083E6D2DDC31}">
      <dgm:prSet/>
      <dgm:spPr/>
      <dgm:t>
        <a:bodyPr/>
        <a:lstStyle/>
        <a:p>
          <a:endParaRPr lang="en-US"/>
        </a:p>
      </dgm:t>
    </dgm:pt>
    <dgm:pt modelId="{D3A8C17F-E765-4593-A645-A50A693B45F3}" type="sibTrans" cxnId="{EA119E55-104F-43B9-B96D-083E6D2DDC31}">
      <dgm:prSet/>
      <dgm:spPr/>
      <dgm:t>
        <a:bodyPr/>
        <a:lstStyle/>
        <a:p>
          <a:endParaRPr lang="en-US"/>
        </a:p>
      </dgm:t>
    </dgm:pt>
    <dgm:pt modelId="{A9FA8305-C9AE-4893-8E73-048991836E81}">
      <dgm:prSet/>
      <dgm:spPr/>
      <dgm:t>
        <a:bodyPr/>
        <a:lstStyle/>
        <a:p>
          <a:r>
            <a:rPr lang="ru-RU"/>
            <a:t>Пісня двадцять восьма має авторську розшифровку: «Про таємну в середині і вічну веселість боголюбних сердець»</a:t>
          </a:r>
          <a:endParaRPr lang="en-US"/>
        </a:p>
      </dgm:t>
    </dgm:pt>
    <dgm:pt modelId="{CA7A3B10-E58A-4174-80A7-B47411AB3380}" type="parTrans" cxnId="{1C9AD803-A1D7-4F4F-B473-207872B0E6E9}">
      <dgm:prSet/>
      <dgm:spPr/>
      <dgm:t>
        <a:bodyPr/>
        <a:lstStyle/>
        <a:p>
          <a:endParaRPr lang="en-US"/>
        </a:p>
      </dgm:t>
    </dgm:pt>
    <dgm:pt modelId="{D47E1675-0901-4B5C-9AFD-3D4D8593CADF}" type="sibTrans" cxnId="{1C9AD803-A1D7-4F4F-B473-207872B0E6E9}">
      <dgm:prSet/>
      <dgm:spPr/>
      <dgm:t>
        <a:bodyPr/>
        <a:lstStyle/>
        <a:p>
          <a:endParaRPr lang="en-US"/>
        </a:p>
      </dgm:t>
    </dgm:pt>
    <dgm:pt modelId="{CA01CC2C-8E1D-46E4-AEB3-34F9B2AA3AFE}">
      <dgm:prSet/>
      <dgm:spPr/>
      <dgm:t>
        <a:bodyPr/>
        <a:lstStyle/>
        <a:p>
          <a:r>
            <a:rPr lang="ru-RU"/>
            <a:t>відтак щастя залежить від самого себе, і знову, ніби рефрен, повтор: життя, як бурхливе море (Пісня двадцять дев’ята). </a:t>
          </a:r>
          <a:endParaRPr lang="en-US"/>
        </a:p>
      </dgm:t>
    </dgm:pt>
    <dgm:pt modelId="{9FA8479D-B688-4541-A856-F366C24082AF}" type="parTrans" cxnId="{90E45E35-6295-434C-B014-D90659DDAF7D}">
      <dgm:prSet/>
      <dgm:spPr/>
      <dgm:t>
        <a:bodyPr/>
        <a:lstStyle/>
        <a:p>
          <a:endParaRPr lang="en-US"/>
        </a:p>
      </dgm:t>
    </dgm:pt>
    <dgm:pt modelId="{486B3753-D91F-4137-B7CE-932695E0514D}" type="sibTrans" cxnId="{90E45E35-6295-434C-B014-D90659DDAF7D}">
      <dgm:prSet/>
      <dgm:spPr/>
      <dgm:t>
        <a:bodyPr/>
        <a:lstStyle/>
        <a:p>
          <a:endParaRPr lang="en-US"/>
        </a:p>
      </dgm:t>
    </dgm:pt>
    <dgm:pt modelId="{CE1CD425-255D-4BD9-919F-BD236752AD08}">
      <dgm:prSet/>
      <dgm:spPr/>
      <dgm:t>
        <a:bodyPr/>
        <a:lstStyle/>
        <a:p>
          <a:r>
            <a:rPr lang="ru-RU"/>
            <a:t>Остання Пісня тридцята ніби поєднує в собі попередні теми: про час, печаль, доброту, життя в Бозі, задоволен­ня малим і запевнення, що смерть «не шкода — спокій», тобто повернення до теми першої Пісні — кільце замикається (...).</a:t>
          </a:r>
          <a:endParaRPr lang="en-US"/>
        </a:p>
      </dgm:t>
    </dgm:pt>
    <dgm:pt modelId="{41790B16-B772-4B17-A46B-6E4448D14015}" type="parTrans" cxnId="{C7514965-66C2-47EF-A2F7-AC94CCFB142F}">
      <dgm:prSet/>
      <dgm:spPr/>
      <dgm:t>
        <a:bodyPr/>
        <a:lstStyle/>
        <a:p>
          <a:endParaRPr lang="en-US"/>
        </a:p>
      </dgm:t>
    </dgm:pt>
    <dgm:pt modelId="{99D18A18-0AD0-4764-896A-6409C34D4C07}" type="sibTrans" cxnId="{C7514965-66C2-47EF-A2F7-AC94CCFB142F}">
      <dgm:prSet/>
      <dgm:spPr/>
      <dgm:t>
        <a:bodyPr/>
        <a:lstStyle/>
        <a:p>
          <a:endParaRPr lang="en-US"/>
        </a:p>
      </dgm:t>
    </dgm:pt>
    <dgm:pt modelId="{886A49A9-D83B-F546-A814-0F70D7A5ADC2}" type="pres">
      <dgm:prSet presAssocID="{6BF02096-BB59-4121-A5E7-933EFC2CF226}" presName="diagram" presStyleCnt="0">
        <dgm:presLayoutVars>
          <dgm:dir/>
          <dgm:resizeHandles val="exact"/>
        </dgm:presLayoutVars>
      </dgm:prSet>
      <dgm:spPr/>
    </dgm:pt>
    <dgm:pt modelId="{F63DD506-7253-E449-8166-E0512780CF4A}" type="pres">
      <dgm:prSet presAssocID="{6F05576B-E0A8-4584-ABEC-1E36ED6A27F5}" presName="node" presStyleLbl="node1" presStyleIdx="0" presStyleCnt="8">
        <dgm:presLayoutVars>
          <dgm:bulletEnabled val="1"/>
        </dgm:presLayoutVars>
      </dgm:prSet>
      <dgm:spPr/>
    </dgm:pt>
    <dgm:pt modelId="{7DDDBC25-9914-0B43-94B8-9365E58F40DB}" type="pres">
      <dgm:prSet presAssocID="{63FC29F4-E436-4727-8DA2-042190B02FFD}" presName="sibTrans" presStyleCnt="0"/>
      <dgm:spPr/>
    </dgm:pt>
    <dgm:pt modelId="{C7673E50-2BA7-2647-9B30-D69BF8F1D3CA}" type="pres">
      <dgm:prSet presAssocID="{D3A243D9-CD94-4388-9FFB-B382DA53DFDC}" presName="node" presStyleLbl="node1" presStyleIdx="1" presStyleCnt="8">
        <dgm:presLayoutVars>
          <dgm:bulletEnabled val="1"/>
        </dgm:presLayoutVars>
      </dgm:prSet>
      <dgm:spPr/>
    </dgm:pt>
    <dgm:pt modelId="{DDE07702-CC47-9E4F-8A60-C66B31207159}" type="pres">
      <dgm:prSet presAssocID="{B4B20703-C873-4B0B-99CA-D932CB36937E}" presName="sibTrans" presStyleCnt="0"/>
      <dgm:spPr/>
    </dgm:pt>
    <dgm:pt modelId="{3E59925D-8D66-8146-9178-2F3EA1E9B50F}" type="pres">
      <dgm:prSet presAssocID="{461BA550-5F97-4B8C-B755-0B3C35FFF9B9}" presName="node" presStyleLbl="node1" presStyleIdx="2" presStyleCnt="8">
        <dgm:presLayoutVars>
          <dgm:bulletEnabled val="1"/>
        </dgm:presLayoutVars>
      </dgm:prSet>
      <dgm:spPr/>
    </dgm:pt>
    <dgm:pt modelId="{46167877-3041-7549-8224-DAF0BE9B3DE0}" type="pres">
      <dgm:prSet presAssocID="{41669FCD-D57B-4247-B79A-319DC3ADAE33}" presName="sibTrans" presStyleCnt="0"/>
      <dgm:spPr/>
    </dgm:pt>
    <dgm:pt modelId="{D472D450-9502-E441-89E5-C309CA0687EA}" type="pres">
      <dgm:prSet presAssocID="{D764F0C0-C5F1-43CF-B85E-2E1C495B46A9}" presName="node" presStyleLbl="node1" presStyleIdx="3" presStyleCnt="8">
        <dgm:presLayoutVars>
          <dgm:bulletEnabled val="1"/>
        </dgm:presLayoutVars>
      </dgm:prSet>
      <dgm:spPr/>
    </dgm:pt>
    <dgm:pt modelId="{1DECEEF6-FEA2-AE4A-8A79-7020E544E772}" type="pres">
      <dgm:prSet presAssocID="{8D11630D-3B0F-4A32-AE0E-4459B4F4F989}" presName="sibTrans" presStyleCnt="0"/>
      <dgm:spPr/>
    </dgm:pt>
    <dgm:pt modelId="{EB4A04D0-4F68-BA49-A62B-B8CF246E458A}" type="pres">
      <dgm:prSet presAssocID="{C7009CD9-C49D-47C2-BF59-30077A3E3CB3}" presName="node" presStyleLbl="node1" presStyleIdx="4" presStyleCnt="8">
        <dgm:presLayoutVars>
          <dgm:bulletEnabled val="1"/>
        </dgm:presLayoutVars>
      </dgm:prSet>
      <dgm:spPr/>
    </dgm:pt>
    <dgm:pt modelId="{576D7623-28F5-FF42-8FC4-76C5EC884A64}" type="pres">
      <dgm:prSet presAssocID="{D3A8C17F-E765-4593-A645-A50A693B45F3}" presName="sibTrans" presStyleCnt="0"/>
      <dgm:spPr/>
    </dgm:pt>
    <dgm:pt modelId="{3F37350B-D034-304E-BD79-BAE22105CDC7}" type="pres">
      <dgm:prSet presAssocID="{A9FA8305-C9AE-4893-8E73-048991836E81}" presName="node" presStyleLbl="node1" presStyleIdx="5" presStyleCnt="8">
        <dgm:presLayoutVars>
          <dgm:bulletEnabled val="1"/>
        </dgm:presLayoutVars>
      </dgm:prSet>
      <dgm:spPr/>
    </dgm:pt>
    <dgm:pt modelId="{910215BA-F05D-E740-80B4-1C4248354302}" type="pres">
      <dgm:prSet presAssocID="{D47E1675-0901-4B5C-9AFD-3D4D8593CADF}" presName="sibTrans" presStyleCnt="0"/>
      <dgm:spPr/>
    </dgm:pt>
    <dgm:pt modelId="{2ACEEFF3-61A3-5244-80AB-CA34A2A45F14}" type="pres">
      <dgm:prSet presAssocID="{CA01CC2C-8E1D-46E4-AEB3-34F9B2AA3AFE}" presName="node" presStyleLbl="node1" presStyleIdx="6" presStyleCnt="8">
        <dgm:presLayoutVars>
          <dgm:bulletEnabled val="1"/>
        </dgm:presLayoutVars>
      </dgm:prSet>
      <dgm:spPr/>
    </dgm:pt>
    <dgm:pt modelId="{AEE291FF-C69A-C341-BA82-73BD8094EC03}" type="pres">
      <dgm:prSet presAssocID="{486B3753-D91F-4137-B7CE-932695E0514D}" presName="sibTrans" presStyleCnt="0"/>
      <dgm:spPr/>
    </dgm:pt>
    <dgm:pt modelId="{90248809-10E2-2543-8E15-DC55EAAF02FF}" type="pres">
      <dgm:prSet presAssocID="{CE1CD425-255D-4BD9-919F-BD236752AD08}" presName="node" presStyleLbl="node1" presStyleIdx="7" presStyleCnt="8">
        <dgm:presLayoutVars>
          <dgm:bulletEnabled val="1"/>
        </dgm:presLayoutVars>
      </dgm:prSet>
      <dgm:spPr/>
    </dgm:pt>
  </dgm:ptLst>
  <dgm:cxnLst>
    <dgm:cxn modelId="{1C9AD803-A1D7-4F4F-B473-207872B0E6E9}" srcId="{6BF02096-BB59-4121-A5E7-933EFC2CF226}" destId="{A9FA8305-C9AE-4893-8E73-048991836E81}" srcOrd="5" destOrd="0" parTransId="{CA7A3B10-E58A-4174-80A7-B47411AB3380}" sibTransId="{D47E1675-0901-4B5C-9AFD-3D4D8593CADF}"/>
    <dgm:cxn modelId="{90E45E35-6295-434C-B014-D90659DDAF7D}" srcId="{6BF02096-BB59-4121-A5E7-933EFC2CF226}" destId="{CA01CC2C-8E1D-46E4-AEB3-34F9B2AA3AFE}" srcOrd="6" destOrd="0" parTransId="{9FA8479D-B688-4541-A856-F366C24082AF}" sibTransId="{486B3753-D91F-4137-B7CE-932695E0514D}"/>
    <dgm:cxn modelId="{694D9338-3696-034F-BD8E-2B024D43E127}" type="presOf" srcId="{461BA550-5F97-4B8C-B755-0B3C35FFF9B9}" destId="{3E59925D-8D66-8146-9178-2F3EA1E9B50F}" srcOrd="0" destOrd="0" presId="urn:microsoft.com/office/officeart/2005/8/layout/default"/>
    <dgm:cxn modelId="{F3935F3F-07D6-7548-BA84-EEB81CDF39C8}" type="presOf" srcId="{6BF02096-BB59-4121-A5E7-933EFC2CF226}" destId="{886A49A9-D83B-F546-A814-0F70D7A5ADC2}" srcOrd="0" destOrd="0" presId="urn:microsoft.com/office/officeart/2005/8/layout/default"/>
    <dgm:cxn modelId="{EA119E55-104F-43B9-B96D-083E6D2DDC31}" srcId="{6BF02096-BB59-4121-A5E7-933EFC2CF226}" destId="{C7009CD9-C49D-47C2-BF59-30077A3E3CB3}" srcOrd="4" destOrd="0" parTransId="{60F6B1EC-4AC3-428B-B16A-6E458C0D7575}" sibTransId="{D3A8C17F-E765-4593-A645-A50A693B45F3}"/>
    <dgm:cxn modelId="{F5D58157-DA80-4FEC-9ECC-DFE05AA0DFA2}" srcId="{6BF02096-BB59-4121-A5E7-933EFC2CF226}" destId="{D3A243D9-CD94-4388-9FFB-B382DA53DFDC}" srcOrd="1" destOrd="0" parTransId="{A960FF7C-AC72-45A8-8F48-81700C3F6AB8}" sibTransId="{B4B20703-C873-4B0B-99CA-D932CB36937E}"/>
    <dgm:cxn modelId="{C7514965-66C2-47EF-A2F7-AC94CCFB142F}" srcId="{6BF02096-BB59-4121-A5E7-933EFC2CF226}" destId="{CE1CD425-255D-4BD9-919F-BD236752AD08}" srcOrd="7" destOrd="0" parTransId="{41790B16-B772-4B17-A46B-6E4448D14015}" sibTransId="{99D18A18-0AD0-4764-896A-6409C34D4C07}"/>
    <dgm:cxn modelId="{96B0BF77-A448-4E20-AC98-64BF35ECCA61}" srcId="{6BF02096-BB59-4121-A5E7-933EFC2CF226}" destId="{461BA550-5F97-4B8C-B755-0B3C35FFF9B9}" srcOrd="2" destOrd="0" parTransId="{E514B212-9A6C-4222-8925-8FF4DE181524}" sibTransId="{41669FCD-D57B-4247-B79A-319DC3ADAE33}"/>
    <dgm:cxn modelId="{52752E78-60D6-4546-86A0-3820B43B271D}" type="presOf" srcId="{6F05576B-E0A8-4584-ABEC-1E36ED6A27F5}" destId="{F63DD506-7253-E449-8166-E0512780CF4A}" srcOrd="0" destOrd="0" presId="urn:microsoft.com/office/officeart/2005/8/layout/default"/>
    <dgm:cxn modelId="{73BE4D8B-05CE-4021-BFEE-33BB354132F0}" srcId="{6BF02096-BB59-4121-A5E7-933EFC2CF226}" destId="{D764F0C0-C5F1-43CF-B85E-2E1C495B46A9}" srcOrd="3" destOrd="0" parTransId="{FB69AF80-1E40-4E99-BBA9-012CD7032720}" sibTransId="{8D11630D-3B0F-4A32-AE0E-4459B4F4F989}"/>
    <dgm:cxn modelId="{5EBCCCAC-C89E-6943-A72E-AF31B7F36F1F}" type="presOf" srcId="{A9FA8305-C9AE-4893-8E73-048991836E81}" destId="{3F37350B-D034-304E-BD79-BAE22105CDC7}" srcOrd="0" destOrd="0" presId="urn:microsoft.com/office/officeart/2005/8/layout/default"/>
    <dgm:cxn modelId="{8CAEB8B5-9692-1644-9E2C-7F75A8A5249D}" type="presOf" srcId="{D764F0C0-C5F1-43CF-B85E-2E1C495B46A9}" destId="{D472D450-9502-E441-89E5-C309CA0687EA}" srcOrd="0" destOrd="0" presId="urn:microsoft.com/office/officeart/2005/8/layout/default"/>
    <dgm:cxn modelId="{B0C251B7-741F-BD40-846F-80516F7F68FC}" type="presOf" srcId="{C7009CD9-C49D-47C2-BF59-30077A3E3CB3}" destId="{EB4A04D0-4F68-BA49-A62B-B8CF246E458A}" srcOrd="0" destOrd="0" presId="urn:microsoft.com/office/officeart/2005/8/layout/default"/>
    <dgm:cxn modelId="{27F1F8BD-626F-4AF2-BB05-5391ECC71DC5}" srcId="{6BF02096-BB59-4121-A5E7-933EFC2CF226}" destId="{6F05576B-E0A8-4584-ABEC-1E36ED6A27F5}" srcOrd="0" destOrd="0" parTransId="{7CD6FC2C-F98B-4482-99E4-870CDBB546A5}" sibTransId="{63FC29F4-E436-4727-8DA2-042190B02FFD}"/>
    <dgm:cxn modelId="{D8847AC9-1D21-0345-A062-46744E8FDA10}" type="presOf" srcId="{D3A243D9-CD94-4388-9FFB-B382DA53DFDC}" destId="{C7673E50-2BA7-2647-9B30-D69BF8F1D3CA}" srcOrd="0" destOrd="0" presId="urn:microsoft.com/office/officeart/2005/8/layout/default"/>
    <dgm:cxn modelId="{AE02E9D8-F4B0-F74F-9840-A758B39D7F03}" type="presOf" srcId="{CE1CD425-255D-4BD9-919F-BD236752AD08}" destId="{90248809-10E2-2543-8E15-DC55EAAF02FF}" srcOrd="0" destOrd="0" presId="urn:microsoft.com/office/officeart/2005/8/layout/default"/>
    <dgm:cxn modelId="{593828FC-A4A5-8F49-BDCC-F52F63DAB1DB}" type="presOf" srcId="{CA01CC2C-8E1D-46E4-AEB3-34F9B2AA3AFE}" destId="{2ACEEFF3-61A3-5244-80AB-CA34A2A45F14}" srcOrd="0" destOrd="0" presId="urn:microsoft.com/office/officeart/2005/8/layout/default"/>
    <dgm:cxn modelId="{C5F8A264-6479-224A-A774-655F3EDBA82C}" type="presParOf" srcId="{886A49A9-D83B-F546-A814-0F70D7A5ADC2}" destId="{F63DD506-7253-E449-8166-E0512780CF4A}" srcOrd="0" destOrd="0" presId="urn:microsoft.com/office/officeart/2005/8/layout/default"/>
    <dgm:cxn modelId="{E3E5F0DD-975A-704A-9C6B-DD75166048F4}" type="presParOf" srcId="{886A49A9-D83B-F546-A814-0F70D7A5ADC2}" destId="{7DDDBC25-9914-0B43-94B8-9365E58F40DB}" srcOrd="1" destOrd="0" presId="urn:microsoft.com/office/officeart/2005/8/layout/default"/>
    <dgm:cxn modelId="{B68BDD48-86DB-E942-9687-7561EB9FFE17}" type="presParOf" srcId="{886A49A9-D83B-F546-A814-0F70D7A5ADC2}" destId="{C7673E50-2BA7-2647-9B30-D69BF8F1D3CA}" srcOrd="2" destOrd="0" presId="urn:microsoft.com/office/officeart/2005/8/layout/default"/>
    <dgm:cxn modelId="{79474C06-4FE4-874F-A5C0-C91593DDB398}" type="presParOf" srcId="{886A49A9-D83B-F546-A814-0F70D7A5ADC2}" destId="{DDE07702-CC47-9E4F-8A60-C66B31207159}" srcOrd="3" destOrd="0" presId="urn:microsoft.com/office/officeart/2005/8/layout/default"/>
    <dgm:cxn modelId="{7124CD80-7A37-1C45-B67A-3B133881B766}" type="presParOf" srcId="{886A49A9-D83B-F546-A814-0F70D7A5ADC2}" destId="{3E59925D-8D66-8146-9178-2F3EA1E9B50F}" srcOrd="4" destOrd="0" presId="urn:microsoft.com/office/officeart/2005/8/layout/default"/>
    <dgm:cxn modelId="{E561437F-4096-D84F-90FF-C2BD970CAB34}" type="presParOf" srcId="{886A49A9-D83B-F546-A814-0F70D7A5ADC2}" destId="{46167877-3041-7549-8224-DAF0BE9B3DE0}" srcOrd="5" destOrd="0" presId="urn:microsoft.com/office/officeart/2005/8/layout/default"/>
    <dgm:cxn modelId="{625B22DE-D03C-3847-A5DB-ADD8538662D5}" type="presParOf" srcId="{886A49A9-D83B-F546-A814-0F70D7A5ADC2}" destId="{D472D450-9502-E441-89E5-C309CA0687EA}" srcOrd="6" destOrd="0" presId="urn:microsoft.com/office/officeart/2005/8/layout/default"/>
    <dgm:cxn modelId="{6D8DB76F-2C4C-0546-A2F4-E50B68A5CD62}" type="presParOf" srcId="{886A49A9-D83B-F546-A814-0F70D7A5ADC2}" destId="{1DECEEF6-FEA2-AE4A-8A79-7020E544E772}" srcOrd="7" destOrd="0" presId="urn:microsoft.com/office/officeart/2005/8/layout/default"/>
    <dgm:cxn modelId="{B6E1A134-A997-1B4D-B969-480565A02DE9}" type="presParOf" srcId="{886A49A9-D83B-F546-A814-0F70D7A5ADC2}" destId="{EB4A04D0-4F68-BA49-A62B-B8CF246E458A}" srcOrd="8" destOrd="0" presId="urn:microsoft.com/office/officeart/2005/8/layout/default"/>
    <dgm:cxn modelId="{4D24A347-F373-0F4D-AB1D-ACFCFFA15850}" type="presParOf" srcId="{886A49A9-D83B-F546-A814-0F70D7A5ADC2}" destId="{576D7623-28F5-FF42-8FC4-76C5EC884A64}" srcOrd="9" destOrd="0" presId="urn:microsoft.com/office/officeart/2005/8/layout/default"/>
    <dgm:cxn modelId="{D3E54CD4-2ACD-EF47-98CC-8B35E5DA4688}" type="presParOf" srcId="{886A49A9-D83B-F546-A814-0F70D7A5ADC2}" destId="{3F37350B-D034-304E-BD79-BAE22105CDC7}" srcOrd="10" destOrd="0" presId="urn:microsoft.com/office/officeart/2005/8/layout/default"/>
    <dgm:cxn modelId="{60EEEADA-92F0-DF4D-8962-8F79F9EB0F28}" type="presParOf" srcId="{886A49A9-D83B-F546-A814-0F70D7A5ADC2}" destId="{910215BA-F05D-E740-80B4-1C4248354302}" srcOrd="11" destOrd="0" presId="urn:microsoft.com/office/officeart/2005/8/layout/default"/>
    <dgm:cxn modelId="{0C12E1C5-3666-384B-9695-6C41C0CA31CA}" type="presParOf" srcId="{886A49A9-D83B-F546-A814-0F70D7A5ADC2}" destId="{2ACEEFF3-61A3-5244-80AB-CA34A2A45F14}" srcOrd="12" destOrd="0" presId="urn:microsoft.com/office/officeart/2005/8/layout/default"/>
    <dgm:cxn modelId="{F5CB175A-011B-6E4D-9785-F141BADD3BE5}" type="presParOf" srcId="{886A49A9-D83B-F546-A814-0F70D7A5ADC2}" destId="{AEE291FF-C69A-C341-BA82-73BD8094EC03}" srcOrd="13" destOrd="0" presId="urn:microsoft.com/office/officeart/2005/8/layout/default"/>
    <dgm:cxn modelId="{8AC3B330-DF39-204F-9078-1A92EAD9B240}" type="presParOf" srcId="{886A49A9-D83B-F546-A814-0F70D7A5ADC2}" destId="{90248809-10E2-2543-8E15-DC55EAAF02FF}"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93BA1-93C9-E843-B226-38020E7F4690}">
      <dsp:nvSpPr>
        <dsp:cNvPr id="0" name=""/>
        <dsp:cNvSpPr/>
      </dsp:nvSpPr>
      <dsp:spPr>
        <a:xfrm>
          <a:off x="3080" y="58703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Перша пісня: живу смерть породжує той, хто живе злом; душу такого чоловіка палить голод, а той, хто взяв іго добра, живе яснодушно.</a:t>
          </a:r>
          <a:endParaRPr lang="en-US" sz="1200" kern="1200"/>
        </a:p>
      </dsp:txBody>
      <dsp:txXfrm>
        <a:off x="3080" y="587032"/>
        <a:ext cx="2444055" cy="1466433"/>
      </dsp:txXfrm>
    </dsp:sp>
    <dsp:sp modelId="{817FAD08-A09E-4642-9613-6151622A8CA3}">
      <dsp:nvSpPr>
        <dsp:cNvPr id="0" name=""/>
        <dsp:cNvSpPr/>
      </dsp:nvSpPr>
      <dsp:spPr>
        <a:xfrm>
          <a:off x="2691541" y="587032"/>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У Пісні другій поет закликає вивиситися над марнотністю нікчемних справ, щоб обновити радість, як швидколітний орел.</a:t>
          </a:r>
          <a:endParaRPr lang="en-US" sz="1200" kern="1200"/>
        </a:p>
      </dsp:txBody>
      <dsp:txXfrm>
        <a:off x="2691541" y="587032"/>
        <a:ext cx="2444055" cy="1466433"/>
      </dsp:txXfrm>
    </dsp:sp>
    <dsp:sp modelId="{3189FD3C-3FF0-1045-AA5E-6315FC0A505B}">
      <dsp:nvSpPr>
        <dsp:cNvPr id="0" name=""/>
        <dsp:cNvSpPr/>
      </dsp:nvSpPr>
      <dsp:spPr>
        <a:xfrm>
          <a:off x="5380002" y="587032"/>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У Пісні третій славиться той, хто переміг печаль і в кого душа стала садом, що дає плоди. </a:t>
          </a:r>
          <a:endParaRPr lang="en-US" sz="1200" kern="1200"/>
        </a:p>
      </dsp:txBody>
      <dsp:txXfrm>
        <a:off x="5380002" y="587032"/>
        <a:ext cx="2444055" cy="1466433"/>
      </dsp:txXfrm>
    </dsp:sp>
    <dsp:sp modelId="{D0690E25-2948-C94A-924A-50D967D5C5FF}">
      <dsp:nvSpPr>
        <dsp:cNvPr id="0" name=""/>
        <dsp:cNvSpPr/>
      </dsp:nvSpPr>
      <dsp:spPr>
        <a:xfrm>
          <a:off x="8068463" y="587032"/>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У Пісні четвер­тій віститься, що дух свободи народжує нас у нас-таки самих.</a:t>
          </a:r>
          <a:endParaRPr lang="en-US" sz="1200" kern="1200"/>
        </a:p>
      </dsp:txBody>
      <dsp:txXfrm>
        <a:off x="8068463" y="587032"/>
        <a:ext cx="2444055" cy="1466433"/>
      </dsp:txXfrm>
    </dsp:sp>
    <dsp:sp modelId="{2E8EFE0A-4563-9848-90E1-746F49CB4A36}">
      <dsp:nvSpPr>
        <dsp:cNvPr id="0" name=""/>
        <dsp:cNvSpPr/>
      </dsp:nvSpPr>
      <dsp:spPr>
        <a:xfrm>
          <a:off x="3080" y="2297871"/>
          <a:ext cx="2444055" cy="1466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П’ята Пісня являє, що пізнавши «небесний секрет», людина виростає в досконалого мужа. </a:t>
          </a:r>
          <a:endParaRPr lang="en-US" sz="1200" kern="1200"/>
        </a:p>
      </dsp:txBody>
      <dsp:txXfrm>
        <a:off x="3080" y="2297871"/>
        <a:ext cx="2444055" cy="1466433"/>
      </dsp:txXfrm>
    </dsp:sp>
    <dsp:sp modelId="{C99E8486-EF91-2A49-88CE-D82596AA0323}">
      <dsp:nvSpPr>
        <dsp:cNvPr id="0" name=""/>
        <dsp:cNvSpPr/>
      </dsp:nvSpPr>
      <dsp:spPr>
        <a:xfrm>
          <a:off x="2691541" y="229787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У Пісні шостій ідеться про зерно, яке, зігнивши, дає проріст і врожай, тобто людина творить живе діло світу, переходячи навіть смерть. </a:t>
          </a:r>
          <a:endParaRPr lang="en-US" sz="1200" kern="1200"/>
        </a:p>
      </dsp:txBody>
      <dsp:txXfrm>
        <a:off x="2691541" y="2297871"/>
        <a:ext cx="2444055" cy="1466433"/>
      </dsp:txXfrm>
    </dsp:sp>
    <dsp:sp modelId="{68DD3DAF-C9C7-A149-A7B3-2C08669AC560}">
      <dsp:nvSpPr>
        <dsp:cNvPr id="0" name=""/>
        <dsp:cNvSpPr/>
      </dsp:nvSpPr>
      <dsp:spPr>
        <a:xfrm>
          <a:off x="5380002" y="2297871"/>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У Пісні восьмій афри­канський олень, уражений отрутою, мчить у гори, щоб знайти життєдайне джерело і зцілитися (один із улюблених символів Г. Сковороди). </a:t>
          </a:r>
          <a:endParaRPr lang="en-US" sz="1200" kern="1200"/>
        </a:p>
      </dsp:txBody>
      <dsp:txXfrm>
        <a:off x="5380002" y="2297871"/>
        <a:ext cx="2444055" cy="1466433"/>
      </dsp:txXfrm>
    </dsp:sp>
    <dsp:sp modelId="{53474D83-618D-3849-9B95-F8A4CE4E1F2E}">
      <dsp:nvSpPr>
        <dsp:cNvPr id="0" name=""/>
        <dsp:cNvSpPr/>
      </dsp:nvSpPr>
      <dsp:spPr>
        <a:xfrm>
          <a:off x="8068463" y="2297871"/>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Пісня десята говорить про людські пристрасті й різномисля, які руйнують людину, про ненаситне накопичення багатства, яким протиставляє мислитель і поет людину, в якої «совість, як чистий кришталь». </a:t>
          </a:r>
          <a:endParaRPr lang="en-US" sz="1200" kern="1200"/>
        </a:p>
      </dsp:txBody>
      <dsp:txXfrm>
        <a:off x="8068463" y="2297871"/>
        <a:ext cx="2444055" cy="1466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FA8A1-9255-6549-BDD1-4FD43E9F070E}">
      <dsp:nvSpPr>
        <dsp:cNvPr id="0" name=""/>
        <dsp:cNvSpPr/>
      </dsp:nvSpPr>
      <dsp:spPr>
        <a:xfrm>
          <a:off x="3080" y="58703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У Пісні одинадцятій протиставляється плотське (матеріальне) духовному, ідеальному. </a:t>
          </a:r>
          <a:endParaRPr lang="en-US" sz="1200" kern="1200"/>
        </a:p>
      </dsp:txBody>
      <dsp:txXfrm>
        <a:off x="3080" y="587032"/>
        <a:ext cx="2444055" cy="1466433"/>
      </dsp:txXfrm>
    </dsp:sp>
    <dsp:sp modelId="{6ED0639F-CD92-6244-8339-6C66FC3DD2A6}">
      <dsp:nvSpPr>
        <dsp:cNvPr id="0" name=""/>
        <dsp:cNvSpPr/>
      </dsp:nvSpPr>
      <dsp:spPr>
        <a:xfrm>
          <a:off x="2691541" y="587032"/>
          <a:ext cx="2444055" cy="1466433"/>
        </a:xfrm>
        <a:prstGeom prst="rect">
          <a:avLst/>
        </a:prstGeom>
        <a:solidFill>
          <a:schemeClr val="accent2">
            <a:hueOff val="209200"/>
            <a:satOff val="-60"/>
            <a:lumOff val="10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Пісня дванадцята говорить: людська цивілізація з її містами й багатством стає супе­речна природі людини, яка має повернутися до природи. </a:t>
          </a:r>
          <a:endParaRPr lang="en-US" sz="1200" kern="1200"/>
        </a:p>
      </dsp:txBody>
      <dsp:txXfrm>
        <a:off x="2691541" y="587032"/>
        <a:ext cx="2444055" cy="1466433"/>
      </dsp:txXfrm>
    </dsp:sp>
    <dsp:sp modelId="{2B838A2D-E26E-E148-BED8-0AEC47E09526}">
      <dsp:nvSpPr>
        <dsp:cNvPr id="0" name=""/>
        <dsp:cNvSpPr/>
      </dsp:nvSpPr>
      <dsp:spPr>
        <a:xfrm>
          <a:off x="5380002" y="587032"/>
          <a:ext cx="2444055" cy="1466433"/>
        </a:xfrm>
        <a:prstGeom prst="rect">
          <a:avLst/>
        </a:prstGeom>
        <a:solidFill>
          <a:schemeClr val="accent2">
            <a:hueOff val="418400"/>
            <a:satOff val="-119"/>
            <a:lumOff val="20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Пісня тринадцята продовжує цю тему і є хвалою Природі. </a:t>
          </a:r>
          <a:endParaRPr lang="en-US" sz="1200" kern="1200"/>
        </a:p>
      </dsp:txBody>
      <dsp:txXfrm>
        <a:off x="5380002" y="587032"/>
        <a:ext cx="2444055" cy="1466433"/>
      </dsp:txXfrm>
    </dsp:sp>
    <dsp:sp modelId="{4167D18E-C473-D84B-B4E1-2C259E7D0328}">
      <dsp:nvSpPr>
        <dsp:cNvPr id="0" name=""/>
        <dsp:cNvSpPr/>
      </dsp:nvSpPr>
      <dsp:spPr>
        <a:xfrm>
          <a:off x="8068463" y="587032"/>
          <a:ext cx="2444055" cy="1466433"/>
        </a:xfrm>
        <a:prstGeom prst="rect">
          <a:avLst/>
        </a:prstGeom>
        <a:solidFill>
          <a:schemeClr val="accent2">
            <a:hueOff val="627599"/>
            <a:satOff val="-179"/>
            <a:lumOff val="30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Пісня чотирнадцята вістить про непостійність та ілюзорність світу й слави — в пустелі жити ліпше. </a:t>
          </a:r>
          <a:endParaRPr lang="en-US" sz="1200" kern="1200"/>
        </a:p>
      </dsp:txBody>
      <dsp:txXfrm>
        <a:off x="8068463" y="587032"/>
        <a:ext cx="2444055" cy="1466433"/>
      </dsp:txXfrm>
    </dsp:sp>
    <dsp:sp modelId="{5BDBA707-943D-CA4B-AEE3-4797A5613EA0}">
      <dsp:nvSpPr>
        <dsp:cNvPr id="0" name=""/>
        <dsp:cNvSpPr/>
      </dsp:nvSpPr>
      <dsp:spPr>
        <a:xfrm>
          <a:off x="3080" y="2297871"/>
          <a:ext cx="2444055" cy="1466433"/>
        </a:xfrm>
        <a:prstGeom prst="rect">
          <a:avLst/>
        </a:prstGeom>
        <a:solidFill>
          <a:schemeClr val="accent2">
            <a:hueOff val="836799"/>
            <a:satOff val="-239"/>
            <a:lumOff val="40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В Пісні п’ятнадцятій знову йдеться про смерть, але своєрідно: смерть Божа — це кінець земної мудрості й початок небесної слави, а продовження цієї теми — воскресіння, почуття чистого неба (Пісня шістнадцята). </a:t>
          </a:r>
          <a:endParaRPr lang="en-US" sz="1200" kern="1200"/>
        </a:p>
      </dsp:txBody>
      <dsp:txXfrm>
        <a:off x="3080" y="2297871"/>
        <a:ext cx="2444055" cy="1466433"/>
      </dsp:txXfrm>
    </dsp:sp>
    <dsp:sp modelId="{D5CAEF36-6CC3-B645-A579-49E3DD32625C}">
      <dsp:nvSpPr>
        <dsp:cNvPr id="0" name=""/>
        <dsp:cNvSpPr/>
      </dsp:nvSpPr>
      <dsp:spPr>
        <a:xfrm>
          <a:off x="2691541" y="2297871"/>
          <a:ext cx="2444055" cy="1466433"/>
        </a:xfrm>
        <a:prstGeom prst="rect">
          <a:avLst/>
        </a:prstGeom>
        <a:solidFill>
          <a:schemeClr val="accent2">
            <a:hueOff val="1045999"/>
            <a:satOff val="-299"/>
            <a:lumOff val="50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Наступна Пісня — втеча від моря життя, що кипить, і ця втеча знову-таки до природи.</a:t>
          </a:r>
          <a:endParaRPr lang="en-US" sz="1200" kern="1200"/>
        </a:p>
      </dsp:txBody>
      <dsp:txXfrm>
        <a:off x="2691541" y="2297871"/>
        <a:ext cx="2444055" cy="1466433"/>
      </dsp:txXfrm>
    </dsp:sp>
    <dsp:sp modelId="{62089940-C803-D44B-8310-50DFEA2758AC}">
      <dsp:nvSpPr>
        <dsp:cNvPr id="0" name=""/>
        <dsp:cNvSpPr/>
      </dsp:nvSpPr>
      <dsp:spPr>
        <a:xfrm>
          <a:off x="5380002" y="2297871"/>
          <a:ext cx="2444055" cy="1466433"/>
        </a:xfrm>
        <a:prstGeom prst="rect">
          <a:avLst/>
        </a:prstGeom>
        <a:solidFill>
          <a:schemeClr val="accent2">
            <a:hueOff val="1255199"/>
            <a:satOff val="-358"/>
            <a:lumOff val="6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Дев’ятнадцята Пісня присвячена боротьбі людини з «проклятою нудьгою». </a:t>
          </a:r>
          <a:endParaRPr lang="en-US" sz="1200" kern="1200"/>
        </a:p>
      </dsp:txBody>
      <dsp:txXfrm>
        <a:off x="5380002" y="2297871"/>
        <a:ext cx="2444055" cy="1466433"/>
      </dsp:txXfrm>
    </dsp:sp>
    <dsp:sp modelId="{CFFDA68B-789A-EB4C-BFEE-A9E2463FFCA3}">
      <dsp:nvSpPr>
        <dsp:cNvPr id="0" name=""/>
        <dsp:cNvSpPr/>
      </dsp:nvSpPr>
      <dsp:spPr>
        <a:xfrm>
          <a:off x="8068463" y="2297871"/>
          <a:ext cx="2444055" cy="1466433"/>
        </a:xfrm>
        <a:prstGeom prst="rect">
          <a:avLst/>
        </a:prstGeom>
        <a:solidFill>
          <a:schemeClr val="accent2">
            <a:hueOff val="1464399"/>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Пісня двадцята — гімн душевній чистоті, заклик будувати в душі чудовий град.</a:t>
          </a:r>
          <a:endParaRPr lang="en-US" sz="1200" kern="1200"/>
        </a:p>
      </dsp:txBody>
      <dsp:txXfrm>
        <a:off x="8068463" y="2297871"/>
        <a:ext cx="2444055" cy="1466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DD506-7253-E449-8166-E0512780CF4A}">
      <dsp:nvSpPr>
        <dsp:cNvPr id="0" name=""/>
        <dsp:cNvSpPr/>
      </dsp:nvSpPr>
      <dsp:spPr>
        <a:xfrm>
          <a:off x="3080" y="587032"/>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a:t>Третій десяток подає низку нових ідей: пошук щастя у світі (Пісня двадцять перша</a:t>
          </a:r>
          <a:r>
            <a:rPr lang="cs-CZ" sz="1100" kern="1200"/>
            <a:t>)</a:t>
          </a:r>
          <a:endParaRPr lang="en-US" sz="1100" kern="1200"/>
        </a:p>
      </dsp:txBody>
      <dsp:txXfrm>
        <a:off x="3080" y="587032"/>
        <a:ext cx="2444055" cy="1466433"/>
      </dsp:txXfrm>
    </dsp:sp>
    <dsp:sp modelId="{C7673E50-2BA7-2647-9B30-D69BF8F1D3CA}">
      <dsp:nvSpPr>
        <dsp:cNvPr id="0" name=""/>
        <dsp:cNvSpPr/>
      </dsp:nvSpPr>
      <dsp:spPr>
        <a:xfrm>
          <a:off x="2691541" y="587032"/>
          <a:ext cx="2444055" cy="1466433"/>
        </a:xfrm>
        <a:prstGeom prst="rect">
          <a:avLst/>
        </a:prstGeom>
        <a:solidFill>
          <a:schemeClr val="accent3">
            <a:hueOff val="213116"/>
            <a:satOff val="-600"/>
            <a:lumOff val="-6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a:t>потреба у вічних цінностях (Пісня двадцять друга)</a:t>
          </a:r>
          <a:endParaRPr lang="en-US" sz="1100" kern="1200"/>
        </a:p>
      </dsp:txBody>
      <dsp:txXfrm>
        <a:off x="2691541" y="587032"/>
        <a:ext cx="2444055" cy="1466433"/>
      </dsp:txXfrm>
    </dsp:sp>
    <dsp:sp modelId="{3E59925D-8D66-8146-9178-2F3EA1E9B50F}">
      <dsp:nvSpPr>
        <dsp:cNvPr id="0" name=""/>
        <dsp:cNvSpPr/>
      </dsp:nvSpPr>
      <dsp:spPr>
        <a:xfrm>
          <a:off x="5380002" y="587032"/>
          <a:ext cx="2444055" cy="1466433"/>
        </a:xfrm>
        <a:prstGeom prst="rect">
          <a:avLst/>
        </a:prstGeom>
        <a:solidFill>
          <a:schemeClr val="accent3">
            <a:hueOff val="426232"/>
            <a:satOff val="-1200"/>
            <a:lumOff val="-12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kern="1200" noProof="0" dirty="0"/>
            <a:t>про ставлення до часу та його використання (Пісня двадцять третя)</a:t>
          </a:r>
        </a:p>
      </dsp:txBody>
      <dsp:txXfrm>
        <a:off x="5380002" y="587032"/>
        <a:ext cx="2444055" cy="1466433"/>
      </dsp:txXfrm>
    </dsp:sp>
    <dsp:sp modelId="{D472D450-9502-E441-89E5-C309CA0687EA}">
      <dsp:nvSpPr>
        <dsp:cNvPr id="0" name=""/>
        <dsp:cNvSpPr/>
      </dsp:nvSpPr>
      <dsp:spPr>
        <a:xfrm>
          <a:off x="8068463" y="587032"/>
          <a:ext cx="2444055" cy="1466433"/>
        </a:xfrm>
        <a:prstGeom prst="rect">
          <a:avLst/>
        </a:prstGeom>
        <a:solidFill>
          <a:schemeClr val="accent3">
            <a:hueOff val="639348"/>
            <a:satOff val="-1800"/>
            <a:lumOff val="-19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a:t>ще раз про спокій душевний і боротьбу з печаллю-нудьгою (Пісня двадцять четверта). </a:t>
          </a:r>
          <a:endParaRPr lang="en-US" sz="1100" kern="1200"/>
        </a:p>
      </dsp:txBody>
      <dsp:txXfrm>
        <a:off x="8068463" y="587032"/>
        <a:ext cx="2444055" cy="1466433"/>
      </dsp:txXfrm>
    </dsp:sp>
    <dsp:sp modelId="{EB4A04D0-4F68-BA49-A62B-B8CF246E458A}">
      <dsp:nvSpPr>
        <dsp:cNvPr id="0" name=""/>
        <dsp:cNvSpPr/>
      </dsp:nvSpPr>
      <dsp:spPr>
        <a:xfrm>
          <a:off x="3080" y="2297871"/>
          <a:ext cx="2444055" cy="1466433"/>
        </a:xfrm>
        <a:prstGeom prst="rect">
          <a:avLst/>
        </a:prstGeom>
        <a:solidFill>
          <a:schemeClr val="accent3">
            <a:hueOff val="852464"/>
            <a:satOff val="-2400"/>
            <a:lumOff val="-25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kern="1200" noProof="0" dirty="0"/>
            <a:t>Три наступні пісні присвячені поетовим добродійникам: Г. Якубовичу, І. </a:t>
          </a:r>
          <a:r>
            <a:rPr lang="uk-UA" sz="1100" kern="1200" noProof="0" dirty="0" err="1"/>
            <a:t>Козловичу</a:t>
          </a:r>
          <a:r>
            <a:rPr lang="uk-UA" sz="1100" kern="1200" noProof="0" dirty="0"/>
            <a:t> та І. </a:t>
          </a:r>
          <a:r>
            <a:rPr lang="uk-UA" sz="1100" kern="1200" noProof="0" dirty="0" err="1"/>
            <a:t>Миткевичу</a:t>
          </a:r>
          <a:r>
            <a:rPr lang="uk-UA" sz="1100" kern="1200" noProof="0" dirty="0"/>
            <a:t> — типові панегірики, але з думкою, що достойна людина на достойному місці — то світові й країні радість (Пісні двадцять п’ята — двадцять сьома). </a:t>
          </a:r>
        </a:p>
      </dsp:txBody>
      <dsp:txXfrm>
        <a:off x="3080" y="2297871"/>
        <a:ext cx="2444055" cy="1466433"/>
      </dsp:txXfrm>
    </dsp:sp>
    <dsp:sp modelId="{3F37350B-D034-304E-BD79-BAE22105CDC7}">
      <dsp:nvSpPr>
        <dsp:cNvPr id="0" name=""/>
        <dsp:cNvSpPr/>
      </dsp:nvSpPr>
      <dsp:spPr>
        <a:xfrm>
          <a:off x="2691541" y="2297871"/>
          <a:ext cx="2444055" cy="1466433"/>
        </a:xfrm>
        <a:prstGeom prst="rect">
          <a:avLst/>
        </a:prstGeom>
        <a:solidFill>
          <a:schemeClr val="accent3">
            <a:hueOff val="1065580"/>
            <a:satOff val="-3000"/>
            <a:lumOff val="-3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a:t>Пісня двадцять восьма має авторську розшифровку: «Про таємну в середині і вічну веселість боголюбних сердець»</a:t>
          </a:r>
          <a:endParaRPr lang="en-US" sz="1100" kern="1200"/>
        </a:p>
      </dsp:txBody>
      <dsp:txXfrm>
        <a:off x="2691541" y="2297871"/>
        <a:ext cx="2444055" cy="1466433"/>
      </dsp:txXfrm>
    </dsp:sp>
    <dsp:sp modelId="{2ACEEFF3-61A3-5244-80AB-CA34A2A45F14}">
      <dsp:nvSpPr>
        <dsp:cNvPr id="0" name=""/>
        <dsp:cNvSpPr/>
      </dsp:nvSpPr>
      <dsp:spPr>
        <a:xfrm>
          <a:off x="5380002" y="2297871"/>
          <a:ext cx="2444055" cy="1466433"/>
        </a:xfrm>
        <a:prstGeom prst="rect">
          <a:avLst/>
        </a:prstGeom>
        <a:solidFill>
          <a:schemeClr val="accent3">
            <a:hueOff val="1278696"/>
            <a:satOff val="-3600"/>
            <a:lumOff val="-38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a:t>відтак щастя залежить від самого себе, і знову, ніби рефрен, повтор: життя, як бурхливе море (Пісня двадцять дев’ята). </a:t>
          </a:r>
          <a:endParaRPr lang="en-US" sz="1100" kern="1200"/>
        </a:p>
      </dsp:txBody>
      <dsp:txXfrm>
        <a:off x="5380002" y="2297871"/>
        <a:ext cx="2444055" cy="1466433"/>
      </dsp:txXfrm>
    </dsp:sp>
    <dsp:sp modelId="{90248809-10E2-2543-8E15-DC55EAAF02FF}">
      <dsp:nvSpPr>
        <dsp:cNvPr id="0" name=""/>
        <dsp:cNvSpPr/>
      </dsp:nvSpPr>
      <dsp:spPr>
        <a:xfrm>
          <a:off x="8068463" y="2297871"/>
          <a:ext cx="2444055" cy="1466433"/>
        </a:xfrm>
        <a:prstGeom prst="rect">
          <a:avLst/>
        </a:prstGeom>
        <a:solidFill>
          <a:schemeClr val="accent3">
            <a:hueOff val="1491812"/>
            <a:satOff val="-4200"/>
            <a:lumOff val="-45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a:t>Остання Пісня тридцята ніби поєднує в собі попередні теми: про час, печаль, доброту, життя в Бозі, задоволен­ня малим і запевнення, що смерть «не шкода — спокій», тобто повернення до теми першої Пісні — кільце замикається (...).</a:t>
          </a:r>
          <a:endParaRPr lang="en-US" sz="1100" kern="1200"/>
        </a:p>
      </dsp:txBody>
      <dsp:txXfrm>
        <a:off x="8068463" y="2297871"/>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C032E-CF06-8243-B4B0-A199EA6E6A05}" type="datetimeFigureOut">
              <a:rPr lang="cs-CZ" smtClean="0"/>
              <a:t>04.10.2021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85CD2-7774-CC48-90B8-43E5712547CF}" type="slidenum">
              <a:rPr lang="cs-CZ" smtClean="0"/>
              <a:t>‹#›</a:t>
            </a:fld>
            <a:endParaRPr lang="cs-CZ"/>
          </a:p>
        </p:txBody>
      </p:sp>
    </p:spTree>
    <p:extLst>
      <p:ext uri="{BB962C8B-B14F-4D97-AF65-F5344CB8AC3E}">
        <p14:creationId xmlns:p14="http://schemas.microsoft.com/office/powerpoint/2010/main" val="3733220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AF85CD2-7774-CC48-90B8-43E5712547CF}" type="slidenum">
              <a:rPr lang="cs-CZ" smtClean="0"/>
              <a:t>27</a:t>
            </a:fld>
            <a:endParaRPr lang="cs-CZ"/>
          </a:p>
        </p:txBody>
      </p:sp>
    </p:spTree>
    <p:extLst>
      <p:ext uri="{BB962C8B-B14F-4D97-AF65-F5344CB8AC3E}">
        <p14:creationId xmlns:p14="http://schemas.microsoft.com/office/powerpoint/2010/main" val="356745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AF85CD2-7774-CC48-90B8-43E5712547CF}" type="slidenum">
              <a:rPr lang="cs-CZ" smtClean="0"/>
              <a:t>69</a:t>
            </a:fld>
            <a:endParaRPr lang="cs-CZ"/>
          </a:p>
        </p:txBody>
      </p:sp>
    </p:spTree>
    <p:extLst>
      <p:ext uri="{BB962C8B-B14F-4D97-AF65-F5344CB8AC3E}">
        <p14:creationId xmlns:p14="http://schemas.microsoft.com/office/powerpoint/2010/main" val="1173512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10/4/21</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04451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10/4/21</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9455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10/4/21</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0476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10/4/21</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7379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10/4/21</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88854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10/4/21</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2914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10/4/21</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57437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10/4/21</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94698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10/4/21</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1157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10/4/21</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8530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10/4/21</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6267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10/4/21</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68863370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6" r:id="rId6"/>
    <p:sldLayoutId id="2147483751" r:id="rId7"/>
    <p:sldLayoutId id="2147483752" r:id="rId8"/>
    <p:sldLayoutId id="2147483753" r:id="rId9"/>
    <p:sldLayoutId id="2147483755" r:id="rId10"/>
    <p:sldLayoutId id="214748375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10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7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21" name="Picture 3">
            <a:extLst>
              <a:ext uri="{FF2B5EF4-FFF2-40B4-BE49-F238E27FC236}">
                <a16:creationId xmlns:a16="http://schemas.microsoft.com/office/drawing/2014/main" id="{26262102-E4A9-4CE1-9B72-3E35B179BFA9}"/>
              </a:ext>
            </a:extLst>
          </p:cNvPr>
          <p:cNvPicPr>
            <a:picLocks noChangeAspect="1"/>
          </p:cNvPicPr>
          <p:nvPr/>
        </p:nvPicPr>
        <p:blipFill rotWithShape="1">
          <a:blip r:embed="rId2"/>
          <a:srcRect t="16357"/>
          <a:stretch/>
        </p:blipFill>
        <p:spPr>
          <a:xfrm>
            <a:off x="-1" y="10"/>
            <a:ext cx="12191999" cy="6857990"/>
          </a:xfrm>
          <a:prstGeom prst="rect">
            <a:avLst/>
          </a:prstGeom>
        </p:spPr>
      </p:pic>
      <p:sp>
        <p:nvSpPr>
          <p:cNvPr id="23" name="Rectangle 1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a:extLst>
              <a:ext uri="{FF2B5EF4-FFF2-40B4-BE49-F238E27FC236}">
                <a16:creationId xmlns:a16="http://schemas.microsoft.com/office/drawing/2014/main" id="{AE566507-91C7-CC40-A341-39E95DEA15EA}"/>
              </a:ext>
            </a:extLst>
          </p:cNvPr>
          <p:cNvSpPr>
            <a:spLocks noGrp="1"/>
          </p:cNvSpPr>
          <p:nvPr>
            <p:ph type="ctrTitle"/>
          </p:nvPr>
        </p:nvSpPr>
        <p:spPr>
          <a:xfrm>
            <a:off x="529568" y="1751909"/>
            <a:ext cx="5247612" cy="1986629"/>
          </a:xfrm>
        </p:spPr>
        <p:txBody>
          <a:bodyPr>
            <a:noAutofit/>
          </a:bodyPr>
          <a:lstStyle/>
          <a:p>
            <a:r>
              <a:rPr lang="cs-CZ" sz="3200" dirty="0">
                <a:latin typeface="Courier New" panose="02070309020205020404" pitchFamily="49" charset="0"/>
                <a:cs typeface="Courier New" panose="02070309020205020404" pitchFamily="49" charset="0"/>
              </a:rPr>
              <a:t>Dějiny ukrajinské literatury I</a:t>
            </a:r>
            <a:r>
              <a:rPr lang="cs-CZ" sz="3200" b="0" dirty="0">
                <a:latin typeface="Courier New" panose="02070309020205020404" pitchFamily="49" charset="0"/>
                <a:cs typeface="Courier New" panose="02070309020205020404" pitchFamily="49" charset="0"/>
              </a:rPr>
              <a:t>  </a:t>
            </a:r>
            <a:endParaRPr lang="cs-CZ" sz="3200" dirty="0">
              <a:latin typeface="Courier New" panose="02070309020205020404" pitchFamily="49" charset="0"/>
              <a:cs typeface="Courier New" panose="02070309020205020404" pitchFamily="49" charset="0"/>
            </a:endParaRPr>
          </a:p>
        </p:txBody>
      </p:sp>
      <p:sp>
        <p:nvSpPr>
          <p:cNvPr id="3" name="Podnadpis 2">
            <a:extLst>
              <a:ext uri="{FF2B5EF4-FFF2-40B4-BE49-F238E27FC236}">
                <a16:creationId xmlns:a16="http://schemas.microsoft.com/office/drawing/2014/main" id="{AE180F30-1051-D043-80E5-2EC29D4CCB29}"/>
              </a:ext>
            </a:extLst>
          </p:cNvPr>
          <p:cNvSpPr>
            <a:spLocks noGrp="1"/>
          </p:cNvSpPr>
          <p:nvPr>
            <p:ph type="subTitle" idx="1"/>
          </p:nvPr>
        </p:nvSpPr>
        <p:spPr>
          <a:xfrm>
            <a:off x="1297371" y="4404955"/>
            <a:ext cx="3330341" cy="920783"/>
          </a:xfrm>
        </p:spPr>
        <p:txBody>
          <a:bodyPr>
            <a:normAutofit/>
          </a:bodyPr>
          <a:lstStyle/>
          <a:p>
            <a:r>
              <a:rPr lang="cs-CZ" dirty="0"/>
              <a:t>Podzim 2021</a:t>
            </a:r>
          </a:p>
        </p:txBody>
      </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85103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087CBE4-8197-5E48-B543-CC090F8B3AB3}"/>
              </a:ext>
            </a:extLst>
          </p:cNvPr>
          <p:cNvSpPr>
            <a:spLocks noGrp="1"/>
          </p:cNvSpPr>
          <p:nvPr>
            <p:ph idx="1"/>
          </p:nvPr>
        </p:nvSpPr>
        <p:spPr>
          <a:xfrm>
            <a:off x="838200" y="1231392"/>
            <a:ext cx="10515600" cy="4945571"/>
          </a:xfrm>
        </p:spPr>
        <p:txBody>
          <a:bodyPr>
            <a:normAutofit lnSpcReduction="10000"/>
          </a:bodyPr>
          <a:lstStyle/>
          <a:p>
            <a:r>
              <a:rPr lang="cs-CZ" b="1" dirty="0">
                <a:latin typeface="Times New Roman" panose="02020603050405020304" pitchFamily="18" charset="0"/>
                <a:cs typeface="Times New Roman" panose="02020603050405020304" pitchFamily="18" charset="0"/>
              </a:rPr>
              <a:t>12. století</a:t>
            </a:r>
          </a:p>
          <a:p>
            <a:r>
              <a:rPr lang="cs-CZ" b="1" dirty="0">
                <a:latin typeface="Times New Roman" panose="02020603050405020304" pitchFamily="18" charset="0"/>
                <a:cs typeface="Times New Roman" panose="02020603050405020304" pitchFamily="18" charset="0"/>
              </a:rPr>
              <a:t>letopisy</a:t>
            </a:r>
            <a:r>
              <a:rPr lang="cs-CZ" dirty="0">
                <a:latin typeface="Times New Roman" panose="02020603050405020304" pitchFamily="18" charset="0"/>
                <a:cs typeface="Times New Roman" panose="02020603050405020304" pitchFamily="18" charset="0"/>
              </a:rPr>
              <a:t> – starší Nestorův letopis (do roku 1113) a pozdější Kyjevský letopis (20. a 30. leta 12 st.) a Haličsko-volyňský letopis (1201-1292).</a:t>
            </a:r>
          </a:p>
          <a:p>
            <a:r>
              <a:rPr lang="cs-CZ" b="1" dirty="0">
                <a:latin typeface="Times New Roman" panose="02020603050405020304" pitchFamily="18" charset="0"/>
                <a:cs typeface="Times New Roman" panose="02020603050405020304" pitchFamily="18" charset="0"/>
              </a:rPr>
              <a:t>kázání</a:t>
            </a:r>
            <a:r>
              <a:rPr lang="cs-CZ" dirty="0">
                <a:latin typeface="Times New Roman" panose="02020603050405020304" pitchFamily="18" charset="0"/>
                <a:cs typeface="Times New Roman" panose="02020603050405020304" pitchFamily="18" charset="0"/>
              </a:rPr>
              <a:t> - sv. </a:t>
            </a:r>
            <a:r>
              <a:rPr lang="cs-CZ" dirty="0" err="1">
                <a:latin typeface="Times New Roman" panose="02020603050405020304" pitchFamily="18" charset="0"/>
                <a:cs typeface="Times New Roman" panose="02020603050405020304" pitchFamily="18" charset="0"/>
              </a:rPr>
              <a:t>Feodosij</a:t>
            </a:r>
            <a:r>
              <a:rPr lang="cs-CZ" dirty="0">
                <a:latin typeface="Times New Roman" panose="02020603050405020304" pitchFamily="18" charset="0"/>
                <a:cs typeface="Times New Roman" panose="02020603050405020304" pitchFamily="18" charset="0"/>
              </a:rPr>
              <a:t> a metropolita </a:t>
            </a:r>
            <a:r>
              <a:rPr lang="cs-CZ" dirty="0" err="1">
                <a:latin typeface="Times New Roman" panose="02020603050405020304" pitchFamily="18" charset="0"/>
                <a:cs typeface="Times New Roman" panose="02020603050405020304" pitchFamily="18" charset="0"/>
              </a:rPr>
              <a:t>Ilarion</a:t>
            </a:r>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tzv. “</a:t>
            </a:r>
            <a:r>
              <a:rPr lang="cs-CZ" b="1" dirty="0" err="1">
                <a:latin typeface="Times New Roman" panose="02020603050405020304" pitchFamily="18" charset="0"/>
                <a:cs typeface="Times New Roman" panose="02020603050405020304" pitchFamily="18" charset="0"/>
              </a:rPr>
              <a:t>žitije</a:t>
            </a:r>
            <a:r>
              <a:rPr lang="cs-CZ" dirty="0">
                <a:latin typeface="Times New Roman" panose="02020603050405020304" pitchFamily="18" charset="0"/>
                <a:cs typeface="Times New Roman" panose="02020603050405020304" pitchFamily="18" charset="0"/>
              </a:rPr>
              <a:t>“ 11. st. a “Kyjevsko-</a:t>
            </a:r>
            <a:r>
              <a:rPr lang="cs-CZ" dirty="0" err="1">
                <a:latin typeface="Times New Roman" panose="02020603050405020304" pitchFamily="18" charset="0"/>
                <a:cs typeface="Times New Roman" panose="02020603050405020304" pitchFamily="18" charset="0"/>
              </a:rPr>
              <a:t>pečerský</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paterik</a:t>
            </a:r>
            <a:r>
              <a:rPr lang="cs-CZ" dirty="0">
                <a:latin typeface="Times New Roman" panose="02020603050405020304" pitchFamily="18" charset="0"/>
                <a:cs typeface="Times New Roman" panose="02020603050405020304" pitchFamily="18" charset="0"/>
              </a:rPr>
              <a:t>“ 13. st.</a:t>
            </a:r>
          </a:p>
          <a:p>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Поучениє</a:t>
            </a:r>
            <a:r>
              <a:rPr lang="ru-RU"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Volodymyra</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Monomacha</a:t>
            </a:r>
            <a:r>
              <a:rPr lang="cs-CZ" dirty="0">
                <a:latin typeface="Times New Roman" panose="02020603050405020304" pitchFamily="18" charset="0"/>
                <a:cs typeface="Times New Roman" panose="02020603050405020304" pitchFamily="18" charset="0"/>
              </a:rPr>
              <a:t> má prvky staršího stylu a </a:t>
            </a:r>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Молениє</a:t>
            </a:r>
            <a:r>
              <a:rPr lang="ru-RU"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Danyjila</a:t>
            </a:r>
            <a:r>
              <a:rPr lang="cs-CZ" dirty="0">
                <a:latin typeface="Times New Roman" panose="02020603050405020304" pitchFamily="18" charset="0"/>
                <a:cs typeface="Times New Roman" panose="02020603050405020304" pitchFamily="18" charset="0"/>
              </a:rPr>
              <a:t>  má prvky pozdějšího stylu. Představitelem </a:t>
            </a:r>
            <a:r>
              <a:rPr lang="cs-CZ" dirty="0" err="1">
                <a:latin typeface="Times New Roman" panose="02020603050405020304" pitchFamily="18" charset="0"/>
                <a:cs typeface="Times New Roman" panose="02020603050405020304" pitchFamily="18" charset="0"/>
              </a:rPr>
              <a:t>pozdejěího</a:t>
            </a:r>
            <a:r>
              <a:rPr lang="cs-CZ" dirty="0">
                <a:latin typeface="Times New Roman" panose="02020603050405020304" pitchFamily="18" charset="0"/>
                <a:cs typeface="Times New Roman" panose="02020603050405020304" pitchFamily="18" charset="0"/>
              </a:rPr>
              <a:t> stylu je i “Slovo o pluku Igorově“, které je stylem podobné ke kázáním Cyrila </a:t>
            </a:r>
            <a:r>
              <a:rPr lang="cs-CZ" dirty="0" err="1">
                <a:latin typeface="Times New Roman" panose="02020603050405020304" pitchFamily="18" charset="0"/>
                <a:cs typeface="Times New Roman" panose="02020603050405020304" pitchFamily="18" charset="0"/>
              </a:rPr>
              <a:t>Turovského</a:t>
            </a:r>
            <a:r>
              <a:rPr lang="cs-CZ" dirty="0">
                <a:latin typeface="Times New Roman" panose="02020603050405020304" pitchFamily="18" charset="0"/>
                <a:cs typeface="Times New Roman" panose="02020603050405020304" pitchFamily="18" charset="0"/>
              </a:rPr>
              <a:t> a Haličsko-volyňským letopisem.</a:t>
            </a:r>
          </a:p>
          <a:p>
            <a:r>
              <a:rPr lang="cs-CZ" dirty="0">
                <a:latin typeface="Times New Roman" panose="02020603050405020304" pitchFamily="18" charset="0"/>
                <a:cs typeface="Times New Roman" panose="02020603050405020304" pitchFamily="18" charset="0"/>
              </a:rPr>
              <a:t>cestopis </a:t>
            </a:r>
            <a:r>
              <a:rPr lang="cs-CZ" dirty="0" err="1">
                <a:latin typeface="Times New Roman" panose="02020603050405020304" pitchFamily="18" charset="0"/>
                <a:cs typeface="Times New Roman" panose="02020603050405020304" pitchFamily="18" charset="0"/>
              </a:rPr>
              <a:t>Danyla</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Polomnyka</a:t>
            </a:r>
            <a:r>
              <a:rPr lang="cs-CZ" dirty="0">
                <a:latin typeface="Times New Roman" panose="02020603050405020304" pitchFamily="18" charset="0"/>
                <a:cs typeface="Times New Roman" panose="02020603050405020304" pitchFamily="18" charset="0"/>
              </a:rPr>
              <a:t> (11.-12. st.) – </a:t>
            </a:r>
            <a:r>
              <a:rPr lang="uk-UA" dirty="0">
                <a:latin typeface="Times New Roman" panose="02020603050405020304" pitchFamily="18" charset="0"/>
                <a:cs typeface="Times New Roman" panose="02020603050405020304" pitchFamily="18" charset="0"/>
              </a:rPr>
              <a:t>мандрівка «Данила Паломника» у святу землю (Єрусалим).</a:t>
            </a:r>
            <a:endParaRPr lang="cs-CZ" dirty="0">
              <a:latin typeface="Times New Roman" panose="02020603050405020304" pitchFamily="18" charset="0"/>
              <a:cs typeface="Times New Roman" panose="02020603050405020304" pitchFamily="18" charset="0"/>
            </a:endParaRPr>
          </a:p>
          <a:p>
            <a:pPr marL="0" indent="0" algn="just">
              <a:buNone/>
            </a:pPr>
            <a:endParaRPr lang="cs-CZ" dirty="0">
              <a:latin typeface="Times New Roman" panose="02020603050405020304" pitchFamily="18" charset="0"/>
              <a:cs typeface="Times New Roman" panose="02020603050405020304" pitchFamily="18" charset="0"/>
            </a:endParaRPr>
          </a:p>
        </p:txBody>
      </p:sp>
      <p:sp>
        <p:nvSpPr>
          <p:cNvPr id="7" name="Nadpis 1">
            <a:extLst>
              <a:ext uri="{FF2B5EF4-FFF2-40B4-BE49-F238E27FC236}">
                <a16:creationId xmlns:a16="http://schemas.microsoft.com/office/drawing/2014/main" id="{EFDC4FC8-124C-1047-9624-D026469B5241}"/>
              </a:ext>
            </a:extLst>
          </p:cNvPr>
          <p:cNvSpPr txBox="1">
            <a:spLocks/>
          </p:cNvSpPr>
          <p:nvPr/>
        </p:nvSpPr>
        <p:spPr>
          <a:xfrm>
            <a:off x="1524000" y="134112"/>
            <a:ext cx="9521952" cy="12466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200" b="1" dirty="0">
                <a:latin typeface="Courier New" panose="02070309020205020404" pitchFamily="49" charset="0"/>
                <a:cs typeface="Courier New" panose="02070309020205020404" pitchFamily="49" charset="0"/>
              </a:rPr>
              <a:t>Stará Ukrajinská literatura</a:t>
            </a:r>
          </a:p>
        </p:txBody>
      </p:sp>
    </p:spTree>
    <p:extLst>
      <p:ext uri="{BB962C8B-B14F-4D97-AF65-F5344CB8AC3E}">
        <p14:creationId xmlns:p14="http://schemas.microsoft.com/office/powerpoint/2010/main" val="712982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8A8D8E-0165-1640-85AC-85A823A91683}"/>
              </a:ext>
            </a:extLst>
          </p:cNvPr>
          <p:cNvSpPr>
            <a:spLocks noGrp="1"/>
          </p:cNvSpPr>
          <p:nvPr>
            <p:ph type="title"/>
          </p:nvPr>
        </p:nvSpPr>
        <p:spPr>
          <a:xfrm>
            <a:off x="-1772080" y="328055"/>
            <a:ext cx="10515600" cy="1325563"/>
          </a:xfrm>
        </p:spPr>
        <p:txBody>
          <a:bodyPr/>
          <a:lstStyle/>
          <a:p>
            <a:pPr algn="ctr"/>
            <a:r>
              <a:rPr lang="cs-CZ" dirty="0"/>
              <a:t>Ukázka </a:t>
            </a:r>
            <a:r>
              <a:rPr lang="uk-UA" dirty="0"/>
              <a:t>«Син Русі»</a:t>
            </a:r>
            <a:endParaRPr lang="cs-CZ" dirty="0"/>
          </a:p>
        </p:txBody>
      </p:sp>
      <p:pic>
        <p:nvPicPr>
          <p:cNvPr id="5" name="Zástupný obsah 4" descr="Obsah obrázku text&#10;&#10;Popis byl vytvořen automaticky">
            <a:extLst>
              <a:ext uri="{FF2B5EF4-FFF2-40B4-BE49-F238E27FC236}">
                <a16:creationId xmlns:a16="http://schemas.microsoft.com/office/drawing/2014/main" id="{460E3C7D-44FE-6F4F-94D5-DC1D6B5475A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01639" y="1540530"/>
            <a:ext cx="4994361" cy="4483755"/>
          </a:xfrm>
        </p:spPr>
      </p:pic>
      <p:pic>
        <p:nvPicPr>
          <p:cNvPr id="8" name="Obrázek 7" descr="Obsah obrázku text&#10;&#10;Popis byl vytvořen automaticky">
            <a:extLst>
              <a:ext uri="{FF2B5EF4-FFF2-40B4-BE49-F238E27FC236}">
                <a16:creationId xmlns:a16="http://schemas.microsoft.com/office/drawing/2014/main" id="{6CB58B8D-1DEE-B743-80A5-6AD47ECC4A32}"/>
              </a:ext>
            </a:extLst>
          </p:cNvPr>
          <p:cNvPicPr>
            <a:picLocks noChangeAspect="1"/>
          </p:cNvPicPr>
          <p:nvPr/>
        </p:nvPicPr>
        <p:blipFill rotWithShape="1">
          <a:blip r:embed="rId4"/>
          <a:srcRect r="5035" b="3278"/>
          <a:stretch/>
        </p:blipFill>
        <p:spPr>
          <a:xfrm>
            <a:off x="6630836" y="559987"/>
            <a:ext cx="4225367" cy="5738025"/>
          </a:xfrm>
          <a:prstGeom prst="rect">
            <a:avLst/>
          </a:prstGeom>
        </p:spPr>
      </p:pic>
    </p:spTree>
    <p:extLst>
      <p:ext uri="{BB962C8B-B14F-4D97-AF65-F5344CB8AC3E}">
        <p14:creationId xmlns:p14="http://schemas.microsoft.com/office/powerpoint/2010/main" val="61011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35A22CB1-3354-304B-98D5-AFB83A7F336D}"/>
              </a:ext>
            </a:extLst>
          </p:cNvPr>
          <p:cNvSpPr>
            <a:spLocks noGrp="1"/>
          </p:cNvSpPr>
          <p:nvPr>
            <p:ph type="title"/>
          </p:nvPr>
        </p:nvSpPr>
        <p:spPr>
          <a:xfrm>
            <a:off x="6234865" y="568517"/>
            <a:ext cx="5248221" cy="886379"/>
          </a:xfrm>
        </p:spPr>
        <p:txBody>
          <a:bodyPr>
            <a:normAutofit/>
          </a:bodyPr>
          <a:lstStyle/>
          <a:p>
            <a:r>
              <a:rPr lang="uk-UA" sz="4100"/>
              <a:t>«</a:t>
            </a:r>
            <a:r>
              <a:rPr lang="cs-CZ" sz="4100" err="1"/>
              <a:t>Русалка</a:t>
            </a:r>
            <a:r>
              <a:rPr lang="cs-CZ" sz="4100"/>
              <a:t> </a:t>
            </a:r>
            <a:r>
              <a:rPr lang="cs-CZ" sz="4100" err="1"/>
              <a:t>Дністровая</a:t>
            </a:r>
            <a:r>
              <a:rPr lang="uk-UA" sz="4100"/>
              <a:t>»</a:t>
            </a:r>
            <a:endParaRPr lang="cs-CZ" sz="4100"/>
          </a:p>
        </p:txBody>
      </p:sp>
      <p:pic>
        <p:nvPicPr>
          <p:cNvPr id="5" name="Obrázek 4" descr="Obsah obrázku text, kniha&#10;&#10;Popis byl vytvořen automaticky">
            <a:extLst>
              <a:ext uri="{FF2B5EF4-FFF2-40B4-BE49-F238E27FC236}">
                <a16:creationId xmlns:a16="http://schemas.microsoft.com/office/drawing/2014/main" id="{A67BCC5C-3F0F-C543-A338-93CC23F22845}"/>
              </a:ext>
            </a:extLst>
          </p:cNvPr>
          <p:cNvPicPr>
            <a:picLocks noChangeAspect="1"/>
          </p:cNvPicPr>
          <p:nvPr/>
        </p:nvPicPr>
        <p:blipFill rotWithShape="1">
          <a:blip r:embed="rId2"/>
          <a:srcRect r="1" b="3700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0"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1" name="Freeform: Shape 2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6251E42C-76D2-6F4A-BCFF-43CC643DECD1}"/>
              </a:ext>
            </a:extLst>
          </p:cNvPr>
          <p:cNvSpPr>
            <a:spLocks noGrp="1"/>
          </p:cNvSpPr>
          <p:nvPr>
            <p:ph idx="1"/>
          </p:nvPr>
        </p:nvSpPr>
        <p:spPr>
          <a:xfrm>
            <a:off x="6234868" y="1618735"/>
            <a:ext cx="5217173" cy="4670748"/>
          </a:xfrm>
        </p:spPr>
        <p:txBody>
          <a:bodyPr>
            <a:normAutofit lnSpcReduction="10000"/>
          </a:bodyPr>
          <a:lstStyle/>
          <a:p>
            <a:r>
              <a:rPr lang="cs-CZ" sz="1900" dirty="0"/>
              <a:t>Na konci roku 1836 byl v Budapešti vydán časopis „</a:t>
            </a:r>
            <a:r>
              <a:rPr lang="cs-CZ" sz="1900" dirty="0" err="1"/>
              <a:t>Русалка</a:t>
            </a:r>
            <a:r>
              <a:rPr lang="cs-CZ" sz="1900" dirty="0"/>
              <a:t> </a:t>
            </a:r>
            <a:r>
              <a:rPr lang="cs-CZ" sz="1900" dirty="0" err="1"/>
              <a:t>Дністровая</a:t>
            </a:r>
            <a:r>
              <a:rPr lang="cs-CZ" sz="1900" dirty="0"/>
              <a:t>“. </a:t>
            </a:r>
            <a:endParaRPr lang="uk-UA" sz="1900" dirty="0"/>
          </a:p>
          <a:p>
            <a:r>
              <a:rPr lang="cs-CZ" sz="1900" dirty="0"/>
              <a:t>Obsah „</a:t>
            </a:r>
            <a:r>
              <a:rPr lang="cs-CZ" sz="1900" dirty="0" err="1"/>
              <a:t>Русалки</a:t>
            </a:r>
            <a:r>
              <a:rPr lang="cs-CZ" sz="1900" dirty="0"/>
              <a:t> </a:t>
            </a:r>
            <a:r>
              <a:rPr lang="cs-CZ" sz="1900" dirty="0" err="1"/>
              <a:t>Дністрової</a:t>
            </a:r>
            <a:r>
              <a:rPr lang="cs-CZ" sz="1900" dirty="0"/>
              <a:t>“ je dán třemi hlavními myšlenkami: </a:t>
            </a:r>
          </a:p>
          <a:p>
            <a:r>
              <a:rPr lang="cs-CZ" sz="1900" dirty="0"/>
              <a:t>uznání jednoty ukrajinského lidu rozdělené hranicemi různých států a výzva k jejímu obnovení;</a:t>
            </a:r>
            <a:endParaRPr lang="uk-UA" sz="1900" dirty="0"/>
          </a:p>
          <a:p>
            <a:r>
              <a:rPr lang="cs-CZ" sz="1900" dirty="0"/>
              <a:t>pozitivní přístup k sociálním hnutím a oslavování národních vůdců – bojovníků za sociální a národní osvobození; </a:t>
            </a:r>
            <a:endParaRPr lang="uk-UA" sz="1900" dirty="0"/>
          </a:p>
          <a:p>
            <a:r>
              <a:rPr lang="cs-CZ" sz="1900" dirty="0"/>
              <a:t>propaganda idejí vlastní státnosti a politické nezávislosti.</a:t>
            </a:r>
            <a:endParaRPr lang="uk-UA" sz="1900" dirty="0"/>
          </a:p>
          <a:p>
            <a:r>
              <a:rPr lang="uk-UA" sz="1900" dirty="0"/>
              <a:t>І. Франко: «</a:t>
            </a:r>
            <a:r>
              <a:rPr lang="uk-UA" sz="1900" i="1" dirty="0"/>
              <a:t>Русалка </a:t>
            </a:r>
            <a:r>
              <a:rPr lang="uk-UA" sz="1900" i="1" dirty="0" err="1"/>
              <a:t>Дністровая</a:t>
            </a:r>
            <a:r>
              <a:rPr lang="uk-UA" sz="1900" i="1" dirty="0"/>
              <a:t>“, хоч і який незначний її зміст, які неясні думки в ній </a:t>
            </a:r>
            <a:r>
              <a:rPr lang="uk-UA" sz="1900" i="1" dirty="0" err="1"/>
              <a:t>висказані</a:t>
            </a:r>
            <a:r>
              <a:rPr lang="uk-UA" sz="1900" i="1" dirty="0"/>
              <a:t> – була свого часу явищем наскрізь революційним</a:t>
            </a:r>
            <a:r>
              <a:rPr lang="uk-UA" sz="1900" dirty="0"/>
              <a:t>»</a:t>
            </a:r>
            <a:r>
              <a:rPr lang="cs-CZ" sz="1900" dirty="0"/>
              <a:t>.</a:t>
            </a:r>
          </a:p>
          <a:p>
            <a:endParaRPr lang="cs-CZ" sz="1500" dirty="0"/>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50891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D81102-4DD3-0947-BF3A-930252C3CE6F}"/>
              </a:ext>
            </a:extLst>
          </p:cNvPr>
          <p:cNvSpPr>
            <a:spLocks noGrp="1"/>
          </p:cNvSpPr>
          <p:nvPr>
            <p:ph type="title"/>
          </p:nvPr>
        </p:nvSpPr>
        <p:spPr/>
        <p:txBody>
          <a:bodyPr/>
          <a:lstStyle/>
          <a:p>
            <a:pPr algn="ctr"/>
            <a:r>
              <a:rPr lang="uk-UA" dirty="0"/>
              <a:t>Маркіян Шашкевич</a:t>
            </a:r>
            <a:r>
              <a:rPr lang="cs-CZ" dirty="0"/>
              <a:t> a konec “Ruské trojice“</a:t>
            </a:r>
          </a:p>
        </p:txBody>
      </p:sp>
      <p:sp>
        <p:nvSpPr>
          <p:cNvPr id="3" name="Zástupný obsah 2">
            <a:extLst>
              <a:ext uri="{FF2B5EF4-FFF2-40B4-BE49-F238E27FC236}">
                <a16:creationId xmlns:a16="http://schemas.microsoft.com/office/drawing/2014/main" id="{A709A1C3-3286-1146-9DAE-9D9BF1855237}"/>
              </a:ext>
            </a:extLst>
          </p:cNvPr>
          <p:cNvSpPr>
            <a:spLocks noGrp="1"/>
          </p:cNvSpPr>
          <p:nvPr>
            <p:ph idx="1"/>
          </p:nvPr>
        </p:nvSpPr>
        <p:spPr>
          <a:xfrm>
            <a:off x="838200" y="1690688"/>
            <a:ext cx="10515600" cy="4351338"/>
          </a:xfrm>
        </p:spPr>
        <p:txBody>
          <a:bodyPr>
            <a:normAutofit/>
          </a:bodyPr>
          <a:lstStyle/>
          <a:p>
            <a:r>
              <a:rPr lang="cs-CZ" sz="2000" dirty="0"/>
              <a:t>V roce 1836 připravil M. </a:t>
            </a:r>
            <a:r>
              <a:rPr lang="cs-CZ" sz="2000" dirty="0" err="1"/>
              <a:t>Šaškevyč</a:t>
            </a:r>
            <a:r>
              <a:rPr lang="cs-CZ" sz="2000" dirty="0"/>
              <a:t> učebnici pro mladší žáky –</a:t>
            </a:r>
            <a:r>
              <a:rPr lang="uk-UA" sz="2000" dirty="0"/>
              <a:t> </a:t>
            </a:r>
            <a:r>
              <a:rPr lang="cs-CZ" sz="2000" dirty="0"/>
              <a:t> „</a:t>
            </a:r>
            <a:r>
              <a:rPr lang="cs-CZ" sz="2000" dirty="0" err="1"/>
              <a:t>Читанк</a:t>
            </a:r>
            <a:r>
              <a:rPr lang="uk-UA" sz="2000" dirty="0"/>
              <a:t>а</a:t>
            </a:r>
            <a:r>
              <a:rPr lang="cs-CZ" sz="2000" dirty="0"/>
              <a:t>“</a:t>
            </a:r>
            <a:endParaRPr lang="uk-UA" sz="2000" dirty="0"/>
          </a:p>
          <a:p>
            <a:r>
              <a:rPr lang="cs-CZ" sz="2000" dirty="0"/>
              <a:t>Intimní lyrika </a:t>
            </a:r>
            <a:r>
              <a:rPr lang="uk-UA" sz="2000" dirty="0"/>
              <a:t>«Поза тихий Дунай», «До милої», «</a:t>
            </a:r>
            <a:r>
              <a:rPr lang="uk-UA" sz="2000" dirty="0" err="1"/>
              <a:t>Сумрак</a:t>
            </a:r>
            <a:r>
              <a:rPr lang="uk-UA" sz="2000" dirty="0"/>
              <a:t> вечірній».</a:t>
            </a:r>
            <a:r>
              <a:rPr lang="cs-CZ" sz="2000" dirty="0"/>
              <a:t> </a:t>
            </a:r>
          </a:p>
        </p:txBody>
      </p:sp>
      <p:pic>
        <p:nvPicPr>
          <p:cNvPr id="5" name="Obrázek 4" descr="Obsah obrázku exteriér, osoba&#10;&#10;Popis byl vytvořen automaticky">
            <a:extLst>
              <a:ext uri="{FF2B5EF4-FFF2-40B4-BE49-F238E27FC236}">
                <a16:creationId xmlns:a16="http://schemas.microsoft.com/office/drawing/2014/main" id="{98B59BF7-66DB-CF40-A756-238DEFC6DF75}"/>
              </a:ext>
            </a:extLst>
          </p:cNvPr>
          <p:cNvPicPr>
            <a:picLocks noChangeAspect="1"/>
          </p:cNvPicPr>
          <p:nvPr/>
        </p:nvPicPr>
        <p:blipFill>
          <a:blip r:embed="rId2"/>
          <a:stretch>
            <a:fillRect/>
          </a:stretch>
        </p:blipFill>
        <p:spPr>
          <a:xfrm>
            <a:off x="2842226" y="2753478"/>
            <a:ext cx="6894513" cy="3739397"/>
          </a:xfrm>
          <a:prstGeom prst="rect">
            <a:avLst/>
          </a:prstGeom>
        </p:spPr>
      </p:pic>
    </p:spTree>
    <p:extLst>
      <p:ext uri="{BB962C8B-B14F-4D97-AF65-F5344CB8AC3E}">
        <p14:creationId xmlns:p14="http://schemas.microsoft.com/office/powerpoint/2010/main" val="679987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Obrázek 4" descr="Obsah obrázku tráva, exteriér&#10;&#10;Popis byl vytvořen automaticky">
            <a:extLst>
              <a:ext uri="{FF2B5EF4-FFF2-40B4-BE49-F238E27FC236}">
                <a16:creationId xmlns:a16="http://schemas.microsoft.com/office/drawing/2014/main" id="{3B6AFAA6-4B79-7F4B-8409-69E8BE599A27}"/>
              </a:ext>
            </a:extLst>
          </p:cNvPr>
          <p:cNvPicPr>
            <a:picLocks noChangeAspect="1"/>
          </p:cNvPicPr>
          <p:nvPr/>
        </p:nvPicPr>
        <p:blipFill rotWithShape="1">
          <a:blip r:embed="rId2"/>
          <a:srcRect r="18094" b="-2"/>
          <a:stretch/>
        </p:blipFill>
        <p:spPr>
          <a:xfrm>
            <a:off x="2684213" y="3521493"/>
            <a:ext cx="3634674" cy="3217333"/>
          </a:xfrm>
          <a:prstGeom prst="rect">
            <a:avLst/>
          </a:prstGeom>
        </p:spPr>
      </p:pic>
      <p:grpSp>
        <p:nvGrpSpPr>
          <p:cNvPr id="12" name="Group 11">
            <a:extLst>
              <a:ext uri="{FF2B5EF4-FFF2-40B4-BE49-F238E27FC236}">
                <a16:creationId xmlns:a16="http://schemas.microsoft.com/office/drawing/2014/main" id="{89C6B508-0B2C-4D80-99F6-BC8C9C6934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13" name="Rectangle 12">
              <a:extLst>
                <a:ext uri="{FF2B5EF4-FFF2-40B4-BE49-F238E27FC236}">
                  <a16:creationId xmlns:a16="http://schemas.microsoft.com/office/drawing/2014/main" id="{EA54034F-F9B1-4048-9AEF-C7AB99053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83F029-E06B-49B5-9779-2E8CEFD77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6" name="Rectangle 15">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700FCC9-3CA2-2545-81FB-3E3E9352A3AB}"/>
              </a:ext>
            </a:extLst>
          </p:cNvPr>
          <p:cNvSpPr>
            <a:spLocks noGrp="1"/>
          </p:cNvSpPr>
          <p:nvPr>
            <p:ph type="title"/>
          </p:nvPr>
        </p:nvSpPr>
        <p:spPr>
          <a:xfrm>
            <a:off x="740584" y="859808"/>
            <a:ext cx="3543197" cy="2878986"/>
          </a:xfrm>
        </p:spPr>
        <p:txBody>
          <a:bodyPr>
            <a:normAutofit/>
          </a:bodyPr>
          <a:lstStyle/>
          <a:p>
            <a:pPr algn="ctr"/>
            <a:r>
              <a:rPr lang="cs-CZ" b="1" dirty="0"/>
              <a:t>Na závěr o ukrajinském romantismu</a:t>
            </a:r>
            <a:endParaRPr lang="cs-CZ" dirty="0"/>
          </a:p>
        </p:txBody>
      </p:sp>
      <p:grpSp>
        <p:nvGrpSpPr>
          <p:cNvPr id="18"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7004"/>
            <a:ext cx="1370098" cy="508993"/>
            <a:chOff x="2267504" y="2540250"/>
            <a:chExt cx="1990951" cy="739640"/>
          </a:xfrm>
          <a:solidFill>
            <a:schemeClr val="tx1"/>
          </a:solidFill>
        </p:grpSpPr>
        <p:sp>
          <p:nvSpPr>
            <p:cNvPr id="19" name="Freeform: Shape 18">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2" name="Graphic 38">
            <a:extLst>
              <a:ext uri="{FF2B5EF4-FFF2-40B4-BE49-F238E27FC236}">
                <a16:creationId xmlns:a16="http://schemas.microsoft.com/office/drawing/2014/main" id="{36C5CE76-F42E-4B75-84C4-A9B2C8CE83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7004"/>
            <a:ext cx="1370098" cy="508993"/>
            <a:chOff x="2267504" y="2540250"/>
            <a:chExt cx="1990951" cy="739640"/>
          </a:xfrm>
          <a:solidFill>
            <a:schemeClr val="tx1">
              <a:alpha val="60000"/>
            </a:schemeClr>
          </a:solidFill>
        </p:grpSpPr>
        <p:sp>
          <p:nvSpPr>
            <p:cNvPr id="23" name="Freeform: Shape 22">
              <a:extLst>
                <a:ext uri="{FF2B5EF4-FFF2-40B4-BE49-F238E27FC236}">
                  <a16:creationId xmlns:a16="http://schemas.microsoft.com/office/drawing/2014/main" id="{F62D2BF9-9B3C-4B4B-B525-BFABA8B44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5022D0D2-0602-4CB2-97D5-418641B4F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6"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rgbClr val="FFFFFF"/>
          </a:solidFill>
        </p:grpSpPr>
        <p:sp>
          <p:nvSpPr>
            <p:cNvPr id="27" name="Freeform: Shape 26">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pSp>
        <p:nvGrpSpPr>
          <p:cNvPr id="41" name="Graphic 4">
            <a:extLst>
              <a:ext uri="{FF2B5EF4-FFF2-40B4-BE49-F238E27FC236}">
                <a16:creationId xmlns:a16="http://schemas.microsoft.com/office/drawing/2014/main" id="{DDFA5A3F-B050-4826-ACB4-F634DD12C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chemeClr val="tx1"/>
          </a:solidFill>
        </p:grpSpPr>
        <p:sp>
          <p:nvSpPr>
            <p:cNvPr id="42" name="Freeform: Shape 41">
              <a:extLst>
                <a:ext uri="{FF2B5EF4-FFF2-40B4-BE49-F238E27FC236}">
                  <a16:creationId xmlns:a16="http://schemas.microsoft.com/office/drawing/2014/main" id="{C45D7489-248E-4EB2-A887-30A9C396E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B6BF832-C29A-4992-8772-6B33118C5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E06C84D-D026-40FC-A1FB-0482450B6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32D9620B-AA48-430C-BACC-01BF1B128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C7842E4-3E00-4846-B285-345F6B324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120E203-7898-4AE9-A9E5-F5C364415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6A5C8C3-E77D-410A-8D95-0B15B8E61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E9CE1FB-B266-47D2-A0AC-79D1DDBAA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8862FCB-5370-44C9-803F-017FF893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1EC218E-7E2A-4304-96EA-1A7AA046E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6904051-0B1B-4340-8A1F-FC345A500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D8B68CD-1F5B-4E19-A474-4290A7386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219F1BA-F2AD-4C0B-B881-AF7702BFA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C9EA18CA-B157-A745-8577-F151DF0E0C50}"/>
              </a:ext>
            </a:extLst>
          </p:cNvPr>
          <p:cNvSpPr>
            <a:spLocks noGrp="1"/>
          </p:cNvSpPr>
          <p:nvPr>
            <p:ph idx="1"/>
          </p:nvPr>
        </p:nvSpPr>
        <p:spPr>
          <a:xfrm>
            <a:off x="6477270" y="1130846"/>
            <a:ext cx="5224193" cy="5227092"/>
          </a:xfrm>
        </p:spPr>
        <p:txBody>
          <a:bodyPr>
            <a:normAutofit/>
          </a:bodyPr>
          <a:lstStyle/>
          <a:p>
            <a:pPr lvl="0"/>
            <a:r>
              <a:rPr lang="cs-CZ" sz="2400" dirty="0"/>
              <a:t>Romantikové vydávali manifesty, programy, almanachy. Vystupovali programově.</a:t>
            </a:r>
          </a:p>
          <a:p>
            <a:pPr lvl="0"/>
            <a:r>
              <a:rPr lang="cs-CZ" sz="2400" dirty="0"/>
              <a:t>Brání mateřský jazyk, propagují ukrajinštinu, upozorňují na její krásu.</a:t>
            </a:r>
          </a:p>
          <a:p>
            <a:pPr lvl="0"/>
            <a:r>
              <a:rPr lang="cs-CZ" sz="2400" dirty="0"/>
              <a:t>Tvorba ukrajinských romantiků proniká do světa a navazuje vztah s evropským romantismem.</a:t>
            </a:r>
          </a:p>
          <a:p>
            <a:pPr lvl="0"/>
            <a:r>
              <a:rPr lang="cs-CZ" sz="2400" dirty="0"/>
              <a:t>Vzpoura a neutuchající nespokojenost.</a:t>
            </a:r>
          </a:p>
          <a:p>
            <a:pPr lvl="0"/>
            <a:r>
              <a:rPr lang="cs-CZ" sz="2400" dirty="0"/>
              <a:t>Propagace elegického stylu a oslavování minulosti. Vymanili ukrajinskou literaturu z burleskní tradice. Vznik nových témat a žánrů.</a:t>
            </a:r>
          </a:p>
        </p:txBody>
      </p:sp>
    </p:spTree>
    <p:extLst>
      <p:ext uri="{BB962C8B-B14F-4D97-AF65-F5344CB8AC3E}">
        <p14:creationId xmlns:p14="http://schemas.microsoft.com/office/powerpoint/2010/main" val="1475182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6F18A9D4-0482-F74F-8307-690838DD1B48}"/>
              </a:ext>
            </a:extLst>
          </p:cNvPr>
          <p:cNvSpPr>
            <a:spLocks noGrp="1"/>
          </p:cNvSpPr>
          <p:nvPr>
            <p:ph type="title"/>
          </p:nvPr>
        </p:nvSpPr>
        <p:spPr>
          <a:xfrm>
            <a:off x="5704812" y="476151"/>
            <a:ext cx="5778288" cy="1272780"/>
          </a:xfrm>
        </p:spPr>
        <p:txBody>
          <a:bodyPr>
            <a:normAutofit/>
          </a:bodyPr>
          <a:lstStyle/>
          <a:p>
            <a:r>
              <a:rPr lang="cs-CZ" sz="2800" b="1" dirty="0"/>
              <a:t>Taras Ševčenko</a:t>
            </a:r>
            <a:br>
              <a:rPr lang="cs-CZ" sz="2800" b="1" dirty="0"/>
            </a:br>
            <a:r>
              <a:rPr lang="cs-CZ" sz="2800" b="1" dirty="0"/>
              <a:t>první období tvorby (1837–1843)</a:t>
            </a:r>
          </a:p>
        </p:txBody>
      </p:sp>
      <p:pic>
        <p:nvPicPr>
          <p:cNvPr id="5" name="Obrázek 4" descr="Obsah obrázku text, interiér&#10;&#10;Popis byl vytvořen automaticky">
            <a:extLst>
              <a:ext uri="{FF2B5EF4-FFF2-40B4-BE49-F238E27FC236}">
                <a16:creationId xmlns:a16="http://schemas.microsoft.com/office/drawing/2014/main" id="{BBEB65DE-F85C-3E4E-9A3E-CC4D9F853A09}"/>
              </a:ext>
            </a:extLst>
          </p:cNvPr>
          <p:cNvPicPr>
            <a:picLocks noChangeAspect="1"/>
          </p:cNvPicPr>
          <p:nvPr/>
        </p:nvPicPr>
        <p:blipFill rotWithShape="1">
          <a:blip r:embed="rId2"/>
          <a:srcRect l="23750" r="6250"/>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0"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1" name="Freeform: Shape 2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A4690575-6ABA-394F-A64B-34A22AB61203}"/>
              </a:ext>
            </a:extLst>
          </p:cNvPr>
          <p:cNvSpPr>
            <a:spLocks noGrp="1"/>
          </p:cNvSpPr>
          <p:nvPr>
            <p:ph idx="1"/>
          </p:nvPr>
        </p:nvSpPr>
        <p:spPr>
          <a:xfrm>
            <a:off x="5823258" y="1748931"/>
            <a:ext cx="5628783" cy="4351338"/>
          </a:xfrm>
        </p:spPr>
        <p:txBody>
          <a:bodyPr>
            <a:normAutofit/>
          </a:bodyPr>
          <a:lstStyle/>
          <a:p>
            <a:pPr algn="just"/>
            <a:r>
              <a:rPr lang="cs-CZ" sz="2200" dirty="0"/>
              <a:t>balady „</a:t>
            </a:r>
            <a:r>
              <a:rPr lang="cs-CZ" sz="2200" dirty="0" err="1"/>
              <a:t>Причинна</a:t>
            </a:r>
            <a:r>
              <a:rPr lang="cs-CZ" sz="2200" dirty="0"/>
              <a:t>“ (1837), „</a:t>
            </a:r>
            <a:r>
              <a:rPr lang="cs-CZ" sz="2200" dirty="0" err="1"/>
              <a:t>Тополя</a:t>
            </a:r>
            <a:r>
              <a:rPr lang="cs-CZ" sz="2200" dirty="0"/>
              <a:t>“ (1839) a „</a:t>
            </a:r>
            <a:r>
              <a:rPr lang="cs-CZ" sz="2200" dirty="0" err="1"/>
              <a:t>Утоплена</a:t>
            </a:r>
            <a:r>
              <a:rPr lang="cs-CZ" sz="2200" dirty="0"/>
              <a:t>“ (1841)</a:t>
            </a:r>
          </a:p>
          <a:p>
            <a:pPr algn="just"/>
            <a:r>
              <a:rPr lang="uk-UA" sz="2200" dirty="0"/>
              <a:t>«Кобзар»</a:t>
            </a:r>
            <a:r>
              <a:rPr lang="cs-CZ" sz="2200" dirty="0"/>
              <a:t> (1840) – báseň </a:t>
            </a:r>
            <a:r>
              <a:rPr lang="uk-UA" sz="2200" dirty="0"/>
              <a:t>«</a:t>
            </a:r>
            <a:r>
              <a:rPr lang="cs-CZ" sz="2200" dirty="0" err="1"/>
              <a:t>Думи</a:t>
            </a:r>
            <a:r>
              <a:rPr lang="cs-CZ" sz="2200" dirty="0"/>
              <a:t> </a:t>
            </a:r>
            <a:r>
              <a:rPr lang="cs-CZ" sz="2200" dirty="0" err="1"/>
              <a:t>мої</a:t>
            </a:r>
            <a:r>
              <a:rPr lang="cs-CZ" sz="2200" dirty="0"/>
              <a:t>, </a:t>
            </a:r>
            <a:r>
              <a:rPr lang="cs-CZ" sz="2200" dirty="0" err="1"/>
              <a:t>думи</a:t>
            </a:r>
            <a:r>
              <a:rPr lang="cs-CZ" sz="2200" dirty="0"/>
              <a:t> </a:t>
            </a:r>
            <a:r>
              <a:rPr lang="cs-CZ" sz="2200" dirty="0" err="1"/>
              <a:t>мої</a:t>
            </a:r>
            <a:r>
              <a:rPr lang="uk-UA" sz="2200" dirty="0"/>
              <a:t>»</a:t>
            </a:r>
            <a:endParaRPr lang="cs-CZ" sz="2200" dirty="0"/>
          </a:p>
          <a:p>
            <a:pPr algn="just"/>
            <a:r>
              <a:rPr lang="cs-CZ" sz="2200" dirty="0"/>
              <a:t>báseň </a:t>
            </a:r>
            <a:r>
              <a:rPr lang="uk-UA" sz="2200" dirty="0"/>
              <a:t>«</a:t>
            </a:r>
            <a:r>
              <a:rPr lang="cs-CZ" sz="2200" dirty="0" err="1"/>
              <a:t>Перебендя</a:t>
            </a:r>
            <a:r>
              <a:rPr lang="uk-UA" sz="2200" dirty="0"/>
              <a:t>»</a:t>
            </a:r>
            <a:endParaRPr lang="cs-CZ" sz="2200" dirty="0"/>
          </a:p>
          <a:p>
            <a:pPr algn="just"/>
            <a:r>
              <a:rPr lang="cs-CZ" sz="2200" dirty="0"/>
              <a:t>rozsáhlá báseň (poema) </a:t>
            </a:r>
            <a:r>
              <a:rPr lang="uk-UA" sz="2200" dirty="0"/>
              <a:t>«</a:t>
            </a:r>
            <a:r>
              <a:rPr lang="cs-CZ" sz="2200" dirty="0" err="1"/>
              <a:t>Катерина</a:t>
            </a:r>
            <a:r>
              <a:rPr lang="uk-UA" sz="2200" dirty="0"/>
              <a:t>»</a:t>
            </a:r>
          </a:p>
          <a:p>
            <a:pPr algn="just"/>
            <a:r>
              <a:rPr lang="cs-CZ" sz="2200" dirty="0"/>
              <a:t>„</a:t>
            </a:r>
            <a:r>
              <a:rPr lang="cs-CZ" sz="2200" dirty="0" err="1"/>
              <a:t>Тарасова</a:t>
            </a:r>
            <a:r>
              <a:rPr lang="cs-CZ" sz="2200" dirty="0"/>
              <a:t> </a:t>
            </a:r>
            <a:r>
              <a:rPr lang="cs-CZ" sz="2200" dirty="0" err="1"/>
              <a:t>ніч</a:t>
            </a:r>
            <a:r>
              <a:rPr lang="cs-CZ" sz="2200" dirty="0"/>
              <a:t>“ (1838), „</a:t>
            </a:r>
            <a:r>
              <a:rPr lang="cs-CZ" sz="2200" dirty="0" err="1"/>
              <a:t>Іван</a:t>
            </a:r>
            <a:r>
              <a:rPr lang="cs-CZ" sz="2200" dirty="0"/>
              <a:t> </a:t>
            </a:r>
            <a:r>
              <a:rPr lang="cs-CZ" sz="2200" dirty="0" err="1"/>
              <a:t>Підкова</a:t>
            </a:r>
            <a:r>
              <a:rPr lang="cs-CZ" sz="2200" dirty="0"/>
              <a:t>“ (1839), „</a:t>
            </a:r>
            <a:r>
              <a:rPr lang="cs-CZ" sz="2200" dirty="0" err="1"/>
              <a:t>Гайдамаки</a:t>
            </a:r>
            <a:r>
              <a:rPr lang="cs-CZ" sz="2200" dirty="0"/>
              <a:t>“ (1841), „</a:t>
            </a:r>
            <a:r>
              <a:rPr lang="cs-CZ" sz="2200" dirty="0" err="1"/>
              <a:t>Гамалія</a:t>
            </a:r>
            <a:r>
              <a:rPr lang="cs-CZ" sz="2200" dirty="0"/>
              <a:t>“ (1842)</a:t>
            </a:r>
            <a:endParaRPr lang="uk-UA" sz="2200" dirty="0"/>
          </a:p>
          <a:p>
            <a:pPr algn="just"/>
            <a:r>
              <a:rPr lang="cs-CZ" sz="2200" dirty="0"/>
              <a:t>Historicko-hrdinská poema „</a:t>
            </a:r>
            <a:r>
              <a:rPr lang="cs-CZ" sz="2200" dirty="0" err="1"/>
              <a:t>Гайдамаки</a:t>
            </a:r>
            <a:r>
              <a:rPr lang="cs-CZ" sz="2200" dirty="0"/>
              <a:t>“ je vyvrcholením Ševčenkova revolučního romantismu.</a:t>
            </a:r>
          </a:p>
          <a:p>
            <a:pPr algn="just"/>
            <a:endParaRPr lang="cs-CZ" sz="2200" dirty="0"/>
          </a:p>
          <a:p>
            <a:pPr algn="just"/>
            <a:endParaRPr lang="cs-CZ" sz="2200" dirty="0"/>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33158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5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Nadpis 1">
            <a:extLst>
              <a:ext uri="{FF2B5EF4-FFF2-40B4-BE49-F238E27FC236}">
                <a16:creationId xmlns:a16="http://schemas.microsoft.com/office/drawing/2014/main" id="{1F222F22-875B-A64E-8250-3CC150C2F9C0}"/>
              </a:ext>
            </a:extLst>
          </p:cNvPr>
          <p:cNvSpPr txBox="1">
            <a:spLocks/>
          </p:cNvSpPr>
          <p:nvPr/>
        </p:nvSpPr>
        <p:spPr>
          <a:xfrm>
            <a:off x="1102368" y="358614"/>
            <a:ext cx="4150804" cy="143100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err="1"/>
              <a:t>Taras</a:t>
            </a:r>
            <a:r>
              <a:rPr lang="en-US" sz="2800" b="1" dirty="0"/>
              <a:t> </a:t>
            </a:r>
            <a:r>
              <a:rPr lang="en-US" sz="2800" b="1" dirty="0" err="1"/>
              <a:t>Ševčenko</a:t>
            </a:r>
            <a:r>
              <a:rPr lang="en-US" sz="2800" b="1" dirty="0"/>
              <a:t> </a:t>
            </a:r>
          </a:p>
          <a:p>
            <a:pPr>
              <a:spcAft>
                <a:spcPts val="600"/>
              </a:spcAft>
            </a:pPr>
            <a:r>
              <a:rPr lang="en-US" sz="2800" b="1" dirty="0"/>
              <a:t>OBDOBÍ „TŘÍ LET“</a:t>
            </a:r>
          </a:p>
          <a:p>
            <a:pPr>
              <a:spcAft>
                <a:spcPts val="600"/>
              </a:spcAft>
            </a:pPr>
            <a:r>
              <a:rPr lang="en-US" sz="2800" b="1" dirty="0"/>
              <a:t>(1843-1845) </a:t>
            </a:r>
          </a:p>
          <a:p>
            <a:pPr>
              <a:spcAft>
                <a:spcPts val="600"/>
              </a:spcAft>
            </a:pPr>
            <a:endParaRPr lang="en-US" sz="2800" dirty="0"/>
          </a:p>
        </p:txBody>
      </p:sp>
      <p:pic>
        <p:nvPicPr>
          <p:cNvPr id="9" name="Zástupný obsah 8" descr="Obsah obrázku text, zeď, osoba, staré&#10;&#10;Popis byl vytvořen automaticky">
            <a:extLst>
              <a:ext uri="{FF2B5EF4-FFF2-40B4-BE49-F238E27FC236}">
                <a16:creationId xmlns:a16="http://schemas.microsoft.com/office/drawing/2014/main" id="{193AC50B-41BB-4046-B7E5-1C615F57DA35}"/>
              </a:ext>
            </a:extLst>
          </p:cNvPr>
          <p:cNvPicPr>
            <a:picLocks noGrp="1" noChangeAspect="1"/>
          </p:cNvPicPr>
          <p:nvPr>
            <p:ph idx="1"/>
          </p:nvPr>
        </p:nvPicPr>
        <p:blipFill rotWithShape="1">
          <a:blip r:embed="rId2"/>
          <a:srcRect r="-4" b="24997"/>
          <a:stretch/>
        </p:blipFill>
        <p:spPr>
          <a:xfrm>
            <a:off x="1745307" y="2212356"/>
            <a:ext cx="3217333" cy="3217333"/>
          </a:xfrm>
          <a:prstGeom prst="rect">
            <a:avLst/>
          </a:prstGeom>
        </p:spPr>
      </p:pic>
      <p:grpSp>
        <p:nvGrpSpPr>
          <p:cNvPr id="16" name="Graphic 38">
            <a:extLst>
              <a:ext uri="{FF2B5EF4-FFF2-40B4-BE49-F238E27FC236}">
                <a16:creationId xmlns:a16="http://schemas.microsoft.com/office/drawing/2014/main" id="{81BD5961-0F42-4962-9733-6F5C6D1DDA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2533412"/>
            <a:ext cx="1910252" cy="709660"/>
            <a:chOff x="2267504" y="2540250"/>
            <a:chExt cx="1990951" cy="739640"/>
          </a:xfrm>
          <a:solidFill>
            <a:schemeClr val="tx2"/>
          </a:solidFill>
        </p:grpSpPr>
        <p:sp>
          <p:nvSpPr>
            <p:cNvPr id="17" name="Freeform: Shape 16">
              <a:extLst>
                <a:ext uri="{FF2B5EF4-FFF2-40B4-BE49-F238E27FC236}">
                  <a16:creationId xmlns:a16="http://schemas.microsoft.com/office/drawing/2014/main" id="{C77DBFCE-421C-448D-BDEC-87B2A63E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48354B52-C962-453E-A165-83A1CDA97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A6DDA534-C87C-457B-A8D4-2E01B5497B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05795" y="5289458"/>
            <a:ext cx="1640978" cy="1568550"/>
            <a:chOff x="3121343" y="4864099"/>
            <a:chExt cx="2085971" cy="1993901"/>
          </a:xfrm>
          <a:solidFill>
            <a:schemeClr val="tx1"/>
          </a:solidFill>
        </p:grpSpPr>
        <p:sp>
          <p:nvSpPr>
            <p:cNvPr id="21" name="Freeform: Shape 20">
              <a:extLst>
                <a:ext uri="{FF2B5EF4-FFF2-40B4-BE49-F238E27FC236}">
                  <a16:creationId xmlns:a16="http://schemas.microsoft.com/office/drawing/2014/main" id="{8B6B2D6A-AC91-48DF-9D3B-66A73340F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FF11EA9A-4CE3-4945-AD28-762CE8C57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B5F72145-93EF-4DDF-AFE8-E3E9B492E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7F8EAB71-8BF5-4FA0-B2AF-3FB855D38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3B78A2ED-E49A-45B2-BBB7-61ECAD27EA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6" name="Freeform: Shape 25">
              <a:extLst>
                <a:ext uri="{FF2B5EF4-FFF2-40B4-BE49-F238E27FC236}">
                  <a16:creationId xmlns:a16="http://schemas.microsoft.com/office/drawing/2014/main" id="{71D7E95C-F230-428B-8BBA-A1B0A4B8B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0A670EDF-AA75-4F70-86B5-3F8256597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 name="Freeform: Shape 27">
              <a:extLst>
                <a:ext uri="{FF2B5EF4-FFF2-40B4-BE49-F238E27FC236}">
                  <a16:creationId xmlns:a16="http://schemas.microsoft.com/office/drawing/2014/main" id="{0A334E92-AEF2-4AD3-9363-D3A0100ED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9" name="Freeform: Shape 28">
              <a:extLst>
                <a:ext uri="{FF2B5EF4-FFF2-40B4-BE49-F238E27FC236}">
                  <a16:creationId xmlns:a16="http://schemas.microsoft.com/office/drawing/2014/main" id="{58450097-D3EF-481E-BEE0-805CA19BF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0" name="Freeform: Shape 29">
              <a:extLst>
                <a:ext uri="{FF2B5EF4-FFF2-40B4-BE49-F238E27FC236}">
                  <a16:creationId xmlns:a16="http://schemas.microsoft.com/office/drawing/2014/main" id="{530E6FEF-A4DC-4CC4-85FC-51AF883F5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1" name="Freeform: Shape 30">
              <a:extLst>
                <a:ext uri="{FF2B5EF4-FFF2-40B4-BE49-F238E27FC236}">
                  <a16:creationId xmlns:a16="http://schemas.microsoft.com/office/drawing/2014/main" id="{8FA595BD-2D2F-4953-907B-9B017A21F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2" name="Freeform: Shape 31">
              <a:extLst>
                <a:ext uri="{FF2B5EF4-FFF2-40B4-BE49-F238E27FC236}">
                  <a16:creationId xmlns:a16="http://schemas.microsoft.com/office/drawing/2014/main" id="{D2CB18FC-DB17-4CCA-8099-BFA281A85C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3" name="Freeform: Shape 32">
              <a:extLst>
                <a:ext uri="{FF2B5EF4-FFF2-40B4-BE49-F238E27FC236}">
                  <a16:creationId xmlns:a16="http://schemas.microsoft.com/office/drawing/2014/main" id="{AD5A6AFA-6A85-4179-BCA6-0E021DD05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3" name="TextovéPole 2">
            <a:extLst>
              <a:ext uri="{FF2B5EF4-FFF2-40B4-BE49-F238E27FC236}">
                <a16:creationId xmlns:a16="http://schemas.microsoft.com/office/drawing/2014/main" id="{FA07F7E7-E5D6-BB4B-86D6-7F681FDD89D9}"/>
              </a:ext>
            </a:extLst>
          </p:cNvPr>
          <p:cNvSpPr txBox="1"/>
          <p:nvPr/>
        </p:nvSpPr>
        <p:spPr>
          <a:xfrm>
            <a:off x="5373108" y="528637"/>
            <a:ext cx="6078934" cy="582475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cs-CZ" dirty="0"/>
              <a:t>Ševčenkův přechod do nového období literární tvorby se odrazil v poemách «</a:t>
            </a:r>
            <a:r>
              <a:rPr lang="cs-CZ" dirty="0" err="1"/>
              <a:t>Розрита</a:t>
            </a:r>
            <a:r>
              <a:rPr lang="cs-CZ" dirty="0"/>
              <a:t> </a:t>
            </a:r>
            <a:r>
              <a:rPr lang="cs-CZ" dirty="0" err="1"/>
              <a:t>могила</a:t>
            </a:r>
            <a:r>
              <a:rPr lang="cs-CZ" dirty="0"/>
              <a:t>» (1843), «</a:t>
            </a:r>
            <a:r>
              <a:rPr lang="cs-CZ" dirty="0" err="1"/>
              <a:t>Чигрине</a:t>
            </a:r>
            <a:r>
              <a:rPr lang="cs-CZ" dirty="0"/>
              <a:t>, </a:t>
            </a:r>
            <a:r>
              <a:rPr lang="cs-CZ" dirty="0" err="1"/>
              <a:t>Чигрине</a:t>
            </a:r>
            <a:r>
              <a:rPr lang="cs-CZ" dirty="0"/>
              <a:t>» (1844) a «</a:t>
            </a:r>
            <a:r>
              <a:rPr lang="cs-CZ" dirty="0" err="1"/>
              <a:t>Сон</a:t>
            </a:r>
            <a:r>
              <a:rPr lang="cs-CZ" dirty="0"/>
              <a:t>» (1844).</a:t>
            </a:r>
          </a:p>
          <a:p>
            <a:pPr indent="-228600">
              <a:lnSpc>
                <a:spcPct val="90000"/>
              </a:lnSpc>
              <a:spcAft>
                <a:spcPts val="600"/>
              </a:spcAft>
              <a:buFont typeface="Arial" panose="020B0604020202020204" pitchFamily="34" charset="0"/>
              <a:buChar char="•"/>
            </a:pPr>
            <a:endParaRPr lang="cs-CZ" dirty="0"/>
          </a:p>
          <a:p>
            <a:pPr indent="-228600">
              <a:lnSpc>
                <a:spcPct val="90000"/>
              </a:lnSpc>
              <a:spcAft>
                <a:spcPts val="600"/>
              </a:spcAft>
              <a:buFont typeface="Arial" panose="020B0604020202020204" pitchFamily="34" charset="0"/>
              <a:buChar char="•"/>
            </a:pPr>
            <a:r>
              <a:rPr lang="cs-CZ" dirty="0"/>
              <a:t>Poema </a:t>
            </a:r>
            <a:r>
              <a:rPr lang="cs-CZ" b="1" dirty="0"/>
              <a:t>«СОН» </a:t>
            </a:r>
            <a:r>
              <a:rPr lang="cs-CZ" dirty="0"/>
              <a:t>je považována za jeden z nejvýznamnějších příkladů světové satiry. Podtitul  – </a:t>
            </a:r>
            <a:r>
              <a:rPr lang="uk-UA" dirty="0"/>
              <a:t>комедія</a:t>
            </a:r>
            <a:r>
              <a:rPr lang="cs-CZ" i="1" dirty="0"/>
              <a:t>; </a:t>
            </a:r>
            <a:r>
              <a:rPr lang="cs-CZ" dirty="0"/>
              <a:t>hořká ironie. </a:t>
            </a:r>
          </a:p>
          <a:p>
            <a:pPr>
              <a:lnSpc>
                <a:spcPct val="90000"/>
              </a:lnSpc>
              <a:spcAft>
                <a:spcPts val="600"/>
              </a:spcAft>
            </a:pPr>
            <a:r>
              <a:rPr lang="cs-CZ" dirty="0"/>
              <a:t>Skládá se z úvodu a tří částí:</a:t>
            </a:r>
          </a:p>
          <a:p>
            <a:pPr indent="-228600">
              <a:lnSpc>
                <a:spcPct val="90000"/>
              </a:lnSpc>
              <a:spcAft>
                <a:spcPts val="600"/>
              </a:spcAft>
              <a:buFont typeface="Arial" panose="020B0604020202020204" pitchFamily="34" charset="0"/>
              <a:buChar char="•"/>
            </a:pPr>
            <a:r>
              <a:rPr lang="cs-CZ" dirty="0"/>
              <a:t>Úvod – sociální a mravní zločiny Nikolaje I., </a:t>
            </a:r>
            <a:r>
              <a:rPr lang="cs-CZ" i="1" dirty="0"/>
              <a:t>pije krev svého národu</a:t>
            </a:r>
            <a:r>
              <a:rPr lang="cs-CZ" dirty="0"/>
              <a:t>.</a:t>
            </a:r>
          </a:p>
          <a:p>
            <a:pPr indent="-228600">
              <a:lnSpc>
                <a:spcPct val="90000"/>
              </a:lnSpc>
              <a:spcAft>
                <a:spcPts val="600"/>
              </a:spcAft>
              <a:buFont typeface="Arial" panose="020B0604020202020204" pitchFamily="34" charset="0"/>
              <a:buChar char="•"/>
            </a:pPr>
            <a:r>
              <a:rPr lang="cs-CZ" dirty="0"/>
              <a:t>1. část – Malebná krajina. Velkolepě popisuje Ukrajinu, jako ráj na zemi. Loučí se s Ukrajinou a vidí v tom ráji peklo nesvobody. Umělecký kontrast bída, utrpení – ráj. </a:t>
            </a:r>
          </a:p>
          <a:p>
            <a:pPr indent="-228600">
              <a:lnSpc>
                <a:spcPct val="90000"/>
              </a:lnSpc>
              <a:spcAft>
                <a:spcPts val="600"/>
              </a:spcAft>
              <a:buFont typeface="Arial" panose="020B0604020202020204" pitchFamily="34" charset="0"/>
              <a:buChar char="•"/>
            </a:pPr>
            <a:r>
              <a:rPr lang="cs-CZ" dirty="0"/>
              <a:t>2. část – pláče a hledá zemi, kde není utrpení. Touto zemi se stává Sibiř, ale když je tam, zjistí, že tam je to stejné.</a:t>
            </a:r>
          </a:p>
          <a:p>
            <a:pPr indent="-228600">
              <a:lnSpc>
                <a:spcPct val="90000"/>
              </a:lnSpc>
              <a:spcAft>
                <a:spcPts val="600"/>
              </a:spcAft>
              <a:buFont typeface="Arial" panose="020B0604020202020204" pitchFamily="34" charset="0"/>
              <a:buChar char="•"/>
            </a:pPr>
            <a:r>
              <a:rPr lang="cs-CZ" dirty="0"/>
              <a:t>3. část – satiricky obnažuje, bičuje cara (</a:t>
            </a:r>
            <a:r>
              <a:rPr lang="cs-CZ" dirty="0" err="1"/>
              <a:t>Комедія</a:t>
            </a:r>
            <a:r>
              <a:rPr lang="cs-CZ" dirty="0"/>
              <a:t> </a:t>
            </a:r>
            <a:r>
              <a:rPr lang="cs-CZ" dirty="0" err="1"/>
              <a:t>царського</a:t>
            </a:r>
            <a:r>
              <a:rPr lang="cs-CZ" dirty="0"/>
              <a:t> </a:t>
            </a:r>
            <a:r>
              <a:rPr lang="cs-CZ" dirty="0" err="1"/>
              <a:t>режиму</a:t>
            </a:r>
            <a:r>
              <a:rPr lang="cs-CZ" dirty="0"/>
              <a:t>). Kult carismu vzniká na půdě nevolnické psychologie. Hlavní otázka: </a:t>
            </a:r>
            <a:r>
              <a:rPr lang="cs-CZ" dirty="0" err="1"/>
              <a:t>Як</a:t>
            </a:r>
            <a:r>
              <a:rPr lang="cs-CZ" dirty="0"/>
              <a:t> </a:t>
            </a:r>
            <a:r>
              <a:rPr lang="cs-CZ" dirty="0" err="1"/>
              <a:t>довго</a:t>
            </a:r>
            <a:r>
              <a:rPr lang="cs-CZ" dirty="0"/>
              <a:t> </a:t>
            </a:r>
            <a:r>
              <a:rPr lang="cs-CZ" dirty="0" err="1"/>
              <a:t>ще</a:t>
            </a:r>
            <a:r>
              <a:rPr lang="cs-CZ" dirty="0"/>
              <a:t> </a:t>
            </a:r>
            <a:r>
              <a:rPr lang="cs-CZ" dirty="0" err="1"/>
              <a:t>будуть</a:t>
            </a:r>
            <a:r>
              <a:rPr lang="cs-CZ" dirty="0"/>
              <a:t> </a:t>
            </a:r>
            <a:r>
              <a:rPr lang="cs-CZ" dirty="0" err="1"/>
              <a:t>на</a:t>
            </a:r>
            <a:r>
              <a:rPr lang="cs-CZ" dirty="0"/>
              <a:t> </a:t>
            </a:r>
            <a:r>
              <a:rPr lang="cs-CZ" dirty="0" err="1"/>
              <a:t>світі</a:t>
            </a:r>
            <a:r>
              <a:rPr lang="cs-CZ" dirty="0"/>
              <a:t> </a:t>
            </a:r>
            <a:r>
              <a:rPr lang="cs-CZ" dirty="0" err="1"/>
              <a:t>пани</a:t>
            </a:r>
            <a:r>
              <a:rPr lang="cs-CZ" dirty="0"/>
              <a:t> </a:t>
            </a:r>
            <a:r>
              <a:rPr lang="cs-CZ" dirty="0" err="1"/>
              <a:t>панувати</a:t>
            </a:r>
            <a:r>
              <a:rPr lang="cs-CZ" dirty="0"/>
              <a:t>? </a:t>
            </a:r>
          </a:p>
        </p:txBody>
      </p:sp>
    </p:spTree>
    <p:extLst>
      <p:ext uri="{BB962C8B-B14F-4D97-AF65-F5344CB8AC3E}">
        <p14:creationId xmlns:p14="http://schemas.microsoft.com/office/powerpoint/2010/main" val="3550257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5" name="Nadpis 1">
            <a:extLst>
              <a:ext uri="{FF2B5EF4-FFF2-40B4-BE49-F238E27FC236}">
                <a16:creationId xmlns:a16="http://schemas.microsoft.com/office/drawing/2014/main" id="{C0E28933-FBDB-404F-80B3-786A89950716}"/>
              </a:ext>
            </a:extLst>
          </p:cNvPr>
          <p:cNvSpPr txBox="1">
            <a:spLocks/>
          </p:cNvSpPr>
          <p:nvPr/>
        </p:nvSpPr>
        <p:spPr>
          <a:xfrm>
            <a:off x="5118675" y="352672"/>
            <a:ext cx="4463623" cy="13149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2400" dirty="0"/>
          </a:p>
        </p:txBody>
      </p:sp>
      <p:sp>
        <p:nvSpPr>
          <p:cNvPr id="19" name="Freeform: Shape 18">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7" name="TextovéPole 6">
            <a:extLst>
              <a:ext uri="{FF2B5EF4-FFF2-40B4-BE49-F238E27FC236}">
                <a16:creationId xmlns:a16="http://schemas.microsoft.com/office/drawing/2014/main" id="{92DE964B-5E05-F948-B1C9-988B0A0D3D92}"/>
              </a:ext>
            </a:extLst>
          </p:cNvPr>
          <p:cNvSpPr txBox="1"/>
          <p:nvPr/>
        </p:nvSpPr>
        <p:spPr>
          <a:xfrm>
            <a:off x="1116126" y="1024986"/>
            <a:ext cx="5812177" cy="5994970"/>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r>
              <a:rPr lang="cs-CZ" sz="1700" dirty="0"/>
              <a:t>Poemy «</a:t>
            </a:r>
            <a:r>
              <a:rPr lang="cs-CZ" sz="1700" dirty="0" err="1"/>
              <a:t>Великий</a:t>
            </a:r>
            <a:r>
              <a:rPr lang="cs-CZ" sz="1700" dirty="0"/>
              <a:t> </a:t>
            </a:r>
            <a:r>
              <a:rPr lang="cs-CZ" sz="1700" dirty="0" err="1"/>
              <a:t>льох</a:t>
            </a:r>
            <a:r>
              <a:rPr lang="cs-CZ" sz="1700" dirty="0"/>
              <a:t>», «</a:t>
            </a:r>
            <a:r>
              <a:rPr lang="cs-CZ" sz="1700" dirty="0" err="1"/>
              <a:t>Кавказ</a:t>
            </a:r>
            <a:r>
              <a:rPr lang="cs-CZ" sz="1700" dirty="0"/>
              <a:t>», «</a:t>
            </a:r>
            <a:r>
              <a:rPr lang="cs-CZ" sz="1700" dirty="0" err="1"/>
              <a:t>І</a:t>
            </a:r>
            <a:r>
              <a:rPr lang="cs-CZ" sz="1700" dirty="0"/>
              <a:t> </a:t>
            </a:r>
            <a:r>
              <a:rPr lang="cs-CZ" sz="1700" dirty="0" err="1"/>
              <a:t>мертвим</a:t>
            </a:r>
            <a:r>
              <a:rPr lang="cs-CZ" sz="1700" dirty="0"/>
              <a:t>, </a:t>
            </a:r>
            <a:r>
              <a:rPr lang="cs-CZ" sz="1700" dirty="0" err="1"/>
              <a:t>і</a:t>
            </a:r>
            <a:r>
              <a:rPr lang="cs-CZ" sz="1700" dirty="0"/>
              <a:t> </a:t>
            </a:r>
            <a:r>
              <a:rPr lang="cs-CZ" sz="1700" dirty="0" err="1"/>
              <a:t>живим</a:t>
            </a:r>
            <a:r>
              <a:rPr lang="cs-CZ" sz="1700" dirty="0"/>
              <a:t>…» a básni  «</a:t>
            </a:r>
            <a:r>
              <a:rPr lang="cs-CZ" sz="1700" dirty="0" err="1"/>
              <a:t>Холодний</a:t>
            </a:r>
            <a:r>
              <a:rPr lang="cs-CZ" sz="1700" dirty="0"/>
              <a:t> </a:t>
            </a:r>
            <a:r>
              <a:rPr lang="cs-CZ" sz="1700" dirty="0" err="1"/>
              <a:t>Яр</a:t>
            </a:r>
            <a:r>
              <a:rPr lang="cs-CZ" sz="1700" dirty="0"/>
              <a:t>» (všechny 1845).</a:t>
            </a:r>
          </a:p>
          <a:p>
            <a:pPr indent="-228600" algn="just">
              <a:lnSpc>
                <a:spcPct val="90000"/>
              </a:lnSpc>
              <a:spcAft>
                <a:spcPts val="600"/>
              </a:spcAft>
              <a:buFont typeface="Arial" panose="020B0604020202020204" pitchFamily="34" charset="0"/>
              <a:buChar char="•"/>
            </a:pPr>
            <a:endParaRPr lang="cs-CZ" sz="1700" dirty="0"/>
          </a:p>
          <a:p>
            <a:pPr indent="-228600" algn="just">
              <a:lnSpc>
                <a:spcPct val="90000"/>
              </a:lnSpc>
              <a:spcAft>
                <a:spcPts val="600"/>
              </a:spcAft>
              <a:buFont typeface="Arial" panose="020B0604020202020204" pitchFamily="34" charset="0"/>
              <a:buChar char="•"/>
            </a:pPr>
            <a:r>
              <a:rPr lang="cs-CZ" sz="1700" dirty="0"/>
              <a:t>Poema «ВЕЛИКИЙ ЛЬОХ» se skládá ze tří částí («</a:t>
            </a:r>
            <a:r>
              <a:rPr lang="cs-CZ" sz="1700" dirty="0" err="1"/>
              <a:t>Три</a:t>
            </a:r>
            <a:r>
              <a:rPr lang="cs-CZ" sz="1700" dirty="0"/>
              <a:t> </a:t>
            </a:r>
            <a:r>
              <a:rPr lang="cs-CZ" sz="1700" dirty="0" err="1"/>
              <a:t>душі</a:t>
            </a:r>
            <a:r>
              <a:rPr lang="cs-CZ" sz="1700" dirty="0"/>
              <a:t>», «</a:t>
            </a:r>
            <a:r>
              <a:rPr lang="cs-CZ" sz="1700" dirty="0" err="1"/>
              <a:t>Три</a:t>
            </a:r>
            <a:r>
              <a:rPr lang="cs-CZ" sz="1700" dirty="0"/>
              <a:t> </a:t>
            </a:r>
            <a:r>
              <a:rPr lang="cs-CZ" sz="1700" dirty="0" err="1"/>
              <a:t>ворони</a:t>
            </a:r>
            <a:r>
              <a:rPr lang="cs-CZ" sz="1700" dirty="0"/>
              <a:t>», «</a:t>
            </a:r>
            <a:r>
              <a:rPr lang="cs-CZ" sz="1700" dirty="0" err="1"/>
              <a:t>Три</a:t>
            </a:r>
            <a:r>
              <a:rPr lang="cs-CZ" sz="1700" dirty="0"/>
              <a:t> </a:t>
            </a:r>
            <a:r>
              <a:rPr lang="cs-CZ" sz="1700" dirty="0" err="1"/>
              <a:t>лірники</a:t>
            </a:r>
            <a:r>
              <a:rPr lang="cs-CZ" sz="1700" dirty="0"/>
              <a:t>») a epilogu («</a:t>
            </a:r>
            <a:r>
              <a:rPr lang="cs-CZ" sz="1700" dirty="0" err="1"/>
              <a:t>Стоїть</a:t>
            </a:r>
            <a:r>
              <a:rPr lang="cs-CZ" sz="1700" dirty="0"/>
              <a:t> </a:t>
            </a:r>
            <a:r>
              <a:rPr lang="cs-CZ" sz="1700" dirty="0" err="1"/>
              <a:t>в</a:t>
            </a:r>
            <a:r>
              <a:rPr lang="cs-CZ" sz="1700" dirty="0"/>
              <a:t> </a:t>
            </a:r>
            <a:r>
              <a:rPr lang="cs-CZ" sz="1700" dirty="0" err="1"/>
              <a:t>селі</a:t>
            </a:r>
            <a:r>
              <a:rPr lang="cs-CZ" sz="1700" dirty="0"/>
              <a:t> </a:t>
            </a:r>
            <a:r>
              <a:rPr lang="cs-CZ" sz="1700" dirty="0" err="1"/>
              <a:t>Суботові</a:t>
            </a:r>
            <a:r>
              <a:rPr lang="cs-CZ" sz="1700" dirty="0"/>
              <a:t>»).</a:t>
            </a:r>
          </a:p>
          <a:p>
            <a:pPr indent="-228600" algn="just">
              <a:lnSpc>
                <a:spcPct val="90000"/>
              </a:lnSpc>
              <a:spcAft>
                <a:spcPts val="600"/>
              </a:spcAft>
              <a:buFont typeface="Arial" panose="020B0604020202020204" pitchFamily="34" charset="0"/>
              <a:buChar char="•"/>
            </a:pPr>
            <a:endParaRPr lang="cs-CZ" sz="1700" dirty="0"/>
          </a:p>
          <a:p>
            <a:pPr indent="-228600" algn="just">
              <a:lnSpc>
                <a:spcPct val="90000"/>
              </a:lnSpc>
              <a:spcAft>
                <a:spcPts val="600"/>
              </a:spcAft>
              <a:buFont typeface="Arial" panose="020B0604020202020204" pitchFamily="34" charset="0"/>
              <a:buChar char="•"/>
            </a:pPr>
            <a:r>
              <a:rPr lang="cs-CZ" sz="1700" dirty="0"/>
              <a:t>Poema «КАВКАЗ». Poema requiem, obvinění carského režimu, protože car vedl válku, ve které zemřelo mnoho lidí. Popis kavkazské přírody. Obviňuje všechny: cara, církev, pana a samotný národ (</a:t>
            </a:r>
            <a:r>
              <a:rPr lang="cs-CZ" sz="1700" dirty="0" err="1"/>
              <a:t>Кати</a:t>
            </a:r>
            <a:r>
              <a:rPr lang="cs-CZ" sz="1700" dirty="0"/>
              <a:t> </a:t>
            </a:r>
            <a:r>
              <a:rPr lang="cs-CZ" sz="1700" dirty="0" err="1"/>
              <a:t>знущаються</a:t>
            </a:r>
            <a:r>
              <a:rPr lang="cs-CZ" sz="1700" dirty="0"/>
              <a:t> </a:t>
            </a:r>
            <a:r>
              <a:rPr lang="cs-CZ" sz="1700" dirty="0" err="1"/>
              <a:t>над</a:t>
            </a:r>
            <a:r>
              <a:rPr lang="cs-CZ" sz="1700" dirty="0"/>
              <a:t> </a:t>
            </a:r>
            <a:r>
              <a:rPr lang="cs-CZ" sz="1700" dirty="0" err="1"/>
              <a:t>нами</a:t>
            </a:r>
            <a:r>
              <a:rPr lang="cs-CZ" sz="1700" dirty="0"/>
              <a:t>, </a:t>
            </a:r>
            <a:r>
              <a:rPr lang="cs-CZ" sz="1700" dirty="0" err="1"/>
              <a:t>а</a:t>
            </a:r>
            <a:r>
              <a:rPr lang="cs-CZ" sz="1700" dirty="0"/>
              <a:t> </a:t>
            </a:r>
            <a:r>
              <a:rPr lang="cs-CZ" sz="1700" dirty="0" err="1"/>
              <a:t>правда</a:t>
            </a:r>
            <a:r>
              <a:rPr lang="cs-CZ" sz="1700" dirty="0"/>
              <a:t> </a:t>
            </a:r>
            <a:r>
              <a:rPr lang="cs-CZ" sz="1700" dirty="0" err="1"/>
              <a:t>наша</a:t>
            </a:r>
            <a:r>
              <a:rPr lang="cs-CZ" sz="1700" dirty="0"/>
              <a:t> </a:t>
            </a:r>
            <a:r>
              <a:rPr lang="cs-CZ" sz="1700" dirty="0" err="1"/>
              <a:t>п’яна</a:t>
            </a:r>
            <a:r>
              <a:rPr lang="cs-CZ" sz="1700" dirty="0"/>
              <a:t> </a:t>
            </a:r>
            <a:r>
              <a:rPr lang="cs-CZ" sz="1700" dirty="0" err="1"/>
              <a:t>спить</a:t>
            </a:r>
            <a:r>
              <a:rPr lang="cs-CZ" sz="1700" dirty="0"/>
              <a:t>). </a:t>
            </a:r>
          </a:p>
          <a:p>
            <a:pPr indent="-228600" algn="just">
              <a:lnSpc>
                <a:spcPct val="90000"/>
              </a:lnSpc>
              <a:spcAft>
                <a:spcPts val="600"/>
              </a:spcAft>
              <a:buFont typeface="Arial" panose="020B0604020202020204" pitchFamily="34" charset="0"/>
              <a:buChar char="•"/>
            </a:pPr>
            <a:endParaRPr lang="cs-CZ" sz="1700" dirty="0"/>
          </a:p>
          <a:p>
            <a:pPr indent="-228600" algn="just">
              <a:lnSpc>
                <a:spcPct val="90000"/>
              </a:lnSpc>
              <a:spcAft>
                <a:spcPts val="600"/>
              </a:spcAft>
              <a:buFont typeface="Arial" panose="020B0604020202020204" pitchFamily="34" charset="0"/>
              <a:buChar char="•"/>
            </a:pPr>
            <a:r>
              <a:rPr lang="cs-CZ" sz="1700" dirty="0"/>
              <a:t>Ševčenkova výzva «</a:t>
            </a:r>
            <a:r>
              <a:rPr lang="cs-CZ" sz="1700" dirty="0" err="1"/>
              <a:t>І</a:t>
            </a:r>
            <a:r>
              <a:rPr lang="cs-CZ" sz="1700" dirty="0"/>
              <a:t> </a:t>
            </a:r>
            <a:r>
              <a:rPr lang="cs-CZ" sz="1700" dirty="0" err="1"/>
              <a:t>мертвим</a:t>
            </a:r>
            <a:r>
              <a:rPr lang="cs-CZ" sz="1700" dirty="0"/>
              <a:t>, </a:t>
            </a:r>
            <a:r>
              <a:rPr lang="cs-CZ" sz="1700" dirty="0" err="1"/>
              <a:t>і</a:t>
            </a:r>
            <a:r>
              <a:rPr lang="cs-CZ" sz="1700" dirty="0"/>
              <a:t> </a:t>
            </a:r>
            <a:r>
              <a:rPr lang="cs-CZ" sz="1700" dirty="0" err="1"/>
              <a:t>живим</a:t>
            </a:r>
            <a:r>
              <a:rPr lang="cs-CZ" sz="1700" dirty="0"/>
              <a:t>, </a:t>
            </a:r>
            <a:r>
              <a:rPr lang="cs-CZ" sz="1700" dirty="0" err="1"/>
              <a:t>і</a:t>
            </a:r>
            <a:r>
              <a:rPr lang="cs-CZ" sz="1700" dirty="0"/>
              <a:t> </a:t>
            </a:r>
            <a:r>
              <a:rPr lang="cs-CZ" sz="1700" dirty="0" err="1"/>
              <a:t>ненародженим</a:t>
            </a:r>
            <a:r>
              <a:rPr lang="cs-CZ" sz="1700" dirty="0"/>
              <a:t> </a:t>
            </a:r>
            <a:r>
              <a:rPr lang="cs-CZ" sz="1700" dirty="0" err="1"/>
              <a:t>землякам</a:t>
            </a:r>
            <a:r>
              <a:rPr lang="cs-CZ" sz="1700" dirty="0"/>
              <a:t> </a:t>
            </a:r>
            <a:r>
              <a:rPr lang="cs-CZ" sz="1700" dirty="0" err="1"/>
              <a:t>моїм</a:t>
            </a:r>
            <a:r>
              <a:rPr lang="cs-CZ" sz="1700" dirty="0"/>
              <a:t>…» je promyšlenou poetickou analýzou společensko-politického a národně-kulturního života Ukrajiny.</a:t>
            </a:r>
          </a:p>
          <a:p>
            <a:pPr indent="-228600" algn="just">
              <a:lnSpc>
                <a:spcPct val="90000"/>
              </a:lnSpc>
              <a:spcAft>
                <a:spcPts val="600"/>
              </a:spcAft>
              <a:buFont typeface="Arial" panose="020B0604020202020204" pitchFamily="34" charset="0"/>
              <a:buChar char="•"/>
            </a:pPr>
            <a:r>
              <a:rPr lang="cs-CZ" sz="1700" dirty="0"/>
              <a:t>Poema «</a:t>
            </a:r>
            <a:r>
              <a:rPr lang="cs-CZ" sz="1700" dirty="0" err="1"/>
              <a:t>Єретик</a:t>
            </a:r>
            <a:r>
              <a:rPr lang="cs-CZ" sz="1700" dirty="0"/>
              <a:t>» o Janu Husovi, věnovaná Šafaříkovi  (1845)</a:t>
            </a:r>
          </a:p>
          <a:p>
            <a:pPr indent="-228600" algn="just">
              <a:lnSpc>
                <a:spcPct val="90000"/>
              </a:lnSpc>
              <a:spcAft>
                <a:spcPts val="600"/>
              </a:spcAft>
              <a:buFont typeface="Arial" panose="020B0604020202020204" pitchFamily="34" charset="0"/>
              <a:buChar char="•"/>
            </a:pPr>
            <a:r>
              <a:rPr lang="cs-CZ" sz="1700" dirty="0"/>
              <a:t>Poema «</a:t>
            </a:r>
            <a:r>
              <a:rPr lang="cs-CZ" sz="1700" dirty="0" err="1"/>
              <a:t>Сліпий</a:t>
            </a:r>
            <a:r>
              <a:rPr lang="cs-CZ" sz="1700" dirty="0"/>
              <a:t>» («</a:t>
            </a:r>
            <a:r>
              <a:rPr lang="cs-CZ" sz="1700" dirty="0" err="1"/>
              <a:t>Невольник</a:t>
            </a:r>
            <a:r>
              <a:rPr lang="cs-CZ" sz="1700" dirty="0"/>
              <a:t>»)</a:t>
            </a:r>
          </a:p>
          <a:p>
            <a:pPr indent="-228600" algn="just">
              <a:lnSpc>
                <a:spcPct val="90000"/>
              </a:lnSpc>
              <a:spcAft>
                <a:spcPts val="600"/>
              </a:spcAft>
              <a:buFont typeface="Arial" panose="020B0604020202020204" pitchFamily="34" charset="0"/>
              <a:buChar char="•"/>
            </a:pPr>
            <a:r>
              <a:rPr lang="cs-CZ" sz="1700" dirty="0"/>
              <a:t>Báseň «</a:t>
            </a:r>
            <a:r>
              <a:rPr lang="cs-CZ" sz="1700" dirty="0" err="1"/>
              <a:t>Три</a:t>
            </a:r>
            <a:r>
              <a:rPr lang="cs-CZ" sz="1700" dirty="0"/>
              <a:t> </a:t>
            </a:r>
            <a:r>
              <a:rPr lang="cs-CZ" sz="1700" dirty="0" err="1"/>
              <a:t>літа</a:t>
            </a:r>
            <a:r>
              <a:rPr lang="cs-CZ" sz="1700" dirty="0"/>
              <a:t>», báseň «</a:t>
            </a:r>
            <a:r>
              <a:rPr lang="cs-CZ" sz="1700" dirty="0" err="1"/>
              <a:t>Минають</a:t>
            </a:r>
            <a:r>
              <a:rPr lang="cs-CZ" sz="1700" dirty="0"/>
              <a:t> </a:t>
            </a:r>
            <a:r>
              <a:rPr lang="cs-CZ" sz="1700" dirty="0" err="1"/>
              <a:t>дні</a:t>
            </a:r>
            <a:r>
              <a:rPr lang="cs-CZ" sz="1700" dirty="0"/>
              <a:t>, </a:t>
            </a:r>
            <a:r>
              <a:rPr lang="cs-CZ" sz="1700" dirty="0" err="1"/>
              <a:t>минають</a:t>
            </a:r>
            <a:r>
              <a:rPr lang="cs-CZ" sz="1700" dirty="0"/>
              <a:t> </a:t>
            </a:r>
            <a:r>
              <a:rPr lang="cs-CZ" sz="1700" dirty="0" err="1"/>
              <a:t>ночі</a:t>
            </a:r>
            <a:r>
              <a:rPr lang="cs-CZ" sz="1700" dirty="0"/>
              <a:t>» </a:t>
            </a:r>
          </a:p>
          <a:p>
            <a:pPr indent="-228600" algn="just">
              <a:lnSpc>
                <a:spcPct val="90000"/>
              </a:lnSpc>
              <a:spcAft>
                <a:spcPts val="600"/>
              </a:spcAft>
              <a:buFont typeface="Arial" panose="020B0604020202020204" pitchFamily="34" charset="0"/>
              <a:buChar char="•"/>
            </a:pPr>
            <a:r>
              <a:rPr lang="cs-CZ" sz="1700" dirty="0"/>
              <a:t>Cyklus končí «</a:t>
            </a:r>
            <a:r>
              <a:rPr lang="cs-CZ" sz="1700" dirty="0" err="1"/>
              <a:t>Заповітом</a:t>
            </a:r>
            <a:r>
              <a:rPr lang="cs-CZ" sz="1700" dirty="0"/>
              <a:t>» </a:t>
            </a:r>
          </a:p>
          <a:p>
            <a:pPr indent="-228600" algn="just">
              <a:lnSpc>
                <a:spcPct val="90000"/>
              </a:lnSpc>
              <a:spcAft>
                <a:spcPts val="600"/>
              </a:spcAft>
              <a:buFont typeface="Arial" panose="020B0604020202020204" pitchFamily="34" charset="0"/>
              <a:buChar char="•"/>
            </a:pPr>
            <a:endParaRPr lang="cs-CZ" sz="1700" dirty="0"/>
          </a:p>
          <a:p>
            <a:pPr indent="-228600" algn="just">
              <a:lnSpc>
                <a:spcPct val="90000"/>
              </a:lnSpc>
              <a:spcAft>
                <a:spcPts val="600"/>
              </a:spcAft>
              <a:buFont typeface="Arial" panose="020B0604020202020204" pitchFamily="34" charset="0"/>
              <a:buChar char="•"/>
            </a:pPr>
            <a:endParaRPr lang="cs-CZ" sz="1700" dirty="0"/>
          </a:p>
          <a:p>
            <a:pPr indent="-228600" algn="just">
              <a:lnSpc>
                <a:spcPct val="90000"/>
              </a:lnSpc>
              <a:spcAft>
                <a:spcPts val="600"/>
              </a:spcAft>
              <a:buFont typeface="Arial" panose="020B0604020202020204" pitchFamily="34" charset="0"/>
              <a:buChar char="•"/>
            </a:pPr>
            <a:endParaRPr lang="cs-CZ" sz="1700" dirty="0"/>
          </a:p>
          <a:p>
            <a:pPr indent="-228600" algn="just">
              <a:lnSpc>
                <a:spcPct val="90000"/>
              </a:lnSpc>
              <a:spcAft>
                <a:spcPts val="600"/>
              </a:spcAft>
              <a:buFont typeface="Arial" panose="020B0604020202020204" pitchFamily="34" charset="0"/>
              <a:buChar char="•"/>
            </a:pPr>
            <a:endParaRPr lang="cs-CZ" sz="1700" dirty="0"/>
          </a:p>
        </p:txBody>
      </p:sp>
      <p:sp>
        <p:nvSpPr>
          <p:cNvPr id="23" name="Freeform: Shape 22">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5" name="Freeform: Shape 24">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Freeform: Shape 26">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Zástupný obsah 5" descr="Obsah obrázku text, staré, kámen&#10;&#10;Popis byl vytvořen automaticky">
            <a:extLst>
              <a:ext uri="{FF2B5EF4-FFF2-40B4-BE49-F238E27FC236}">
                <a16:creationId xmlns:a16="http://schemas.microsoft.com/office/drawing/2014/main" id="{FCDE29A0-E645-4C48-9AC1-2C90F50D5835}"/>
              </a:ext>
            </a:extLst>
          </p:cNvPr>
          <p:cNvPicPr>
            <a:picLocks noGrp="1" noChangeAspect="1"/>
          </p:cNvPicPr>
          <p:nvPr>
            <p:ph idx="1"/>
          </p:nvPr>
        </p:nvPicPr>
        <p:blipFill rotWithShape="1">
          <a:blip r:embed="rId2"/>
          <a:srcRect r="2" b="36251"/>
          <a:stretch/>
        </p:blipFill>
        <p:spPr>
          <a:xfrm>
            <a:off x="7011605" y="570435"/>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9"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30" name="Freeform: Shape 29">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1" name="TextovéPole 10">
            <a:extLst>
              <a:ext uri="{FF2B5EF4-FFF2-40B4-BE49-F238E27FC236}">
                <a16:creationId xmlns:a16="http://schemas.microsoft.com/office/drawing/2014/main" id="{DF40E8B0-BADC-7B4A-B1EA-09E53666B595}"/>
              </a:ext>
            </a:extLst>
          </p:cNvPr>
          <p:cNvSpPr txBox="1"/>
          <p:nvPr/>
        </p:nvSpPr>
        <p:spPr>
          <a:xfrm>
            <a:off x="8169255" y="5151111"/>
            <a:ext cx="3139048" cy="1354217"/>
          </a:xfrm>
          <a:prstGeom prst="rect">
            <a:avLst/>
          </a:prstGeom>
          <a:noFill/>
        </p:spPr>
        <p:txBody>
          <a:bodyPr wrap="square" rtlCol="0">
            <a:spAutoFit/>
          </a:bodyPr>
          <a:lstStyle/>
          <a:p>
            <a:pPr>
              <a:spcAft>
                <a:spcPts val="600"/>
              </a:spcAft>
            </a:pPr>
            <a:r>
              <a:rPr lang="en-US" sz="2400" b="1" dirty="0" err="1"/>
              <a:t>Taras</a:t>
            </a:r>
            <a:r>
              <a:rPr lang="en-US" sz="2400" b="1" dirty="0"/>
              <a:t> </a:t>
            </a:r>
            <a:r>
              <a:rPr lang="en-US" sz="2400" b="1" dirty="0" err="1"/>
              <a:t>Ševčenko</a:t>
            </a:r>
            <a:r>
              <a:rPr lang="en-US" sz="2400" b="1" dirty="0"/>
              <a:t> </a:t>
            </a:r>
          </a:p>
          <a:p>
            <a:pPr>
              <a:spcAft>
                <a:spcPts val="600"/>
              </a:spcAft>
            </a:pPr>
            <a:r>
              <a:rPr lang="en-US" sz="2400" b="1" dirty="0"/>
              <a:t>OBDOBÍ „TŘÍ LET“</a:t>
            </a:r>
          </a:p>
          <a:p>
            <a:pPr>
              <a:spcAft>
                <a:spcPts val="600"/>
              </a:spcAft>
            </a:pPr>
            <a:r>
              <a:rPr lang="en-US" sz="2400" b="1" dirty="0"/>
              <a:t>(1843-1845) </a:t>
            </a:r>
          </a:p>
        </p:txBody>
      </p:sp>
    </p:spTree>
    <p:extLst>
      <p:ext uri="{BB962C8B-B14F-4D97-AF65-F5344CB8AC3E}">
        <p14:creationId xmlns:p14="http://schemas.microsoft.com/office/powerpoint/2010/main" val="2187820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délník 5">
            <a:extLst>
              <a:ext uri="{FF2B5EF4-FFF2-40B4-BE49-F238E27FC236}">
                <a16:creationId xmlns:a16="http://schemas.microsoft.com/office/drawing/2014/main" id="{3E411234-C6ED-C94F-9D0A-38347120AE37}"/>
              </a:ext>
            </a:extLst>
          </p:cNvPr>
          <p:cNvSpPr/>
          <p:nvPr/>
        </p:nvSpPr>
        <p:spPr>
          <a:xfrm>
            <a:off x="5644751" y="568517"/>
            <a:ext cx="6161004" cy="17849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cs-CZ" sz="3200" b="1" dirty="0">
                <a:latin typeface="+mj-lt"/>
                <a:ea typeface="+mj-ea"/>
                <a:cs typeface="+mj-cs"/>
              </a:rPr>
              <a:t>Taras Ševčenko </a:t>
            </a:r>
          </a:p>
          <a:p>
            <a:pPr algn="ctr">
              <a:lnSpc>
                <a:spcPct val="90000"/>
              </a:lnSpc>
              <a:spcBef>
                <a:spcPct val="0"/>
              </a:spcBef>
              <a:spcAft>
                <a:spcPts val="600"/>
              </a:spcAft>
            </a:pPr>
            <a:r>
              <a:rPr lang="cs-CZ" sz="3200" b="1" dirty="0">
                <a:latin typeface="+mj-lt"/>
                <a:ea typeface="+mj-ea"/>
                <a:cs typeface="+mj-cs"/>
              </a:rPr>
              <a:t>OBDOBÍ „TŘÍ LET“ (1843-1845)</a:t>
            </a:r>
          </a:p>
          <a:p>
            <a:pPr algn="ctr">
              <a:lnSpc>
                <a:spcPct val="90000"/>
              </a:lnSpc>
              <a:spcBef>
                <a:spcPct val="0"/>
              </a:spcBef>
              <a:spcAft>
                <a:spcPts val="600"/>
              </a:spcAft>
            </a:pPr>
            <a:r>
              <a:rPr lang="cs-CZ" sz="3200" b="1" dirty="0">
                <a:latin typeface="+mj-lt"/>
                <a:ea typeface="+mj-ea"/>
                <a:cs typeface="+mj-cs"/>
              </a:rPr>
              <a:t>Společenská a sociální témata </a:t>
            </a:r>
          </a:p>
        </p:txBody>
      </p:sp>
      <p:grpSp>
        <p:nvGrpSpPr>
          <p:cNvPr id="42" name="Group 41">
            <a:extLst>
              <a:ext uri="{FF2B5EF4-FFF2-40B4-BE49-F238E27FC236}">
                <a16:creationId xmlns:a16="http://schemas.microsoft.com/office/drawing/2014/main" id="{5C880D58-0477-47F1-B3CB-4B3017941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63593"/>
            <a:ext cx="1861854" cy="717514"/>
            <a:chOff x="0" y="377893"/>
            <a:chExt cx="1861854" cy="717514"/>
          </a:xfrm>
          <a:solidFill>
            <a:schemeClr val="tx1"/>
          </a:solidFill>
        </p:grpSpPr>
        <p:sp>
          <p:nvSpPr>
            <p:cNvPr id="43" name="Freeform: Shape 4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4" name="Freeform: Shape 4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8" name="Obrázek 7" descr="Obsah obrázku text, staré, perokresba&#10;&#10;Popis byl vytvořen automaticky">
            <a:extLst>
              <a:ext uri="{FF2B5EF4-FFF2-40B4-BE49-F238E27FC236}">
                <a16:creationId xmlns:a16="http://schemas.microsoft.com/office/drawing/2014/main" id="{3F228BE9-101E-B04D-BF8D-FDAA77BEB437}"/>
              </a:ext>
            </a:extLst>
          </p:cNvPr>
          <p:cNvPicPr>
            <a:picLocks noChangeAspect="1"/>
          </p:cNvPicPr>
          <p:nvPr/>
        </p:nvPicPr>
        <p:blipFill rotWithShape="1">
          <a:blip r:embed="rId2"/>
          <a:srcRect r="1" b="26200"/>
          <a:stretch/>
        </p:blipFill>
        <p:spPr>
          <a:xfrm>
            <a:off x="235534" y="1009050"/>
            <a:ext cx="3296556" cy="3296556"/>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46" name="Graphic 212">
            <a:extLst>
              <a:ext uri="{FF2B5EF4-FFF2-40B4-BE49-F238E27FC236}">
                <a16:creationId xmlns:a16="http://schemas.microsoft.com/office/drawing/2014/main" id="{877E3FF1-E4B8-49CB-9DD6-7D2067808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9510" y="2210504"/>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Graphic 212">
            <a:extLst>
              <a:ext uri="{FF2B5EF4-FFF2-40B4-BE49-F238E27FC236}">
                <a16:creationId xmlns:a16="http://schemas.microsoft.com/office/drawing/2014/main" id="{30BDE8C6-094E-46E6-BD5E-75FAB4F7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9510" y="2210504"/>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Zástupný obsah 5" descr="Obsah obrázku text, osoba&#10;&#10;Popis byl vytvořen automaticky">
            <a:extLst>
              <a:ext uri="{FF2B5EF4-FFF2-40B4-BE49-F238E27FC236}">
                <a16:creationId xmlns:a16="http://schemas.microsoft.com/office/drawing/2014/main" id="{29BC60AC-C097-0548-8A9D-6CB5DF5A9B93}"/>
              </a:ext>
            </a:extLst>
          </p:cNvPr>
          <p:cNvPicPr>
            <a:picLocks noChangeAspect="1"/>
          </p:cNvPicPr>
          <p:nvPr/>
        </p:nvPicPr>
        <p:blipFill rotWithShape="1">
          <a:blip r:embed="rId3"/>
          <a:srcRect t="9750" r="-2" b="19248"/>
          <a:stretch/>
        </p:blipFill>
        <p:spPr>
          <a:xfrm>
            <a:off x="2841433" y="3429000"/>
            <a:ext cx="2965878" cy="296587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3" name="Zástupný obsah 2">
            <a:extLst>
              <a:ext uri="{FF2B5EF4-FFF2-40B4-BE49-F238E27FC236}">
                <a16:creationId xmlns:a16="http://schemas.microsoft.com/office/drawing/2014/main" id="{90275A2B-3B70-BC4E-AC5D-9BB86F6ABB47}"/>
              </a:ext>
            </a:extLst>
          </p:cNvPr>
          <p:cNvSpPr>
            <a:spLocks noGrp="1"/>
          </p:cNvSpPr>
          <p:nvPr>
            <p:ph idx="1"/>
          </p:nvPr>
        </p:nvSpPr>
        <p:spPr>
          <a:xfrm>
            <a:off x="6549337" y="2754678"/>
            <a:ext cx="5217173" cy="4351338"/>
          </a:xfrm>
        </p:spPr>
        <p:txBody>
          <a:bodyPr vert="horz" lIns="91440" tIns="45720" rIns="91440" bIns="45720" rtlCol="0">
            <a:normAutofit/>
          </a:bodyPr>
          <a:lstStyle/>
          <a:p>
            <a:r>
              <a:rPr lang="cs-CZ" dirty="0"/>
              <a:t>poemy «</a:t>
            </a:r>
            <a:r>
              <a:rPr lang="cs-CZ" dirty="0" err="1"/>
              <a:t>Сова</a:t>
            </a:r>
            <a:r>
              <a:rPr lang="cs-CZ" dirty="0"/>
              <a:t>» (1844) </a:t>
            </a:r>
            <a:r>
              <a:rPr lang="cs-CZ" dirty="0" err="1"/>
              <a:t>і</a:t>
            </a:r>
            <a:r>
              <a:rPr lang="cs-CZ" dirty="0"/>
              <a:t> «</a:t>
            </a:r>
            <a:r>
              <a:rPr lang="cs-CZ" dirty="0" err="1"/>
              <a:t>Наймичка</a:t>
            </a:r>
            <a:r>
              <a:rPr lang="cs-CZ" dirty="0"/>
              <a:t>» (1845), «</a:t>
            </a:r>
            <a:r>
              <a:rPr lang="cs-CZ" dirty="0" err="1"/>
              <a:t>Відьма</a:t>
            </a:r>
            <a:r>
              <a:rPr lang="cs-CZ" dirty="0"/>
              <a:t>» (1847), «</a:t>
            </a:r>
            <a:r>
              <a:rPr lang="cs-CZ" dirty="0" err="1"/>
              <a:t>Марина</a:t>
            </a:r>
            <a:r>
              <a:rPr lang="cs-CZ" dirty="0"/>
              <a:t>» (1848)  </a:t>
            </a:r>
          </a:p>
          <a:p>
            <a:r>
              <a:rPr lang="cs-CZ" dirty="0"/>
              <a:t>balady «</a:t>
            </a:r>
            <a:r>
              <a:rPr lang="cs-CZ" dirty="0" err="1"/>
              <a:t>Лілея</a:t>
            </a:r>
            <a:r>
              <a:rPr lang="cs-CZ" dirty="0"/>
              <a:t>» </a:t>
            </a:r>
            <a:r>
              <a:rPr lang="cs-CZ" dirty="0" err="1"/>
              <a:t>а</a:t>
            </a:r>
            <a:r>
              <a:rPr lang="cs-CZ" dirty="0"/>
              <a:t> «</a:t>
            </a:r>
            <a:r>
              <a:rPr lang="cs-CZ" dirty="0" err="1"/>
              <a:t>Русалка</a:t>
            </a:r>
            <a:r>
              <a:rPr lang="cs-CZ" dirty="0"/>
              <a:t>» (obě 1846)</a:t>
            </a:r>
          </a:p>
          <a:p>
            <a:r>
              <a:rPr lang="cs-CZ" dirty="0"/>
              <a:t>osudy matek</a:t>
            </a:r>
          </a:p>
        </p:txBody>
      </p:sp>
      <p:grpSp>
        <p:nvGrpSpPr>
          <p:cNvPr id="50"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51" name="Freeform: Shape 50">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92718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Nadpis 1">
            <a:extLst>
              <a:ext uri="{FF2B5EF4-FFF2-40B4-BE49-F238E27FC236}">
                <a16:creationId xmlns:a16="http://schemas.microsoft.com/office/drawing/2014/main" id="{F30CC2C6-248C-1C44-8E18-D9D44260B4A1}"/>
              </a:ext>
            </a:extLst>
          </p:cNvPr>
          <p:cNvSpPr>
            <a:spLocks noGrp="1"/>
          </p:cNvSpPr>
          <p:nvPr>
            <p:ph type="title"/>
          </p:nvPr>
        </p:nvSpPr>
        <p:spPr>
          <a:xfrm>
            <a:off x="946521" y="151954"/>
            <a:ext cx="5217172" cy="1852813"/>
          </a:xfrm>
        </p:spPr>
        <p:txBody>
          <a:bodyPr anchor="b">
            <a:normAutofit/>
          </a:bodyPr>
          <a:lstStyle/>
          <a:p>
            <a:pPr algn="ctr"/>
            <a:r>
              <a:rPr lang="cs-CZ" sz="2800" b="1" dirty="0">
                <a:latin typeface="Times New Roman" panose="02020603050405020304" pitchFamily="18" charset="0"/>
                <a:cs typeface="Times New Roman" panose="02020603050405020304" pitchFamily="18" charset="0"/>
              </a:rPr>
              <a:t>Taras Ševčenko</a:t>
            </a:r>
            <a:br>
              <a:rPr lang="cs-CZ" sz="2800" b="1" dirty="0">
                <a:latin typeface="Times New Roman" panose="02020603050405020304" pitchFamily="18" charset="0"/>
                <a:cs typeface="Times New Roman" panose="02020603050405020304" pitchFamily="18" charset="0"/>
              </a:rPr>
            </a:br>
            <a:r>
              <a:rPr lang="cs-CZ" sz="2800" b="1" dirty="0">
                <a:latin typeface="Times New Roman" panose="02020603050405020304" pitchFamily="18" charset="0"/>
                <a:cs typeface="Times New Roman" panose="02020603050405020304" pitchFamily="18" charset="0"/>
              </a:rPr>
              <a:t>OBDOBÍ VYHNANSTVÍ</a:t>
            </a:r>
            <a:br>
              <a:rPr lang="cs-CZ" sz="2800" b="1" dirty="0">
                <a:latin typeface="Times New Roman" panose="02020603050405020304" pitchFamily="18" charset="0"/>
                <a:cs typeface="Times New Roman" panose="02020603050405020304" pitchFamily="18" charset="0"/>
              </a:rPr>
            </a:br>
            <a:r>
              <a:rPr lang="cs-CZ" sz="2800" b="1" dirty="0">
                <a:latin typeface="Times New Roman" panose="02020603050405020304" pitchFamily="18" charset="0"/>
                <a:cs typeface="Times New Roman" panose="02020603050405020304" pitchFamily="18" charset="0"/>
              </a:rPr>
              <a:t>1847–1857 </a:t>
            </a:r>
            <a:br>
              <a:rPr lang="cs-CZ" sz="1800" dirty="0"/>
            </a:br>
            <a:endParaRPr lang="cs-CZ" sz="1800" dirty="0"/>
          </a:p>
        </p:txBody>
      </p:sp>
      <p:grpSp>
        <p:nvGrpSpPr>
          <p:cNvPr id="12" name="Group 11">
            <a:extLst>
              <a:ext uri="{FF2B5EF4-FFF2-40B4-BE49-F238E27FC236}">
                <a16:creationId xmlns:a16="http://schemas.microsoft.com/office/drawing/2014/main" id="{20E21FE7-C859-4C40-AAB9-05C994892C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13" name="Graphic 212">
              <a:extLst>
                <a:ext uri="{FF2B5EF4-FFF2-40B4-BE49-F238E27FC236}">
                  <a16:creationId xmlns:a16="http://schemas.microsoft.com/office/drawing/2014/main" id="{52D7FCC1-2D52-49CE-A986-EE6E0CA64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 name="Graphic 212">
              <a:extLst>
                <a:ext uri="{FF2B5EF4-FFF2-40B4-BE49-F238E27FC236}">
                  <a16:creationId xmlns:a16="http://schemas.microsoft.com/office/drawing/2014/main" id="{28C3CACD-E5A7-4AAC-AE47-75CF7D30F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 name="Zástupný obsah 2">
            <a:extLst>
              <a:ext uri="{FF2B5EF4-FFF2-40B4-BE49-F238E27FC236}">
                <a16:creationId xmlns:a16="http://schemas.microsoft.com/office/drawing/2014/main" id="{54ECC3DF-C4EE-9C42-A0D1-21A370B2E701}"/>
              </a:ext>
            </a:extLst>
          </p:cNvPr>
          <p:cNvSpPr>
            <a:spLocks noGrp="1"/>
          </p:cNvSpPr>
          <p:nvPr>
            <p:ph idx="1"/>
          </p:nvPr>
        </p:nvSpPr>
        <p:spPr>
          <a:xfrm>
            <a:off x="946521" y="1868142"/>
            <a:ext cx="5797180" cy="4853233"/>
          </a:xfrm>
        </p:spPr>
        <p:txBody>
          <a:bodyPr>
            <a:normAutofit/>
          </a:bodyPr>
          <a:lstStyle/>
          <a:p>
            <a:pPr algn="just">
              <a:spcBef>
                <a:spcPts val="0"/>
              </a:spcBef>
            </a:pPr>
            <a:r>
              <a:rPr lang="cs-CZ" sz="2200" dirty="0">
                <a:latin typeface="Times New Roman" panose="02020603050405020304" pitchFamily="18" charset="0"/>
                <a:cs typeface="Times New Roman" panose="02020603050405020304" pitchFamily="18" charset="0"/>
              </a:rPr>
              <a:t>Cyklus «</a:t>
            </a:r>
            <a:r>
              <a:rPr lang="cs-CZ" sz="2200" dirty="0" err="1">
                <a:latin typeface="Times New Roman" panose="02020603050405020304" pitchFamily="18" charset="0"/>
                <a:cs typeface="Times New Roman" panose="02020603050405020304" pitchFamily="18" charset="0"/>
              </a:rPr>
              <a:t>В</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казематі</a:t>
            </a:r>
            <a:r>
              <a:rPr lang="cs-CZ" sz="2200" dirty="0">
                <a:latin typeface="Times New Roman" panose="02020603050405020304" pitchFamily="18" charset="0"/>
                <a:cs typeface="Times New Roman" panose="02020603050405020304" pitchFamily="18" charset="0"/>
              </a:rPr>
              <a:t>» (1847)</a:t>
            </a:r>
          </a:p>
          <a:p>
            <a:pPr marL="0" indent="0" algn="just">
              <a:spcBef>
                <a:spcPts val="0"/>
              </a:spcBef>
              <a:buNone/>
            </a:pPr>
            <a:endParaRPr lang="cs-CZ" sz="2200" dirty="0">
              <a:latin typeface="Times New Roman" panose="02020603050405020304" pitchFamily="18" charset="0"/>
              <a:cs typeface="Times New Roman" panose="02020603050405020304" pitchFamily="18" charset="0"/>
            </a:endParaRPr>
          </a:p>
          <a:p>
            <a:pPr algn="just">
              <a:spcBef>
                <a:spcPts val="0"/>
              </a:spcBef>
            </a:pPr>
            <a:r>
              <a:rPr lang="cs-CZ" sz="2200" dirty="0">
                <a:latin typeface="Times New Roman" panose="02020603050405020304" pitchFamily="18" charset="0"/>
                <a:cs typeface="Times New Roman" panose="02020603050405020304" pitchFamily="18" charset="0"/>
              </a:rPr>
              <a:t>Láska k Ukrajině: </a:t>
            </a:r>
            <a:r>
              <a:rPr lang="uk-UA" sz="2200" dirty="0">
                <a:latin typeface="Times New Roman" panose="02020603050405020304" pitchFamily="18" charset="0"/>
                <a:cs typeface="Times New Roman" panose="02020603050405020304" pitchFamily="18" charset="0"/>
              </a:rPr>
              <a:t>«Мені однаково», «В неволі тяжко»</a:t>
            </a:r>
            <a:r>
              <a:rPr lang="cs-CZ" sz="2200" dirty="0">
                <a:latin typeface="Times New Roman" panose="02020603050405020304" pitchFamily="18" charset="0"/>
                <a:cs typeface="Times New Roman" panose="02020603050405020304" pitchFamily="18" charset="0"/>
              </a:rPr>
              <a:t>,</a:t>
            </a:r>
            <a:r>
              <a:rPr lang="uk-UA" sz="2200" dirty="0">
                <a:latin typeface="Times New Roman" panose="02020603050405020304" pitchFamily="18" charset="0"/>
                <a:cs typeface="Times New Roman" panose="02020603050405020304" pitchFamily="18" charset="0"/>
              </a:rPr>
              <a:t> «Чи ми ще зійдемося знову»</a:t>
            </a:r>
            <a:r>
              <a:rPr lang="cs-CZ" sz="2200" dirty="0">
                <a:latin typeface="Times New Roman" panose="02020603050405020304" pitchFamily="18" charset="0"/>
                <a:cs typeface="Times New Roman" panose="02020603050405020304" pitchFamily="18" charset="0"/>
              </a:rPr>
              <a:t>.</a:t>
            </a:r>
          </a:p>
          <a:p>
            <a:pPr marL="0" indent="0" algn="just">
              <a:spcBef>
                <a:spcPts val="0"/>
              </a:spcBef>
              <a:buNone/>
            </a:pPr>
            <a:endParaRPr lang="cs-CZ" sz="2200" dirty="0">
              <a:latin typeface="Times New Roman" panose="02020603050405020304" pitchFamily="18" charset="0"/>
              <a:cs typeface="Times New Roman" panose="02020603050405020304" pitchFamily="18" charset="0"/>
            </a:endParaRPr>
          </a:p>
          <a:p>
            <a:pPr algn="just">
              <a:spcBef>
                <a:spcPts val="0"/>
              </a:spcBef>
            </a:pPr>
            <a:r>
              <a:rPr lang="cs-CZ" sz="2200" dirty="0">
                <a:latin typeface="Times New Roman" panose="02020603050405020304" pitchFamily="18" charset="0"/>
                <a:cs typeface="Times New Roman" panose="02020603050405020304" pitchFamily="18" charset="0"/>
              </a:rPr>
              <a:t> poema «</a:t>
            </a:r>
            <a:r>
              <a:rPr lang="cs-CZ" sz="2200" dirty="0" err="1">
                <a:latin typeface="Times New Roman" panose="02020603050405020304" pitchFamily="18" charset="0"/>
                <a:cs typeface="Times New Roman" panose="02020603050405020304" pitchFamily="18" charset="0"/>
              </a:rPr>
              <a:t>Княжна</a:t>
            </a:r>
            <a:r>
              <a:rPr lang="cs-CZ" sz="2200" dirty="0">
                <a:latin typeface="Times New Roman" panose="02020603050405020304" pitchFamily="18" charset="0"/>
                <a:cs typeface="Times New Roman" panose="02020603050405020304" pitchFamily="18" charset="0"/>
              </a:rPr>
              <a:t>» </a:t>
            </a:r>
          </a:p>
          <a:p>
            <a:pPr marL="0" indent="0" algn="just">
              <a:spcBef>
                <a:spcPts val="0"/>
              </a:spcBef>
              <a:buNone/>
            </a:pPr>
            <a:endParaRPr lang="cs-CZ" sz="2200" dirty="0">
              <a:latin typeface="Times New Roman" panose="02020603050405020304" pitchFamily="18" charset="0"/>
              <a:cs typeface="Times New Roman" panose="02020603050405020304" pitchFamily="18" charset="0"/>
            </a:endParaRPr>
          </a:p>
          <a:p>
            <a:pPr algn="just">
              <a:spcBef>
                <a:spcPts val="0"/>
              </a:spcBef>
            </a:pPr>
            <a:r>
              <a:rPr lang="cs-CZ" sz="2200" dirty="0">
                <a:latin typeface="Times New Roman" panose="02020603050405020304" pitchFamily="18" charset="0"/>
                <a:cs typeface="Times New Roman" panose="02020603050405020304" pitchFamily="18" charset="0"/>
              </a:rPr>
              <a:t>Poemy «</a:t>
            </a:r>
            <a:r>
              <a:rPr lang="cs-CZ" sz="2200" dirty="0" err="1">
                <a:latin typeface="Times New Roman" panose="02020603050405020304" pitchFamily="18" charset="0"/>
                <a:cs typeface="Times New Roman" panose="02020603050405020304" pitchFamily="18" charset="0"/>
              </a:rPr>
              <a:t>Марина</a:t>
            </a:r>
            <a:r>
              <a:rPr lang="cs-CZ" sz="2200" dirty="0">
                <a:latin typeface="Times New Roman" panose="02020603050405020304" pitchFamily="18" charset="0"/>
                <a:cs typeface="Times New Roman" panose="02020603050405020304" pitchFamily="18" charset="0"/>
              </a:rPr>
              <a:t>» (1848) a «</a:t>
            </a:r>
            <a:r>
              <a:rPr lang="cs-CZ" sz="2200" dirty="0" err="1">
                <a:latin typeface="Times New Roman" panose="02020603050405020304" pitchFamily="18" charset="0"/>
                <a:cs typeface="Times New Roman" panose="02020603050405020304" pitchFamily="18" charset="0"/>
              </a:rPr>
              <a:t>Варнак</a:t>
            </a:r>
            <a:r>
              <a:rPr lang="cs-CZ" sz="2200" dirty="0">
                <a:latin typeface="Times New Roman" panose="02020603050405020304" pitchFamily="18" charset="0"/>
                <a:cs typeface="Times New Roman" panose="02020603050405020304" pitchFamily="18" charset="0"/>
              </a:rPr>
              <a:t>» (1848) - obraz národního mstitele.</a:t>
            </a:r>
          </a:p>
          <a:p>
            <a:pPr marL="0" indent="0" algn="just">
              <a:spcBef>
                <a:spcPts val="0"/>
              </a:spcBef>
              <a:buNone/>
            </a:pPr>
            <a:endParaRPr lang="cs-CZ" sz="2200" dirty="0">
              <a:latin typeface="Times New Roman" panose="02020603050405020304" pitchFamily="18" charset="0"/>
              <a:cs typeface="Times New Roman" panose="02020603050405020304" pitchFamily="18" charset="0"/>
            </a:endParaRPr>
          </a:p>
          <a:p>
            <a:pPr algn="just">
              <a:spcBef>
                <a:spcPts val="0"/>
              </a:spcBef>
            </a:pPr>
            <a:r>
              <a:rPr lang="cs-CZ" sz="2200" dirty="0">
                <a:latin typeface="Times New Roman" panose="02020603050405020304" pitchFamily="18" charset="0"/>
                <a:cs typeface="Times New Roman" panose="02020603050405020304" pitchFamily="18" charset="0"/>
              </a:rPr>
              <a:t>Ševčenko nastolil morální a etické otázky také v dalších svých poemách </a:t>
            </a:r>
            <a:r>
              <a:rPr lang="uk-UA" sz="2200" dirty="0">
                <a:latin typeface="Times New Roman" panose="02020603050405020304" pitchFamily="18" charset="0"/>
                <a:cs typeface="Times New Roman" panose="02020603050405020304" pitchFamily="18" charset="0"/>
              </a:rPr>
              <a:t>«</a:t>
            </a:r>
            <a:r>
              <a:rPr lang="uk-UA" sz="2200" dirty="0" err="1">
                <a:latin typeface="Times New Roman" panose="02020603050405020304" pitchFamily="18" charset="0"/>
                <a:cs typeface="Times New Roman" panose="02020603050405020304" pitchFamily="18" charset="0"/>
              </a:rPr>
              <a:t>Іржавець</a:t>
            </a:r>
            <a:r>
              <a:rPr lang="uk-UA" sz="2200" dirty="0">
                <a:latin typeface="Times New Roman" panose="02020603050405020304" pitchFamily="18" charset="0"/>
                <a:cs typeface="Times New Roman" panose="02020603050405020304" pitchFamily="18" charset="0"/>
              </a:rPr>
              <a:t>» (1847), «Чернець» (1847), «Москалева криниця» (1847 і 1857), «Титарівна» (1848), «Сотник» (1849) </a:t>
            </a:r>
            <a:r>
              <a:rPr lang="cs-CZ" sz="2200" dirty="0">
                <a:latin typeface="Times New Roman" panose="02020603050405020304" pitchFamily="18" charset="0"/>
                <a:cs typeface="Times New Roman" panose="02020603050405020304" pitchFamily="18" charset="0"/>
              </a:rPr>
              <a:t>a</a:t>
            </a:r>
            <a:r>
              <a:rPr lang="uk-UA" sz="2200" dirty="0">
                <a:latin typeface="Times New Roman" panose="02020603050405020304" pitchFamily="18" charset="0"/>
                <a:cs typeface="Times New Roman" panose="02020603050405020304" pitchFamily="18" charset="0"/>
              </a:rPr>
              <a:t> «Петрусь» (1850).</a:t>
            </a:r>
            <a:endParaRPr lang="cs-CZ" sz="2200" dirty="0">
              <a:latin typeface="Times New Roman" panose="02020603050405020304" pitchFamily="18" charset="0"/>
              <a:cs typeface="Times New Roman" panose="02020603050405020304" pitchFamily="18" charset="0"/>
            </a:endParaRPr>
          </a:p>
          <a:p>
            <a:pPr algn="just"/>
            <a:endParaRPr lang="cs-CZ" sz="2200" dirty="0">
              <a:latin typeface="Times New Roman" panose="02020603050405020304" pitchFamily="18" charset="0"/>
              <a:cs typeface="Times New Roman" panose="02020603050405020304" pitchFamily="18" charset="0"/>
            </a:endParaRPr>
          </a:p>
          <a:p>
            <a:pPr algn="just"/>
            <a:endParaRPr lang="cs-CZ" sz="2200"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A35C15A-135A-4FD3-BA11-A046CFA390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26111"/>
            <a:ext cx="1598829" cy="531293"/>
            <a:chOff x="6491531" y="1420258"/>
            <a:chExt cx="1598829" cy="531293"/>
          </a:xfrm>
          <a:solidFill>
            <a:schemeClr val="tx1"/>
          </a:solidFill>
        </p:grpSpPr>
        <p:grpSp>
          <p:nvGrpSpPr>
            <p:cNvPr id="17" name="Graphic 190">
              <a:extLst>
                <a:ext uri="{FF2B5EF4-FFF2-40B4-BE49-F238E27FC236}">
                  <a16:creationId xmlns:a16="http://schemas.microsoft.com/office/drawing/2014/main" id="{61E65A99-85A2-448D-AA1F-7690BD01A7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1" name="Freeform: Shape 20">
                <a:extLst>
                  <a:ext uri="{FF2B5EF4-FFF2-40B4-BE49-F238E27FC236}">
                    <a16:creationId xmlns:a16="http://schemas.microsoft.com/office/drawing/2014/main" id="{A127EC05-3250-408F-8F9F-A73F8B9B1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6D9B8D4-23BB-4CD2-A0FF-95423AFEB0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8" name="Graphic 190">
              <a:extLst>
                <a:ext uri="{FF2B5EF4-FFF2-40B4-BE49-F238E27FC236}">
                  <a16:creationId xmlns:a16="http://schemas.microsoft.com/office/drawing/2014/main" id="{91DC38B0-ED19-4BAC-A009-485461F23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19" name="Freeform: Shape 18">
                <a:extLst>
                  <a:ext uri="{FF2B5EF4-FFF2-40B4-BE49-F238E27FC236}">
                    <a16:creationId xmlns:a16="http://schemas.microsoft.com/office/drawing/2014/main" id="{1A2C10C3-E625-41E2-8047-2AE4A87F3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F0340A9-BD8A-4ABB-9AC1-7A14DF22E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5" name="Zástupný obsah 5" descr="Obsah obrázku exteriér, muž, osoba&#10;&#10;Popis byl vytvořen automaticky">
            <a:extLst>
              <a:ext uri="{FF2B5EF4-FFF2-40B4-BE49-F238E27FC236}">
                <a16:creationId xmlns:a16="http://schemas.microsoft.com/office/drawing/2014/main" id="{E617BF0A-F98E-6947-AD12-F632FE261B6C}"/>
              </a:ext>
            </a:extLst>
          </p:cNvPr>
          <p:cNvPicPr>
            <a:picLocks noChangeAspect="1"/>
          </p:cNvPicPr>
          <p:nvPr/>
        </p:nvPicPr>
        <p:blipFill>
          <a:blip r:embed="rId2"/>
          <a:stretch>
            <a:fillRect/>
          </a:stretch>
        </p:blipFill>
        <p:spPr>
          <a:xfrm>
            <a:off x="7421876" y="1820334"/>
            <a:ext cx="3217333" cy="3217333"/>
          </a:xfrm>
          <a:prstGeom prst="rect">
            <a:avLst/>
          </a:prstGeom>
        </p:spPr>
      </p:pic>
      <p:grpSp>
        <p:nvGrpSpPr>
          <p:cNvPr id="24" name="Group 23">
            <a:extLst>
              <a:ext uri="{FF2B5EF4-FFF2-40B4-BE49-F238E27FC236}">
                <a16:creationId xmlns:a16="http://schemas.microsoft.com/office/drawing/2014/main" id="{03AF83E4-4DE2-499C-9F36-0279E7E4FB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52524"/>
            <a:ext cx="1443404" cy="1443428"/>
            <a:chOff x="10154385" y="4452524"/>
            <a:chExt cx="1443404" cy="1443428"/>
          </a:xfrm>
          <a:solidFill>
            <a:schemeClr val="tx1"/>
          </a:solidFill>
        </p:grpSpPr>
        <p:grpSp>
          <p:nvGrpSpPr>
            <p:cNvPr id="25" name="Graphic 4">
              <a:extLst>
                <a:ext uri="{FF2B5EF4-FFF2-40B4-BE49-F238E27FC236}">
                  <a16:creationId xmlns:a16="http://schemas.microsoft.com/office/drawing/2014/main" id="{0B09EB4D-4323-43F4-9970-42885A83A87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96" name="Freeform: Shape 195">
                <a:extLst>
                  <a:ext uri="{FF2B5EF4-FFF2-40B4-BE49-F238E27FC236}">
                    <a16:creationId xmlns:a16="http://schemas.microsoft.com/office/drawing/2014/main" id="{BA9C6284-1137-47FE-9471-23CA82494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00A6D3C-23F9-41D9-B891-14D8E2E98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8F8D96F5-1ED7-4891-8D8B-A24E72DA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E9A3A72-EC37-423D-B309-A6487A86C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EBE630AB-13C0-44A2-80CA-C07483E93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7768337-3D65-4FE5-8E1A-D79219E0A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68E4331-550E-4929-ACE8-D2ED2D6EA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768D8817-CAEE-45BB-820E-A67C68D48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50A8C31-0139-4ABD-967A-139738E8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855AEE1-1C1C-4832-8B4C-042F59E02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41C5A32-BD0A-4457-9CF7-97467FA2B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3C14A20-2E3C-49F8-AF55-C384FEB955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B167719-0D82-4ABF-9BC8-B073A847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60582DE-E250-4561-9298-E4FADEB9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820B635A-6E81-4D8A-98A3-141E57A6F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3909A0ED-D070-4792-A2EE-CCEB6BA6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619A19C-3B55-4085-8668-458999628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87D16772-2B59-486E-BE47-65D591C08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D6A06B8-1E4A-497F-B977-F78E5D7D0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55BC53AD-5249-4FB1-AB74-3F71AAEB5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36F8561A-874A-48BB-BCC2-07F002ED4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BA6B1B8F-9695-447F-BF2F-9010D40A0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54192F9-26C5-4212-BA60-CADA662AF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FBDA013-4858-422E-AE7A-614BF71FB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2BA261C-0C75-431D-9FD5-2C3AA241B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0F8709D9-2655-4A39-9228-BCFCBF4122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9653F80B-5CF7-45EF-889B-FD0AAF483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A1DA86A-7442-4897-88A4-EDD18A01C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9623279-A4CE-49AC-B5FA-CD224324B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9D8B4D-1BE5-4CD9-A592-D0D3D7691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769A47A3-F5B7-4BF0-B920-21A62F96F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6E5DCDE9-48A4-41BA-987D-CC72C62B3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F51F840-3DBF-444E-BC79-718416C51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DFD2B64-98D0-4E59-AE1F-693872F36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F09CB65-8B7E-426C-A3FE-DD20196F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3149294-A5BC-4E62-A167-3CD55E05B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DB99FCDF-C9A0-40F7-ABDE-7247B2238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0CE59751-EC07-43C1-A5F5-AF5D30EBB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573CCF2-67F2-4BD1-A01C-1D064B908F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1C60C662-612D-485A-A50D-E938C6E49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0048F63C-A2BB-4D89-9649-91EC2045C0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1C29F96C-43D4-4F0F-A76D-4CED9C610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B660107F-776B-455F-AC78-225F21B81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EB1DB332-7265-477D-9A04-EDB3799DE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BBEFE2D-1654-40D8-A838-45728A168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90211E2-64DF-4171-811B-B8A0CD87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5F7CDCE8-8B48-4859-BDFE-FCB7BC6F5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B770A8C4-614E-4295-A937-718CC61B2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699ADB6-675C-44B0-B96E-EDD7AC1F9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64875E98-2AA1-4001-90EA-2F3D9E017E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BEC7219-356F-4141-B57B-8BCD85BF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564D4AAB-BB2C-4A77-BB45-94EEC66CD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CE9CF29A-81CA-4A03-8B04-55F566882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2FEFF22-7798-4730-9C0B-EC7EAFCD01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00149276-D167-4D2B-93F1-FD2958302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7DC22D5-A39C-4789-A952-D891488772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7BA51EF1-15F0-4193-AB83-F8C8A64D6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FB75ADB-F020-4C56-91C6-9AB462985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DBCE5CDF-BBF6-4E67-8CCE-9482D7EB4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38BABC-E51C-4F80-972E-CF44385C1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96B0C850-272E-4B08-8779-B872DCAA3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2EEE54AF-B9C2-494D-9E02-2F67FEF7A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21349A4-F7C9-492C-A658-EA9F7538B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D88D1ED8-AC07-4621-9933-E10CE6122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FD21FCD-1DA9-45C2-9AB5-548EE0E6E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8BDD8CA-1442-470F-A5D3-FC8A87A10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3B8DF094-690E-4C13-8284-7A7C97441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FE0B926C-A114-444D-BA51-FECE28B03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0BDE6CC-5F54-4752-ACC4-E3BCF2BEE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E28F857-CCD8-4222-84C0-A0B415E7B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CD2687E0-0214-44E6-8BB1-34F6B7BA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F1236AA-FC17-487E-83B1-D71BCB2A8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623384AA-72EF-4BCF-9137-194440583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BD81D1B-2270-4FBE-B437-F0DBB8DDF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411E268-F8CA-4C78-82ED-DDCF28B0B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48F8732-5205-4843-A2EB-3E0EB18F9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C5966DA-8E1A-43FF-A1A4-C6879B4564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E3BEFD3E-662F-4B38-859E-093A14241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06C52F63-F17B-4356-A3AE-9707D93D2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5706A28-0822-4064-AD3E-2A1F4E1C9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348A813F-1672-44DB-A207-F3494E7C2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6FC8AEBA-4BD5-4BB0-B004-A8B06B6A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71ED8D8F-0325-426C-9257-1A5048211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0FF054DF-85C2-466A-9D64-EB6D95AA8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D01FA60-E77D-41EE-8228-CFB979E3D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AC8D6F02-E0C8-4EF5-9D41-E75C16C16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D111AAF-4EE4-4A89-84D2-4201F035D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E8F4C133-3F54-4715-A7D6-4261B9A99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BAA2E6B-E393-45EA-8AE6-A775AA69C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7DB4F953-9FE8-4B8D-A62B-CB20A7037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D918AF2-85FB-436F-99DB-622B07664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F078C58-0893-4D64-B685-BCB70CAC62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AEDA3784-7618-477C-A8B0-36FA393D6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0AC49727-CA00-439E-82D4-B446B789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B67B441-65C8-4A53-968B-C56CB4086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94CEDDB5-CC85-4A9E-A73C-85D7B714F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80BF7883-770D-4CA2-BE01-C5F4B102B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DF07BC6-9560-430C-86FA-AFA6F7DF0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9B085920-7744-44C8-AF91-D2F16C997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22308C0A-08FC-4AAA-87B2-1E57033E4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AB727BDA-993C-4BB5-8CED-8D50C55F7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1BB192D1-56DC-4342-911C-7D80A9084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337ADC5A-E225-4E91-B940-2DD15330E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0D170CF5-349D-4588-8AD3-373D47A4E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97A6982-5B80-4376-A9D2-C11E9B084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0B14F779-546D-4011-8459-2E8E34C50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35AE6943-22C6-405D-A071-F8EC29DAB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464DBFD-1DA1-456F-8427-CF66CD4C8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C9CA1114-00C4-448B-BF9A-9D70C709B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101A885-A4A8-4AFE-9905-E510D58C8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661E165D-4826-43AD-AD75-1C965A71A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C1F2231A-5945-44AF-95E4-6D14529C8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1998F14A-698C-4220-92B8-2EC10C356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496E0BBF-D595-4DAE-91C6-4EB179C693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31F1BC0-CB0A-4386-BE5E-7972AFB05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B1575BDE-4CFA-4FAD-9F64-692A6DBFF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9D32D2E3-5D5B-4751-A477-A26860AC1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2009233-25F1-4029-B170-318CBBA00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CCBFA5E5-8384-4D58-BD73-BA36E23E80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3ACBBAC3-185E-4C28-81AB-C9BE2A88D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225AF996-F3FB-4AF2-B954-BDF79069E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10B0127-17D3-4B62-8708-9558A7945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36A9D1B-B750-446F-99FF-E3280E32A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078DB92-DE53-4BEC-BBD4-B5966EAA1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7334AD7D-F850-4E92-89F9-49EE6E3AA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4D983A3-96A9-4BB8-90D5-93B0E625F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43A1FFE3-BB5F-4455-B23F-DA56AE791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C34E69E0-4115-4CAA-86FB-1D5A8830D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5707C7C-BEB2-4920-9D44-8AF218FFB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95D2E5E-6D1E-43FC-A231-E28A08296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DB511D52-FE0D-4F8D-AC2F-6806904C6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E4D31CC7-D38B-4566-A6F9-5CB84EEAA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8116577-FA2A-434D-83D4-213A1497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2288414-AA9B-4065-A506-AE5ED2ABC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92EAF5E5-70A0-4FE6-B906-6BCF9C49F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3DA12971-2CD2-4DE8-8B05-8B11B5614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B9486073-CABC-45A3-B442-5959E5CE6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3EEB7953-85A2-4391-931C-CE88AC053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1BF2EBC9-4A08-4A35-8C75-15E51BA0A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686BEF1-7F1A-40F6-BC3F-24221ACEC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D2D2281-DA3F-41A6-B56E-2EE507826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B1EBA419-056B-478C-A25C-B349F4DDD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3DE38383-61B3-4E4E-B781-1C7DA04D65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F62AD048-154B-4830-A46F-263BA35AA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636A730F-15EE-440C-84B5-0541AE954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31AF286F-6D0E-447F-B4D1-24729E0D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6F64061-98E4-477D-BABF-CC6BA8D6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1C601616-D38B-4ED2-BD55-F5AEA36AB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0593B16-48EE-41A8-B4AF-E03A74CBB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26B2406B-8A3A-4381-8D69-1178F16C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DF1F792D-BA16-4D8F-99C3-E5E6959A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AA77D5AF-6FFE-4577-BC40-BA1902307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08F16A01-2EE8-4E4F-83CD-2000577D1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8ACB7FF-8D64-44A2-8571-7DB441D97E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E15E0D81-20B6-4D4C-9B7C-4D5A01B6A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8F687395-0ADA-4504-B6D0-D55493AB6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4D99C3F-4701-403D-A69E-EE345B0E4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0C6D9CF1-A535-4742-B2CF-B61ADC55E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E9EB265F-CF4E-4485-88F1-AE3CE1BE3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9B354D37-6517-4AF4-8195-9A7B43D20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A3087FA-3C5B-4898-9FE2-633DAA0B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C8D7AB32-147E-4110-ABBE-7F1FB6894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542ED17E-A6FC-4BC6-B7FE-EF9BC5B15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4610CFBC-B173-4CBE-BBD7-7E859FCA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578019C-8AAF-4A81-84C4-155EB43FA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46936191-0661-4BD8-9A61-D00FAC97D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7BC1D8F-F88B-4A19-B640-8DCC73992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7D77817-943A-4D8A-82EE-C309FC9FF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BF86E220-D031-40B7-B3A2-0C723E3A9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6" name="Graphic 4">
              <a:extLst>
                <a:ext uri="{FF2B5EF4-FFF2-40B4-BE49-F238E27FC236}">
                  <a16:creationId xmlns:a16="http://schemas.microsoft.com/office/drawing/2014/main" id="{226E1D80-1BFB-4A13-8F3C-94D54398C5F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7" name="Freeform: Shape 26">
                <a:extLst>
                  <a:ext uri="{FF2B5EF4-FFF2-40B4-BE49-F238E27FC236}">
                    <a16:creationId xmlns:a16="http://schemas.microsoft.com/office/drawing/2014/main" id="{3DCC1C21-CB11-4506-90E4-37DCD97AF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8177170-8FD3-4752-B1DB-0186ADF9B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AA5FB4-9073-4612-99F5-95E1C6D06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E021324-18DD-4114-8992-9652707C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ECBC33B-D8EB-4804-9EA3-57C07B57C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03927C7-0E45-4B61-844A-4A626FDF6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C6AF6E8-E748-47F7-B35C-567D5FBA6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EC671E5-B299-470C-9C7A-A50106E51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410EBDF-623D-41EF-82A4-9FB938A7B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6F866F8-B429-471B-9C2B-051BDCBAF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83B4FBD-06C8-4D5D-B0D9-755E4CD1A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E3FD149-0B2F-4DA0-9721-59B9FEE8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D26DB48-036E-4616-BA8B-C606A7B58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D6F6275-06AB-4316-B8C4-927E5348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E8CABF3-9C76-46A0-8DE9-F055C94A93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1A12ED9-6299-4ABD-9827-DD52FE22B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0ADA37A-E396-4F92-AB19-D6994E0DD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A96001A-BD0F-4CF9-A22B-545ED4F86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D9ACB13-4C6C-4347-9F65-1309B33A17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F17BE4A-72F8-4529-8558-E62103AEA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06708C3-D03F-4605-8C6F-AE8EDA08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520ADFA-68AE-4CE4-913A-F070A2817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C6C63AD-C87A-403E-ADB5-4EDD034438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370EAC6-89F0-4826-90D1-E55C33447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FB61DD4-AB7B-417A-AE96-B1D9CBAC1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4AD18D2-11BA-4192-9845-206C033F3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5892E2D-483A-4C0A-87C7-6FFA2EB5E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4037ACD-005D-4907-942F-D565AF6C8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A8FD84E-39BE-456B-84C5-E03698AAC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2FC47C2-6EF5-4D17-8703-527F28609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D29BC8A-00E1-481E-8BA4-1AA7F4AA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AF6ABE5-726A-495B-A832-3851CB911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8E250A7-0600-440B-BEBC-61B2D4D7B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C36BEB1-881D-4496-AD7F-1CC4B46FA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71DFE25-AF37-409C-B032-5F47D7150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9AF97A7-FC44-49BF-ABD1-59DB48B89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939D792-9C64-48CF-8607-C7873A563A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F69E48F-45D8-4A8A-A101-5DF775A5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E47C3F3-8AC5-414F-8E20-25DA306C5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09CB222-24C1-414A-B56E-EA3617D05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FC26844-A93E-4C55-8619-F58615B4A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EA8BA8A-4848-4084-A841-501CECF2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4BC148C-3116-4C75-89DF-2BF348429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1F3F7CB-7B69-49A3-A09E-D2064883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8072F8C-2347-472F-9D9A-F5511BA40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22C76E0-8D4F-4788-9856-B1AB15B20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3A9EC23-E263-4098-AC45-E628E1A29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72211D0-3733-443C-999F-6CE736381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EC069AD-6364-4585-A8F1-931648A1B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9361719-49F1-40E3-9ABA-2FE9D78364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37F2D47-03EF-4AE6-ABB9-36506DF5A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554F257-3BD2-493C-A5F1-FCC2C64C3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D297D55-4523-4CE1-9A0F-3EA6B27F7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05D1D96-783B-407F-BF8C-B0773589E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5D03B3C-A55A-4738-A6FF-8F2DA5B99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41CE56E-C4C8-427A-9E82-C1EEF78E8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2359086-D108-47DE-B6EA-0BEE1835D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FA49818-F2EA-427C-B93C-15E320DA1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435C1E1-0D80-4B30-8CAC-C6EDE1DE7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0FCB137-01B0-4770-AFC3-003DF7897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D03298B-8D34-487C-9DF0-DB9AC8307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698B28F-FFEF-44BA-B657-E59F80990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00A4B40-BCFB-46E4-AE4F-FCC5C6509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14CE6AE-7FAB-4A5D-8EA2-861CAF598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F0F3D4A-D39F-48EE-934D-C73834DC5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9B630BB-5848-4C72-9F5A-FC8EBE7A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662A334-5814-480B-861F-17661B60F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C0FC730-550F-42A2-AE79-EEA30B11C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3054F4A-43DC-46A1-89D0-87DA8F315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F66EF36-2C9F-49B2-B972-1BA82C8F3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7955EF8-6501-4579-B85F-DE5C0815F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0BA4174-EBEB-40DA-8B1D-6A7851E38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0512C7C-98D6-45AD-8CA4-1BEB01262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16CB557-0CE9-4015-A920-C6766A066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EA7B3B4-3BF2-4B69-B300-5D86CCB0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887DF00-5D34-4A8B-9A84-C40D33623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ADE921C-83B0-4521-916F-E7EC5CFDA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CEDA6FA-EB55-47AE-A005-BF546085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DAC0C40-EF50-4632-B781-ACDAE95AF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82AAB43-E3D9-4272-8809-5F70B302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8C7D300-E0BD-4C12-92B1-0801266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CCA3ED35-2344-4402-B61B-3932E6945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49146BF-06FF-41BB-BDD3-B80BABB3A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93A6A5F-F75B-4BBC-AADC-A84DA758E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7B21059-EA9B-4329-968B-81F7966D2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FF9C99F-41B4-4789-934B-8BF03EA94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180277F-7E18-4896-AE91-960B379D2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95FE437-DA37-44C9-B975-96C6DD9DE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2A5369E-5DB7-4854-BBEC-D043F3A5F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6B0D6D9-913A-4804-83B5-5A9858F57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9B4FACF-EF13-4EFA-86D3-D5B2B6703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BD767A9-D2A3-4942-B654-34DDDFD60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C97F02F-13B9-4D7E-B916-BC8713CC0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9C0654B-0803-40FA-BF28-D8EA65F58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44F31B6-3657-4241-A94E-EEDBFF0C9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557624B-3CCB-43DA-998B-B1EC599C7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5B0CCD4-215D-456D-808C-F96ABB7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E4E038E-23E6-43BE-9A3B-523A28DF7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686F1FD-4135-414B-8575-ED97CC8DB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6FBC8D5-B3FE-4E26-8B4F-5D5668A8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3A60C97-778A-4251-A66B-49769F0C2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CC04E3B-2AC3-4A7B-A425-DDABEA8AF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EF7D0E1-459C-4A15-9F05-545F6430B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5797445-BFB3-4EB2-8B44-4BF2C9E91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27FB1FC-477D-45B3-82B0-0F4936469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94CF442-4FF2-41B3-8870-097DBAF46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24927C8-A42E-4B8D-84A4-50A58968B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379CB96-0D3A-4582-8650-A909955BA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31F84F2-CE93-4841-9AA6-BC9E35579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D1BED9D2-07EF-452E-AFA1-9A1E80AE2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C75A1A5-0A11-42EA-AF4E-FF5272125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275A1C7-FA96-4BBB-A7EF-A7ED02814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8CA8B3B4-73BE-41D5-900B-42FBF6AA72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0264B0D-E150-4641-BBB1-58080670E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CC2D199-EF36-4077-A50C-D9FC99331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6DCCA13-7F75-46F9-97B3-A9DA4C217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6C76EEB-75A4-418F-9FE0-CC513BC3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E952CEF-EC1B-4714-8900-D2DFAEF30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B899198-ADCC-4613-957B-7A40B17B1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581AF7F-95DB-4163-B608-C04A61FB9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616F834-835A-42B4-B51B-5AD285E28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EF598AFA-5F8F-4191-8881-1DE91BB2B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623A080-F2C6-4664-B99C-99A9C287B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30E7091-D82F-490A-8F32-DE8745212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2B340B39-E421-434F-AF1A-DAD7E7802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C2ED568-9809-4A18-A06A-87018A98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A6C26F4B-6369-4557-B6D4-A1B448B1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2CEA830-FB77-4EA5-9BAB-64B6F500F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5A9B88C-3ADF-40D8-9E9B-42439F85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CC9DEE2F-0410-4B1A-BED8-D1371CE8B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A66E75A-959E-436D-B1F1-DBD1E460E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B35526DB-3749-43FA-84BA-E73EE1D1D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503C90B-19EF-4925-A08A-AE40956A2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98692DC-F401-45BC-ABC7-421F3391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8629B1A4-7BFC-4F45-9FAD-BB035C4E4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2F92592-AB8B-4732-BEE7-3E2B830EA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9C3644DC-02D1-43FF-8ED1-0ECBBA4B3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DC12AE3-E70C-4CD8-9A74-7567F99C4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0E0DDE12-8B48-4D21-8863-06298ED8B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C611F1DE-AF40-48FC-8A1E-0A175D439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34C2CAED-22FC-4450-8BBC-7811F7DF9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F89E6B45-A41C-4735-A7F5-E4EFD5DCF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4BFE35C-5487-42E8-AC30-01FC1E4F5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575E1A5-C3CB-4081-A394-36172B7DB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9C6DF24-803A-44A1-B29A-B90297D39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2A7B096-566C-4312-AF19-D9A3B6BC0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8B429767-12DD-4020-BC3E-9944CF36F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F510776-417B-4B74-9082-ED3915450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EF51D3D-E951-49CE-BCE4-D444BEF6B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B27BA73E-E784-4961-884D-F507DDE38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2849019E-0178-4A1C-A5D8-DC3DFC572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B49676D-9D41-4B2D-8FF9-69AC31CFD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BDFE3E8-9647-4400-B019-8EDD4E688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DD57B95-ED61-4561-9ADF-38126BADC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3744F230-BFBA-41B0-9FE2-481D1EAFFF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32022D3-12E0-4BC1-8085-D6CBF3CDD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1AED37F-874A-4B21-A522-FEBCB38F4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5BB466E2-3497-4A3B-8777-FAA0AAEE2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A924D178-36E4-4E29-86E8-7716F3B4A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0DF84E5-BB3D-4120-8FD3-98ECDA31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5B29635-10AC-481E-A2DE-80E9DE61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AAB430CA-3259-463F-85F9-B6E180323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8EF18909-FC9F-4845-B1DC-027E82B21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EFCE2389-D574-49C1-89EB-D8C730888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D44B35A5-5216-45FC-8F0F-D80E383B4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9470F10A-F708-41AA-A910-5C288B355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CD73E13B-910B-40D2-B53F-6614C098B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8267FC95-0200-40B3-B043-D33BEA60D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9F14022C-37CD-4CDD-ACD1-86161EF0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4042387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Nadpis 1">
            <a:extLst>
              <a:ext uri="{FF2B5EF4-FFF2-40B4-BE49-F238E27FC236}">
                <a16:creationId xmlns:a16="http://schemas.microsoft.com/office/drawing/2014/main" id="{29CBE048-5B37-7247-9A8A-B45F1B357838}"/>
              </a:ext>
            </a:extLst>
          </p:cNvPr>
          <p:cNvSpPr>
            <a:spLocks noGrp="1"/>
          </p:cNvSpPr>
          <p:nvPr>
            <p:ph type="title"/>
          </p:nvPr>
        </p:nvSpPr>
        <p:spPr>
          <a:xfrm>
            <a:off x="6096000" y="196114"/>
            <a:ext cx="5217173" cy="1373821"/>
          </a:xfrm>
        </p:spPr>
        <p:txBody>
          <a:bodyPr vert="horz" lIns="91440" tIns="45720" rIns="91440" bIns="45720" rtlCol="0" anchor="b">
            <a:normAutofit fontScale="90000"/>
          </a:bodyPr>
          <a:lstStyle/>
          <a:p>
            <a:r>
              <a:rPr lang="cs-CZ" dirty="0"/>
              <a:t>Taras Ševčenko</a:t>
            </a:r>
            <a:br>
              <a:rPr lang="cs-CZ" dirty="0"/>
            </a:br>
            <a:r>
              <a:rPr lang="cs-CZ" dirty="0"/>
              <a:t>poslední období tvorby</a:t>
            </a:r>
          </a:p>
        </p:txBody>
      </p:sp>
      <p:pic>
        <p:nvPicPr>
          <p:cNvPr id="6" name="Zástupný obsah 5" descr="Obsah obrázku text, staré, pózování&#10;&#10;Popis byl vytvořen automaticky">
            <a:extLst>
              <a:ext uri="{FF2B5EF4-FFF2-40B4-BE49-F238E27FC236}">
                <a16:creationId xmlns:a16="http://schemas.microsoft.com/office/drawing/2014/main" id="{8C1922B9-CACC-8349-879A-BB5E7CDE41DC}"/>
              </a:ext>
            </a:extLst>
          </p:cNvPr>
          <p:cNvPicPr>
            <a:picLocks noGrp="1" noChangeAspect="1"/>
          </p:cNvPicPr>
          <p:nvPr>
            <p:ph idx="1"/>
          </p:nvPr>
        </p:nvPicPr>
        <p:blipFill rotWithShape="1">
          <a:blip r:embed="rId2"/>
          <a:srcRect t="12174" r="3" b="28677"/>
          <a:stretch/>
        </p:blipFill>
        <p:spPr>
          <a:xfrm>
            <a:off x="1612316" y="674292"/>
            <a:ext cx="4276014" cy="3201621"/>
          </a:xfrm>
          <a:prstGeom prst="rect">
            <a:avLst/>
          </a:prstGeom>
        </p:spPr>
      </p:pic>
      <p:grpSp>
        <p:nvGrpSpPr>
          <p:cNvPr id="13" name="Graphic 38">
            <a:extLst>
              <a:ext uri="{FF2B5EF4-FFF2-40B4-BE49-F238E27FC236}">
                <a16:creationId xmlns:a16="http://schemas.microsoft.com/office/drawing/2014/main" id="{3CC7AA9C-C2F2-4084-9DA2-10496BF4B2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888" y="1448890"/>
            <a:ext cx="1910252" cy="709660"/>
            <a:chOff x="2267504" y="2540250"/>
            <a:chExt cx="1990951" cy="739640"/>
          </a:xfrm>
          <a:solidFill>
            <a:schemeClr val="tx1"/>
          </a:solidFill>
        </p:grpSpPr>
        <p:sp>
          <p:nvSpPr>
            <p:cNvPr id="14" name="Freeform: Shape 13">
              <a:extLst>
                <a:ext uri="{FF2B5EF4-FFF2-40B4-BE49-F238E27FC236}">
                  <a16:creationId xmlns:a16="http://schemas.microsoft.com/office/drawing/2014/main" id="{06B230D1-A85F-4C7D-AE8A-7E30FA1E1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5" name="Freeform: Shape 14">
              <a:extLst>
                <a:ext uri="{FF2B5EF4-FFF2-40B4-BE49-F238E27FC236}">
                  <a16:creationId xmlns:a16="http://schemas.microsoft.com/office/drawing/2014/main" id="{B37842DD-6004-4ED8-AEF6-E6E38A4DA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17" name="Group 16">
            <a:extLst>
              <a:ext uri="{FF2B5EF4-FFF2-40B4-BE49-F238E27FC236}">
                <a16:creationId xmlns:a16="http://schemas.microsoft.com/office/drawing/2014/main" id="{332ED93E-F1F1-46BF-B18E-134CB31A2F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3" y="4864099"/>
            <a:ext cx="2085971" cy="1993901"/>
            <a:chOff x="3121343" y="4864099"/>
            <a:chExt cx="2085971" cy="1993901"/>
          </a:xfrm>
          <a:solidFill>
            <a:schemeClr val="tx1"/>
          </a:solidFill>
        </p:grpSpPr>
        <p:sp>
          <p:nvSpPr>
            <p:cNvPr id="18" name="Freeform: Shape 17">
              <a:extLst>
                <a:ext uri="{FF2B5EF4-FFF2-40B4-BE49-F238E27FC236}">
                  <a16:creationId xmlns:a16="http://schemas.microsoft.com/office/drawing/2014/main" id="{88ADD0EB-6B6C-435F-A36D-DAF69F1D2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577B89E7-9C9A-47AD-B18E-3236F45C5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Freeform: Shape 19">
              <a:extLst>
                <a:ext uri="{FF2B5EF4-FFF2-40B4-BE49-F238E27FC236}">
                  <a16:creationId xmlns:a16="http://schemas.microsoft.com/office/drawing/2014/main" id="{20BE6390-943A-4781-973F-8FDBE0F160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Freeform: Shape 20">
              <a:extLst>
                <a:ext uri="{FF2B5EF4-FFF2-40B4-BE49-F238E27FC236}">
                  <a16:creationId xmlns:a16="http://schemas.microsoft.com/office/drawing/2014/main" id="{7BA70C61-9271-43B4-859C-21D0C45E7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11930234-4E48-42E8-94C4-10EB33536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3" name="Freeform: Shape 22">
              <a:extLst>
                <a:ext uri="{FF2B5EF4-FFF2-40B4-BE49-F238E27FC236}">
                  <a16:creationId xmlns:a16="http://schemas.microsoft.com/office/drawing/2014/main" id="{F58BF244-D3E0-4434-AF8F-D3DAE9CA5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87CD605C-BB14-40E3-9DC2-97FD8B5F7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5" name="Freeform: Shape 24">
              <a:extLst>
                <a:ext uri="{FF2B5EF4-FFF2-40B4-BE49-F238E27FC236}">
                  <a16:creationId xmlns:a16="http://schemas.microsoft.com/office/drawing/2014/main" id="{6578A481-26C9-46DA-8395-2CE5CEDD26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Freeform: Shape 25">
              <a:extLst>
                <a:ext uri="{FF2B5EF4-FFF2-40B4-BE49-F238E27FC236}">
                  <a16:creationId xmlns:a16="http://schemas.microsoft.com/office/drawing/2014/main" id="{14F9F061-747F-4F62-9E1E-63A9C3432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Freeform: Shape 26">
              <a:extLst>
                <a:ext uri="{FF2B5EF4-FFF2-40B4-BE49-F238E27FC236}">
                  <a16:creationId xmlns:a16="http://schemas.microsoft.com/office/drawing/2014/main" id="{B62560A9-6C17-42CF-B426-CA707D2DC7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 name="Freeform: Shape 27">
              <a:extLst>
                <a:ext uri="{FF2B5EF4-FFF2-40B4-BE49-F238E27FC236}">
                  <a16:creationId xmlns:a16="http://schemas.microsoft.com/office/drawing/2014/main" id="{E4DCEABC-85D3-4F63-889B-FA698C7B56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9" name="Freeform: Shape 28">
              <a:extLst>
                <a:ext uri="{FF2B5EF4-FFF2-40B4-BE49-F238E27FC236}">
                  <a16:creationId xmlns:a16="http://schemas.microsoft.com/office/drawing/2014/main" id="{F5F42E8C-AC6F-4951-83C9-179D824B1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0" name="Freeform: Shape 29">
              <a:extLst>
                <a:ext uri="{FF2B5EF4-FFF2-40B4-BE49-F238E27FC236}">
                  <a16:creationId xmlns:a16="http://schemas.microsoft.com/office/drawing/2014/main" id="{71E7EC34-DE0F-47D9-B3B2-C4AA686E9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pic>
        <p:nvPicPr>
          <p:cNvPr id="5" name="Obrázek 4" descr="Obsah obrázku text&#10;&#10;Popis byl vytvořen automaticky">
            <a:extLst>
              <a:ext uri="{FF2B5EF4-FFF2-40B4-BE49-F238E27FC236}">
                <a16:creationId xmlns:a16="http://schemas.microsoft.com/office/drawing/2014/main" id="{C648ACBB-2C77-CA46-9032-2ADCD5C19CE8}"/>
              </a:ext>
            </a:extLst>
          </p:cNvPr>
          <p:cNvPicPr>
            <a:picLocks noChangeAspect="1"/>
          </p:cNvPicPr>
          <p:nvPr/>
        </p:nvPicPr>
        <p:blipFill rotWithShape="1">
          <a:blip r:embed="rId3"/>
          <a:srcRect l="8017" r="9838" b="-2"/>
          <a:stretch/>
        </p:blipFill>
        <p:spPr>
          <a:xfrm>
            <a:off x="183882" y="4043508"/>
            <a:ext cx="2864855" cy="2546005"/>
          </a:xfrm>
          <a:prstGeom prst="rect">
            <a:avLst/>
          </a:prstGeom>
        </p:spPr>
      </p:pic>
      <p:sp>
        <p:nvSpPr>
          <p:cNvPr id="2" name="TextovéPole 1">
            <a:extLst>
              <a:ext uri="{FF2B5EF4-FFF2-40B4-BE49-F238E27FC236}">
                <a16:creationId xmlns:a16="http://schemas.microsoft.com/office/drawing/2014/main" id="{C09F9776-6408-A04B-BEDC-0817B7F87993}"/>
              </a:ext>
            </a:extLst>
          </p:cNvPr>
          <p:cNvSpPr txBox="1"/>
          <p:nvPr/>
        </p:nvSpPr>
        <p:spPr>
          <a:xfrm>
            <a:off x="6234868" y="1925666"/>
            <a:ext cx="5556244" cy="47362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cs-CZ" dirty="0"/>
              <a:t>poema «</a:t>
            </a:r>
            <a:r>
              <a:rPr lang="cs-CZ" dirty="0" err="1"/>
              <a:t>Неофіти</a:t>
            </a:r>
            <a:r>
              <a:rPr lang="cs-CZ" dirty="0"/>
              <a:t>», napsaná v prosinci 1857</a:t>
            </a:r>
          </a:p>
          <a:p>
            <a:pPr indent="-228600">
              <a:lnSpc>
                <a:spcPct val="90000"/>
              </a:lnSpc>
              <a:spcAft>
                <a:spcPts val="600"/>
              </a:spcAft>
              <a:buFont typeface="Arial" panose="020B0604020202020204" pitchFamily="34" charset="0"/>
              <a:buChar char="•"/>
            </a:pPr>
            <a:endParaRPr lang="cs-CZ" dirty="0"/>
          </a:p>
          <a:p>
            <a:pPr indent="-228600">
              <a:lnSpc>
                <a:spcPct val="90000"/>
              </a:lnSpc>
              <a:spcAft>
                <a:spcPts val="600"/>
              </a:spcAft>
              <a:buFont typeface="Arial" panose="020B0604020202020204" pitchFamily="34" charset="0"/>
              <a:buChar char="•"/>
            </a:pPr>
            <a:r>
              <a:rPr lang="cs-CZ" dirty="0"/>
              <a:t>nedokončená poema «</a:t>
            </a:r>
            <a:r>
              <a:rPr lang="cs-CZ" dirty="0" err="1"/>
              <a:t>Юродивий</a:t>
            </a:r>
            <a:r>
              <a:rPr lang="cs-CZ" dirty="0"/>
              <a:t>» (1857)</a:t>
            </a:r>
          </a:p>
          <a:p>
            <a:pPr indent="-228600">
              <a:lnSpc>
                <a:spcPct val="90000"/>
              </a:lnSpc>
              <a:spcAft>
                <a:spcPts val="600"/>
              </a:spcAft>
              <a:buFont typeface="Arial" panose="020B0604020202020204" pitchFamily="34" charset="0"/>
              <a:buChar char="•"/>
            </a:pPr>
            <a:endParaRPr lang="cs-CZ" dirty="0"/>
          </a:p>
          <a:p>
            <a:pPr indent="-228600">
              <a:lnSpc>
                <a:spcPct val="90000"/>
              </a:lnSpc>
              <a:spcAft>
                <a:spcPts val="600"/>
              </a:spcAft>
              <a:buFont typeface="Arial" panose="020B0604020202020204" pitchFamily="34" charset="0"/>
              <a:buChar char="•"/>
            </a:pPr>
            <a:r>
              <a:rPr lang="cs-CZ" dirty="0"/>
              <a:t>zhodnocení své životní cesty – lyrický triptych «</a:t>
            </a:r>
            <a:r>
              <a:rPr lang="cs-CZ" dirty="0" err="1"/>
              <a:t>Доля</a:t>
            </a:r>
            <a:r>
              <a:rPr lang="cs-CZ" dirty="0"/>
              <a:t>», «</a:t>
            </a:r>
            <a:r>
              <a:rPr lang="cs-CZ" dirty="0" err="1"/>
              <a:t>Муза</a:t>
            </a:r>
            <a:r>
              <a:rPr lang="cs-CZ" dirty="0"/>
              <a:t>» «</a:t>
            </a:r>
            <a:r>
              <a:rPr lang="cs-CZ" dirty="0" err="1"/>
              <a:t>Слава</a:t>
            </a:r>
            <a:r>
              <a:rPr lang="cs-CZ" dirty="0"/>
              <a:t>» (1858)</a:t>
            </a:r>
          </a:p>
          <a:p>
            <a:pPr indent="-228600">
              <a:lnSpc>
                <a:spcPct val="90000"/>
              </a:lnSpc>
              <a:spcAft>
                <a:spcPts val="600"/>
              </a:spcAft>
              <a:buFont typeface="Arial" panose="020B0604020202020204" pitchFamily="34" charset="0"/>
              <a:buChar char="•"/>
            </a:pPr>
            <a:endParaRPr lang="cs-CZ" dirty="0"/>
          </a:p>
          <a:p>
            <a:pPr indent="-228600">
              <a:lnSpc>
                <a:spcPct val="90000"/>
              </a:lnSpc>
              <a:spcAft>
                <a:spcPts val="600"/>
              </a:spcAft>
              <a:buFont typeface="Arial" panose="020B0604020202020204" pitchFamily="34" charset="0"/>
              <a:buChar char="•"/>
            </a:pPr>
            <a:r>
              <a:rPr lang="cs-CZ" dirty="0"/>
              <a:t>poema «</a:t>
            </a:r>
            <a:r>
              <a:rPr lang="cs-CZ" dirty="0" err="1"/>
              <a:t>Марія</a:t>
            </a:r>
            <a:r>
              <a:rPr lang="cs-CZ" dirty="0"/>
              <a:t>» (1859) – osud matky</a:t>
            </a:r>
          </a:p>
          <a:p>
            <a:pPr indent="-228600">
              <a:lnSpc>
                <a:spcPct val="90000"/>
              </a:lnSpc>
              <a:spcAft>
                <a:spcPts val="600"/>
              </a:spcAft>
              <a:buFont typeface="Arial" panose="020B0604020202020204" pitchFamily="34" charset="0"/>
              <a:buChar char="•"/>
            </a:pPr>
            <a:endParaRPr lang="cs-CZ" dirty="0"/>
          </a:p>
          <a:p>
            <a:pPr indent="-228600">
              <a:lnSpc>
                <a:spcPct val="90000"/>
              </a:lnSpc>
              <a:spcAft>
                <a:spcPts val="600"/>
              </a:spcAft>
              <a:buFont typeface="Arial" panose="020B0604020202020204" pitchFamily="34" charset="0"/>
              <a:buChar char="•"/>
            </a:pPr>
            <a:r>
              <a:rPr lang="cs-CZ" dirty="0"/>
              <a:t>báseň «</a:t>
            </a:r>
            <a:r>
              <a:rPr lang="cs-CZ" dirty="0" err="1"/>
              <a:t>Чи</a:t>
            </a:r>
            <a:r>
              <a:rPr lang="cs-CZ" dirty="0"/>
              <a:t> </a:t>
            </a:r>
            <a:r>
              <a:rPr lang="cs-CZ" dirty="0" err="1"/>
              <a:t>не</a:t>
            </a:r>
            <a:r>
              <a:rPr lang="cs-CZ" dirty="0"/>
              <a:t> </a:t>
            </a:r>
            <a:r>
              <a:rPr lang="cs-CZ" dirty="0" err="1"/>
              <a:t>покинуть</a:t>
            </a:r>
            <a:r>
              <a:rPr lang="cs-CZ" dirty="0"/>
              <a:t> </a:t>
            </a:r>
            <a:r>
              <a:rPr lang="cs-CZ" dirty="0" err="1"/>
              <a:t>нам</a:t>
            </a:r>
            <a:r>
              <a:rPr lang="cs-CZ" dirty="0"/>
              <a:t>, </a:t>
            </a:r>
            <a:r>
              <a:rPr lang="cs-CZ" dirty="0" err="1"/>
              <a:t>небого</a:t>
            </a:r>
            <a:r>
              <a:rPr lang="cs-CZ" dirty="0"/>
              <a:t>» napsaná 10 dní před Ševčenkovou smrtí</a:t>
            </a:r>
          </a:p>
          <a:p>
            <a:pPr>
              <a:lnSpc>
                <a:spcPct val="90000"/>
              </a:lnSpc>
              <a:spcAft>
                <a:spcPts val="600"/>
              </a:spcAft>
            </a:pPr>
            <a:endParaRPr lang="cs-CZ" dirty="0"/>
          </a:p>
          <a:p>
            <a:pPr indent="-228600">
              <a:lnSpc>
                <a:spcPct val="90000"/>
              </a:lnSpc>
              <a:spcAft>
                <a:spcPts val="600"/>
              </a:spcAft>
              <a:buFont typeface="Arial" panose="020B0604020202020204" pitchFamily="34" charset="0"/>
              <a:buChar char="•"/>
            </a:pPr>
            <a:r>
              <a:rPr lang="cs-CZ" dirty="0"/>
              <a:t>celý život psal deník – tzv. «</a:t>
            </a:r>
            <a:r>
              <a:rPr lang="cs-CZ" dirty="0" err="1"/>
              <a:t>Журнал</a:t>
            </a:r>
            <a:r>
              <a:rPr lang="cs-CZ" dirty="0"/>
              <a:t>» (dnes </a:t>
            </a:r>
            <a:r>
              <a:rPr lang="cs-CZ" dirty="0" err="1"/>
              <a:t>Щоденник</a:t>
            </a:r>
            <a:r>
              <a:rPr lang="cs-CZ" dirty="0"/>
              <a:t>), psal ho v ruštině – důležité dílo pro pochopení tvorby básníka.</a:t>
            </a:r>
          </a:p>
          <a:p>
            <a:pPr indent="-228600">
              <a:lnSpc>
                <a:spcPct val="90000"/>
              </a:lnSpc>
              <a:spcAft>
                <a:spcPts val="600"/>
              </a:spcAft>
              <a:buFont typeface="Arial" panose="020B0604020202020204" pitchFamily="34" charset="0"/>
              <a:buChar char="•"/>
            </a:pPr>
            <a:endParaRPr lang="cs-CZ" dirty="0"/>
          </a:p>
          <a:p>
            <a:pPr indent="-228600">
              <a:lnSpc>
                <a:spcPct val="90000"/>
              </a:lnSpc>
              <a:spcAft>
                <a:spcPts val="600"/>
              </a:spcAft>
              <a:buFont typeface="Arial" panose="020B0604020202020204" pitchFamily="34" charset="0"/>
              <a:buChar char="•"/>
            </a:pPr>
            <a:endParaRPr lang="cs-CZ" dirty="0"/>
          </a:p>
        </p:txBody>
      </p:sp>
    </p:spTree>
    <p:extLst>
      <p:ext uri="{BB962C8B-B14F-4D97-AF65-F5344CB8AC3E}">
        <p14:creationId xmlns:p14="http://schemas.microsoft.com/office/powerpoint/2010/main" val="775913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C6CB59A-B24E-974F-8F5F-AF69BDF57E97}"/>
              </a:ext>
            </a:extLst>
          </p:cNvPr>
          <p:cNvSpPr>
            <a:spLocks noGrp="1"/>
          </p:cNvSpPr>
          <p:nvPr>
            <p:ph idx="1"/>
          </p:nvPr>
        </p:nvSpPr>
        <p:spPr>
          <a:xfrm>
            <a:off x="838200" y="1459040"/>
            <a:ext cx="10515600" cy="4905184"/>
          </a:xfrm>
        </p:spPr>
        <p:txBody>
          <a:bodyPr/>
          <a:lstStyle/>
          <a:p>
            <a:r>
              <a:rPr lang="cs-CZ" b="1" dirty="0" err="1">
                <a:latin typeface="Times New Roman" panose="02020603050405020304" pitchFamily="18" charset="0"/>
                <a:cs typeface="Times New Roman" panose="02020603050405020304" pitchFamily="18" charset="0"/>
              </a:rPr>
              <a:t>Lavrentievskyj</a:t>
            </a:r>
            <a:r>
              <a:rPr lang="cs-CZ" b="1" dirty="0">
                <a:latin typeface="Times New Roman" panose="02020603050405020304" pitchFamily="18" charset="0"/>
                <a:cs typeface="Times New Roman" panose="02020603050405020304" pitchFamily="18" charset="0"/>
              </a:rPr>
              <a:t> letopis </a:t>
            </a:r>
            <a:r>
              <a:rPr lang="cs-CZ" dirty="0">
                <a:latin typeface="Times New Roman" panose="02020603050405020304" pitchFamily="18" charset="0"/>
                <a:cs typeface="Times New Roman" panose="02020603050405020304" pitchFamily="18" charset="0"/>
              </a:rPr>
              <a:t>(do roku 1110), poslední zápis r. 1116 – mnich </a:t>
            </a:r>
            <a:r>
              <a:rPr lang="cs-CZ" dirty="0" err="1">
                <a:latin typeface="Times New Roman" panose="02020603050405020304" pitchFamily="18" charset="0"/>
                <a:cs typeface="Times New Roman" panose="02020603050405020304" pitchFamily="18" charset="0"/>
              </a:rPr>
              <a:t>Vydubyckého</a:t>
            </a:r>
            <a:r>
              <a:rPr lang="cs-CZ" dirty="0">
                <a:latin typeface="Times New Roman" panose="02020603050405020304" pitchFamily="18" charset="0"/>
                <a:cs typeface="Times New Roman" panose="02020603050405020304" pitchFamily="18" charset="0"/>
              </a:rPr>
              <a:t> kláštera Silvestr.</a:t>
            </a:r>
          </a:p>
          <a:p>
            <a:r>
              <a:rPr lang="cs-CZ" b="1" dirty="0" err="1">
                <a:latin typeface="Times New Roman" panose="02020603050405020304" pitchFamily="18" charset="0"/>
                <a:cs typeface="Times New Roman" panose="02020603050405020304" pitchFamily="18" charset="0"/>
              </a:rPr>
              <a:t>Ipaťjevskyj</a:t>
            </a:r>
            <a:r>
              <a:rPr lang="cs-CZ" b="1" dirty="0">
                <a:latin typeface="Times New Roman" panose="02020603050405020304" pitchFamily="18" charset="0"/>
                <a:cs typeface="Times New Roman" panose="02020603050405020304" pitchFamily="18" charset="0"/>
              </a:rPr>
              <a:t> letopis </a:t>
            </a:r>
            <a:r>
              <a:rPr lang="cs-CZ" dirty="0">
                <a:latin typeface="Times New Roman" panose="02020603050405020304" pitchFamily="18" charset="0"/>
                <a:cs typeface="Times New Roman" panose="02020603050405020304" pitchFamily="18" charset="0"/>
              </a:rPr>
              <a:t>– nejstarší zápis z r. 1117.</a:t>
            </a:r>
          </a:p>
          <a:p>
            <a:r>
              <a:rPr lang="cs-CZ" b="1" dirty="0">
                <a:latin typeface="Times New Roman" panose="02020603050405020304" pitchFamily="18" charset="0"/>
                <a:cs typeface="Times New Roman" panose="02020603050405020304" pitchFamily="18" charset="0"/>
              </a:rPr>
              <a:t>Pověst dávných let </a:t>
            </a:r>
            <a:r>
              <a:rPr lang="cs-CZ" dirty="0">
                <a:latin typeface="Times New Roman" panose="02020603050405020304" pitchFamily="18" charset="0"/>
                <a:cs typeface="Times New Roman" panose="02020603050405020304" pitchFamily="18" charset="0"/>
              </a:rPr>
              <a:t>(</a:t>
            </a:r>
            <a:r>
              <a:rPr lang="uk-UA" b="1" dirty="0">
                <a:latin typeface="Times New Roman" panose="02020603050405020304" pitchFamily="18" charset="0"/>
                <a:cs typeface="Times New Roman" panose="02020603050405020304" pitchFamily="18" charset="0"/>
              </a:rPr>
              <a:t>Повість временних літ</a:t>
            </a:r>
            <a:r>
              <a:rPr lang="uk-UA"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 původní letopis se nedochoval, v roce 1113 na žádost Vladimíra II. prošel dvěma přepracováními – vykonal zase mnich </a:t>
            </a:r>
            <a:r>
              <a:rPr lang="cs-CZ" dirty="0" err="1">
                <a:latin typeface="Times New Roman" panose="02020603050405020304" pitchFamily="18" charset="0"/>
                <a:cs typeface="Times New Roman" panose="02020603050405020304" pitchFamily="18" charset="0"/>
              </a:rPr>
              <a:t>Vydubyckého</a:t>
            </a:r>
            <a:r>
              <a:rPr lang="cs-CZ" dirty="0">
                <a:latin typeface="Times New Roman" panose="02020603050405020304" pitchFamily="18" charset="0"/>
                <a:cs typeface="Times New Roman" panose="02020603050405020304" pitchFamily="18" charset="0"/>
              </a:rPr>
              <a:t> kláštera Silvestr (1116). Autor třetí redakce je anonymní.</a:t>
            </a:r>
          </a:p>
          <a:p>
            <a:pPr marL="0" indent="0">
              <a:buNone/>
            </a:pPr>
            <a:r>
              <a:rPr lang="cs-CZ" dirty="0">
                <a:latin typeface="Times New Roman" panose="02020603050405020304" pitchFamily="18" charset="0"/>
                <a:cs typeface="Times New Roman" panose="02020603050405020304" pitchFamily="18" charset="0"/>
              </a:rPr>
              <a:t> Nestor se zabývá otázkou prvního vládnutí v Kyjevské Rusi. Popisuje geografická, etnografická a kulturně historická specifika východní Evropy.</a:t>
            </a:r>
          </a:p>
        </p:txBody>
      </p:sp>
      <p:sp>
        <p:nvSpPr>
          <p:cNvPr id="4" name="Nadpis 1">
            <a:extLst>
              <a:ext uri="{FF2B5EF4-FFF2-40B4-BE49-F238E27FC236}">
                <a16:creationId xmlns:a16="http://schemas.microsoft.com/office/drawing/2014/main" id="{CAE242EB-A856-CE4E-B0E5-43AF05D41805}"/>
              </a:ext>
            </a:extLst>
          </p:cNvPr>
          <p:cNvSpPr>
            <a:spLocks noGrp="1"/>
          </p:cNvSpPr>
          <p:nvPr>
            <p:ph type="title"/>
          </p:nvPr>
        </p:nvSpPr>
        <p:spPr>
          <a:xfrm>
            <a:off x="838200" y="133477"/>
            <a:ext cx="10515600" cy="1325563"/>
          </a:xfrm>
        </p:spPr>
        <p:txBody>
          <a:bodyPr>
            <a:noAutofit/>
          </a:bodyPr>
          <a:lstStyle/>
          <a:p>
            <a:pPr algn="ctr"/>
            <a:r>
              <a:rPr lang="cs-CZ" sz="3200" b="1" dirty="0">
                <a:latin typeface="Courier New" panose="02070309020205020404" pitchFamily="49" charset="0"/>
                <a:cs typeface="Courier New" panose="02070309020205020404" pitchFamily="49" charset="0"/>
              </a:rPr>
              <a:t>Nestor (kronikář)</a:t>
            </a:r>
            <a:br>
              <a:rPr lang="cs-CZ" sz="3200" b="1" dirty="0">
                <a:latin typeface="Courier New" panose="02070309020205020404" pitchFamily="49" charset="0"/>
                <a:cs typeface="Courier New" panose="02070309020205020404" pitchFamily="49" charset="0"/>
              </a:rPr>
            </a:br>
            <a:r>
              <a:rPr lang="cs-CZ" sz="3200" b="1" dirty="0">
                <a:latin typeface="Courier New" panose="02070309020205020404" pitchFamily="49" charset="0"/>
                <a:cs typeface="Courier New" panose="02070309020205020404" pitchFamily="49" charset="0"/>
              </a:rPr>
              <a:t>1056-1106</a:t>
            </a:r>
          </a:p>
        </p:txBody>
      </p:sp>
    </p:spTree>
    <p:extLst>
      <p:ext uri="{BB962C8B-B14F-4D97-AF65-F5344CB8AC3E}">
        <p14:creationId xmlns:p14="http://schemas.microsoft.com/office/powerpoint/2010/main" val="22418082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5F78D7E9-B830-A344-B6C9-670AC4CF163A}"/>
              </a:ext>
            </a:extLst>
          </p:cNvPr>
          <p:cNvSpPr>
            <a:spLocks noGrp="1"/>
          </p:cNvSpPr>
          <p:nvPr>
            <p:ph type="title"/>
          </p:nvPr>
        </p:nvSpPr>
        <p:spPr>
          <a:xfrm>
            <a:off x="2318749" y="160083"/>
            <a:ext cx="5206516" cy="1026166"/>
          </a:xfrm>
        </p:spPr>
        <p:txBody>
          <a:bodyPr anchor="b">
            <a:normAutofit/>
          </a:bodyPr>
          <a:lstStyle/>
          <a:p>
            <a:r>
              <a:rPr lang="uk-UA" sz="2800" dirty="0"/>
              <a:t>Григорій Квітка-</a:t>
            </a:r>
            <a:r>
              <a:rPr lang="uk-UA" sz="2800" dirty="0" err="1"/>
              <a:t>Основ’яненко</a:t>
            </a:r>
            <a:endParaRPr lang="cs-CZ" sz="2800" dirty="0"/>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DFA92581-8EF2-9242-9883-D5D7FB692A29}"/>
              </a:ext>
            </a:extLst>
          </p:cNvPr>
          <p:cNvSpPr>
            <a:spLocks noGrp="1"/>
          </p:cNvSpPr>
          <p:nvPr>
            <p:ph idx="1"/>
          </p:nvPr>
        </p:nvSpPr>
        <p:spPr>
          <a:xfrm>
            <a:off x="543697" y="1286481"/>
            <a:ext cx="6575635" cy="4415738"/>
          </a:xfrm>
        </p:spPr>
        <p:txBody>
          <a:bodyPr>
            <a:noAutofit/>
          </a:bodyPr>
          <a:lstStyle/>
          <a:p>
            <a:r>
              <a:rPr lang="uk-UA" sz="1400" dirty="0"/>
              <a:t>Художні засоби автора – опис характерів, самохарактеристика героїв, використовує чутливі теми на фоні етнографічних матеріалів. У казковому стилі розповідь від оповідача</a:t>
            </a:r>
            <a:r>
              <a:rPr lang="cs-CZ" sz="1400" dirty="0"/>
              <a:t>.  </a:t>
            </a:r>
            <a:r>
              <a:rPr lang="uk-UA" sz="1400" dirty="0"/>
              <a:t>Використовує форму так званого «сказу»</a:t>
            </a:r>
          </a:p>
          <a:p>
            <a:r>
              <a:rPr lang="cs-CZ" sz="1400" i="1" dirty="0"/>
              <a:t>Skaz je druh literárního uměleckého vyprávění, napodobující živou řeč nižších sociálních vrstev –sedláků, zemědělců, služebných. Výrazná charakteristika skazu je přítomnost vypravěče, který není autorem, ale spíše interpretem, a jehož styl projevu nezapadá do moderní literární normy.</a:t>
            </a:r>
            <a:r>
              <a:rPr lang="uk-UA" sz="1400" i="1" dirty="0"/>
              <a:t> </a:t>
            </a:r>
            <a:r>
              <a:rPr lang="cs-CZ" sz="1400" i="1" dirty="0"/>
              <a:t>Termín skaz, stejně jako </a:t>
            </a:r>
            <a:r>
              <a:rPr lang="cs-CZ" sz="1400" i="1" dirty="0" err="1"/>
              <a:t>skazanije</a:t>
            </a:r>
            <a:r>
              <a:rPr lang="cs-CZ" sz="1400" i="1" dirty="0"/>
              <a:t>, se může ve folkloristice může vyskytovat také jako definice pro různé ne-pohádkové styly ústní tradice (pověsti, legendy, poučné příběhy - </a:t>
            </a:r>
            <a:r>
              <a:rPr lang="cs-CZ" sz="1400" i="1" dirty="0" err="1"/>
              <a:t>exempla</a:t>
            </a:r>
            <a:r>
              <a:rPr lang="cs-CZ" sz="1400" i="1" dirty="0"/>
              <a:t>).</a:t>
            </a:r>
            <a:endParaRPr lang="uk-UA" sz="1400" i="1" dirty="0"/>
          </a:p>
          <a:p>
            <a:r>
              <a:rPr lang="uk-UA" sz="1400" dirty="0"/>
              <a:t>Повісті можемо розділити на дві групи:</a:t>
            </a:r>
          </a:p>
          <a:p>
            <a:r>
              <a:rPr lang="uk-UA" sz="1400" dirty="0"/>
              <a:t>Сентиментальні твори</a:t>
            </a:r>
            <a:r>
              <a:rPr lang="cs-CZ" sz="1400" dirty="0"/>
              <a:t> (</a:t>
            </a:r>
            <a:r>
              <a:rPr lang="uk-UA" sz="1400" dirty="0"/>
              <a:t>«Маруся», «Козир-дівка», «Добре роби, добре й буде», «Щира любов», «Сердешна Оксана»  та інші)</a:t>
            </a:r>
          </a:p>
          <a:p>
            <a:r>
              <a:rPr lang="uk-UA" sz="1400" dirty="0"/>
              <a:t>Бурлескна проза («Солдатський </a:t>
            </a:r>
            <a:r>
              <a:rPr lang="uk-UA" sz="1400" dirty="0" err="1"/>
              <a:t>патрет</a:t>
            </a:r>
            <a:r>
              <a:rPr lang="uk-UA" sz="1400" dirty="0"/>
              <a:t>», «Мертвецький великдень», «От тобі і скарб», «Конотопська відьма») – використовує народні казки (особливо на початку), фольклорні мотиви. Вкінці часто повчальне прислів’я («</a:t>
            </a:r>
            <a:r>
              <a:rPr lang="uk-UA" sz="1400" i="1" dirty="0"/>
              <a:t>Швець знай своє швацтво, а в кравецтво не мішайся</a:t>
            </a:r>
            <a:r>
              <a:rPr lang="uk-UA" sz="1400" dirty="0"/>
              <a:t>»).</a:t>
            </a:r>
          </a:p>
          <a:p>
            <a:r>
              <a:rPr lang="uk-UA" sz="1400" dirty="0"/>
              <a:t>У творчості цього автора знайдемо поєднання фантастики з реальним світом, жартівливі ситуації, однак сатира й іронія автора інша ніж у Шевченка, Квітка-</a:t>
            </a:r>
            <a:r>
              <a:rPr lang="uk-UA" sz="1400" dirty="0" err="1"/>
              <a:t>Основ’яненко</a:t>
            </a:r>
            <a:r>
              <a:rPr lang="uk-UA" sz="1400" dirty="0"/>
              <a:t> ніколи не відгукнувся проти невільництва. </a:t>
            </a:r>
          </a:p>
          <a:p>
            <a:r>
              <a:rPr lang="uk-UA" sz="1400" dirty="0"/>
              <a:t>Його дружина часто надихала письменника на створення нового твору, вона приносила з ярмарку нові історії, нових персонажів.</a:t>
            </a:r>
          </a:p>
          <a:p>
            <a:r>
              <a:rPr lang="uk-UA" sz="1400" dirty="0"/>
              <a:t>«Конотопська відьма» - Гетьманщина, ідеалізація минулого, сюжет: спалення та утоплення відьом.</a:t>
            </a:r>
            <a:endParaRPr lang="cs-CZ" sz="1400" dirty="0"/>
          </a:p>
        </p:txBody>
      </p:sp>
      <p:sp>
        <p:nvSpPr>
          <p:cNvPr id="18" name="Freeform: Shape 17">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Shape 21">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Obrázek 4" descr="Obsah obrázku text, muž, osoba, oblek&#10;&#10;Popis byl vytvořen automaticky">
            <a:extLst>
              <a:ext uri="{FF2B5EF4-FFF2-40B4-BE49-F238E27FC236}">
                <a16:creationId xmlns:a16="http://schemas.microsoft.com/office/drawing/2014/main" id="{71B424B7-ABEF-CB4B-B69B-5FF301BECA34}"/>
              </a:ext>
            </a:extLst>
          </p:cNvPr>
          <p:cNvPicPr>
            <a:picLocks noChangeAspect="1"/>
          </p:cNvPicPr>
          <p:nvPr/>
        </p:nvPicPr>
        <p:blipFill rotWithShape="1">
          <a:blip r:embed="rId2"/>
          <a:srcRect r="2" b="16501"/>
          <a:stretch/>
        </p:blipFill>
        <p:spPr>
          <a:xfrm>
            <a:off x="7232565" y="795565"/>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5" name="Freeform: Shape 2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21867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FF81DE-8DCF-854F-A516-F4A1A8C68412}"/>
              </a:ext>
            </a:extLst>
          </p:cNvPr>
          <p:cNvSpPr>
            <a:spLocks noGrp="1"/>
          </p:cNvSpPr>
          <p:nvPr>
            <p:ph type="title"/>
          </p:nvPr>
        </p:nvSpPr>
        <p:spPr>
          <a:xfrm>
            <a:off x="1023562" y="243444"/>
            <a:ext cx="10493524" cy="1485900"/>
          </a:xfrm>
        </p:spPr>
        <p:txBody>
          <a:bodyPr>
            <a:normAutofit/>
          </a:bodyPr>
          <a:lstStyle/>
          <a:p>
            <a:r>
              <a:rPr lang="uk-UA" sz="4000" dirty="0"/>
              <a:t>Мала проза Григорія Квітки-</a:t>
            </a:r>
            <a:r>
              <a:rPr lang="uk-UA" sz="4000" dirty="0" err="1"/>
              <a:t>Основ’яненка</a:t>
            </a:r>
            <a:endParaRPr lang="cs-CZ" sz="4000" dirty="0"/>
          </a:p>
        </p:txBody>
      </p:sp>
      <p:sp>
        <p:nvSpPr>
          <p:cNvPr id="3" name="Zástupný obsah 2">
            <a:extLst>
              <a:ext uri="{FF2B5EF4-FFF2-40B4-BE49-F238E27FC236}">
                <a16:creationId xmlns:a16="http://schemas.microsoft.com/office/drawing/2014/main" id="{E790D1B9-27E8-E442-AA4B-8D464495C6FA}"/>
              </a:ext>
            </a:extLst>
          </p:cNvPr>
          <p:cNvSpPr>
            <a:spLocks noGrp="1"/>
          </p:cNvSpPr>
          <p:nvPr>
            <p:ph idx="1"/>
          </p:nvPr>
        </p:nvSpPr>
        <p:spPr>
          <a:xfrm>
            <a:off x="1023562" y="1568765"/>
            <a:ext cx="6836686" cy="5045791"/>
          </a:xfrm>
        </p:spPr>
        <p:txBody>
          <a:bodyPr>
            <a:normAutofit/>
          </a:bodyPr>
          <a:lstStyle/>
          <a:p>
            <a:pPr algn="just"/>
            <a:r>
              <a:rPr lang="uk-UA" sz="1600" dirty="0"/>
              <a:t>Веселі твори, які зацікавлювали читача.</a:t>
            </a:r>
          </a:p>
          <a:p>
            <a:pPr algn="just"/>
            <a:r>
              <a:rPr lang="uk-UA" sz="1600" dirty="0"/>
              <a:t>«</a:t>
            </a:r>
            <a:r>
              <a:rPr lang="uk-UA" sz="1600" dirty="0" err="1"/>
              <a:t>Пархимове</a:t>
            </a:r>
            <a:r>
              <a:rPr lang="uk-UA" sz="1600" dirty="0"/>
              <a:t> снідання» – оповідання, тема закладена у прислів‘ї “Бачили очі, що купували, їжте, аж </a:t>
            </a:r>
            <a:r>
              <a:rPr lang="uk-UA" sz="1600" dirty="0" err="1"/>
              <a:t>повилазьте</a:t>
            </a:r>
            <a:r>
              <a:rPr lang="uk-UA" sz="1600" dirty="0"/>
              <a:t>». Про дурного </a:t>
            </a:r>
            <a:r>
              <a:rPr lang="uk-UA" sz="1600" dirty="0" err="1"/>
              <a:t>Пархима</a:t>
            </a:r>
            <a:r>
              <a:rPr lang="uk-UA" sz="1600" dirty="0"/>
              <a:t>, який хоче одружитися з найкрасивішою дівчиною, яка мала багато залицяльників. Дівчина погодилась, бо у </a:t>
            </a:r>
            <a:r>
              <a:rPr lang="uk-UA" sz="1600" dirty="0" err="1"/>
              <a:t>Пархима</a:t>
            </a:r>
            <a:r>
              <a:rPr lang="uk-UA" sz="1600" dirty="0"/>
              <a:t> є гроші, сама ж мала коханця.</a:t>
            </a:r>
          </a:p>
          <a:p>
            <a:pPr algn="just"/>
            <a:r>
              <a:rPr lang="uk-UA" sz="1600" dirty="0"/>
              <a:t>«Купований розум» – головний герой Демко – хороший господар, але не був вченим, він вирішив, що його син повинен отримати освіту. Не зважаючи на те, що його син навчився читати, залишився дурним. Син йде «у світ», повертається за 2 роки, однак не порозумнів. Батько його знову відсилає «у світ», син повертається за 5 років, знову не порозумнів. Головна думка, що дурна людина залишатиметься завжди дурною.</a:t>
            </a:r>
          </a:p>
          <a:p>
            <a:pPr algn="just"/>
            <a:r>
              <a:rPr lang="uk-UA" sz="1600" dirty="0"/>
              <a:t>«Підбрехач» - брехун Остап і </a:t>
            </a:r>
            <a:r>
              <a:rPr lang="uk-UA" sz="1600" dirty="0" err="1"/>
              <a:t>підбрехун</a:t>
            </a:r>
            <a:r>
              <a:rPr lang="uk-UA" sz="1600" dirty="0"/>
              <a:t> (помічник свата). Так брехали, що наречена передумала давати згоду на шлюб.</a:t>
            </a:r>
          </a:p>
          <a:p>
            <a:pPr algn="just"/>
            <a:r>
              <a:rPr lang="uk-UA" sz="1600" dirty="0"/>
              <a:t>«На </a:t>
            </a:r>
            <a:r>
              <a:rPr lang="uk-UA" sz="1600" dirty="0" err="1"/>
              <a:t>Пущання</a:t>
            </a:r>
            <a:r>
              <a:rPr lang="uk-UA" sz="1600" dirty="0"/>
              <a:t> – як зав'язано» – останній день перед постом. Автор висміює головного героя, який немає міри в їжі («</a:t>
            </a:r>
            <a:r>
              <a:rPr lang="uk-UA" sz="1600" i="1" dirty="0"/>
              <a:t>Гляди ж, Кулино! Нагодуй мене так, щоб через цілісінький піст не захотілося мені їсти</a:t>
            </a:r>
            <a:r>
              <a:rPr lang="uk-UA" sz="1600" dirty="0"/>
              <a:t>»)</a:t>
            </a:r>
          </a:p>
        </p:txBody>
      </p:sp>
      <p:pic>
        <p:nvPicPr>
          <p:cNvPr id="5" name="Obrázek 4" descr="Obsah obrázku text, osoba, muž, staré&#10;&#10;Popis byl vytvořen automaticky">
            <a:extLst>
              <a:ext uri="{FF2B5EF4-FFF2-40B4-BE49-F238E27FC236}">
                <a16:creationId xmlns:a16="http://schemas.microsoft.com/office/drawing/2014/main" id="{28CC7115-B19D-0B45-9002-ECEAB54B83B9}"/>
              </a:ext>
            </a:extLst>
          </p:cNvPr>
          <p:cNvPicPr>
            <a:picLocks noChangeAspect="1"/>
          </p:cNvPicPr>
          <p:nvPr/>
        </p:nvPicPr>
        <p:blipFill>
          <a:blip r:embed="rId2"/>
          <a:stretch>
            <a:fillRect/>
          </a:stretch>
        </p:blipFill>
        <p:spPr>
          <a:xfrm>
            <a:off x="8177115" y="1568765"/>
            <a:ext cx="3536790" cy="4407216"/>
          </a:xfrm>
          <a:prstGeom prst="rect">
            <a:avLst/>
          </a:prstGeom>
        </p:spPr>
      </p:pic>
    </p:spTree>
    <p:extLst>
      <p:ext uri="{BB962C8B-B14F-4D97-AF65-F5344CB8AC3E}">
        <p14:creationId xmlns:p14="http://schemas.microsoft.com/office/powerpoint/2010/main" val="1930765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AC4584-FA97-EF4A-BF98-704F13D25175}"/>
              </a:ext>
            </a:extLst>
          </p:cNvPr>
          <p:cNvSpPr>
            <a:spLocks noGrp="1"/>
          </p:cNvSpPr>
          <p:nvPr>
            <p:ph type="title"/>
          </p:nvPr>
        </p:nvSpPr>
        <p:spPr>
          <a:xfrm>
            <a:off x="860959" y="445325"/>
            <a:ext cx="10919361" cy="727365"/>
          </a:xfrm>
        </p:spPr>
        <p:txBody>
          <a:bodyPr>
            <a:normAutofit fontScale="90000"/>
          </a:bodyPr>
          <a:lstStyle/>
          <a:p>
            <a:pPr algn="ctr"/>
            <a:r>
              <a:rPr lang="uk-UA" sz="3600" dirty="0"/>
              <a:t>Сентиментальна проза Григорія Квітки-</a:t>
            </a:r>
            <a:r>
              <a:rPr lang="uk-UA" sz="3600" dirty="0" err="1"/>
              <a:t>Основ’яненка</a:t>
            </a:r>
            <a:endParaRPr lang="cs-CZ" sz="3600" dirty="0"/>
          </a:p>
        </p:txBody>
      </p:sp>
      <p:sp>
        <p:nvSpPr>
          <p:cNvPr id="3" name="Zástupný obsah 2">
            <a:extLst>
              <a:ext uri="{FF2B5EF4-FFF2-40B4-BE49-F238E27FC236}">
                <a16:creationId xmlns:a16="http://schemas.microsoft.com/office/drawing/2014/main" id="{A5E10394-B9AE-1641-A31F-16D6390DD483}"/>
              </a:ext>
            </a:extLst>
          </p:cNvPr>
          <p:cNvSpPr>
            <a:spLocks noGrp="1"/>
          </p:cNvSpPr>
          <p:nvPr>
            <p:ph idx="1"/>
          </p:nvPr>
        </p:nvSpPr>
        <p:spPr>
          <a:xfrm>
            <a:off x="850075" y="1196202"/>
            <a:ext cx="10491849" cy="5545776"/>
          </a:xfrm>
        </p:spPr>
        <p:txBody>
          <a:bodyPr>
            <a:normAutofit fontScale="55000" lnSpcReduction="20000"/>
          </a:bodyPr>
          <a:lstStyle/>
          <a:p>
            <a:pPr algn="just"/>
            <a:r>
              <a:rPr lang="uk-UA" sz="2900" dirty="0"/>
              <a:t>Почуття героїв, ідеалізація героїв, щоденне життя звичайних людей</a:t>
            </a:r>
          </a:p>
          <a:p>
            <a:pPr algn="just"/>
            <a:r>
              <a:rPr lang="uk-UA" sz="2900" dirty="0"/>
              <a:t>«Маруся» 1834 – кохання селянки до Василя, він бідний, а вона багата. Василь повинен йти в рекрути (в армію), Маруся страждає, тому її батько домовляється, що Василя відпустили. За день перед поверненням Василя, Маруся помирає. Василь йде у монастир, також вмирає від туги за коханою. </a:t>
            </a:r>
          </a:p>
          <a:p>
            <a:pPr marL="0" indent="0" algn="just">
              <a:buNone/>
            </a:pPr>
            <a:r>
              <a:rPr lang="uk-UA" sz="2900" dirty="0"/>
              <a:t>3 частини твору: 1 – публіцистичний вступ (сенс людського життя, його зв’язок з божою волею), 2 – описи природи, авторські монологи, 3 – дидактичне завершення.</a:t>
            </a:r>
          </a:p>
          <a:p>
            <a:pPr marL="0" indent="0" algn="just">
              <a:buNone/>
            </a:pPr>
            <a:r>
              <a:rPr lang="uk-UA" sz="2900" dirty="0"/>
              <a:t>Ідеалізований, сентиментальний образ Марусі, схематичний і сентиментальний образ Василя.</a:t>
            </a:r>
          </a:p>
          <a:p>
            <a:pPr algn="just"/>
            <a:r>
              <a:rPr lang="uk-UA" sz="2900" dirty="0"/>
              <a:t>«Добре роби, добре й буде» 1837 – про Тихона, який врятував ціле село.</a:t>
            </a:r>
          </a:p>
          <a:p>
            <a:pPr algn="just"/>
            <a:r>
              <a:rPr lang="uk-UA" sz="2900" dirty="0"/>
              <a:t>«Козир-дівка» 1837 – сатира на судовий апарат. Головні герої </a:t>
            </a:r>
            <a:r>
              <a:rPr lang="uk-UA" sz="2900" dirty="0" err="1"/>
              <a:t>Ївга</a:t>
            </a:r>
            <a:r>
              <a:rPr lang="uk-UA" sz="2900" dirty="0"/>
              <a:t> та її коханий Левко, якого заарештували за крадіжку грошей, однак він їх не вкрав. </a:t>
            </a:r>
            <a:r>
              <a:rPr lang="uk-UA" sz="2900" dirty="0" err="1"/>
              <a:t>Ївга</a:t>
            </a:r>
            <a:r>
              <a:rPr lang="uk-UA" sz="2900" dirty="0"/>
              <a:t> бореться за свободу свого коханого. Ідеалізований образ губернатора, який їй допоміг. Закінчення – щастя, весілля, на яке допомагає зібрати гроші губернатор.</a:t>
            </a:r>
          </a:p>
          <a:p>
            <a:pPr algn="just"/>
            <a:r>
              <a:rPr lang="uk-UA" sz="2900" dirty="0"/>
              <a:t>«Щира любов» 1839 – кохання багатого пана (Семен Іванович) до селянської дівчини. Ідеалізований образ кохання. Автор намагається показати, що не всі пани однакові, образ хорошого пана. Нерівність у шлюбі, пан не може одружитися з простою дівчиною. Галочка виходить заміж за батькового друга, якого не кохає. Після цього дівчина помирає заради свого коханого Семена, щоб він міг жити далі, тому що вважає нерівність божою волею.</a:t>
            </a:r>
          </a:p>
          <a:p>
            <a:pPr algn="just"/>
            <a:r>
              <a:rPr lang="uk-UA" sz="2900" dirty="0"/>
              <a:t>«Божі діти» 1840</a:t>
            </a:r>
          </a:p>
          <a:p>
            <a:pPr algn="just"/>
            <a:r>
              <a:rPr lang="uk-UA" sz="2900" dirty="0"/>
              <a:t>«Сердешна Оксана» 1841 </a:t>
            </a:r>
          </a:p>
          <a:p>
            <a:pPr algn="just"/>
            <a:r>
              <a:rPr lang="uk-UA" sz="2900" dirty="0"/>
              <a:t>«Перекотиполе“ 1843 – легенда про боже покарання невинних. Фольклорний сюжет. Два герої Трохим – бідний, Денис – багатий. У місті Трохим стає свідком того, як Денис краде. Денис вбиває Трохима, щоб той не розповів про крадіжку. Після довгого слідства, Денис зізнається.</a:t>
            </a:r>
          </a:p>
        </p:txBody>
      </p:sp>
    </p:spTree>
    <p:extLst>
      <p:ext uri="{BB962C8B-B14F-4D97-AF65-F5344CB8AC3E}">
        <p14:creationId xmlns:p14="http://schemas.microsoft.com/office/powerpoint/2010/main" val="2402085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3A49EC-36A3-1046-909D-C6CE27FB17B2}"/>
              </a:ext>
            </a:extLst>
          </p:cNvPr>
          <p:cNvSpPr>
            <a:spLocks noGrp="1"/>
          </p:cNvSpPr>
          <p:nvPr>
            <p:ph type="title"/>
          </p:nvPr>
        </p:nvSpPr>
        <p:spPr>
          <a:xfrm>
            <a:off x="995555" y="538985"/>
            <a:ext cx="2796526" cy="1485900"/>
          </a:xfrm>
        </p:spPr>
        <p:txBody>
          <a:bodyPr>
            <a:normAutofit fontScale="90000"/>
          </a:bodyPr>
          <a:lstStyle/>
          <a:p>
            <a:r>
              <a:rPr lang="uk-UA" dirty="0"/>
              <a:t>Іван-Нечуй </a:t>
            </a:r>
            <a:br>
              <a:rPr lang="uk-UA" dirty="0"/>
            </a:br>
            <a:r>
              <a:rPr lang="uk-UA" dirty="0"/>
              <a:t>Левицький</a:t>
            </a:r>
            <a:br>
              <a:rPr lang="uk-UA" dirty="0"/>
            </a:br>
            <a:r>
              <a:rPr lang="uk-UA" sz="2000" dirty="0"/>
              <a:t>Повість «</a:t>
            </a:r>
            <a:r>
              <a:rPr lang="uk-UA" sz="2000" b="1" dirty="0"/>
              <a:t>Кайдашева сім’я</a:t>
            </a:r>
            <a:r>
              <a:rPr lang="uk-UA" sz="2000" dirty="0"/>
              <a:t>» 1879-й рік.</a:t>
            </a:r>
            <a:br>
              <a:rPr lang="uk-UA" sz="2000" dirty="0"/>
            </a:br>
            <a:endParaRPr lang="cs-CZ" dirty="0"/>
          </a:p>
        </p:txBody>
      </p:sp>
      <p:pic>
        <p:nvPicPr>
          <p:cNvPr id="5" name="Obrázek 4" descr="Obsah obrázku text, okno, tkanina&#10;&#10;Popis byl vytvořen automaticky">
            <a:extLst>
              <a:ext uri="{FF2B5EF4-FFF2-40B4-BE49-F238E27FC236}">
                <a16:creationId xmlns:a16="http://schemas.microsoft.com/office/drawing/2014/main" id="{5B22A621-DABE-3A42-8DD2-EE442A42715B}"/>
              </a:ext>
            </a:extLst>
          </p:cNvPr>
          <p:cNvPicPr>
            <a:picLocks noChangeAspect="1"/>
          </p:cNvPicPr>
          <p:nvPr/>
        </p:nvPicPr>
        <p:blipFill rotWithShape="1">
          <a:blip r:embed="rId2"/>
          <a:srcRect l="50000"/>
          <a:stretch/>
        </p:blipFill>
        <p:spPr>
          <a:xfrm>
            <a:off x="674914" y="1980824"/>
            <a:ext cx="3613752" cy="4065471"/>
          </a:xfrm>
          <a:prstGeom prst="rect">
            <a:avLst/>
          </a:prstGeom>
        </p:spPr>
      </p:pic>
      <p:sp>
        <p:nvSpPr>
          <p:cNvPr id="3" name="Zástupný obsah 2">
            <a:extLst>
              <a:ext uri="{FF2B5EF4-FFF2-40B4-BE49-F238E27FC236}">
                <a16:creationId xmlns:a16="http://schemas.microsoft.com/office/drawing/2014/main" id="{1EFAE2EE-68EA-D84C-9FC3-A0B6D8A28A4E}"/>
              </a:ext>
            </a:extLst>
          </p:cNvPr>
          <p:cNvSpPr>
            <a:spLocks noGrp="1"/>
          </p:cNvSpPr>
          <p:nvPr>
            <p:ph idx="1"/>
          </p:nvPr>
        </p:nvSpPr>
        <p:spPr>
          <a:xfrm>
            <a:off x="4288666" y="180232"/>
            <a:ext cx="7634159" cy="6497535"/>
          </a:xfrm>
        </p:spPr>
        <p:txBody>
          <a:bodyPr>
            <a:normAutofit fontScale="92500" lnSpcReduction="10000"/>
          </a:bodyPr>
          <a:lstStyle/>
          <a:p>
            <a:pPr algn="just"/>
            <a:r>
              <a:rPr lang="uk-UA" sz="1600" dirty="0"/>
              <a:t>Іван Франко про цей твір: «</a:t>
            </a:r>
            <a:r>
              <a:rPr lang="uk-UA" sz="1600" i="1" dirty="0"/>
              <a:t>Повість Кайдашева сім’я належить до найкращих оздоб українського письменництва</a:t>
            </a:r>
            <a:r>
              <a:rPr lang="uk-UA" sz="1600" dirty="0"/>
              <a:t>.»</a:t>
            </a:r>
          </a:p>
          <a:p>
            <a:pPr algn="just"/>
            <a:r>
              <a:rPr lang="uk-UA" sz="1600" dirty="0"/>
              <a:t>У повісті «Кайдашева сім’я» стосунки межи дійовими особами визначає патріархальна ментальність, в силовому полі якої перебувають усі. Головною причиною домашнього пекла у повісті «Кайдашева сім’я» є патріархальна ментальність, </a:t>
            </a:r>
            <a:r>
              <a:rPr lang="uk-UA" sz="1600" dirty="0" err="1"/>
              <a:t>побутовізм</a:t>
            </a:r>
            <a:r>
              <a:rPr lang="uk-UA" sz="1600" dirty="0"/>
              <a:t>. Тема твору – показ на прикладі однієї родини життя українського пореформеного селянства. Події цього твору відбувається в селі, що розкинулось навколо річки Рось, недалеко від Богуслава. Село називається Семигори. Головна думка повісті — це показ буденних ситуацій, у яких відбувається </a:t>
            </a:r>
            <a:r>
              <a:rPr lang="uk-UA" sz="1600" dirty="0" err="1"/>
              <a:t>змізеріння</a:t>
            </a:r>
            <a:r>
              <a:rPr lang="uk-UA" sz="1600" dirty="0"/>
              <a:t> людської душі, зумовлене постійною залежністю людей від матеріальних нестатків. Духовна роз'єднаність зумовлена відсутністю прагнення зрозуміти один одного. Це отруює життя і батьків, і їхніх синів та невісток.</a:t>
            </a:r>
          </a:p>
          <a:p>
            <a:pPr algn="just"/>
            <a:r>
              <a:rPr lang="uk-UA" sz="1600" b="1" dirty="0"/>
              <a:t>Персонажі:</a:t>
            </a:r>
          </a:p>
          <a:p>
            <a:pPr algn="just"/>
            <a:r>
              <a:rPr lang="uk-UA" sz="1600" dirty="0"/>
              <a:t>Омелько Кайдаш — голова сім’ї (був добрим селянином, втопився п’яний у Великодню п’ятницю). Портрет Омелька Кайдаша: «</a:t>
            </a:r>
            <a:r>
              <a:rPr lang="uk-UA" sz="1600" i="1" dirty="0"/>
              <a:t>Широкі рукава закачалися до ліктів, з-під рукавів було видно здорові загорілі жилаві руки. Широке лице було сухорляве й бліде, наче лице в ченця. На сухому високому лобі набігали густі дрібні зморшки. Кучеряве посічене волосся стирчало на голові, як пух, і блищало сивиною</a:t>
            </a:r>
            <a:r>
              <a:rPr lang="uk-UA" sz="1600" dirty="0"/>
              <a:t>.»</a:t>
            </a:r>
          </a:p>
          <a:p>
            <a:pPr algn="just"/>
            <a:r>
              <a:rPr lang="uk-UA" sz="1600" dirty="0"/>
              <a:t>Маруся </a:t>
            </a:r>
            <a:r>
              <a:rPr lang="uk-UA" sz="1600" dirty="0" err="1"/>
              <a:t>Кайдашиха</a:t>
            </a:r>
            <a:r>
              <a:rPr lang="uk-UA" sz="1600" dirty="0"/>
              <a:t> — його дружина; Карпо </a:t>
            </a:r>
            <a:r>
              <a:rPr lang="uk-UA" sz="1600" dirty="0" err="1"/>
              <a:t>Кайдашенко</a:t>
            </a:r>
            <a:r>
              <a:rPr lang="uk-UA" sz="1600" dirty="0"/>
              <a:t> — старший син; Лаврін </a:t>
            </a:r>
            <a:r>
              <a:rPr lang="uk-UA" sz="1600" dirty="0" err="1"/>
              <a:t>Кайдашенко</a:t>
            </a:r>
            <a:r>
              <a:rPr lang="uk-UA" sz="1600" dirty="0"/>
              <a:t> — молодший син; Мотря </a:t>
            </a:r>
            <a:r>
              <a:rPr lang="uk-UA" sz="1600" dirty="0" err="1"/>
              <a:t>Кайдашенчиха</a:t>
            </a:r>
            <a:r>
              <a:rPr lang="uk-UA" sz="1600" dirty="0"/>
              <a:t> — старша невістка; Мелашка </a:t>
            </a:r>
            <a:r>
              <a:rPr lang="uk-UA" sz="1600" dirty="0" err="1"/>
              <a:t>Кайдашенчиха</a:t>
            </a:r>
            <a:r>
              <a:rPr lang="uk-UA" sz="1600" dirty="0"/>
              <a:t> — молодша невістка</a:t>
            </a:r>
          </a:p>
          <a:p>
            <a:pPr algn="just"/>
            <a:r>
              <a:rPr lang="uk-UA" sz="1600" b="1" dirty="0"/>
              <a:t>Другорядні персонажі: </a:t>
            </a:r>
            <a:r>
              <a:rPr lang="uk-UA" sz="1600" dirty="0"/>
              <a:t>Параска </a:t>
            </a:r>
            <a:r>
              <a:rPr lang="uk-UA" sz="1600" dirty="0" err="1"/>
              <a:t>Гришиха</a:t>
            </a:r>
            <a:r>
              <a:rPr lang="uk-UA" sz="1600" dirty="0"/>
              <a:t>, Палажка Солов'їха </a:t>
            </a:r>
          </a:p>
          <a:p>
            <a:pPr algn="just"/>
            <a:r>
              <a:rPr lang="uk-UA" sz="1600" b="1" dirty="0"/>
              <a:t>Художні порівняння в описах персонажів: </a:t>
            </a:r>
            <a:r>
              <a:rPr lang="uk-UA" sz="1600" dirty="0"/>
              <a:t>«куслива, як муха в Спасівку; в Палажки очі витрішкуваті, як у жаби, а стан кривий, як у баби; Хівря доладна, як писанка; ходить легенько, наче в ступі горох товче; говорить тонесенько, мов сопілка грає; дівчина, гарна, як квіточка, червона, як в лузі калина, тиха, як тихе літо; лице, як віск, як лице в ченця, бліде; Ой, гарна ж дівчина, як рай, мов червона рожа, повита барвінком!»</a:t>
            </a:r>
            <a:endParaRPr lang="uk-UA" sz="1600" b="1" dirty="0"/>
          </a:p>
          <a:p>
            <a:endParaRPr lang="uk-UA" sz="800" dirty="0"/>
          </a:p>
          <a:p>
            <a:endParaRPr lang="uk-UA" sz="800" dirty="0"/>
          </a:p>
          <a:p>
            <a:endParaRPr lang="uk-UA" sz="800" dirty="0"/>
          </a:p>
        </p:txBody>
      </p:sp>
    </p:spTree>
    <p:extLst>
      <p:ext uri="{BB962C8B-B14F-4D97-AF65-F5344CB8AC3E}">
        <p14:creationId xmlns:p14="http://schemas.microsoft.com/office/powerpoint/2010/main" val="214874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B8F933-DBDC-734B-B2A9-DEAE66D2B9E1}"/>
              </a:ext>
            </a:extLst>
          </p:cNvPr>
          <p:cNvSpPr>
            <a:spLocks noGrp="1"/>
          </p:cNvSpPr>
          <p:nvPr>
            <p:ph type="title"/>
          </p:nvPr>
        </p:nvSpPr>
        <p:spPr>
          <a:xfrm>
            <a:off x="5100824" y="685800"/>
            <a:ext cx="6176776" cy="1485900"/>
          </a:xfrm>
        </p:spPr>
        <p:txBody>
          <a:bodyPr>
            <a:normAutofit/>
          </a:bodyPr>
          <a:lstStyle/>
          <a:p>
            <a:pPr algn="ctr"/>
            <a:r>
              <a:rPr lang="uk-UA" sz="3400" dirty="0"/>
              <a:t>Іван Нечуй-Левицький </a:t>
            </a:r>
            <a:br>
              <a:rPr lang="uk-UA" sz="3400" dirty="0"/>
            </a:br>
            <a:r>
              <a:rPr lang="uk-UA" sz="3400" dirty="0"/>
              <a:t>повість «Микола Джеря» 1878</a:t>
            </a:r>
            <a:endParaRPr lang="cs-CZ" sz="3400" dirty="0"/>
          </a:p>
        </p:txBody>
      </p:sp>
      <p:pic>
        <p:nvPicPr>
          <p:cNvPr id="5" name="Obrázek 4" descr="Obsah obrázku text, muž, osoba, nošení&#10;&#10;Popis byl vytvořen automaticky">
            <a:extLst>
              <a:ext uri="{FF2B5EF4-FFF2-40B4-BE49-F238E27FC236}">
                <a16:creationId xmlns:a16="http://schemas.microsoft.com/office/drawing/2014/main" id="{DC631020-74D1-8540-8EED-F5F3267E077E}"/>
              </a:ext>
            </a:extLst>
          </p:cNvPr>
          <p:cNvPicPr>
            <a:picLocks noChangeAspect="1"/>
          </p:cNvPicPr>
          <p:nvPr/>
        </p:nvPicPr>
        <p:blipFill rotWithShape="1">
          <a:blip r:embed="rId2"/>
          <a:srcRect l="6124" r="17501"/>
          <a:stretch/>
        </p:blipFill>
        <p:spPr>
          <a:xfrm>
            <a:off x="-1" y="10"/>
            <a:ext cx="4373546" cy="6857990"/>
          </a:xfrm>
          <a:prstGeom prst="rect">
            <a:avLst/>
          </a:prstGeom>
        </p:spPr>
      </p:pic>
      <p:sp>
        <p:nvSpPr>
          <p:cNvPr id="3" name="Zástupný obsah 2">
            <a:extLst>
              <a:ext uri="{FF2B5EF4-FFF2-40B4-BE49-F238E27FC236}">
                <a16:creationId xmlns:a16="http://schemas.microsoft.com/office/drawing/2014/main" id="{3EB6B668-3738-5740-8492-2BA24948FD7B}"/>
              </a:ext>
            </a:extLst>
          </p:cNvPr>
          <p:cNvSpPr>
            <a:spLocks noGrp="1"/>
          </p:cNvSpPr>
          <p:nvPr>
            <p:ph idx="1"/>
          </p:nvPr>
        </p:nvSpPr>
        <p:spPr>
          <a:xfrm>
            <a:off x="5100824" y="2143896"/>
            <a:ext cx="6176776" cy="3898557"/>
          </a:xfrm>
        </p:spPr>
        <p:txBody>
          <a:bodyPr>
            <a:normAutofit lnSpcReduction="10000"/>
          </a:bodyPr>
          <a:lstStyle/>
          <a:p>
            <a:r>
              <a:rPr lang="uk-UA" sz="1900" dirty="0"/>
              <a:t>Соціально-побутова повість, присвячена Лисенкові</a:t>
            </a:r>
          </a:p>
          <a:p>
            <a:r>
              <a:rPr lang="uk-UA" sz="1900" dirty="0"/>
              <a:t>Події відбуваються у селі </a:t>
            </a:r>
            <a:r>
              <a:rPr lang="uk-UA" sz="1900" dirty="0" err="1"/>
              <a:t>Вербівка</a:t>
            </a:r>
            <a:endParaRPr lang="uk-UA" sz="1900" dirty="0"/>
          </a:p>
          <a:p>
            <a:r>
              <a:rPr lang="uk-UA" sz="1900" dirty="0"/>
              <a:t>Контраст між покликанням людини до чогось високого та її щоденним життям, яке руйнує такі прагнення.</a:t>
            </a:r>
          </a:p>
          <a:p>
            <a:r>
              <a:rPr lang="uk-UA" sz="1900" dirty="0"/>
              <a:t>Тема твору: розповідь про життя Миколи Джері та його сім'ї, а також змалювання життя людей під гнобленням панщини та боротьбу з нею.</a:t>
            </a:r>
          </a:p>
          <a:p>
            <a:r>
              <a:rPr lang="uk-UA" sz="1900" dirty="0"/>
              <a:t>Ідея твору: показати незламний дух народу, його непокірність панам</a:t>
            </a:r>
            <a:r>
              <a:rPr lang="cs-CZ" sz="1900" dirty="0"/>
              <a:t>.</a:t>
            </a:r>
          </a:p>
          <a:p>
            <a:endParaRPr lang="cs-CZ" sz="1900" dirty="0"/>
          </a:p>
          <a:p>
            <a:r>
              <a:rPr lang="uk-UA" sz="1900" dirty="0"/>
              <a:t>Повість «Бурлачка» - про знедолену дівчину-наймичку</a:t>
            </a:r>
          </a:p>
          <a:p>
            <a:endParaRPr lang="uk-UA" sz="1900" dirty="0"/>
          </a:p>
        </p:txBody>
      </p:sp>
    </p:spTree>
    <p:extLst>
      <p:ext uri="{BB962C8B-B14F-4D97-AF65-F5344CB8AC3E}">
        <p14:creationId xmlns:p14="http://schemas.microsoft.com/office/powerpoint/2010/main" val="550368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73AA1E-34DE-E741-BA63-2E745F42D0BA}"/>
              </a:ext>
            </a:extLst>
          </p:cNvPr>
          <p:cNvSpPr>
            <a:spLocks noGrp="1"/>
          </p:cNvSpPr>
          <p:nvPr>
            <p:ph type="title"/>
          </p:nvPr>
        </p:nvSpPr>
        <p:spPr>
          <a:xfrm>
            <a:off x="4750130" y="445325"/>
            <a:ext cx="7441870" cy="679862"/>
          </a:xfrm>
        </p:spPr>
        <p:txBody>
          <a:bodyPr>
            <a:normAutofit/>
          </a:bodyPr>
          <a:lstStyle/>
          <a:p>
            <a:r>
              <a:rPr lang="uk-UA" sz="4000" dirty="0"/>
              <a:t>Марко Вовчок (Марія Вілінська)</a:t>
            </a:r>
            <a:endParaRPr lang="cs-CZ" sz="4000" dirty="0"/>
          </a:p>
        </p:txBody>
      </p:sp>
      <p:pic>
        <p:nvPicPr>
          <p:cNvPr id="5" name="Obrázek 4" descr="Obsah obrázku text, osoba&#10;&#10;Popis byl vytvořen automaticky">
            <a:extLst>
              <a:ext uri="{FF2B5EF4-FFF2-40B4-BE49-F238E27FC236}">
                <a16:creationId xmlns:a16="http://schemas.microsoft.com/office/drawing/2014/main" id="{071A4BBE-DA42-F840-8B0C-910DB41BCC8C}"/>
              </a:ext>
            </a:extLst>
          </p:cNvPr>
          <p:cNvPicPr>
            <a:picLocks noChangeAspect="1"/>
          </p:cNvPicPr>
          <p:nvPr/>
        </p:nvPicPr>
        <p:blipFill rotWithShape="1">
          <a:blip r:embed="rId2"/>
          <a:srcRect l="3591" r="12772"/>
          <a:stretch/>
        </p:blipFill>
        <p:spPr>
          <a:xfrm>
            <a:off x="-1" y="10"/>
            <a:ext cx="4373546" cy="6857990"/>
          </a:xfrm>
          <a:prstGeom prst="rect">
            <a:avLst/>
          </a:prstGeom>
        </p:spPr>
      </p:pic>
      <p:sp>
        <p:nvSpPr>
          <p:cNvPr id="3" name="Zástupný obsah 2">
            <a:extLst>
              <a:ext uri="{FF2B5EF4-FFF2-40B4-BE49-F238E27FC236}">
                <a16:creationId xmlns:a16="http://schemas.microsoft.com/office/drawing/2014/main" id="{C69F0726-2FED-4B4F-9137-DE90BEA7501B}"/>
              </a:ext>
            </a:extLst>
          </p:cNvPr>
          <p:cNvSpPr>
            <a:spLocks noGrp="1"/>
          </p:cNvSpPr>
          <p:nvPr>
            <p:ph idx="1"/>
          </p:nvPr>
        </p:nvSpPr>
        <p:spPr>
          <a:xfrm>
            <a:off x="4750130" y="1312544"/>
            <a:ext cx="6863938" cy="5001759"/>
          </a:xfrm>
        </p:spPr>
        <p:txBody>
          <a:bodyPr>
            <a:normAutofit/>
          </a:bodyPr>
          <a:lstStyle/>
          <a:p>
            <a:pPr algn="just"/>
            <a:r>
              <a:rPr lang="uk-UA" sz="1800" dirty="0"/>
              <a:t>1857 року перша збірка оповідань «Народні оповідання» - 11 оповідань, тема сільського життя («Сестра», «Горпина», «Одарка», «Козачка», «Панська воля», «Свекруха», «Отець Андрій», «Сон», «Викуп», «Чумак», «Три долі», «Не до пари», «Два сини», «Ледащиця»). Родинне життя, буденне життя, але в казковому та романтичному стилі. Про неволю та сільське життя. Справжнє життя селян, але лірико-епічна романтика. Конфлікти між невільниками і панами.</a:t>
            </a:r>
          </a:p>
          <a:p>
            <a:pPr algn="just"/>
            <a:r>
              <a:rPr lang="uk-UA" sz="1800" dirty="0"/>
              <a:t>«Одарка» – дівчина-кріпачка, яку зневажив її пан.</a:t>
            </a:r>
          </a:p>
          <a:p>
            <a:pPr algn="just"/>
            <a:r>
              <a:rPr lang="uk-UA" sz="1800" dirty="0"/>
              <a:t>Описує нещасну долю, жорстокі оповідання, використовує народні пісні, фольклор, віртуозне зображення психологічних образів.</a:t>
            </a:r>
          </a:p>
          <a:p>
            <a:pPr algn="just"/>
            <a:r>
              <a:rPr lang="uk-UA" sz="1800" dirty="0"/>
              <a:t>у 1862 році друга збірка «Народні оповідання»</a:t>
            </a:r>
          </a:p>
          <a:p>
            <a:pPr algn="just"/>
            <a:r>
              <a:rPr lang="uk-UA" sz="1800" dirty="0"/>
              <a:t>Оповідання про жіночі долі, герої розповідають про свою долю.</a:t>
            </a:r>
          </a:p>
          <a:p>
            <a:pPr algn="just"/>
            <a:r>
              <a:rPr lang="uk-UA" sz="1800" dirty="0"/>
              <a:t>«Інститутка» 1861 – перша соціальна повість в українській літературі.</a:t>
            </a:r>
          </a:p>
        </p:txBody>
      </p:sp>
    </p:spTree>
    <p:extLst>
      <p:ext uri="{BB962C8B-B14F-4D97-AF65-F5344CB8AC3E}">
        <p14:creationId xmlns:p14="http://schemas.microsoft.com/office/powerpoint/2010/main" val="940007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1BC481-8BA4-6D41-8684-B854F5695296}"/>
              </a:ext>
            </a:extLst>
          </p:cNvPr>
          <p:cNvSpPr>
            <a:spLocks noGrp="1"/>
          </p:cNvSpPr>
          <p:nvPr>
            <p:ph type="title"/>
          </p:nvPr>
        </p:nvSpPr>
        <p:spPr>
          <a:xfrm>
            <a:off x="762410" y="590797"/>
            <a:ext cx="4297631" cy="1485900"/>
          </a:xfrm>
        </p:spPr>
        <p:txBody>
          <a:bodyPr>
            <a:normAutofit fontScale="90000"/>
          </a:bodyPr>
          <a:lstStyle/>
          <a:p>
            <a:r>
              <a:rPr lang="uk-UA" dirty="0"/>
              <a:t>Марко Вовчок </a:t>
            </a:r>
            <a:br>
              <a:rPr lang="uk-UA" dirty="0"/>
            </a:br>
            <a:r>
              <a:rPr lang="uk-UA" dirty="0"/>
              <a:t>(Марія Вілінська)</a:t>
            </a:r>
            <a:endParaRPr lang="cs-CZ" dirty="0"/>
          </a:p>
        </p:txBody>
      </p:sp>
      <p:pic>
        <p:nvPicPr>
          <p:cNvPr id="5" name="Obrázek 4" descr="Obsah obrázku text, osoba&#10;&#10;Popis byl vytvořen automaticky">
            <a:extLst>
              <a:ext uri="{FF2B5EF4-FFF2-40B4-BE49-F238E27FC236}">
                <a16:creationId xmlns:a16="http://schemas.microsoft.com/office/drawing/2014/main" id="{C1DF4F6D-D4B8-7245-9754-ADD692C27884}"/>
              </a:ext>
            </a:extLst>
          </p:cNvPr>
          <p:cNvPicPr>
            <a:picLocks noChangeAspect="1"/>
          </p:cNvPicPr>
          <p:nvPr/>
        </p:nvPicPr>
        <p:blipFill rotWithShape="1">
          <a:blip r:embed="rId2"/>
          <a:srcRect r="-3" b="20333"/>
          <a:stretch/>
        </p:blipFill>
        <p:spPr>
          <a:xfrm>
            <a:off x="914400" y="2076697"/>
            <a:ext cx="3211495" cy="3466681"/>
          </a:xfrm>
          <a:prstGeom prst="rect">
            <a:avLst/>
          </a:prstGeom>
        </p:spPr>
      </p:pic>
      <p:sp>
        <p:nvSpPr>
          <p:cNvPr id="3" name="Zástupný obsah 2">
            <a:extLst>
              <a:ext uri="{FF2B5EF4-FFF2-40B4-BE49-F238E27FC236}">
                <a16:creationId xmlns:a16="http://schemas.microsoft.com/office/drawing/2014/main" id="{84279B2B-217E-714F-8168-345EE7529D17}"/>
              </a:ext>
            </a:extLst>
          </p:cNvPr>
          <p:cNvSpPr>
            <a:spLocks noGrp="1"/>
          </p:cNvSpPr>
          <p:nvPr>
            <p:ph idx="1"/>
          </p:nvPr>
        </p:nvSpPr>
        <p:spPr>
          <a:xfrm>
            <a:off x="4681600" y="590797"/>
            <a:ext cx="6747990" cy="6059384"/>
          </a:xfrm>
        </p:spPr>
        <p:txBody>
          <a:bodyPr>
            <a:normAutofit/>
          </a:bodyPr>
          <a:lstStyle/>
          <a:p>
            <a:pPr algn="just"/>
            <a:r>
              <a:rPr lang="uk-UA" sz="1600" b="1" dirty="0"/>
              <a:t>«Козачка»: </a:t>
            </a:r>
            <a:r>
              <a:rPr lang="uk-UA" sz="1600" dirty="0"/>
              <a:t>тема – одруження вільної дівчини з кріпаком. Олександра всупереч волі батьків, родичів і знайомих вийшла заміж за кріпака, бо цінила кохання вище за свободу. Пани віддають її чоловіка у військо, синів забирають у найми, а Олександра змушена відробляти панщину. Її чоловік Іван Золотаренко пише їй сумні листи з Москви.</a:t>
            </a:r>
          </a:p>
          <a:p>
            <a:pPr algn="just"/>
            <a:r>
              <a:rPr lang="uk-UA" sz="1600" dirty="0"/>
              <a:t>Головна героїня цього твору “</a:t>
            </a:r>
            <a:r>
              <a:rPr lang="uk-UA" sz="1600" i="1" dirty="0"/>
              <a:t>як жила плачучи, так і померла плачучи</a:t>
            </a:r>
            <a:r>
              <a:rPr lang="uk-UA" sz="1600" dirty="0"/>
              <a:t>».</a:t>
            </a:r>
          </a:p>
          <a:p>
            <a:pPr algn="just"/>
            <a:r>
              <a:rPr lang="uk-UA" sz="1600" dirty="0"/>
              <a:t>Твір закінчується крахом усіх надій героїні: «</a:t>
            </a:r>
            <a:r>
              <a:rPr lang="uk-UA" sz="1600" i="1" dirty="0"/>
              <a:t>Смерть мене постигає саму… Викохала собі трьох синів милих, як трьох голубів сивих… та нема й одного коло мене… Сини мої! Діти мої!</a:t>
            </a:r>
            <a:r>
              <a:rPr lang="uk-UA" sz="1600" dirty="0"/>
              <a:t>»</a:t>
            </a:r>
          </a:p>
          <a:p>
            <a:pPr algn="just"/>
            <a:r>
              <a:rPr lang="uk-UA" sz="1600" b="1" dirty="0"/>
              <a:t>«Сестра» </a:t>
            </a:r>
            <a:r>
              <a:rPr lang="uk-UA" sz="1600" dirty="0"/>
              <a:t>– про дівчину, в якої померла матір. Батько добрий, все їй дозволяє, живуть у достатку. Дівчина закохується у Петра, виходить за нього заміж. Дуже любили один одного, але він за 2 роки помирає. Петро жив у іншому селі, тому вона продає його худобу і хату, а сама повертається до батька. Батько невдовзі теж помирає. Її брат одружується і має 5 дітей, його дружина не любить сестру. Тому дівчина вирішує йти служити до панів. Її прийняли в </a:t>
            </a:r>
            <a:r>
              <a:rPr lang="uk-UA" sz="1600" dirty="0" err="1"/>
              <a:t>Дем’янівці</a:t>
            </a:r>
            <a:r>
              <a:rPr lang="uk-UA" sz="1600" dirty="0"/>
              <a:t>, але незабаром брат приходить, просить, щоб сестра повернулася. Після повернення, дружина брата знову її обмовляє й поводиться до неї неприйнятно. Дівчина йде до Києва, знову служити. Її брат невдовзі втрачає гроші, збіднів, дружина одразу згадує про сестру, брат просить у неї допомоги. Сестра йому допомагає, всі зароблені гроші йому віддає, а сама тяжко працює, щоб відробити гроші.</a:t>
            </a:r>
            <a:endParaRPr lang="cs-CZ" sz="1600" dirty="0"/>
          </a:p>
        </p:txBody>
      </p:sp>
    </p:spTree>
    <p:extLst>
      <p:ext uri="{BB962C8B-B14F-4D97-AF65-F5344CB8AC3E}">
        <p14:creationId xmlns:p14="http://schemas.microsoft.com/office/powerpoint/2010/main" val="3705286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DCA0DF8B-451C-9F4A-9411-3761CC7C816C}"/>
              </a:ext>
            </a:extLst>
          </p:cNvPr>
          <p:cNvSpPr>
            <a:spLocks noGrp="1"/>
          </p:cNvSpPr>
          <p:nvPr>
            <p:ph type="title"/>
          </p:nvPr>
        </p:nvSpPr>
        <p:spPr>
          <a:xfrm>
            <a:off x="2232252" y="0"/>
            <a:ext cx="5206516" cy="1314996"/>
          </a:xfrm>
        </p:spPr>
        <p:txBody>
          <a:bodyPr anchor="b">
            <a:normAutofit/>
          </a:bodyPr>
          <a:lstStyle/>
          <a:p>
            <a:r>
              <a:rPr lang="uk-UA" dirty="0"/>
              <a:t>Пантелеймон Куліш</a:t>
            </a:r>
            <a:endParaRPr lang="cs-CZ" dirty="0"/>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2E580B8D-D074-B144-97EB-A368F938F5D6}"/>
              </a:ext>
            </a:extLst>
          </p:cNvPr>
          <p:cNvSpPr>
            <a:spLocks noGrp="1"/>
          </p:cNvSpPr>
          <p:nvPr>
            <p:ph idx="1"/>
          </p:nvPr>
        </p:nvSpPr>
        <p:spPr>
          <a:xfrm>
            <a:off x="1058500" y="1675382"/>
            <a:ext cx="5961978" cy="4889962"/>
          </a:xfrm>
        </p:spPr>
        <p:txBody>
          <a:bodyPr>
            <a:normAutofit/>
          </a:bodyPr>
          <a:lstStyle/>
          <a:p>
            <a:pPr algn="just"/>
            <a:r>
              <a:rPr lang="uk-UA" sz="1800" dirty="0"/>
              <a:t>1845 р. – перші розділи роману «Чорна рада» в журналі «</a:t>
            </a:r>
            <a:r>
              <a:rPr lang="uk-UA" sz="1800" dirty="0" err="1"/>
              <a:t>Современник</a:t>
            </a:r>
            <a:r>
              <a:rPr lang="uk-UA" sz="1800" dirty="0"/>
              <a:t>».</a:t>
            </a:r>
          </a:p>
          <a:p>
            <a:pPr algn="just"/>
            <a:r>
              <a:rPr lang="uk-UA" sz="1800" dirty="0"/>
              <a:t>«</a:t>
            </a:r>
            <a:r>
              <a:rPr lang="uk-UA" sz="1800" dirty="0" err="1"/>
              <a:t>История</a:t>
            </a:r>
            <a:r>
              <a:rPr lang="uk-UA" sz="1800" dirty="0"/>
              <a:t> Бориса Годунова </a:t>
            </a:r>
            <a:r>
              <a:rPr lang="uk-UA" sz="1800" dirty="0" err="1"/>
              <a:t>и</a:t>
            </a:r>
            <a:r>
              <a:rPr lang="uk-UA" sz="1800" dirty="0"/>
              <a:t> </a:t>
            </a:r>
            <a:r>
              <a:rPr lang="uk-UA" sz="1800" dirty="0" err="1"/>
              <a:t>Дмитрия</a:t>
            </a:r>
            <a:r>
              <a:rPr lang="uk-UA" sz="1800" dirty="0"/>
              <a:t> </a:t>
            </a:r>
            <a:r>
              <a:rPr lang="uk-UA" sz="1800" dirty="0" err="1"/>
              <a:t>Самозванца</a:t>
            </a:r>
            <a:r>
              <a:rPr lang="uk-UA" sz="1800" dirty="0"/>
              <a:t>»</a:t>
            </a:r>
          </a:p>
          <a:p>
            <a:pPr algn="just"/>
            <a:r>
              <a:rPr lang="uk-UA" sz="1800" dirty="0"/>
              <a:t>Історичний роман «</a:t>
            </a:r>
            <a:r>
              <a:rPr lang="uk-UA" sz="1800" dirty="0" err="1"/>
              <a:t>Северяки</a:t>
            </a:r>
            <a:r>
              <a:rPr lang="uk-UA" sz="1800" dirty="0"/>
              <a:t>» (вийшов друком під назвою «</a:t>
            </a:r>
            <a:r>
              <a:rPr lang="uk-UA" sz="1800" dirty="0" err="1"/>
              <a:t>Алексей</a:t>
            </a:r>
            <a:r>
              <a:rPr lang="uk-UA" sz="1800" dirty="0"/>
              <a:t> </a:t>
            </a:r>
            <a:r>
              <a:rPr lang="uk-UA" sz="1800" dirty="0" err="1"/>
              <a:t>Однорог</a:t>
            </a:r>
            <a:r>
              <a:rPr lang="uk-UA" sz="1800" dirty="0"/>
              <a:t>»)</a:t>
            </a:r>
          </a:p>
          <a:p>
            <a:pPr algn="just"/>
            <a:r>
              <a:rPr lang="uk-UA" sz="1800" dirty="0"/>
              <a:t>Автобіографічний роман «</a:t>
            </a:r>
            <a:r>
              <a:rPr lang="uk-UA" sz="1800" dirty="0" err="1"/>
              <a:t>Евгений</a:t>
            </a:r>
            <a:r>
              <a:rPr lang="uk-UA" sz="1800" dirty="0"/>
              <a:t> </a:t>
            </a:r>
            <a:r>
              <a:rPr lang="uk-UA" sz="1800" dirty="0" err="1"/>
              <a:t>Онегин</a:t>
            </a:r>
            <a:r>
              <a:rPr lang="uk-UA" sz="1800" dirty="0"/>
              <a:t> </a:t>
            </a:r>
            <a:r>
              <a:rPr lang="uk-UA" sz="1800" dirty="0" err="1"/>
              <a:t>нашего</a:t>
            </a:r>
            <a:r>
              <a:rPr lang="uk-UA" sz="1800" dirty="0"/>
              <a:t> </a:t>
            </a:r>
            <a:r>
              <a:rPr lang="uk-UA" sz="1800" dirty="0" err="1"/>
              <a:t>времени</a:t>
            </a:r>
            <a:r>
              <a:rPr lang="uk-UA" sz="1800" dirty="0"/>
              <a:t>»</a:t>
            </a:r>
          </a:p>
          <a:p>
            <a:pPr algn="just"/>
            <a:r>
              <a:rPr lang="uk-UA" sz="1800" dirty="0"/>
              <a:t>1856 – 1857 рр. у Петербурзі у двох томах вийшли «Записки о </a:t>
            </a:r>
            <a:r>
              <a:rPr lang="uk-UA" sz="1800" dirty="0" err="1"/>
              <a:t>Южной</a:t>
            </a:r>
            <a:r>
              <a:rPr lang="uk-UA" sz="1800" dirty="0"/>
              <a:t> Руси» – найзначніший історичний твір </a:t>
            </a:r>
            <a:r>
              <a:rPr lang="uk-UA" sz="1800" dirty="0" err="1"/>
              <a:t>П</a:t>
            </a:r>
            <a:r>
              <a:rPr lang="uk-UA" sz="1800" dirty="0"/>
              <a:t>. Куліша</a:t>
            </a:r>
          </a:p>
          <a:p>
            <a:pPr algn="just"/>
            <a:r>
              <a:rPr lang="uk-UA" sz="1800" dirty="0"/>
              <a:t>1857 р. вийшов роман «Чорна рада»</a:t>
            </a:r>
          </a:p>
          <a:p>
            <a:pPr algn="just"/>
            <a:r>
              <a:rPr lang="uk-UA" sz="1800" dirty="0"/>
              <a:t>1862 р. перша збірка віршів «</a:t>
            </a:r>
            <a:r>
              <a:rPr lang="uk-UA" sz="1800" dirty="0" err="1"/>
              <a:t>Досвідки</a:t>
            </a:r>
            <a:r>
              <a:rPr lang="uk-UA" sz="1800" dirty="0"/>
              <a:t>. Думи і мрії»</a:t>
            </a:r>
          </a:p>
          <a:p>
            <a:pPr algn="just"/>
            <a:r>
              <a:rPr lang="uk-UA" sz="1800" dirty="0"/>
              <a:t>1882 р. друга збірка «Хуторні поезії» – життя на самоті</a:t>
            </a:r>
          </a:p>
          <a:p>
            <a:pPr algn="just"/>
            <a:r>
              <a:rPr lang="uk-UA" sz="1800" dirty="0"/>
              <a:t>1893 р. третя збірка «Дзвін» (згодом «Хуторні недогарки»).</a:t>
            </a:r>
            <a:endParaRPr lang="cs-CZ" sz="1800" dirty="0"/>
          </a:p>
        </p:txBody>
      </p:sp>
      <p:sp>
        <p:nvSpPr>
          <p:cNvPr id="18" name="Freeform: Shape 17">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Shape 21">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Obrázek 4" descr="Obsah obrázku text, osoba, muž&#10;&#10;Popis byl vytvořen automaticky">
            <a:extLst>
              <a:ext uri="{FF2B5EF4-FFF2-40B4-BE49-F238E27FC236}">
                <a16:creationId xmlns:a16="http://schemas.microsoft.com/office/drawing/2014/main" id="{FC82A897-A9F0-5C4A-93FC-0F9FB8FB2018}"/>
              </a:ext>
            </a:extLst>
          </p:cNvPr>
          <p:cNvPicPr>
            <a:picLocks noChangeAspect="1"/>
          </p:cNvPicPr>
          <p:nvPr/>
        </p:nvPicPr>
        <p:blipFill rotWithShape="1">
          <a:blip r:embed="rId2"/>
          <a:srcRect l="24840" r="18911" b="3"/>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5" name="Freeform: Shape 2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7735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Obrázek 4" descr="Obsah obrázku text, osoba, muž, stojící&#10;&#10;Popis byl vytvořen automaticky">
            <a:extLst>
              <a:ext uri="{FF2B5EF4-FFF2-40B4-BE49-F238E27FC236}">
                <a16:creationId xmlns:a16="http://schemas.microsoft.com/office/drawing/2014/main" id="{9F158501-973C-724F-BD87-AF5DF05BFFFB}"/>
              </a:ext>
            </a:extLst>
          </p:cNvPr>
          <p:cNvPicPr>
            <a:picLocks noChangeAspect="1"/>
          </p:cNvPicPr>
          <p:nvPr/>
        </p:nvPicPr>
        <p:blipFill rotWithShape="1">
          <a:blip r:embed="rId2"/>
          <a:srcRect l="10701" r="14171" b="-2"/>
          <a:stretch/>
        </p:blipFill>
        <p:spPr>
          <a:xfrm>
            <a:off x="2511713" y="3104705"/>
            <a:ext cx="3634674" cy="3217333"/>
          </a:xfrm>
          <a:prstGeom prst="rect">
            <a:avLst/>
          </a:prstGeom>
        </p:spPr>
      </p:pic>
      <p:grpSp>
        <p:nvGrpSpPr>
          <p:cNvPr id="12" name="Group 11">
            <a:extLst>
              <a:ext uri="{FF2B5EF4-FFF2-40B4-BE49-F238E27FC236}">
                <a16:creationId xmlns:a16="http://schemas.microsoft.com/office/drawing/2014/main" id="{89C6B508-0B2C-4D80-99F6-BC8C9C6934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13" name="Rectangle 12">
              <a:extLst>
                <a:ext uri="{FF2B5EF4-FFF2-40B4-BE49-F238E27FC236}">
                  <a16:creationId xmlns:a16="http://schemas.microsoft.com/office/drawing/2014/main" id="{EA54034F-F9B1-4048-9AEF-C7AB99053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83F029-E06B-49B5-9779-2E8CEFD77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6" name="Rectangle 15">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330F109-32E2-3548-AFD0-8819BBBB8A92}"/>
              </a:ext>
            </a:extLst>
          </p:cNvPr>
          <p:cNvSpPr>
            <a:spLocks noGrp="1"/>
          </p:cNvSpPr>
          <p:nvPr>
            <p:ph type="title"/>
          </p:nvPr>
        </p:nvSpPr>
        <p:spPr>
          <a:xfrm>
            <a:off x="740584" y="859808"/>
            <a:ext cx="3543197" cy="2878986"/>
          </a:xfrm>
        </p:spPr>
        <p:txBody>
          <a:bodyPr>
            <a:normAutofit/>
          </a:bodyPr>
          <a:lstStyle/>
          <a:p>
            <a:pPr algn="ctr"/>
            <a:r>
              <a:rPr lang="uk-UA" dirty="0"/>
              <a:t>Пантелеймон Куліш </a:t>
            </a:r>
            <a:br>
              <a:rPr lang="uk-UA" dirty="0"/>
            </a:br>
            <a:r>
              <a:rPr lang="uk-UA" dirty="0"/>
              <a:t>«Чорна рада»</a:t>
            </a:r>
            <a:endParaRPr lang="cs-CZ" dirty="0"/>
          </a:p>
        </p:txBody>
      </p:sp>
      <p:grpSp>
        <p:nvGrpSpPr>
          <p:cNvPr id="18"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7004"/>
            <a:ext cx="1370098" cy="508993"/>
            <a:chOff x="2267504" y="2540250"/>
            <a:chExt cx="1990951" cy="739640"/>
          </a:xfrm>
          <a:solidFill>
            <a:schemeClr val="tx1"/>
          </a:solidFill>
        </p:grpSpPr>
        <p:sp>
          <p:nvSpPr>
            <p:cNvPr id="19" name="Freeform: Shape 18">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2" name="Graphic 38">
            <a:extLst>
              <a:ext uri="{FF2B5EF4-FFF2-40B4-BE49-F238E27FC236}">
                <a16:creationId xmlns:a16="http://schemas.microsoft.com/office/drawing/2014/main" id="{36C5CE76-F42E-4B75-84C4-A9B2C8CE83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7004"/>
            <a:ext cx="1370098" cy="508993"/>
            <a:chOff x="2267504" y="2540250"/>
            <a:chExt cx="1990951" cy="739640"/>
          </a:xfrm>
          <a:solidFill>
            <a:schemeClr val="tx1">
              <a:alpha val="60000"/>
            </a:schemeClr>
          </a:solidFill>
        </p:grpSpPr>
        <p:sp>
          <p:nvSpPr>
            <p:cNvPr id="23" name="Freeform: Shape 22">
              <a:extLst>
                <a:ext uri="{FF2B5EF4-FFF2-40B4-BE49-F238E27FC236}">
                  <a16:creationId xmlns:a16="http://schemas.microsoft.com/office/drawing/2014/main" id="{F62D2BF9-9B3C-4B4B-B525-BFABA8B44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5022D0D2-0602-4CB2-97D5-418641B4F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6"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rgbClr val="FFFFFF"/>
          </a:solidFill>
        </p:grpSpPr>
        <p:sp>
          <p:nvSpPr>
            <p:cNvPr id="27" name="Freeform: Shape 26">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pSp>
        <p:nvGrpSpPr>
          <p:cNvPr id="41" name="Graphic 4">
            <a:extLst>
              <a:ext uri="{FF2B5EF4-FFF2-40B4-BE49-F238E27FC236}">
                <a16:creationId xmlns:a16="http://schemas.microsoft.com/office/drawing/2014/main" id="{DDFA5A3F-B050-4826-ACB4-F634DD12C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chemeClr val="tx1"/>
          </a:solidFill>
        </p:grpSpPr>
        <p:sp>
          <p:nvSpPr>
            <p:cNvPr id="42" name="Freeform: Shape 41">
              <a:extLst>
                <a:ext uri="{FF2B5EF4-FFF2-40B4-BE49-F238E27FC236}">
                  <a16:creationId xmlns:a16="http://schemas.microsoft.com/office/drawing/2014/main" id="{C45D7489-248E-4EB2-A887-30A9C396E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B6BF832-C29A-4992-8772-6B33118C5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E06C84D-D026-40FC-A1FB-0482450B6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32D9620B-AA48-430C-BACC-01BF1B128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C7842E4-3E00-4846-B285-345F6B324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120E203-7898-4AE9-A9E5-F5C364415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6A5C8C3-E77D-410A-8D95-0B15B8E61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E9CE1FB-B266-47D2-A0AC-79D1DDBAA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8862FCB-5370-44C9-803F-017FF893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1EC218E-7E2A-4304-96EA-1A7AA046E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6904051-0B1B-4340-8A1F-FC345A500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D8B68CD-1F5B-4E19-A474-4290A7386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219F1BA-F2AD-4C0B-B881-AF7702BFA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05EB10E8-7237-9841-8471-CD33A1AA5FE9}"/>
              </a:ext>
            </a:extLst>
          </p:cNvPr>
          <p:cNvSpPr>
            <a:spLocks noGrp="1"/>
          </p:cNvSpPr>
          <p:nvPr>
            <p:ph idx="1"/>
          </p:nvPr>
        </p:nvSpPr>
        <p:spPr>
          <a:xfrm>
            <a:off x="6727005" y="859807"/>
            <a:ext cx="4974771" cy="5755305"/>
          </a:xfrm>
        </p:spPr>
        <p:txBody>
          <a:bodyPr>
            <a:normAutofit/>
          </a:bodyPr>
          <a:lstStyle/>
          <a:p>
            <a:pPr algn="ctr"/>
            <a:r>
              <a:rPr lang="uk-UA" sz="2400" dirty="0"/>
              <a:t>Персонажі роману:</a:t>
            </a:r>
          </a:p>
          <a:p>
            <a:r>
              <a:rPr lang="uk-UA" sz="2400" b="1" dirty="0"/>
              <a:t>Сомко</a:t>
            </a:r>
            <a:r>
              <a:rPr lang="uk-UA" sz="2400" dirty="0"/>
              <a:t> (історична особа) – гетьман Лівобережної України</a:t>
            </a:r>
          </a:p>
          <a:p>
            <a:r>
              <a:rPr lang="uk-UA" sz="2400" b="1" dirty="0"/>
              <a:t>Брюховецький (</a:t>
            </a:r>
            <a:r>
              <a:rPr lang="uk-UA" sz="2400" dirty="0"/>
              <a:t>історична особа, кошовий Запорізької Січі)</a:t>
            </a:r>
          </a:p>
          <a:p>
            <a:r>
              <a:rPr lang="uk-UA" sz="2400" b="1" dirty="0"/>
              <a:t>Шрам</a:t>
            </a:r>
            <a:r>
              <a:rPr lang="uk-UA" sz="2400" dirty="0"/>
              <a:t>, священик (світське прізвище Чепурний)</a:t>
            </a:r>
          </a:p>
          <a:p>
            <a:r>
              <a:rPr lang="uk-UA" sz="2400" b="1" dirty="0"/>
              <a:t>Кирило Тур</a:t>
            </a:r>
          </a:p>
          <a:p>
            <a:r>
              <a:rPr lang="uk-UA" sz="2400" b="1" dirty="0" err="1"/>
              <a:t>Гвинтовка</a:t>
            </a:r>
            <a:endParaRPr lang="uk-UA" sz="2400" b="1" dirty="0"/>
          </a:p>
          <a:p>
            <a:r>
              <a:rPr lang="uk-UA" sz="2400" b="1" dirty="0"/>
              <a:t>Василь-невольник</a:t>
            </a:r>
          </a:p>
          <a:p>
            <a:r>
              <a:rPr lang="uk-UA" sz="2400" b="1" dirty="0"/>
              <a:t>Петро </a:t>
            </a:r>
            <a:r>
              <a:rPr lang="uk-UA" sz="2400" b="1" dirty="0" err="1"/>
              <a:t>Шраменко</a:t>
            </a:r>
            <a:endParaRPr lang="uk-UA" sz="2400" b="1" dirty="0"/>
          </a:p>
          <a:p>
            <a:r>
              <a:rPr lang="uk-UA" sz="2400" b="1" dirty="0"/>
              <a:t>Леся </a:t>
            </a:r>
            <a:r>
              <a:rPr lang="uk-UA" sz="2400" b="1" dirty="0" err="1"/>
              <a:t>Череванівна</a:t>
            </a:r>
            <a:endParaRPr lang="cs-CZ" sz="2400" b="1" dirty="0"/>
          </a:p>
        </p:txBody>
      </p:sp>
    </p:spTree>
    <p:extLst>
      <p:ext uri="{BB962C8B-B14F-4D97-AF65-F5344CB8AC3E}">
        <p14:creationId xmlns:p14="http://schemas.microsoft.com/office/powerpoint/2010/main" val="717777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27BC9433-F203-B14A-BCD1-064A62E96064}"/>
              </a:ext>
            </a:extLst>
          </p:cNvPr>
          <p:cNvSpPr>
            <a:spLocks noGrp="1"/>
          </p:cNvSpPr>
          <p:nvPr>
            <p:ph type="title"/>
          </p:nvPr>
        </p:nvSpPr>
        <p:spPr>
          <a:xfrm>
            <a:off x="5879610" y="325413"/>
            <a:ext cx="5248221" cy="886379"/>
          </a:xfrm>
        </p:spPr>
        <p:txBody>
          <a:bodyPr>
            <a:normAutofit/>
          </a:bodyPr>
          <a:lstStyle/>
          <a:p>
            <a:r>
              <a:rPr lang="uk-UA" sz="3700" dirty="0"/>
              <a:t>Анатолій Свидницький</a:t>
            </a:r>
            <a:endParaRPr lang="cs-CZ" sz="3700" dirty="0"/>
          </a:p>
        </p:txBody>
      </p:sp>
      <p:pic>
        <p:nvPicPr>
          <p:cNvPr id="5" name="Obrázek 4" descr="Obsah obrázku text, osoba, interiér, pózování&#10;&#10;Popis byl vytvořen automaticky">
            <a:extLst>
              <a:ext uri="{FF2B5EF4-FFF2-40B4-BE49-F238E27FC236}">
                <a16:creationId xmlns:a16="http://schemas.microsoft.com/office/drawing/2014/main" id="{3CD8E051-C447-D343-A4AC-EA2675FC9788}"/>
              </a:ext>
            </a:extLst>
          </p:cNvPr>
          <p:cNvPicPr>
            <a:picLocks noChangeAspect="1"/>
          </p:cNvPicPr>
          <p:nvPr/>
        </p:nvPicPr>
        <p:blipFill rotWithShape="1">
          <a:blip r:embed="rId2"/>
          <a:srcRect t="11017" r="1" b="18363"/>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0"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1" name="Freeform: Shape 2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82A4722D-84A3-3E4D-96C3-DBFFE8B75E2A}"/>
              </a:ext>
            </a:extLst>
          </p:cNvPr>
          <p:cNvSpPr>
            <a:spLocks noGrp="1"/>
          </p:cNvSpPr>
          <p:nvPr>
            <p:ph idx="1"/>
          </p:nvPr>
        </p:nvSpPr>
        <p:spPr>
          <a:xfrm>
            <a:off x="5664036" y="1270253"/>
            <a:ext cx="5788005" cy="4716811"/>
          </a:xfrm>
        </p:spPr>
        <p:txBody>
          <a:bodyPr>
            <a:normAutofit lnSpcReduction="10000"/>
          </a:bodyPr>
          <a:lstStyle/>
          <a:p>
            <a:pPr algn="just"/>
            <a:r>
              <a:rPr lang="uk-UA" sz="1800" dirty="0"/>
              <a:t>писав «Народні оповідання» </a:t>
            </a:r>
            <a:r>
              <a:rPr lang="uk-UA" sz="1800" dirty="0" err="1"/>
              <a:t>укр</a:t>
            </a:r>
            <a:r>
              <a:rPr lang="uk-UA" sz="1800" dirty="0"/>
              <a:t>. і рос. мовами – про життя маргінальних верств суспільства (конокрадів, контрабандистів, жебраків, фальшивомонетників).</a:t>
            </a:r>
          </a:p>
          <a:p>
            <a:pPr algn="just"/>
            <a:r>
              <a:rPr lang="uk-UA" sz="1800" dirty="0"/>
              <a:t>Автор поезій-пісень на власні мелодії, частина яких була заборонена царською і рад. цензурою («Україна, наша мати», «В полі доля стояла» та ін.); етнографічних («Великдень у подолян», «Відьми, </a:t>
            </a:r>
            <a:r>
              <a:rPr lang="uk-UA" sz="1800" dirty="0" err="1"/>
              <a:t>чаровниці</a:t>
            </a:r>
            <a:r>
              <a:rPr lang="uk-UA" sz="1800" dirty="0"/>
              <a:t> й </a:t>
            </a:r>
            <a:r>
              <a:rPr lang="uk-UA" sz="1800" dirty="0" err="1"/>
              <a:t>опирі</a:t>
            </a:r>
            <a:r>
              <a:rPr lang="uk-UA" sz="1800" dirty="0"/>
              <a:t>», «Злий дух» та ін.) і філологічних праць («Вимова наша українська і потреби нашого </a:t>
            </a:r>
            <a:r>
              <a:rPr lang="uk-UA" sz="1800" dirty="0" err="1"/>
              <a:t>орфографування</a:t>
            </a:r>
            <a:r>
              <a:rPr lang="uk-UA" sz="1800" dirty="0"/>
              <a:t>», «</a:t>
            </a:r>
            <a:r>
              <a:rPr lang="uk-UA" sz="1800" dirty="0" err="1"/>
              <a:t>Русская</a:t>
            </a:r>
            <a:r>
              <a:rPr lang="uk-UA" sz="1800" dirty="0"/>
              <a:t> азбука» та ін.). </a:t>
            </a:r>
          </a:p>
          <a:p>
            <a:pPr algn="just"/>
            <a:r>
              <a:rPr lang="uk-UA" sz="1800" dirty="0"/>
              <a:t>Головний твір — роман (значною мірою автобіографічний) «</a:t>
            </a:r>
            <a:r>
              <a:rPr lang="uk-UA" sz="1800" b="1" dirty="0" err="1"/>
              <a:t>Люборацькі</a:t>
            </a:r>
            <a:r>
              <a:rPr lang="uk-UA" sz="1800" b="1" dirty="0"/>
              <a:t>»</a:t>
            </a:r>
            <a:r>
              <a:rPr lang="uk-UA" sz="1800" dirty="0"/>
              <a:t> (1862) про життя 3-х поколінь подільського духовенства 1840-х рр. — перший реалістичний побутовий роман в Україні; був опублікований посмертно 1886 завдяки О. </a:t>
            </a:r>
            <a:r>
              <a:rPr lang="uk-UA" sz="1800" dirty="0" err="1"/>
              <a:t>Кониському</a:t>
            </a:r>
            <a:r>
              <a:rPr lang="uk-UA" sz="1800" dirty="0"/>
              <a:t> та І. Франкові, не раз перевидавався (Я. </a:t>
            </a:r>
            <a:r>
              <a:rPr lang="uk-UA" sz="1800" dirty="0" err="1"/>
              <a:t>Оренштайном</a:t>
            </a:r>
            <a:r>
              <a:rPr lang="uk-UA" sz="1800" dirty="0"/>
              <a:t> у Берліні (Німеччина), </a:t>
            </a:r>
            <a:r>
              <a:rPr lang="uk-UA" sz="1800" dirty="0" err="1"/>
              <a:t>укр</a:t>
            </a:r>
            <a:r>
              <a:rPr lang="uk-UA" sz="1800" dirty="0"/>
              <a:t>. «</a:t>
            </a:r>
            <a:r>
              <a:rPr lang="uk-UA" sz="1800" dirty="0" err="1"/>
              <a:t>Книгоспілкою</a:t>
            </a:r>
            <a:r>
              <a:rPr lang="uk-UA" sz="1800" dirty="0"/>
              <a:t>» під редакцією М. Зерова).</a:t>
            </a:r>
            <a:endParaRPr lang="cs-CZ" sz="1800" dirty="0"/>
          </a:p>
          <a:p>
            <a:pPr algn="just"/>
            <a:r>
              <a:rPr lang="uk-UA" sz="1800" dirty="0"/>
              <a:t>Роман був перекладений на чеську мову - </a:t>
            </a:r>
            <a:r>
              <a:rPr lang="cs-CZ" sz="1800" i="1" dirty="0" err="1"/>
              <a:t>Ljuboračtí</a:t>
            </a:r>
            <a:endParaRPr lang="uk-UA" sz="1800" i="1" dirty="0"/>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211890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 name="Rectangle 39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B95BA268-AC5D-6749-AE59-9943D27B0FDC}"/>
              </a:ext>
            </a:extLst>
          </p:cNvPr>
          <p:cNvSpPr>
            <a:spLocks noGrp="1"/>
          </p:cNvSpPr>
          <p:nvPr>
            <p:ph type="title"/>
          </p:nvPr>
        </p:nvSpPr>
        <p:spPr>
          <a:xfrm>
            <a:off x="6234865" y="568517"/>
            <a:ext cx="5248221" cy="886379"/>
          </a:xfrm>
        </p:spPr>
        <p:txBody>
          <a:bodyPr>
            <a:normAutofit/>
          </a:bodyPr>
          <a:lstStyle/>
          <a:p>
            <a:r>
              <a:rPr lang="cs-CZ" sz="2800">
                <a:latin typeface="Times New Roman" panose="02020603050405020304" pitchFamily="18" charset="0"/>
                <a:cs typeface="Times New Roman" panose="02020603050405020304" pitchFamily="18" charset="0"/>
              </a:rPr>
              <a:t>Slovo o pluku Igorově a jeho interpretace</a:t>
            </a:r>
            <a:endParaRPr lang="cs-CZ" sz="2800"/>
          </a:p>
        </p:txBody>
      </p:sp>
      <p:pic>
        <p:nvPicPr>
          <p:cNvPr id="5" name="Obrázek 4" descr="Obsah obrázku tráva, exteriér, pes, pole&#10;&#10;Popis byl vytvořen automaticky">
            <a:extLst>
              <a:ext uri="{FF2B5EF4-FFF2-40B4-BE49-F238E27FC236}">
                <a16:creationId xmlns:a16="http://schemas.microsoft.com/office/drawing/2014/main" id="{46A38B3E-FBEC-1747-9620-B7D673462623}"/>
              </a:ext>
            </a:extLst>
          </p:cNvPr>
          <p:cNvPicPr>
            <a:picLocks noChangeAspect="1"/>
          </p:cNvPicPr>
          <p:nvPr/>
        </p:nvPicPr>
        <p:blipFill rotWithShape="1">
          <a:blip r:embed="rId2"/>
          <a:srcRect l="11157" r="32593"/>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401" name="Group 40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402" name="Freeform: Shape 40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03" name="Freeform: Shape 402">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405" name="Group 404">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406" name="Freeform: Shape 405">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07" name="Freeform: Shape 406">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409"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410" name="Freeform: Shape 409">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A7093302-5554-834E-AC56-91F6DDA38B2E}"/>
              </a:ext>
            </a:extLst>
          </p:cNvPr>
          <p:cNvSpPr>
            <a:spLocks noGrp="1"/>
          </p:cNvSpPr>
          <p:nvPr>
            <p:ph idx="1"/>
          </p:nvPr>
        </p:nvSpPr>
        <p:spPr>
          <a:xfrm>
            <a:off x="6234868" y="1820369"/>
            <a:ext cx="5217173" cy="4351338"/>
          </a:xfrm>
        </p:spPr>
        <p:txBody>
          <a:bodyPr>
            <a:normAutofit/>
          </a:bodyPr>
          <a:lstStyle/>
          <a:p>
            <a:r>
              <a:rPr lang="cs-CZ" sz="2400" dirty="0">
                <a:latin typeface="Times New Roman" panose="02020603050405020304" pitchFamily="18" charset="0"/>
                <a:cs typeface="Times New Roman" panose="02020603050405020304" pitchFamily="18" charset="0"/>
              </a:rPr>
              <a:t>Syžet: historické události 80. let 12. st., popsané v Kyjevském letopisu, pochod knížete Igora na Polovce v r. 1185.</a:t>
            </a:r>
          </a:p>
          <a:p>
            <a:pPr marL="0" indent="0">
              <a:buNone/>
            </a:pPr>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Styl díla – použití různých prvků. </a:t>
            </a:r>
          </a:p>
          <a:p>
            <a:pPr marL="0" indent="0">
              <a:buNone/>
            </a:pPr>
            <a:r>
              <a:rPr lang="cs-CZ" sz="2400" dirty="0">
                <a:latin typeface="Times New Roman" panose="02020603050405020304" pitchFamily="18" charset="0"/>
                <a:cs typeface="Times New Roman" panose="02020603050405020304" pitchFamily="18" charset="0"/>
              </a:rPr>
              <a:t>Cíl – intimnost vyprávění – použití rétorických otázek, dotazů, oslovení, „</a:t>
            </a:r>
            <a:r>
              <a:rPr lang="cs-CZ" sz="2400" dirty="0" err="1">
                <a:latin typeface="Times New Roman" panose="02020603050405020304" pitchFamily="18" charset="0"/>
                <a:cs typeface="Times New Roman" panose="02020603050405020304" pitchFamily="18" charset="0"/>
              </a:rPr>
              <a:t>zagovory</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Jaroslavny</a:t>
            </a:r>
            <a:r>
              <a:rPr lang="cs-CZ" sz="2400" dirty="0">
                <a:latin typeface="Times New Roman" panose="02020603050405020304" pitchFamily="18" charset="0"/>
                <a:cs typeface="Times New Roman" panose="02020603050405020304" pitchFamily="18" charset="0"/>
              </a:rPr>
              <a:t>, epika – popisy bojů, „zlaté slovo“ Svjatoslava. Najdeme zde i kázání, orátorství, dialogy.</a:t>
            </a: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p:txBody>
      </p:sp>
      <p:grpSp>
        <p:nvGrpSpPr>
          <p:cNvPr id="416"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417" name="Freeform: Shape 416">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847361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3" name="Rectangle 1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EE1AC223-855F-D240-9F4F-DA48FD1D5461}"/>
              </a:ext>
            </a:extLst>
          </p:cNvPr>
          <p:cNvSpPr>
            <a:spLocks noGrp="1"/>
          </p:cNvSpPr>
          <p:nvPr>
            <p:ph type="title"/>
          </p:nvPr>
        </p:nvSpPr>
        <p:spPr>
          <a:xfrm>
            <a:off x="938907" y="282800"/>
            <a:ext cx="5217172" cy="1288673"/>
          </a:xfrm>
        </p:spPr>
        <p:txBody>
          <a:bodyPr anchor="b">
            <a:normAutofit/>
          </a:bodyPr>
          <a:lstStyle/>
          <a:p>
            <a:r>
              <a:rPr lang="uk-UA" sz="3700" dirty="0"/>
              <a:t>Анатолій Свидницький </a:t>
            </a:r>
            <a:r>
              <a:rPr lang="uk-UA" sz="3700" b="1" dirty="0"/>
              <a:t>«</a:t>
            </a:r>
            <a:r>
              <a:rPr lang="uk-UA" sz="3700" b="1" dirty="0" err="1"/>
              <a:t>Люборацькі</a:t>
            </a:r>
            <a:r>
              <a:rPr lang="uk-UA" sz="3700" b="1" dirty="0"/>
              <a:t>»</a:t>
            </a:r>
            <a:endParaRPr lang="cs-CZ" sz="3700" dirty="0"/>
          </a:p>
        </p:txBody>
      </p:sp>
      <p:sp>
        <p:nvSpPr>
          <p:cNvPr id="3" name="Zástupný obsah 2">
            <a:extLst>
              <a:ext uri="{FF2B5EF4-FFF2-40B4-BE49-F238E27FC236}">
                <a16:creationId xmlns:a16="http://schemas.microsoft.com/office/drawing/2014/main" id="{600E3BA1-C03E-1546-998E-5EE3DD91131E}"/>
              </a:ext>
            </a:extLst>
          </p:cNvPr>
          <p:cNvSpPr>
            <a:spLocks noGrp="1"/>
          </p:cNvSpPr>
          <p:nvPr>
            <p:ph idx="1"/>
          </p:nvPr>
        </p:nvSpPr>
        <p:spPr>
          <a:xfrm>
            <a:off x="938906" y="1715150"/>
            <a:ext cx="5573105" cy="4860049"/>
          </a:xfrm>
        </p:spPr>
        <p:txBody>
          <a:bodyPr>
            <a:normAutofit fontScale="92500"/>
          </a:bodyPr>
          <a:lstStyle/>
          <a:p>
            <a:pPr algn="just"/>
            <a:r>
              <a:rPr lang="uk-UA" sz="2000" dirty="0"/>
              <a:t>Тема: розповідь про трагічну історію сім’ї подільського священика Гервасія </a:t>
            </a:r>
            <a:r>
              <a:rPr lang="uk-UA" sz="2000" dirty="0" err="1"/>
              <a:t>Люборацького</a:t>
            </a:r>
            <a:r>
              <a:rPr lang="uk-UA" sz="2000" dirty="0"/>
              <a:t>, порушуються важливі питання освіти і виховання підростаючого покоління.</a:t>
            </a:r>
          </a:p>
          <a:p>
            <a:pPr algn="just"/>
            <a:r>
              <a:rPr lang="uk-UA" sz="2000" dirty="0"/>
              <a:t>Ідея: викриття вияви русифікаторської політики царизму в Україні — вимоги до школярів відмовлятися від вживання рідної мови, покарання за «мужицькі», тобто українські слова.</a:t>
            </a:r>
          </a:p>
          <a:p>
            <a:pPr algn="just"/>
            <a:r>
              <a:rPr lang="uk-UA" sz="2000" dirty="0"/>
              <a:t>Центральне місце у романі займає образ сина </a:t>
            </a:r>
            <a:r>
              <a:rPr lang="uk-UA" sz="2000" dirty="0" err="1"/>
              <a:t>Люборацьких</a:t>
            </a:r>
            <a:r>
              <a:rPr lang="uk-UA" sz="2000" dirty="0"/>
              <a:t> </a:t>
            </a:r>
            <a:r>
              <a:rPr lang="uk-UA" sz="2000" b="1" dirty="0"/>
              <a:t>Антося</a:t>
            </a:r>
            <a:r>
              <a:rPr lang="uk-UA" sz="2000" dirty="0"/>
              <a:t>, який є композиційним центром роману. Від природи </a:t>
            </a:r>
            <a:r>
              <a:rPr lang="uk-UA" sz="2000" b="1" dirty="0"/>
              <a:t>Антось</a:t>
            </a:r>
            <a:r>
              <a:rPr lang="uk-UA" sz="2000" dirty="0"/>
              <a:t> щирий, дотепний і сміливий. Він намагається протестувати проти схоластики, нелюдських знущань над бурсаками: за кожну провину били різками так, що іноді учні втрачали свідомість.</a:t>
            </a:r>
            <a:br>
              <a:rPr lang="uk-UA" sz="2000" dirty="0"/>
            </a:br>
            <a:endParaRPr lang="uk-UA" sz="2000" dirty="0"/>
          </a:p>
        </p:txBody>
      </p:sp>
      <p:pic>
        <p:nvPicPr>
          <p:cNvPr id="5" name="Obrázek 4" descr="Obsah obrázku text&#10;&#10;Popis byl vytvořen automaticky">
            <a:extLst>
              <a:ext uri="{FF2B5EF4-FFF2-40B4-BE49-F238E27FC236}">
                <a16:creationId xmlns:a16="http://schemas.microsoft.com/office/drawing/2014/main" id="{5D666B64-4FA3-1246-929D-9324F2B384C5}"/>
              </a:ext>
            </a:extLst>
          </p:cNvPr>
          <p:cNvPicPr>
            <a:picLocks noChangeAspect="1"/>
          </p:cNvPicPr>
          <p:nvPr/>
        </p:nvPicPr>
        <p:blipFill>
          <a:blip r:embed="rId2"/>
          <a:stretch>
            <a:fillRect/>
          </a:stretch>
        </p:blipFill>
        <p:spPr>
          <a:xfrm>
            <a:off x="6650381" y="1551475"/>
            <a:ext cx="2342019" cy="3456856"/>
          </a:xfrm>
          <a:prstGeom prst="rect">
            <a:avLst/>
          </a:prstGeom>
        </p:spPr>
      </p:pic>
      <p:grpSp>
        <p:nvGrpSpPr>
          <p:cNvPr id="364" name="Graphic 190">
            <a:extLst>
              <a:ext uri="{FF2B5EF4-FFF2-40B4-BE49-F238E27FC236}">
                <a16:creationId xmlns:a16="http://schemas.microsoft.com/office/drawing/2014/main" id="{0E01B404-974F-4AE2-B624-17BB796E4C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6620" y="736826"/>
            <a:ext cx="1598829" cy="531293"/>
            <a:chOff x="2504802" y="1755501"/>
            <a:chExt cx="1598829" cy="531293"/>
          </a:xfrm>
          <a:solidFill>
            <a:schemeClr val="tx1"/>
          </a:solidFill>
        </p:grpSpPr>
        <p:sp>
          <p:nvSpPr>
            <p:cNvPr id="365" name="Freeform: Shape 14">
              <a:extLst>
                <a:ext uri="{FF2B5EF4-FFF2-40B4-BE49-F238E27FC236}">
                  <a16:creationId xmlns:a16="http://schemas.microsoft.com/office/drawing/2014/main" id="{67FEB7B1-DDBA-42D8-94CB-1B67FE8A46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66" name="Freeform: Shape 15">
              <a:extLst>
                <a:ext uri="{FF2B5EF4-FFF2-40B4-BE49-F238E27FC236}">
                  <a16:creationId xmlns:a16="http://schemas.microsoft.com/office/drawing/2014/main" id="{F4FA28F1-7DF7-4464-9F21-7F65D9C16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367" name="Group 17">
            <a:extLst>
              <a:ext uri="{FF2B5EF4-FFF2-40B4-BE49-F238E27FC236}">
                <a16:creationId xmlns:a16="http://schemas.microsoft.com/office/drawing/2014/main" id="{4B298437-9289-4DEE-A22A-B50B8E0C57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85765" y="619275"/>
            <a:ext cx="932200" cy="932200"/>
            <a:chOff x="10791258" y="619275"/>
            <a:chExt cx="932200" cy="932200"/>
          </a:xfrm>
        </p:grpSpPr>
        <p:sp>
          <p:nvSpPr>
            <p:cNvPr id="19" name="Graphic 212">
              <a:extLst>
                <a:ext uri="{FF2B5EF4-FFF2-40B4-BE49-F238E27FC236}">
                  <a16:creationId xmlns:a16="http://schemas.microsoft.com/office/drawing/2014/main" id="{59E0E14B-533C-4293-A8D7-28796C92D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68" name="Graphic 212">
              <a:extLst>
                <a:ext uri="{FF2B5EF4-FFF2-40B4-BE49-F238E27FC236}">
                  <a16:creationId xmlns:a16="http://schemas.microsoft.com/office/drawing/2014/main" id="{14E2471F-A3DF-4EAB-84FF-9780F82F8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pic>
        <p:nvPicPr>
          <p:cNvPr id="7" name="Obrázek 6" descr="Obsah obrázku text, podepsat, exteriér&#10;&#10;Popis byl vytvořen automaticky">
            <a:extLst>
              <a:ext uri="{FF2B5EF4-FFF2-40B4-BE49-F238E27FC236}">
                <a16:creationId xmlns:a16="http://schemas.microsoft.com/office/drawing/2014/main" id="{D75A2810-9AB3-AD41-83BB-40AA780720B3}"/>
              </a:ext>
            </a:extLst>
          </p:cNvPr>
          <p:cNvPicPr>
            <a:picLocks noChangeAspect="1"/>
          </p:cNvPicPr>
          <p:nvPr/>
        </p:nvPicPr>
        <p:blipFill rotWithShape="1">
          <a:blip r:embed="rId3"/>
          <a:srcRect l="6054"/>
          <a:stretch/>
        </p:blipFill>
        <p:spPr>
          <a:xfrm>
            <a:off x="9130770" y="1594724"/>
            <a:ext cx="2342020" cy="3391758"/>
          </a:xfrm>
          <a:prstGeom prst="rect">
            <a:avLst/>
          </a:prstGeom>
        </p:spPr>
      </p:pic>
      <p:grpSp>
        <p:nvGrpSpPr>
          <p:cNvPr id="369" name="Group 21">
            <a:extLst>
              <a:ext uri="{FF2B5EF4-FFF2-40B4-BE49-F238E27FC236}">
                <a16:creationId xmlns:a16="http://schemas.microsoft.com/office/drawing/2014/main" id="{0A8BC7D6-3432-421F-90E8-E5BF9B9D39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28487" y="4452518"/>
            <a:ext cx="1152011" cy="1152031"/>
            <a:chOff x="10154385" y="4452524"/>
            <a:chExt cx="1443404" cy="1443428"/>
          </a:xfrm>
          <a:solidFill>
            <a:schemeClr val="tx1"/>
          </a:solidFill>
        </p:grpSpPr>
        <p:grpSp>
          <p:nvGrpSpPr>
            <p:cNvPr id="370" name="Graphic 4">
              <a:extLst>
                <a:ext uri="{FF2B5EF4-FFF2-40B4-BE49-F238E27FC236}">
                  <a16:creationId xmlns:a16="http://schemas.microsoft.com/office/drawing/2014/main" id="{764DF47C-D245-46EE-A937-932EC186CC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94" name="Freeform: Shape 193">
                <a:extLst>
                  <a:ext uri="{FF2B5EF4-FFF2-40B4-BE49-F238E27FC236}">
                    <a16:creationId xmlns:a16="http://schemas.microsoft.com/office/drawing/2014/main" id="{B6EA011F-E7F7-4A27-B6B2-9832E9354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5D458372-A83B-43D3-9998-D1D2B3081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77D64EA0-FFCF-4BDF-89B2-5B648CD1F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F033E79C-0381-469C-8800-4B4FEE9FD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E384816D-093E-4BB4-89A6-B6E4950C3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F2DE614D-A78E-4CF9-80E7-658607310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77288799-85C0-4A9E-83BF-7B84F6E9D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A7C530FF-B456-4339-BBD9-75981532A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893DC5CA-F466-4BB7-B330-5946C3EBCB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652AD3C1-566F-41D7-8059-807188288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BEA6F10-8633-48F6-AE72-D03B44BF2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19629B1F-7CE2-43B6-81E1-4556AF2A5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1CE04191-338C-438C-A70F-B4F362F5F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0E302DE-F5BF-44C3-B4D3-88E2A73C8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8A690F16-904F-4F71-9EEF-2DFCBE31B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99C1E91C-D127-487C-A335-9A012661F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35539DB9-BA80-4876-AB4E-61BC7B18E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90094BC3-EA93-4795-A26E-236E7F29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C9C2B563-C93E-4ABD-9449-21A2E5BE2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38D90666-0FEC-4890-81A4-1F09924BF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4FE7571C-1478-498F-9E95-5BA8B678A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107CDB14-39D0-479D-AE83-726D910D54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B2771033-D4AE-42FC-9473-0347188B9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F0B48913-7143-42A4-8120-353ABABDC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6EA5364A-A1F2-45EC-969B-B7B5F0061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BC60A3A-669D-471C-9481-A15DF5038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7684A41-39DE-4BB2-B472-28A5AB7A1C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A9AAFEBC-D145-4DA1-A650-4FBEBC662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36EA8E14-F741-4E55-B759-E8093BFAB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AD192A52-549A-421F-8770-413344929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54BFC0C9-6D6C-41D5-877A-7052FD722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B988EE7A-D042-49A7-959A-AB4423272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CD0DCAA3-971E-4EFA-9812-8A404DBC7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844A7012-7332-4C82-BF0E-4834C8DCE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601BD996-AF3D-405D-8A11-719225B24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32D9A512-3288-4B8C-BCC2-889B95B4E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EE70BE8-3A6B-4570-8476-219699AF3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04A60616-6526-40BE-A8BC-595F49AC2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663B88BB-FC18-41D5-9C5B-B4EEA43D6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34C9DF15-6DE1-4839-93F0-95F376351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E694AEEB-E314-4562-BF3F-F5B865E4C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8949D739-43C2-4128-86AB-BE710A35E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942A5148-2DB9-48F8-8269-3A71C4512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B688197-714F-4C1C-9B32-E2D81F1C9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6A6A0BC0-91AB-4840-8AA1-553B092C5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FF46D4FF-A70E-4F8B-8471-BA483E5D8A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228BC4A2-4A8B-4616-9ADF-17D37019D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0B1722B-3BB7-49CA-89E6-C2F50891D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E521A95C-93A2-4E5D-BE31-6E5F62AE7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1A78E7DE-6742-4A64-AC19-6C615C376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768DBB7-A35B-49D8-BC5C-FF3619151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85CF4963-8446-4F68-9A7A-B50DE870A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EB48C3A-7DBA-48D1-B479-386CCE543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02D97164-3DC5-421E-87D7-6923B8330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3A6DBB7C-9533-4A99-942E-22A0EC2F4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A617E8CA-2845-4AA6-A0E6-D786F0E95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91B0F15-8290-40BE-A056-8A7B5E84C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95B22C-D5E4-4412-A33A-572956A8E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6413F144-0EAC-46C1-A89A-E76106649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5D0E1500-9FD0-4426-B8D2-BDFE30927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9F34C9FD-3B20-43DA-95EA-35886687A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C39D8CB1-C9E7-4763-B62D-1314196A7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09CF46E-FB6D-4FBD-B01B-43518534F7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B4DA1727-78CE-40F1-A689-A9787274C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E94372DB-6954-4A1D-8C5A-E36C2B99C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04FD5EE8-6B98-4CBE-A34B-B02D733C5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96ABB36-2D77-4E67-9583-76159BEED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E6209AD8-CF8B-49AB-89CD-47BB53A07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68EE6CA-AAF1-4C40-921F-D02DA011D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26AE9971-42A3-4055-A84F-3BE66638A7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4A4C4C31-0BAE-40AF-A0DD-9E8535F8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009AF775-6BD6-40D9-BF43-38037C948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4330B4F0-D1EC-45CA-84A9-281491D9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6FB936AE-01B0-4B4E-8BDB-71221853B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D64C9C59-35B4-4175-BD0B-862DB3695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2949ADB1-3F97-4F4E-B27D-0C2C99FEC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C7E7BC03-4365-4267-BEF5-29B87D03F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3275D5DF-DA70-4E66-9CDB-EC30E9F33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8A24D17-5992-43CA-9837-9F1342781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4AEEC2F8-B9B5-427D-B1F4-9A3B24A4F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9BFCE7F9-A73E-438D-9E4D-DD2573BE6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0A195B1B-62C3-47E6-8F0A-18C8CE48F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37762D87-00A0-4EF8-913E-AAFB725779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95D960C5-C8F4-4C8D-AEA1-B15D22D98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58679F34-F645-4977-9141-AE0DF99B8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23145794-9EDD-4491-87F3-70E69872A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E45417F9-CBA3-4B04-810F-99E33656B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FBF0752-07C9-4939-BF51-F60F491C5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5EE8F42B-3290-46B8-B0AF-B6B7436219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43A3DC55-4CCD-4378-BDDE-E3EE92F8E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ED2E89E-8A9B-4F8E-9F19-B1185A1CB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451942DD-8B41-457D-A0E8-6AA9D6AA8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116B7192-A61C-44FF-A787-7F36021DA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273B36FE-6F70-4780-BD1A-F69FB565A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CC59C483-C7AF-45EB-847F-FC63DD5A3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8DDBBB7E-0FCB-441D-8685-C314430747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1500519F-E3D8-4F5D-8BF3-8F15F4BB7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52409787-9C7F-4B9B-AA42-F5B5DAF66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6F698306-7FDC-43F4-A928-80DE5A474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DF7879DC-A20F-433F-ADD0-7A240C70A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A83D3836-D3B0-434D-A26B-FB0AE61D23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96D6B4F6-02A9-4BFE-8300-0E95CEBEC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117980F7-762B-4C6D-87EE-8B06BF2B6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EB25595A-B8B9-4337-AC59-7C63320E0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7352AA8-4A98-47AB-AD53-963BD75A1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6E5E175F-B75F-4B1D-BB44-5C44CEF8E2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CD1F8433-ED8B-414A-93FF-67FE104E8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1EE8B47F-2BF0-4F1D-AE52-C7ECE277D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A758AF4F-E7C1-4B7F-B596-EBBD4227B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889A745B-3BED-40F7-8261-69CD63539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1B7C29D-9C7D-48E1-972C-E666E8EAE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FC3A349-CC86-4D83-82BC-421130F9B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2DBE4DDA-8095-4407-988A-C0D1944CB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BCBF14E2-D217-4826-853E-DFA7CDB6E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11F2262-F1E1-4E1B-AC25-B27766B2C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E3282B64-F198-42FE-BF95-41A3E60B8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B191314A-B68B-462F-978C-931968F22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9C10412E-0F8D-48B0-9AEA-4B9E3C5BC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D45E4142-9114-43EF-AF76-50743EE2B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118E6415-BABA-4A8B-939D-D3708A6F6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B20F7E56-333C-4D31-B009-C14DD8FF74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1E66C05C-DC5A-4D6E-BB5E-3AB49C3D2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A1C27E0F-5E2A-452C-8E5C-F4AE77D35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5800A847-27F6-4050-A666-7EFD66026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41790167-6234-4B9D-ADBF-CF2C942E2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87DF862F-062E-44A5-9EE8-7C27A70A9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5139A566-2510-4665-8F42-CAE61CC63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EC1B42BE-601F-4477-A1E4-08F1B7553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6126EA27-2BB4-4F66-AADD-A948349CA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C2612DF1-5558-4144-A68A-4B8908EDA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6AB8B3A3-7DC3-40DA-B716-B991C0F0F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8D5513B1-B754-47CA-8027-194024E9F2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6E2AFDE0-2C8B-4843-87A2-00FB6C1D3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322B2ED8-8734-45BA-BDB8-DFCB66408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97598399-1C0C-4D9D-8529-478F566BF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5572A984-BB9A-45CD-B1CF-65ED4445E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55F65930-C0E0-46E2-B7DA-04DCE701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548B7EBF-FAE9-455B-8C9C-B1A87F0F8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F7E9EF55-C9C5-46DB-BB9F-64EF0B03C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D3EDD473-682F-4658-B61B-6286D55D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64239637-5087-4268-8DD8-FC90118FF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BE8672AD-1C52-4E40-9DA8-DD905829A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9A8BB16E-BB0B-4C9A-ABDB-D92B37590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92744AB8-F786-4A66-89FE-BA512ACAA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104F498D-E716-4266-99A6-C99D920E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0963E8C-A1AD-4E4C-A59D-FAD381598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8AA1427B-7471-4F6F-9665-064353592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A65698F5-0892-47EB-B493-B7C17B7351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073E74EF-EDB7-4E40-BFEC-07A79CE2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F6CBDFCC-4247-4061-9CC8-F97E878A0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C0917AA2-D197-402E-A1A6-C83045800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FBA78735-86F7-467C-98AF-B503234A1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A2A9470A-A0B7-4045-BF89-CB240F8FC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F493D6AD-A577-467E-8FBA-4796009F7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20430A6-2D2B-43D2-96B7-A918E83792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D3A6342A-024B-4CE5-A64A-B76FA5E64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F423E7C6-EF86-4CAA-8650-F02005122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260A6113-BA8A-426B-9C3D-839577991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2B6C882D-BB2E-4A52-843D-A19DEACA8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2BD4A578-9F57-4AA9-929A-E17570069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39C574D7-7B5C-4491-8CEA-9AB2A6A23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37BFA8DF-1005-4EED-81D0-2F8D07B13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90207940-3589-4DE0-B1B8-E9FD38442A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3A5E8C6C-526B-487A-B0F3-4EA69D90C8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FF5B9C9-0C85-4673-AE7D-5A378B4A0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38B407A1-1804-4518-8D54-8BA1C9478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490BDDD0-06F2-4BF6-B501-6FE7B2FA2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4049B8A9-52DD-4D7A-8C9D-8503C7A8C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CA6A9F65-6E03-4A52-A212-3B2B2F9A0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371" name="Graphic 4">
              <a:extLst>
                <a:ext uri="{FF2B5EF4-FFF2-40B4-BE49-F238E27FC236}">
                  <a16:creationId xmlns:a16="http://schemas.microsoft.com/office/drawing/2014/main" id="{75272C56-516F-448F-A689-99DDF807629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372" name="Freeform: Shape 24">
                <a:extLst>
                  <a:ext uri="{FF2B5EF4-FFF2-40B4-BE49-F238E27FC236}">
                    <a16:creationId xmlns:a16="http://schemas.microsoft.com/office/drawing/2014/main" id="{01850FE0-7F44-4F7B-AEC0-EC1877240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73" name="Freeform: Shape 25">
                <a:extLst>
                  <a:ext uri="{FF2B5EF4-FFF2-40B4-BE49-F238E27FC236}">
                    <a16:creationId xmlns:a16="http://schemas.microsoft.com/office/drawing/2014/main" id="{22CC5AB4-2046-49CE-8328-15216AC6D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4" name="Freeform: Shape 26">
                <a:extLst>
                  <a:ext uri="{FF2B5EF4-FFF2-40B4-BE49-F238E27FC236}">
                    <a16:creationId xmlns:a16="http://schemas.microsoft.com/office/drawing/2014/main" id="{0689F1F1-A8B0-4B1E-AF86-5BA247390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5" name="Freeform: Shape 27">
                <a:extLst>
                  <a:ext uri="{FF2B5EF4-FFF2-40B4-BE49-F238E27FC236}">
                    <a16:creationId xmlns:a16="http://schemas.microsoft.com/office/drawing/2014/main" id="{C098B5BF-7A47-4612-99A7-92913B240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6" name="Freeform: Shape 28">
                <a:extLst>
                  <a:ext uri="{FF2B5EF4-FFF2-40B4-BE49-F238E27FC236}">
                    <a16:creationId xmlns:a16="http://schemas.microsoft.com/office/drawing/2014/main" id="{0701C5C2-0698-4B5D-9A72-1F233D75E7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7" name="Freeform: Shape 29">
                <a:extLst>
                  <a:ext uri="{FF2B5EF4-FFF2-40B4-BE49-F238E27FC236}">
                    <a16:creationId xmlns:a16="http://schemas.microsoft.com/office/drawing/2014/main" id="{91EAE1A4-9E27-4958-86A7-13D051B1E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8" name="Freeform: Shape 30">
                <a:extLst>
                  <a:ext uri="{FF2B5EF4-FFF2-40B4-BE49-F238E27FC236}">
                    <a16:creationId xmlns:a16="http://schemas.microsoft.com/office/drawing/2014/main" id="{1378738E-B89D-4E88-AC52-4F35639B4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9" name="Freeform: Shape 31">
                <a:extLst>
                  <a:ext uri="{FF2B5EF4-FFF2-40B4-BE49-F238E27FC236}">
                    <a16:creationId xmlns:a16="http://schemas.microsoft.com/office/drawing/2014/main" id="{FD21C36E-AD47-4919-9B61-A4E46D4AF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80" name="Freeform: Shape 32">
                <a:extLst>
                  <a:ext uri="{FF2B5EF4-FFF2-40B4-BE49-F238E27FC236}">
                    <a16:creationId xmlns:a16="http://schemas.microsoft.com/office/drawing/2014/main" id="{50BC5A3F-6226-4627-8935-C6523658E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1" name="Freeform: Shape 33">
                <a:extLst>
                  <a:ext uri="{FF2B5EF4-FFF2-40B4-BE49-F238E27FC236}">
                    <a16:creationId xmlns:a16="http://schemas.microsoft.com/office/drawing/2014/main" id="{4F827952-69BF-4640-82D8-E1A7991C13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2" name="Freeform: Shape 34">
                <a:extLst>
                  <a:ext uri="{FF2B5EF4-FFF2-40B4-BE49-F238E27FC236}">
                    <a16:creationId xmlns:a16="http://schemas.microsoft.com/office/drawing/2014/main" id="{38955A36-AB1C-49F6-8303-48F0CECB6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94D64E4-0F73-4636-8483-D72F552D4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3" name="Freeform: Shape 36">
                <a:extLst>
                  <a:ext uri="{FF2B5EF4-FFF2-40B4-BE49-F238E27FC236}">
                    <a16:creationId xmlns:a16="http://schemas.microsoft.com/office/drawing/2014/main" id="{801622FC-712F-4CDA-AD0F-48D6AEEE2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4" name="Freeform: Shape 37">
                <a:extLst>
                  <a:ext uri="{FF2B5EF4-FFF2-40B4-BE49-F238E27FC236}">
                    <a16:creationId xmlns:a16="http://schemas.microsoft.com/office/drawing/2014/main" id="{E2464837-766D-4495-B542-3E55CA313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5" name="Freeform: Shape 38">
                <a:extLst>
                  <a:ext uri="{FF2B5EF4-FFF2-40B4-BE49-F238E27FC236}">
                    <a16:creationId xmlns:a16="http://schemas.microsoft.com/office/drawing/2014/main" id="{42E2011A-A691-4056-BA83-5AE5DA5D2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6" name="Freeform: Shape 39">
                <a:extLst>
                  <a:ext uri="{FF2B5EF4-FFF2-40B4-BE49-F238E27FC236}">
                    <a16:creationId xmlns:a16="http://schemas.microsoft.com/office/drawing/2014/main" id="{B25D03B6-BA5C-4F35-B534-2958BE2D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7" name="Freeform: Shape 40">
                <a:extLst>
                  <a:ext uri="{FF2B5EF4-FFF2-40B4-BE49-F238E27FC236}">
                    <a16:creationId xmlns:a16="http://schemas.microsoft.com/office/drawing/2014/main" id="{AFFA21F3-49AA-4046-AA1B-8AF347E65D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8" name="Freeform: Shape 41">
                <a:extLst>
                  <a:ext uri="{FF2B5EF4-FFF2-40B4-BE49-F238E27FC236}">
                    <a16:creationId xmlns:a16="http://schemas.microsoft.com/office/drawing/2014/main" id="{6AD5F85E-4055-4660-9612-0FAAB83C9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 name="Freeform: Shape 42">
                <a:extLst>
                  <a:ext uri="{FF2B5EF4-FFF2-40B4-BE49-F238E27FC236}">
                    <a16:creationId xmlns:a16="http://schemas.microsoft.com/office/drawing/2014/main" id="{042F0FC1-F3C6-4F46-8689-752836939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 name="Freeform: Shape 43">
                <a:extLst>
                  <a:ext uri="{FF2B5EF4-FFF2-40B4-BE49-F238E27FC236}">
                    <a16:creationId xmlns:a16="http://schemas.microsoft.com/office/drawing/2014/main" id="{2BD2B2E5-6320-4D47-A498-BA4B872B4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1" name="Freeform: Shape 44">
                <a:extLst>
                  <a:ext uri="{FF2B5EF4-FFF2-40B4-BE49-F238E27FC236}">
                    <a16:creationId xmlns:a16="http://schemas.microsoft.com/office/drawing/2014/main" id="{8F464586-9DDA-4328-805D-80B712E2D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2" name="Freeform: Shape 45">
                <a:extLst>
                  <a:ext uri="{FF2B5EF4-FFF2-40B4-BE49-F238E27FC236}">
                    <a16:creationId xmlns:a16="http://schemas.microsoft.com/office/drawing/2014/main" id="{85B3F8A1-D5AE-49DF-A40E-ACC1E3121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3" name="Freeform: Shape 46">
                <a:extLst>
                  <a:ext uri="{FF2B5EF4-FFF2-40B4-BE49-F238E27FC236}">
                    <a16:creationId xmlns:a16="http://schemas.microsoft.com/office/drawing/2014/main" id="{B89CB14C-CBE9-429B-BEF1-5B364C4DF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4" name="Freeform: Shape 47">
                <a:extLst>
                  <a:ext uri="{FF2B5EF4-FFF2-40B4-BE49-F238E27FC236}">
                    <a16:creationId xmlns:a16="http://schemas.microsoft.com/office/drawing/2014/main" id="{1157CE18-C763-4AA0-92AA-2C0F0C0BC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5" name="Freeform: Shape 48">
                <a:extLst>
                  <a:ext uri="{FF2B5EF4-FFF2-40B4-BE49-F238E27FC236}">
                    <a16:creationId xmlns:a16="http://schemas.microsoft.com/office/drawing/2014/main" id="{6F4CF8E8-E78C-4FCE-9191-C0D2D78A11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6" name="Freeform: Shape 49">
                <a:extLst>
                  <a:ext uri="{FF2B5EF4-FFF2-40B4-BE49-F238E27FC236}">
                    <a16:creationId xmlns:a16="http://schemas.microsoft.com/office/drawing/2014/main" id="{B4EA3223-D631-41C3-A439-7BD891A93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90F9C61-C8B5-4067-8B02-2201380D4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6A80D9A-67F0-4CD7-9340-A92FF6B71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8E2ACFD-43B0-477D-B4BA-00CA38CDE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A66B1B2-4ECE-4EB0-89ED-466167C53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2C465D2-FE19-4020-8DED-4A6F8DAB7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C66B733-FA4A-4E4C-B93B-7C33AF2DE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81F9387-3002-4AC4-8A38-E869E6644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66E1CD5-F7E2-45D7-AEF7-BC08FE3C6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EECF55A-054C-4075-A383-6AA7730DD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B6417CB-6916-4D45-9675-BB940158F2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71B27B1-619D-450C-AE37-4711931A7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94A3B9C-75FA-4F91-B74F-4904D9D82D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C737D59-38C5-4C71-8E82-3242EC269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FE06754-0432-42D1-B88A-80C1C9575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AF9EE4B1-D5B7-43E0-B69F-363DDCBBD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CE7C87C-53F5-406C-9565-A6287453F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5DA7714-98BE-4DB5-A732-E51BE0FC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E99D639-E701-422B-99B2-B908FFC40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CFC8C86-6A9B-4FC2-850F-244CC809A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A3BE664-FC9E-4C30-ABFA-C3597B5056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91EF4631-B670-463C-ABA3-80120C96F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805675E-8B92-477F-A381-D568EEAC03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FABE2F0D-23FA-4FA8-AF49-831C6F8FF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4935589-F286-4F1D-8141-DC29318E4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A8537D0-FA05-4E99-98CD-14A1E2E40C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4306776-4597-40C1-8CEA-5B0B7A170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32B998B-E2E7-48D3-A858-83E55EC129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F7AAF66-7ACC-4337-84A0-49F4D5247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944F3A7-9E59-4599-AC48-9A60462D1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3ECF174-F0E7-4DB5-ABFC-1506C97A05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54DE89E-1C25-4524-B470-BDD18E1D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66B3EB3-A9F5-4E2E-9D31-93A2B7CA51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698F22B-2E15-4E95-B62C-67A23816B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47244A1D-0DE6-41FD-B791-44684D49F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8CFA451F-2534-4429-8EB7-F481A1A0B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18BF261-C3FB-423A-8E99-8F78BB5E3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8EEAA0F9-44F7-4442-92B2-C3236491D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650D9881-601E-4D65-BC57-2B3FFB98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7D21934B-62BB-4FD0-9CAD-4A946362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516AFB2A-6A2C-454C-9B85-7F7C0601D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604E0FD-4716-4EBB-A84D-CD4DE76DF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3126F09-55DB-41DE-AC1E-C16A3900AB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F375666-5F5B-4FF9-82E6-EE5844B07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E6B0421-EADA-4552-A7DA-C0094C31A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A326009-6419-464C-90F4-7052E1CE8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CA9BB2B-26FD-4082-8C98-D77773C59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931B940C-BBBF-4B19-850A-827E275B0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444386D-718F-4F16-AFE5-418910F49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6994DF6-17CA-4780-9299-F697C123B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CF11D648-BCB9-48B7-BB5A-587E0E474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FD1CA17-E5F7-4BA5-9628-8FAEF8E96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E3E270E-0B56-420B-9E11-39C0053909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DCC3E57-366D-433D-A692-173467B4B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E9037CC2-FE33-4DAE-A097-7089747D88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B51A605-EA22-4197-82CB-2DBC54D87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A8AA9E1-27CF-40F1-9C39-5E7974034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7A91EA2-DA67-42CD-8DB0-B0EFEBFBE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36D129D-B6B1-4B3A-884B-F258C5075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4D00009-F50B-4211-A557-9928B1E23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D372432-51DF-4952-A7A1-2662B17B8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A7BBA90-77FB-4446-B5C3-8A9D095FB2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35439AE7-1B79-45F6-9B9E-BD3FE107C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0CEA0EC4-CA9E-449B-B165-93AE862BF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D4696EC4-B697-4F0F-AC37-50B86C258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C6C4A62-16B1-4A4E-AE66-987528E10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C2B6603-1E71-4632-9336-2EF04631E1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71FD4202-4E65-42DC-A151-A4E12CCD3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6A045D1-9E13-4D1B-B0B2-51253608D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D129FF56-4A2C-4248-8D61-2D443078EA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69EDB80-421B-41B1-BEAA-EBCF78528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CCC5634-ECE2-48FA-A017-4E5616596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12E6B449-4B47-4B3D-87BD-CD5ABCE2A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DBF0712D-1990-44E3-A0E9-3B58794BB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7D56FF7E-12BD-4B18-8E8C-832F44ED3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DB24642-D1B7-4310-B509-E87B615D5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CBC1CF74-4E99-4B74-A113-4D86AD4B1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63D4008-B633-4D42-B8D9-6A2EF4540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12B2253E-79EA-462F-B0F7-7AC2680D1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3DBC8E6-6D1A-48C9-BDCB-118C3F7E0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CA62A208-74D3-4715-AA45-4242BFCAC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62EF3051-B7EB-40BF-9517-DACEC4F69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A5BFA2B5-1495-4C12-91F9-A97FA4BF9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84FAC3B1-CEB4-4FC0-988E-A6A69C26D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E675E80D-4CA9-4B35-9E02-88A36BE23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4AF02B8-6EDB-4F9C-A5BC-8824631E3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8E47A36D-3C57-447D-A683-6A127BDCF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5C5909D-E4BA-49FD-979B-E5354BD8BC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D2FB7182-E36E-492B-8063-D696513FF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C5057475-340D-4D05-A9A0-7D0A142A91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A3A713E7-DDBB-471D-9C62-06FED1733B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D7B329B3-8C59-46A9-8619-39AAB6BC4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4967109-0937-40E9-B514-211A7139A4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FA6018E-BDA4-431E-A554-929F4064A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AB94711B-6944-496D-9610-6FD9EEFEFA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A6943304-77CF-476D-97FE-2446AFB77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B0D704E-F205-48A9-AB6C-7876F624B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A025AB1-A69C-4112-B52C-630D3794F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BBF8F0BF-8B92-4A36-A6DC-A05499DAE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1523E0E-EDAD-481B-BC2C-CA1F4FCD6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7BD8317-81B6-4FBC-BE8B-0932B2F6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6DC2D600-17FF-4995-BFCB-7828B7B3A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0BF4B884-9C23-4CFE-83D9-2684311C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1890B6D-5E4A-410F-A6C1-3CFC026B6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7F9069B6-F9D4-4879-819C-BF26F05E7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9F7ED034-C43F-44EA-BD7F-402E15E6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4A1AF245-4D76-4BEB-A140-CEB6CED79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200320D-258F-468E-A6AB-36A2248A9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DE1F0581-A718-4587-AF4F-41BD374E0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6FE5071-2441-43A9-AF63-ECC3F5879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03757FD5-AB95-4F79-BE9D-578E27DA9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447189BF-D4F8-465C-8671-BC3DFD1899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4C6D1DF9-B037-41C4-B6EC-79FCB01E0F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9194234-0939-4C43-96C5-16A73A7AE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15179E6-CF1D-4543-A8A2-F6CDD1028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21D3629E-CDA6-4C79-BB65-9DEE19607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C993CC91-843C-4516-92F1-505C5C181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90A353D-6A43-4321-BB1D-AB6B57414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341F7DD8-0592-425F-80F8-6F8972F31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CB7AC72A-2A9E-435D-85CA-9F545AA4A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EA4D2FBC-CB8E-4996-9E48-7FB6A3C52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A42FB97E-E1D0-4445-8203-EB863FC07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4BDF055F-3D00-4F20-9D27-441A28422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2F4A7659-EFA5-428B-BB2A-503190812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82E5248-5500-4FD3-80D5-72E5F37CD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5A7BBE74-89A9-4296-BFD4-6BFE45086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9923C233-A2FB-49C0-BE39-65F2FDDE39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40033D00-0BCF-47A0-894B-7D7E58CC9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8935B4AD-5D38-4102-AF83-9DBBF51FE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41C582AD-05A2-4DB7-B8F5-2B02417AB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8D66DCE8-FAFB-42B8-BEB9-383E53FF8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DB64AE3-FBBC-4060-BA4B-79DE4D588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5062B4C6-BBCF-44CF-A4A6-8A1900CAC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410E20E3-1A75-47B0-A487-92389EF833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0FE5E141-EEF6-4303-826C-1E55B3D54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DB86DCED-C16A-4A80-86D7-D8C533062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EF7E440-9DEC-432B-8870-70B13E7ED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BE9CCDFD-227E-4A9C-AE7B-0AE303F3A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1ED97839-E4D7-4D9A-B458-17A6F25FC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36FF737D-5C24-4CFB-AC90-7CAA71CCC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9F2CC475-46DE-40F1-8D24-494352F9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94A11584-6B6C-4F9B-A379-2F8AEEFE2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FF21F17B-ACA1-4F1C-B89D-8A8663938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8308D72-A7DF-474E-BACE-C80A9E7DC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1823729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4E8B3C0C-6C0E-554B-AFC1-50829F8693C3}"/>
              </a:ext>
            </a:extLst>
          </p:cNvPr>
          <p:cNvSpPr>
            <a:spLocks noGrp="1"/>
          </p:cNvSpPr>
          <p:nvPr>
            <p:ph type="title"/>
          </p:nvPr>
        </p:nvSpPr>
        <p:spPr>
          <a:xfrm>
            <a:off x="946521" y="667675"/>
            <a:ext cx="5217172" cy="1158857"/>
          </a:xfrm>
        </p:spPr>
        <p:txBody>
          <a:bodyPr anchor="b">
            <a:normAutofit/>
          </a:bodyPr>
          <a:lstStyle/>
          <a:p>
            <a:r>
              <a:rPr lang="cs-CZ" sz="3700" b="1" dirty="0">
                <a:latin typeface="Times New Roman" panose="02020603050405020304" pitchFamily="18" charset="0"/>
                <a:cs typeface="Times New Roman" panose="02020603050405020304" pitchFamily="18" charset="0"/>
              </a:rPr>
              <a:t>Obrazy postav v díle</a:t>
            </a:r>
            <a:br>
              <a:rPr lang="cs-CZ" sz="3700" dirty="0">
                <a:latin typeface="Times New Roman" panose="02020603050405020304" pitchFamily="18" charset="0"/>
                <a:cs typeface="Times New Roman" panose="02020603050405020304" pitchFamily="18" charset="0"/>
              </a:rPr>
            </a:br>
            <a:endParaRPr lang="cs-CZ" sz="37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268C940D-4516-4630-B49F-65C1A82FEA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13" name="Graphic 212">
              <a:extLst>
                <a:ext uri="{FF2B5EF4-FFF2-40B4-BE49-F238E27FC236}">
                  <a16:creationId xmlns:a16="http://schemas.microsoft.com/office/drawing/2014/main" id="{160C130F-E752-44CF-98A8-75490C2A2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 name="Graphic 212">
              <a:extLst>
                <a:ext uri="{FF2B5EF4-FFF2-40B4-BE49-F238E27FC236}">
                  <a16:creationId xmlns:a16="http://schemas.microsoft.com/office/drawing/2014/main" id="{9690DAC5-9FBA-4943-959B-751AF2B46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 name="Zástupný obsah 2">
            <a:extLst>
              <a:ext uri="{FF2B5EF4-FFF2-40B4-BE49-F238E27FC236}">
                <a16:creationId xmlns:a16="http://schemas.microsoft.com/office/drawing/2014/main" id="{E75AE9B3-F059-9F40-8428-CDC879CD045B}"/>
              </a:ext>
            </a:extLst>
          </p:cNvPr>
          <p:cNvSpPr>
            <a:spLocks noGrp="1"/>
          </p:cNvSpPr>
          <p:nvPr>
            <p:ph idx="1"/>
          </p:nvPr>
        </p:nvSpPr>
        <p:spPr>
          <a:xfrm>
            <a:off x="946520" y="1747592"/>
            <a:ext cx="5397130" cy="4351338"/>
          </a:xfrm>
        </p:spPr>
        <p:txBody>
          <a:bodyPr>
            <a:normAutofit/>
          </a:bodyPr>
          <a:lstStyle/>
          <a:p>
            <a:pPr algn="just"/>
            <a:r>
              <a:rPr lang="cs-CZ" sz="2200" dirty="0">
                <a:latin typeface="Times New Roman" panose="02020603050405020304" pitchFamily="18" charset="0"/>
                <a:cs typeface="Times New Roman" panose="02020603050405020304" pitchFamily="18" charset="0"/>
              </a:rPr>
              <a:t>Igor</a:t>
            </a:r>
          </a:p>
          <a:p>
            <a:pPr algn="just"/>
            <a:r>
              <a:rPr lang="cs-CZ" sz="2200" dirty="0" err="1">
                <a:latin typeface="Times New Roman" panose="02020603050405020304" pitchFamily="18" charset="0"/>
                <a:cs typeface="Times New Roman" panose="02020603050405020304" pitchFamily="18" charset="0"/>
              </a:rPr>
              <a:t>Vsevolod</a:t>
            </a:r>
            <a:endParaRPr lang="cs-CZ" sz="2200" dirty="0">
              <a:latin typeface="Times New Roman" panose="02020603050405020304" pitchFamily="18" charset="0"/>
              <a:cs typeface="Times New Roman" panose="02020603050405020304" pitchFamily="18" charset="0"/>
            </a:endParaRPr>
          </a:p>
          <a:p>
            <a:pPr algn="just"/>
            <a:r>
              <a:rPr lang="cs-CZ" sz="2200" dirty="0">
                <a:latin typeface="Times New Roman" panose="02020603050405020304" pitchFamily="18" charset="0"/>
                <a:cs typeface="Times New Roman" panose="02020603050405020304" pitchFamily="18" charset="0"/>
              </a:rPr>
              <a:t>Svjatoslav</a:t>
            </a:r>
          </a:p>
          <a:p>
            <a:pPr marL="0" indent="0" algn="just">
              <a:buNone/>
            </a:pPr>
            <a:r>
              <a:rPr lang="cs-CZ" sz="2200" dirty="0">
                <a:latin typeface="Times New Roman" panose="02020603050405020304" pitchFamily="18" charset="0"/>
                <a:cs typeface="Times New Roman" panose="02020603050405020304" pitchFamily="18" charset="0"/>
              </a:rPr>
              <a:t>Svatoslavovo „zlaté slovo“: </a:t>
            </a:r>
            <a:r>
              <a:rPr lang="uk-UA" sz="2200" dirty="0">
                <a:latin typeface="Times New Roman" panose="02020603050405020304" pitchFamily="18" charset="0"/>
                <a:cs typeface="Times New Roman" panose="02020603050405020304" pitchFamily="18" charset="0"/>
              </a:rPr>
              <a:t>«</a:t>
            </a:r>
            <a:r>
              <a:rPr lang="uk-UA" sz="2200" i="1" dirty="0">
                <a:latin typeface="Times New Roman" panose="02020603050405020304" pitchFamily="18" charset="0"/>
                <a:cs typeface="Times New Roman" panose="02020603050405020304" pitchFamily="18" charset="0"/>
              </a:rPr>
              <a:t>скорбота з приводу роз’єднаності руських земель, пасивності окремих удільних князів та їхньої байдужості до долі Русі; заклик до найбільш могутніх князів (галицького Ярослава Осмомисла, волинського Романа Мстиславича, суздальського Всеволода) виступити «за землю Руську».</a:t>
            </a:r>
            <a:r>
              <a:rPr lang="cs-CZ" sz="2200" dirty="0">
                <a:latin typeface="Times New Roman" panose="02020603050405020304" pitchFamily="18" charset="0"/>
                <a:cs typeface="Times New Roman" panose="02020603050405020304" pitchFamily="18" charset="0"/>
              </a:rPr>
              <a:t> </a:t>
            </a:r>
          </a:p>
          <a:p>
            <a:pPr algn="just"/>
            <a:r>
              <a:rPr lang="cs-CZ" sz="2200" dirty="0" err="1">
                <a:latin typeface="Times New Roman" panose="02020603050405020304" pitchFamily="18" charset="0"/>
                <a:cs typeface="Times New Roman" panose="02020603050405020304" pitchFamily="18" charset="0"/>
              </a:rPr>
              <a:t>Jaroslavna</a:t>
            </a:r>
            <a:endParaRPr lang="cs-CZ" sz="2200" dirty="0">
              <a:latin typeface="Times New Roman" panose="02020603050405020304" pitchFamily="18" charset="0"/>
              <a:cs typeface="Times New Roman" panose="02020603050405020304" pitchFamily="18" charset="0"/>
            </a:endParaRPr>
          </a:p>
          <a:p>
            <a:pPr marL="0" indent="0" algn="just">
              <a:buNone/>
            </a:pPr>
            <a:endParaRPr lang="cs-CZ" sz="2200" dirty="0">
              <a:latin typeface="Times New Roman" panose="02020603050405020304" pitchFamily="18" charset="0"/>
              <a:cs typeface="Times New Roman" panose="02020603050405020304" pitchFamily="18" charset="0"/>
            </a:endParaRPr>
          </a:p>
          <a:p>
            <a:pPr marL="0" indent="0" algn="just">
              <a:buNone/>
            </a:pPr>
            <a:endParaRPr lang="cs-CZ" sz="2200"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C93F2521-5FCA-4EE4-ADB9-C71AB81B88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16299"/>
            <a:ext cx="1598829" cy="531293"/>
            <a:chOff x="6491531" y="1420258"/>
            <a:chExt cx="1598829" cy="531293"/>
          </a:xfrm>
          <a:solidFill>
            <a:schemeClr val="tx1"/>
          </a:solidFill>
        </p:grpSpPr>
        <p:grpSp>
          <p:nvGrpSpPr>
            <p:cNvPr id="17" name="Graphic 190">
              <a:extLst>
                <a:ext uri="{FF2B5EF4-FFF2-40B4-BE49-F238E27FC236}">
                  <a16:creationId xmlns:a16="http://schemas.microsoft.com/office/drawing/2014/main" id="{701F4A7E-EE52-4FFF-847D-941A57F6EDA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394" name="Freeform: Shape 20">
                <a:extLst>
                  <a:ext uri="{FF2B5EF4-FFF2-40B4-BE49-F238E27FC236}">
                    <a16:creationId xmlns:a16="http://schemas.microsoft.com/office/drawing/2014/main" id="{44C45BFB-2AD2-45F8-9F4B-9151A686E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2FD8094-5F5E-411D-96E3-0D8E76B94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395" name="Graphic 190">
              <a:extLst>
                <a:ext uri="{FF2B5EF4-FFF2-40B4-BE49-F238E27FC236}">
                  <a16:creationId xmlns:a16="http://schemas.microsoft.com/office/drawing/2014/main" id="{F3FB933A-7D1C-4A1F-9589-2006261FD96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19" name="Freeform: Shape 18">
                <a:extLst>
                  <a:ext uri="{FF2B5EF4-FFF2-40B4-BE49-F238E27FC236}">
                    <a16:creationId xmlns:a16="http://schemas.microsoft.com/office/drawing/2014/main" id="{965C4036-D195-4D1E-B436-A0379596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4F38E9F-35FC-437D-BE4E-33FDF6056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5" name="Obrázek 4" descr="Obsah obrázku tráva, stojící, muž, skupina&#10;&#10;Popis byl vytvořen automaticky">
            <a:extLst>
              <a:ext uri="{FF2B5EF4-FFF2-40B4-BE49-F238E27FC236}">
                <a16:creationId xmlns:a16="http://schemas.microsoft.com/office/drawing/2014/main" id="{F7C3D34A-456E-674C-8F1A-5E444E0B7FB2}"/>
              </a:ext>
            </a:extLst>
          </p:cNvPr>
          <p:cNvPicPr>
            <a:picLocks noChangeAspect="1"/>
          </p:cNvPicPr>
          <p:nvPr/>
        </p:nvPicPr>
        <p:blipFill rotWithShape="1">
          <a:blip r:embed="rId2"/>
          <a:srcRect l="4995" r="23457" b="-1"/>
          <a:stretch/>
        </p:blipFill>
        <p:spPr>
          <a:xfrm>
            <a:off x="6598775" y="1911126"/>
            <a:ext cx="4446680" cy="4024269"/>
          </a:xfrm>
          <a:prstGeom prst="rect">
            <a:avLst/>
          </a:prstGeom>
        </p:spPr>
      </p:pic>
      <p:grpSp>
        <p:nvGrpSpPr>
          <p:cNvPr id="24" name="Group 23">
            <a:extLst>
              <a:ext uri="{FF2B5EF4-FFF2-40B4-BE49-F238E27FC236}">
                <a16:creationId xmlns:a16="http://schemas.microsoft.com/office/drawing/2014/main" id="{2B7E220D-70BE-46E1-87EA-9239C10828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66592"/>
            <a:ext cx="1443404" cy="1443428"/>
            <a:chOff x="10154385" y="4452524"/>
            <a:chExt cx="1443404" cy="1443428"/>
          </a:xfrm>
          <a:solidFill>
            <a:schemeClr val="tx1"/>
          </a:solidFill>
        </p:grpSpPr>
        <p:grpSp>
          <p:nvGrpSpPr>
            <p:cNvPr id="396" name="Graphic 4">
              <a:extLst>
                <a:ext uri="{FF2B5EF4-FFF2-40B4-BE49-F238E27FC236}">
                  <a16:creationId xmlns:a16="http://schemas.microsoft.com/office/drawing/2014/main" id="{FC1A5110-77D2-40E7-81AD-268BA675FE7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96" name="Freeform: Shape 195">
                <a:extLst>
                  <a:ext uri="{FF2B5EF4-FFF2-40B4-BE49-F238E27FC236}">
                    <a16:creationId xmlns:a16="http://schemas.microsoft.com/office/drawing/2014/main" id="{4FA2A3FD-1B3F-42AF-BC02-85F36E0565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7AD487CA-8FBC-4540-AC49-97AE50C65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0D84CF57-47D1-43F3-A27F-4554C887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CBEE7FBD-98AD-4AD4-8928-24BF44632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4FD382E-B389-4D8F-A55E-6DFA291F0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98382AB7-ABEA-406A-BC9C-E929CB72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687410AC-739F-4AF0-B3F3-BA1EE2D8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297F7ECB-7025-4A18-B6C1-9A8F179D8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8BF277F-8AC7-4B9F-A748-658BC32F4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861EEE4-BFC2-47F9-B33D-2CF7EF91D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6EDB4948-A661-493E-A726-89FD1604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690295D3-F01C-40D4-AC18-38CDB597D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E279E4F-F139-423E-AF42-7C309EE9E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BE503EF8-F0B7-4F0E-B82E-742BB8DB8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8BF1F2E6-2E0A-4F5C-AF29-167B9214D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D465F6F4-1BA9-4F7B-9980-3571C7C5CC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FFF3428D-3135-4073-AB27-8292AA421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2EE4FAE5-DC40-43E2-BACB-84C2CCDA3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97E1E565-91F8-469C-998D-413D4E3D0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7AADD30B-6564-45CD-A760-00AD0ED73C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3B9ABBD5-5E76-4812-A4CF-2A8B16AD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2F97912E-EDA5-4A75-A106-B25426BB6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A8D15062-DCA7-43EE-AB75-CD9C80F37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0EB5712-3433-46B4-A8DF-04A8D03E3E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6F3BFE28-EB41-4640-802B-FAA4F7378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03F4E0E-E3AE-4B10-B1BC-529CC3CD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1B83F41D-7419-46EC-8C00-37127DC3A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9991303F-ED54-4483-97A9-3143D1CA7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0B99A87F-D826-40DC-B688-B209D5253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3CB798D6-E3C9-41B2-8F20-F0CF87068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9CF03CDA-070F-49AE-B37C-4D08A1BAD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D4CBFC42-413D-4BC6-9BEA-078040C01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24A02437-3BDD-4242-9C52-0DB006A35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7209D1D0-DC11-43F3-8050-D8C01D3B62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8A37369D-62F1-4A67-B1A1-658CBED41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68CD3744-B811-40BE-B10F-4D5B1AA9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3048B8EA-2CD0-40CF-B570-BD99E0F77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2D8EA840-350B-405A-A1BB-40D93A00E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BFAC7FE-90ED-4400-9E88-D3EB802CF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F8A49AFF-4D6A-4290-A811-6ADBC2A2A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A5267CD0-3312-488A-ADC9-2A215FC9B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734AF3AE-4171-471C-AFDE-0A4B563D9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761283D-6867-470C-85BB-833A5997B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232907EC-87D6-4A76-97C7-ED83798B87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9AE06A14-FDDB-4888-9F8A-C027B6FC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408FBBF8-91F0-43DF-84FE-8585BD4C01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40F8B312-3204-4812-9CED-599503CC0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B3163C36-49A9-42CD-84AB-945A54810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C737819E-C741-419C-8B07-6CBF226F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86094C82-164A-490B-A711-CBC5914A7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B97614F7-51E5-4AEF-B768-8C452874D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B6227872-28BD-445D-96AD-EF00622F8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C1DC2CF0-2FA0-43FC-9509-0C6DB072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9795B481-57FF-4E8E-83AA-E5D2E3E2F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48378AF-5FAD-46E5-9709-EA405E674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673CCD4-0D19-45A5-A1E8-0C6F8E2C41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EE686E15-638D-450E-BD41-9EEC16695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19970629-2923-493A-A315-FA7EDF13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D8839461-CBD3-4A9A-BBCF-09A883587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06ACA65A-A638-4499-9A58-4BBB2D850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1E2A7DEF-7652-4468-8E3F-6FF0C0A9F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B20F00C4-6808-4F91-8495-A7C27E49A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4254291C-CB21-424F-AF32-0C70F1642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C6D37468-BE92-4741-86A9-1417F2AA4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2A361414-EF46-4101-B08C-BA761D10D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62B99449-370E-4EEE-9DB6-159197F27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FAA977E9-699A-4D73-B0CF-CE0C4EB2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9EDD115C-F555-4352-B8FB-C7F9829FA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9454379A-04D7-4413-8E59-262DB6BCD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8E65F25A-79A5-4F0D-A340-475979F2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38E1E5B-3968-49BD-843C-C8C0F44C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94CA466D-7602-4464-BAB2-071A59F8A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A1357E7-09DA-4B68-A637-F277764E9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EFCA436-DAC9-4B9E-82BE-E0DE3F5C8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FA482722-F397-4F01-97DD-D018FE637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5CF6C289-6A1B-4031-84CC-4DA52D08E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42F190D1-D9E1-46D5-A212-6560B860B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08ADD086-4DD1-4EBA-BC75-CD93AE4D4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75A280D7-478F-468E-9644-B09B8FDEB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C9BE9354-BB23-458F-9AE3-DD8AC4F1E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861A354D-F521-44EF-9140-7393D26D2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76B3340-3BF4-4FB9-B7FA-751617C73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C802BF6D-7C7F-41BF-B0CA-C5E6AFABB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712FB0EF-009B-4384-BD25-D3C6EBCC9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922F2BA9-9373-465D-8F24-F58DB9B1B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4FAD72B3-1B8B-4B05-B201-419A776FB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AC81E68B-1417-445D-9B51-60A0F91E5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7D5A9E27-E07F-4466-9021-D25D85CDC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CF5DC41D-2B9C-4659-9F3E-C3A2BDE8B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5AA3263F-DADF-4BDD-82AC-F44BC4FE0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8999662B-626A-4D98-920C-CDA407F83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6C410A6-2F1A-4222-8D50-2781C5D7E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9221CD39-A736-45F1-92AA-8533C1D27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B3025FBC-7A41-410A-AC63-DD483277D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09A5D562-F236-406C-A6FF-163F8FE29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98086E1B-8B11-4A2D-BB70-33C51E476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B908F0B-B32A-46B3-8587-82EC271B8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2687ECF-D561-41B0-AD3C-7F627A412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F7F6218A-89E1-41D8-8C8C-6CF0F70F5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CAFE4E14-C851-4334-9F44-DFD70DD46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011BCD2-D4B9-4726-8FF7-FF4B12983A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D21E20DA-52FD-41FC-AB37-5468D9F20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69EB0F03-97F9-4207-9552-FD5F92185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F1675131-367D-4E22-8170-BE1BCA565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8CA3664D-20A4-4FCC-9CD3-E7A452C5B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A9515CFE-D1C5-4594-A572-DB2235C69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CFB6755-EA85-4DA9-A570-59F500E95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824F6828-D6CE-44D4-BF48-6FA7F58862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97E302B6-BC6F-4DF5-B1FA-3BEE99267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42327E29-F07F-4C06-A1E3-19EBCABEE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1FF70127-1DB3-4507-ABD4-BE6242907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9655D743-D6D1-4AAF-8644-B7B6053308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AEB3D1EA-07D1-4406-BF5A-AEA41D7D2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0DFB99DC-1A5F-455D-9AD5-B84298D1C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30CD14F4-787A-4CB1-87CB-FD4A28816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A23CE74A-BDFD-4B56-84CA-734581FCF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9E4FE61F-77E6-40E1-97B9-2B88B7CE9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3C5471DE-7760-4942-9752-D8676B2BE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AFC6266D-DA02-4614-88F2-7077DCC29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AE1A43A2-78D9-4279-B715-FED7BD94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A2B18DEA-1741-42E2-9097-7B5DE0018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A78E9B74-5DCA-4B60-89A6-2B3A85E24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057B4547-96DD-4BA0-994D-C76DE93AD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30454D66-4E7A-44FE-9822-3D34133AB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29051627-5724-440D-8B81-D4F83BE98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38507626-34D1-4BBF-B9EF-BDE8BBBF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209CB8E9-BC41-4D95-B65F-8285256AD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FB597DBE-D5A0-45B1-A659-8452BF04A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53D2250-26AE-4ED4-8644-0A23D1CBC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932173CC-8796-4913-BFB5-DEABBA855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79FC0C90-AECD-45F4-8BAD-CA3DAC393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9475113E-1AC5-4621-A394-9D0657FC0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EF8491AB-6DD8-4293-B4D7-550388F1BB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1851A60B-8BBD-4C38-9143-0AF1DC783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B9810BA7-727E-4871-A866-A0CD5EE6C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2252C24-7565-4F9E-81B7-F0385F30C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91095F58-4C7C-4261-AF74-4C8BEA99F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A79FED60-FFC3-4420-BB54-25D7E3D20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1B619CEC-F915-4E63-AF98-E4212F9F6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03FBB620-A91A-4FF4-B380-DC4FEC600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912F7E0D-8362-4060-BB77-EC596B279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4F11F9EE-F36A-4206-AE5B-60825B153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F342A80B-ACB4-4C6F-8250-212611A28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D4EC40C9-93C0-498E-A05D-17EF46BB9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42CF2F2-4895-495A-B10B-EE6C93BDB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2AFEDFDC-CB51-46B4-8294-26B55F973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AD19ED5F-B560-4366-AD14-9EC71C7ED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42E95D3F-2E55-4021-9D6F-B6E7224C9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F45660DB-2DA2-4937-B362-69FA55D2B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FA488514-5D26-42FF-BD81-E9F2E1DE3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421E4366-604D-4893-BE4C-08D448A06C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9128E702-7B78-4B59-BAB4-530DF53A8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97456D98-32F2-4486-81EE-5CBDC5137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F3173B06-C53D-4E52-B3D3-7D10BB963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A5E08649-A0F1-4F92-9B1A-23DD0768E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0386755E-BD00-42F5-8AFD-3FE177FD6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38479D89-3237-4F5A-9785-2F84E973F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F86502C8-2734-48E5-9834-A8435644C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CEA77AA6-BB37-4CE8-9E75-DB4F595B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CF79F8C8-5618-4880-A26B-8310380F0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880EE80C-A78F-4B21-985E-50CACEF2E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0EDC8879-9797-42E5-AB8E-E36229BF3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1B37764D-AF04-4F2C-81D9-5EFA3E5C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31C6105B-1E1B-4444-A6E5-5B157F3C1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559B4EC8-EFFF-4DCA-AAB8-26AF6679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ED93E274-9D58-4EC9-80D4-33D9D3A09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6E5616A1-0B5F-4D6D-910E-792B393B3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BDD0D9C8-A2E7-4C95-BBC5-5E2D62D67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509401FA-7222-4A17-828C-1729888E9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6" name="Graphic 4">
              <a:extLst>
                <a:ext uri="{FF2B5EF4-FFF2-40B4-BE49-F238E27FC236}">
                  <a16:creationId xmlns:a16="http://schemas.microsoft.com/office/drawing/2014/main" id="{7B025375-9B31-46A6-87EC-BA8E94E678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7" name="Freeform: Shape 26">
                <a:extLst>
                  <a:ext uri="{FF2B5EF4-FFF2-40B4-BE49-F238E27FC236}">
                    <a16:creationId xmlns:a16="http://schemas.microsoft.com/office/drawing/2014/main" id="{454AFC84-3FCF-4783-9CE6-BE7BCF5CB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C3B2D5-1605-4334-8CC6-33D5D53E7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93286B7-109A-47DD-BD18-3A8E2FCDF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6E4611D-D180-45CC-95F3-4D780BF21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75D9DF6-64E6-48A9-89BE-1AEDF3DB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77E91B6-62FE-4219-8648-2FA062EE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05794AA-8ED8-4FEB-B9E2-3D6829552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CEF7D50-E12D-4F46-9B10-16E903FB7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D885088-5CE2-4ABB-AC5F-8E295C63A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7F9B5BB-81CC-442B-B607-5F084799E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CC6AB35-BB47-42CE-9492-77B57C361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E13E089E-A0F7-4B85-BFEF-EABBF38248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306C271-11BD-4ACA-99FC-BC847B6AB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51C39C2-B68B-4FB3-AF93-3B6EFC5EB8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19A9E62-BA64-414F-9053-428828BD4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0F1A2A5-D670-4734-B018-570175184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896E20F-D59A-4E5C-AAC2-ED79FCAC3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3B49622-0DD4-4378-A974-3EC752B2D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BF83D4D-5E95-4F61-8A1C-624625209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B270157-AA6D-4EE4-9506-368F8C97C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4DA0BEE-AE9D-4CE8-B249-C229E628E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D089CCA-7A85-405E-9AF7-96F814E3B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E30352E-9DBA-4777-A093-B6F3D6060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64C5F14-2A45-42AA-948A-6C7D19578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3CF5D72-A8B6-4A2B-8F09-46F06C3B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D32D7ED-2507-43E0-BCA0-69F1D921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029896F-72B5-4FBB-98D7-A4A6B7A8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735037E-DA25-4564-960C-F744D00E1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75717CD-2FAA-46E2-825A-5A409DC36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ABAD2C5-9937-47FF-9A17-132CEA54C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319C0FD-333B-49B2-B54F-959084B1C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3F88462-C743-4DF3-9A31-09108B3DD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A47CC3C-9310-422C-8AF8-CF56E286B3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4CBAB0F-DFA6-4370-AF0D-EAEA0DA18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B75D567-78A7-4986-B241-E03EB5B6A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6065FE5-5B5D-426F-A331-FFB91E483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8748863-F066-4C39-BA9E-951EA19F14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988B46B-EC58-4704-8960-75C617B2C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C8F94F3-22A8-4403-BAF4-DA1344D120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144F6B6-FBD2-44C5-93F2-36FB060AB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DFF1114-943E-4377-9482-AC35E9B91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29A169E-8860-41C6-B2BA-656C9E87F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1DA92F1-025A-41CC-892D-006269B6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B423574-AD0E-466C-A690-E3BF7ABC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37E67DD-12D5-49FA-AE92-B1F418632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E085075-A03E-4D1C-A2BE-219D51E77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552ECBE-4DF7-4004-80CB-33A3864DC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B1DFB18-112F-43BE-938F-949ACF4CE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107EA75-B66F-478F-A9A4-8BE4090A1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032A1FF-0163-4F65-9627-3D0E330E7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F81DD7-3941-40F3-A5C5-1D25AD61E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67D955C-E4A5-47E9-B07D-7C7FD8E39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31DEA5B-7DF4-4F3E-B837-7388E6701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640D8A9-2845-4810-99AA-3464C47FB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1AA428D-A610-40EA-926D-72664C6A3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88B6BF5-3A26-476D-AF79-46892B0AE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0D38E94-BDA0-466A-866C-7D754B54B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E4807B4-64BB-4BB1-A6C7-B9F8B78FE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B74427A-2B27-4328-8ECD-0166E61D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58C6F50-4093-4240-B613-EA20F73E2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41C2F64-B446-495C-B3ED-DA19115FD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EDDACDA-D780-49ED-88B3-AC1E6CECD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B6F340F-6BFF-4869-B569-850333B1C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4FC277F-1805-46F5-8D99-EE30A5FCD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E3D8861-A4CB-46F2-812C-4857D1E7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C3AD847-D9CA-4EC5-890E-21244786F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A89CE44-4244-411C-A74F-1446D8BC1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0E6026F-2714-4620-8EE9-3C55C2D6C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0A828ED-45A9-4D69-975D-19CD36650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70CBCD0-B8B7-483D-A17D-9351A1A47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BDEF120-B9AE-44F5-B98D-937D9C92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A8C22314-7ABA-46AF-98F6-EA626787D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8E57EC52-CDFD-4DC8-8C7F-DA76CBC94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2E44CDAD-CC81-4519-A934-3E75CB58F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7234B76-B5E7-497F-8C9A-BEADE7D2A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308AC98-72DE-4623-8351-5CDBA5F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6BCA60F-A345-4A89-8E76-8F628DE249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712711F-FF52-40E0-8B6D-7AB132EFB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BB99ABA-6734-4713-A9AA-6A0613DB3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8DBC39A-A841-4DAD-A5EE-BAD254A4F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88E8002-19BD-4C58-ACEF-D092676D5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637DEA0B-D0C3-4386-B016-901208881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E085198-3B84-4E70-8004-5B739F0D0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1F8854E4-646B-4843-9429-2E68B3AE9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75E4420-1C5B-4C29-9622-F3DA7E0BF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69099746-E839-480D-A294-3851848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5C60C66-6A6A-42B6-82CE-9F5BCAD5F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A85425DE-B5F8-4166-8F76-168A6E6F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F5E9558-8664-40E2-818A-C90536250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620CC716-8E51-492E-95F3-7DF5778E8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87956267-D439-4A6C-8779-9864DDF69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566625F-0177-4163-AAC6-DD5AA352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1580694-1781-46F9-B2C4-76F4689BA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1635D9A5-51BC-49A2-9AE2-4C8147FC5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6D58AC8-F8B3-4C3D-AE9F-26677AE63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3CA316E-6515-47CF-9F53-7A0EE31AF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F8E79866-F842-47A5-8D8C-0185FD69D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1939D2F-E660-4CFF-BF9C-2146DD9CC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3F048F16-4CC3-406C-93A3-3CEDF31C4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BA5658A8-AB7B-409C-A206-50CDD581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1A4F8AC2-9FA1-4E5B-ACB2-661CAABFEE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6438DDE6-AE18-4B2A-92CE-57D6032A1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19B002FA-1035-4DE8-8097-3675A4FB2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699ADFD1-CBA1-4C59-A545-CA6EEAF2C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85DDA6CB-B8BF-4E57-BF2E-5C880FAF8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6A8B2946-9D70-4DD4-B9B2-606E8F83A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319A466-F3AE-4F1F-BD2F-77D9F148B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C6CF0A07-A757-404E-9880-5AF3D52DE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DD3C2686-5B08-4159-865F-1B0A72E7E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AAB7354-0524-4F71-83F0-35FAFA9EE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93C7EEE-727B-4A0D-AA01-3B0893F86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7F98C909-0D3D-402C-86A1-9647DA57B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29CF4616-0FC7-4D90-97D4-47F26C31B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A5151952-7057-44BC-B171-EC280CDD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0CC14CA9-836E-4131-9614-CC7AF80C7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9227461-A59A-437A-A371-0B3DD0510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4564435B-AE59-45CC-A733-1D61AB9A5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4964014-4F54-4767-B2A1-1E68A49A2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AB12DA42-BE2F-486C-A207-50F0B2A0D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35083CD-4EE4-48A6-BDE4-DCEB0CD08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ACA69B4-304D-4E76-91E8-B824CC474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05FBB8B7-7087-4F0C-8A80-BA19FA3C5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08B546A-B18E-4E08-B52F-1F1FB4515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D083028-5844-4BA9-91D6-6066256F8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6BDB7B8-D976-4509-BB67-E960BEB6E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1F8D90CC-4AD0-49F4-B215-61FD0A2FE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A255F4C-2D85-48C3-A425-B1B090100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4D88F2F-ACB0-4172-BB9F-71ABC334D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6102F024-AF29-4883-BE6C-52EFD0207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809DB4B0-EDB8-4635-9A3D-B48E59658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BA4BB9B4-19AF-4964-8FDE-1C02C01F3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3466ACF5-678D-47AC-A8E1-250FBEA6E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CF4BE354-56F1-4CC0-ABC3-CFA225559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1FF6AB4A-7E14-48F4-B58E-D3BCD7F55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826A8026-2DFD-4691-81ED-CF8C6C810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CBE85A3-D478-4EBF-A094-768EDE80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9B03629E-D0C6-47D9-9E55-FB00BFBA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7ECA1C99-3F19-4C93-9683-CDDBE284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6E53F2EA-BC30-4BEC-BBA5-FF485FD8B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4FE941FB-7EBE-489D-B1D8-06BC9E2F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4FCECFFB-D979-4814-99CC-B8C0CCE04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218BC88-1436-4861-9108-ED5C49172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7C43492A-8ADB-4CDA-976F-F9159DE14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48A8C4E-CD2B-4E83-895D-6B1071C5E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315E315-11E8-4514-BE71-EEA42E237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6C36A72-5D83-400B-9DC6-D6A4F7D36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F388598-6DD8-4B12-8DBD-1F8933348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42ADD8C0-C6F0-46A9-8D78-B6026B55B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B5CC1749-FD2F-40FD-AA5A-CAFE9C6E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8F5A197-D6C9-4BDB-A9DE-7FFE84B35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0B6C64F3-7126-4337-9067-15A64EF535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5A902BCF-C9BF-4566-AC1E-1E91502F2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9B1FBFF-C965-462A-9B34-D01689CAF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C13CFECF-7502-40A2-92A6-3DBC74DF93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01280C84-683C-4088-8E3C-8A98A6749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3747508C-3AE5-4D8D-A086-A46FDBEDE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EEC02501-119D-4C07-AB8C-A131B125B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F899201-EDD3-4F1A-89A6-345290E70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25488C2-1481-42C0-AE4D-4052F7EFF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84F224FC-B0FB-4A2E-A9BD-0F7CFB24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04F68AF-F37B-4407-8471-E549ADCFA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6030291B-8F7B-4D02-A35F-561C0DAA8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3E961417-D5BB-4D51-8FD8-340228425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133EAFF3-FE9C-4606-89F9-19982C0FE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1882DC7-070C-47B0-B378-FA112A6CA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BDF1B4B0-0A75-4538-A610-727209081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E4AD28E-F206-45E2-9B00-A2E68FFB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735023C8-4EFD-461A-8FFD-C78035856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FFEB6B5-C11C-4B5F-BCC4-C86C5659E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8334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6"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928BA883-879E-674D-AAA1-5BDF2ACB5FBA}"/>
              </a:ext>
            </a:extLst>
          </p:cNvPr>
          <p:cNvSpPr>
            <a:spLocks noGrp="1"/>
          </p:cNvSpPr>
          <p:nvPr>
            <p:ph type="title"/>
          </p:nvPr>
        </p:nvSpPr>
        <p:spPr>
          <a:xfrm>
            <a:off x="2232252" y="51402"/>
            <a:ext cx="7208994" cy="1314996"/>
          </a:xfrm>
        </p:spPr>
        <p:txBody>
          <a:bodyPr anchor="b">
            <a:normAutofit/>
          </a:bodyPr>
          <a:lstStyle/>
          <a:p>
            <a:r>
              <a:rPr lang="cs-CZ" b="1" dirty="0">
                <a:latin typeface="Times New Roman" panose="02020603050405020304" pitchFamily="18" charset="0"/>
                <a:cs typeface="Times New Roman" panose="02020603050405020304" pitchFamily="18" charset="0"/>
              </a:rPr>
              <a:t>Poetika díla a jeho autorství</a:t>
            </a:r>
          </a:p>
        </p:txBody>
      </p:sp>
      <p:sp>
        <p:nvSpPr>
          <p:cNvPr id="3" name="Zástupný obsah 2">
            <a:extLst>
              <a:ext uri="{FF2B5EF4-FFF2-40B4-BE49-F238E27FC236}">
                <a16:creationId xmlns:a16="http://schemas.microsoft.com/office/drawing/2014/main" id="{3A86B98E-786A-5B49-AD78-76AD95F15A80}"/>
              </a:ext>
            </a:extLst>
          </p:cNvPr>
          <p:cNvSpPr>
            <a:spLocks noGrp="1"/>
          </p:cNvSpPr>
          <p:nvPr>
            <p:ph idx="1"/>
          </p:nvPr>
        </p:nvSpPr>
        <p:spPr>
          <a:xfrm>
            <a:off x="1545560" y="1970098"/>
            <a:ext cx="5260926" cy="4486655"/>
          </a:xfrm>
        </p:spPr>
        <p:txBody>
          <a:bodyPr>
            <a:normAutofit/>
          </a:bodyPr>
          <a:lstStyle/>
          <a:p>
            <a:pPr algn="just"/>
            <a:r>
              <a:rPr lang="cs-CZ" sz="1800" dirty="0">
                <a:latin typeface="Times New Roman" panose="02020603050405020304" pitchFamily="18" charset="0"/>
                <a:cs typeface="Times New Roman" panose="02020603050405020304" pitchFamily="18" charset="0"/>
              </a:rPr>
              <a:t>folklórní symboly, stálá epiteta, personifikace, metafory, umělecké paralelismy, metonymie, refrény, vojenská terminologie v přeneseném smyslu apod.</a:t>
            </a:r>
          </a:p>
          <a:p>
            <a:pPr algn="just"/>
            <a:r>
              <a:rPr lang="cs-CZ" sz="1800" dirty="0">
                <a:latin typeface="Times New Roman" panose="02020603050405020304" pitchFamily="18" charset="0"/>
                <a:cs typeface="Times New Roman" panose="02020603050405020304" pitchFamily="18" charset="0"/>
              </a:rPr>
              <a:t>Autor knihy </a:t>
            </a:r>
            <a:r>
              <a:rPr lang="cs-CZ" sz="1800" i="1" dirty="0">
                <a:latin typeface="Times New Roman" panose="02020603050405020304" pitchFamily="18" charset="0"/>
                <a:cs typeface="Times New Roman" panose="02020603050405020304" pitchFamily="18" charset="0"/>
              </a:rPr>
              <a:t>Slovo o pluku Igorově</a:t>
            </a:r>
            <a:r>
              <a:rPr lang="cs-CZ" sz="1800" dirty="0">
                <a:latin typeface="Times New Roman" panose="02020603050405020304" pitchFamily="18" charset="0"/>
                <a:cs typeface="Times New Roman" panose="02020603050405020304" pitchFamily="18" charset="0"/>
              </a:rPr>
              <a:t> nezanechal své jméno ani v textu, ani v jiných písemných pramenech, proto se o autorství této památky stále diskutuje. </a:t>
            </a:r>
          </a:p>
          <a:p>
            <a:pPr algn="just"/>
            <a:r>
              <a:rPr lang="cs-CZ" sz="1800" dirty="0">
                <a:latin typeface="Times New Roman" panose="02020603050405020304" pitchFamily="18" charset="0"/>
                <a:cs typeface="Times New Roman" panose="02020603050405020304" pitchFamily="18" charset="0"/>
              </a:rPr>
              <a:t>Mnoho vědců nepojmenovávalo autora </a:t>
            </a:r>
            <a:r>
              <a:rPr lang="cs-CZ" sz="1800" i="1" dirty="0">
                <a:latin typeface="Times New Roman" panose="02020603050405020304" pitchFamily="18" charset="0"/>
                <a:cs typeface="Times New Roman" panose="02020603050405020304" pitchFamily="18" charset="0"/>
              </a:rPr>
              <a:t>Slova o pluku Igorově</a:t>
            </a:r>
            <a:r>
              <a:rPr lang="cs-CZ" sz="1800" dirty="0">
                <a:latin typeface="Times New Roman" panose="02020603050405020304" pitchFamily="18" charset="0"/>
                <a:cs typeface="Times New Roman" panose="02020603050405020304" pitchFamily="18" charset="0"/>
              </a:rPr>
              <a:t>, ale snažili se vytvořit jeho obraz – původ, sociální postavení, vzdělání, světonázor, literární talent apod.</a:t>
            </a:r>
          </a:p>
          <a:p>
            <a:pPr algn="just"/>
            <a:endParaRPr lang="cs-CZ" sz="1800" dirty="0">
              <a:latin typeface="Times New Roman" panose="02020603050405020304" pitchFamily="18" charset="0"/>
              <a:cs typeface="Times New Roman" panose="02020603050405020304" pitchFamily="18" charset="0"/>
            </a:endParaRPr>
          </a:p>
        </p:txBody>
      </p:sp>
      <p:pic>
        <p:nvPicPr>
          <p:cNvPr id="5" name="Obrázek 4" descr="Obsah obrázku exteriér, budova, vsedě, vpředu&#10;&#10;Popis byl vytvořen automaticky">
            <a:extLst>
              <a:ext uri="{FF2B5EF4-FFF2-40B4-BE49-F238E27FC236}">
                <a16:creationId xmlns:a16="http://schemas.microsoft.com/office/drawing/2014/main" id="{7D942013-36C2-0C44-8163-89A3EB4BA7E7}"/>
              </a:ext>
            </a:extLst>
          </p:cNvPr>
          <p:cNvPicPr>
            <a:picLocks noChangeAspect="1"/>
          </p:cNvPicPr>
          <p:nvPr/>
        </p:nvPicPr>
        <p:blipFill rotWithShape="1">
          <a:blip r:embed="rId2"/>
          <a:srcRect l="12581" t="30001" r="14341" b="13136"/>
          <a:stretch/>
        </p:blipFill>
        <p:spPr>
          <a:xfrm>
            <a:off x="6981288" y="2085851"/>
            <a:ext cx="4072815" cy="3801294"/>
          </a:xfrm>
          <a:prstGeom prst="rect">
            <a:avLst/>
          </a:prstGeom>
        </p:spPr>
      </p:pic>
      <p:grpSp>
        <p:nvGrpSpPr>
          <p:cNvPr id="2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1" name="Freeform: Shape 2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559956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A1301D01-FD3E-C44D-BD4D-9799A5E832D3}"/>
              </a:ext>
            </a:extLst>
          </p:cNvPr>
          <p:cNvSpPr>
            <a:spLocks noGrp="1"/>
          </p:cNvSpPr>
          <p:nvPr>
            <p:ph type="title"/>
          </p:nvPr>
        </p:nvSpPr>
        <p:spPr>
          <a:xfrm>
            <a:off x="2560320" y="123699"/>
            <a:ext cx="9400032" cy="886379"/>
          </a:xfrm>
        </p:spPr>
        <p:txBody>
          <a:bodyPr>
            <a:normAutofit/>
          </a:bodyPr>
          <a:lstStyle/>
          <a:p>
            <a:r>
              <a:rPr lang="cs-CZ" sz="3400" b="1" dirty="0">
                <a:latin typeface="Times New Roman" panose="02020603050405020304" pitchFamily="18" charset="0"/>
                <a:cs typeface="Times New Roman" panose="02020603050405020304" pitchFamily="18" charset="0"/>
              </a:rPr>
              <a:t>M. </a:t>
            </a:r>
            <a:r>
              <a:rPr lang="cs-CZ" sz="3400" b="1" dirty="0" err="1">
                <a:latin typeface="Times New Roman" panose="02020603050405020304" pitchFamily="18" charset="0"/>
                <a:cs typeface="Times New Roman" panose="02020603050405020304" pitchFamily="18" charset="0"/>
              </a:rPr>
              <a:t>Maksymovyč</a:t>
            </a:r>
            <a:r>
              <a:rPr lang="cs-CZ" sz="3400" b="1" dirty="0">
                <a:latin typeface="Times New Roman" panose="02020603050405020304" pitchFamily="18" charset="0"/>
                <a:cs typeface="Times New Roman" panose="02020603050405020304" pitchFamily="18" charset="0"/>
              </a:rPr>
              <a:t> a “Slovo“ a jeho následníky </a:t>
            </a:r>
          </a:p>
        </p:txBody>
      </p:sp>
      <p:pic>
        <p:nvPicPr>
          <p:cNvPr id="5" name="Obrázek 4" descr="Obsah obrázku muž, text, osoba, staré&#10;&#10;Popis byl vytvořen automaticky">
            <a:extLst>
              <a:ext uri="{FF2B5EF4-FFF2-40B4-BE49-F238E27FC236}">
                <a16:creationId xmlns:a16="http://schemas.microsoft.com/office/drawing/2014/main" id="{F12CAA89-32A2-A04E-A5AA-58E12E4277C9}"/>
              </a:ext>
            </a:extLst>
          </p:cNvPr>
          <p:cNvPicPr>
            <a:picLocks noChangeAspect="1"/>
          </p:cNvPicPr>
          <p:nvPr/>
        </p:nvPicPr>
        <p:blipFill rotWithShape="1">
          <a:blip r:embed="rId2"/>
          <a:srcRect r="2" b="21770"/>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0"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1" name="Freeform: Shape 2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5A77DB26-0058-0B49-91B7-F2B0B7F063DB}"/>
              </a:ext>
            </a:extLst>
          </p:cNvPr>
          <p:cNvSpPr>
            <a:spLocks noGrp="1"/>
          </p:cNvSpPr>
          <p:nvPr>
            <p:ph idx="1"/>
          </p:nvPr>
        </p:nvSpPr>
        <p:spPr>
          <a:xfrm>
            <a:off x="5290078" y="1010078"/>
            <a:ext cx="6193022" cy="5601446"/>
          </a:xfrm>
        </p:spPr>
        <p:txBody>
          <a:bodyPr>
            <a:normAutofit/>
          </a:bodyPr>
          <a:lstStyle/>
          <a:p>
            <a:pPr algn="just"/>
            <a:r>
              <a:rPr lang="cs-CZ" dirty="0">
                <a:latin typeface="Times New Roman" panose="02020603050405020304" pitchFamily="18" charset="0"/>
                <a:cs typeface="Times New Roman" panose="02020603050405020304" pitchFamily="18" charset="0"/>
              </a:rPr>
              <a:t>lekce věnované </a:t>
            </a:r>
            <a:r>
              <a:rPr lang="cs-CZ" i="1" dirty="0">
                <a:latin typeface="Times New Roman" panose="02020603050405020304" pitchFamily="18" charset="0"/>
                <a:cs typeface="Times New Roman" panose="02020603050405020304" pitchFamily="18" charset="0"/>
              </a:rPr>
              <a:t>Slovu o pluku Igorově</a:t>
            </a:r>
            <a:r>
              <a:rPr lang="cs-CZ" dirty="0">
                <a:latin typeface="Times New Roman" panose="02020603050405020304" pitchFamily="18" charset="0"/>
                <a:cs typeface="Times New Roman" panose="02020603050405020304" pitchFamily="18" charset="0"/>
              </a:rPr>
              <a:t> a jeho interpretaci (1835)</a:t>
            </a:r>
          </a:p>
          <a:p>
            <a:pPr algn="just"/>
            <a:r>
              <a:rPr lang="cs-CZ" dirty="0">
                <a:latin typeface="Times New Roman" panose="02020603050405020304" pitchFamily="18" charset="0"/>
                <a:cs typeface="Times New Roman" panose="02020603050405020304" pitchFamily="18" charset="0"/>
              </a:rPr>
              <a:t>považuje díla za originál</a:t>
            </a:r>
          </a:p>
          <a:p>
            <a:pPr algn="just"/>
            <a:r>
              <a:rPr lang="cs-CZ" dirty="0">
                <a:latin typeface="Times New Roman" panose="02020603050405020304" pitchFamily="18" charset="0"/>
                <a:cs typeface="Times New Roman" panose="02020603050405020304" pitchFamily="18" charset="0"/>
              </a:rPr>
              <a:t>památky z 14. stol – </a:t>
            </a:r>
            <a:r>
              <a:rPr lang="uk-UA" dirty="0">
                <a:latin typeface="Times New Roman" panose="02020603050405020304" pitchFamily="18" charset="0"/>
                <a:cs typeface="Times New Roman" panose="02020603050405020304" pitchFamily="18" charset="0"/>
              </a:rPr>
              <a:t>«Апостол», «</a:t>
            </a:r>
            <a:r>
              <a:rPr lang="uk-UA" dirty="0" err="1">
                <a:latin typeface="Times New Roman" panose="02020603050405020304" pitchFamily="18" charset="0"/>
                <a:cs typeface="Times New Roman" panose="02020603050405020304" pitchFamily="18" charset="0"/>
              </a:rPr>
              <a:t>Сказанія</a:t>
            </a:r>
            <a:r>
              <a:rPr lang="uk-UA" dirty="0">
                <a:latin typeface="Times New Roman" panose="02020603050405020304" pitchFamily="18" charset="0"/>
                <a:cs typeface="Times New Roman" panose="02020603050405020304" pitchFamily="18" charset="0"/>
              </a:rPr>
              <a:t> о побоїщі»</a:t>
            </a:r>
            <a:r>
              <a:rPr lang="cs-CZ" dirty="0">
                <a:latin typeface="Times New Roman" panose="02020603050405020304" pitchFamily="18" charset="0"/>
                <a:cs typeface="Times New Roman" panose="02020603050405020304" pitchFamily="18" charset="0"/>
              </a:rPr>
              <a:t>.</a:t>
            </a:r>
          </a:p>
          <a:p>
            <a:pPr algn="just"/>
            <a:r>
              <a:rPr lang="uk-UA" dirty="0" err="1">
                <a:latin typeface="Times New Roman" panose="02020603050405020304" pitchFamily="18" charset="0"/>
                <a:cs typeface="Times New Roman" panose="02020603050405020304" pitchFamily="18" charset="0"/>
              </a:rPr>
              <a:t>Ю</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Тиховський</a:t>
            </a:r>
            <a:r>
              <a:rPr lang="cs-CZ"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«Прозою чи </a:t>
            </a:r>
            <a:r>
              <a:rPr lang="uk-UA" dirty="0" err="1">
                <a:latin typeface="Times New Roman" panose="02020603050405020304" pitchFamily="18" charset="0"/>
                <a:cs typeface="Times New Roman" panose="02020603050405020304" pitchFamily="18" charset="0"/>
              </a:rPr>
              <a:t>віршем</a:t>
            </a:r>
            <a:r>
              <a:rPr lang="uk-UA" dirty="0">
                <a:latin typeface="Times New Roman" panose="02020603050405020304" pitchFamily="18" charset="0"/>
                <a:cs typeface="Times New Roman" panose="02020603050405020304" pitchFamily="18" charset="0"/>
              </a:rPr>
              <a:t> написане «Слово» (1893)</a:t>
            </a:r>
            <a:endParaRPr lang="cs-CZ"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 В. Антонович і М. Драгоманов</a:t>
            </a:r>
            <a:r>
              <a:rPr lang="cs-CZ"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«Історичні пісні малоросійського народу» (1874</a:t>
            </a:r>
            <a:r>
              <a:rPr lang="cs-CZ" dirty="0">
                <a:latin typeface="Times New Roman" panose="02020603050405020304" pitchFamily="18" charset="0"/>
                <a:cs typeface="Times New Roman" panose="02020603050405020304" pitchFamily="18" charset="0"/>
              </a:rPr>
              <a:t>)</a:t>
            </a:r>
          </a:p>
          <a:p>
            <a:pPr algn="just"/>
            <a:r>
              <a:rPr lang="uk-UA" dirty="0">
                <a:latin typeface="Times New Roman" panose="02020603050405020304" pitchFamily="18" charset="0"/>
                <a:cs typeface="Times New Roman" panose="02020603050405020304" pitchFamily="18" charset="0"/>
              </a:rPr>
              <a:t>Ф. </a:t>
            </a:r>
            <a:r>
              <a:rPr lang="uk-UA" dirty="0" err="1">
                <a:latin typeface="Times New Roman" panose="02020603050405020304" pitchFamily="18" charset="0"/>
                <a:cs typeface="Times New Roman" panose="02020603050405020304" pitchFamily="18" charset="0"/>
              </a:rPr>
              <a:t>Колесса</a:t>
            </a:r>
            <a:r>
              <a:rPr lang="uk-UA" dirty="0">
                <a:latin typeface="Times New Roman" panose="02020603050405020304" pitchFamily="18" charset="0"/>
                <a:cs typeface="Times New Roman" panose="02020603050405020304" pitchFamily="18" charset="0"/>
              </a:rPr>
              <a:t> з його працею «Про </a:t>
            </a:r>
            <a:r>
              <a:rPr lang="uk-UA" dirty="0" err="1">
                <a:latin typeface="Times New Roman" panose="02020603050405020304" pitchFamily="18" charset="0"/>
                <a:cs typeface="Times New Roman" panose="02020603050405020304" pitchFamily="18" charset="0"/>
              </a:rPr>
              <a:t>генезу</a:t>
            </a:r>
            <a:r>
              <a:rPr lang="uk-UA" dirty="0">
                <a:latin typeface="Times New Roman" panose="02020603050405020304" pitchFamily="18" charset="0"/>
                <a:cs typeface="Times New Roman" panose="02020603050405020304" pitchFamily="18" charset="0"/>
              </a:rPr>
              <a:t> українських дум» (1922).</a:t>
            </a:r>
          </a:p>
          <a:p>
            <a:pPr algn="just"/>
            <a:endParaRPr lang="cs-CZ" dirty="0">
              <a:latin typeface="Times New Roman" panose="02020603050405020304" pitchFamily="18" charset="0"/>
              <a:cs typeface="Times New Roman" panose="02020603050405020304" pitchFamily="18" charset="0"/>
            </a:endParaRPr>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6617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C064E7-3A89-924B-AE12-00D58B67E852}"/>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Další ukrajinští a ruští vědci o Slovu</a:t>
            </a:r>
          </a:p>
        </p:txBody>
      </p:sp>
      <p:sp>
        <p:nvSpPr>
          <p:cNvPr id="3" name="Zástupný obsah 2">
            <a:extLst>
              <a:ext uri="{FF2B5EF4-FFF2-40B4-BE49-F238E27FC236}">
                <a16:creationId xmlns:a16="http://schemas.microsoft.com/office/drawing/2014/main" id="{E0B5DA3E-242E-644E-9AC7-CD29C32B1745}"/>
              </a:ext>
            </a:extLst>
          </p:cNvPr>
          <p:cNvSpPr>
            <a:spLocks noGrp="1"/>
          </p:cNvSpPr>
          <p:nvPr>
            <p:ph idx="1"/>
          </p:nvPr>
        </p:nvSpPr>
        <p:spPr>
          <a:xfrm>
            <a:off x="838200" y="1584960"/>
            <a:ext cx="10515600" cy="4592003"/>
          </a:xfrm>
        </p:spPr>
        <p:txBody>
          <a:bodyPr>
            <a:normAutofit/>
          </a:bodyPr>
          <a:lstStyle/>
          <a:p>
            <a:r>
              <a:rPr lang="cs-CZ" sz="2400" dirty="0">
                <a:latin typeface="Times New Roman" panose="02020603050405020304" pitchFamily="18" charset="0"/>
                <a:cs typeface="Times New Roman" panose="02020603050405020304" pitchFamily="18" charset="0"/>
              </a:rPr>
              <a:t>Leonid </a:t>
            </a:r>
            <a:r>
              <a:rPr lang="cs-CZ" sz="2400" dirty="0" err="1">
                <a:latin typeface="Times New Roman" panose="02020603050405020304" pitchFamily="18" charset="0"/>
                <a:cs typeface="Times New Roman" panose="02020603050405020304" pitchFamily="18" charset="0"/>
              </a:rPr>
              <a:t>Machnovec</a:t>
            </a:r>
            <a:r>
              <a:rPr lang="cs-CZ" sz="2400" dirty="0">
                <a:latin typeface="Times New Roman" panose="02020603050405020304" pitchFamily="18" charset="0"/>
                <a:cs typeface="Times New Roman" panose="02020603050405020304" pitchFamily="18" charset="0"/>
              </a:rPr>
              <a:t> – dvě skupiny vědců (první - původ autora, druhá - jméno autora)</a:t>
            </a:r>
          </a:p>
          <a:p>
            <a:r>
              <a:rPr lang="cs-CZ" sz="2400" b="1" dirty="0">
                <a:latin typeface="Times New Roman" panose="02020603050405020304" pitchFamily="18" charset="0"/>
                <a:cs typeface="Times New Roman" panose="02020603050405020304" pitchFamily="18" charset="0"/>
              </a:rPr>
              <a:t>Původ autora:</a:t>
            </a:r>
          </a:p>
          <a:p>
            <a:r>
              <a:rPr lang="cs-CZ" sz="2400" dirty="0" err="1">
                <a:latin typeface="Times New Roman" panose="02020603050405020304" pitchFamily="18" charset="0"/>
                <a:cs typeface="Times New Roman" panose="02020603050405020304" pitchFamily="18" charset="0"/>
              </a:rPr>
              <a:t>П</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Владимиров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Келтуяла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И</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Лещенко</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И</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Рогов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Н</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К</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Гудзий</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Б</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Рыбаков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Ю</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Франчук</a:t>
            </a:r>
            <a:r>
              <a:rPr lang="cs-CZ" sz="2400" dirty="0">
                <a:latin typeface="Times New Roman" panose="02020603050405020304" pitchFamily="18" charset="0"/>
                <a:cs typeface="Times New Roman" panose="02020603050405020304" pitchFamily="18" charset="0"/>
              </a:rPr>
              <a:t> – z Kyjeva </a:t>
            </a:r>
          </a:p>
          <a:p>
            <a:r>
              <a:rPr lang="cs-CZ" sz="2400" dirty="0" err="1">
                <a:latin typeface="Times New Roman" panose="02020603050405020304" pitchFamily="18" charset="0"/>
                <a:cs typeface="Times New Roman" panose="02020603050405020304" pitchFamily="18" charset="0"/>
              </a:rPr>
              <a:t>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С</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Петрушевич</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Н</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Н</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Зарубин</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К</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Югов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С</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Орлов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и</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Л</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Черепнин</a:t>
            </a:r>
            <a:r>
              <a:rPr lang="cs-CZ" sz="2400" dirty="0">
                <a:latin typeface="Times New Roman" panose="02020603050405020304" pitchFamily="18" charset="0"/>
                <a:cs typeface="Times New Roman" panose="02020603050405020304" pitchFamily="18" charset="0"/>
              </a:rPr>
              <a:t> - z Haliče</a:t>
            </a:r>
          </a:p>
          <a:p>
            <a:r>
              <a:rPr lang="cs-CZ" sz="2400" dirty="0" err="1">
                <a:latin typeface="Times New Roman" panose="02020603050405020304" pitchFamily="18" charset="0"/>
                <a:cs typeface="Times New Roman" panose="02020603050405020304" pitchFamily="18" charset="0"/>
              </a:rPr>
              <a:t>С</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Адрианов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Соловьев</a:t>
            </a:r>
            <a:r>
              <a:rPr lang="cs-CZ" sz="2400" dirty="0">
                <a:latin typeface="Times New Roman" panose="02020603050405020304" pitchFamily="18" charset="0"/>
                <a:cs typeface="Times New Roman" panose="02020603050405020304" pitchFamily="18" charset="0"/>
              </a:rPr>
              <a:t> – Kyjevan </a:t>
            </a:r>
            <a:r>
              <a:rPr lang="cs-CZ" sz="2400" dirty="0" err="1">
                <a:latin typeface="Times New Roman" panose="02020603050405020304" pitchFamily="18" charset="0"/>
                <a:cs typeface="Times New Roman" panose="02020603050405020304" pitchFamily="18" charset="0"/>
              </a:rPr>
              <a:t>Černigovského</a:t>
            </a:r>
            <a:r>
              <a:rPr lang="cs-CZ" sz="2400" dirty="0">
                <a:latin typeface="Times New Roman" panose="02020603050405020304" pitchFamily="18" charset="0"/>
                <a:cs typeface="Times New Roman" panose="02020603050405020304" pitchFamily="18" charset="0"/>
              </a:rPr>
              <a:t> původu</a:t>
            </a:r>
          </a:p>
          <a:p>
            <a:r>
              <a:rPr lang="cs-CZ" sz="2400" dirty="0" err="1">
                <a:latin typeface="Times New Roman" panose="02020603050405020304" pitchFamily="18" charset="0"/>
                <a:cs typeface="Times New Roman" panose="02020603050405020304" pitchFamily="18" charset="0"/>
              </a:rPr>
              <a:t>Д</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С</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Лихачов</a:t>
            </a:r>
            <a:r>
              <a:rPr lang="cs-CZ" sz="2400" dirty="0">
                <a:latin typeface="Times New Roman" panose="02020603050405020304" pitchFamily="18" charset="0"/>
                <a:cs typeface="Times New Roman" panose="02020603050405020304" pitchFamily="18" charset="0"/>
              </a:rPr>
              <a:t> – z Kyjeva nebo </a:t>
            </a:r>
            <a:r>
              <a:rPr lang="cs-CZ" sz="2400" dirty="0" err="1">
                <a:latin typeface="Times New Roman" panose="02020603050405020304" pitchFamily="18" charset="0"/>
                <a:cs typeface="Times New Roman" panose="02020603050405020304" pitchFamily="18" charset="0"/>
              </a:rPr>
              <a:t>Černihova</a:t>
            </a:r>
            <a:endParaRPr lang="cs-CZ" sz="2400" dirty="0">
              <a:latin typeface="Times New Roman" panose="02020603050405020304" pitchFamily="18" charset="0"/>
              <a:cs typeface="Times New Roman" panose="02020603050405020304" pitchFamily="18" charset="0"/>
            </a:endParaRPr>
          </a:p>
          <a:p>
            <a:r>
              <a:rPr lang="cs-CZ" sz="2400" dirty="0" err="1">
                <a:latin typeface="Times New Roman" panose="02020603050405020304" pitchFamily="18" charset="0"/>
                <a:cs typeface="Times New Roman" panose="02020603050405020304" pitchFamily="18" charset="0"/>
              </a:rPr>
              <a:t>Е</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Барсов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И</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Новиков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И</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Никифоров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М</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Д</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Приселков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И</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Стеллецкий</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С</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П</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Обнорский</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М</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Н</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Тихомиров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Г</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Федоров</a:t>
            </a:r>
            <a:r>
              <a:rPr lang="cs-CZ" sz="2400" dirty="0">
                <a:latin typeface="Times New Roman" panose="02020603050405020304" pitchFamily="18" charset="0"/>
                <a:cs typeface="Times New Roman" panose="02020603050405020304" pitchFamily="18" charset="0"/>
              </a:rPr>
              <a:t> – z </a:t>
            </a:r>
            <a:r>
              <a:rPr lang="cs-CZ" sz="2400" dirty="0" err="1">
                <a:latin typeface="Times New Roman" panose="02020603050405020304" pitchFamily="18" charset="0"/>
                <a:cs typeface="Times New Roman" panose="02020603050405020304" pitchFamily="18" charset="0"/>
              </a:rPr>
              <a:t>Černihova</a:t>
            </a:r>
            <a:r>
              <a:rPr lang="cs-CZ" sz="2400" dirty="0">
                <a:latin typeface="Times New Roman" panose="02020603050405020304" pitchFamily="18" charset="0"/>
                <a:cs typeface="Times New Roman" panose="02020603050405020304" pitchFamily="18" charset="0"/>
              </a:rPr>
              <a:t> </a:t>
            </a:r>
          </a:p>
          <a:p>
            <a:endParaRPr lang="cs-CZ" sz="2400" b="1"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95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8B369AE-21E6-8F43-954A-961926E609F7}"/>
              </a:ext>
            </a:extLst>
          </p:cNvPr>
          <p:cNvSpPr>
            <a:spLocks noGrp="1"/>
          </p:cNvSpPr>
          <p:nvPr>
            <p:ph idx="1"/>
          </p:nvPr>
        </p:nvSpPr>
        <p:spPr>
          <a:xfrm>
            <a:off x="838200" y="1569593"/>
            <a:ext cx="10515600" cy="4351338"/>
          </a:xfrm>
        </p:spPr>
        <p:txBody>
          <a:bodyPr>
            <a:normAutofit/>
          </a:bodyPr>
          <a:lstStyle/>
          <a:p>
            <a:pPr algn="just"/>
            <a:r>
              <a:rPr lang="cs-CZ" sz="2400" dirty="0">
                <a:latin typeface="Times New Roman" panose="02020603050405020304" pitchFamily="18" charset="0"/>
                <a:cs typeface="Times New Roman" panose="02020603050405020304" pitchFamily="18" charset="0"/>
              </a:rPr>
              <a:t>Autorství bylo přičítáno pěvci knížecí slávy Bojanovi, pěvci </a:t>
            </a:r>
            <a:r>
              <a:rPr lang="cs-CZ" sz="2400" dirty="0" err="1">
                <a:latin typeface="Times New Roman" panose="02020603050405020304" pitchFamily="18" charset="0"/>
                <a:cs typeface="Times New Roman" panose="02020603050405020304" pitchFamily="18" charset="0"/>
              </a:rPr>
              <a:t>Mytusovi</a:t>
            </a:r>
            <a:r>
              <a:rPr lang="cs-CZ" sz="2400" dirty="0">
                <a:latin typeface="Times New Roman" panose="02020603050405020304" pitchFamily="18" charset="0"/>
                <a:cs typeface="Times New Roman" panose="02020603050405020304" pitchFamily="18" charset="0"/>
              </a:rPr>
              <a:t>, válečníkovi Petrovi </a:t>
            </a:r>
            <a:r>
              <a:rPr lang="cs-CZ" sz="2400" dirty="0" err="1">
                <a:latin typeface="Times New Roman" panose="02020603050405020304" pitchFamily="18" charset="0"/>
                <a:cs typeface="Times New Roman" panose="02020603050405020304" pitchFamily="18" charset="0"/>
              </a:rPr>
              <a:t>Boryslavovyči</a:t>
            </a:r>
            <a:r>
              <a:rPr lang="cs-CZ" sz="2400" dirty="0">
                <a:latin typeface="Times New Roman" panose="02020603050405020304" pitchFamily="18" charset="0"/>
                <a:cs typeface="Times New Roman" panose="02020603050405020304" pitchFamily="18" charset="0"/>
              </a:rPr>
              <a:t> (B. </a:t>
            </a:r>
            <a:r>
              <a:rPr lang="cs-CZ" sz="2400" dirty="0" err="1">
                <a:latin typeface="Times New Roman" panose="02020603050405020304" pitchFamily="18" charset="0"/>
                <a:cs typeface="Times New Roman" panose="02020603050405020304" pitchFamily="18" charset="0"/>
              </a:rPr>
              <a:t>Rybakov</a:t>
            </a:r>
            <a:r>
              <a:rPr lang="cs-CZ" sz="2400" dirty="0">
                <a:latin typeface="Times New Roman" panose="02020603050405020304" pitchFamily="18" charset="0"/>
                <a:cs typeface="Times New Roman" panose="02020603050405020304" pitchFamily="18" charset="0"/>
              </a:rPr>
              <a:t>), galicijskému písaři </a:t>
            </a:r>
            <a:r>
              <a:rPr lang="cs-CZ" sz="2400" dirty="0" err="1">
                <a:latin typeface="Times New Roman" panose="02020603050405020304" pitchFamily="18" charset="0"/>
                <a:cs typeface="Times New Roman" panose="02020603050405020304" pitchFamily="18" charset="0"/>
              </a:rPr>
              <a:t>Timofyjovi</a:t>
            </a:r>
            <a:r>
              <a:rPr lang="cs-CZ" sz="2400" dirty="0">
                <a:latin typeface="Times New Roman" panose="02020603050405020304" pitchFamily="18" charset="0"/>
                <a:cs typeface="Times New Roman" panose="02020603050405020304" pitchFamily="18" charset="0"/>
              </a:rPr>
              <a:t> (I. </a:t>
            </a:r>
            <a:r>
              <a:rPr lang="cs-CZ" sz="2400" dirty="0" err="1">
                <a:latin typeface="Times New Roman" panose="02020603050405020304" pitchFamily="18" charset="0"/>
                <a:cs typeface="Times New Roman" panose="02020603050405020304" pitchFamily="18" charset="0"/>
              </a:rPr>
              <a:t>Novykov</a:t>
            </a:r>
            <a:r>
              <a:rPr lang="cs-CZ" sz="2400" dirty="0">
                <a:latin typeface="Times New Roman" panose="02020603050405020304" pitchFamily="18" charset="0"/>
                <a:cs typeface="Times New Roman" panose="02020603050405020304" pitchFamily="18" charset="0"/>
              </a:rPr>
              <a:t>), tisícímu vojvodovi Igorovi </a:t>
            </a:r>
            <a:r>
              <a:rPr lang="cs-CZ" sz="2400" dirty="0" err="1">
                <a:latin typeface="Times New Roman" panose="02020603050405020304" pitchFamily="18" charset="0"/>
                <a:cs typeface="Times New Roman" panose="02020603050405020304" pitchFamily="18" charset="0"/>
              </a:rPr>
              <a:t>Rahujlovi</a:t>
            </a:r>
            <a:r>
              <a:rPr lang="cs-CZ" sz="2400" dirty="0">
                <a:latin typeface="Times New Roman" panose="02020603050405020304" pitchFamily="18" charset="0"/>
                <a:cs typeface="Times New Roman" panose="02020603050405020304" pitchFamily="18" charset="0"/>
              </a:rPr>
              <a:t> (M. </a:t>
            </a:r>
            <a:r>
              <a:rPr lang="cs-CZ" sz="2400" dirty="0" err="1">
                <a:latin typeface="Times New Roman" panose="02020603050405020304" pitchFamily="18" charset="0"/>
                <a:cs typeface="Times New Roman" panose="02020603050405020304" pitchFamily="18" charset="0"/>
              </a:rPr>
              <a:t>Fedorov</a:t>
            </a:r>
            <a:r>
              <a:rPr lang="cs-CZ" sz="2400" dirty="0">
                <a:latin typeface="Times New Roman" panose="02020603050405020304" pitchFamily="18" charset="0"/>
                <a:cs typeface="Times New Roman" panose="02020603050405020304" pitchFamily="18" charset="0"/>
              </a:rPr>
              <a:t>), synovi Igora z prvního manželství </a:t>
            </a:r>
            <a:r>
              <a:rPr lang="cs-CZ" sz="2400" dirty="0" err="1">
                <a:latin typeface="Times New Roman" panose="02020603050405020304" pitchFamily="18" charset="0"/>
                <a:cs typeface="Times New Roman" panose="02020603050405020304" pitchFamily="18" charset="0"/>
              </a:rPr>
              <a:t>Volodymyru</a:t>
            </a:r>
            <a:r>
              <a:rPr lang="cs-CZ" sz="2400" dirty="0">
                <a:latin typeface="Times New Roman" panose="02020603050405020304" pitchFamily="18" charset="0"/>
                <a:cs typeface="Times New Roman" panose="02020603050405020304" pitchFamily="18" charset="0"/>
              </a:rPr>
              <a:t> (O. </a:t>
            </a:r>
            <a:r>
              <a:rPr lang="cs-CZ" sz="2400" dirty="0" err="1">
                <a:latin typeface="Times New Roman" panose="02020603050405020304" pitchFamily="18" charset="0"/>
                <a:cs typeface="Times New Roman" panose="02020603050405020304" pitchFamily="18" charset="0"/>
              </a:rPr>
              <a:t>Nazarevskyj</a:t>
            </a:r>
            <a:r>
              <a:rPr lang="cs-CZ" sz="2400" dirty="0">
                <a:latin typeface="Times New Roman" panose="02020603050405020304" pitchFamily="18" charset="0"/>
                <a:cs typeface="Times New Roman" panose="02020603050405020304" pitchFamily="18" charset="0"/>
              </a:rPr>
              <a:t>), bratrovi </a:t>
            </a:r>
            <a:r>
              <a:rPr lang="cs-CZ" sz="2400" dirty="0" err="1">
                <a:latin typeface="Times New Roman" panose="02020603050405020304" pitchFamily="18" charset="0"/>
                <a:cs typeface="Times New Roman" panose="02020603050405020304" pitchFamily="18" charset="0"/>
              </a:rPr>
              <a:t>Jaroslavny</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Volodymyrovi</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Jaroslavovyči</a:t>
            </a:r>
            <a:r>
              <a:rPr lang="cs-CZ" sz="2400" dirty="0">
                <a:latin typeface="Times New Roman" panose="02020603050405020304" pitchFamily="18" charset="0"/>
                <a:cs typeface="Times New Roman" panose="02020603050405020304" pitchFamily="18" charset="0"/>
              </a:rPr>
              <a:t> (L. </a:t>
            </a:r>
            <a:r>
              <a:rPr lang="cs-CZ" sz="2400" dirty="0" err="1">
                <a:latin typeface="Times New Roman" panose="02020603050405020304" pitchFamily="18" charset="0"/>
                <a:cs typeface="Times New Roman" panose="02020603050405020304" pitchFamily="18" charset="0"/>
              </a:rPr>
              <a:t>Machnovec</a:t>
            </a:r>
            <a:r>
              <a:rPr lang="cs-CZ" sz="2400" dirty="0">
                <a:latin typeface="Times New Roman" panose="02020603050405020304" pitchFamily="18" charset="0"/>
                <a:cs typeface="Times New Roman" panose="02020603050405020304" pitchFamily="18" charset="0"/>
              </a:rPr>
              <a:t>) a samotnému Igorovi (V. </a:t>
            </a:r>
            <a:r>
              <a:rPr lang="cs-CZ" sz="2400" dirty="0" err="1">
                <a:latin typeface="Times New Roman" panose="02020603050405020304" pitchFamily="18" charset="0"/>
                <a:cs typeface="Times New Roman" panose="02020603050405020304" pitchFamily="18" charset="0"/>
              </a:rPr>
              <a:t>Ržyha</a:t>
            </a:r>
            <a:r>
              <a:rPr lang="cs-CZ" sz="2400" dirty="0">
                <a:latin typeface="Times New Roman" panose="02020603050405020304" pitchFamily="18" charset="0"/>
                <a:cs typeface="Times New Roman" panose="02020603050405020304" pitchFamily="18" charset="0"/>
              </a:rPr>
              <a:t>, M. </a:t>
            </a:r>
            <a:r>
              <a:rPr lang="cs-CZ" sz="2400" dirty="0" err="1">
                <a:latin typeface="Times New Roman" panose="02020603050405020304" pitchFamily="18" charset="0"/>
                <a:cs typeface="Times New Roman" panose="02020603050405020304" pitchFamily="18" charset="0"/>
              </a:rPr>
              <a:t>Šarlemaň</a:t>
            </a:r>
            <a:r>
              <a:rPr lang="cs-CZ" sz="2400" dirty="0">
                <a:latin typeface="Times New Roman" panose="02020603050405020304" pitchFamily="18" charset="0"/>
                <a:cs typeface="Times New Roman" panose="02020603050405020304" pitchFamily="18" charset="0"/>
              </a:rPr>
              <a:t>, V. </a:t>
            </a:r>
            <a:r>
              <a:rPr lang="cs-CZ" sz="2400" dirty="0" err="1">
                <a:latin typeface="Times New Roman" panose="02020603050405020304" pitchFamily="18" charset="0"/>
                <a:cs typeface="Times New Roman" panose="02020603050405020304" pitchFamily="18" charset="0"/>
              </a:rPr>
              <a:t>Čyvylichin</a:t>
            </a:r>
            <a:r>
              <a:rPr lang="cs-CZ" sz="2400" dirty="0">
                <a:latin typeface="Times New Roman" panose="02020603050405020304" pitchFamily="18" charset="0"/>
                <a:cs typeface="Times New Roman" panose="02020603050405020304" pitchFamily="18" charset="0"/>
              </a:rPr>
              <a:t>). </a:t>
            </a:r>
          </a:p>
          <a:p>
            <a:pPr algn="just"/>
            <a:r>
              <a:rPr lang="cs-CZ" sz="2400" dirty="0">
                <a:latin typeface="Times New Roman" panose="02020603050405020304" pitchFamily="18" charset="0"/>
                <a:cs typeface="Times New Roman" panose="02020603050405020304" pitchFamily="18" charset="0"/>
              </a:rPr>
              <a:t>Ukrajinský historik </a:t>
            </a:r>
            <a:r>
              <a:rPr lang="cs-CZ" sz="2400" dirty="0" err="1">
                <a:latin typeface="Times New Roman" panose="02020603050405020304" pitchFamily="18" charset="0"/>
                <a:cs typeface="Times New Roman" panose="02020603050405020304" pitchFamily="18" charset="0"/>
              </a:rPr>
              <a:t>Mychajlo</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Brajčevskyj</a:t>
            </a:r>
            <a:r>
              <a:rPr lang="cs-CZ" sz="2400" dirty="0">
                <a:latin typeface="Times New Roman" panose="02020603050405020304" pitchFamily="18" charset="0"/>
                <a:cs typeface="Times New Roman" panose="02020603050405020304" pitchFamily="18" charset="0"/>
              </a:rPr>
              <a:t>, ukrajinský filolog </a:t>
            </a:r>
            <a:r>
              <a:rPr lang="cs-CZ" sz="2400" dirty="0" err="1">
                <a:latin typeface="Times New Roman" panose="02020603050405020304" pitchFamily="18" charset="0"/>
                <a:cs typeface="Times New Roman" panose="02020603050405020304" pitchFamily="18" charset="0"/>
              </a:rPr>
              <a:t>Volodymyr</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Kallaš</a:t>
            </a:r>
            <a:r>
              <a:rPr lang="cs-CZ" sz="2400" dirty="0">
                <a:latin typeface="Times New Roman" panose="02020603050405020304" pitchFamily="18" charset="0"/>
                <a:cs typeface="Times New Roman" panose="02020603050405020304" pitchFamily="18" charset="0"/>
              </a:rPr>
              <a:t>, filolog </a:t>
            </a:r>
            <a:r>
              <a:rPr lang="cs-CZ" sz="2400" dirty="0" err="1">
                <a:latin typeface="Times New Roman" panose="02020603050405020304" pitchFamily="18" charset="0"/>
                <a:cs typeface="Times New Roman" panose="02020603050405020304" pitchFamily="18" charset="0"/>
              </a:rPr>
              <a:t>Borys</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Jacenko</a:t>
            </a:r>
            <a:endParaRPr lang="cs-CZ" sz="2400" dirty="0">
              <a:latin typeface="Times New Roman" panose="02020603050405020304" pitchFamily="18" charset="0"/>
              <a:cs typeface="Times New Roman" panose="02020603050405020304" pitchFamily="18" charset="0"/>
            </a:endParaRPr>
          </a:p>
          <a:p>
            <a:pPr algn="just"/>
            <a:r>
              <a:rPr lang="cs-CZ" sz="2400" dirty="0">
                <a:latin typeface="Times New Roman" panose="02020603050405020304" pitchFamily="18" charset="0"/>
                <a:cs typeface="Times New Roman" panose="02020603050405020304" pitchFamily="18" charset="0"/>
              </a:rPr>
              <a:t> Ruský vědec </a:t>
            </a:r>
            <a:r>
              <a:rPr lang="cs-CZ" sz="2400" dirty="0" err="1">
                <a:latin typeface="Times New Roman" panose="02020603050405020304" pitchFamily="18" charset="0"/>
                <a:cs typeface="Times New Roman" panose="02020603050405020304" pitchFamily="18" charset="0"/>
              </a:rPr>
              <a:t>Dmitrij</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Lichačov</a:t>
            </a:r>
            <a:r>
              <a:rPr lang="cs-CZ" sz="2400" dirty="0">
                <a:latin typeface="Times New Roman" panose="02020603050405020304" pitchFamily="18" charset="0"/>
                <a:cs typeface="Times New Roman" panose="02020603050405020304" pitchFamily="18" charset="0"/>
              </a:rPr>
              <a:t> – </a:t>
            </a:r>
            <a:r>
              <a:rPr lang="cs-CZ" sz="2400" i="1" dirty="0">
                <a:latin typeface="Times New Roman" panose="02020603050405020304" pitchFamily="18" charset="0"/>
                <a:cs typeface="Times New Roman" panose="02020603050405020304" pitchFamily="18" charset="0"/>
              </a:rPr>
              <a:t>Slovo o pluku Igorově a kultura jeho doby </a:t>
            </a:r>
            <a:r>
              <a:rPr lang="cs-CZ" sz="2400" dirty="0">
                <a:latin typeface="Times New Roman" panose="02020603050405020304" pitchFamily="18" charset="0"/>
                <a:cs typeface="Times New Roman" panose="02020603050405020304" pitchFamily="18" charset="0"/>
              </a:rPr>
              <a:t>(1978). </a:t>
            </a:r>
          </a:p>
          <a:p>
            <a:pPr algn="just"/>
            <a:r>
              <a:rPr lang="cs-CZ" sz="2400" dirty="0">
                <a:latin typeface="Times New Roman" panose="02020603050405020304" pitchFamily="18" charset="0"/>
                <a:cs typeface="Times New Roman" panose="02020603050405020304" pitchFamily="18" charset="0"/>
              </a:rPr>
              <a:t>Ukrajinský historik </a:t>
            </a:r>
            <a:r>
              <a:rPr lang="cs-CZ" sz="2400" dirty="0" err="1">
                <a:latin typeface="Times New Roman" panose="02020603050405020304" pitchFamily="18" charset="0"/>
                <a:cs typeface="Times New Roman" panose="02020603050405020304" pitchFamily="18" charset="0"/>
              </a:rPr>
              <a:t>Dmytro</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Čyževskyj</a:t>
            </a:r>
            <a:r>
              <a:rPr lang="cs-CZ" sz="2400" dirty="0">
                <a:latin typeface="Times New Roman" panose="02020603050405020304" pitchFamily="18" charset="0"/>
                <a:cs typeface="Times New Roman" panose="02020603050405020304" pitchFamily="18" charset="0"/>
              </a:rPr>
              <a:t>, literární vědec </a:t>
            </a:r>
            <a:r>
              <a:rPr lang="cs-CZ" sz="2400" dirty="0" err="1">
                <a:latin typeface="Times New Roman" panose="02020603050405020304" pitchFamily="18" charset="0"/>
                <a:cs typeface="Times New Roman" panose="02020603050405020304" pitchFamily="18" charset="0"/>
              </a:rPr>
              <a:t>Oleksandr</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Bilous</a:t>
            </a:r>
            <a:r>
              <a:rPr lang="cs-CZ" sz="2400" dirty="0">
                <a:latin typeface="Times New Roman" panose="02020603050405020304" pitchFamily="18" charset="0"/>
                <a:cs typeface="Times New Roman" panose="02020603050405020304" pitchFamily="18" charset="0"/>
              </a:rPr>
              <a:t> . </a:t>
            </a:r>
          </a:p>
        </p:txBody>
      </p:sp>
      <p:sp>
        <p:nvSpPr>
          <p:cNvPr id="4" name="Nadpis 1">
            <a:extLst>
              <a:ext uri="{FF2B5EF4-FFF2-40B4-BE49-F238E27FC236}">
                <a16:creationId xmlns:a16="http://schemas.microsoft.com/office/drawing/2014/main" id="{905E82DF-D859-E84D-B479-66C778BAB019}"/>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Další ukrajinští a ruští vědci o Slovu</a:t>
            </a:r>
          </a:p>
        </p:txBody>
      </p:sp>
    </p:spTree>
    <p:extLst>
      <p:ext uri="{BB962C8B-B14F-4D97-AF65-F5344CB8AC3E}">
        <p14:creationId xmlns:p14="http://schemas.microsoft.com/office/powerpoint/2010/main" val="2940109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EFA2C6-674E-A449-9402-94C4C2E45C68}"/>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Jiní vědci o Slovu</a:t>
            </a:r>
          </a:p>
        </p:txBody>
      </p:sp>
      <p:sp>
        <p:nvSpPr>
          <p:cNvPr id="3" name="Zástupný obsah 2">
            <a:extLst>
              <a:ext uri="{FF2B5EF4-FFF2-40B4-BE49-F238E27FC236}">
                <a16:creationId xmlns:a16="http://schemas.microsoft.com/office/drawing/2014/main" id="{E8D293E9-AEB6-EF4C-A0BC-1CBBEA44455A}"/>
              </a:ext>
            </a:extLst>
          </p:cNvPr>
          <p:cNvSpPr>
            <a:spLocks noGrp="1"/>
          </p:cNvSpPr>
          <p:nvPr>
            <p:ph idx="1"/>
          </p:nvPr>
        </p:nvSpPr>
        <p:spPr>
          <a:xfrm>
            <a:off x="838200" y="1495616"/>
            <a:ext cx="10515600" cy="4600384"/>
          </a:xfrm>
        </p:spPr>
        <p:txBody>
          <a:bodyPr/>
          <a:lstStyle/>
          <a:p>
            <a:r>
              <a:rPr lang="cs-CZ" i="1" dirty="0">
                <a:latin typeface="Times New Roman" panose="02020603050405020304" pitchFamily="18" charset="0"/>
                <a:cs typeface="Times New Roman" panose="02020603050405020304" pitchFamily="18" charset="0"/>
              </a:rPr>
              <a:t>R. </a:t>
            </a:r>
            <a:r>
              <a:rPr lang="cs-CZ" i="1" dirty="0" err="1">
                <a:latin typeface="Times New Roman" panose="02020603050405020304" pitchFamily="18" charset="0"/>
                <a:cs typeface="Times New Roman" panose="02020603050405020304" pitchFamily="18" charset="0"/>
              </a:rPr>
              <a:t>Jakobson</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Andre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Mazon</a:t>
            </a:r>
            <a:r>
              <a:rPr lang="cs-CZ" i="1" dirty="0">
                <a:latin typeface="Times New Roman" panose="02020603050405020304" pitchFamily="18" charset="0"/>
                <a:cs typeface="Times New Roman" panose="02020603050405020304" pitchFamily="18" charset="0"/>
              </a:rPr>
              <a:t> a jeho český sorbonnský </a:t>
            </a:r>
            <a:r>
              <a:rPr lang="cs-CZ" i="1" dirty="0" err="1">
                <a:latin typeface="Times New Roman" panose="02020603050405020304" pitchFamily="18" charset="0"/>
                <a:cs typeface="Times New Roman" panose="02020603050405020304" pitchFamily="18" charset="0"/>
              </a:rPr>
              <a:t>žák</a:t>
            </a:r>
            <a:r>
              <a:rPr lang="cs-CZ" i="1" dirty="0">
                <a:latin typeface="Times New Roman" panose="02020603050405020304" pitchFamily="18" charset="0"/>
                <a:cs typeface="Times New Roman" panose="02020603050405020304" pitchFamily="18" charset="0"/>
              </a:rPr>
              <a:t> Jan </a:t>
            </a:r>
            <a:r>
              <a:rPr lang="cs-CZ" i="1" dirty="0" err="1">
                <a:latin typeface="Times New Roman" panose="02020603050405020304" pitchFamily="18" charset="0"/>
                <a:cs typeface="Times New Roman" panose="02020603050405020304" pitchFamily="18" charset="0"/>
              </a:rPr>
              <a:t>Frček</a:t>
            </a:r>
            <a:r>
              <a:rPr lang="cs-CZ" i="1" dirty="0">
                <a:latin typeface="Times New Roman" panose="02020603050405020304" pitchFamily="18" charset="0"/>
                <a:cs typeface="Times New Roman" panose="02020603050405020304" pitchFamily="18" charset="0"/>
              </a:rPr>
              <a:t>, Edwarda </a:t>
            </a:r>
            <a:r>
              <a:rPr lang="cs-CZ" i="1" dirty="0" err="1">
                <a:latin typeface="Times New Roman" panose="02020603050405020304" pitchFamily="18" charset="0"/>
                <a:cs typeface="Times New Roman" panose="02020603050405020304" pitchFamily="18" charset="0"/>
              </a:rPr>
              <a:t>Keenan</a:t>
            </a:r>
            <a:r>
              <a:rPr lang="cs-CZ" i="1" dirty="0">
                <a:latin typeface="Times New Roman" panose="02020603050405020304" pitchFamily="18" charset="0"/>
                <a:cs typeface="Times New Roman" panose="02020603050405020304" pitchFamily="18" charset="0"/>
              </a:rPr>
              <a:t>.</a:t>
            </a:r>
          </a:p>
          <a:p>
            <a:r>
              <a:rPr lang="cs-CZ" dirty="0">
                <a:latin typeface="Times New Roman" panose="02020603050405020304" pitchFamily="18" charset="0"/>
                <a:cs typeface="Times New Roman" panose="02020603050405020304" pitchFamily="18" charset="0"/>
              </a:rPr>
              <a:t>A. </a:t>
            </a:r>
            <a:r>
              <a:rPr lang="cs-CZ" dirty="0" err="1">
                <a:latin typeface="Times New Roman" panose="02020603050405020304" pitchFamily="18" charset="0"/>
                <a:cs typeface="Times New Roman" panose="02020603050405020304" pitchFamily="18" charset="0"/>
              </a:rPr>
              <a:t>Mazon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Le</a:t>
            </a:r>
            <a:r>
              <a:rPr lang="cs-CZ" dirty="0">
                <a:latin typeface="Times New Roman" panose="02020603050405020304" pitchFamily="18" charset="0"/>
                <a:cs typeface="Times New Roman" panose="02020603050405020304" pitchFamily="18" charset="0"/>
              </a:rPr>
              <a:t> Slovo </a:t>
            </a:r>
            <a:r>
              <a:rPr lang="cs-CZ" dirty="0" err="1">
                <a:latin typeface="Times New Roman" panose="02020603050405020304" pitchFamily="18" charset="0"/>
                <a:cs typeface="Times New Roman" panose="02020603050405020304" pitchFamily="18" charset="0"/>
              </a:rPr>
              <a:t>d’Igor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Librairie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Droz</a:t>
            </a:r>
            <a:r>
              <a:rPr lang="cs-CZ" dirty="0">
                <a:latin typeface="Times New Roman" panose="02020603050405020304" pitchFamily="18" charset="0"/>
                <a:cs typeface="Times New Roman" panose="02020603050405020304" pitchFamily="18" charset="0"/>
              </a:rPr>
              <a:t>, Paris 1940. </a:t>
            </a:r>
          </a:p>
          <a:p>
            <a:r>
              <a:rPr lang="cs-CZ" dirty="0">
                <a:latin typeface="Times New Roman" panose="02020603050405020304" pitchFamily="18" charset="0"/>
                <a:cs typeface="Times New Roman" panose="02020603050405020304" pitchFamily="18" charset="0"/>
              </a:rPr>
              <a:t>J. </a:t>
            </a:r>
            <a:r>
              <a:rPr lang="cs-CZ" dirty="0" err="1">
                <a:latin typeface="Times New Roman" panose="02020603050405020304" pitchFamily="18" charset="0"/>
                <a:cs typeface="Times New Roman" panose="02020603050405020304" pitchFamily="18" charset="0"/>
              </a:rPr>
              <a:t>Frček</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Zádonština</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Starorusky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žalozpěv</a:t>
            </a:r>
            <a:r>
              <a:rPr lang="cs-CZ" dirty="0">
                <a:latin typeface="Times New Roman" panose="02020603050405020304" pitchFamily="18" charset="0"/>
                <a:cs typeface="Times New Roman" panose="02020603050405020304" pitchFamily="18" charset="0"/>
              </a:rPr>
              <a:t> o boji Rusů s Tatary r. 1380. Rozprava </a:t>
            </a:r>
            <a:r>
              <a:rPr lang="cs-CZ" dirty="0" err="1">
                <a:latin typeface="Times New Roman" panose="02020603050405020304" pitchFamily="18" charset="0"/>
                <a:cs typeface="Times New Roman" panose="02020603050405020304" pitchFamily="18" charset="0"/>
              </a:rPr>
              <a:t>literárne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dějepisna</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Kriticke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vydáni</a:t>
            </a:r>
            <a:r>
              <a:rPr lang="cs-CZ" dirty="0">
                <a:latin typeface="Times New Roman" panose="02020603050405020304" pitchFamily="18" charset="0"/>
                <a:cs typeface="Times New Roman" panose="02020603050405020304" pitchFamily="18" charset="0"/>
              </a:rPr>
              <a:t>́ textů. Orbis, Slovanský </a:t>
            </a:r>
            <a:r>
              <a:rPr lang="cs-CZ" dirty="0" err="1">
                <a:latin typeface="Times New Roman" panose="02020603050405020304" pitchFamily="18" charset="0"/>
                <a:cs typeface="Times New Roman" panose="02020603050405020304" pitchFamily="18" charset="0"/>
              </a:rPr>
              <a:t>ústav</a:t>
            </a:r>
            <a:r>
              <a:rPr lang="cs-CZ" dirty="0">
                <a:latin typeface="Times New Roman" panose="02020603050405020304" pitchFamily="18" charset="0"/>
                <a:cs typeface="Times New Roman" panose="02020603050405020304" pitchFamily="18" charset="0"/>
              </a:rPr>
              <a:t>, Praha 1948. </a:t>
            </a:r>
          </a:p>
          <a:p>
            <a:r>
              <a:rPr lang="cs-CZ" dirty="0">
                <a:latin typeface="Times New Roman" panose="02020603050405020304" pitchFamily="18" charset="0"/>
                <a:cs typeface="Times New Roman" panose="02020603050405020304" pitchFamily="18" charset="0"/>
              </a:rPr>
              <a:t>J. </a:t>
            </a:r>
            <a:r>
              <a:rPr lang="cs-CZ" dirty="0" err="1">
                <a:latin typeface="Times New Roman" panose="02020603050405020304" pitchFamily="18" charset="0"/>
                <a:cs typeface="Times New Roman" panose="02020603050405020304" pitchFamily="18" charset="0"/>
              </a:rPr>
              <a:t>Dolansky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Záhada</a:t>
            </a:r>
            <a:r>
              <a:rPr lang="cs-CZ" dirty="0">
                <a:latin typeface="Times New Roman" panose="02020603050405020304" pitchFamily="18" charset="0"/>
                <a:cs typeface="Times New Roman" panose="02020603050405020304" pitchFamily="18" charset="0"/>
              </a:rPr>
              <a:t> Ossiana v Rukopisech </a:t>
            </a:r>
            <a:r>
              <a:rPr lang="cs-CZ" dirty="0" err="1">
                <a:latin typeface="Times New Roman" panose="02020603050405020304" pitchFamily="18" charset="0"/>
                <a:cs typeface="Times New Roman" panose="02020603050405020304" pitchFamily="18" charset="0"/>
              </a:rPr>
              <a:t>královédvorském</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zelenohorském</a:t>
            </a:r>
            <a:r>
              <a:rPr lang="cs-CZ" dirty="0">
                <a:latin typeface="Times New Roman" panose="02020603050405020304" pitchFamily="18" charset="0"/>
                <a:cs typeface="Times New Roman" panose="02020603050405020304" pitchFamily="18" charset="0"/>
              </a:rPr>
              <a:t>. Academia, Praha 1975. </a:t>
            </a:r>
          </a:p>
          <a:p>
            <a:r>
              <a:rPr lang="cs-CZ" dirty="0">
                <a:latin typeface="Times New Roman" panose="02020603050405020304" pitchFamily="18" charset="0"/>
                <a:cs typeface="Times New Roman" panose="02020603050405020304" pitchFamily="18" charset="0"/>
              </a:rPr>
              <a:t>E. L. </a:t>
            </a:r>
            <a:r>
              <a:rPr lang="cs-CZ" dirty="0" err="1">
                <a:latin typeface="Times New Roman" panose="02020603050405020304" pitchFamily="18" charset="0"/>
                <a:cs typeface="Times New Roman" panose="02020603050405020304" pitchFamily="18" charset="0"/>
              </a:rPr>
              <a:t>Keenan</a:t>
            </a:r>
            <a:r>
              <a:rPr lang="cs-CZ" dirty="0">
                <a:latin typeface="Times New Roman" panose="02020603050405020304" pitchFamily="18" charset="0"/>
                <a:cs typeface="Times New Roman" panose="02020603050405020304" pitchFamily="18" charset="0"/>
              </a:rPr>
              <a:t>: Josef </a:t>
            </a:r>
            <a:r>
              <a:rPr lang="cs-CZ" dirty="0" err="1">
                <a:latin typeface="Times New Roman" panose="02020603050405020304" pitchFamily="18" charset="0"/>
                <a:cs typeface="Times New Roman" panose="02020603050405020304" pitchFamily="18" charset="0"/>
              </a:rPr>
              <a:t>Dobrovsky</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Origins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Igor’ </a:t>
            </a:r>
            <a:r>
              <a:rPr lang="cs-CZ" dirty="0" err="1">
                <a:latin typeface="Times New Roman" panose="02020603050405020304" pitchFamily="18" charset="0"/>
                <a:cs typeface="Times New Roman" panose="02020603050405020304" pitchFamily="18" charset="0"/>
              </a:rPr>
              <a:t>Tale</a:t>
            </a:r>
            <a:r>
              <a:rPr lang="cs-CZ" dirty="0">
                <a:latin typeface="Times New Roman" panose="02020603050405020304" pitchFamily="18" charset="0"/>
                <a:cs typeface="Times New Roman" panose="02020603050405020304" pitchFamily="18" charset="0"/>
              </a:rPr>
              <a:t>. Harvard University </a:t>
            </a:r>
            <a:r>
              <a:rPr lang="cs-CZ" dirty="0" err="1">
                <a:latin typeface="Times New Roman" panose="02020603050405020304" pitchFamily="18" charset="0"/>
                <a:cs typeface="Times New Roman" panose="02020603050405020304" pitchFamily="18" charset="0"/>
              </a:rPr>
              <a:t>Press</a:t>
            </a:r>
            <a:r>
              <a:rPr lang="cs-CZ" dirty="0">
                <a:latin typeface="Times New Roman" panose="02020603050405020304" pitchFamily="18" charset="0"/>
                <a:cs typeface="Times New Roman" panose="02020603050405020304" pitchFamily="18" charset="0"/>
              </a:rPr>
              <a:t>, Cambridge,  </a:t>
            </a:r>
            <a:r>
              <a:rPr lang="cs-CZ" dirty="0" err="1">
                <a:latin typeface="Times New Roman" panose="02020603050405020304" pitchFamily="18" charset="0"/>
                <a:cs typeface="Times New Roman" panose="02020603050405020304" pitchFamily="18" charset="0"/>
              </a:rPr>
              <a:t>Mass</a:t>
            </a:r>
            <a:r>
              <a:rPr lang="cs-CZ" dirty="0">
                <a:latin typeface="Times New Roman" panose="02020603050405020304" pitchFamily="18" charset="0"/>
                <a:cs typeface="Times New Roman" panose="02020603050405020304" pitchFamily="18" charset="0"/>
              </a:rPr>
              <a:t>., 2004. </a:t>
            </a: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6842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D21678-12DB-2C45-84FF-5214F7996044}"/>
              </a:ext>
            </a:extLst>
          </p:cNvPr>
          <p:cNvSpPr>
            <a:spLocks noGrp="1"/>
          </p:cNvSpPr>
          <p:nvPr>
            <p:ph type="title"/>
          </p:nvPr>
        </p:nvSpPr>
        <p:spPr>
          <a:xfrm>
            <a:off x="728472" y="170053"/>
            <a:ext cx="10515600" cy="1325563"/>
          </a:xfrm>
        </p:spPr>
        <p:txBody>
          <a:bodyPr/>
          <a:lstStyle/>
          <a:p>
            <a:pPr algn="ctr"/>
            <a:r>
              <a:rPr lang="cs-CZ" dirty="0">
                <a:latin typeface="Times New Roman" panose="02020603050405020304" pitchFamily="18" charset="0"/>
                <a:cs typeface="Times New Roman" panose="02020603050405020304" pitchFamily="18" charset="0"/>
              </a:rPr>
              <a:t>Ukrajinské baroko. Kozácké letopisy.</a:t>
            </a:r>
            <a:endParaRPr lang="cs-CZ" dirty="0"/>
          </a:p>
        </p:txBody>
      </p:sp>
      <p:sp>
        <p:nvSpPr>
          <p:cNvPr id="3" name="Zástupný obsah 2">
            <a:extLst>
              <a:ext uri="{FF2B5EF4-FFF2-40B4-BE49-F238E27FC236}">
                <a16:creationId xmlns:a16="http://schemas.microsoft.com/office/drawing/2014/main" id="{270437CE-C8CB-AB43-AD61-2898EE143C0B}"/>
              </a:ext>
            </a:extLst>
          </p:cNvPr>
          <p:cNvSpPr>
            <a:spLocks noGrp="1"/>
          </p:cNvSpPr>
          <p:nvPr>
            <p:ph idx="1"/>
          </p:nvPr>
        </p:nvSpPr>
        <p:spPr>
          <a:xfrm>
            <a:off x="838200" y="1389888"/>
            <a:ext cx="10515600" cy="4787075"/>
          </a:xfrm>
        </p:spPr>
        <p:txBody>
          <a:bodyPr>
            <a:normAutofit lnSpcReduction="10000"/>
          </a:bodyPr>
          <a:lstStyle/>
          <a:p>
            <a:pPr marL="0" indent="0" algn="ctr">
              <a:buNone/>
            </a:pPr>
            <a:r>
              <a:rPr lang="cs-CZ" b="1" dirty="0">
                <a:latin typeface="Times New Roman" panose="02020603050405020304" pitchFamily="18" charset="0"/>
                <a:cs typeface="Times New Roman" panose="02020603050405020304" pitchFamily="18" charset="0"/>
              </a:rPr>
              <a:t>Období baroko (druhá polovina 16. – 18. století)</a:t>
            </a:r>
          </a:p>
          <a:p>
            <a:pPr marL="0" indent="0" algn="just">
              <a:buNone/>
            </a:pPr>
            <a:r>
              <a:rPr lang="cs-CZ" dirty="0">
                <a:latin typeface="Times New Roman" panose="02020603050405020304" pitchFamily="18" charset="0"/>
                <a:cs typeface="Times New Roman" panose="02020603050405020304" pitchFamily="18" charset="0"/>
              </a:rPr>
              <a:t>Ke vzniku polemické prózy vedlo: </a:t>
            </a:r>
          </a:p>
          <a:p>
            <a:pPr lvl="0" algn="just"/>
            <a:r>
              <a:rPr lang="cs-CZ" dirty="0">
                <a:latin typeface="Times New Roman" panose="02020603050405020304" pitchFamily="18" charset="0"/>
                <a:cs typeface="Times New Roman" panose="02020603050405020304" pitchFamily="18" charset="0"/>
              </a:rPr>
              <a:t>společensko-historické okolnosti – vytvoření Polsko-litevské unie v roce 1569, která prováděla agresivní politiku vůči ukrajinským zemím, v důsledku čehož se rolníci a kozáci stavěli proti sociálnímu, národnímu a náboženskému zotročení;</a:t>
            </a:r>
          </a:p>
          <a:p>
            <a:pPr lvl="0" algn="just"/>
            <a:r>
              <a:rPr lang="cs-CZ" dirty="0">
                <a:latin typeface="Times New Roman" panose="02020603050405020304" pitchFamily="18" charset="0"/>
                <a:cs typeface="Times New Roman" panose="02020603050405020304" pitchFamily="18" charset="0"/>
              </a:rPr>
              <a:t>sjednocení katolické a pravoslavné církve ve formátu církevní unie, která byla vyhlášena katedrálou v Brestu v roce 1596.</a:t>
            </a:r>
          </a:p>
          <a:p>
            <a:pPr lvl="0" algn="just"/>
            <a:r>
              <a:rPr lang="cs-CZ" dirty="0">
                <a:latin typeface="Times New Roman" panose="02020603050405020304" pitchFamily="18" charset="0"/>
                <a:cs typeface="Times New Roman" panose="02020603050405020304" pitchFamily="18" charset="0"/>
              </a:rPr>
              <a:t>kulturní a vzdělávací předpoklady – šíření jezuitských škol na Ukrajině, proti nimž se stavěla pravoslavná bratrství, zavádění škol a tiskáren, dodržování středověkých náboženských tradic.</a:t>
            </a:r>
          </a:p>
        </p:txBody>
      </p:sp>
    </p:spTree>
    <p:extLst>
      <p:ext uri="{BB962C8B-B14F-4D97-AF65-F5344CB8AC3E}">
        <p14:creationId xmlns:p14="http://schemas.microsoft.com/office/powerpoint/2010/main" val="981391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FA127D-C2CF-7E46-8332-47494F17A90E}"/>
              </a:ext>
            </a:extLst>
          </p:cNvPr>
          <p:cNvSpPr>
            <a:spLocks noGrp="1"/>
          </p:cNvSpPr>
          <p:nvPr>
            <p:ph type="title"/>
          </p:nvPr>
        </p:nvSpPr>
        <p:spPr/>
        <p:txBody>
          <a:bodyPr/>
          <a:lstStyle/>
          <a:p>
            <a:pPr algn="ctr"/>
            <a:r>
              <a:rPr lang="cs-CZ" dirty="0"/>
              <a:t>Struktura kurzu</a:t>
            </a:r>
          </a:p>
        </p:txBody>
      </p:sp>
      <p:sp>
        <p:nvSpPr>
          <p:cNvPr id="3" name="Zástupný obsah 2">
            <a:extLst>
              <a:ext uri="{FF2B5EF4-FFF2-40B4-BE49-F238E27FC236}">
                <a16:creationId xmlns:a16="http://schemas.microsoft.com/office/drawing/2014/main" id="{C766E51C-D411-8C42-B472-21DF5C60A2F3}"/>
              </a:ext>
            </a:extLst>
          </p:cNvPr>
          <p:cNvSpPr>
            <a:spLocks noGrp="1"/>
          </p:cNvSpPr>
          <p:nvPr>
            <p:ph idx="1"/>
          </p:nvPr>
        </p:nvSpPr>
        <p:spPr>
          <a:xfrm>
            <a:off x="438912" y="1459864"/>
            <a:ext cx="11753088" cy="5033011"/>
          </a:xfrm>
        </p:spPr>
        <p:txBody>
          <a:bodyPr>
            <a:noAutofit/>
          </a:bodyPr>
          <a:lstStyle/>
          <a:p>
            <a:pPr marL="0" indent="0">
              <a:lnSpc>
                <a:spcPct val="150000"/>
              </a:lnSpc>
              <a:spcBef>
                <a:spcPts val="0"/>
              </a:spcBef>
              <a:buNone/>
            </a:pPr>
            <a:r>
              <a:rPr lang="cs-CZ" sz="1600" dirty="0">
                <a:latin typeface="Times New Roman" panose="02020603050405020304" pitchFamily="18" charset="0"/>
                <a:cs typeface="Times New Roman" panose="02020603050405020304" pitchFamily="18" charset="0"/>
              </a:rPr>
              <a:t>1. Kyjevská Rus, její kultura, písemné památky, literární styly a žánry</a:t>
            </a:r>
          </a:p>
          <a:p>
            <a:pPr marL="0" indent="0">
              <a:lnSpc>
                <a:spcPct val="150000"/>
              </a:lnSpc>
              <a:spcBef>
                <a:spcPts val="0"/>
              </a:spcBef>
              <a:buNone/>
            </a:pPr>
            <a:r>
              <a:rPr lang="cs-CZ" sz="1600" dirty="0">
                <a:latin typeface="Times New Roman" panose="02020603050405020304" pitchFamily="18" charset="0"/>
                <a:cs typeface="Times New Roman" panose="02020603050405020304" pitchFamily="18" charset="0"/>
              </a:rPr>
              <a:t>2. Letopisectví Kyjevské Rusi. Nestor. </a:t>
            </a:r>
            <a:r>
              <a:rPr lang="cs-CZ" sz="1600" dirty="0" err="1">
                <a:latin typeface="Times New Roman" panose="02020603050405020304" pitchFamily="18" charset="0"/>
                <a:cs typeface="Times New Roman" panose="02020603050405020304" pitchFamily="18" charset="0"/>
              </a:rPr>
              <a:t>Povisť</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vremjanych</a:t>
            </a:r>
            <a:r>
              <a:rPr lang="cs-CZ" sz="1600" dirty="0">
                <a:latin typeface="Times New Roman" panose="02020603050405020304" pitchFamily="18" charset="0"/>
                <a:cs typeface="Times New Roman" panose="02020603050405020304" pitchFamily="18" charset="0"/>
              </a:rPr>
              <a:t> lit.</a:t>
            </a:r>
          </a:p>
          <a:p>
            <a:pPr marL="0" indent="0">
              <a:lnSpc>
                <a:spcPct val="150000"/>
              </a:lnSpc>
              <a:spcBef>
                <a:spcPts val="0"/>
              </a:spcBef>
              <a:buNone/>
            </a:pPr>
            <a:r>
              <a:rPr lang="cs-CZ" sz="1600" dirty="0">
                <a:latin typeface="Times New Roman" panose="02020603050405020304" pitchFamily="18" charset="0"/>
                <a:cs typeface="Times New Roman" panose="02020603050405020304" pitchFamily="18" charset="0"/>
              </a:rPr>
              <a:t>3. Slovo o pluku Igorově a jeho interpretace.</a:t>
            </a:r>
          </a:p>
          <a:p>
            <a:pPr marL="0" indent="0">
              <a:lnSpc>
                <a:spcPct val="150000"/>
              </a:lnSpc>
              <a:spcBef>
                <a:spcPts val="0"/>
              </a:spcBef>
              <a:buNone/>
            </a:pPr>
            <a:r>
              <a:rPr lang="cs-CZ" sz="1600" dirty="0">
                <a:latin typeface="Times New Roman" panose="02020603050405020304" pitchFamily="18" charset="0"/>
                <a:cs typeface="Times New Roman" panose="02020603050405020304" pitchFamily="18" charset="0"/>
              </a:rPr>
              <a:t>4. Ukrajinské baroko. Kozácké letopisy.</a:t>
            </a:r>
          </a:p>
          <a:p>
            <a:pPr marL="0" indent="0">
              <a:lnSpc>
                <a:spcPct val="150000"/>
              </a:lnSpc>
              <a:spcBef>
                <a:spcPts val="0"/>
              </a:spcBef>
              <a:buNone/>
            </a:pPr>
            <a:r>
              <a:rPr lang="cs-CZ" sz="1600" dirty="0">
                <a:latin typeface="Times New Roman" panose="02020603050405020304" pitchFamily="18" charset="0"/>
                <a:cs typeface="Times New Roman" panose="02020603050405020304" pitchFamily="18" charset="0"/>
              </a:rPr>
              <a:t>5. Život a dílo </a:t>
            </a:r>
            <a:r>
              <a:rPr lang="cs-CZ" sz="1600" dirty="0" err="1">
                <a:latin typeface="Times New Roman" panose="02020603050405020304" pitchFamily="18" charset="0"/>
                <a:cs typeface="Times New Roman" panose="02020603050405020304" pitchFamily="18" charset="0"/>
              </a:rPr>
              <a:t>Hryhorije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Skovorody</a:t>
            </a:r>
            <a:endParaRPr lang="cs-CZ" sz="1600" dirty="0">
              <a:latin typeface="Times New Roman" panose="02020603050405020304" pitchFamily="18" charset="0"/>
              <a:cs typeface="Times New Roman" panose="02020603050405020304" pitchFamily="18" charset="0"/>
            </a:endParaRPr>
          </a:p>
          <a:p>
            <a:pPr marL="0" indent="0">
              <a:lnSpc>
                <a:spcPct val="150000"/>
              </a:lnSpc>
              <a:spcBef>
                <a:spcPts val="0"/>
              </a:spcBef>
              <a:buNone/>
            </a:pPr>
            <a:r>
              <a:rPr lang="cs-CZ" sz="1600" dirty="0">
                <a:latin typeface="Times New Roman" panose="02020603050405020304" pitchFamily="18" charset="0"/>
                <a:cs typeface="Times New Roman" panose="02020603050405020304" pitchFamily="18" charset="0"/>
              </a:rPr>
              <a:t>6. Přehled ukrajinské literatury 19. stol. Charakteristika epochy národního obrození. Periodizace, vývojové tendence, umělecké směry, žánry.</a:t>
            </a:r>
          </a:p>
          <a:p>
            <a:pPr marL="0" indent="0">
              <a:lnSpc>
                <a:spcPct val="150000"/>
              </a:lnSpc>
              <a:spcBef>
                <a:spcPts val="0"/>
              </a:spcBef>
              <a:buNone/>
            </a:pPr>
            <a:r>
              <a:rPr lang="cs-CZ" sz="1600" dirty="0">
                <a:latin typeface="Times New Roman" panose="02020603050405020304" pitchFamily="18" charset="0"/>
                <a:cs typeface="Times New Roman" panose="02020603050405020304" pitchFamily="18" charset="0"/>
              </a:rPr>
              <a:t>7. Ivan </a:t>
            </a:r>
            <a:r>
              <a:rPr lang="cs-CZ" sz="1600" dirty="0" err="1">
                <a:latin typeface="Times New Roman" panose="02020603050405020304" pitchFamily="18" charset="0"/>
                <a:cs typeface="Times New Roman" panose="02020603050405020304" pitchFamily="18" charset="0"/>
              </a:rPr>
              <a:t>Kotljarevskyj</a:t>
            </a:r>
            <a:r>
              <a:rPr lang="cs-CZ" sz="1600" dirty="0">
                <a:latin typeface="Times New Roman" panose="02020603050405020304" pitchFamily="18" charset="0"/>
                <a:cs typeface="Times New Roman" panose="02020603050405020304" pitchFamily="18" charset="0"/>
              </a:rPr>
              <a:t> jako zakladatel novodobé ukrajinské literatury. Ukrajinská burleskní škola.</a:t>
            </a:r>
          </a:p>
          <a:p>
            <a:pPr marL="0" indent="0">
              <a:lnSpc>
                <a:spcPct val="150000"/>
              </a:lnSpc>
              <a:spcBef>
                <a:spcPts val="0"/>
              </a:spcBef>
              <a:buNone/>
            </a:pPr>
            <a:r>
              <a:rPr lang="cs-CZ" sz="1600" dirty="0">
                <a:latin typeface="Times New Roman" panose="02020603050405020304" pitchFamily="18" charset="0"/>
                <a:cs typeface="Times New Roman" panose="02020603050405020304" pitchFamily="18" charset="0"/>
              </a:rPr>
              <a:t>8. Ukrajinská bajka a bajkaři (</a:t>
            </a:r>
            <a:r>
              <a:rPr lang="cs-CZ" sz="1600" dirty="0" err="1">
                <a:latin typeface="Times New Roman" panose="02020603050405020304" pitchFamily="18" charset="0"/>
                <a:cs typeface="Times New Roman" panose="02020603050405020304" pitchFamily="18" charset="0"/>
              </a:rPr>
              <a:t>Jevhen</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Hrebinka</a:t>
            </a:r>
            <a:r>
              <a:rPr lang="cs-CZ" sz="1600" dirty="0">
                <a:latin typeface="Times New Roman" panose="02020603050405020304" pitchFamily="18" charset="0"/>
                <a:cs typeface="Times New Roman" panose="02020603050405020304" pitchFamily="18" charset="0"/>
              </a:rPr>
              <a:t>, Petro </a:t>
            </a:r>
            <a:r>
              <a:rPr lang="cs-CZ" sz="1600" dirty="0" err="1">
                <a:latin typeface="Times New Roman" panose="02020603050405020304" pitchFamily="18" charset="0"/>
                <a:cs typeface="Times New Roman" panose="02020603050405020304" pitchFamily="18" charset="0"/>
              </a:rPr>
              <a:t>Hulak</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Artemovskyj</a:t>
            </a:r>
            <a:r>
              <a:rPr lang="cs-CZ" sz="1600" dirty="0">
                <a:latin typeface="Times New Roman" panose="02020603050405020304" pitchFamily="18" charset="0"/>
                <a:cs typeface="Times New Roman" panose="02020603050405020304" pitchFamily="18" charset="0"/>
              </a:rPr>
              <a:t>, Leonid </a:t>
            </a:r>
            <a:r>
              <a:rPr lang="cs-CZ" sz="1600" dirty="0" err="1">
                <a:latin typeface="Times New Roman" panose="02020603050405020304" pitchFamily="18" charset="0"/>
                <a:cs typeface="Times New Roman" panose="02020603050405020304" pitchFamily="18" charset="0"/>
              </a:rPr>
              <a:t>Hlibov</a:t>
            </a:r>
            <a:r>
              <a:rPr lang="cs-CZ" sz="1600" dirty="0">
                <a:latin typeface="Times New Roman" panose="02020603050405020304" pitchFamily="18" charset="0"/>
                <a:cs typeface="Times New Roman" panose="02020603050405020304" pitchFamily="18" charset="0"/>
              </a:rPr>
              <a:t>).</a:t>
            </a:r>
          </a:p>
          <a:p>
            <a:pPr marL="0" indent="0">
              <a:lnSpc>
                <a:spcPct val="150000"/>
              </a:lnSpc>
              <a:spcBef>
                <a:spcPts val="0"/>
              </a:spcBef>
              <a:buNone/>
            </a:pPr>
            <a:r>
              <a:rPr lang="cs-CZ" sz="1600" dirty="0">
                <a:latin typeface="Times New Roman" panose="02020603050405020304" pitchFamily="18" charset="0"/>
                <a:cs typeface="Times New Roman" panose="02020603050405020304" pitchFamily="18" charset="0"/>
              </a:rPr>
              <a:t>9. Ukrajinský romantismus. Kyjevská a Charkovská škola romantiků. Hlavní představitelé.</a:t>
            </a:r>
          </a:p>
          <a:p>
            <a:pPr marL="0" indent="0">
              <a:lnSpc>
                <a:spcPct val="150000"/>
              </a:lnSpc>
              <a:spcBef>
                <a:spcPts val="0"/>
              </a:spcBef>
              <a:buNone/>
            </a:pPr>
            <a:r>
              <a:rPr lang="cs-CZ" sz="1600" dirty="0">
                <a:latin typeface="Times New Roman" panose="02020603050405020304" pitchFamily="18" charset="0"/>
                <a:cs typeface="Times New Roman" panose="02020603050405020304" pitchFamily="18" charset="0"/>
              </a:rPr>
              <a:t>10. T. H. Ševčenko jako vrchol ukrajinského romantismu. Život a dílo.</a:t>
            </a:r>
          </a:p>
          <a:p>
            <a:pPr marL="0" indent="0">
              <a:lnSpc>
                <a:spcPct val="150000"/>
              </a:lnSpc>
              <a:spcBef>
                <a:spcPts val="0"/>
              </a:spcBef>
              <a:buNone/>
            </a:pPr>
            <a:r>
              <a:rPr lang="cs-CZ" sz="1600" dirty="0">
                <a:latin typeface="Times New Roman" panose="02020603050405020304" pitchFamily="18" charset="0"/>
                <a:cs typeface="Times New Roman" panose="02020603050405020304" pitchFamily="18" charset="0"/>
              </a:rPr>
              <a:t>11. Počátky novodobé ukrajinské prózy. </a:t>
            </a:r>
            <a:r>
              <a:rPr lang="cs-CZ" sz="1600" dirty="0" err="1">
                <a:latin typeface="Times New Roman" panose="02020603050405020304" pitchFamily="18" charset="0"/>
                <a:cs typeface="Times New Roman" panose="02020603050405020304" pitchFamily="18" charset="0"/>
              </a:rPr>
              <a:t>Hryhorij</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Kvitka-Osnovjanenko</a:t>
            </a:r>
            <a:r>
              <a:rPr lang="cs-CZ" sz="1600" dirty="0">
                <a:latin typeface="Times New Roman" panose="02020603050405020304" pitchFamily="18" charset="0"/>
                <a:cs typeface="Times New Roman" panose="02020603050405020304" pitchFamily="18" charset="0"/>
              </a:rPr>
              <a:t> jako zakladatel ukrajinského sentimentalismu. Marko </a:t>
            </a:r>
            <a:r>
              <a:rPr lang="cs-CZ" sz="1600" dirty="0" err="1">
                <a:latin typeface="Times New Roman" panose="02020603050405020304" pitchFamily="18" charset="0"/>
                <a:cs typeface="Times New Roman" panose="02020603050405020304" pitchFamily="18" charset="0"/>
              </a:rPr>
              <a:t>Vovčok</a:t>
            </a:r>
            <a:r>
              <a:rPr lang="cs-CZ" sz="1600" dirty="0">
                <a:latin typeface="Times New Roman" panose="02020603050405020304" pitchFamily="18" charset="0"/>
                <a:cs typeface="Times New Roman" panose="02020603050405020304" pitchFamily="18" charset="0"/>
              </a:rPr>
              <a:t> a její povídková tvorba.</a:t>
            </a:r>
          </a:p>
          <a:p>
            <a:pPr marL="0" indent="0">
              <a:lnSpc>
                <a:spcPct val="150000"/>
              </a:lnSpc>
              <a:spcBef>
                <a:spcPts val="0"/>
              </a:spcBef>
              <a:buNone/>
            </a:pPr>
            <a:r>
              <a:rPr lang="cs-CZ" sz="1600" dirty="0">
                <a:latin typeface="Times New Roman" panose="02020603050405020304" pitchFamily="18" charset="0"/>
                <a:cs typeface="Times New Roman" panose="02020603050405020304" pitchFamily="18" charset="0"/>
              </a:rPr>
              <a:t>12. Zrod ukrajinského románu (</a:t>
            </a:r>
            <a:r>
              <a:rPr lang="cs-CZ" sz="1600" dirty="0" err="1">
                <a:latin typeface="Times New Roman" panose="02020603050405020304" pitchFamily="18" charset="0"/>
                <a:cs typeface="Times New Roman" panose="02020603050405020304" pitchFamily="18" charset="0"/>
              </a:rPr>
              <a:t>Pantelejmon</a:t>
            </a:r>
            <a:r>
              <a:rPr lang="cs-CZ" sz="1600" dirty="0">
                <a:latin typeface="Times New Roman" panose="02020603050405020304" pitchFamily="18" charset="0"/>
                <a:cs typeface="Times New Roman" panose="02020603050405020304" pitchFamily="18" charset="0"/>
              </a:rPr>
              <a:t> Kuliš, Anatolij </a:t>
            </a:r>
            <a:r>
              <a:rPr lang="cs-CZ" sz="1600" dirty="0" err="1">
                <a:latin typeface="Times New Roman" panose="02020603050405020304" pitchFamily="18" charset="0"/>
                <a:cs typeface="Times New Roman" panose="02020603050405020304" pitchFamily="18" charset="0"/>
              </a:rPr>
              <a:t>Svydnyckyj</a:t>
            </a:r>
            <a:r>
              <a:rPr lang="cs-CZ"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12815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6"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999FC2E5-5114-624B-8ACA-9975FB306CD8}"/>
              </a:ext>
            </a:extLst>
          </p:cNvPr>
          <p:cNvSpPr>
            <a:spLocks noGrp="1"/>
          </p:cNvSpPr>
          <p:nvPr>
            <p:ph type="title"/>
          </p:nvPr>
        </p:nvSpPr>
        <p:spPr>
          <a:xfrm>
            <a:off x="1861854" y="633046"/>
            <a:ext cx="4834021" cy="1314996"/>
          </a:xfrm>
        </p:spPr>
        <p:txBody>
          <a:bodyPr anchor="b">
            <a:normAutofit/>
          </a:bodyPr>
          <a:lstStyle/>
          <a:p>
            <a:r>
              <a:rPr lang="cs-CZ">
                <a:latin typeface="Times New Roman" panose="02020603050405020304" pitchFamily="18" charset="0"/>
                <a:cs typeface="Times New Roman" panose="02020603050405020304" pitchFamily="18" charset="0"/>
              </a:rPr>
              <a:t>Ukrajinské baroko</a:t>
            </a:r>
            <a:endParaRPr lang="cs-CZ"/>
          </a:p>
        </p:txBody>
      </p:sp>
      <p:sp>
        <p:nvSpPr>
          <p:cNvPr id="3" name="Zástupný obsah 2">
            <a:extLst>
              <a:ext uri="{FF2B5EF4-FFF2-40B4-BE49-F238E27FC236}">
                <a16:creationId xmlns:a16="http://schemas.microsoft.com/office/drawing/2014/main" id="{7611B41D-C597-8945-90B5-A6ACF9241131}"/>
              </a:ext>
            </a:extLst>
          </p:cNvPr>
          <p:cNvSpPr>
            <a:spLocks noGrp="1"/>
          </p:cNvSpPr>
          <p:nvPr>
            <p:ph idx="1"/>
          </p:nvPr>
        </p:nvSpPr>
        <p:spPr>
          <a:xfrm>
            <a:off x="1861854" y="2125737"/>
            <a:ext cx="5611407" cy="4044463"/>
          </a:xfrm>
        </p:spPr>
        <p:txBody>
          <a:bodyPr>
            <a:normAutofit/>
          </a:bodyPr>
          <a:lstStyle/>
          <a:p>
            <a:pPr marL="0" indent="0" algn="ctr">
              <a:buNone/>
            </a:pPr>
            <a:r>
              <a:rPr lang="cs-CZ" sz="2600" b="1" dirty="0">
                <a:latin typeface="Times New Roman" panose="02020603050405020304" pitchFamily="18" charset="0"/>
                <a:cs typeface="Times New Roman" panose="02020603050405020304" pitchFamily="18" charset="0"/>
              </a:rPr>
              <a:t>Ivan </a:t>
            </a:r>
            <a:r>
              <a:rPr lang="cs-CZ" sz="2600" b="1" dirty="0" err="1">
                <a:latin typeface="Times New Roman" panose="02020603050405020304" pitchFamily="18" charset="0"/>
                <a:cs typeface="Times New Roman" panose="02020603050405020304" pitchFamily="18" charset="0"/>
              </a:rPr>
              <a:t>Vyšenský</a:t>
            </a:r>
            <a:r>
              <a:rPr lang="cs-CZ" sz="2600" b="1" dirty="0">
                <a:latin typeface="Times New Roman" panose="02020603050405020304" pitchFamily="18" charset="0"/>
                <a:cs typeface="Times New Roman" panose="02020603050405020304" pitchFamily="18" charset="0"/>
              </a:rPr>
              <a:t> (</a:t>
            </a:r>
            <a:r>
              <a:rPr lang="uk-UA" sz="2600" b="1" dirty="0">
                <a:latin typeface="Times New Roman" panose="02020603050405020304" pitchFamily="18" charset="0"/>
                <a:cs typeface="Times New Roman" panose="02020603050405020304" pitchFamily="18" charset="0"/>
              </a:rPr>
              <a:t>Іван Вишенський)</a:t>
            </a:r>
            <a:endParaRPr lang="cs-CZ" sz="2600" b="1" dirty="0">
              <a:latin typeface="Times New Roman" panose="02020603050405020304" pitchFamily="18" charset="0"/>
              <a:cs typeface="Times New Roman" panose="02020603050405020304" pitchFamily="18" charset="0"/>
            </a:endParaRPr>
          </a:p>
          <a:p>
            <a:pPr marL="0" indent="0" algn="ctr">
              <a:buNone/>
            </a:pPr>
            <a:r>
              <a:rPr lang="cs-CZ" sz="2600" dirty="0">
                <a:latin typeface="Times New Roman" panose="02020603050405020304" pitchFamily="18" charset="0"/>
                <a:cs typeface="Times New Roman" panose="02020603050405020304" pitchFamily="18" charset="0"/>
              </a:rPr>
              <a:t>(přibližně 1550 – po roce 1621)</a:t>
            </a:r>
          </a:p>
          <a:p>
            <a:pPr marL="0" indent="0" algn="ctr">
              <a:buNone/>
            </a:pPr>
            <a:endParaRPr lang="uk-UA" sz="2600" b="1" dirty="0"/>
          </a:p>
          <a:p>
            <a:r>
              <a:rPr lang="cs-CZ" sz="2600" dirty="0"/>
              <a:t>rodné město – </a:t>
            </a:r>
            <a:r>
              <a:rPr lang="uk-UA" sz="2600" dirty="0"/>
              <a:t>Судова Вишня</a:t>
            </a:r>
            <a:endParaRPr lang="cs-CZ" sz="2600" dirty="0"/>
          </a:p>
          <a:p>
            <a:r>
              <a:rPr lang="cs-CZ" sz="2600" dirty="0"/>
              <a:t>skoro celý život prožil na hoře Athos</a:t>
            </a:r>
          </a:p>
          <a:p>
            <a:r>
              <a:rPr lang="cs-CZ" sz="2600" dirty="0"/>
              <a:t>asketa a mnich, vybral si způsob života v osamění</a:t>
            </a:r>
          </a:p>
          <a:p>
            <a:pPr marL="0" indent="0">
              <a:buNone/>
            </a:pPr>
            <a:endParaRPr lang="cs-CZ" sz="2600" dirty="0"/>
          </a:p>
        </p:txBody>
      </p:sp>
      <p:pic>
        <p:nvPicPr>
          <p:cNvPr id="5" name="Obrázek 4" descr="Obsah obrázku savci, hledání, stojící, fotka&#10;&#10;Popis byl vytvořen automaticky">
            <a:extLst>
              <a:ext uri="{FF2B5EF4-FFF2-40B4-BE49-F238E27FC236}">
                <a16:creationId xmlns:a16="http://schemas.microsoft.com/office/drawing/2014/main" id="{7491B50B-F4E2-164F-B5F7-2791F8C85DEC}"/>
              </a:ext>
            </a:extLst>
          </p:cNvPr>
          <p:cNvPicPr>
            <a:picLocks noChangeAspect="1"/>
          </p:cNvPicPr>
          <p:nvPr/>
        </p:nvPicPr>
        <p:blipFill>
          <a:blip r:embed="rId2"/>
          <a:stretch>
            <a:fillRect/>
          </a:stretch>
        </p:blipFill>
        <p:spPr>
          <a:xfrm>
            <a:off x="8001718" y="1392592"/>
            <a:ext cx="2951315" cy="4072815"/>
          </a:xfrm>
          <a:prstGeom prst="rect">
            <a:avLst/>
          </a:prstGeom>
        </p:spPr>
      </p:pic>
      <p:grpSp>
        <p:nvGrpSpPr>
          <p:cNvPr id="2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1" name="Freeform: Shape 2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39216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B03DBDF8-AF0A-9948-A281-1253927FA910}"/>
              </a:ext>
            </a:extLst>
          </p:cNvPr>
          <p:cNvSpPr>
            <a:spLocks noGrp="1"/>
          </p:cNvSpPr>
          <p:nvPr>
            <p:ph type="title"/>
          </p:nvPr>
        </p:nvSpPr>
        <p:spPr>
          <a:xfrm>
            <a:off x="1445063" y="436836"/>
            <a:ext cx="9643250" cy="1541410"/>
          </a:xfrm>
        </p:spPr>
        <p:txBody>
          <a:bodyPr anchor="t">
            <a:normAutofit/>
          </a:bodyPr>
          <a:lstStyle/>
          <a:p>
            <a:r>
              <a:rPr lang="cs-CZ" sz="3400" dirty="0">
                <a:latin typeface="Times New Roman" panose="02020603050405020304" pitchFamily="18" charset="0"/>
                <a:cs typeface="Times New Roman" panose="02020603050405020304" pitchFamily="18" charset="0"/>
              </a:rPr>
              <a:t>Hlavní rysy individuálního stylu Ivana </a:t>
            </a:r>
            <a:r>
              <a:rPr lang="cs-CZ" sz="3400" dirty="0" err="1">
                <a:latin typeface="Times New Roman" panose="02020603050405020304" pitchFamily="18" charset="0"/>
                <a:cs typeface="Times New Roman" panose="02020603050405020304" pitchFamily="18" charset="0"/>
              </a:rPr>
              <a:t>Vyšenského</a:t>
            </a:r>
            <a:br>
              <a:rPr lang="cs-CZ" sz="3400" dirty="0">
                <a:latin typeface="Times New Roman" panose="02020603050405020304" pitchFamily="18" charset="0"/>
                <a:cs typeface="Times New Roman" panose="02020603050405020304" pitchFamily="18" charset="0"/>
              </a:rPr>
            </a:br>
            <a:endParaRPr lang="cs-CZ" sz="3400" dirty="0"/>
          </a:p>
        </p:txBody>
      </p:sp>
      <p:sp>
        <p:nvSpPr>
          <p:cNvPr id="54" name="Freeform: Shape 11">
            <a:extLst>
              <a:ext uri="{FF2B5EF4-FFF2-40B4-BE49-F238E27FC236}">
                <a16:creationId xmlns:a16="http://schemas.microsoft.com/office/drawing/2014/main" id="{058E97B8-3278-4D63-89EC-C4580EF76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3412"/>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solidFill>
            <a:schemeClr val="tx1"/>
          </a:solidFill>
          <a:ln w="25320" cap="flat">
            <a:noFill/>
            <a:prstDash val="solid"/>
            <a:miter/>
          </a:ln>
        </p:spPr>
        <p:txBody>
          <a:bodyPr rtlCol="0" anchor="ctr"/>
          <a:lstStyle/>
          <a:p>
            <a:endParaRPr lang="en-US" dirty="0"/>
          </a:p>
        </p:txBody>
      </p:sp>
      <p:sp>
        <p:nvSpPr>
          <p:cNvPr id="55" name="Freeform: Shape 13">
            <a:extLst>
              <a:ext uri="{FF2B5EF4-FFF2-40B4-BE49-F238E27FC236}">
                <a16:creationId xmlns:a16="http://schemas.microsoft.com/office/drawing/2014/main" id="{B0168936-CE5E-45A4-9FAA-820681A7B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68444"/>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solidFill>
            <a:schemeClr val="tx1"/>
          </a:solidFill>
          <a:ln w="25320" cap="flat">
            <a:noFill/>
            <a:prstDash val="solid"/>
            <a:miter/>
          </a:ln>
        </p:spPr>
        <p:txBody>
          <a:bodyPr rtlCol="0" anchor="ctr"/>
          <a:lstStyle/>
          <a:p>
            <a:endParaRPr lang="en-US"/>
          </a:p>
        </p:txBody>
      </p:sp>
      <p:grpSp>
        <p:nvGrpSpPr>
          <p:cNvPr id="56" name="Group 15">
            <a:extLst>
              <a:ext uri="{FF2B5EF4-FFF2-40B4-BE49-F238E27FC236}">
                <a16:creationId xmlns:a16="http://schemas.microsoft.com/office/drawing/2014/main" id="{EB414A95-9CF6-4787-B6F4-736E75DFBB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3" y="4864099"/>
            <a:ext cx="2085971" cy="1993901"/>
            <a:chOff x="3121343" y="4864099"/>
            <a:chExt cx="2085971" cy="1993901"/>
          </a:xfrm>
          <a:solidFill>
            <a:schemeClr val="tx1"/>
          </a:solidFill>
        </p:grpSpPr>
        <p:sp>
          <p:nvSpPr>
            <p:cNvPr id="17" name="Freeform: Shape 16">
              <a:extLst>
                <a:ext uri="{FF2B5EF4-FFF2-40B4-BE49-F238E27FC236}">
                  <a16:creationId xmlns:a16="http://schemas.microsoft.com/office/drawing/2014/main" id="{3E55EDEC-1A3E-44D4-9F1C-5FAEB4823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57" name="Freeform: Shape 17">
              <a:extLst>
                <a:ext uri="{FF2B5EF4-FFF2-40B4-BE49-F238E27FC236}">
                  <a16:creationId xmlns:a16="http://schemas.microsoft.com/office/drawing/2014/main" id="{AF352701-4D72-4D42-BED8-F30782F566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CE7DD15-248D-407F-9BBA-87DCEF3C9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58" name="Freeform: Shape 19">
              <a:extLst>
                <a:ext uri="{FF2B5EF4-FFF2-40B4-BE49-F238E27FC236}">
                  <a16:creationId xmlns:a16="http://schemas.microsoft.com/office/drawing/2014/main" id="{1F249086-A196-41DD-BC96-CA27D2C9E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BF07749-D7D0-470F-9C12-E8D19EB1D3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59" name="Freeform: Shape 21">
              <a:extLst>
                <a:ext uri="{FF2B5EF4-FFF2-40B4-BE49-F238E27FC236}">
                  <a16:creationId xmlns:a16="http://schemas.microsoft.com/office/drawing/2014/main" id="{A05B1B7D-CE78-4677-BE51-133F4425E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6CEA59F-3271-46D6-9CBC-F7C8DED967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60" name="Freeform: Shape 23">
              <a:extLst>
                <a:ext uri="{FF2B5EF4-FFF2-40B4-BE49-F238E27FC236}">
                  <a16:creationId xmlns:a16="http://schemas.microsoft.com/office/drawing/2014/main" id="{868256DC-CD27-4A4B-8A1B-E315CADF26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61" name="Freeform: Shape 24">
              <a:extLst>
                <a:ext uri="{FF2B5EF4-FFF2-40B4-BE49-F238E27FC236}">
                  <a16:creationId xmlns:a16="http://schemas.microsoft.com/office/drawing/2014/main" id="{8B4D0082-FA6D-4E6D-BACC-89F325389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62" name="Freeform: Shape 25">
              <a:extLst>
                <a:ext uri="{FF2B5EF4-FFF2-40B4-BE49-F238E27FC236}">
                  <a16:creationId xmlns:a16="http://schemas.microsoft.com/office/drawing/2014/main" id="{D10D35FD-C3A9-4C0A-BC06-140E6D6F6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9525" cap="flat">
              <a:noFill/>
              <a:prstDash val="solid"/>
              <a:miter/>
            </a:ln>
          </p:spPr>
          <p:txBody>
            <a:bodyPr wrap="square" rtlCol="0" anchor="ctr">
              <a:noAutofit/>
            </a:bodyPr>
            <a:lstStyle/>
            <a:p>
              <a:endParaRPr lang="en-US"/>
            </a:p>
          </p:txBody>
        </p:sp>
        <p:sp>
          <p:nvSpPr>
            <p:cNvPr id="63" name="Freeform: Shape 26">
              <a:extLst>
                <a:ext uri="{FF2B5EF4-FFF2-40B4-BE49-F238E27FC236}">
                  <a16:creationId xmlns:a16="http://schemas.microsoft.com/office/drawing/2014/main" id="{24A8F3F5-01DB-4D7F-865A-A033D7653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9525" cap="flat">
              <a:noFill/>
              <a:prstDash val="solid"/>
              <a:miter/>
            </a:ln>
          </p:spPr>
          <p:txBody>
            <a:bodyPr wrap="square" rtlCol="0" anchor="ctr">
              <a:noAutofit/>
            </a:bodyPr>
            <a:lstStyle/>
            <a:p>
              <a:endParaRPr lang="en-US"/>
            </a:p>
          </p:txBody>
        </p:sp>
        <p:sp>
          <p:nvSpPr>
            <p:cNvPr id="64" name="Freeform: Shape 27">
              <a:extLst>
                <a:ext uri="{FF2B5EF4-FFF2-40B4-BE49-F238E27FC236}">
                  <a16:creationId xmlns:a16="http://schemas.microsoft.com/office/drawing/2014/main" id="{B269D5FA-3DC7-4503-A9AC-DB43F5AA2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9525" cap="flat">
              <a:noFill/>
              <a:prstDash val="solid"/>
              <a:miter/>
            </a:ln>
          </p:spPr>
          <p:txBody>
            <a:bodyPr wrap="square" rtlCol="0" anchor="ctr">
              <a:noAutofit/>
            </a:bodyPr>
            <a:lstStyle/>
            <a:p>
              <a:endParaRPr lang="en-US"/>
            </a:p>
          </p:txBody>
        </p:sp>
        <p:sp>
          <p:nvSpPr>
            <p:cNvPr id="65" name="Freeform: Shape 28">
              <a:extLst>
                <a:ext uri="{FF2B5EF4-FFF2-40B4-BE49-F238E27FC236}">
                  <a16:creationId xmlns:a16="http://schemas.microsoft.com/office/drawing/2014/main" id="{FEB6DAF0-32D8-49F4-AE4A-0278A314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pic>
        <p:nvPicPr>
          <p:cNvPr id="5" name="Obrázek 4" descr="Obsah obrázku exteriér, budova, skála, stojící&#10;&#10;Popis byl vytvořen automaticky">
            <a:extLst>
              <a:ext uri="{FF2B5EF4-FFF2-40B4-BE49-F238E27FC236}">
                <a16:creationId xmlns:a16="http://schemas.microsoft.com/office/drawing/2014/main" id="{659F4A7F-514D-1E4E-8919-133F10D345CA}"/>
              </a:ext>
            </a:extLst>
          </p:cNvPr>
          <p:cNvPicPr>
            <a:picLocks noChangeAspect="1"/>
          </p:cNvPicPr>
          <p:nvPr/>
        </p:nvPicPr>
        <p:blipFill>
          <a:blip r:embed="rId2"/>
          <a:stretch>
            <a:fillRect/>
          </a:stretch>
        </p:blipFill>
        <p:spPr>
          <a:xfrm>
            <a:off x="1992794" y="2212356"/>
            <a:ext cx="2722358" cy="3217333"/>
          </a:xfrm>
          <a:prstGeom prst="rect">
            <a:avLst/>
          </a:prstGeom>
        </p:spPr>
      </p:pic>
      <p:sp>
        <p:nvSpPr>
          <p:cNvPr id="3" name="Zástupný obsah 2">
            <a:extLst>
              <a:ext uri="{FF2B5EF4-FFF2-40B4-BE49-F238E27FC236}">
                <a16:creationId xmlns:a16="http://schemas.microsoft.com/office/drawing/2014/main" id="{E069F38D-81E7-3D42-8CB1-35F126FF6919}"/>
              </a:ext>
            </a:extLst>
          </p:cNvPr>
          <p:cNvSpPr>
            <a:spLocks noGrp="1"/>
          </p:cNvSpPr>
          <p:nvPr>
            <p:ph idx="1"/>
          </p:nvPr>
        </p:nvSpPr>
        <p:spPr>
          <a:xfrm>
            <a:off x="5224087" y="1185999"/>
            <a:ext cx="6654704" cy="5200769"/>
          </a:xfrm>
        </p:spPr>
        <p:txBody>
          <a:bodyPr>
            <a:normAutofit/>
          </a:bodyPr>
          <a:lstStyle/>
          <a:p>
            <a:pPr lvl="0"/>
            <a:r>
              <a:rPr lang="cs-CZ" sz="1800" dirty="0">
                <a:latin typeface="Times New Roman" panose="02020603050405020304" pitchFamily="18" charset="0"/>
                <a:cs typeface="Times New Roman" panose="02020603050405020304" pitchFamily="18" charset="0"/>
              </a:rPr>
              <a:t>jednoduchost a srozumitelnost výkladu (aby obsah jeho děl chápali především obyčejní lidé);</a:t>
            </a:r>
          </a:p>
          <a:p>
            <a:pPr lvl="0"/>
            <a:r>
              <a:rPr lang="cs-CZ" sz="1800" dirty="0">
                <a:latin typeface="Times New Roman" panose="02020603050405020304" pitchFamily="18" charset="0"/>
                <a:cs typeface="Times New Roman" panose="02020603050405020304" pitchFamily="18" charset="0"/>
              </a:rPr>
              <a:t>napodobování dialogu prostřednictvím použití tzv. prostředku „okamžik přítomnosti“;</a:t>
            </a:r>
          </a:p>
          <a:p>
            <a:pPr lvl="0"/>
            <a:r>
              <a:rPr lang="cs-CZ" sz="1800" dirty="0">
                <a:latin typeface="Times New Roman" panose="02020603050405020304" pitchFamily="18" charset="0"/>
                <a:cs typeface="Times New Roman" panose="02020603050405020304" pitchFamily="18" charset="0"/>
              </a:rPr>
              <a:t>emocionalita a exprese, které autor vyvolává pomocí „výslechů“ oponenta, vnitřním nesouhlasem s ním, podrážděností, obviněním apod.;</a:t>
            </a:r>
          </a:p>
          <a:p>
            <a:pPr lvl="0"/>
            <a:r>
              <a:rPr lang="cs-CZ" sz="1800" dirty="0">
                <a:latin typeface="Times New Roman" panose="02020603050405020304" pitchFamily="18" charset="0"/>
                <a:cs typeface="Times New Roman" panose="02020603050405020304" pitchFamily="18" charset="0"/>
              </a:rPr>
              <a:t>biblické motivy, obrazy, mýty, podobenství, obsáhlé citáty z Písma svatého a jiných zdrojů;</a:t>
            </a:r>
          </a:p>
          <a:p>
            <a:pPr lvl="0"/>
            <a:r>
              <a:rPr lang="cs-CZ" sz="1800" dirty="0">
                <a:latin typeface="Times New Roman" panose="02020603050405020304" pitchFamily="18" charset="0"/>
                <a:cs typeface="Times New Roman" panose="02020603050405020304" pitchFamily="18" charset="0"/>
              </a:rPr>
              <a:t>gradace, amplifikace;</a:t>
            </a:r>
          </a:p>
          <a:p>
            <a:pPr lvl="0"/>
            <a:r>
              <a:rPr lang="cs-CZ" sz="1800" dirty="0">
                <a:latin typeface="Times New Roman" panose="02020603050405020304" pitchFamily="18" charset="0"/>
                <a:cs typeface="Times New Roman" panose="02020603050405020304" pitchFamily="18" charset="0"/>
              </a:rPr>
              <a:t>opakování (anafory, epifory, pronikavé vyjádření refrény apod.);</a:t>
            </a:r>
          </a:p>
          <a:p>
            <a:pPr lvl="0"/>
            <a:r>
              <a:rPr lang="cs-CZ" sz="1800" dirty="0">
                <a:latin typeface="Times New Roman" panose="02020603050405020304" pitchFamily="18" charset="0"/>
                <a:cs typeface="Times New Roman" panose="02020603050405020304" pitchFamily="18" charset="0"/>
              </a:rPr>
              <a:t>neologismy;</a:t>
            </a:r>
          </a:p>
          <a:p>
            <a:pPr lvl="0"/>
            <a:r>
              <a:rPr lang="cs-CZ" sz="1800" dirty="0">
                <a:latin typeface="Times New Roman" panose="02020603050405020304" pitchFamily="18" charset="0"/>
                <a:cs typeface="Times New Roman" panose="02020603050405020304" pitchFamily="18" charset="0"/>
              </a:rPr>
              <a:t>satiricky zbarvená epiteta, metafory, antiteze;</a:t>
            </a:r>
          </a:p>
          <a:p>
            <a:pPr lvl="0"/>
            <a:r>
              <a:rPr lang="cs-CZ" sz="1800" dirty="0">
                <a:latin typeface="Times New Roman" panose="02020603050405020304" pitchFamily="18" charset="0"/>
                <a:cs typeface="Times New Roman" panose="02020603050405020304" pitchFamily="18" charset="0"/>
              </a:rPr>
              <a:t>řečnické proslovy, rétorické otázky, zvolání;</a:t>
            </a:r>
          </a:p>
          <a:p>
            <a:pPr lvl="0"/>
            <a:r>
              <a:rPr lang="cs-CZ" sz="1800" dirty="0">
                <a:latin typeface="Times New Roman" panose="02020603050405020304" pitchFamily="18" charset="0"/>
                <a:cs typeface="Times New Roman" panose="02020603050405020304" pitchFamily="18" charset="0"/>
              </a:rPr>
              <a:t>groteskně-satirické zobrazení reality, přítomnost karikaturních portrétů.</a:t>
            </a:r>
          </a:p>
          <a:p>
            <a:endParaRPr lang="cs-CZ"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588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D04ABA77-E59E-F744-915B-C6D2A39C36F0}"/>
              </a:ext>
            </a:extLst>
          </p:cNvPr>
          <p:cNvSpPr>
            <a:spLocks noGrp="1"/>
          </p:cNvSpPr>
          <p:nvPr>
            <p:ph type="title"/>
          </p:nvPr>
        </p:nvSpPr>
        <p:spPr>
          <a:xfrm>
            <a:off x="6234865" y="568517"/>
            <a:ext cx="5248221" cy="886379"/>
          </a:xfrm>
        </p:spPr>
        <p:txBody>
          <a:bodyPr>
            <a:normAutofit/>
          </a:bodyPr>
          <a:lstStyle/>
          <a:p>
            <a:r>
              <a:rPr lang="cs-CZ" sz="3700" dirty="0">
                <a:latin typeface="Times New Roman" panose="02020603050405020304" pitchFamily="18" charset="0"/>
                <a:cs typeface="Times New Roman" panose="02020603050405020304" pitchFamily="18" charset="0"/>
              </a:rPr>
              <a:t>Tvorba Ivana </a:t>
            </a:r>
            <a:r>
              <a:rPr lang="cs-CZ" sz="3700" dirty="0" err="1">
                <a:latin typeface="Times New Roman" panose="02020603050405020304" pitchFamily="18" charset="0"/>
                <a:cs typeface="Times New Roman" panose="02020603050405020304" pitchFamily="18" charset="0"/>
              </a:rPr>
              <a:t>Vyšenského</a:t>
            </a:r>
            <a:endParaRPr lang="cs-CZ" sz="3700" dirty="0">
              <a:latin typeface="Times New Roman" panose="02020603050405020304" pitchFamily="18" charset="0"/>
              <a:cs typeface="Times New Roman" panose="02020603050405020304" pitchFamily="18" charset="0"/>
            </a:endParaRPr>
          </a:p>
        </p:txBody>
      </p:sp>
      <p:pic>
        <p:nvPicPr>
          <p:cNvPr id="5" name="Obrázek 4" descr="Obsah obrázku text, kniha, fotka, staré&#10;&#10;Popis byl vytvořen automaticky">
            <a:extLst>
              <a:ext uri="{FF2B5EF4-FFF2-40B4-BE49-F238E27FC236}">
                <a16:creationId xmlns:a16="http://schemas.microsoft.com/office/drawing/2014/main" id="{1174A446-A461-8F47-8AEF-018D3988EC82}"/>
              </a:ext>
            </a:extLst>
          </p:cNvPr>
          <p:cNvPicPr>
            <a:picLocks noChangeAspect="1"/>
          </p:cNvPicPr>
          <p:nvPr/>
        </p:nvPicPr>
        <p:blipFill rotWithShape="1">
          <a:blip r:embed="rId2"/>
          <a:srcRect t="5529" r="-1" b="37999"/>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0"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1" name="Freeform: Shape 2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CDE7442E-0918-3D4E-B5BA-C1CB2546B06A}"/>
              </a:ext>
            </a:extLst>
          </p:cNvPr>
          <p:cNvSpPr>
            <a:spLocks noGrp="1"/>
          </p:cNvSpPr>
          <p:nvPr>
            <p:ph idx="1"/>
          </p:nvPr>
        </p:nvSpPr>
        <p:spPr>
          <a:xfrm>
            <a:off x="5957136" y="1416760"/>
            <a:ext cx="5856912" cy="5039993"/>
          </a:xfrm>
        </p:spPr>
        <p:txBody>
          <a:bodyPr>
            <a:normAutofit/>
          </a:bodyPr>
          <a:lstStyle/>
          <a:p>
            <a:pPr marL="0" indent="0">
              <a:buNone/>
            </a:pPr>
            <a:r>
              <a:rPr lang="cs-CZ" sz="1800" dirty="0">
                <a:latin typeface="Times New Roman" panose="02020603050405020304" pitchFamily="18" charset="0"/>
                <a:cs typeface="Times New Roman" panose="02020603050405020304" pitchFamily="18" charset="0"/>
              </a:rPr>
              <a:t>První kniha „</a:t>
            </a:r>
            <a:r>
              <a:rPr lang="cs-CZ" sz="1800" dirty="0" err="1">
                <a:latin typeface="Times New Roman" panose="02020603050405020304" pitchFamily="18" charset="0"/>
                <a:cs typeface="Times New Roman" panose="02020603050405020304" pitchFamily="18" charset="0"/>
              </a:rPr>
              <a:t>Knyžka</a:t>
            </a:r>
            <a:r>
              <a:rPr lang="cs-CZ" sz="1800" dirty="0">
                <a:latin typeface="Times New Roman" panose="02020603050405020304" pitchFamily="18" charset="0"/>
                <a:cs typeface="Times New Roman" panose="02020603050405020304" pitchFamily="18" charset="0"/>
              </a:rPr>
              <a:t>“ (</a:t>
            </a:r>
            <a:r>
              <a:rPr lang="uk-UA" sz="1800" dirty="0">
                <a:latin typeface="Times New Roman" panose="02020603050405020304" pitchFamily="18" charset="0"/>
                <a:cs typeface="Times New Roman" panose="02020603050405020304" pitchFamily="18" charset="0"/>
              </a:rPr>
              <a:t>Книжка)</a:t>
            </a:r>
            <a:r>
              <a:rPr lang="cs-CZ" sz="1800" dirty="0">
                <a:latin typeface="Times New Roman" panose="02020603050405020304" pitchFamily="18" charset="0"/>
                <a:cs typeface="Times New Roman" panose="02020603050405020304" pitchFamily="18" charset="0"/>
              </a:rPr>
              <a:t> – sborník autorových děl:</a:t>
            </a:r>
          </a:p>
          <a:p>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Писаніє</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до</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всѣх</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обще</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в</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Лядской</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земли</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живущих</a:t>
            </a:r>
            <a:r>
              <a:rPr lang="cs-CZ" sz="1800" dirty="0">
                <a:latin typeface="Times New Roman" panose="02020603050405020304" pitchFamily="18" charset="0"/>
                <a:cs typeface="Times New Roman" panose="02020603050405020304" pitchFamily="18" charset="0"/>
              </a:rPr>
              <a:t>» </a:t>
            </a:r>
          </a:p>
          <a:p>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Извѣщеніє</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краткоє</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о</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латинских</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прелестях</a:t>
            </a:r>
            <a:r>
              <a:rPr lang="cs-CZ" sz="1800" dirty="0">
                <a:latin typeface="Times New Roman" panose="02020603050405020304" pitchFamily="18" charset="0"/>
                <a:cs typeface="Times New Roman" panose="02020603050405020304" pitchFamily="18" charset="0"/>
              </a:rPr>
              <a:t>…» </a:t>
            </a:r>
          </a:p>
          <a:p>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Обличеніє</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діявола-миродержца</a:t>
            </a:r>
            <a:r>
              <a:rPr lang="cs-CZ" sz="1800" dirty="0">
                <a:latin typeface="Times New Roman" panose="02020603050405020304" pitchFamily="18" charset="0"/>
                <a:cs typeface="Times New Roman" panose="02020603050405020304" pitchFamily="18" charset="0"/>
              </a:rPr>
              <a:t>…» </a:t>
            </a:r>
          </a:p>
          <a:p>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Послання</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князю</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Василю</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Острозькому</a:t>
            </a:r>
            <a:r>
              <a:rPr lang="cs-CZ" sz="1800" dirty="0">
                <a:latin typeface="Times New Roman" panose="02020603050405020304" pitchFamily="18" charset="0"/>
                <a:cs typeface="Times New Roman" panose="02020603050405020304" pitchFamily="18" charset="0"/>
              </a:rPr>
              <a:t>…» </a:t>
            </a:r>
          </a:p>
          <a:p>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Порада</a:t>
            </a:r>
            <a:r>
              <a:rPr lang="cs-CZ" sz="1800" dirty="0">
                <a:latin typeface="Times New Roman" panose="02020603050405020304" pitchFamily="18" charset="0"/>
                <a:cs typeface="Times New Roman" panose="02020603050405020304" pitchFamily="18" charset="0"/>
              </a:rPr>
              <a:t>» </a:t>
            </a:r>
          </a:p>
          <a:p>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Писаніє</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к</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утекшим</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от</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православкой</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вѣри</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єпископам</a:t>
            </a:r>
            <a:r>
              <a:rPr lang="cs-CZ" sz="1800" dirty="0">
                <a:latin typeface="Times New Roman" panose="02020603050405020304" pitchFamily="18" charset="0"/>
                <a:cs typeface="Times New Roman" panose="02020603050405020304" pitchFamily="18" charset="0"/>
              </a:rPr>
              <a:t>» </a:t>
            </a:r>
          </a:p>
          <a:p>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О</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єретиках</a:t>
            </a:r>
            <a:r>
              <a:rPr lang="cs-CZ" sz="1800" dirty="0">
                <a:latin typeface="Times New Roman" panose="02020603050405020304" pitchFamily="18" charset="0"/>
                <a:cs typeface="Times New Roman" panose="02020603050405020304" pitchFamily="18" charset="0"/>
              </a:rPr>
              <a:t>» </a:t>
            </a:r>
          </a:p>
          <a:p>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Загадка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философам</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латинским</a:t>
            </a:r>
            <a:r>
              <a:rPr lang="cs-CZ" sz="1800" dirty="0">
                <a:latin typeface="Times New Roman" panose="02020603050405020304" pitchFamily="18" charset="0"/>
                <a:cs typeface="Times New Roman" panose="02020603050405020304" pitchFamily="18" charset="0"/>
              </a:rPr>
              <a:t>…» </a:t>
            </a:r>
          </a:p>
          <a:p>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Слѣд</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к</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постиженію</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и</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изучению</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художества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Слѣд</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краткий</a:t>
            </a:r>
            <a:r>
              <a:rPr lang="cs-CZ" sz="1800" dirty="0">
                <a:latin typeface="Times New Roman" panose="02020603050405020304" pitchFamily="18" charset="0"/>
                <a:cs typeface="Times New Roman" panose="02020603050405020304" pitchFamily="18" charset="0"/>
              </a:rPr>
              <a:t>») </a:t>
            </a:r>
          </a:p>
          <a:p>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Новина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или</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Вѣсть</a:t>
            </a:r>
            <a:r>
              <a:rPr lang="cs-CZ" sz="1800" dirty="0">
                <a:latin typeface="Times New Roman" panose="02020603050405020304" pitchFamily="18" charset="0"/>
                <a:cs typeface="Times New Roman" panose="02020603050405020304" pitchFamily="18" charset="0"/>
              </a:rPr>
              <a:t>…».</a:t>
            </a:r>
          </a:p>
          <a:p>
            <a:endParaRPr lang="cs-CZ" sz="1500" dirty="0">
              <a:latin typeface="Times New Roman" panose="02020603050405020304" pitchFamily="18" charset="0"/>
              <a:cs typeface="Times New Roman" panose="02020603050405020304" pitchFamily="18" charset="0"/>
            </a:endParaRPr>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797698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AA7DC9D6-03C3-E642-865D-C5CC1B1DEFF0}"/>
              </a:ext>
            </a:extLst>
          </p:cNvPr>
          <p:cNvSpPr>
            <a:spLocks noGrp="1"/>
          </p:cNvSpPr>
          <p:nvPr>
            <p:ph type="title"/>
          </p:nvPr>
        </p:nvSpPr>
        <p:spPr>
          <a:xfrm>
            <a:off x="1321805" y="258803"/>
            <a:ext cx="5217172" cy="1158857"/>
          </a:xfrm>
        </p:spPr>
        <p:txBody>
          <a:bodyPr anchor="b">
            <a:normAutofit/>
          </a:bodyPr>
          <a:lstStyle/>
          <a:p>
            <a:r>
              <a:rPr lang="cs-CZ" sz="2800" b="1" dirty="0">
                <a:latin typeface="Times New Roman" panose="02020603050405020304" pitchFamily="18" charset="0"/>
                <a:cs typeface="Times New Roman" panose="02020603050405020304" pitchFamily="18" charset="0"/>
              </a:rPr>
              <a:t>Básnická tvorba 16. – 17. století</a:t>
            </a:r>
            <a:br>
              <a:rPr lang="cs-CZ" sz="2800" dirty="0">
                <a:latin typeface="Times New Roman" panose="02020603050405020304" pitchFamily="18" charset="0"/>
                <a:cs typeface="Times New Roman" panose="02020603050405020304" pitchFamily="18" charset="0"/>
              </a:rPr>
            </a:br>
            <a:endParaRPr lang="cs-CZ" sz="2800" dirty="0">
              <a:latin typeface="Times New Roman" panose="02020603050405020304" pitchFamily="18" charset="0"/>
              <a:cs typeface="Times New Roman" panose="02020603050405020304" pitchFamily="18" charset="0"/>
            </a:endParaRPr>
          </a:p>
        </p:txBody>
      </p:sp>
      <p:sp>
        <p:nvSpPr>
          <p:cNvPr id="3" name="Zástupný obsah 2">
            <a:extLst>
              <a:ext uri="{FF2B5EF4-FFF2-40B4-BE49-F238E27FC236}">
                <a16:creationId xmlns:a16="http://schemas.microsoft.com/office/drawing/2014/main" id="{C8990FE6-E26E-0C43-B04E-3CDD91611D23}"/>
              </a:ext>
            </a:extLst>
          </p:cNvPr>
          <p:cNvSpPr>
            <a:spLocks noGrp="1"/>
          </p:cNvSpPr>
          <p:nvPr>
            <p:ph idx="1"/>
          </p:nvPr>
        </p:nvSpPr>
        <p:spPr>
          <a:xfrm>
            <a:off x="192747" y="1489975"/>
            <a:ext cx="6144229" cy="5109222"/>
          </a:xfrm>
        </p:spPr>
        <p:txBody>
          <a:bodyPr>
            <a:normAutofit/>
          </a:bodyPr>
          <a:lstStyle/>
          <a:p>
            <a:pPr algn="just"/>
            <a:r>
              <a:rPr lang="cs-CZ" sz="2200" dirty="0">
                <a:latin typeface="Times New Roman" panose="02020603050405020304" pitchFamily="18" charset="0"/>
                <a:cs typeface="Times New Roman" panose="02020603050405020304" pitchFamily="18" charset="0"/>
              </a:rPr>
              <a:t>Autoři</a:t>
            </a:r>
            <a:r>
              <a:rPr lang="uk-UA" sz="2200" dirty="0">
                <a:latin typeface="Times New Roman" panose="02020603050405020304" pitchFamily="18" charset="0"/>
                <a:cs typeface="Times New Roman" panose="02020603050405020304" pitchFamily="18" charset="0"/>
              </a:rPr>
              <a:t>:</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Микола</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Гусовський</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Іван</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Рутинець</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Севастян</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Кленович</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Симон</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Пекалід</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Адам</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Чагровський</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Ян</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Жоравницький</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Лаврентій</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Зизаній</a:t>
            </a:r>
            <a:r>
              <a:rPr lang="cs-CZ" sz="2200" dirty="0">
                <a:latin typeface="Times New Roman" panose="02020603050405020304" pitchFamily="18" charset="0"/>
                <a:cs typeface="Times New Roman" panose="02020603050405020304" pitchFamily="18" charset="0"/>
              </a:rPr>
              <a:t> a anonymní autoři.</a:t>
            </a:r>
          </a:p>
          <a:p>
            <a:pPr algn="just"/>
            <a:r>
              <a:rPr lang="cs-CZ" sz="2200" b="1" dirty="0">
                <a:latin typeface="Times New Roman" panose="02020603050405020304" pitchFamily="18" charset="0"/>
                <a:cs typeface="Times New Roman" panose="02020603050405020304" pitchFamily="18" charset="0"/>
              </a:rPr>
              <a:t>Lazar </a:t>
            </a:r>
            <a:r>
              <a:rPr lang="cs-CZ" sz="2200" b="1" dirty="0" err="1">
                <a:latin typeface="Times New Roman" panose="02020603050405020304" pitchFamily="18" charset="0"/>
                <a:cs typeface="Times New Roman" panose="02020603050405020304" pitchFamily="18" charset="0"/>
              </a:rPr>
              <a:t>Baranovyč</a:t>
            </a:r>
            <a:r>
              <a:rPr lang="cs-CZ" sz="2200"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Лазар Баранович) – </a:t>
            </a:r>
            <a:r>
              <a:rPr lang="cs-CZ" sz="2200" dirty="0">
                <a:latin typeface="Times New Roman" panose="02020603050405020304" pitchFamily="18" charset="0"/>
                <a:cs typeface="Times New Roman" panose="02020603050405020304" pitchFamily="18" charset="0"/>
              </a:rPr>
              <a:t>«</a:t>
            </a:r>
            <a:r>
              <a:rPr lang="cs-CZ" sz="2200" dirty="0" err="1">
                <a:latin typeface="Times New Roman" panose="02020603050405020304" pitchFamily="18" charset="0"/>
                <a:cs typeface="Times New Roman" panose="02020603050405020304" pitchFamily="18" charset="0"/>
              </a:rPr>
              <a:t>Лютня</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Аполлона</a:t>
            </a:r>
            <a:r>
              <a:rPr lang="cs-CZ" sz="2200" dirty="0">
                <a:latin typeface="Times New Roman" panose="02020603050405020304" pitchFamily="18" charset="0"/>
                <a:cs typeface="Times New Roman" panose="02020603050405020304" pitchFamily="18" charset="0"/>
              </a:rPr>
              <a:t>» (1671</a:t>
            </a:r>
            <a:r>
              <a:rPr lang="uk-UA" sz="2200" dirty="0">
                <a:latin typeface="Times New Roman" panose="02020603050405020304" pitchFamily="18" charset="0"/>
                <a:cs typeface="Times New Roman" panose="02020603050405020304" pitchFamily="18" charset="0"/>
              </a:rPr>
              <a:t>).</a:t>
            </a:r>
          </a:p>
          <a:p>
            <a:pPr algn="just"/>
            <a:r>
              <a:rPr lang="cs-CZ" sz="2200" b="1" dirty="0">
                <a:latin typeface="Times New Roman" panose="02020603050405020304" pitchFamily="18" charset="0"/>
                <a:cs typeface="Times New Roman" panose="02020603050405020304" pitchFamily="18" charset="0"/>
              </a:rPr>
              <a:t>Ivan </a:t>
            </a:r>
            <a:r>
              <a:rPr lang="cs-CZ" sz="2200" b="1" dirty="0" err="1">
                <a:latin typeface="Times New Roman" panose="02020603050405020304" pitchFamily="18" charset="0"/>
                <a:cs typeface="Times New Roman" panose="02020603050405020304" pitchFamily="18" charset="0"/>
              </a:rPr>
              <a:t>Velyčkovskyj</a:t>
            </a:r>
            <a:r>
              <a:rPr lang="cs-CZ" sz="2200"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(Іван Величковський) – </a:t>
            </a:r>
            <a:r>
              <a:rPr lang="cs-CZ" sz="2200" dirty="0">
                <a:latin typeface="Times New Roman" panose="02020603050405020304" pitchFamily="18" charset="0"/>
                <a:cs typeface="Times New Roman" panose="02020603050405020304" pitchFamily="18" charset="0"/>
              </a:rPr>
              <a:t>«</a:t>
            </a:r>
            <a:r>
              <a:rPr lang="cs-CZ" sz="2200" dirty="0" err="1">
                <a:latin typeface="Times New Roman" panose="02020603050405020304" pitchFamily="18" charset="0"/>
                <a:cs typeface="Times New Roman" panose="02020603050405020304" pitchFamily="18" charset="0"/>
              </a:rPr>
              <a:t>Зегар</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з</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полузегарком</a:t>
            </a:r>
            <a:r>
              <a:rPr lang="cs-CZ" sz="2200" dirty="0">
                <a:latin typeface="Times New Roman" panose="02020603050405020304" pitchFamily="18" charset="0"/>
                <a:cs typeface="Times New Roman" panose="02020603050405020304" pitchFamily="18" charset="0"/>
              </a:rPr>
              <a:t>» (1690) a «</a:t>
            </a:r>
            <a:r>
              <a:rPr lang="cs-CZ" sz="2200" dirty="0" err="1">
                <a:latin typeface="Times New Roman" panose="02020603050405020304" pitchFamily="18" charset="0"/>
                <a:cs typeface="Times New Roman" panose="02020603050405020304" pitchFamily="18" charset="0"/>
              </a:rPr>
              <a:t>Млеко</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од</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овци</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пастиру</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належное</a:t>
            </a:r>
            <a:r>
              <a:rPr lang="cs-CZ" sz="2200" dirty="0">
                <a:latin typeface="Times New Roman" panose="02020603050405020304" pitchFamily="18" charset="0"/>
                <a:cs typeface="Times New Roman" panose="02020603050405020304" pitchFamily="18" charset="0"/>
              </a:rPr>
              <a:t>» (1691)</a:t>
            </a:r>
            <a:r>
              <a:rPr lang="uk-UA" sz="2200" dirty="0">
                <a:latin typeface="Times New Roman" panose="02020603050405020304" pitchFamily="18" charset="0"/>
                <a:cs typeface="Times New Roman" panose="02020603050405020304" pitchFamily="18" charset="0"/>
              </a:rPr>
              <a:t>.</a:t>
            </a:r>
          </a:p>
          <a:p>
            <a:pPr algn="just"/>
            <a:r>
              <a:rPr lang="cs-CZ" sz="2200" b="1" dirty="0" err="1">
                <a:latin typeface="Times New Roman" panose="02020603050405020304" pitchFamily="18" charset="0"/>
                <a:cs typeface="Times New Roman" panose="02020603050405020304" pitchFamily="18" charset="0"/>
              </a:rPr>
              <a:t>Danylo</a:t>
            </a:r>
            <a:r>
              <a:rPr lang="cs-CZ" sz="2200" b="1" dirty="0">
                <a:latin typeface="Times New Roman" panose="02020603050405020304" pitchFamily="18" charset="0"/>
                <a:cs typeface="Times New Roman" panose="02020603050405020304" pitchFamily="18" charset="0"/>
              </a:rPr>
              <a:t> </a:t>
            </a:r>
            <a:r>
              <a:rPr lang="cs-CZ" sz="2200" b="1" dirty="0" err="1">
                <a:latin typeface="Times New Roman" panose="02020603050405020304" pitchFamily="18" charset="0"/>
                <a:cs typeface="Times New Roman" panose="02020603050405020304" pitchFamily="18" charset="0"/>
              </a:rPr>
              <a:t>Bratkovskyj</a:t>
            </a:r>
            <a:r>
              <a:rPr lang="uk-UA" sz="2200" b="1"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(Данило </a:t>
            </a:r>
            <a:r>
              <a:rPr lang="uk-UA" sz="2200" dirty="0" err="1">
                <a:latin typeface="Times New Roman" panose="02020603050405020304" pitchFamily="18" charset="0"/>
                <a:cs typeface="Times New Roman" panose="02020603050405020304" pitchFamily="18" charset="0"/>
              </a:rPr>
              <a:t>Братковський</a:t>
            </a:r>
            <a:r>
              <a:rPr lang="uk-UA" sz="2200" dirty="0">
                <a:latin typeface="Times New Roman" panose="02020603050405020304" pitchFamily="18" charset="0"/>
                <a:cs typeface="Times New Roman" panose="02020603050405020304" pitchFamily="18" charset="0"/>
              </a:rPr>
              <a:t>) – </a:t>
            </a:r>
            <a:r>
              <a:rPr lang="cs-CZ" sz="2200" dirty="0">
                <a:latin typeface="Times New Roman" panose="02020603050405020304" pitchFamily="18" charset="0"/>
                <a:cs typeface="Times New Roman" panose="02020603050405020304" pitchFamily="18" charset="0"/>
              </a:rPr>
              <a:t>«</a:t>
            </a:r>
            <a:r>
              <a:rPr lang="cs-CZ" sz="2200" dirty="0" err="1">
                <a:latin typeface="Times New Roman" panose="02020603050405020304" pitchFamily="18" charset="0"/>
                <a:cs typeface="Times New Roman" panose="02020603050405020304" pitchFamily="18" charset="0"/>
              </a:rPr>
              <a:t>Світ</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розглянутий</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по</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частинах</a:t>
            </a:r>
            <a:r>
              <a:rPr lang="cs-CZ" sz="2200" dirty="0">
                <a:latin typeface="Times New Roman" panose="02020603050405020304" pitchFamily="18" charset="0"/>
                <a:cs typeface="Times New Roman" panose="02020603050405020304" pitchFamily="18" charset="0"/>
              </a:rPr>
              <a:t>» (1697). </a:t>
            </a:r>
            <a:endParaRPr lang="uk-UA" sz="2200" dirty="0">
              <a:latin typeface="Times New Roman" panose="02020603050405020304" pitchFamily="18" charset="0"/>
              <a:cs typeface="Times New Roman" panose="02020603050405020304" pitchFamily="18" charset="0"/>
            </a:endParaRPr>
          </a:p>
          <a:p>
            <a:pPr algn="just"/>
            <a:r>
              <a:rPr lang="cs-CZ" sz="2200" b="1" dirty="0" err="1">
                <a:latin typeface="Times New Roman" panose="02020603050405020304" pitchFamily="18" charset="0"/>
                <a:cs typeface="Times New Roman" panose="02020603050405020304" pitchFamily="18" charset="0"/>
              </a:rPr>
              <a:t>Klymentij</a:t>
            </a:r>
            <a:r>
              <a:rPr lang="cs-CZ" sz="2200" b="1" dirty="0">
                <a:latin typeface="Times New Roman" panose="02020603050405020304" pitchFamily="18" charset="0"/>
                <a:cs typeface="Times New Roman" panose="02020603050405020304" pitchFamily="18" charset="0"/>
              </a:rPr>
              <a:t> </a:t>
            </a:r>
            <a:r>
              <a:rPr lang="cs-CZ" sz="2200" b="1" dirty="0" err="1">
                <a:latin typeface="Times New Roman" panose="02020603050405020304" pitchFamily="18" charset="0"/>
                <a:cs typeface="Times New Roman" panose="02020603050405020304" pitchFamily="18" charset="0"/>
              </a:rPr>
              <a:t>Zynovijiv</a:t>
            </a:r>
            <a:r>
              <a:rPr lang="uk-UA" sz="2200" b="1"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(Климентій Зиновіїв) – </a:t>
            </a:r>
            <a:r>
              <a:rPr lang="cs-CZ" sz="2200" dirty="0">
                <a:latin typeface="Times New Roman" panose="02020603050405020304" pitchFamily="18" charset="0"/>
                <a:cs typeface="Times New Roman" panose="02020603050405020304" pitchFamily="18" charset="0"/>
              </a:rPr>
              <a:t>sestavil rukopisnou sbírku básní, lidových výroků a přísloví</a:t>
            </a:r>
            <a:r>
              <a:rPr lang="uk-UA" sz="2200" dirty="0">
                <a:latin typeface="Times New Roman" panose="02020603050405020304" pitchFamily="18" charset="0"/>
                <a:cs typeface="Times New Roman" panose="02020603050405020304" pitchFamily="18" charset="0"/>
              </a:rPr>
              <a:t>.</a:t>
            </a:r>
          </a:p>
          <a:p>
            <a:pPr algn="just"/>
            <a:endParaRPr lang="cs-CZ" sz="1800" dirty="0">
              <a:latin typeface="Times New Roman" panose="02020603050405020304" pitchFamily="18" charset="0"/>
              <a:cs typeface="Times New Roman" panose="02020603050405020304" pitchFamily="18" charset="0"/>
            </a:endParaRPr>
          </a:p>
          <a:p>
            <a:pPr algn="just"/>
            <a:endParaRPr lang="cs-CZ" sz="1800" dirty="0">
              <a:latin typeface="Times New Roman" panose="02020603050405020304" pitchFamily="18" charset="0"/>
              <a:cs typeface="Times New Roman" panose="02020603050405020304" pitchFamily="18" charset="0"/>
            </a:endParaRPr>
          </a:p>
        </p:txBody>
      </p:sp>
      <p:pic>
        <p:nvPicPr>
          <p:cNvPr id="5" name="Obrázek 4" descr="Obsah obrázku interiér, vsedě, postel, malé&#10;&#10;Popis byl vytvořen automaticky">
            <a:extLst>
              <a:ext uri="{FF2B5EF4-FFF2-40B4-BE49-F238E27FC236}">
                <a16:creationId xmlns:a16="http://schemas.microsoft.com/office/drawing/2014/main" id="{8D17E9CB-3087-2C4F-9BF4-EEDEFA562C7F}"/>
              </a:ext>
            </a:extLst>
          </p:cNvPr>
          <p:cNvPicPr>
            <a:picLocks noChangeAspect="1"/>
          </p:cNvPicPr>
          <p:nvPr/>
        </p:nvPicPr>
        <p:blipFill rotWithShape="1">
          <a:blip r:embed="rId2"/>
          <a:srcRect t="6188" r="-5" b="25933"/>
          <a:stretch/>
        </p:blipFill>
        <p:spPr>
          <a:xfrm>
            <a:off x="7525065" y="339876"/>
            <a:ext cx="3281570" cy="2969838"/>
          </a:xfrm>
          <a:prstGeom prst="rect">
            <a:avLst/>
          </a:prstGeom>
        </p:spPr>
      </p:pic>
      <p:grpSp>
        <p:nvGrpSpPr>
          <p:cNvPr id="51" name="Graphic 38">
            <a:extLst>
              <a:ext uri="{FF2B5EF4-FFF2-40B4-BE49-F238E27FC236}">
                <a16:creationId xmlns:a16="http://schemas.microsoft.com/office/drawing/2014/main" id="{DA0B1BE9-7DE4-4791-A745-0B7FC26E3E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11497" y="1280346"/>
            <a:ext cx="1910252" cy="709660"/>
            <a:chOff x="2267504" y="2540250"/>
            <a:chExt cx="1990951" cy="739640"/>
          </a:xfrm>
          <a:solidFill>
            <a:schemeClr val="tx1"/>
          </a:solidFill>
        </p:grpSpPr>
        <p:sp>
          <p:nvSpPr>
            <p:cNvPr id="15" name="Freeform: Shape 14">
              <a:extLst>
                <a:ext uri="{FF2B5EF4-FFF2-40B4-BE49-F238E27FC236}">
                  <a16:creationId xmlns:a16="http://schemas.microsoft.com/office/drawing/2014/main" id="{F0854146-3D6A-4CDB-8030-4B6EAC8BC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52" name="Freeform: Shape 15">
              <a:extLst>
                <a:ext uri="{FF2B5EF4-FFF2-40B4-BE49-F238E27FC236}">
                  <a16:creationId xmlns:a16="http://schemas.microsoft.com/office/drawing/2014/main" id="{2520D932-99FC-4A1C-BC78-E72A6035F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53" name="Oval 17">
            <a:extLst>
              <a:ext uri="{FF2B5EF4-FFF2-40B4-BE49-F238E27FC236}">
                <a16:creationId xmlns:a16="http://schemas.microsoft.com/office/drawing/2014/main" id="{8E3AA1F6-6DCE-4652-BB0A-76BBFAEE1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8443"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19">
            <a:extLst>
              <a:ext uri="{FF2B5EF4-FFF2-40B4-BE49-F238E27FC236}">
                <a16:creationId xmlns:a16="http://schemas.microsoft.com/office/drawing/2014/main" id="{C7FA92AC-4A89-4E30-B4C6-7D85A372A0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8443"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Obrázek 6" descr="Obsah obrázku text&#10;&#10;Popis byl vytvořen automaticky">
            <a:extLst>
              <a:ext uri="{FF2B5EF4-FFF2-40B4-BE49-F238E27FC236}">
                <a16:creationId xmlns:a16="http://schemas.microsoft.com/office/drawing/2014/main" id="{3AB47F45-03B5-3944-AF0E-41668E6B9AB9}"/>
              </a:ext>
            </a:extLst>
          </p:cNvPr>
          <p:cNvPicPr>
            <a:picLocks noChangeAspect="1"/>
          </p:cNvPicPr>
          <p:nvPr/>
        </p:nvPicPr>
        <p:blipFill rotWithShape="1">
          <a:blip r:embed="rId3"/>
          <a:srcRect t="3429" r="-1" b="24983"/>
          <a:stretch/>
        </p:blipFill>
        <p:spPr>
          <a:xfrm>
            <a:off x="7483625" y="3453091"/>
            <a:ext cx="3364450" cy="3044845"/>
          </a:xfrm>
          <a:prstGeom prst="rect">
            <a:avLst/>
          </a:prstGeom>
        </p:spPr>
      </p:pic>
      <p:grpSp>
        <p:nvGrpSpPr>
          <p:cNvPr id="55" name="Graphic 4">
            <a:extLst>
              <a:ext uri="{FF2B5EF4-FFF2-40B4-BE49-F238E27FC236}">
                <a16:creationId xmlns:a16="http://schemas.microsoft.com/office/drawing/2014/main" id="{3408D8B9-9DF8-4E6F-9FC2-336197A96F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99654" y="3838084"/>
            <a:ext cx="975169" cy="975171"/>
            <a:chOff x="5829300" y="3162300"/>
            <a:chExt cx="532256" cy="532257"/>
          </a:xfrm>
          <a:solidFill>
            <a:schemeClr val="tx1"/>
          </a:solidFill>
        </p:grpSpPr>
        <p:sp>
          <p:nvSpPr>
            <p:cNvPr id="23" name="Freeform: Shape 22">
              <a:extLst>
                <a:ext uri="{FF2B5EF4-FFF2-40B4-BE49-F238E27FC236}">
                  <a16:creationId xmlns:a16="http://schemas.microsoft.com/office/drawing/2014/main" id="{08D5414F-096A-4E92-B029-BBB8932B4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56" name="Freeform: Shape 23">
              <a:extLst>
                <a:ext uri="{FF2B5EF4-FFF2-40B4-BE49-F238E27FC236}">
                  <a16:creationId xmlns:a16="http://schemas.microsoft.com/office/drawing/2014/main" id="{38174FA5-D385-4C7F-AACB-B8403CBF5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7AEE313-FF49-4CE7-95DE-44A15C0FA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57" name="Freeform: Shape 25">
              <a:extLst>
                <a:ext uri="{FF2B5EF4-FFF2-40B4-BE49-F238E27FC236}">
                  <a16:creationId xmlns:a16="http://schemas.microsoft.com/office/drawing/2014/main" id="{512C5870-5606-4402-A74C-068AE4B32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58" name="Freeform: Shape 26">
              <a:extLst>
                <a:ext uri="{FF2B5EF4-FFF2-40B4-BE49-F238E27FC236}">
                  <a16:creationId xmlns:a16="http://schemas.microsoft.com/office/drawing/2014/main" id="{109303C8-D86A-49CF-A197-2BD2B7B65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59" name="Freeform: Shape 27">
              <a:extLst>
                <a:ext uri="{FF2B5EF4-FFF2-40B4-BE49-F238E27FC236}">
                  <a16:creationId xmlns:a16="http://schemas.microsoft.com/office/drawing/2014/main" id="{3333808B-7EEA-44F5-B99F-11D329253E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60" name="Freeform: Shape 28">
              <a:extLst>
                <a:ext uri="{FF2B5EF4-FFF2-40B4-BE49-F238E27FC236}">
                  <a16:creationId xmlns:a16="http://schemas.microsoft.com/office/drawing/2014/main" id="{28D4D0BC-F02C-4C6F-96CE-2121C3B1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61" name="Freeform: Shape 29">
              <a:extLst>
                <a:ext uri="{FF2B5EF4-FFF2-40B4-BE49-F238E27FC236}">
                  <a16:creationId xmlns:a16="http://schemas.microsoft.com/office/drawing/2014/main" id="{3C789AE7-59CF-4C6E-8BCF-444A86CB4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62" name="Freeform: Shape 30">
              <a:extLst>
                <a:ext uri="{FF2B5EF4-FFF2-40B4-BE49-F238E27FC236}">
                  <a16:creationId xmlns:a16="http://schemas.microsoft.com/office/drawing/2014/main" id="{B95E0E71-3B57-4987-8A07-9A8D13B54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FA1352D-7A7B-4C6D-8E24-C9794AD59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7F71585-1946-450C-8D9E-8A5C5113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07ABEA2-2CB0-4AE4-A6F4-D1D5F9602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666F317-2EA1-4B51-B7B7-F4D15D5C9F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pSp>
        <p:nvGrpSpPr>
          <p:cNvPr id="37" name="Graphic 4">
            <a:extLst>
              <a:ext uri="{FF2B5EF4-FFF2-40B4-BE49-F238E27FC236}">
                <a16:creationId xmlns:a16="http://schemas.microsoft.com/office/drawing/2014/main" id="{1BFFE577-FA36-4B86-8159-462B7763F3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99654" y="3838084"/>
            <a:ext cx="975169" cy="975171"/>
            <a:chOff x="5829300" y="3162300"/>
            <a:chExt cx="532256" cy="532257"/>
          </a:xfrm>
          <a:solidFill>
            <a:schemeClr val="tx1">
              <a:alpha val="60000"/>
            </a:schemeClr>
          </a:solidFill>
        </p:grpSpPr>
        <p:sp>
          <p:nvSpPr>
            <p:cNvPr id="38" name="Freeform: Shape 37">
              <a:extLst>
                <a:ext uri="{FF2B5EF4-FFF2-40B4-BE49-F238E27FC236}">
                  <a16:creationId xmlns:a16="http://schemas.microsoft.com/office/drawing/2014/main" id="{D8F7BFB3-5947-448A-9A32-66B35AA304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DDDA523-B4F3-4425-A2DA-399CE5AEE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19D410E-F40A-4D4D-80AF-92B1FFB56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8E247F7-1D59-4EF2-9AEA-F076FCDD33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2311C56-AC6D-4B52-87B0-5D5093083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20493D4-EB33-4715-BAAA-A70C30CB0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021EE72-8898-4E71-896E-C28D02D02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8BE3915-7A0F-4E5D-B11C-A8080B1B6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ABFD331-0363-433D-8CCA-EE69C7E7C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325A468-FFC3-4383-94ED-4E08457C6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C7F516B-3B17-415C-BC53-D6C312DF1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3542C4F-758C-469D-B417-5EE2C2922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76E728D-8C16-44E4-8135-E22F15FDC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05348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 name="Rectangle 1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BFAF85F7-9885-4840-8B27-B71597706122}"/>
              </a:ext>
            </a:extLst>
          </p:cNvPr>
          <p:cNvSpPr>
            <a:spLocks noGrp="1"/>
          </p:cNvSpPr>
          <p:nvPr>
            <p:ph type="title"/>
          </p:nvPr>
        </p:nvSpPr>
        <p:spPr>
          <a:xfrm>
            <a:off x="739083" y="523783"/>
            <a:ext cx="5217172" cy="1297632"/>
          </a:xfrm>
        </p:spPr>
        <p:txBody>
          <a:bodyPr anchor="b">
            <a:normAutofit/>
          </a:bodyPr>
          <a:lstStyle/>
          <a:p>
            <a:pPr algn="ctr"/>
            <a:r>
              <a:rPr lang="cs-CZ" sz="4100" b="1" dirty="0">
                <a:latin typeface="Times New Roman" panose="02020603050405020304" pitchFamily="18" charset="0"/>
                <a:cs typeface="Times New Roman" panose="02020603050405020304" pitchFamily="18" charset="0"/>
              </a:rPr>
              <a:t>Zajímavosti</a:t>
            </a:r>
            <a:br>
              <a:rPr lang="cs-CZ" sz="4100" dirty="0"/>
            </a:br>
            <a:endParaRPr lang="cs-CZ" sz="4100" dirty="0"/>
          </a:p>
        </p:txBody>
      </p:sp>
      <p:sp>
        <p:nvSpPr>
          <p:cNvPr id="3" name="Zástupný obsah 2">
            <a:extLst>
              <a:ext uri="{FF2B5EF4-FFF2-40B4-BE49-F238E27FC236}">
                <a16:creationId xmlns:a16="http://schemas.microsoft.com/office/drawing/2014/main" id="{4B60CEB4-09EF-8E48-9DBD-3424FE07DAFC}"/>
              </a:ext>
            </a:extLst>
          </p:cNvPr>
          <p:cNvSpPr>
            <a:spLocks noGrp="1"/>
          </p:cNvSpPr>
          <p:nvPr>
            <p:ph idx="1"/>
          </p:nvPr>
        </p:nvSpPr>
        <p:spPr>
          <a:xfrm>
            <a:off x="660282" y="1580433"/>
            <a:ext cx="5570291" cy="4855654"/>
          </a:xfrm>
        </p:spPr>
        <p:txBody>
          <a:bodyPr>
            <a:normAutofit/>
          </a:bodyPr>
          <a:lstStyle/>
          <a:p>
            <a:pPr algn="just"/>
            <a:r>
              <a:rPr lang="uk-UA" sz="2000" b="1" dirty="0">
                <a:latin typeface="Times New Roman" panose="02020603050405020304" pitchFamily="18" charset="0"/>
                <a:cs typeface="Times New Roman" panose="02020603050405020304" pitchFamily="18" charset="0"/>
              </a:rPr>
              <a:t>Могилянський </a:t>
            </a:r>
            <a:r>
              <a:rPr lang="uk-UA" sz="2000" b="1" dirty="0" err="1">
                <a:latin typeface="Times New Roman" panose="02020603050405020304" pitchFamily="18" charset="0"/>
                <a:cs typeface="Times New Roman" panose="02020603050405020304" pitchFamily="18" charset="0"/>
              </a:rPr>
              <a:t>Атеней</a:t>
            </a:r>
            <a:r>
              <a:rPr lang="uk-UA" sz="2000" b="1"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 spolek vědců, básníků, překladatelů, kteří se scházeli ve 20. – 30. letech 17. století, byli soustředění kolem </a:t>
            </a:r>
            <a:r>
              <a:rPr lang="cs-CZ" sz="2000" dirty="0" err="1">
                <a:latin typeface="Times New Roman" panose="02020603050405020304" pitchFamily="18" charset="0"/>
                <a:cs typeface="Times New Roman" panose="02020603050405020304" pitchFamily="18" charset="0"/>
              </a:rPr>
              <a:t>Kyjevo-Pečerské</a:t>
            </a:r>
            <a:r>
              <a:rPr lang="cs-CZ" sz="2000" dirty="0">
                <a:latin typeface="Times New Roman" panose="02020603050405020304" pitchFamily="18" charset="0"/>
                <a:cs typeface="Times New Roman" panose="02020603050405020304" pitchFamily="18" charset="0"/>
              </a:rPr>
              <a:t> tiskárny, kterou založil </a:t>
            </a:r>
            <a:r>
              <a:rPr lang="cs-CZ" sz="2000" dirty="0" err="1">
                <a:latin typeface="Times New Roman" panose="02020603050405020304" pitchFamily="18" charset="0"/>
                <a:cs typeface="Times New Roman" panose="02020603050405020304" pitchFamily="18" charset="0"/>
              </a:rPr>
              <a:t>Jelisej</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Pletenetskyj</a:t>
            </a:r>
            <a:r>
              <a:rPr lang="cs-CZ" sz="2000" dirty="0">
                <a:latin typeface="Times New Roman" panose="02020603050405020304" pitchFamily="18" charset="0"/>
                <a:cs typeface="Times New Roman" panose="02020603050405020304" pitchFamily="18" charset="0"/>
              </a:rPr>
              <a:t>.</a:t>
            </a:r>
            <a:endParaRPr lang="uk-UA" sz="2000" dirty="0">
              <a:latin typeface="Times New Roman" panose="02020603050405020304" pitchFamily="18" charset="0"/>
              <a:cs typeface="Times New Roman" panose="02020603050405020304" pitchFamily="18" charset="0"/>
            </a:endParaRPr>
          </a:p>
          <a:p>
            <a:pPr algn="just"/>
            <a:r>
              <a:rPr lang="cs-CZ" sz="2000" dirty="0" err="1">
                <a:latin typeface="Times New Roman" panose="02020603050405020304" pitchFamily="18" charset="0"/>
                <a:cs typeface="Times New Roman" panose="02020603050405020304" pitchFamily="18" charset="0"/>
              </a:rPr>
              <a:t>Pamvo</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Berynda</a:t>
            </a:r>
            <a:r>
              <a:rPr lang="cs-CZ" sz="2000"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a:t>
            </a:r>
            <a:r>
              <a:rPr lang="uk-UA" sz="2000" dirty="0" err="1">
                <a:latin typeface="Times New Roman" panose="02020603050405020304" pitchFamily="18" charset="0"/>
                <a:cs typeface="Times New Roman" panose="02020603050405020304" pitchFamily="18" charset="0"/>
              </a:rPr>
              <a:t>Памво</a:t>
            </a:r>
            <a:r>
              <a:rPr lang="uk-UA" sz="2000" dirty="0">
                <a:latin typeface="Times New Roman" panose="02020603050405020304" pitchFamily="18" charset="0"/>
                <a:cs typeface="Times New Roman" panose="02020603050405020304" pitchFamily="18" charset="0"/>
              </a:rPr>
              <a:t> </a:t>
            </a:r>
            <a:r>
              <a:rPr lang="uk-UA" sz="2000" dirty="0" err="1">
                <a:latin typeface="Times New Roman" panose="02020603050405020304" pitchFamily="18" charset="0"/>
                <a:cs typeface="Times New Roman" panose="02020603050405020304" pitchFamily="18" charset="0"/>
              </a:rPr>
              <a:t>Беринда</a:t>
            </a:r>
            <a:r>
              <a:rPr lang="uk-UA" sz="2000" dirty="0">
                <a:latin typeface="Times New Roman" panose="02020603050405020304" pitchFamily="18" charset="0"/>
                <a:cs typeface="Times New Roman" panose="02020603050405020304" pitchFamily="18" charset="0"/>
              </a:rPr>
              <a:t>) – </a:t>
            </a:r>
            <a:r>
              <a:rPr lang="cs-CZ" sz="2000" dirty="0">
                <a:latin typeface="Times New Roman" panose="02020603050405020304" pitchFamily="18" charset="0"/>
                <a:cs typeface="Times New Roman" panose="02020603050405020304" pitchFamily="18" charset="0"/>
              </a:rPr>
              <a:t>«</a:t>
            </a:r>
            <a:r>
              <a:rPr lang="cs-CZ" sz="2000" dirty="0" err="1">
                <a:latin typeface="Times New Roman" panose="02020603050405020304" pitchFamily="18" charset="0"/>
                <a:cs typeface="Times New Roman" panose="02020603050405020304" pitchFamily="18" charset="0"/>
              </a:rPr>
              <a:t>Лексикон</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Славенороський</a:t>
            </a:r>
            <a:r>
              <a:rPr lang="cs-CZ" sz="2000" dirty="0">
                <a:latin typeface="Times New Roman" panose="02020603050405020304" pitchFamily="18" charset="0"/>
                <a:cs typeface="Times New Roman" panose="02020603050405020304" pitchFamily="18" charset="0"/>
              </a:rPr>
              <a:t>» (1627 </a:t>
            </a:r>
            <a:r>
              <a:rPr lang="cs-CZ" sz="2000" dirty="0" err="1">
                <a:latin typeface="Times New Roman" panose="02020603050405020304" pitchFamily="18" charset="0"/>
                <a:cs typeface="Times New Roman" panose="02020603050405020304" pitchFamily="18" charset="0"/>
              </a:rPr>
              <a:t>р</a:t>
            </a:r>
            <a:r>
              <a:rPr lang="cs-CZ"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a:t>
            </a:r>
            <a:endParaRPr lang="uk-UA" sz="2000" b="1" dirty="0">
              <a:latin typeface="Times New Roman" panose="02020603050405020304" pitchFamily="18" charset="0"/>
              <a:cs typeface="Times New Roman" panose="02020603050405020304" pitchFamily="18" charset="0"/>
            </a:endParaRPr>
          </a:p>
          <a:p>
            <a:pPr marL="0" indent="0" algn="just">
              <a:buNone/>
            </a:pPr>
            <a:endParaRPr lang="uk-UA" sz="2000" b="1" dirty="0">
              <a:latin typeface="Times New Roman" panose="02020603050405020304" pitchFamily="18" charset="0"/>
              <a:cs typeface="Times New Roman" panose="02020603050405020304" pitchFamily="18" charset="0"/>
            </a:endParaRPr>
          </a:p>
          <a:p>
            <a:pPr algn="just"/>
            <a:r>
              <a:rPr lang="cs-CZ" sz="2000" b="1" dirty="0" err="1">
                <a:latin typeface="Times New Roman" panose="02020603050405020304" pitchFamily="18" charset="0"/>
                <a:cs typeface="Times New Roman" panose="02020603050405020304" pitchFamily="18" charset="0"/>
              </a:rPr>
              <a:t>Чернігівські</a:t>
            </a:r>
            <a:r>
              <a:rPr lang="cs-CZ" sz="2000" b="1" dirty="0">
                <a:latin typeface="Times New Roman" panose="02020603050405020304" pitchFamily="18" charset="0"/>
                <a:cs typeface="Times New Roman" panose="02020603050405020304" pitchFamily="18" charset="0"/>
              </a:rPr>
              <a:t> </a:t>
            </a:r>
            <a:r>
              <a:rPr lang="cs-CZ" sz="2000" b="1" dirty="0" err="1">
                <a:latin typeface="Times New Roman" panose="02020603050405020304" pitchFamily="18" charset="0"/>
                <a:cs typeface="Times New Roman" panose="02020603050405020304" pitchFamily="18" charset="0"/>
              </a:rPr>
              <a:t>Атени</a:t>
            </a:r>
            <a:r>
              <a:rPr lang="uk-UA" sz="2000" b="1"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Takto se nazývali </a:t>
            </a:r>
            <a:r>
              <a:rPr lang="cs-CZ" sz="2000" dirty="0" err="1">
                <a:latin typeface="Times New Roman" panose="02020603050405020304" pitchFamily="18" charset="0"/>
                <a:cs typeface="Times New Roman" panose="02020603050405020304" pitchFamily="18" charset="0"/>
              </a:rPr>
              <a:t>černihovští</a:t>
            </a:r>
            <a:r>
              <a:rPr lang="cs-CZ" sz="2000" dirty="0">
                <a:latin typeface="Times New Roman" panose="02020603050405020304" pitchFamily="18" charset="0"/>
                <a:cs typeface="Times New Roman" panose="02020603050405020304" pitchFamily="18" charset="0"/>
              </a:rPr>
              <a:t> básníci v polovině 17. a na začátku 18. století, kdy tímto termínem označovali okruh básníků, kteří se vyznačovali v staré ukrajinské poezii. </a:t>
            </a:r>
            <a:endParaRPr lang="uk-UA" sz="2000" dirty="0">
              <a:latin typeface="Times New Roman" panose="02020603050405020304" pitchFamily="18" charset="0"/>
              <a:cs typeface="Times New Roman" panose="02020603050405020304" pitchFamily="18" charset="0"/>
            </a:endParaRPr>
          </a:p>
          <a:p>
            <a:pPr algn="just"/>
            <a:r>
              <a:rPr lang="cs-CZ" sz="2000" dirty="0">
                <a:latin typeface="Times New Roman" panose="02020603050405020304" pitchFamily="18" charset="0"/>
                <a:cs typeface="Times New Roman" panose="02020603050405020304" pitchFamily="18" charset="0"/>
              </a:rPr>
              <a:t>Lazar </a:t>
            </a:r>
            <a:r>
              <a:rPr lang="cs-CZ" sz="2000" dirty="0" err="1">
                <a:latin typeface="Times New Roman" panose="02020603050405020304" pitchFamily="18" charset="0"/>
                <a:cs typeface="Times New Roman" panose="02020603050405020304" pitchFamily="18" charset="0"/>
              </a:rPr>
              <a:t>Baranovyč</a:t>
            </a:r>
            <a:r>
              <a:rPr lang="uk-UA" sz="2000" dirty="0">
                <a:latin typeface="Times New Roman" panose="02020603050405020304" pitchFamily="18" charset="0"/>
                <a:cs typeface="Times New Roman" panose="02020603050405020304" pitchFamily="18" charset="0"/>
              </a:rPr>
              <a:t> (Лазар Баранович)</a:t>
            </a:r>
            <a:r>
              <a:rPr lang="cs-CZ" sz="2000" dirty="0">
                <a:latin typeface="Times New Roman" panose="02020603050405020304" pitchFamily="18" charset="0"/>
                <a:cs typeface="Times New Roman" panose="02020603050405020304" pitchFamily="18" charset="0"/>
              </a:rPr>
              <a:t>, po jeho smrti –</a:t>
            </a:r>
            <a:r>
              <a:rPr lang="uk-UA" sz="2000"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Ivan </a:t>
            </a:r>
            <a:r>
              <a:rPr lang="cs-CZ" sz="2000" dirty="0" err="1">
                <a:latin typeface="Times New Roman" panose="02020603050405020304" pitchFamily="18" charset="0"/>
                <a:cs typeface="Times New Roman" panose="02020603050405020304" pitchFamily="18" charset="0"/>
              </a:rPr>
              <a:t>Maksymovyč</a:t>
            </a:r>
            <a:r>
              <a:rPr lang="cs-CZ" sz="2000"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(Іван Максимович)</a:t>
            </a:r>
            <a:r>
              <a:rPr lang="cs-CZ" sz="2000" dirty="0">
                <a:latin typeface="Times New Roman" panose="02020603050405020304" pitchFamily="18" charset="0"/>
                <a:cs typeface="Times New Roman" panose="02020603050405020304" pitchFamily="18" charset="0"/>
              </a:rPr>
              <a:t>.</a:t>
            </a:r>
          </a:p>
          <a:p>
            <a:pPr marL="0" indent="0" algn="just">
              <a:buNone/>
            </a:pPr>
            <a:endParaRPr lang="cs-CZ" sz="1800" dirty="0"/>
          </a:p>
        </p:txBody>
      </p:sp>
      <p:pic>
        <p:nvPicPr>
          <p:cNvPr id="5" name="Obrázek 4" descr="Obsah obrázku fotka, staré, kůň, staré ale dobré&#10;&#10;Popis byl vytvořen automaticky">
            <a:extLst>
              <a:ext uri="{FF2B5EF4-FFF2-40B4-BE49-F238E27FC236}">
                <a16:creationId xmlns:a16="http://schemas.microsoft.com/office/drawing/2014/main" id="{DB99D36C-095E-BD40-ACAB-3F28645280CC}"/>
              </a:ext>
            </a:extLst>
          </p:cNvPr>
          <p:cNvPicPr>
            <a:picLocks noChangeAspect="1"/>
          </p:cNvPicPr>
          <p:nvPr/>
        </p:nvPicPr>
        <p:blipFill>
          <a:blip r:embed="rId2"/>
          <a:stretch>
            <a:fillRect/>
          </a:stretch>
        </p:blipFill>
        <p:spPr>
          <a:xfrm>
            <a:off x="6770255" y="497963"/>
            <a:ext cx="3987805" cy="2931037"/>
          </a:xfrm>
          <a:prstGeom prst="rect">
            <a:avLst/>
          </a:prstGeom>
        </p:spPr>
      </p:pic>
      <p:grpSp>
        <p:nvGrpSpPr>
          <p:cNvPr id="14" name="Graphic 4">
            <a:extLst>
              <a:ext uri="{FF2B5EF4-FFF2-40B4-BE49-F238E27FC236}">
                <a16:creationId xmlns:a16="http://schemas.microsoft.com/office/drawing/2014/main" id="{D92F9A1A-77F4-4E16-958B-64BB489FFE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2349" y="739986"/>
            <a:ext cx="975169" cy="975171"/>
            <a:chOff x="5829300" y="3162300"/>
            <a:chExt cx="532256" cy="532257"/>
          </a:xfrm>
          <a:solidFill>
            <a:schemeClr val="tx1"/>
          </a:solidFill>
        </p:grpSpPr>
        <p:sp>
          <p:nvSpPr>
            <p:cNvPr id="15" name="Freeform: Shape 14">
              <a:extLst>
                <a:ext uri="{FF2B5EF4-FFF2-40B4-BE49-F238E27FC236}">
                  <a16:creationId xmlns:a16="http://schemas.microsoft.com/office/drawing/2014/main" id="{819A42ED-6B91-49E6-9BDB-6339893E9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B732C3B-202D-4B4E-9C2B-283338B2A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38433EC-2142-4B86-B9BA-25AFE2629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F3A02D8-E8AA-47DC-B215-ED01D604E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1A156CC-0ACD-4554-947F-A9FD30B6A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BACA1F0-7581-48CC-BB3D-29D84E66B1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8C34CDB-6796-4AA3-9001-DA5B717D7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9D783F9-0F69-4135-9961-9BAB1C1A6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FFBBC22-B7E4-49E9-9BD1-36B5F6299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E179D1A-1F7F-41FF-A993-7DB78E9EB3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565B3A8-B9D8-4EA9-B3DA-DDB2A574BB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891E65D-798E-4741-A582-606A9152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8BAB8E0-D711-471F-8EB7-6F8C42092B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pic>
        <p:nvPicPr>
          <p:cNvPr id="7" name="Obrázek 6" descr="Obsah obrázku exteriér, budova, velké, vpředu&#10;&#10;Popis byl vytvořen automaticky">
            <a:extLst>
              <a:ext uri="{FF2B5EF4-FFF2-40B4-BE49-F238E27FC236}">
                <a16:creationId xmlns:a16="http://schemas.microsoft.com/office/drawing/2014/main" id="{659B0B35-543E-514D-92A3-F719A597A4AE}"/>
              </a:ext>
            </a:extLst>
          </p:cNvPr>
          <p:cNvPicPr>
            <a:picLocks noChangeAspect="1"/>
          </p:cNvPicPr>
          <p:nvPr/>
        </p:nvPicPr>
        <p:blipFill>
          <a:blip r:embed="rId3"/>
          <a:stretch>
            <a:fillRect/>
          </a:stretch>
        </p:blipFill>
        <p:spPr>
          <a:xfrm>
            <a:off x="7642373" y="3518286"/>
            <a:ext cx="4140671" cy="2931037"/>
          </a:xfrm>
          <a:prstGeom prst="rect">
            <a:avLst/>
          </a:prstGeom>
        </p:spPr>
      </p:pic>
      <p:grpSp>
        <p:nvGrpSpPr>
          <p:cNvPr id="29" name="Group 28">
            <a:extLst>
              <a:ext uri="{FF2B5EF4-FFF2-40B4-BE49-F238E27FC236}">
                <a16:creationId xmlns:a16="http://schemas.microsoft.com/office/drawing/2014/main" id="{7BD27928-770C-41C1-B1E9-9FEB5A8010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3877" y="4618784"/>
            <a:ext cx="365021" cy="365021"/>
            <a:chOff x="149345" y="10991595"/>
            <a:chExt cx="365021" cy="365021"/>
          </a:xfrm>
        </p:grpSpPr>
        <p:sp>
          <p:nvSpPr>
            <p:cNvPr id="30" name="Oval 29">
              <a:extLst>
                <a:ext uri="{FF2B5EF4-FFF2-40B4-BE49-F238E27FC236}">
                  <a16:creationId xmlns:a16="http://schemas.microsoft.com/office/drawing/2014/main" id="{C4C270DE-0BEB-4372-B440-7EADA6FAF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345" y="10991595"/>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757ACA0C-8702-4043-8D4D-582EAEDF1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345" y="10991595"/>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1662777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E1A6DFA6-DB28-9548-910B-625E2FFF0FCF}"/>
              </a:ext>
            </a:extLst>
          </p:cNvPr>
          <p:cNvSpPr>
            <a:spLocks noGrp="1"/>
          </p:cNvSpPr>
          <p:nvPr>
            <p:ph type="title"/>
          </p:nvPr>
        </p:nvSpPr>
        <p:spPr>
          <a:xfrm>
            <a:off x="5956784" y="396117"/>
            <a:ext cx="5217172" cy="1158857"/>
          </a:xfrm>
        </p:spPr>
        <p:txBody>
          <a:bodyPr anchor="b">
            <a:normAutofit/>
          </a:bodyPr>
          <a:lstStyle/>
          <a:p>
            <a:r>
              <a:rPr lang="cs-CZ" b="1" dirty="0">
                <a:latin typeface="Times New Roman" panose="02020603050405020304" pitchFamily="18" charset="0"/>
                <a:cs typeface="Times New Roman" panose="02020603050405020304" pitchFamily="18" charset="0"/>
              </a:rPr>
              <a:t>Kozácké</a:t>
            </a:r>
            <a:r>
              <a:rPr lang="cs-CZ" b="1" dirty="0"/>
              <a:t> </a:t>
            </a:r>
            <a:r>
              <a:rPr lang="cs-CZ" b="1" dirty="0">
                <a:latin typeface="Times New Roman" panose="02020603050405020304" pitchFamily="18" charset="0"/>
                <a:cs typeface="Times New Roman" panose="02020603050405020304" pitchFamily="18" charset="0"/>
              </a:rPr>
              <a:t>letopisectví</a:t>
            </a:r>
            <a:endParaRPr lang="cs-CZ" dirty="0">
              <a:latin typeface="Times New Roman" panose="02020603050405020304" pitchFamily="18" charset="0"/>
              <a:cs typeface="Times New Roman" panose="02020603050405020304" pitchFamily="18" charset="0"/>
            </a:endParaRPr>
          </a:p>
        </p:txBody>
      </p:sp>
      <p:grpSp>
        <p:nvGrpSpPr>
          <p:cNvPr id="47" name="Graphic 38">
            <a:extLst>
              <a:ext uri="{FF2B5EF4-FFF2-40B4-BE49-F238E27FC236}">
                <a16:creationId xmlns:a16="http://schemas.microsoft.com/office/drawing/2014/main" id="{9742E72B-7FDB-4BC3-84CE-9A8675647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975545"/>
            <a:ext cx="1910252" cy="709660"/>
            <a:chOff x="2267504" y="2540250"/>
            <a:chExt cx="1990951" cy="739640"/>
          </a:xfrm>
          <a:solidFill>
            <a:schemeClr val="tx1"/>
          </a:solidFill>
        </p:grpSpPr>
        <p:sp>
          <p:nvSpPr>
            <p:cNvPr id="48" name="Freeform: Shape 12">
              <a:extLst>
                <a:ext uri="{FF2B5EF4-FFF2-40B4-BE49-F238E27FC236}">
                  <a16:creationId xmlns:a16="http://schemas.microsoft.com/office/drawing/2014/main" id="{9E41CB4E-1ACC-413B-9806-FF276C0F0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49" name="Freeform: Shape 13">
              <a:extLst>
                <a:ext uri="{FF2B5EF4-FFF2-40B4-BE49-F238E27FC236}">
                  <a16:creationId xmlns:a16="http://schemas.microsoft.com/office/drawing/2014/main" id="{29B54E44-06C0-461C-A803-0F535321AD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50" name="Oval 15">
            <a:extLst>
              <a:ext uri="{FF2B5EF4-FFF2-40B4-BE49-F238E27FC236}">
                <a16:creationId xmlns:a16="http://schemas.microsoft.com/office/drawing/2014/main" id="{09645E15-CD1B-4EAA-B2F2-D41E53CA4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17">
            <a:extLst>
              <a:ext uri="{FF2B5EF4-FFF2-40B4-BE49-F238E27FC236}">
                <a16:creationId xmlns:a16="http://schemas.microsoft.com/office/drawing/2014/main" id="{0C571069-A359-469A-98CD-9458DBAA0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Obrázek 4">
            <a:extLst>
              <a:ext uri="{FF2B5EF4-FFF2-40B4-BE49-F238E27FC236}">
                <a16:creationId xmlns:a16="http://schemas.microsoft.com/office/drawing/2014/main" id="{D50D3B68-144F-6D47-9AE7-439C2A7A0F4D}"/>
              </a:ext>
            </a:extLst>
          </p:cNvPr>
          <p:cNvPicPr>
            <a:picLocks noChangeAspect="1"/>
          </p:cNvPicPr>
          <p:nvPr/>
        </p:nvPicPr>
        <p:blipFill>
          <a:blip r:embed="rId2"/>
          <a:stretch>
            <a:fillRect/>
          </a:stretch>
        </p:blipFill>
        <p:spPr>
          <a:xfrm>
            <a:off x="286373" y="1896891"/>
            <a:ext cx="5578300" cy="2691626"/>
          </a:xfrm>
          <a:prstGeom prst="rect">
            <a:avLst/>
          </a:prstGeom>
        </p:spPr>
      </p:pic>
      <p:grpSp>
        <p:nvGrpSpPr>
          <p:cNvPr id="52" name="Graphic 4">
            <a:extLst>
              <a:ext uri="{FF2B5EF4-FFF2-40B4-BE49-F238E27FC236}">
                <a16:creationId xmlns:a16="http://schemas.microsoft.com/office/drawing/2014/main" id="{A61BDD87-32CE-4DE2-AAE1-62C2F47938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4903343"/>
            <a:ext cx="975169" cy="975171"/>
            <a:chOff x="5829300" y="3162300"/>
            <a:chExt cx="532256" cy="532257"/>
          </a:xfrm>
          <a:solidFill>
            <a:schemeClr val="tx1"/>
          </a:solidFill>
        </p:grpSpPr>
        <p:sp>
          <p:nvSpPr>
            <p:cNvPr id="53" name="Freeform: Shape 20">
              <a:extLst>
                <a:ext uri="{FF2B5EF4-FFF2-40B4-BE49-F238E27FC236}">
                  <a16:creationId xmlns:a16="http://schemas.microsoft.com/office/drawing/2014/main" id="{EF0F3645-6645-44FD-A4C7-06D41C0991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54" name="Freeform: Shape 21">
              <a:extLst>
                <a:ext uri="{FF2B5EF4-FFF2-40B4-BE49-F238E27FC236}">
                  <a16:creationId xmlns:a16="http://schemas.microsoft.com/office/drawing/2014/main" id="{65458736-D4A2-40D4-9420-C40AEB2AB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55" name="Freeform: Shape 22">
              <a:extLst>
                <a:ext uri="{FF2B5EF4-FFF2-40B4-BE49-F238E27FC236}">
                  <a16:creationId xmlns:a16="http://schemas.microsoft.com/office/drawing/2014/main" id="{768FA6A4-209B-443A-9CF2-FFDC90EC3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EB0A6C9-E0F4-403E-8FB7-5FF4F1F64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DA5950E-75DA-4E34-99EB-898254870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F609E6F-709D-42D6-8E54-91E37E2B1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C4707FB-9E68-4EBA-A4E0-4516F1506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799771A-5CA8-4CCE-B4F5-FE8C20379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61D636C-9A38-466B-BD92-39795F493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56" name="Freeform: Shape 29">
              <a:extLst>
                <a:ext uri="{FF2B5EF4-FFF2-40B4-BE49-F238E27FC236}">
                  <a16:creationId xmlns:a16="http://schemas.microsoft.com/office/drawing/2014/main" id="{399F3BD6-49A2-4D64-A3C0-8EFCEF9D9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7" name="Freeform: Shape 30">
              <a:extLst>
                <a:ext uri="{FF2B5EF4-FFF2-40B4-BE49-F238E27FC236}">
                  <a16:creationId xmlns:a16="http://schemas.microsoft.com/office/drawing/2014/main" id="{4ABC753B-C028-4FCD-9D53-2BDBB2644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8" name="Freeform: Shape 31">
              <a:extLst>
                <a:ext uri="{FF2B5EF4-FFF2-40B4-BE49-F238E27FC236}">
                  <a16:creationId xmlns:a16="http://schemas.microsoft.com/office/drawing/2014/main" id="{DA8F316F-3B46-4F37-AB8C-E69368303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9" name="Freeform: Shape 32">
              <a:extLst>
                <a:ext uri="{FF2B5EF4-FFF2-40B4-BE49-F238E27FC236}">
                  <a16:creationId xmlns:a16="http://schemas.microsoft.com/office/drawing/2014/main" id="{2636F8A8-BD35-4E0B-901B-1589A0534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 name="Zástupný obsah 2">
            <a:extLst>
              <a:ext uri="{FF2B5EF4-FFF2-40B4-BE49-F238E27FC236}">
                <a16:creationId xmlns:a16="http://schemas.microsoft.com/office/drawing/2014/main" id="{8F0666A7-B2FB-B54A-898C-7DB5A002FAA6}"/>
              </a:ext>
            </a:extLst>
          </p:cNvPr>
          <p:cNvSpPr>
            <a:spLocks noGrp="1"/>
          </p:cNvSpPr>
          <p:nvPr>
            <p:ph idx="1"/>
          </p:nvPr>
        </p:nvSpPr>
        <p:spPr>
          <a:xfrm>
            <a:off x="6080739" y="1685205"/>
            <a:ext cx="5578300" cy="4629870"/>
          </a:xfrm>
        </p:spPr>
        <p:txBody>
          <a:bodyPr>
            <a:normAutofit/>
          </a:bodyPr>
          <a:lstStyle/>
          <a:p>
            <a:pPr marL="0" indent="0" algn="just">
              <a:buNone/>
            </a:pPr>
            <a:r>
              <a:rPr lang="cs-CZ" sz="2200" dirty="0">
                <a:latin typeface="Times New Roman" panose="02020603050405020304" pitchFamily="18" charset="0"/>
                <a:cs typeface="Times New Roman" panose="02020603050405020304" pitchFamily="18" charset="0"/>
              </a:rPr>
              <a:t>Letopisy byly pojmenované jako kozácké z mnoha důvodů:</a:t>
            </a:r>
          </a:p>
          <a:p>
            <a:pPr lvl="0" algn="just"/>
            <a:r>
              <a:rPr lang="cs-CZ" sz="2200" dirty="0">
                <a:latin typeface="Times New Roman" panose="02020603050405020304" pitchFamily="18" charset="0"/>
                <a:cs typeface="Times New Roman" panose="02020603050405020304" pitchFamily="18" charset="0"/>
              </a:rPr>
              <a:t>tato díla odrážela hlavně historii kozáků, události spojené s kozáckou armádou;</a:t>
            </a:r>
          </a:p>
          <a:p>
            <a:pPr lvl="0" algn="just"/>
            <a:r>
              <a:rPr lang="cs-CZ" sz="2200" dirty="0">
                <a:latin typeface="Times New Roman" panose="02020603050405020304" pitchFamily="18" charset="0"/>
                <a:cs typeface="Times New Roman" panose="02020603050405020304" pitchFamily="18" charset="0"/>
              </a:rPr>
              <a:t>vznikly v kozáckém prostředí a vyjadřovaly jeho ideologii, vizi historických událostí;</a:t>
            </a:r>
          </a:p>
          <a:p>
            <a:pPr lvl="0" algn="just"/>
            <a:r>
              <a:rPr lang="cs-CZ" sz="2200" dirty="0">
                <a:latin typeface="Times New Roman" panose="02020603050405020304" pitchFamily="18" charset="0"/>
                <a:cs typeface="Times New Roman" panose="02020603050405020304" pitchFamily="18" charset="0"/>
              </a:rPr>
              <a:t>autoři letopisů jsou osobně zapojeni do kozáckých záležitostí – byli to účastníci válek a pochodů, vlastnili historické dokumenty, soukromé záznamy, zahraniční zdroje.</a:t>
            </a:r>
          </a:p>
          <a:p>
            <a:pPr marL="0" indent="0">
              <a:buNone/>
            </a:pPr>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82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12">
            <a:extLst>
              <a:ext uri="{FF2B5EF4-FFF2-40B4-BE49-F238E27FC236}">
                <a16:creationId xmlns:a16="http://schemas.microsoft.com/office/drawing/2014/main" id="{2A638C7D-9088-41A9-88A0-7357157BC1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180" y="1109243"/>
            <a:ext cx="4842710" cy="4842710"/>
            <a:chOff x="1881974" y="1174396"/>
            <a:chExt cx="5290997" cy="5290997"/>
          </a:xfrm>
        </p:grpSpPr>
        <p:sp>
          <p:nvSpPr>
            <p:cNvPr id="14" name="Oval 13">
              <a:extLst>
                <a:ext uri="{FF2B5EF4-FFF2-40B4-BE49-F238E27FC236}">
                  <a16:creationId xmlns:a16="http://schemas.microsoft.com/office/drawing/2014/main" id="{9714B173-1D32-4BBC-A685-1F5D257AB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4">
              <a:extLst>
                <a:ext uri="{FF2B5EF4-FFF2-40B4-BE49-F238E27FC236}">
                  <a16:creationId xmlns:a16="http://schemas.microsoft.com/office/drawing/2014/main" id="{BEF82DD1-2343-4F41-B6A7-A6489A713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32" name="Oval 16">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270" y="1095407"/>
            <a:ext cx="4754948" cy="4754948"/>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dpis 1">
            <a:extLst>
              <a:ext uri="{FF2B5EF4-FFF2-40B4-BE49-F238E27FC236}">
                <a16:creationId xmlns:a16="http://schemas.microsoft.com/office/drawing/2014/main" id="{C320ECFC-A73A-1B49-956C-64528F2C2511}"/>
              </a:ext>
            </a:extLst>
          </p:cNvPr>
          <p:cNvSpPr>
            <a:spLocks noGrp="1"/>
          </p:cNvSpPr>
          <p:nvPr>
            <p:ph type="title"/>
          </p:nvPr>
        </p:nvSpPr>
        <p:spPr>
          <a:xfrm>
            <a:off x="4966827" y="374438"/>
            <a:ext cx="6161004" cy="886379"/>
          </a:xfrm>
        </p:spPr>
        <p:txBody>
          <a:bodyPr>
            <a:normAutofit/>
          </a:bodyPr>
          <a:lstStyle/>
          <a:p>
            <a:r>
              <a:rPr lang="cs-CZ" b="1" dirty="0">
                <a:latin typeface="Times New Roman" panose="02020603050405020304" pitchFamily="18" charset="0"/>
                <a:cs typeface="Times New Roman" panose="02020603050405020304" pitchFamily="18" charset="0"/>
              </a:rPr>
              <a:t>Kozácké</a:t>
            </a:r>
            <a:r>
              <a:rPr lang="cs-CZ" b="1" dirty="0"/>
              <a:t> </a:t>
            </a:r>
            <a:r>
              <a:rPr lang="cs-CZ" b="1" dirty="0">
                <a:latin typeface="Times New Roman" panose="02020603050405020304" pitchFamily="18" charset="0"/>
                <a:cs typeface="Times New Roman" panose="02020603050405020304" pitchFamily="18" charset="0"/>
              </a:rPr>
              <a:t>letopisectví</a:t>
            </a:r>
            <a:endParaRPr lang="cs-CZ" dirty="0">
              <a:latin typeface="Times New Roman" panose="02020603050405020304" pitchFamily="18" charset="0"/>
              <a:cs typeface="Times New Roman" panose="02020603050405020304" pitchFamily="18" charset="0"/>
            </a:endParaRPr>
          </a:p>
        </p:txBody>
      </p:sp>
      <p:grpSp>
        <p:nvGrpSpPr>
          <p:cNvPr id="33" name="Group 18">
            <a:extLst>
              <a:ext uri="{FF2B5EF4-FFF2-40B4-BE49-F238E27FC236}">
                <a16:creationId xmlns:a16="http://schemas.microsoft.com/office/drawing/2014/main" id="{3F219210-B16A-47B6-9AA8-207DAFF37E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20" name="Freeform: Shape 19">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4" name="Freeform: Shape 20">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6" name="Obrázek 5" descr="Obsah obrázku fotka, muž, vsedě, stojící&#10;&#10;Popis byl vytvořen automaticky">
            <a:extLst>
              <a:ext uri="{FF2B5EF4-FFF2-40B4-BE49-F238E27FC236}">
                <a16:creationId xmlns:a16="http://schemas.microsoft.com/office/drawing/2014/main" id="{18E71A1D-DEC5-654E-B270-BDC4ACAD3C61}"/>
              </a:ext>
            </a:extLst>
          </p:cNvPr>
          <p:cNvPicPr>
            <a:picLocks noChangeAspect="1"/>
          </p:cNvPicPr>
          <p:nvPr/>
        </p:nvPicPr>
        <p:blipFill>
          <a:blip r:embed="rId2"/>
          <a:stretch>
            <a:fillRect/>
          </a:stretch>
        </p:blipFill>
        <p:spPr>
          <a:xfrm>
            <a:off x="1968812" y="1864214"/>
            <a:ext cx="2577863" cy="3217333"/>
          </a:xfrm>
          <a:prstGeom prst="rect">
            <a:avLst/>
          </a:prstGeom>
        </p:spPr>
      </p:pic>
      <p:grpSp>
        <p:nvGrpSpPr>
          <p:cNvPr id="35"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36" name="Freeform: Shape 23">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24">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25">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C2AC69BE-D16A-AA4D-8471-2213CE372F4B}"/>
              </a:ext>
            </a:extLst>
          </p:cNvPr>
          <p:cNvSpPr>
            <a:spLocks noGrp="1"/>
          </p:cNvSpPr>
          <p:nvPr>
            <p:ph idx="1"/>
          </p:nvPr>
        </p:nvSpPr>
        <p:spPr>
          <a:xfrm>
            <a:off x="5686128" y="1468732"/>
            <a:ext cx="6119627" cy="4702975"/>
          </a:xfrm>
        </p:spPr>
        <p:txBody>
          <a:bodyPr>
            <a:normAutofit/>
          </a:bodyPr>
          <a:lstStyle/>
          <a:p>
            <a:r>
              <a:rPr lang="cs-CZ" sz="2400" b="1" dirty="0">
                <a:latin typeface="Times New Roman" panose="02020603050405020304" pitchFamily="18" charset="0"/>
                <a:cs typeface="Times New Roman" panose="02020603050405020304" pitchFamily="18" charset="0"/>
              </a:rPr>
              <a:t>Letopis </a:t>
            </a:r>
            <a:r>
              <a:rPr lang="cs-CZ" sz="2400" b="1" dirty="0" err="1">
                <a:latin typeface="Times New Roman" panose="02020603050405020304" pitchFamily="18" charset="0"/>
                <a:cs typeface="Times New Roman" panose="02020603050405020304" pitchFamily="18" charset="0"/>
              </a:rPr>
              <a:t>Samovydcja</a:t>
            </a:r>
            <a:r>
              <a:rPr lang="cs-CZ" sz="2400" b="1" dirty="0">
                <a:latin typeface="Times New Roman" panose="02020603050405020304" pitchFamily="18" charset="0"/>
                <a:cs typeface="Times New Roman" panose="02020603050405020304" pitchFamily="18" charset="0"/>
              </a:rPr>
              <a:t> (</a:t>
            </a:r>
            <a:r>
              <a:rPr lang="cs-CZ" sz="2400" b="1" dirty="0" err="1">
                <a:latin typeface="Times New Roman" panose="02020603050405020304" pitchFamily="18" charset="0"/>
                <a:cs typeface="Times New Roman" panose="02020603050405020304" pitchFamily="18" charset="0"/>
              </a:rPr>
              <a:t>Літопис</a:t>
            </a:r>
            <a:r>
              <a:rPr lang="cs-CZ" sz="2400" b="1" dirty="0">
                <a:latin typeface="Times New Roman" panose="02020603050405020304" pitchFamily="18" charset="0"/>
                <a:cs typeface="Times New Roman" panose="02020603050405020304" pitchFamily="18" charset="0"/>
              </a:rPr>
              <a:t> </a:t>
            </a:r>
            <a:r>
              <a:rPr lang="cs-CZ" sz="2400" b="1" dirty="0" err="1">
                <a:latin typeface="Times New Roman" panose="02020603050405020304" pitchFamily="18" charset="0"/>
                <a:cs typeface="Times New Roman" panose="02020603050405020304" pitchFamily="18" charset="0"/>
              </a:rPr>
              <a:t>Самовидця</a:t>
            </a:r>
            <a:r>
              <a:rPr lang="cs-CZ" sz="2400" b="1" dirty="0">
                <a:latin typeface="Times New Roman" panose="02020603050405020304" pitchFamily="18" charset="0"/>
                <a:cs typeface="Times New Roman" panose="02020603050405020304" pitchFamily="18" charset="0"/>
              </a:rPr>
              <a:t>)</a:t>
            </a:r>
            <a:r>
              <a:rPr lang="uk-UA" sz="2400" b="1" dirty="0">
                <a:latin typeface="Times New Roman" panose="02020603050405020304" pitchFamily="18" charset="0"/>
                <a:cs typeface="Times New Roman" panose="02020603050405020304" pitchFamily="18" charset="0"/>
              </a:rPr>
              <a:t> </a:t>
            </a:r>
            <a:r>
              <a:rPr lang="cs-CZ" sz="2400" dirty="0">
                <a:latin typeface="Times New Roman" panose="02020603050405020304" pitchFamily="18" charset="0"/>
                <a:cs typeface="Times New Roman" panose="02020603050405020304" pitchFamily="18" charset="0"/>
              </a:rPr>
              <a:t>zahrnuje události v letech 1648–1702</a:t>
            </a:r>
            <a:r>
              <a:rPr lang="uk-UA" sz="2400" dirty="0">
                <a:latin typeface="Times New Roman" panose="02020603050405020304" pitchFamily="18" charset="0"/>
                <a:cs typeface="Times New Roman" panose="02020603050405020304" pitchFamily="18" charset="0"/>
              </a:rPr>
              <a:t>. </a:t>
            </a:r>
          </a:p>
          <a:p>
            <a:r>
              <a:rPr lang="cs-CZ" sz="2400" dirty="0">
                <a:latin typeface="Times New Roman" panose="02020603050405020304" pitchFamily="18" charset="0"/>
                <a:cs typeface="Times New Roman" panose="02020603050405020304" pitchFamily="18" charset="0"/>
              </a:rPr>
              <a:t>První část (1648-1676)</a:t>
            </a:r>
            <a:r>
              <a:rPr lang="uk-UA" sz="2400" dirty="0">
                <a:latin typeface="Times New Roman" panose="02020603050405020304" pitchFamily="18" charset="0"/>
                <a:cs typeface="Times New Roman" panose="02020603050405020304" pitchFamily="18" charset="0"/>
              </a:rPr>
              <a:t> </a:t>
            </a:r>
            <a:r>
              <a:rPr lang="cs-CZ" sz="2400" dirty="0">
                <a:latin typeface="Times New Roman" panose="02020603050405020304" pitchFamily="18" charset="0"/>
                <a:cs typeface="Times New Roman" panose="02020603050405020304" pitchFamily="18" charset="0"/>
              </a:rPr>
              <a:t>«</a:t>
            </a:r>
            <a:r>
              <a:rPr lang="cs-CZ" sz="2400" dirty="0" err="1">
                <a:latin typeface="Times New Roman" panose="02020603050405020304" pitchFamily="18" charset="0"/>
                <a:cs typeface="Times New Roman" panose="02020603050405020304" pitchFamily="18" charset="0"/>
              </a:rPr>
              <a:t>Про</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початок</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війни</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Хмельницького</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Починається</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війна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Збаразька</a:t>
            </a:r>
            <a:r>
              <a:rPr lang="cs-CZ" sz="2400" dirty="0">
                <a:latin typeface="Times New Roman" panose="02020603050405020304" pitchFamily="18" charset="0"/>
                <a:cs typeface="Times New Roman" panose="02020603050405020304" pitchFamily="18" charset="0"/>
              </a:rPr>
              <a:t>»</a:t>
            </a:r>
            <a:r>
              <a:rPr lang="uk-UA" sz="2400" dirty="0">
                <a:latin typeface="Times New Roman" panose="02020603050405020304" pitchFamily="18" charset="0"/>
                <a:cs typeface="Times New Roman" panose="02020603050405020304" pitchFamily="18" charset="0"/>
              </a:rPr>
              <a:t>.</a:t>
            </a:r>
          </a:p>
          <a:p>
            <a:pPr marL="0" indent="0">
              <a:buNone/>
            </a:pPr>
            <a:endParaRPr lang="uk-UA" sz="2400" dirty="0">
              <a:latin typeface="Times New Roman" panose="02020603050405020304" pitchFamily="18" charset="0"/>
              <a:cs typeface="Times New Roman" panose="02020603050405020304" pitchFamily="18" charset="0"/>
            </a:endParaRPr>
          </a:p>
          <a:p>
            <a:r>
              <a:rPr lang="cs-CZ" sz="2400" b="1" dirty="0" err="1">
                <a:latin typeface="Times New Roman" panose="02020603050405020304" pitchFamily="18" charset="0"/>
                <a:cs typeface="Times New Roman" panose="02020603050405020304" pitchFamily="18" charset="0"/>
              </a:rPr>
              <a:t>Hryhorij</a:t>
            </a:r>
            <a:r>
              <a:rPr lang="cs-CZ" sz="2400" b="1" dirty="0">
                <a:latin typeface="Times New Roman" panose="02020603050405020304" pitchFamily="18" charset="0"/>
                <a:cs typeface="Times New Roman" panose="02020603050405020304" pitchFamily="18" charset="0"/>
              </a:rPr>
              <a:t> </a:t>
            </a:r>
            <a:r>
              <a:rPr lang="cs-CZ" sz="2400" b="1" dirty="0" err="1">
                <a:latin typeface="Times New Roman" panose="02020603050405020304" pitchFamily="18" charset="0"/>
                <a:cs typeface="Times New Roman" panose="02020603050405020304" pitchFamily="18" charset="0"/>
              </a:rPr>
              <a:t>Hrabjanka</a:t>
            </a:r>
            <a:r>
              <a:rPr lang="cs-CZ" sz="2400" b="1" dirty="0">
                <a:latin typeface="Times New Roman" panose="02020603050405020304" pitchFamily="18" charset="0"/>
                <a:cs typeface="Times New Roman" panose="02020603050405020304" pitchFamily="18" charset="0"/>
              </a:rPr>
              <a:t> (</a:t>
            </a:r>
            <a:r>
              <a:rPr lang="uk-UA" sz="2400" b="1" dirty="0">
                <a:latin typeface="Times New Roman" panose="02020603050405020304" pitchFamily="18" charset="0"/>
                <a:cs typeface="Times New Roman" panose="02020603050405020304" pitchFamily="18" charset="0"/>
              </a:rPr>
              <a:t>Григорій </a:t>
            </a:r>
            <a:r>
              <a:rPr lang="uk-UA" sz="2400" b="1" dirty="0" err="1">
                <a:latin typeface="Times New Roman" panose="02020603050405020304" pitchFamily="18" charset="0"/>
                <a:cs typeface="Times New Roman" panose="02020603050405020304" pitchFamily="18" charset="0"/>
              </a:rPr>
              <a:t>Грабянка</a:t>
            </a:r>
            <a:r>
              <a:rPr lang="cs-CZ" sz="2400" b="1" dirty="0">
                <a:latin typeface="Times New Roman" panose="02020603050405020304" pitchFamily="18" charset="0"/>
                <a:cs typeface="Times New Roman" panose="02020603050405020304" pitchFamily="18" charset="0"/>
              </a:rPr>
              <a:t>) </a:t>
            </a:r>
            <a:r>
              <a:rPr lang="cs-CZ" sz="2400" dirty="0">
                <a:latin typeface="Times New Roman" panose="02020603050405020304" pitchFamily="18" charset="0"/>
                <a:cs typeface="Times New Roman" panose="02020603050405020304" pitchFamily="18" charset="0"/>
              </a:rPr>
              <a:t>sestavoval letopis na začátku 18. století (do roku 1709).</a:t>
            </a:r>
            <a:endParaRPr lang="uk-UA" sz="2400" dirty="0">
              <a:latin typeface="Times New Roman" panose="02020603050405020304" pitchFamily="18" charset="0"/>
              <a:cs typeface="Times New Roman" panose="02020603050405020304" pitchFamily="18" charset="0"/>
            </a:endParaRPr>
          </a:p>
          <a:p>
            <a:pPr marL="0" indent="0">
              <a:buNone/>
            </a:pPr>
            <a:endParaRPr lang="uk-UA"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Dílo </a:t>
            </a:r>
            <a:r>
              <a:rPr lang="cs-CZ" sz="2400" b="1" dirty="0" err="1">
                <a:latin typeface="Times New Roman" panose="02020603050405020304" pitchFamily="18" charset="0"/>
                <a:cs typeface="Times New Roman" panose="02020603050405020304" pitchFamily="18" charset="0"/>
              </a:rPr>
              <a:t>Samijla</a:t>
            </a:r>
            <a:r>
              <a:rPr lang="cs-CZ" sz="2400" b="1" dirty="0">
                <a:latin typeface="Times New Roman" panose="02020603050405020304" pitchFamily="18" charset="0"/>
                <a:cs typeface="Times New Roman" panose="02020603050405020304" pitchFamily="18" charset="0"/>
              </a:rPr>
              <a:t> </a:t>
            </a:r>
            <a:r>
              <a:rPr lang="cs-CZ" sz="2400" b="1" dirty="0" err="1">
                <a:latin typeface="Times New Roman" panose="02020603050405020304" pitchFamily="18" charset="0"/>
                <a:cs typeface="Times New Roman" panose="02020603050405020304" pitchFamily="18" charset="0"/>
              </a:rPr>
              <a:t>Velyčka</a:t>
            </a:r>
            <a:r>
              <a:rPr lang="cs-CZ" sz="2400" b="1" dirty="0">
                <a:latin typeface="Times New Roman" panose="02020603050405020304" pitchFamily="18" charset="0"/>
                <a:cs typeface="Times New Roman" panose="02020603050405020304" pitchFamily="18" charset="0"/>
              </a:rPr>
              <a:t> </a:t>
            </a:r>
            <a:r>
              <a:rPr lang="uk-UA" sz="2400" b="1" dirty="0">
                <a:latin typeface="Times New Roman" panose="02020603050405020304" pitchFamily="18" charset="0"/>
                <a:cs typeface="Times New Roman" panose="02020603050405020304" pitchFamily="18" charset="0"/>
              </a:rPr>
              <a:t>(Самійло Величко) </a:t>
            </a:r>
            <a:r>
              <a:rPr lang="cs-CZ" sz="2400" dirty="0">
                <a:latin typeface="Times New Roman" panose="02020603050405020304" pitchFamily="18" charset="0"/>
                <a:cs typeface="Times New Roman" panose="02020603050405020304" pitchFamily="18" charset="0"/>
              </a:rPr>
              <a:t>– největší letopis.</a:t>
            </a:r>
          </a:p>
        </p:txBody>
      </p:sp>
    </p:spTree>
    <p:extLst>
      <p:ext uri="{BB962C8B-B14F-4D97-AF65-F5344CB8AC3E}">
        <p14:creationId xmlns:p14="http://schemas.microsoft.com/office/powerpoint/2010/main" val="208096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8D439D67-61E7-F248-9F7A-00C0E65F9828}"/>
              </a:ext>
            </a:extLst>
          </p:cNvPr>
          <p:cNvSpPr>
            <a:spLocks noGrp="1"/>
          </p:cNvSpPr>
          <p:nvPr>
            <p:ph type="title"/>
          </p:nvPr>
        </p:nvSpPr>
        <p:spPr>
          <a:xfrm>
            <a:off x="5993473" y="401247"/>
            <a:ext cx="5248221" cy="886379"/>
          </a:xfrm>
        </p:spPr>
        <p:txBody>
          <a:bodyPr>
            <a:normAutofit/>
          </a:bodyPr>
          <a:lstStyle/>
          <a:p>
            <a:r>
              <a:rPr lang="cs-CZ" sz="1800" b="1" dirty="0"/>
              <a:t>Tragikomedie </a:t>
            </a:r>
            <a:r>
              <a:rPr lang="cs-CZ" sz="1800" b="1" i="1" dirty="0" err="1"/>
              <a:t>Volodymyr</a:t>
            </a:r>
            <a:r>
              <a:rPr lang="cs-CZ" sz="1800" b="1" dirty="0"/>
              <a:t> </a:t>
            </a:r>
            <a:r>
              <a:rPr lang="cs-CZ" sz="1800" b="1" dirty="0" err="1"/>
              <a:t>Feofana</a:t>
            </a:r>
            <a:r>
              <a:rPr lang="cs-CZ" sz="1800" b="1" dirty="0"/>
              <a:t> </a:t>
            </a:r>
            <a:r>
              <a:rPr lang="cs-CZ" sz="1800" b="1" dirty="0" err="1"/>
              <a:t>Prokopovyče</a:t>
            </a:r>
            <a:br>
              <a:rPr lang="cs-CZ" sz="1800" dirty="0"/>
            </a:br>
            <a:endParaRPr lang="cs-CZ" sz="1800" dirty="0"/>
          </a:p>
        </p:txBody>
      </p:sp>
      <p:pic>
        <p:nvPicPr>
          <p:cNvPr id="5" name="Obrázek 4">
            <a:extLst>
              <a:ext uri="{FF2B5EF4-FFF2-40B4-BE49-F238E27FC236}">
                <a16:creationId xmlns:a16="http://schemas.microsoft.com/office/drawing/2014/main" id="{C89BA00E-8C5D-0A41-9E65-9A7A0FE49918}"/>
              </a:ext>
            </a:extLst>
          </p:cNvPr>
          <p:cNvPicPr>
            <a:picLocks noChangeAspect="1"/>
          </p:cNvPicPr>
          <p:nvPr/>
        </p:nvPicPr>
        <p:blipFill rotWithShape="1">
          <a:blip r:embed="rId3"/>
          <a:srcRect b="17500"/>
          <a:stretch/>
        </p:blipFill>
        <p:spPr>
          <a:xfrm>
            <a:off x="-128588" y="956517"/>
            <a:ext cx="5623494" cy="5623494"/>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0"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72" name="Freeform: Shape 2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2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4C857878-7618-B842-A75F-EC5E5363F464}"/>
              </a:ext>
            </a:extLst>
          </p:cNvPr>
          <p:cNvSpPr>
            <a:spLocks noGrp="1"/>
          </p:cNvSpPr>
          <p:nvPr>
            <p:ph idx="1"/>
          </p:nvPr>
        </p:nvSpPr>
        <p:spPr>
          <a:xfrm>
            <a:off x="5623494" y="1243013"/>
            <a:ext cx="5988180" cy="5472112"/>
          </a:xfrm>
        </p:spPr>
        <p:txBody>
          <a:bodyPr>
            <a:normAutofit/>
          </a:bodyPr>
          <a:lstStyle/>
          <a:p>
            <a:pPr algn="just"/>
            <a:r>
              <a:rPr lang="uk-UA" sz="1800" dirty="0"/>
              <a:t>Феофан Прокопович (1681 – 1736)</a:t>
            </a:r>
          </a:p>
          <a:p>
            <a:pPr algn="just"/>
            <a:r>
              <a:rPr lang="uk-UA" sz="1800" dirty="0"/>
              <a:t>«Володимир» (1706)</a:t>
            </a:r>
            <a:r>
              <a:rPr lang="cs-CZ" sz="1800" dirty="0"/>
              <a:t>. Tragikomedie </a:t>
            </a:r>
            <a:r>
              <a:rPr lang="cs-CZ" sz="1800" i="1" dirty="0" err="1"/>
              <a:t>Volodymyr</a:t>
            </a:r>
            <a:r>
              <a:rPr lang="cs-CZ" sz="1800" dirty="0"/>
              <a:t> vychází z událostí národních dějin, zejména z dob Kyjevské Rusi</a:t>
            </a:r>
            <a:r>
              <a:rPr lang="uk-UA" sz="1800" dirty="0"/>
              <a:t>.</a:t>
            </a:r>
            <a:endParaRPr lang="cs-CZ" sz="1800" dirty="0"/>
          </a:p>
          <a:p>
            <a:pPr algn="just"/>
            <a:r>
              <a:rPr lang="cs-CZ" sz="1800" dirty="0"/>
              <a:t>Byly použité kroniky o křtu Kyjevské Rusi a činnostech knížete Vladimíra; životopisy Vladimíra, které existoval v mnoha seznamech; historiografická próza druhé poloviny 16. století (</a:t>
            </a:r>
            <a:r>
              <a:rPr lang="cs-CZ" sz="1800" dirty="0" err="1"/>
              <a:t>Густинськии</a:t>
            </a:r>
            <a:r>
              <a:rPr lang="cs-CZ" sz="1800" dirty="0"/>
              <a:t>̆ </a:t>
            </a:r>
            <a:r>
              <a:rPr lang="cs-CZ" sz="1800" dirty="0" err="1"/>
              <a:t>літопис</a:t>
            </a:r>
            <a:r>
              <a:rPr lang="cs-CZ" sz="1800" dirty="0"/>
              <a:t>, «</a:t>
            </a:r>
            <a:r>
              <a:rPr lang="cs-CZ" sz="1800" dirty="0" err="1"/>
              <a:t>Синопсис</a:t>
            </a:r>
            <a:r>
              <a:rPr lang="cs-CZ" sz="1800" dirty="0"/>
              <a:t>», «</a:t>
            </a:r>
            <a:r>
              <a:rPr lang="cs-CZ" sz="1800" dirty="0" err="1"/>
              <a:t>Хроніка</a:t>
            </a:r>
            <a:r>
              <a:rPr lang="cs-CZ" sz="1800" dirty="0"/>
              <a:t> </a:t>
            </a:r>
            <a:r>
              <a:rPr lang="cs-CZ" sz="1800" dirty="0" err="1"/>
              <a:t>із</a:t>
            </a:r>
            <a:r>
              <a:rPr lang="cs-CZ" sz="1800" dirty="0"/>
              <a:t> </a:t>
            </a:r>
            <a:r>
              <a:rPr lang="cs-CZ" sz="1800" dirty="0" err="1"/>
              <a:t>літописів</a:t>
            </a:r>
            <a:r>
              <a:rPr lang="cs-CZ" sz="1800" dirty="0"/>
              <a:t> </a:t>
            </a:r>
            <a:r>
              <a:rPr lang="cs-CZ" sz="1800" dirty="0" err="1"/>
              <a:t>стародавніх</a:t>
            </a:r>
            <a:r>
              <a:rPr lang="cs-CZ" sz="1800" dirty="0"/>
              <a:t>» </a:t>
            </a:r>
            <a:r>
              <a:rPr lang="cs-CZ" sz="1800" dirty="0" err="1"/>
              <a:t>Феодосія</a:t>
            </a:r>
            <a:r>
              <a:rPr lang="cs-CZ" sz="1800" dirty="0"/>
              <a:t> </a:t>
            </a:r>
            <a:r>
              <a:rPr lang="cs-CZ" sz="1800" dirty="0" err="1"/>
              <a:t>Софоновича</a:t>
            </a:r>
            <a:r>
              <a:rPr lang="cs-CZ" sz="1800" dirty="0"/>
              <a:t>). </a:t>
            </a:r>
          </a:p>
          <a:p>
            <a:pPr algn="just"/>
            <a:r>
              <a:rPr lang="cs-CZ" sz="1800" dirty="0"/>
              <a:t>Obraz Vladimíra – je obraz Ivana </a:t>
            </a:r>
            <a:r>
              <a:rPr lang="cs-CZ" sz="1800" dirty="0" err="1"/>
              <a:t>Mazepy</a:t>
            </a:r>
            <a:r>
              <a:rPr lang="cs-CZ" sz="1800" dirty="0"/>
              <a:t> nebo obraz Petra I.</a:t>
            </a:r>
          </a:p>
          <a:p>
            <a:pPr algn="just"/>
            <a:r>
              <a:rPr lang="cs-CZ" sz="1800" dirty="0"/>
              <a:t>Tragédie má parodickou barvu: pohanská minulost je zobrazena v komickém plánu plném ironie a satiry, zejména ve scénách, kde působí kněží </a:t>
            </a:r>
            <a:r>
              <a:rPr lang="cs-CZ" sz="1800" dirty="0" err="1"/>
              <a:t>Жеривол</a:t>
            </a:r>
            <a:r>
              <a:rPr lang="cs-CZ" sz="1800" dirty="0"/>
              <a:t>, </a:t>
            </a:r>
            <a:r>
              <a:rPr lang="cs-CZ" sz="1800" dirty="0" err="1"/>
              <a:t>Курояд</a:t>
            </a:r>
            <a:r>
              <a:rPr lang="cs-CZ" sz="1800" dirty="0"/>
              <a:t>, </a:t>
            </a:r>
            <a:r>
              <a:rPr lang="cs-CZ" sz="1800" dirty="0" err="1"/>
              <a:t>Піяр</a:t>
            </a:r>
            <a:r>
              <a:rPr lang="cs-CZ" sz="1800" dirty="0"/>
              <a:t>.</a:t>
            </a:r>
          </a:p>
          <a:p>
            <a:pPr algn="just"/>
            <a:r>
              <a:rPr lang="cs-CZ" sz="1800" dirty="0"/>
              <a:t>Autor se držel takových rysů školního dramatu, jako je zavedení alegorických obrazů, symbolizace zobrazených událostí. </a:t>
            </a:r>
          </a:p>
          <a:p>
            <a:pPr algn="just"/>
            <a:endParaRPr lang="cs-CZ" sz="1500" dirty="0"/>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0503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B5DBD8D5-5A74-8244-801C-406FAA3BCB75}"/>
              </a:ext>
            </a:extLst>
          </p:cNvPr>
          <p:cNvSpPr>
            <a:spLocks noGrp="1"/>
          </p:cNvSpPr>
          <p:nvPr>
            <p:ph type="title"/>
          </p:nvPr>
        </p:nvSpPr>
        <p:spPr>
          <a:xfrm>
            <a:off x="2232252" y="633046"/>
            <a:ext cx="4463623" cy="1314996"/>
          </a:xfrm>
        </p:spPr>
        <p:txBody>
          <a:bodyPr anchor="b">
            <a:normAutofit/>
          </a:bodyPr>
          <a:lstStyle/>
          <a:p>
            <a:r>
              <a:rPr lang="cs-CZ" b="1"/>
              <a:t>Starověké divadlo</a:t>
            </a:r>
            <a:endParaRPr lang="cs-CZ"/>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673B8992-AA35-204F-A2F3-9E093263086C}"/>
              </a:ext>
            </a:extLst>
          </p:cNvPr>
          <p:cNvSpPr>
            <a:spLocks noGrp="1"/>
          </p:cNvSpPr>
          <p:nvPr>
            <p:ph idx="1"/>
          </p:nvPr>
        </p:nvSpPr>
        <p:spPr>
          <a:xfrm>
            <a:off x="2232252" y="2125737"/>
            <a:ext cx="4463623" cy="4044463"/>
          </a:xfrm>
        </p:spPr>
        <p:txBody>
          <a:bodyPr>
            <a:normAutofit/>
          </a:bodyPr>
          <a:lstStyle/>
          <a:p>
            <a:r>
              <a:rPr lang="cs-CZ" sz="1800"/>
              <a:t>Představení starověkého divadla se konala buď pod širým nebem nebo v hale kolegia (akademie), některé hry se odehrávaly v církvi. </a:t>
            </a:r>
          </a:p>
          <a:p>
            <a:r>
              <a:rPr lang="cs-CZ" sz="1800"/>
              <a:t>Herci byli studenti. Divadlo nemělo profesionální herce. </a:t>
            </a:r>
          </a:p>
          <a:p>
            <a:r>
              <a:rPr lang="cs-CZ" sz="1800"/>
              <a:t>Ženské role hráli muži. </a:t>
            </a:r>
          </a:p>
          <a:p>
            <a:r>
              <a:rPr lang="cs-CZ" sz="1800"/>
              <a:t>Konkrétní obrazy byly reprodukovány pomocí vhodných kostýmů a atributů se symbolickým významem. </a:t>
            </a:r>
          </a:p>
          <a:p>
            <a:r>
              <a:rPr lang="cs-CZ" sz="1800"/>
              <a:t>Učitelé poetiky a rétoriky byli autory divadelních her, učiteli divadelního umění a režiséry školního divadla.</a:t>
            </a:r>
          </a:p>
          <a:p>
            <a:endParaRPr lang="cs-CZ" sz="1800"/>
          </a:p>
        </p:txBody>
      </p:sp>
      <p:sp>
        <p:nvSpPr>
          <p:cNvPr id="18" name="Freeform: Shape 17">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Shape 21">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Obrázek 4" descr="Obsah obrázku maska&#10;&#10;Popis byl vytvořen automaticky">
            <a:extLst>
              <a:ext uri="{FF2B5EF4-FFF2-40B4-BE49-F238E27FC236}">
                <a16:creationId xmlns:a16="http://schemas.microsoft.com/office/drawing/2014/main" id="{27F67607-EBCC-CC4C-BD6D-97AB36DA1CF4}"/>
              </a:ext>
            </a:extLst>
          </p:cNvPr>
          <p:cNvPicPr>
            <a:picLocks noChangeAspect="1"/>
          </p:cNvPicPr>
          <p:nvPr/>
        </p:nvPicPr>
        <p:blipFill rotWithShape="1">
          <a:blip r:embed="rId2"/>
          <a:srcRect t="6721" r="3" b="15248"/>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5" name="Freeform: Shape 2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763631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3" name="Rectangle 3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D530E910-C4B5-BB4D-B84A-C2F003841F50}"/>
              </a:ext>
            </a:extLst>
          </p:cNvPr>
          <p:cNvSpPr>
            <a:spLocks noGrp="1"/>
          </p:cNvSpPr>
          <p:nvPr>
            <p:ph type="title"/>
          </p:nvPr>
        </p:nvSpPr>
        <p:spPr>
          <a:xfrm>
            <a:off x="6234865" y="568517"/>
            <a:ext cx="5248221" cy="886379"/>
          </a:xfrm>
        </p:spPr>
        <p:txBody>
          <a:bodyPr>
            <a:normAutofit/>
          </a:bodyPr>
          <a:lstStyle/>
          <a:p>
            <a:r>
              <a:rPr lang="cs-CZ" b="1" dirty="0"/>
              <a:t>Betlémské drama</a:t>
            </a:r>
            <a:endParaRPr lang="cs-CZ" dirty="0"/>
          </a:p>
        </p:txBody>
      </p:sp>
      <p:pic>
        <p:nvPicPr>
          <p:cNvPr id="5" name="Obrázek 4" descr="Obsah obrázku exteriér, dav&#10;&#10;Popis byl vytvořen automaticky">
            <a:extLst>
              <a:ext uri="{FF2B5EF4-FFF2-40B4-BE49-F238E27FC236}">
                <a16:creationId xmlns:a16="http://schemas.microsoft.com/office/drawing/2014/main" id="{B82CAE85-4C8D-A44D-BEE0-795D937DEC7F}"/>
              </a:ext>
            </a:extLst>
          </p:cNvPr>
          <p:cNvPicPr>
            <a:picLocks noChangeAspect="1"/>
          </p:cNvPicPr>
          <p:nvPr/>
        </p:nvPicPr>
        <p:blipFill rotWithShape="1">
          <a:blip r:embed="rId2"/>
          <a:srcRect l="14231" r="19020" b="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394" name="Group 38">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395" name="Freeform: Shape 39">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96" name="Freeform: Shape 40">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397" name="Group 42">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44" name="Freeform: Shape 43">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5" name="Freeform: Shape 44">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398"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399" name="Freeform: Shape 47">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0" name="Freeform: Shape 48">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1" name="Freeform: Shape 50">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C3AF4CCF-21B7-8741-9977-C16E01907C9B}"/>
              </a:ext>
            </a:extLst>
          </p:cNvPr>
          <p:cNvSpPr>
            <a:spLocks noGrp="1"/>
          </p:cNvSpPr>
          <p:nvPr>
            <p:ph idx="1"/>
          </p:nvPr>
        </p:nvSpPr>
        <p:spPr>
          <a:xfrm>
            <a:off x="5860397" y="1454896"/>
            <a:ext cx="5445068" cy="4623323"/>
          </a:xfrm>
        </p:spPr>
        <p:txBody>
          <a:bodyPr>
            <a:normAutofit/>
          </a:bodyPr>
          <a:lstStyle/>
          <a:p>
            <a:r>
              <a:rPr lang="cs-CZ" sz="1800" dirty="0"/>
              <a:t>Betlém (vlastně jeskyně, kde se podle evangelia narodil Kristus) je dramatická hra, ve které role vykonávaly panenky (loutky). </a:t>
            </a:r>
          </a:p>
          <a:p>
            <a:r>
              <a:rPr lang="cs-CZ" sz="1800" dirty="0"/>
              <a:t>Vznikl kolem poloviny 17. století (texty dramat jsou známé jen z 18. </a:t>
            </a:r>
            <a:r>
              <a:rPr lang="cs-CZ" sz="1800"/>
              <a:t>století). </a:t>
            </a:r>
            <a:endParaRPr lang="cs-CZ" sz="1800" dirty="0"/>
          </a:p>
          <a:p>
            <a:r>
              <a:rPr lang="cs-CZ" sz="1800" dirty="0"/>
              <a:t>Betlémy se hrály na vánoční svátky.</a:t>
            </a:r>
          </a:p>
          <a:p>
            <a:r>
              <a:rPr lang="cs-CZ" sz="1800" dirty="0"/>
              <a:t>Texty pro představení byly vytvářeny hlavně mezi školáky.</a:t>
            </a:r>
          </a:p>
          <a:p>
            <a:r>
              <a:rPr lang="cs-CZ" sz="1800" dirty="0"/>
              <a:t>Představení se většinou skládala ze dvou dějství.  </a:t>
            </a:r>
          </a:p>
          <a:p>
            <a:r>
              <a:rPr lang="cs-CZ" sz="1800" dirty="0"/>
              <a:t>V betlému najdeme prostředky komedie: a) komedie situací; b) komedie postav; c) jazyková komedie (komické dialogy, překroucení slov, slovní hříčka). </a:t>
            </a:r>
          </a:p>
          <a:p>
            <a:r>
              <a:rPr lang="cs-CZ" sz="1800" dirty="0"/>
              <a:t>Postavy jsou obecně zobrazeny schematicky, každá z nich jedná podle svého postavení, sociálního a věkového statusu.</a:t>
            </a:r>
          </a:p>
          <a:p>
            <a:endParaRPr lang="cs-CZ" sz="1500" dirty="0"/>
          </a:p>
          <a:p>
            <a:endParaRPr lang="cs-CZ" sz="1500" dirty="0"/>
          </a:p>
        </p:txBody>
      </p:sp>
      <p:grpSp>
        <p:nvGrpSpPr>
          <p:cNvPr id="402"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403" name="Freeform: Shape 54">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4" name="Freeform: Shape 55">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5" name="Freeform: Shape 56">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6" name="Freeform: Shape 57">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7" name="Freeform: Shape 58">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81450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FBEB38-5EC5-AE40-8F8E-E4AF90F304E3}"/>
              </a:ext>
            </a:extLst>
          </p:cNvPr>
          <p:cNvSpPr>
            <a:spLocks noGrp="1"/>
          </p:cNvSpPr>
          <p:nvPr>
            <p:ph type="title"/>
          </p:nvPr>
        </p:nvSpPr>
        <p:spPr/>
        <p:txBody>
          <a:bodyPr/>
          <a:lstStyle/>
          <a:p>
            <a:pPr algn="ctr"/>
            <a:r>
              <a:rPr lang="cs-CZ" dirty="0"/>
              <a:t>Semináře</a:t>
            </a:r>
          </a:p>
        </p:txBody>
      </p:sp>
      <p:sp>
        <p:nvSpPr>
          <p:cNvPr id="3" name="Zástupný obsah 2">
            <a:extLst>
              <a:ext uri="{FF2B5EF4-FFF2-40B4-BE49-F238E27FC236}">
                <a16:creationId xmlns:a16="http://schemas.microsoft.com/office/drawing/2014/main" id="{308B865D-047B-5249-A8DB-87B125E83C49}"/>
              </a:ext>
            </a:extLst>
          </p:cNvPr>
          <p:cNvSpPr>
            <a:spLocks noGrp="1"/>
          </p:cNvSpPr>
          <p:nvPr>
            <p:ph idx="1"/>
          </p:nvPr>
        </p:nvSpPr>
        <p:spPr>
          <a:xfrm>
            <a:off x="838200" y="1353312"/>
            <a:ext cx="11497056" cy="5237099"/>
          </a:xfrm>
        </p:spPr>
        <p:txBody>
          <a:bodyPr>
            <a:normAutofit fontScale="70000" lnSpcReduction="20000"/>
          </a:bodyPr>
          <a:lstStyle/>
          <a:p>
            <a:r>
              <a:rPr lang="cs-CZ" dirty="0">
                <a:solidFill>
                  <a:schemeClr val="bg2">
                    <a:lumMod val="50000"/>
                  </a:schemeClr>
                </a:solidFill>
              </a:rPr>
              <a:t>08</a:t>
            </a:r>
            <a:r>
              <a:rPr lang="uk-UA" dirty="0">
                <a:solidFill>
                  <a:schemeClr val="bg2">
                    <a:lumMod val="50000"/>
                  </a:schemeClr>
                </a:solidFill>
              </a:rPr>
              <a:t>.11. </a:t>
            </a:r>
            <a:r>
              <a:rPr lang="uk-UA" dirty="0"/>
              <a:t>– </a:t>
            </a:r>
            <a:endParaRPr lang="uk-UA" dirty="0">
              <a:solidFill>
                <a:schemeClr val="tx2">
                  <a:lumMod val="50000"/>
                  <a:lumOff val="50000"/>
                </a:schemeClr>
              </a:solidFill>
            </a:endParaRPr>
          </a:p>
          <a:p>
            <a:pPr marL="0" indent="0">
              <a:buNone/>
            </a:pPr>
            <a:r>
              <a:rPr lang="uk-UA" dirty="0"/>
              <a:t>Іван Котляревський «Енеїда»</a:t>
            </a:r>
          </a:p>
          <a:p>
            <a:pPr marL="0" indent="0">
              <a:buNone/>
            </a:pPr>
            <a:r>
              <a:rPr lang="uk-UA" dirty="0"/>
              <a:t>Іван Котляревський «Наталка Полтавка»</a:t>
            </a:r>
          </a:p>
          <a:p>
            <a:r>
              <a:rPr lang="cs-CZ" dirty="0">
                <a:solidFill>
                  <a:schemeClr val="bg2">
                    <a:lumMod val="50000"/>
                  </a:schemeClr>
                </a:solidFill>
              </a:rPr>
              <a:t>15</a:t>
            </a:r>
            <a:r>
              <a:rPr lang="uk-UA" dirty="0">
                <a:solidFill>
                  <a:schemeClr val="bg2">
                    <a:lumMod val="50000"/>
                  </a:schemeClr>
                </a:solidFill>
              </a:rPr>
              <a:t>.</a:t>
            </a:r>
            <a:r>
              <a:rPr lang="cs-CZ" dirty="0">
                <a:solidFill>
                  <a:schemeClr val="bg2">
                    <a:lumMod val="50000"/>
                  </a:schemeClr>
                </a:solidFill>
              </a:rPr>
              <a:t>11</a:t>
            </a:r>
            <a:r>
              <a:rPr lang="uk-UA" dirty="0">
                <a:solidFill>
                  <a:schemeClr val="bg2">
                    <a:lumMod val="50000"/>
                  </a:schemeClr>
                </a:solidFill>
              </a:rPr>
              <a:t>. </a:t>
            </a:r>
            <a:r>
              <a:rPr lang="cs-CZ" dirty="0"/>
              <a:t>– </a:t>
            </a:r>
            <a:endParaRPr lang="uk-UA" dirty="0">
              <a:solidFill>
                <a:schemeClr val="tx2">
                  <a:lumMod val="50000"/>
                  <a:lumOff val="50000"/>
                </a:schemeClr>
              </a:solidFill>
            </a:endParaRPr>
          </a:p>
          <a:p>
            <a:pPr marL="0" indent="0">
              <a:buNone/>
            </a:pPr>
            <a:r>
              <a:rPr lang="uk-UA" dirty="0"/>
              <a:t>Тарас Шевченко «Катерина», «Наймичка»</a:t>
            </a:r>
            <a:endParaRPr lang="cs-CZ" dirty="0"/>
          </a:p>
          <a:p>
            <a:pPr marL="0" indent="0">
              <a:buNone/>
            </a:pPr>
            <a:r>
              <a:rPr lang="uk-UA" dirty="0"/>
              <a:t>Тарас Шевченко</a:t>
            </a:r>
            <a:r>
              <a:rPr lang="cs-CZ" dirty="0"/>
              <a:t> </a:t>
            </a:r>
            <a:r>
              <a:rPr lang="uk-UA" dirty="0"/>
              <a:t>«Заповіт»</a:t>
            </a:r>
            <a:r>
              <a:rPr lang="cs-CZ" dirty="0"/>
              <a:t>, </a:t>
            </a:r>
            <a:r>
              <a:rPr lang="uk-UA" dirty="0"/>
              <a:t>«Єретик»</a:t>
            </a:r>
          </a:p>
          <a:p>
            <a:pPr marL="0" indent="0">
              <a:buNone/>
            </a:pPr>
            <a:r>
              <a:rPr lang="uk-UA" dirty="0"/>
              <a:t>Тарас Шевченко «Сон», «Кавказ»</a:t>
            </a:r>
          </a:p>
          <a:p>
            <a:r>
              <a:rPr lang="cs-CZ" dirty="0">
                <a:solidFill>
                  <a:schemeClr val="bg2">
                    <a:lumMod val="50000"/>
                  </a:schemeClr>
                </a:solidFill>
              </a:rPr>
              <a:t>22</a:t>
            </a:r>
            <a:r>
              <a:rPr lang="uk-UA" dirty="0">
                <a:solidFill>
                  <a:schemeClr val="bg2">
                    <a:lumMod val="50000"/>
                  </a:schemeClr>
                </a:solidFill>
              </a:rPr>
              <a:t>.1</a:t>
            </a:r>
            <a:r>
              <a:rPr lang="cs-CZ" dirty="0">
                <a:solidFill>
                  <a:schemeClr val="bg2">
                    <a:lumMod val="50000"/>
                  </a:schemeClr>
                </a:solidFill>
              </a:rPr>
              <a:t>1</a:t>
            </a:r>
            <a:r>
              <a:rPr lang="uk-UA" dirty="0">
                <a:solidFill>
                  <a:schemeClr val="bg2">
                    <a:lumMod val="50000"/>
                  </a:schemeClr>
                </a:solidFill>
              </a:rPr>
              <a:t>. </a:t>
            </a:r>
            <a:r>
              <a:rPr lang="uk-UA" dirty="0"/>
              <a:t>– </a:t>
            </a:r>
            <a:endParaRPr lang="uk-UA" dirty="0">
              <a:solidFill>
                <a:schemeClr val="tx2">
                  <a:lumMod val="50000"/>
                  <a:lumOff val="50000"/>
                </a:schemeClr>
              </a:solidFill>
            </a:endParaRPr>
          </a:p>
          <a:p>
            <a:pPr marL="0" indent="0">
              <a:buNone/>
            </a:pPr>
            <a:r>
              <a:rPr lang="uk-UA" dirty="0"/>
              <a:t>Григорій Квітка-</a:t>
            </a:r>
            <a:r>
              <a:rPr lang="uk-UA" dirty="0" err="1"/>
              <a:t>Основ’яненко</a:t>
            </a:r>
            <a:r>
              <a:rPr lang="uk-UA" dirty="0"/>
              <a:t> «Маруся»</a:t>
            </a:r>
          </a:p>
          <a:p>
            <a:pPr marL="0" indent="0">
              <a:buNone/>
            </a:pPr>
            <a:r>
              <a:rPr lang="uk-UA" dirty="0"/>
              <a:t>Григорій Квітка-</a:t>
            </a:r>
            <a:r>
              <a:rPr lang="uk-UA" dirty="0" err="1"/>
              <a:t>Основ’яненко</a:t>
            </a:r>
            <a:r>
              <a:rPr lang="uk-UA" dirty="0"/>
              <a:t> «Конотопська відьма»</a:t>
            </a:r>
            <a:endParaRPr lang="cs-CZ" dirty="0"/>
          </a:p>
          <a:p>
            <a:r>
              <a:rPr lang="cs-CZ" dirty="0">
                <a:solidFill>
                  <a:schemeClr val="bg2">
                    <a:lumMod val="50000"/>
                  </a:schemeClr>
                </a:solidFill>
              </a:rPr>
              <a:t>29.11. </a:t>
            </a:r>
            <a:r>
              <a:rPr lang="cs-CZ" dirty="0"/>
              <a:t>-</a:t>
            </a:r>
            <a:endParaRPr lang="cs-CZ" b="1" dirty="0">
              <a:solidFill>
                <a:schemeClr val="tx2">
                  <a:lumMod val="50000"/>
                  <a:lumOff val="50000"/>
                </a:schemeClr>
              </a:solidFill>
            </a:endParaRPr>
          </a:p>
          <a:p>
            <a:pPr marL="0" indent="0">
              <a:buNone/>
            </a:pPr>
            <a:r>
              <a:rPr lang="uk-UA" dirty="0"/>
              <a:t>Марко Вовчок «Інститутка»</a:t>
            </a:r>
          </a:p>
          <a:p>
            <a:r>
              <a:rPr lang="cs-CZ" dirty="0">
                <a:solidFill>
                  <a:schemeClr val="bg2">
                    <a:lumMod val="50000"/>
                  </a:schemeClr>
                </a:solidFill>
              </a:rPr>
              <a:t>6</a:t>
            </a:r>
            <a:r>
              <a:rPr lang="uk-UA" dirty="0">
                <a:solidFill>
                  <a:schemeClr val="bg2">
                    <a:lumMod val="50000"/>
                  </a:schemeClr>
                </a:solidFill>
              </a:rPr>
              <a:t>.1</a:t>
            </a:r>
            <a:r>
              <a:rPr lang="cs-CZ" dirty="0">
                <a:solidFill>
                  <a:schemeClr val="bg2">
                    <a:lumMod val="50000"/>
                  </a:schemeClr>
                </a:solidFill>
              </a:rPr>
              <a:t>2</a:t>
            </a:r>
            <a:r>
              <a:rPr lang="uk-UA" dirty="0">
                <a:solidFill>
                  <a:schemeClr val="tx2">
                    <a:lumMod val="50000"/>
                    <a:lumOff val="50000"/>
                  </a:schemeClr>
                </a:solidFill>
              </a:rPr>
              <a:t>. </a:t>
            </a:r>
            <a:r>
              <a:rPr lang="cs-CZ" dirty="0"/>
              <a:t>– </a:t>
            </a:r>
            <a:endParaRPr lang="uk-UA" dirty="0">
              <a:solidFill>
                <a:schemeClr val="tx2">
                  <a:lumMod val="50000"/>
                  <a:lumOff val="50000"/>
                </a:schemeClr>
              </a:solidFill>
            </a:endParaRPr>
          </a:p>
          <a:p>
            <a:pPr marL="0" indent="0">
              <a:buNone/>
            </a:pPr>
            <a:r>
              <a:rPr lang="uk-UA" dirty="0"/>
              <a:t>Пантелеймон Куліш «Чорна рада»</a:t>
            </a:r>
            <a:endParaRPr lang="cs-CZ" dirty="0"/>
          </a:p>
          <a:p>
            <a:pPr marL="0" indent="0">
              <a:buNone/>
            </a:pPr>
            <a:r>
              <a:rPr lang="uk-UA" dirty="0"/>
              <a:t>Анатолій Свидницький «</a:t>
            </a:r>
            <a:r>
              <a:rPr lang="uk-UA" dirty="0" err="1"/>
              <a:t>Люборацькі</a:t>
            </a:r>
            <a:r>
              <a:rPr lang="uk-UA" dirty="0"/>
              <a:t>»</a:t>
            </a:r>
            <a:endParaRPr lang="cs-CZ" dirty="0"/>
          </a:p>
        </p:txBody>
      </p:sp>
    </p:spTree>
    <p:extLst>
      <p:ext uri="{BB962C8B-B14F-4D97-AF65-F5344CB8AC3E}">
        <p14:creationId xmlns:p14="http://schemas.microsoft.com/office/powerpoint/2010/main" val="3815391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4"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7673C1C6-B8AB-BD44-9A08-480A11E2449E}"/>
              </a:ext>
            </a:extLst>
          </p:cNvPr>
          <p:cNvSpPr>
            <a:spLocks noGrp="1"/>
          </p:cNvSpPr>
          <p:nvPr>
            <p:ph type="title"/>
          </p:nvPr>
        </p:nvSpPr>
        <p:spPr>
          <a:xfrm>
            <a:off x="946521" y="396117"/>
            <a:ext cx="5217172" cy="1158857"/>
          </a:xfrm>
        </p:spPr>
        <p:txBody>
          <a:bodyPr anchor="b">
            <a:normAutofit/>
          </a:bodyPr>
          <a:lstStyle/>
          <a:p>
            <a:r>
              <a:rPr lang="cs-CZ" b="1"/>
              <a:t>Betlémské drama</a:t>
            </a:r>
            <a:endParaRPr lang="cs-CZ"/>
          </a:p>
        </p:txBody>
      </p:sp>
      <p:grpSp>
        <p:nvGrpSpPr>
          <p:cNvPr id="435" name="Group 11">
            <a:extLst>
              <a:ext uri="{FF2B5EF4-FFF2-40B4-BE49-F238E27FC236}">
                <a16:creationId xmlns:a16="http://schemas.microsoft.com/office/drawing/2014/main" id="{20E21FE7-C859-4C40-AAB9-05C994892C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13" name="Graphic 212">
              <a:extLst>
                <a:ext uri="{FF2B5EF4-FFF2-40B4-BE49-F238E27FC236}">
                  <a16:creationId xmlns:a16="http://schemas.microsoft.com/office/drawing/2014/main" id="{52D7FCC1-2D52-49CE-A986-EE6E0CA64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36" name="Graphic 212">
              <a:extLst>
                <a:ext uri="{FF2B5EF4-FFF2-40B4-BE49-F238E27FC236}">
                  <a16:creationId xmlns:a16="http://schemas.microsoft.com/office/drawing/2014/main" id="{28C3CACD-E5A7-4AAC-AE47-75CF7D30F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 name="Zástupný obsah 2">
            <a:extLst>
              <a:ext uri="{FF2B5EF4-FFF2-40B4-BE49-F238E27FC236}">
                <a16:creationId xmlns:a16="http://schemas.microsoft.com/office/drawing/2014/main" id="{ED6E17CC-63F4-C643-AEB7-113A1D2D3400}"/>
              </a:ext>
            </a:extLst>
          </p:cNvPr>
          <p:cNvSpPr>
            <a:spLocks noGrp="1"/>
          </p:cNvSpPr>
          <p:nvPr>
            <p:ph idx="1"/>
          </p:nvPr>
        </p:nvSpPr>
        <p:spPr>
          <a:xfrm>
            <a:off x="946520" y="1747591"/>
            <a:ext cx="5217173" cy="4867521"/>
          </a:xfrm>
        </p:spPr>
        <p:txBody>
          <a:bodyPr>
            <a:normAutofit/>
          </a:bodyPr>
          <a:lstStyle/>
          <a:p>
            <a:r>
              <a:rPr lang="cs-CZ" sz="2400" dirty="0"/>
              <a:t>Betlémské drama bylo populární i během 19. století., představení tohoto typu jsou zaznamenaná i ve 20. století. </a:t>
            </a:r>
          </a:p>
          <a:p>
            <a:r>
              <a:rPr lang="cs-CZ" sz="2400" dirty="0"/>
              <a:t>Tento žánr ovlivnil tvorbu </a:t>
            </a:r>
            <a:r>
              <a:rPr lang="uk-UA" sz="2400" dirty="0"/>
              <a:t>Івана Котляревського, </a:t>
            </a:r>
            <a:r>
              <a:rPr lang="cs-CZ" sz="2400" dirty="0" err="1"/>
              <a:t>Пантелеймона</a:t>
            </a:r>
            <a:r>
              <a:rPr lang="cs-CZ" sz="2400" dirty="0"/>
              <a:t> </a:t>
            </a:r>
            <a:r>
              <a:rPr lang="cs-CZ" sz="2400" dirty="0" err="1"/>
              <a:t>Куліша</a:t>
            </a:r>
            <a:r>
              <a:rPr lang="cs-CZ" sz="2400" dirty="0"/>
              <a:t> (1879 – «</a:t>
            </a:r>
            <a:r>
              <a:rPr lang="cs-CZ" sz="2400" dirty="0" err="1"/>
              <a:t>Іродова</a:t>
            </a:r>
            <a:r>
              <a:rPr lang="cs-CZ" sz="2400" dirty="0"/>
              <a:t> </a:t>
            </a:r>
            <a:r>
              <a:rPr lang="cs-CZ" sz="2400" dirty="0" err="1"/>
              <a:t>морока</a:t>
            </a:r>
            <a:r>
              <a:rPr lang="cs-CZ" sz="2400" dirty="0"/>
              <a:t>»), </a:t>
            </a:r>
            <a:r>
              <a:rPr lang="cs-CZ" sz="2400" dirty="0" err="1"/>
              <a:t>Івана</a:t>
            </a:r>
            <a:r>
              <a:rPr lang="cs-CZ" sz="2400" dirty="0"/>
              <a:t> </a:t>
            </a:r>
            <a:r>
              <a:rPr lang="cs-CZ" sz="2400" dirty="0" err="1"/>
              <a:t>Карпенка-Карого</a:t>
            </a:r>
            <a:r>
              <a:rPr lang="cs-CZ" sz="2400" dirty="0"/>
              <a:t>, </a:t>
            </a:r>
            <a:r>
              <a:rPr lang="uk-UA" sz="2400" dirty="0"/>
              <a:t> </a:t>
            </a:r>
            <a:r>
              <a:rPr lang="cs-CZ" sz="2400" dirty="0" err="1"/>
              <a:t>Марка</a:t>
            </a:r>
            <a:r>
              <a:rPr lang="cs-CZ" sz="2400" dirty="0"/>
              <a:t> </a:t>
            </a:r>
            <a:r>
              <a:rPr lang="cs-CZ" sz="2400" dirty="0" err="1"/>
              <a:t>Кропивницького</a:t>
            </a:r>
            <a:r>
              <a:rPr lang="cs-CZ" sz="2400" dirty="0"/>
              <a:t>, </a:t>
            </a:r>
            <a:r>
              <a:rPr lang="cs-CZ" sz="2400" dirty="0" err="1"/>
              <a:t>Михайла</a:t>
            </a:r>
            <a:r>
              <a:rPr lang="cs-CZ" sz="2400" dirty="0"/>
              <a:t> </a:t>
            </a:r>
            <a:r>
              <a:rPr lang="cs-CZ" sz="2400" dirty="0" err="1"/>
              <a:t>Старицького</a:t>
            </a:r>
            <a:r>
              <a:rPr lang="cs-CZ" sz="2400" dirty="0"/>
              <a:t>, </a:t>
            </a:r>
            <a:r>
              <a:rPr lang="cs-CZ" sz="2400" dirty="0" err="1"/>
              <a:t>Миколи</a:t>
            </a:r>
            <a:r>
              <a:rPr lang="cs-CZ" sz="2400" dirty="0"/>
              <a:t> </a:t>
            </a:r>
            <a:r>
              <a:rPr lang="cs-CZ" sz="2400" dirty="0" err="1"/>
              <a:t>Куліша</a:t>
            </a:r>
            <a:r>
              <a:rPr lang="cs-CZ" sz="2400" dirty="0"/>
              <a:t>, </a:t>
            </a:r>
            <a:r>
              <a:rPr lang="cs-CZ" sz="2400" dirty="0" err="1"/>
              <a:t>Аркадія</a:t>
            </a:r>
            <a:r>
              <a:rPr lang="cs-CZ" sz="2400" dirty="0"/>
              <a:t> </a:t>
            </a:r>
            <a:r>
              <a:rPr lang="cs-CZ" sz="2400" dirty="0" err="1"/>
              <a:t>Любченка</a:t>
            </a:r>
            <a:r>
              <a:rPr lang="cs-CZ" sz="2400" dirty="0"/>
              <a:t>, </a:t>
            </a:r>
            <a:r>
              <a:rPr lang="cs-CZ" sz="2400" dirty="0" err="1"/>
              <a:t>Валерія</a:t>
            </a:r>
            <a:r>
              <a:rPr lang="cs-CZ" sz="2400" dirty="0"/>
              <a:t> </a:t>
            </a:r>
            <a:r>
              <a:rPr lang="cs-CZ" sz="2400" dirty="0" err="1"/>
              <a:t>Шевчука</a:t>
            </a:r>
            <a:endParaRPr lang="cs-CZ" sz="2400" dirty="0"/>
          </a:p>
          <a:p>
            <a:endParaRPr lang="cs-CZ" sz="1800" dirty="0"/>
          </a:p>
        </p:txBody>
      </p:sp>
      <p:grpSp>
        <p:nvGrpSpPr>
          <p:cNvPr id="437" name="Group 15">
            <a:extLst>
              <a:ext uri="{FF2B5EF4-FFF2-40B4-BE49-F238E27FC236}">
                <a16:creationId xmlns:a16="http://schemas.microsoft.com/office/drawing/2014/main" id="{3A35C15A-135A-4FD3-BA11-A046CFA390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26111"/>
            <a:ext cx="1598829" cy="531293"/>
            <a:chOff x="6491531" y="1420258"/>
            <a:chExt cx="1598829" cy="531293"/>
          </a:xfrm>
          <a:solidFill>
            <a:schemeClr val="tx1"/>
          </a:solidFill>
        </p:grpSpPr>
        <p:grpSp>
          <p:nvGrpSpPr>
            <p:cNvPr id="17" name="Graphic 190">
              <a:extLst>
                <a:ext uri="{FF2B5EF4-FFF2-40B4-BE49-F238E27FC236}">
                  <a16:creationId xmlns:a16="http://schemas.microsoft.com/office/drawing/2014/main" id="{61E65A99-85A2-448D-AA1F-7690BD01A7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438" name="Freeform: Shape 20">
                <a:extLst>
                  <a:ext uri="{FF2B5EF4-FFF2-40B4-BE49-F238E27FC236}">
                    <a16:creationId xmlns:a16="http://schemas.microsoft.com/office/drawing/2014/main" id="{A127EC05-3250-408F-8F9F-A73F8B9B1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439" name="Freeform: Shape 21">
                <a:extLst>
                  <a:ext uri="{FF2B5EF4-FFF2-40B4-BE49-F238E27FC236}">
                    <a16:creationId xmlns:a16="http://schemas.microsoft.com/office/drawing/2014/main" id="{E6D9B8D4-23BB-4CD2-A0FF-95423AFEB0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440" name="Graphic 190">
              <a:extLst>
                <a:ext uri="{FF2B5EF4-FFF2-40B4-BE49-F238E27FC236}">
                  <a16:creationId xmlns:a16="http://schemas.microsoft.com/office/drawing/2014/main" id="{91DC38B0-ED19-4BAC-A009-485461F23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19" name="Freeform: Shape 18">
                <a:extLst>
                  <a:ext uri="{FF2B5EF4-FFF2-40B4-BE49-F238E27FC236}">
                    <a16:creationId xmlns:a16="http://schemas.microsoft.com/office/drawing/2014/main" id="{1A2C10C3-E625-41E2-8047-2AE4A87F3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441" name="Freeform: Shape 19">
                <a:extLst>
                  <a:ext uri="{FF2B5EF4-FFF2-40B4-BE49-F238E27FC236}">
                    <a16:creationId xmlns:a16="http://schemas.microsoft.com/office/drawing/2014/main" id="{0F0340A9-BD8A-4ABB-9AC1-7A14DF22E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5" name="Obrázek 4">
            <a:extLst>
              <a:ext uri="{FF2B5EF4-FFF2-40B4-BE49-F238E27FC236}">
                <a16:creationId xmlns:a16="http://schemas.microsoft.com/office/drawing/2014/main" id="{D6661AF0-1058-2140-A02A-94979F57A3C0}"/>
              </a:ext>
            </a:extLst>
          </p:cNvPr>
          <p:cNvPicPr>
            <a:picLocks noChangeAspect="1"/>
          </p:cNvPicPr>
          <p:nvPr/>
        </p:nvPicPr>
        <p:blipFill>
          <a:blip r:embed="rId2"/>
          <a:stretch>
            <a:fillRect/>
          </a:stretch>
        </p:blipFill>
        <p:spPr>
          <a:xfrm>
            <a:off x="6313735" y="2170750"/>
            <a:ext cx="5409723" cy="3042968"/>
          </a:xfrm>
          <a:prstGeom prst="rect">
            <a:avLst/>
          </a:prstGeom>
        </p:spPr>
      </p:pic>
      <p:grpSp>
        <p:nvGrpSpPr>
          <p:cNvPr id="442" name="Group 23">
            <a:extLst>
              <a:ext uri="{FF2B5EF4-FFF2-40B4-BE49-F238E27FC236}">
                <a16:creationId xmlns:a16="http://schemas.microsoft.com/office/drawing/2014/main" id="{03AF83E4-4DE2-499C-9F36-0279E7E4FB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52524"/>
            <a:ext cx="1443404" cy="1443428"/>
            <a:chOff x="10154385" y="4452524"/>
            <a:chExt cx="1443404" cy="1443428"/>
          </a:xfrm>
          <a:solidFill>
            <a:schemeClr val="tx1"/>
          </a:solidFill>
        </p:grpSpPr>
        <p:grpSp>
          <p:nvGrpSpPr>
            <p:cNvPr id="443" name="Graphic 4">
              <a:extLst>
                <a:ext uri="{FF2B5EF4-FFF2-40B4-BE49-F238E27FC236}">
                  <a16:creationId xmlns:a16="http://schemas.microsoft.com/office/drawing/2014/main" id="{0B09EB4D-4323-43F4-9970-42885A83A87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96" name="Freeform: Shape 195">
                <a:extLst>
                  <a:ext uri="{FF2B5EF4-FFF2-40B4-BE49-F238E27FC236}">
                    <a16:creationId xmlns:a16="http://schemas.microsoft.com/office/drawing/2014/main" id="{BA9C6284-1137-47FE-9471-23CA82494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00A6D3C-23F9-41D9-B891-14D8E2E98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8F8D96F5-1ED7-4891-8D8B-A24E72DA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E9A3A72-EC37-423D-B309-A6487A86C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EBE630AB-13C0-44A2-80CA-C07483E93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7768337-3D65-4FE5-8E1A-D79219E0A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68E4331-550E-4929-ACE8-D2ED2D6EA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768D8817-CAEE-45BB-820E-A67C68D48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50A8C31-0139-4ABD-967A-139738E8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855AEE1-1C1C-4832-8B4C-042F59E02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41C5A32-BD0A-4457-9CF7-97467FA2B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3C14A20-2E3C-49F8-AF55-C384FEB955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B167719-0D82-4ABF-9BC8-B073A847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60582DE-E250-4561-9298-E4FADEB9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820B635A-6E81-4D8A-98A3-141E57A6F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3909A0ED-D070-4792-A2EE-CCEB6BA6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619A19C-3B55-4085-8668-458999628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87D16772-2B59-486E-BE47-65D591C08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D6A06B8-1E4A-497F-B977-F78E5D7D0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55BC53AD-5249-4FB1-AB74-3F71AAEB5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36F8561A-874A-48BB-BCC2-07F002ED4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BA6B1B8F-9695-447F-BF2F-9010D40A0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54192F9-26C5-4212-BA60-CADA662AF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FBDA013-4858-422E-AE7A-614BF71FB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2BA261C-0C75-431D-9FD5-2C3AA241B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0F8709D9-2655-4A39-9228-BCFCBF4122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9653F80B-5CF7-45EF-889B-FD0AAF483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A1DA86A-7442-4897-88A4-EDD18A01C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9623279-A4CE-49AC-B5FA-CD224324B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9D8B4D-1BE5-4CD9-A592-D0D3D7691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769A47A3-F5B7-4BF0-B920-21A62F96F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6E5DCDE9-48A4-41BA-987D-CC72C62B3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F51F840-3DBF-444E-BC79-718416C51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DFD2B64-98D0-4E59-AE1F-693872F36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F09CB65-8B7E-426C-A3FE-DD20196F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3149294-A5BC-4E62-A167-3CD55E05B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DB99FCDF-C9A0-40F7-ABDE-7247B2238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0CE59751-EC07-43C1-A5F5-AF5D30EBB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573CCF2-67F2-4BD1-A01C-1D064B908F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1C60C662-612D-485A-A50D-E938C6E49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0048F63C-A2BB-4D89-9649-91EC2045C0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1C29F96C-43D4-4F0F-A76D-4CED9C610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B660107F-776B-455F-AC78-225F21B81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EB1DB332-7265-477D-9A04-EDB3799DE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BBEFE2D-1654-40D8-A838-45728A168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90211E2-64DF-4171-811B-B8A0CD87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5F7CDCE8-8B48-4859-BDFE-FCB7BC6F5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B770A8C4-614E-4295-A937-718CC61B2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699ADB6-675C-44B0-B96E-EDD7AC1F9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64875E98-2AA1-4001-90EA-2F3D9E017E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BEC7219-356F-4141-B57B-8BCD85BF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564D4AAB-BB2C-4A77-BB45-94EEC66CD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CE9CF29A-81CA-4A03-8B04-55F566882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2FEFF22-7798-4730-9C0B-EC7EAFCD01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00149276-D167-4D2B-93F1-FD2958302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7DC22D5-A39C-4789-A952-D891488772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7BA51EF1-15F0-4193-AB83-F8C8A64D6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FB75ADB-F020-4C56-91C6-9AB462985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DBCE5CDF-BBF6-4E67-8CCE-9482D7EB4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38BABC-E51C-4F80-972E-CF44385C1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96B0C850-272E-4B08-8779-B872DCAA3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2EEE54AF-B9C2-494D-9E02-2F67FEF7A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21349A4-F7C9-492C-A658-EA9F7538B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D88D1ED8-AC07-4621-9933-E10CE6122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FD21FCD-1DA9-45C2-9AB5-548EE0E6E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8BDD8CA-1442-470F-A5D3-FC8A87A10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3B8DF094-690E-4C13-8284-7A7C97441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FE0B926C-A114-444D-BA51-FECE28B03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0BDE6CC-5F54-4752-ACC4-E3BCF2BEE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E28F857-CCD8-4222-84C0-A0B415E7B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CD2687E0-0214-44E6-8BB1-34F6B7BA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F1236AA-FC17-487E-83B1-D71BCB2A8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623384AA-72EF-4BCF-9137-194440583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BD81D1B-2270-4FBE-B437-F0DBB8DDF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411E268-F8CA-4C78-82ED-DDCF28B0B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48F8732-5205-4843-A2EB-3E0EB18F9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C5966DA-8E1A-43FF-A1A4-C6879B4564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E3BEFD3E-662F-4B38-859E-093A14241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06C52F63-F17B-4356-A3AE-9707D93D2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5706A28-0822-4064-AD3E-2A1F4E1C9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348A813F-1672-44DB-A207-F3494E7C2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6FC8AEBA-4BD5-4BB0-B004-A8B06B6A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71ED8D8F-0325-426C-9257-1A5048211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0FF054DF-85C2-466A-9D64-EB6D95AA8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D01FA60-E77D-41EE-8228-CFB979E3D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AC8D6F02-E0C8-4EF5-9D41-E75C16C16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D111AAF-4EE4-4A89-84D2-4201F035D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E8F4C133-3F54-4715-A7D6-4261B9A99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BAA2E6B-E393-45EA-8AE6-A775AA69C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7DB4F953-9FE8-4B8D-A62B-CB20A7037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D918AF2-85FB-436F-99DB-622B07664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F078C58-0893-4D64-B685-BCB70CAC62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AEDA3784-7618-477C-A8B0-36FA393D6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0AC49727-CA00-439E-82D4-B446B789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B67B441-65C8-4A53-968B-C56CB4086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94CEDDB5-CC85-4A9E-A73C-85D7B714F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80BF7883-770D-4CA2-BE01-C5F4B102B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DF07BC6-9560-430C-86FA-AFA6F7DF0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9B085920-7744-44C8-AF91-D2F16C997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22308C0A-08FC-4AAA-87B2-1E57033E4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AB727BDA-993C-4BB5-8CED-8D50C55F7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1BB192D1-56DC-4342-911C-7D80A9084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337ADC5A-E225-4E91-B940-2DD15330E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0D170CF5-349D-4588-8AD3-373D47A4E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97A6982-5B80-4376-A9D2-C11E9B084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0B14F779-546D-4011-8459-2E8E34C50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35AE6943-22C6-405D-A071-F8EC29DAB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464DBFD-1DA1-456F-8427-CF66CD4C8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C9CA1114-00C4-448B-BF9A-9D70C709B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101A885-A4A8-4AFE-9905-E510D58C8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661E165D-4826-43AD-AD75-1C965A71A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C1F2231A-5945-44AF-95E4-6D14529C8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1998F14A-698C-4220-92B8-2EC10C356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496E0BBF-D595-4DAE-91C6-4EB179C693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31F1BC0-CB0A-4386-BE5E-7972AFB05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B1575BDE-4CFA-4FAD-9F64-692A6DBFF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9D32D2E3-5D5B-4751-A477-A26860AC1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2009233-25F1-4029-B170-318CBBA00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CCBFA5E5-8384-4D58-BD73-BA36E23E80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3ACBBAC3-185E-4C28-81AB-C9BE2A88D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225AF996-F3FB-4AF2-B954-BDF79069E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10B0127-17D3-4B62-8708-9558A7945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36A9D1B-B750-446F-99FF-E3280E32A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078DB92-DE53-4BEC-BBD4-B5966EAA1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7334AD7D-F850-4E92-89F9-49EE6E3AA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4D983A3-96A9-4BB8-90D5-93B0E625F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43A1FFE3-BB5F-4455-B23F-DA56AE791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C34E69E0-4115-4CAA-86FB-1D5A8830D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5707C7C-BEB2-4920-9D44-8AF218FFB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95D2E5E-6D1E-43FC-A231-E28A08296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DB511D52-FE0D-4F8D-AC2F-6806904C6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E4D31CC7-D38B-4566-A6F9-5CB84EEAA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8116577-FA2A-434D-83D4-213A1497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2288414-AA9B-4065-A506-AE5ED2ABC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92EAF5E5-70A0-4FE6-B906-6BCF9C49F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3DA12971-2CD2-4DE8-8B05-8B11B5614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B9486073-CABC-45A3-B442-5959E5CE6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3EEB7953-85A2-4391-931C-CE88AC053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1BF2EBC9-4A08-4A35-8C75-15E51BA0A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686BEF1-7F1A-40F6-BC3F-24221ACEC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D2D2281-DA3F-41A6-B56E-2EE507826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B1EBA419-056B-478C-A25C-B349F4DDD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3DE38383-61B3-4E4E-B781-1C7DA04D65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F62AD048-154B-4830-A46F-263BA35AA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636A730F-15EE-440C-84B5-0541AE954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31AF286F-6D0E-447F-B4D1-24729E0D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6F64061-98E4-477D-BABF-CC6BA8D6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1C601616-D38B-4ED2-BD55-F5AEA36AB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0593B16-48EE-41A8-B4AF-E03A74CBB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26B2406B-8A3A-4381-8D69-1178F16C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DF1F792D-BA16-4D8F-99C3-E5E6959A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AA77D5AF-6FFE-4577-BC40-BA1902307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08F16A01-2EE8-4E4F-83CD-2000577D1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8ACB7FF-8D64-44A2-8571-7DB441D97E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E15E0D81-20B6-4D4C-9B7C-4D5A01B6A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8F687395-0ADA-4504-B6D0-D55493AB6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4D99C3F-4701-403D-A69E-EE345B0E4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0C6D9CF1-A535-4742-B2CF-B61ADC55E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E9EB265F-CF4E-4485-88F1-AE3CE1BE3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9B354D37-6517-4AF4-8195-9A7B43D20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A3087FA-3C5B-4898-9FE2-633DAA0B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C8D7AB32-147E-4110-ABBE-7F1FB6894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542ED17E-A6FC-4BC6-B7FE-EF9BC5B15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4610CFBC-B173-4CBE-BBD7-7E859FCA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578019C-8AAF-4A81-84C4-155EB43FA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46936191-0661-4BD8-9A61-D00FAC97D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7BC1D8F-F88B-4A19-B640-8DCC73992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7D77817-943A-4D8A-82EE-C309FC9FF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BF86E220-D031-40B7-B3A2-0C723E3A9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444" name="Graphic 4">
              <a:extLst>
                <a:ext uri="{FF2B5EF4-FFF2-40B4-BE49-F238E27FC236}">
                  <a16:creationId xmlns:a16="http://schemas.microsoft.com/office/drawing/2014/main" id="{226E1D80-1BFB-4A13-8F3C-94D54398C5F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7" name="Freeform: Shape 26">
                <a:extLst>
                  <a:ext uri="{FF2B5EF4-FFF2-40B4-BE49-F238E27FC236}">
                    <a16:creationId xmlns:a16="http://schemas.microsoft.com/office/drawing/2014/main" id="{3DCC1C21-CB11-4506-90E4-37DCD97AF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8177170-8FD3-4752-B1DB-0186ADF9B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AA5FB4-9073-4612-99F5-95E1C6D06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E021324-18DD-4114-8992-9652707C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ECBC33B-D8EB-4804-9EA3-57C07B57C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03927C7-0E45-4B61-844A-4A626FDF6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C6AF6E8-E748-47F7-B35C-567D5FBA6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EC671E5-B299-470C-9C7A-A50106E51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410EBDF-623D-41EF-82A4-9FB938A7B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6F866F8-B429-471B-9C2B-051BDCBAF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83B4FBD-06C8-4D5D-B0D9-755E4CD1A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E3FD149-0B2F-4DA0-9721-59B9FEE8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D26DB48-036E-4616-BA8B-C606A7B58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D6F6275-06AB-4316-B8C4-927E5348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E8CABF3-9C76-46A0-8DE9-F055C94A93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1A12ED9-6299-4ABD-9827-DD52FE22B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0ADA37A-E396-4F92-AB19-D6994E0DD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A96001A-BD0F-4CF9-A22B-545ED4F86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D9ACB13-4C6C-4347-9F65-1309B33A17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F17BE4A-72F8-4529-8558-E62103AEA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06708C3-D03F-4605-8C6F-AE8EDA08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520ADFA-68AE-4CE4-913A-F070A2817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C6C63AD-C87A-403E-ADB5-4EDD034438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370EAC6-89F0-4826-90D1-E55C33447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FB61DD4-AB7B-417A-AE96-B1D9CBAC1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4AD18D2-11BA-4192-9845-206C033F3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5892E2D-483A-4C0A-87C7-6FFA2EB5E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4037ACD-005D-4907-942F-D565AF6C8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A8FD84E-39BE-456B-84C5-E03698AAC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2FC47C2-6EF5-4D17-8703-527F28609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D29BC8A-00E1-481E-8BA4-1AA7F4AA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AF6ABE5-726A-495B-A832-3851CB911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8E250A7-0600-440B-BEBC-61B2D4D7B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C36BEB1-881D-4496-AD7F-1CC4B46FA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71DFE25-AF37-409C-B032-5F47D7150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9AF97A7-FC44-49BF-ABD1-59DB48B89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939D792-9C64-48CF-8607-C7873A563A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F69E48F-45D8-4A8A-A101-5DF775A5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E47C3F3-8AC5-414F-8E20-25DA306C5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09CB222-24C1-414A-B56E-EA3617D05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FC26844-A93E-4C55-8619-F58615B4A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EA8BA8A-4848-4084-A841-501CECF2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4BC148C-3116-4C75-89DF-2BF348429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1F3F7CB-7B69-49A3-A09E-D2064883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8072F8C-2347-472F-9D9A-F5511BA40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22C76E0-8D4F-4788-9856-B1AB15B20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3A9EC23-E263-4098-AC45-E628E1A29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72211D0-3733-443C-999F-6CE736381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EC069AD-6364-4585-A8F1-931648A1B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9361719-49F1-40E3-9ABA-2FE9D78364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37F2D47-03EF-4AE6-ABB9-36506DF5A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554F257-3BD2-493C-A5F1-FCC2C64C3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D297D55-4523-4CE1-9A0F-3EA6B27F7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05D1D96-783B-407F-BF8C-B0773589E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5D03B3C-A55A-4738-A6FF-8F2DA5B99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41CE56E-C4C8-427A-9E82-C1EEF78E8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2359086-D108-47DE-B6EA-0BEE1835D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FA49818-F2EA-427C-B93C-15E320DA1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435C1E1-0D80-4B30-8CAC-C6EDE1DE7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0FCB137-01B0-4770-AFC3-003DF7897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D03298B-8D34-487C-9DF0-DB9AC8307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698B28F-FFEF-44BA-B657-E59F80990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00A4B40-BCFB-46E4-AE4F-FCC5C6509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14CE6AE-7FAB-4A5D-8EA2-861CAF598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F0F3D4A-D39F-48EE-934D-C73834DC5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9B630BB-5848-4C72-9F5A-FC8EBE7A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662A334-5814-480B-861F-17661B60F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C0FC730-550F-42A2-AE79-EEA30B11C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3054F4A-43DC-46A1-89D0-87DA8F315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F66EF36-2C9F-49B2-B972-1BA82C8F3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7955EF8-6501-4579-B85F-DE5C0815F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0BA4174-EBEB-40DA-8B1D-6A7851E38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0512C7C-98D6-45AD-8CA4-1BEB01262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16CB557-0CE9-4015-A920-C6766A066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EA7B3B4-3BF2-4B69-B300-5D86CCB0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887DF00-5D34-4A8B-9A84-C40D33623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ADE921C-83B0-4521-916F-E7EC5CFDA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CEDA6FA-EB55-47AE-A005-BF546085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DAC0C40-EF50-4632-B781-ACDAE95AF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82AAB43-E3D9-4272-8809-5F70B302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8C7D300-E0BD-4C12-92B1-0801266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CCA3ED35-2344-4402-B61B-3932E6945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49146BF-06FF-41BB-BDD3-B80BABB3A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93A6A5F-F75B-4BBC-AADC-A84DA758E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7B21059-EA9B-4329-968B-81F7966D2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FF9C99F-41B4-4789-934B-8BF03EA94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180277F-7E18-4896-AE91-960B379D2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95FE437-DA37-44C9-B975-96C6DD9DE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2A5369E-5DB7-4854-BBEC-D043F3A5F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6B0D6D9-913A-4804-83B5-5A9858F57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9B4FACF-EF13-4EFA-86D3-D5B2B6703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BD767A9-D2A3-4942-B654-34DDDFD60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C97F02F-13B9-4D7E-B916-BC8713CC0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9C0654B-0803-40FA-BF28-D8EA65F58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44F31B6-3657-4241-A94E-EEDBFF0C9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557624B-3CCB-43DA-998B-B1EC599C7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5B0CCD4-215D-456D-808C-F96ABB7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E4E038E-23E6-43BE-9A3B-523A28DF7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686F1FD-4135-414B-8575-ED97CC8DB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6FBC8D5-B3FE-4E26-8B4F-5D5668A8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3A60C97-778A-4251-A66B-49769F0C2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CC04E3B-2AC3-4A7B-A425-DDABEA8AF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EF7D0E1-459C-4A15-9F05-545F6430B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5797445-BFB3-4EB2-8B44-4BF2C9E91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27FB1FC-477D-45B3-82B0-0F4936469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94CF442-4FF2-41B3-8870-097DBAF46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24927C8-A42E-4B8D-84A4-50A58968B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379CB96-0D3A-4582-8650-A909955BA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31F84F2-CE93-4841-9AA6-BC9E35579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D1BED9D2-07EF-452E-AFA1-9A1E80AE2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C75A1A5-0A11-42EA-AF4E-FF5272125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275A1C7-FA96-4BBB-A7EF-A7ED02814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8CA8B3B4-73BE-41D5-900B-42FBF6AA72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0264B0D-E150-4641-BBB1-58080670E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CC2D199-EF36-4077-A50C-D9FC99331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6DCCA13-7F75-46F9-97B3-A9DA4C217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6C76EEB-75A4-418F-9FE0-CC513BC3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E952CEF-EC1B-4714-8900-D2DFAEF30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B899198-ADCC-4613-957B-7A40B17B1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581AF7F-95DB-4163-B608-C04A61FB9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616F834-835A-42B4-B51B-5AD285E28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EF598AFA-5F8F-4191-8881-1DE91BB2B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623A080-F2C6-4664-B99C-99A9C287B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30E7091-D82F-490A-8F32-DE8745212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2B340B39-E421-434F-AF1A-DAD7E7802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C2ED568-9809-4A18-A06A-87018A98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A6C26F4B-6369-4557-B6D4-A1B448B1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2CEA830-FB77-4EA5-9BAB-64B6F500F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5A9B88C-3ADF-40D8-9E9B-42439F85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CC9DEE2F-0410-4B1A-BED8-D1371CE8B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A66E75A-959E-436D-B1F1-DBD1E460E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B35526DB-3749-43FA-84BA-E73EE1D1D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503C90B-19EF-4925-A08A-AE40956A2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98692DC-F401-45BC-ABC7-421F3391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8629B1A4-7BFC-4F45-9FAD-BB035C4E4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2F92592-AB8B-4732-BEE7-3E2B830EA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9C3644DC-02D1-43FF-8ED1-0ECBBA4B3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DC12AE3-E70C-4CD8-9A74-7567F99C4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0E0DDE12-8B48-4D21-8863-06298ED8B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C611F1DE-AF40-48FC-8A1E-0A175D439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34C2CAED-22FC-4450-8BBC-7811F7DF9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F89E6B45-A41C-4735-A7F5-E4EFD5DCF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4BFE35C-5487-42E8-AC30-01FC1E4F5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575E1A5-C3CB-4081-A394-36172B7DB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9C6DF24-803A-44A1-B29A-B90297D39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2A7B096-566C-4312-AF19-D9A3B6BC0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8B429767-12DD-4020-BC3E-9944CF36F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F510776-417B-4B74-9082-ED3915450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EF51D3D-E951-49CE-BCE4-D444BEF6B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B27BA73E-E784-4961-884D-F507DDE38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2849019E-0178-4A1C-A5D8-DC3DFC572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B49676D-9D41-4B2D-8FF9-69AC31CFD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BDFE3E8-9647-4400-B019-8EDD4E688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DD57B95-ED61-4561-9ADF-38126BADC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3744F230-BFBA-41B0-9FE2-481D1EAFFF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32022D3-12E0-4BC1-8085-D6CBF3CDD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1AED37F-874A-4B21-A522-FEBCB38F4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5BB466E2-3497-4A3B-8777-FAA0AAEE2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A924D178-36E4-4E29-86E8-7716F3B4A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0DF84E5-BB3D-4120-8FD3-98ECDA31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5B29635-10AC-481E-A2DE-80E9DE61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AAB430CA-3259-463F-85F9-B6E180323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8EF18909-FC9F-4845-B1DC-027E82B21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EFCE2389-D574-49C1-89EB-D8C730888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D44B35A5-5216-45FC-8F0F-D80E383B4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9470F10A-F708-41AA-A910-5C288B355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CD73E13B-910B-40D2-B53F-6614C098B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8267FC95-0200-40B3-B043-D33BEA60D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9F14022C-37CD-4CDD-ACD1-86161EF0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1580404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868832CB-3F98-3E47-A2AD-1E2B29991230}"/>
              </a:ext>
            </a:extLst>
          </p:cNvPr>
          <p:cNvSpPr>
            <a:spLocks noGrp="1"/>
          </p:cNvSpPr>
          <p:nvPr>
            <p:ph type="title"/>
          </p:nvPr>
        </p:nvSpPr>
        <p:spPr>
          <a:xfrm>
            <a:off x="6234865" y="568517"/>
            <a:ext cx="5248221" cy="886379"/>
          </a:xfrm>
        </p:spPr>
        <p:txBody>
          <a:bodyPr>
            <a:normAutofit/>
          </a:bodyPr>
          <a:lstStyle/>
          <a:p>
            <a:r>
              <a:rPr lang="cs-CZ" sz="3400" b="1" dirty="0"/>
              <a:t>Satira a humor 18. století</a:t>
            </a:r>
            <a:endParaRPr lang="cs-CZ" sz="3400" dirty="0"/>
          </a:p>
        </p:txBody>
      </p:sp>
      <p:pic>
        <p:nvPicPr>
          <p:cNvPr id="5" name="Obrázek 4" descr="Obsah obrázku text, kontejner, sklo&#10;&#10;Popis byl vytvořen automaticky">
            <a:extLst>
              <a:ext uri="{FF2B5EF4-FFF2-40B4-BE49-F238E27FC236}">
                <a16:creationId xmlns:a16="http://schemas.microsoft.com/office/drawing/2014/main" id="{BAA86154-C29E-B245-8174-401A96179268}"/>
              </a:ext>
            </a:extLst>
          </p:cNvPr>
          <p:cNvPicPr>
            <a:picLocks noChangeAspect="1"/>
          </p:cNvPicPr>
          <p:nvPr/>
        </p:nvPicPr>
        <p:blipFill rotWithShape="1">
          <a:blip r:embed="rId2">
            <a:duotone>
              <a:prstClr val="black"/>
              <a:schemeClr val="accent2">
                <a:tint val="45000"/>
                <a:satMod val="400000"/>
              </a:schemeClr>
            </a:duotone>
          </a:blip>
          <a:srcRect l="9447" r="15553" b="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0"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1" name="Freeform: Shape 2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2842CCED-C6D6-E74F-89D2-ADF5B112177A}"/>
              </a:ext>
            </a:extLst>
          </p:cNvPr>
          <p:cNvSpPr>
            <a:spLocks noGrp="1"/>
          </p:cNvSpPr>
          <p:nvPr>
            <p:ph idx="1"/>
          </p:nvPr>
        </p:nvSpPr>
        <p:spPr>
          <a:xfrm>
            <a:off x="5943600" y="1728788"/>
            <a:ext cx="5508441" cy="4442919"/>
          </a:xfrm>
        </p:spPr>
        <p:txBody>
          <a:bodyPr>
            <a:normAutofit/>
          </a:bodyPr>
          <a:lstStyle/>
          <a:p>
            <a:pPr marL="0" indent="0">
              <a:buNone/>
            </a:pPr>
            <a:r>
              <a:rPr lang="cs-CZ" sz="2200" dirty="0"/>
              <a:t>Hlavní důvody vzniku a fungování ukrajinské humoristické (</a:t>
            </a:r>
            <a:r>
              <a:rPr lang="cs-CZ" sz="2200" dirty="0" err="1"/>
              <a:t>сміхової</a:t>
            </a:r>
            <a:r>
              <a:rPr lang="cs-CZ" sz="2200" dirty="0"/>
              <a:t>) literatury v 18. století byly: </a:t>
            </a:r>
          </a:p>
          <a:p>
            <a:pPr lvl="0"/>
            <a:r>
              <a:rPr lang="cs-CZ" sz="2200" dirty="0"/>
              <a:t>demokratizace literatury, přiblížení literatury k estetickým základům ústního lidového umění;</a:t>
            </a:r>
          </a:p>
          <a:p>
            <a:pPr lvl="0"/>
            <a:r>
              <a:rPr lang="cs-CZ" sz="2200" dirty="0"/>
              <a:t>šíření osvícenských myšlenek, které vyvolaly kritiku ve vztahu k veřejnému životu a veřejným institucím; </a:t>
            </a:r>
          </a:p>
          <a:p>
            <a:pPr lvl="0"/>
            <a:r>
              <a:rPr lang="cs-CZ" sz="2200" dirty="0"/>
              <a:t>pronikání do literatury nových témat, zejména ze života lidí; </a:t>
            </a:r>
          </a:p>
          <a:p>
            <a:pPr lvl="0"/>
            <a:r>
              <a:rPr lang="cs-CZ" sz="2200" dirty="0"/>
              <a:t>sekularizace uměleckého vědomí.</a:t>
            </a:r>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5139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62E8DDAC-1F52-C141-A98D-ADFC4E8284F9}"/>
              </a:ext>
            </a:extLst>
          </p:cNvPr>
          <p:cNvSpPr>
            <a:spLocks noGrp="1"/>
          </p:cNvSpPr>
          <p:nvPr>
            <p:ph type="title"/>
          </p:nvPr>
        </p:nvSpPr>
        <p:spPr>
          <a:xfrm>
            <a:off x="5644751" y="568517"/>
            <a:ext cx="6161004" cy="886379"/>
          </a:xfrm>
        </p:spPr>
        <p:txBody>
          <a:bodyPr>
            <a:normAutofit/>
          </a:bodyPr>
          <a:lstStyle/>
          <a:p>
            <a:r>
              <a:rPr lang="cs-CZ" sz="4100" b="1"/>
              <a:t>Satira a humor 18. století</a:t>
            </a:r>
            <a:endParaRPr lang="cs-CZ" sz="4100"/>
          </a:p>
        </p:txBody>
      </p:sp>
      <p:grpSp>
        <p:nvGrpSpPr>
          <p:cNvPr id="14" name="Group 13">
            <a:extLst>
              <a:ext uri="{FF2B5EF4-FFF2-40B4-BE49-F238E27FC236}">
                <a16:creationId xmlns:a16="http://schemas.microsoft.com/office/drawing/2014/main" id="{5C880D58-0477-47F1-B3CB-4B3017941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63593"/>
            <a:ext cx="1861854" cy="717514"/>
            <a:chOff x="0" y="377893"/>
            <a:chExt cx="1861854" cy="717514"/>
          </a:xfrm>
          <a:solidFill>
            <a:schemeClr val="tx1"/>
          </a:solidFill>
        </p:grpSpPr>
        <p:sp>
          <p:nvSpPr>
            <p:cNvPr id="15" name="Freeform: Shape 14">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5" name="Obrázek 4" descr="Obsah obrázku text&#10;&#10;Popis byl vytvořen automaticky">
            <a:extLst>
              <a:ext uri="{FF2B5EF4-FFF2-40B4-BE49-F238E27FC236}">
                <a16:creationId xmlns:a16="http://schemas.microsoft.com/office/drawing/2014/main" id="{6A0E0A33-9EA0-FF4D-9D10-C0F2F237B188}"/>
              </a:ext>
            </a:extLst>
          </p:cNvPr>
          <p:cNvPicPr>
            <a:picLocks noChangeAspect="1"/>
          </p:cNvPicPr>
          <p:nvPr/>
        </p:nvPicPr>
        <p:blipFill rotWithShape="1">
          <a:blip r:embed="rId2"/>
          <a:srcRect l="1760" r="-5" b="-5"/>
          <a:stretch/>
        </p:blipFill>
        <p:spPr>
          <a:xfrm>
            <a:off x="235534" y="1009050"/>
            <a:ext cx="3296556" cy="3296556"/>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18" name="Graphic 212">
            <a:extLst>
              <a:ext uri="{FF2B5EF4-FFF2-40B4-BE49-F238E27FC236}">
                <a16:creationId xmlns:a16="http://schemas.microsoft.com/office/drawing/2014/main" id="{877E3FF1-E4B8-49CB-9DD6-7D2067808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9510" y="2210504"/>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Graphic 212">
            <a:extLst>
              <a:ext uri="{FF2B5EF4-FFF2-40B4-BE49-F238E27FC236}">
                <a16:creationId xmlns:a16="http://schemas.microsoft.com/office/drawing/2014/main" id="{30BDE8C6-094E-46E6-BD5E-75FAB4F7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9510" y="2210504"/>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Obrázek 6" descr="Obsah obrázku text, tráva, osoba, exteriér&#10;&#10;Popis byl vytvořen automaticky">
            <a:extLst>
              <a:ext uri="{FF2B5EF4-FFF2-40B4-BE49-F238E27FC236}">
                <a16:creationId xmlns:a16="http://schemas.microsoft.com/office/drawing/2014/main" id="{426A9E95-76EA-0E4A-B4D7-53AACB3A6336}"/>
              </a:ext>
            </a:extLst>
          </p:cNvPr>
          <p:cNvPicPr>
            <a:picLocks noChangeAspect="1"/>
          </p:cNvPicPr>
          <p:nvPr/>
        </p:nvPicPr>
        <p:blipFill rotWithShape="1">
          <a:blip r:embed="rId3"/>
          <a:srcRect l="9436" r="8967" b="3"/>
          <a:stretch/>
        </p:blipFill>
        <p:spPr>
          <a:xfrm>
            <a:off x="2841433" y="3429000"/>
            <a:ext cx="2965878" cy="296587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3" name="Zástupný obsah 2">
            <a:extLst>
              <a:ext uri="{FF2B5EF4-FFF2-40B4-BE49-F238E27FC236}">
                <a16:creationId xmlns:a16="http://schemas.microsoft.com/office/drawing/2014/main" id="{7E7AA826-D5B8-A84A-9593-7DBD39DFF00A}"/>
              </a:ext>
            </a:extLst>
          </p:cNvPr>
          <p:cNvSpPr>
            <a:spLocks noGrp="1"/>
          </p:cNvSpPr>
          <p:nvPr>
            <p:ph idx="1"/>
          </p:nvPr>
        </p:nvSpPr>
        <p:spPr>
          <a:xfrm>
            <a:off x="5976442" y="1548384"/>
            <a:ext cx="5475600" cy="4741099"/>
          </a:xfrm>
        </p:spPr>
        <p:txBody>
          <a:bodyPr>
            <a:normAutofit/>
          </a:bodyPr>
          <a:lstStyle/>
          <a:p>
            <a:r>
              <a:rPr lang="cs-CZ" sz="1800" b="1" dirty="0"/>
              <a:t>Báseň o </a:t>
            </a:r>
            <a:r>
              <a:rPr lang="cs-CZ" sz="1800" b="1" dirty="0" err="1"/>
              <a:t>Kyrykovi</a:t>
            </a:r>
            <a:r>
              <a:rPr lang="cs-CZ" sz="1800" dirty="0"/>
              <a:t> («</a:t>
            </a:r>
            <a:r>
              <a:rPr lang="cs-CZ" sz="1800" dirty="0" err="1"/>
              <a:t>Вірш</a:t>
            </a:r>
            <a:r>
              <a:rPr lang="cs-CZ" sz="1800" dirty="0"/>
              <a:t> </a:t>
            </a:r>
            <a:r>
              <a:rPr lang="cs-CZ" sz="1800" dirty="0" err="1"/>
              <a:t>про</a:t>
            </a:r>
            <a:r>
              <a:rPr lang="cs-CZ" sz="1800" dirty="0"/>
              <a:t> </a:t>
            </a:r>
            <a:r>
              <a:rPr lang="cs-CZ" sz="1800" dirty="0" err="1"/>
              <a:t>Кирика</a:t>
            </a:r>
            <a:r>
              <a:rPr lang="cs-CZ" sz="1800" dirty="0"/>
              <a:t>») (druhá polovina 18. století) </a:t>
            </a:r>
          </a:p>
          <a:p>
            <a:r>
              <a:rPr lang="cs-CZ" sz="1800" b="1" dirty="0"/>
              <a:t>Otec </a:t>
            </a:r>
            <a:r>
              <a:rPr lang="cs-CZ" sz="1800" b="1" dirty="0" err="1"/>
              <a:t>Nehrebeckyj</a:t>
            </a:r>
            <a:r>
              <a:rPr lang="cs-CZ" sz="1800" dirty="0"/>
              <a:t> («</a:t>
            </a:r>
            <a:r>
              <a:rPr lang="cs-CZ" sz="1800" dirty="0" err="1"/>
              <a:t>Отець</a:t>
            </a:r>
            <a:r>
              <a:rPr lang="cs-CZ" sz="1800" dirty="0"/>
              <a:t> </a:t>
            </a:r>
            <a:r>
              <a:rPr lang="cs-CZ" sz="1800" dirty="0" err="1"/>
              <a:t>Негребецький</a:t>
            </a:r>
            <a:r>
              <a:rPr lang="cs-CZ" sz="1800" dirty="0"/>
              <a:t>») (druhá polovina 18. století) </a:t>
            </a:r>
          </a:p>
          <a:p>
            <a:r>
              <a:rPr lang="cs-CZ" sz="1800" b="1" dirty="0"/>
              <a:t>Marko </a:t>
            </a:r>
            <a:r>
              <a:rPr lang="cs-CZ" sz="1800" b="1" dirty="0" err="1"/>
              <a:t>Pekelnyj</a:t>
            </a:r>
            <a:r>
              <a:rPr lang="cs-CZ" sz="1800" dirty="0"/>
              <a:t> («</a:t>
            </a:r>
            <a:r>
              <a:rPr lang="cs-CZ" sz="1800" dirty="0" err="1"/>
              <a:t>Марко</a:t>
            </a:r>
            <a:r>
              <a:rPr lang="cs-CZ" sz="1800" dirty="0"/>
              <a:t> </a:t>
            </a:r>
            <a:r>
              <a:rPr lang="cs-CZ" sz="1800" dirty="0" err="1"/>
              <a:t>Пекельний</a:t>
            </a:r>
            <a:r>
              <a:rPr lang="cs-CZ" sz="1800" dirty="0"/>
              <a:t>») (konec 18. století) </a:t>
            </a:r>
          </a:p>
          <a:p>
            <a:r>
              <a:rPr lang="cs-CZ" sz="1800" b="1" dirty="0"/>
              <a:t>Satirická koleda</a:t>
            </a:r>
            <a:r>
              <a:rPr lang="cs-CZ" sz="1800" dirty="0"/>
              <a:t> («</a:t>
            </a:r>
            <a:r>
              <a:rPr lang="cs-CZ" sz="1800" dirty="0" err="1"/>
              <a:t>Сатирична</a:t>
            </a:r>
            <a:r>
              <a:rPr lang="cs-CZ" sz="1800" dirty="0"/>
              <a:t> </a:t>
            </a:r>
            <a:r>
              <a:rPr lang="cs-CZ" sz="1800" dirty="0" err="1"/>
              <a:t>коляда</a:t>
            </a:r>
            <a:r>
              <a:rPr lang="cs-CZ" sz="1800" dirty="0"/>
              <a:t>») (1764) </a:t>
            </a:r>
          </a:p>
          <a:p>
            <a:r>
              <a:rPr lang="cs-CZ" sz="1800" dirty="0"/>
              <a:t>Satira </a:t>
            </a:r>
            <a:r>
              <a:rPr lang="cs-CZ" sz="1800" b="1" dirty="0"/>
              <a:t>Pláč kyjevských mnichů</a:t>
            </a:r>
            <a:r>
              <a:rPr lang="cs-CZ" sz="1800" dirty="0"/>
              <a:t> («</a:t>
            </a:r>
            <a:r>
              <a:rPr lang="cs-CZ" sz="1800" dirty="0" err="1"/>
              <a:t>Плач</a:t>
            </a:r>
            <a:r>
              <a:rPr lang="cs-CZ" sz="1800" dirty="0"/>
              <a:t> </a:t>
            </a:r>
            <a:r>
              <a:rPr lang="cs-CZ" sz="1800" dirty="0" err="1"/>
              <a:t>київських</a:t>
            </a:r>
            <a:r>
              <a:rPr lang="cs-CZ" sz="1800" dirty="0"/>
              <a:t> </a:t>
            </a:r>
            <a:r>
              <a:rPr lang="cs-CZ" sz="1800" dirty="0" err="1"/>
              <a:t>монахів</a:t>
            </a:r>
            <a:r>
              <a:rPr lang="cs-CZ" sz="1800" dirty="0"/>
              <a:t>») (1786) </a:t>
            </a:r>
          </a:p>
          <a:p>
            <a:r>
              <a:rPr lang="cs-CZ" sz="1800" b="1" dirty="0"/>
              <a:t>Dialogy Ivana </a:t>
            </a:r>
            <a:r>
              <a:rPr lang="cs-CZ" sz="1800" b="1" dirty="0" err="1"/>
              <a:t>Nekraševyče</a:t>
            </a:r>
            <a:r>
              <a:rPr lang="cs-CZ" sz="1800" dirty="0"/>
              <a:t> </a:t>
            </a:r>
            <a:r>
              <a:rPr lang="uk-UA" sz="1800" dirty="0"/>
              <a:t>(Іван </a:t>
            </a:r>
            <a:r>
              <a:rPr lang="uk-UA" sz="1800" dirty="0" err="1"/>
              <a:t>Некрашевич</a:t>
            </a:r>
            <a:r>
              <a:rPr lang="uk-UA" sz="1800" dirty="0"/>
              <a:t>) </a:t>
            </a:r>
            <a:r>
              <a:rPr lang="cs-CZ" sz="1800" dirty="0"/>
              <a:t>«</a:t>
            </a:r>
            <a:r>
              <a:rPr lang="cs-CZ" sz="1800" dirty="0" err="1"/>
              <a:t>Сповідь</a:t>
            </a:r>
            <a:r>
              <a:rPr lang="cs-CZ" sz="1800" dirty="0"/>
              <a:t>» (1789) </a:t>
            </a:r>
            <a:r>
              <a:rPr lang="cs-CZ" sz="1800" dirty="0" err="1"/>
              <a:t>і</a:t>
            </a:r>
            <a:r>
              <a:rPr lang="cs-CZ" sz="1800" dirty="0"/>
              <a:t> «</a:t>
            </a:r>
            <a:r>
              <a:rPr lang="cs-CZ" sz="1800" dirty="0" err="1"/>
              <a:t>Супліка</a:t>
            </a:r>
            <a:r>
              <a:rPr lang="cs-CZ" sz="1800" dirty="0"/>
              <a:t>, </a:t>
            </a:r>
            <a:r>
              <a:rPr lang="cs-CZ" sz="1800" dirty="0" err="1"/>
              <a:t>або</a:t>
            </a:r>
            <a:r>
              <a:rPr lang="cs-CZ" sz="1800" dirty="0"/>
              <a:t> </a:t>
            </a:r>
            <a:r>
              <a:rPr lang="cs-CZ" sz="1800" dirty="0" err="1"/>
              <a:t>Замисел</a:t>
            </a:r>
            <a:r>
              <a:rPr lang="cs-CZ" sz="1800" dirty="0"/>
              <a:t> </a:t>
            </a:r>
            <a:r>
              <a:rPr lang="cs-CZ" sz="1800" dirty="0" err="1"/>
              <a:t>на</a:t>
            </a:r>
            <a:r>
              <a:rPr lang="cs-CZ" sz="1800" dirty="0"/>
              <a:t> </a:t>
            </a:r>
            <a:r>
              <a:rPr lang="cs-CZ" sz="1800" dirty="0" err="1"/>
              <a:t>попа</a:t>
            </a:r>
            <a:r>
              <a:rPr lang="cs-CZ" sz="1800" dirty="0"/>
              <a:t>» (1798) </a:t>
            </a:r>
          </a:p>
          <a:p>
            <a:r>
              <a:rPr lang="cs-CZ" sz="1800" b="1" dirty="0"/>
              <a:t>mezihry</a:t>
            </a:r>
            <a:r>
              <a:rPr lang="cs-CZ" sz="1800" dirty="0"/>
              <a:t> 18. století, k dramatům </a:t>
            </a:r>
            <a:r>
              <a:rPr lang="cs-CZ" sz="1800" dirty="0" err="1"/>
              <a:t>Митрофана</a:t>
            </a:r>
            <a:r>
              <a:rPr lang="cs-CZ" sz="1800" dirty="0"/>
              <a:t> </a:t>
            </a:r>
            <a:r>
              <a:rPr lang="cs-CZ" sz="1800" dirty="0" err="1"/>
              <a:t>Довгалевського</a:t>
            </a:r>
            <a:r>
              <a:rPr lang="cs-CZ" sz="1800" dirty="0"/>
              <a:t> </a:t>
            </a:r>
            <a:r>
              <a:rPr lang="cs-CZ" sz="1800" dirty="0" err="1"/>
              <a:t>і</a:t>
            </a:r>
            <a:r>
              <a:rPr lang="cs-CZ" sz="1800" dirty="0"/>
              <a:t> </a:t>
            </a:r>
            <a:r>
              <a:rPr lang="cs-CZ" sz="1800" dirty="0" err="1"/>
              <a:t>Георгія</a:t>
            </a:r>
            <a:r>
              <a:rPr lang="cs-CZ" sz="1800" dirty="0"/>
              <a:t> </a:t>
            </a:r>
            <a:r>
              <a:rPr lang="cs-CZ" sz="1800" dirty="0" err="1"/>
              <a:t>Кониського</a:t>
            </a:r>
            <a:endParaRPr lang="cs-CZ" sz="1800" dirty="0"/>
          </a:p>
        </p:txBody>
      </p:sp>
      <p:grpSp>
        <p:nvGrpSpPr>
          <p:cNvPr id="22"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3" name="Freeform: Shape 22">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7838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13">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A010AA36-CE8E-1E45-9489-E589DC0C1462}"/>
              </a:ext>
            </a:extLst>
          </p:cNvPr>
          <p:cNvSpPr>
            <a:spLocks noGrp="1"/>
          </p:cNvSpPr>
          <p:nvPr>
            <p:ph type="title"/>
          </p:nvPr>
        </p:nvSpPr>
        <p:spPr>
          <a:xfrm>
            <a:off x="2020185" y="633046"/>
            <a:ext cx="4593817" cy="1314996"/>
          </a:xfrm>
        </p:spPr>
        <p:txBody>
          <a:bodyPr anchor="b">
            <a:normAutofit/>
          </a:bodyPr>
          <a:lstStyle/>
          <a:p>
            <a:r>
              <a:rPr lang="cs-CZ" b="1"/>
              <a:t>Ukrajinské lyrika 18. století</a:t>
            </a:r>
            <a:endParaRPr lang="cs-CZ"/>
          </a:p>
        </p:txBody>
      </p:sp>
      <p:sp>
        <p:nvSpPr>
          <p:cNvPr id="34"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5"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657A8CC8-6538-4B41-87BF-557C9B2B4DFF}"/>
              </a:ext>
            </a:extLst>
          </p:cNvPr>
          <p:cNvSpPr>
            <a:spLocks noGrp="1"/>
          </p:cNvSpPr>
          <p:nvPr>
            <p:ph idx="1"/>
          </p:nvPr>
        </p:nvSpPr>
        <p:spPr>
          <a:xfrm>
            <a:off x="1116126" y="2417469"/>
            <a:ext cx="5077810" cy="4044463"/>
          </a:xfrm>
        </p:spPr>
        <p:txBody>
          <a:bodyPr>
            <a:normAutofit/>
          </a:bodyPr>
          <a:lstStyle/>
          <a:p>
            <a:pPr algn="just"/>
            <a:r>
              <a:rPr lang="cs-CZ" sz="2000" dirty="0"/>
              <a:t>Epické, historické a sociální motivy byly vyvinuty v básních na veřejná témata</a:t>
            </a:r>
            <a:endParaRPr lang="uk-UA" sz="2000" dirty="0"/>
          </a:p>
          <a:p>
            <a:pPr algn="just"/>
            <a:r>
              <a:rPr lang="cs-CZ" sz="2000" dirty="0" err="1"/>
              <a:t>Феофан</a:t>
            </a:r>
            <a:r>
              <a:rPr lang="cs-CZ" sz="2000" dirty="0"/>
              <a:t> </a:t>
            </a:r>
            <a:r>
              <a:rPr lang="cs-CZ" sz="2000" dirty="0" err="1"/>
              <a:t>Прокопович</a:t>
            </a:r>
            <a:endParaRPr lang="uk-UA" sz="2000" dirty="0"/>
          </a:p>
          <a:p>
            <a:pPr algn="just"/>
            <a:r>
              <a:rPr lang="cs-CZ" sz="2000" dirty="0" err="1"/>
              <a:t>Стефан</a:t>
            </a:r>
            <a:r>
              <a:rPr lang="cs-CZ" sz="2000" dirty="0"/>
              <a:t> </a:t>
            </a:r>
            <a:r>
              <a:rPr lang="uk-UA" sz="2000" dirty="0"/>
              <a:t>     </a:t>
            </a:r>
            <a:r>
              <a:rPr lang="cs-CZ" sz="2000" dirty="0" err="1"/>
              <a:t>Яворський</a:t>
            </a:r>
            <a:endParaRPr lang="uk-UA" sz="2000" dirty="0"/>
          </a:p>
          <a:p>
            <a:pPr algn="just"/>
            <a:r>
              <a:rPr lang="cs-CZ" sz="2000" dirty="0"/>
              <a:t>anonymní poezie.</a:t>
            </a:r>
            <a:endParaRPr lang="uk-UA" sz="2000" dirty="0"/>
          </a:p>
          <a:p>
            <a:pPr marL="0" indent="0" algn="just">
              <a:buNone/>
            </a:pPr>
            <a:endParaRPr lang="uk-UA" sz="2000" dirty="0"/>
          </a:p>
          <a:p>
            <a:r>
              <a:rPr lang="cs-CZ" sz="2000" dirty="0"/>
              <a:t>Populární byl žánr elegie</a:t>
            </a:r>
            <a:endParaRPr lang="uk-UA" sz="2000" dirty="0"/>
          </a:p>
          <a:p>
            <a:r>
              <a:rPr lang="cs-CZ" sz="2000" dirty="0"/>
              <a:t>V milostné lyrice</a:t>
            </a:r>
            <a:r>
              <a:rPr lang="uk-UA" sz="2000" dirty="0"/>
              <a:t> </a:t>
            </a:r>
            <a:r>
              <a:rPr lang="cs-CZ" sz="2000" dirty="0"/>
              <a:t>převládaly motivy šťastné a nešťastné </a:t>
            </a:r>
            <a:r>
              <a:rPr lang="uk-UA" sz="2000" dirty="0"/>
              <a:t>(</a:t>
            </a:r>
            <a:r>
              <a:rPr lang="cs-CZ" sz="2000" dirty="0"/>
              <a:t>nerozdělené</a:t>
            </a:r>
            <a:r>
              <a:rPr lang="uk-UA" sz="2000" dirty="0"/>
              <a:t>)</a:t>
            </a:r>
            <a:r>
              <a:rPr lang="cs-CZ" sz="2000" dirty="0"/>
              <a:t> lásky.</a:t>
            </a:r>
            <a:endParaRPr lang="uk-UA" sz="2000" dirty="0"/>
          </a:p>
          <a:p>
            <a:r>
              <a:rPr lang="cs-CZ" sz="2000" dirty="0"/>
              <a:t>Duchovní lyrika byla popularizována literárními tradicemi a školní poetikou</a:t>
            </a:r>
          </a:p>
        </p:txBody>
      </p:sp>
      <p:sp>
        <p:nvSpPr>
          <p:cNvPr id="36" name="Freeform: Shape 19">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7" name="Freeform: Shape 21">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Freeform: Shape 23">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Obrázek 6" descr="Obsah obrázku text&#10;&#10;Popis byl vytvořen automaticky">
            <a:extLst>
              <a:ext uri="{FF2B5EF4-FFF2-40B4-BE49-F238E27FC236}">
                <a16:creationId xmlns:a16="http://schemas.microsoft.com/office/drawing/2014/main" id="{B42B0875-2BE7-FF4D-931A-0DF7EBB114F7}"/>
              </a:ext>
            </a:extLst>
          </p:cNvPr>
          <p:cNvPicPr>
            <a:picLocks noChangeAspect="1"/>
          </p:cNvPicPr>
          <p:nvPr/>
        </p:nvPicPr>
        <p:blipFill rotWithShape="1">
          <a:blip r:embed="rId2"/>
          <a:srcRect r="1" b="1787"/>
          <a:stretch/>
        </p:blipFill>
        <p:spPr>
          <a:xfrm>
            <a:off x="8282823" y="292656"/>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pic>
        <p:nvPicPr>
          <p:cNvPr id="5" name="Obrázek 4" descr="Obsah obrázku text, oblouk&#10;&#10;Popis byl vytvořen automaticky">
            <a:extLst>
              <a:ext uri="{FF2B5EF4-FFF2-40B4-BE49-F238E27FC236}">
                <a16:creationId xmlns:a16="http://schemas.microsoft.com/office/drawing/2014/main" id="{E0C19020-D819-1045-9891-6C697516E819}"/>
              </a:ext>
            </a:extLst>
          </p:cNvPr>
          <p:cNvPicPr>
            <a:picLocks noChangeAspect="1"/>
          </p:cNvPicPr>
          <p:nvPr/>
        </p:nvPicPr>
        <p:blipFill rotWithShape="1">
          <a:blip r:embed="rId3"/>
          <a:srcRect r="3" b="21752"/>
          <a:stretch/>
        </p:blipFill>
        <p:spPr>
          <a:xfrm>
            <a:off x="6752775" y="3429000"/>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grpSp>
        <p:nvGrpSpPr>
          <p:cNvPr id="39"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40" name="Freeform: Shape 26">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08826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56" name="Freeform: Shape 10">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7" name="Freeform: Shape 11">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8" name="Freeform: Shape 12">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9" name="Freeform: Shape 13">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0" name="Freeform: Shape 14">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61" name="Oval 16">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62" name="Rectangle 18">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20">
            <a:extLst>
              <a:ext uri="{FF2B5EF4-FFF2-40B4-BE49-F238E27FC236}">
                <a16:creationId xmlns:a16="http://schemas.microsoft.com/office/drawing/2014/main" id="{0F0C2E5D-B08F-4A99-9D15-59D33148FE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7167"/>
            <a:ext cx="1861854" cy="717514"/>
            <a:chOff x="0" y="238499"/>
            <a:chExt cx="1861854" cy="717514"/>
          </a:xfrm>
        </p:grpSpPr>
        <p:grpSp>
          <p:nvGrpSpPr>
            <p:cNvPr id="64" name="Group 21">
              <a:extLst>
                <a:ext uri="{FF2B5EF4-FFF2-40B4-BE49-F238E27FC236}">
                  <a16:creationId xmlns:a16="http://schemas.microsoft.com/office/drawing/2014/main" id="{07B8F35D-FB89-4C40-8A99-E46DDA02132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solidFill>
              <a:srgbClr val="FFFFFF"/>
            </a:solidFill>
          </p:grpSpPr>
          <p:sp>
            <p:nvSpPr>
              <p:cNvPr id="26" name="Freeform: Shape 25">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65" name="Freeform: Shape 26">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66" name="Group 22">
              <a:extLst>
                <a:ext uri="{FF2B5EF4-FFF2-40B4-BE49-F238E27FC236}">
                  <a16:creationId xmlns:a16="http://schemas.microsoft.com/office/drawing/2014/main" id="{55FC669C-CD13-4F4A-AFFF-4029D34F2DB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solidFill>
              <a:schemeClr val="tx1"/>
            </a:solidFill>
          </p:grpSpPr>
          <p:sp>
            <p:nvSpPr>
              <p:cNvPr id="24" name="Freeform: Shape 23">
                <a:extLst>
                  <a:ext uri="{FF2B5EF4-FFF2-40B4-BE49-F238E27FC236}">
                    <a16:creationId xmlns:a16="http://schemas.microsoft.com/office/drawing/2014/main" id="{6617B5AA-8A0D-41D3-B2EF-8BC53E3B7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67" name="Freeform: Shape 24">
                <a:extLst>
                  <a:ext uri="{FF2B5EF4-FFF2-40B4-BE49-F238E27FC236}">
                    <a16:creationId xmlns:a16="http://schemas.microsoft.com/office/drawing/2014/main" id="{572EB308-9A4E-4332-A908-22F2978D7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grpSp>
        <p:nvGrpSpPr>
          <p:cNvPr id="68" name="Group 28">
            <a:extLst>
              <a:ext uri="{FF2B5EF4-FFF2-40B4-BE49-F238E27FC236}">
                <a16:creationId xmlns:a16="http://schemas.microsoft.com/office/drawing/2014/main" id="{BB7A900B-006E-46F4-831E-5AABAEE45E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4492" y="1103896"/>
            <a:ext cx="4965868" cy="4598497"/>
            <a:chOff x="1674895" y="1345036"/>
            <a:chExt cx="5428610" cy="4210939"/>
          </a:xfrm>
        </p:grpSpPr>
        <p:sp>
          <p:nvSpPr>
            <p:cNvPr id="30" name="Rectangle 29">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30">
              <a:extLst>
                <a:ext uri="{FF2B5EF4-FFF2-40B4-BE49-F238E27FC236}">
                  <a16:creationId xmlns:a16="http://schemas.microsoft.com/office/drawing/2014/main" id="{DAD33695-C117-4AEE-9AF5-65F13C6CC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0" name="Rectangle 32">
            <a:extLst>
              <a:ext uri="{FF2B5EF4-FFF2-40B4-BE49-F238E27FC236}">
                <a16:creationId xmlns:a16="http://schemas.microsoft.com/office/drawing/2014/main" id="{90A7F83A-9728-4030-8E45-9ECF1ABCC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2"/>
            <a:ext cx="4860256" cy="452926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EE5D3E2-C31E-FD41-9854-B83ADCE55F34}"/>
              </a:ext>
            </a:extLst>
          </p:cNvPr>
          <p:cNvSpPr>
            <a:spLocks noGrp="1"/>
          </p:cNvSpPr>
          <p:nvPr>
            <p:ph type="title"/>
          </p:nvPr>
        </p:nvSpPr>
        <p:spPr>
          <a:xfrm>
            <a:off x="838200" y="1254952"/>
            <a:ext cx="4324642" cy="2939655"/>
          </a:xfrm>
        </p:spPr>
        <p:txBody>
          <a:bodyPr vert="horz" lIns="91440" tIns="45720" rIns="91440" bIns="45720" rtlCol="0" anchor="b">
            <a:normAutofit/>
          </a:bodyPr>
          <a:lstStyle/>
          <a:p>
            <a:pPr algn="ctr"/>
            <a:r>
              <a:rPr lang="en-US" sz="3300" b="1" cap="all" spc="1500" dirty="0" err="1">
                <a:ea typeface="Source Sans Pro SemiBold" panose="020B0603030403020204" pitchFamily="34" charset="0"/>
              </a:rPr>
              <a:t>Život</a:t>
            </a:r>
            <a:r>
              <a:rPr lang="en-US" sz="3300" b="1" cap="all" spc="1500" dirty="0">
                <a:ea typeface="Source Sans Pro SemiBold" panose="020B0603030403020204" pitchFamily="34" charset="0"/>
              </a:rPr>
              <a:t> a </a:t>
            </a:r>
            <a:r>
              <a:rPr lang="en-US" sz="3300" b="1" cap="all" spc="1500" dirty="0" err="1">
                <a:ea typeface="Source Sans Pro SemiBold" panose="020B0603030403020204" pitchFamily="34" charset="0"/>
              </a:rPr>
              <a:t>tvorba</a:t>
            </a:r>
            <a:r>
              <a:rPr lang="en-US" sz="3300" b="1" cap="all" spc="1500" dirty="0">
                <a:ea typeface="Source Sans Pro SemiBold" panose="020B0603030403020204" pitchFamily="34" charset="0"/>
              </a:rPr>
              <a:t> </a:t>
            </a:r>
            <a:r>
              <a:rPr lang="en-US" sz="3300" b="1" cap="all" spc="1500" dirty="0" err="1">
                <a:ea typeface="Source Sans Pro SemiBold" panose="020B0603030403020204" pitchFamily="34" charset="0"/>
              </a:rPr>
              <a:t>Hryhorije</a:t>
            </a:r>
            <a:r>
              <a:rPr lang="en-US" sz="3300" b="1" cap="all" spc="1500" dirty="0">
                <a:ea typeface="Source Sans Pro SemiBold" panose="020B0603030403020204" pitchFamily="34" charset="0"/>
              </a:rPr>
              <a:t> </a:t>
            </a:r>
            <a:r>
              <a:rPr lang="en-US" sz="3300" b="1" cap="all" spc="1500" dirty="0" err="1">
                <a:ea typeface="Source Sans Pro SemiBold" panose="020B0603030403020204" pitchFamily="34" charset="0"/>
              </a:rPr>
              <a:t>Skovorody</a:t>
            </a:r>
            <a:br>
              <a:rPr lang="en-US" sz="3300" b="1" cap="all" spc="1500" dirty="0">
                <a:ea typeface="Source Sans Pro SemiBold" panose="020B0603030403020204" pitchFamily="34" charset="0"/>
              </a:rPr>
            </a:br>
            <a:endParaRPr lang="en-US" sz="3300" b="1" cap="all" spc="1500" dirty="0">
              <a:ea typeface="Source Sans Pro SemiBold" panose="020B0603030403020204" pitchFamily="34" charset="0"/>
            </a:endParaRPr>
          </a:p>
        </p:txBody>
      </p:sp>
      <p:sp>
        <p:nvSpPr>
          <p:cNvPr id="3" name="Zástupný obsah 2">
            <a:extLst>
              <a:ext uri="{FF2B5EF4-FFF2-40B4-BE49-F238E27FC236}">
                <a16:creationId xmlns:a16="http://schemas.microsoft.com/office/drawing/2014/main" id="{221A1E65-6F73-5744-852A-E344FE937525}"/>
              </a:ext>
            </a:extLst>
          </p:cNvPr>
          <p:cNvSpPr>
            <a:spLocks noGrp="1"/>
          </p:cNvSpPr>
          <p:nvPr>
            <p:ph idx="1"/>
          </p:nvPr>
        </p:nvSpPr>
        <p:spPr>
          <a:xfrm>
            <a:off x="838200" y="4286683"/>
            <a:ext cx="4324642" cy="1199392"/>
          </a:xfrm>
        </p:spPr>
        <p:txBody>
          <a:bodyPr vert="horz" lIns="91440" tIns="45720" rIns="91440" bIns="45720" rtlCol="0">
            <a:normAutofit/>
          </a:bodyPr>
          <a:lstStyle/>
          <a:p>
            <a:pPr marL="0" indent="0" algn="ctr">
              <a:buNone/>
            </a:pPr>
            <a:r>
              <a:rPr lang="en-US" sz="2400" cap="all" spc="400"/>
              <a:t>Григорій Сковорода (1722–1794) </a:t>
            </a:r>
          </a:p>
        </p:txBody>
      </p:sp>
      <p:sp>
        <p:nvSpPr>
          <p:cNvPr id="71" name="Freeform: Shape 34">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Freeform: Shape 36">
            <a:extLst>
              <a:ext uri="{FF2B5EF4-FFF2-40B4-BE49-F238E27FC236}">
                <a16:creationId xmlns:a16="http://schemas.microsoft.com/office/drawing/2014/main" id="{FEA9761C-7BB2-45E5-A5DB-A0B353624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Oval 38">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4" y="4727300"/>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Oval 40">
            <a:extLst>
              <a:ext uri="{FF2B5EF4-FFF2-40B4-BE49-F238E27FC236}">
                <a16:creationId xmlns:a16="http://schemas.microsoft.com/office/drawing/2014/main" id="{8E44D629-6B8E-4D88-A77E-149C0ED03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4" y="4727300"/>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Obrázek 4" descr="Obsah obrázku text, osoba, muž, pózování&#10;&#10;Popis byl vytvořen automaticky">
            <a:extLst>
              <a:ext uri="{FF2B5EF4-FFF2-40B4-BE49-F238E27FC236}">
                <a16:creationId xmlns:a16="http://schemas.microsoft.com/office/drawing/2014/main" id="{1A6B7162-B244-2244-9CD6-460D8D6C192D}"/>
              </a:ext>
            </a:extLst>
          </p:cNvPr>
          <p:cNvPicPr>
            <a:picLocks noChangeAspect="1"/>
          </p:cNvPicPr>
          <p:nvPr/>
        </p:nvPicPr>
        <p:blipFill rotWithShape="1">
          <a:blip r:embed="rId2"/>
          <a:srcRect l="15992" r="11491" b="-2"/>
          <a:stretch/>
        </p:blipFill>
        <p:spPr>
          <a:xfrm>
            <a:off x="6094114" y="1321031"/>
            <a:ext cx="5428611" cy="4210940"/>
          </a:xfrm>
          <a:prstGeom prst="rect">
            <a:avLst/>
          </a:prstGeom>
          <a:ln w="28575">
            <a:noFill/>
          </a:ln>
        </p:spPr>
      </p:pic>
      <p:grpSp>
        <p:nvGrpSpPr>
          <p:cNvPr id="75"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rgbClr val="FFFFFF"/>
          </a:solidFill>
        </p:grpSpPr>
        <p:sp>
          <p:nvSpPr>
            <p:cNvPr id="76" name="Freeform: Shape 43">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50" name="Graphic 185">
            <a:extLst>
              <a:ext uri="{FF2B5EF4-FFF2-40B4-BE49-F238E27FC236}">
                <a16:creationId xmlns:a16="http://schemas.microsoft.com/office/drawing/2014/main" id="{8B6BCBAB-41A5-4D6D-8C9B-55E3AA6FCC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tx1"/>
          </a:solidFill>
        </p:grpSpPr>
        <p:sp>
          <p:nvSpPr>
            <p:cNvPr id="51" name="Freeform: Shape 50">
              <a:extLst>
                <a:ext uri="{FF2B5EF4-FFF2-40B4-BE49-F238E27FC236}">
                  <a16:creationId xmlns:a16="http://schemas.microsoft.com/office/drawing/2014/main" id="{755217F1-B506-4443-A399-CFFA441CD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B8C0F31-7A0C-4630-A379-0B4719A1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2D43873-56D9-4AC1-AB59-A1E78D679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B2197D5-22E1-47CC-83CF-9E64CCD57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5DC5D97-506B-47F6-B9A7-D8FA26C88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533876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403226B3-F493-2F49-B70C-50A2DF35BB48}"/>
              </a:ext>
            </a:extLst>
          </p:cNvPr>
          <p:cNvSpPr>
            <a:spLocks noGrp="1"/>
          </p:cNvSpPr>
          <p:nvPr>
            <p:ph type="title"/>
          </p:nvPr>
        </p:nvSpPr>
        <p:spPr>
          <a:xfrm>
            <a:off x="6096000" y="251720"/>
            <a:ext cx="5217172" cy="1158857"/>
          </a:xfrm>
        </p:spPr>
        <p:txBody>
          <a:bodyPr anchor="b">
            <a:normAutofit/>
          </a:bodyPr>
          <a:lstStyle/>
          <a:p>
            <a:r>
              <a:rPr lang="uk-UA" dirty="0"/>
              <a:t>Григорій Сковорода</a:t>
            </a:r>
            <a:endParaRPr lang="cs-CZ" dirty="0"/>
          </a:p>
        </p:txBody>
      </p:sp>
      <p:grpSp>
        <p:nvGrpSpPr>
          <p:cNvPr id="12" name="Graphic 38">
            <a:extLst>
              <a:ext uri="{FF2B5EF4-FFF2-40B4-BE49-F238E27FC236}">
                <a16:creationId xmlns:a16="http://schemas.microsoft.com/office/drawing/2014/main" id="{9742E72B-7FDB-4BC3-84CE-9A8675647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975545"/>
            <a:ext cx="1910252" cy="709660"/>
            <a:chOff x="2267504" y="2540250"/>
            <a:chExt cx="1990951" cy="739640"/>
          </a:xfrm>
          <a:solidFill>
            <a:schemeClr val="tx1"/>
          </a:solidFill>
        </p:grpSpPr>
        <p:sp>
          <p:nvSpPr>
            <p:cNvPr id="13" name="Freeform: Shape 12">
              <a:extLst>
                <a:ext uri="{FF2B5EF4-FFF2-40B4-BE49-F238E27FC236}">
                  <a16:creationId xmlns:a16="http://schemas.microsoft.com/office/drawing/2014/main" id="{9E41CB4E-1ACC-413B-9806-FF276C0F0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29B54E44-06C0-461C-A803-0F535321AD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6" name="Oval 15">
            <a:extLst>
              <a:ext uri="{FF2B5EF4-FFF2-40B4-BE49-F238E27FC236}">
                <a16:creationId xmlns:a16="http://schemas.microsoft.com/office/drawing/2014/main" id="{09645E15-CD1B-4EAA-B2F2-D41E53CA4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0C571069-A359-469A-98CD-9458DBAA0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Obrázek 4" descr="Obsah obrázku text&#10;&#10;Popis byl vytvořen automaticky">
            <a:extLst>
              <a:ext uri="{FF2B5EF4-FFF2-40B4-BE49-F238E27FC236}">
                <a16:creationId xmlns:a16="http://schemas.microsoft.com/office/drawing/2014/main" id="{39B59CA2-EC18-CC47-8356-168E299ECFC1}"/>
              </a:ext>
            </a:extLst>
          </p:cNvPr>
          <p:cNvPicPr>
            <a:picLocks noChangeAspect="1"/>
          </p:cNvPicPr>
          <p:nvPr/>
        </p:nvPicPr>
        <p:blipFill rotWithShape="1">
          <a:blip r:embed="rId2"/>
          <a:srcRect l="2171" r="4637"/>
          <a:stretch/>
        </p:blipFill>
        <p:spPr>
          <a:xfrm>
            <a:off x="0" y="2337438"/>
            <a:ext cx="6497223" cy="2387871"/>
          </a:xfrm>
          <a:prstGeom prst="rect">
            <a:avLst/>
          </a:prstGeom>
        </p:spPr>
      </p:pic>
      <p:grpSp>
        <p:nvGrpSpPr>
          <p:cNvPr id="20" name="Graphic 4">
            <a:extLst>
              <a:ext uri="{FF2B5EF4-FFF2-40B4-BE49-F238E27FC236}">
                <a16:creationId xmlns:a16="http://schemas.microsoft.com/office/drawing/2014/main" id="{A61BDD87-32CE-4DE2-AAE1-62C2F47938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4903343"/>
            <a:ext cx="975169" cy="975171"/>
            <a:chOff x="5829300" y="3162300"/>
            <a:chExt cx="532256" cy="532257"/>
          </a:xfrm>
          <a:solidFill>
            <a:schemeClr val="tx1"/>
          </a:solidFill>
        </p:grpSpPr>
        <p:sp>
          <p:nvSpPr>
            <p:cNvPr id="21" name="Freeform: Shape 20">
              <a:extLst>
                <a:ext uri="{FF2B5EF4-FFF2-40B4-BE49-F238E27FC236}">
                  <a16:creationId xmlns:a16="http://schemas.microsoft.com/office/drawing/2014/main" id="{EF0F3645-6645-44FD-A4C7-06D41C0991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5458736-D4A2-40D4-9420-C40AEB2AB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68FA6A4-209B-443A-9CF2-FFDC90EC3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EB0A6C9-E0F4-403E-8FB7-5FF4F1F64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DA5950E-75DA-4E34-99EB-898254870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F609E6F-709D-42D6-8E54-91E37E2B1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C4707FB-9E68-4EBA-A4E0-4516F1506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799771A-5CA8-4CCE-B4F5-FE8C20379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61D636C-9A38-466B-BD92-39795F493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99F3BD6-49A2-4D64-A3C0-8EFCEF9D9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ABC753B-C028-4FCD-9D53-2BDBB2644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A8F316F-3B46-4F37-AB8C-E69368303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636F8A8-BD35-4E0B-901B-1589A0534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 name="Zástupný obsah 2">
            <a:extLst>
              <a:ext uri="{FF2B5EF4-FFF2-40B4-BE49-F238E27FC236}">
                <a16:creationId xmlns:a16="http://schemas.microsoft.com/office/drawing/2014/main" id="{1C2E9B8D-593B-644C-B6F4-85A53DA4F49D}"/>
              </a:ext>
            </a:extLst>
          </p:cNvPr>
          <p:cNvSpPr>
            <a:spLocks noGrp="1"/>
          </p:cNvSpPr>
          <p:nvPr>
            <p:ph idx="1"/>
          </p:nvPr>
        </p:nvSpPr>
        <p:spPr>
          <a:xfrm>
            <a:off x="6610831" y="1709960"/>
            <a:ext cx="5217173" cy="4351338"/>
          </a:xfrm>
        </p:spPr>
        <p:txBody>
          <a:bodyPr>
            <a:noAutofit/>
          </a:bodyPr>
          <a:lstStyle/>
          <a:p>
            <a:r>
              <a:rPr lang="cs-CZ" sz="1800" dirty="0"/>
              <a:t>Život </a:t>
            </a:r>
            <a:r>
              <a:rPr lang="cs-CZ" sz="1800" dirty="0" err="1"/>
              <a:t>Hryhorije</a:t>
            </a:r>
            <a:r>
              <a:rPr lang="cs-CZ" sz="1800" dirty="0"/>
              <a:t> </a:t>
            </a:r>
            <a:r>
              <a:rPr lang="cs-CZ" sz="1800" dirty="0" err="1"/>
              <a:t>Skovorody</a:t>
            </a:r>
            <a:r>
              <a:rPr lang="cs-CZ" sz="1800" dirty="0"/>
              <a:t> je putováním světem jako protest, nesouhlas se stávajícím společenským řádem, morálními a etickými pravidly té doby</a:t>
            </a:r>
            <a:r>
              <a:rPr lang="uk-UA" sz="1800" dirty="0"/>
              <a:t>.</a:t>
            </a:r>
          </a:p>
          <a:p>
            <a:r>
              <a:rPr lang="cs-CZ" sz="1800" dirty="0"/>
              <a:t>Štěstí </a:t>
            </a:r>
          </a:p>
          <a:p>
            <a:r>
              <a:rPr lang="cs-CZ" sz="1800" dirty="0"/>
              <a:t>«</a:t>
            </a:r>
            <a:r>
              <a:rPr lang="cs-CZ" sz="1800" dirty="0" err="1"/>
              <a:t>сродний</a:t>
            </a:r>
            <a:r>
              <a:rPr lang="cs-CZ" sz="1800" dirty="0"/>
              <a:t> </a:t>
            </a:r>
            <a:r>
              <a:rPr lang="cs-CZ" sz="1800" dirty="0" err="1"/>
              <a:t>труд</a:t>
            </a:r>
            <a:r>
              <a:rPr lang="cs-CZ" sz="1800" dirty="0"/>
              <a:t>»</a:t>
            </a:r>
          </a:p>
          <a:p>
            <a:r>
              <a:rPr lang="cs-CZ" sz="1800" dirty="0"/>
              <a:t>Sbírka básní «</a:t>
            </a:r>
            <a:r>
              <a:rPr lang="cs-CZ" sz="1800" dirty="0" err="1"/>
              <a:t>Сад</a:t>
            </a:r>
            <a:r>
              <a:rPr lang="cs-CZ" sz="1800" dirty="0"/>
              <a:t> </a:t>
            </a:r>
            <a:r>
              <a:rPr lang="cs-CZ" sz="1800" dirty="0" err="1"/>
              <a:t>божественних</a:t>
            </a:r>
            <a:r>
              <a:rPr lang="cs-CZ" sz="1800" dirty="0"/>
              <a:t> </a:t>
            </a:r>
            <a:r>
              <a:rPr lang="cs-CZ" sz="1800" dirty="0" err="1"/>
              <a:t>пісень</a:t>
            </a:r>
            <a:r>
              <a:rPr lang="cs-CZ" sz="1800" dirty="0"/>
              <a:t>» (1753–1785) </a:t>
            </a:r>
          </a:p>
          <a:p>
            <a:r>
              <a:rPr lang="cs-CZ" sz="1800" dirty="0"/>
              <a:t>«</a:t>
            </a:r>
            <a:r>
              <a:rPr lang="cs-CZ" sz="1800" dirty="0" err="1"/>
              <a:t>Нужнейшее</a:t>
            </a:r>
            <a:r>
              <a:rPr lang="cs-CZ" sz="1800" dirty="0"/>
              <a:t> </a:t>
            </a:r>
            <a:r>
              <a:rPr lang="cs-CZ" sz="1800" dirty="0" err="1"/>
              <a:t>тобі</a:t>
            </a:r>
            <a:r>
              <a:rPr lang="cs-CZ" sz="1800" dirty="0"/>
              <a:t> </a:t>
            </a:r>
            <a:r>
              <a:rPr lang="cs-CZ" sz="1800" dirty="0" err="1"/>
              <a:t>найдеш</a:t>
            </a:r>
            <a:r>
              <a:rPr lang="cs-CZ" sz="1800" dirty="0"/>
              <a:t> </a:t>
            </a:r>
            <a:r>
              <a:rPr lang="cs-CZ" sz="1800" dirty="0" err="1"/>
              <a:t>то</a:t>
            </a:r>
            <a:r>
              <a:rPr lang="cs-CZ" sz="1800" dirty="0"/>
              <a:t> </a:t>
            </a:r>
            <a:r>
              <a:rPr lang="cs-CZ" sz="1800" dirty="0" err="1"/>
              <a:t>сам</a:t>
            </a:r>
            <a:r>
              <a:rPr lang="cs-CZ" sz="1800" dirty="0"/>
              <a:t> </a:t>
            </a:r>
            <a:r>
              <a:rPr lang="cs-CZ" sz="1800" dirty="0" err="1"/>
              <a:t>в</a:t>
            </a:r>
            <a:r>
              <a:rPr lang="cs-CZ" sz="1800" dirty="0"/>
              <a:t> </a:t>
            </a:r>
            <a:r>
              <a:rPr lang="cs-CZ" sz="1800" dirty="0" err="1"/>
              <a:t>собі</a:t>
            </a:r>
            <a:r>
              <a:rPr lang="cs-CZ" sz="1800" dirty="0"/>
              <a:t>»</a:t>
            </a:r>
            <a:endParaRPr lang="uk-UA" sz="1800" dirty="0"/>
          </a:p>
          <a:p>
            <a:r>
              <a:rPr lang="cs-CZ" sz="1800" dirty="0"/>
              <a:t>Městský život «</a:t>
            </a:r>
            <a:r>
              <a:rPr lang="cs-CZ" sz="1800" dirty="0" err="1"/>
              <a:t>на</a:t>
            </a:r>
            <a:r>
              <a:rPr lang="cs-CZ" sz="1800" dirty="0"/>
              <a:t> </a:t>
            </a:r>
            <a:r>
              <a:rPr lang="cs-CZ" sz="1800" dirty="0" err="1"/>
              <a:t>море</a:t>
            </a:r>
            <a:r>
              <a:rPr lang="cs-CZ" sz="1800" dirty="0"/>
              <a:t> </a:t>
            </a:r>
            <a:r>
              <a:rPr lang="cs-CZ" sz="1800" dirty="0" err="1"/>
              <a:t>печалей</a:t>
            </a:r>
            <a:r>
              <a:rPr lang="cs-CZ" sz="1800" dirty="0"/>
              <a:t> </a:t>
            </a:r>
            <a:r>
              <a:rPr lang="cs-CZ" sz="1800" dirty="0" err="1"/>
              <a:t>пхнут</a:t>
            </a:r>
            <a:r>
              <a:rPr lang="cs-CZ" sz="1800" dirty="0"/>
              <a:t>», «</a:t>
            </a:r>
            <a:r>
              <a:rPr lang="cs-CZ" sz="1800" dirty="0" err="1"/>
              <a:t>в</a:t>
            </a:r>
            <a:r>
              <a:rPr lang="cs-CZ" sz="1800" dirty="0"/>
              <a:t> </a:t>
            </a:r>
            <a:r>
              <a:rPr lang="cs-CZ" sz="1800" dirty="0" err="1"/>
              <a:t>неволю</a:t>
            </a:r>
            <a:r>
              <a:rPr lang="cs-CZ" sz="1800" dirty="0"/>
              <a:t> </a:t>
            </a:r>
            <a:r>
              <a:rPr lang="cs-CZ" sz="1800" dirty="0" err="1"/>
              <a:t>горьку</a:t>
            </a:r>
            <a:r>
              <a:rPr lang="cs-CZ" sz="1800" dirty="0"/>
              <a:t> </a:t>
            </a:r>
            <a:r>
              <a:rPr lang="cs-CZ" sz="1800" dirty="0" err="1"/>
              <a:t>ведут</a:t>
            </a:r>
            <a:r>
              <a:rPr lang="cs-CZ" sz="1800" dirty="0"/>
              <a:t>» </a:t>
            </a:r>
          </a:p>
          <a:p>
            <a:r>
              <a:rPr lang="uk-UA" sz="1800" dirty="0"/>
              <a:t>Мені не потрібно </a:t>
            </a:r>
            <a:r>
              <a:rPr lang="cs-CZ" sz="1800" dirty="0"/>
              <a:t>«</a:t>
            </a:r>
            <a:r>
              <a:rPr lang="cs-CZ" sz="1800" dirty="0" err="1"/>
              <a:t>їздить</a:t>
            </a:r>
            <a:r>
              <a:rPr lang="cs-CZ" sz="1800" dirty="0"/>
              <a:t> </a:t>
            </a:r>
            <a:r>
              <a:rPr lang="cs-CZ" sz="1800" dirty="0" err="1"/>
              <a:t>за</a:t>
            </a:r>
            <a:r>
              <a:rPr lang="cs-CZ" sz="1800" dirty="0"/>
              <a:t> </a:t>
            </a:r>
            <a:r>
              <a:rPr lang="cs-CZ" sz="1800" dirty="0" err="1"/>
              <a:t>море</a:t>
            </a:r>
            <a:r>
              <a:rPr lang="cs-CZ" sz="1800" dirty="0"/>
              <a:t>», </a:t>
            </a:r>
            <a:r>
              <a:rPr lang="cs-CZ" sz="1800" dirty="0" err="1"/>
              <a:t>мати</a:t>
            </a:r>
            <a:r>
              <a:rPr lang="cs-CZ" sz="1800" dirty="0"/>
              <a:t> «</a:t>
            </a:r>
            <a:r>
              <a:rPr lang="cs-CZ" sz="1800" dirty="0" err="1"/>
              <a:t>красні</a:t>
            </a:r>
            <a:r>
              <a:rPr lang="cs-CZ" sz="1800" dirty="0"/>
              <a:t> </a:t>
            </a:r>
            <a:r>
              <a:rPr lang="cs-CZ" sz="1800" dirty="0" err="1"/>
              <a:t>одежі</a:t>
            </a:r>
            <a:r>
              <a:rPr lang="cs-CZ" sz="1800" dirty="0"/>
              <a:t>», </a:t>
            </a:r>
            <a:r>
              <a:rPr lang="cs-CZ" sz="1800" dirty="0" err="1"/>
              <a:t>ходити</a:t>
            </a:r>
            <a:r>
              <a:rPr lang="cs-CZ" sz="1800" dirty="0"/>
              <a:t> «</a:t>
            </a:r>
            <a:r>
              <a:rPr lang="cs-CZ" sz="1800" dirty="0" err="1"/>
              <a:t>за</a:t>
            </a:r>
            <a:r>
              <a:rPr lang="cs-CZ" sz="1800" dirty="0"/>
              <a:t> </a:t>
            </a:r>
            <a:r>
              <a:rPr lang="cs-CZ" sz="1800" dirty="0" err="1"/>
              <a:t>барабаном</a:t>
            </a:r>
            <a:r>
              <a:rPr lang="cs-CZ" sz="1800" dirty="0"/>
              <a:t> </a:t>
            </a:r>
            <a:r>
              <a:rPr lang="cs-CZ" sz="1800" dirty="0" err="1"/>
              <a:t>плінять</a:t>
            </a:r>
            <a:r>
              <a:rPr lang="cs-CZ" sz="1800" dirty="0"/>
              <a:t> </a:t>
            </a:r>
            <a:r>
              <a:rPr lang="cs-CZ" sz="1800" dirty="0" err="1"/>
              <a:t>города</a:t>
            </a:r>
            <a:r>
              <a:rPr lang="cs-CZ" sz="1800" dirty="0"/>
              <a:t>», </a:t>
            </a:r>
            <a:r>
              <a:rPr lang="cs-CZ" sz="1800" dirty="0" err="1"/>
              <a:t>добиватися</a:t>
            </a:r>
            <a:r>
              <a:rPr lang="cs-CZ" sz="1800" dirty="0"/>
              <a:t> «</a:t>
            </a:r>
            <a:r>
              <a:rPr lang="cs-CZ" sz="1800" dirty="0" err="1"/>
              <a:t>штатских</a:t>
            </a:r>
            <a:r>
              <a:rPr lang="cs-CZ" sz="1800" dirty="0"/>
              <a:t> </a:t>
            </a:r>
            <a:r>
              <a:rPr lang="cs-CZ" sz="1800" dirty="0" err="1"/>
              <a:t>санов</a:t>
            </a:r>
            <a:r>
              <a:rPr lang="cs-CZ" sz="1800" dirty="0"/>
              <a:t>» </a:t>
            </a:r>
            <a:r>
              <a:rPr lang="cs-CZ" sz="1800" dirty="0" err="1"/>
              <a:t>і</a:t>
            </a:r>
            <a:r>
              <a:rPr lang="cs-CZ" sz="1800" dirty="0"/>
              <a:t> «</a:t>
            </a:r>
            <a:r>
              <a:rPr lang="cs-CZ" sz="1800" dirty="0" err="1"/>
              <a:t>пугать</a:t>
            </a:r>
            <a:r>
              <a:rPr lang="cs-CZ" sz="1800" dirty="0"/>
              <a:t> </a:t>
            </a:r>
            <a:r>
              <a:rPr lang="cs-CZ" sz="1800" dirty="0" err="1"/>
              <a:t>мелочних</a:t>
            </a:r>
            <a:r>
              <a:rPr lang="cs-CZ" sz="1800" dirty="0"/>
              <a:t> </a:t>
            </a:r>
            <a:r>
              <a:rPr lang="cs-CZ" sz="1800" dirty="0" err="1"/>
              <a:t>чинов</a:t>
            </a:r>
            <a:r>
              <a:rPr lang="cs-CZ" sz="1800" dirty="0"/>
              <a:t>»</a:t>
            </a:r>
          </a:p>
        </p:txBody>
      </p:sp>
    </p:spTree>
    <p:extLst>
      <p:ext uri="{BB962C8B-B14F-4D97-AF65-F5344CB8AC3E}">
        <p14:creationId xmlns:p14="http://schemas.microsoft.com/office/powerpoint/2010/main" val="2769316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6"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C2B7B6C3-4DC0-494B-9A2B-5C59770B2B56}"/>
              </a:ext>
            </a:extLst>
          </p:cNvPr>
          <p:cNvSpPr>
            <a:spLocks noGrp="1"/>
          </p:cNvSpPr>
          <p:nvPr>
            <p:ph type="title"/>
          </p:nvPr>
        </p:nvSpPr>
        <p:spPr>
          <a:xfrm>
            <a:off x="2075251" y="709590"/>
            <a:ext cx="5256332" cy="1314996"/>
          </a:xfrm>
        </p:spPr>
        <p:txBody>
          <a:bodyPr anchor="b">
            <a:normAutofit fontScale="90000"/>
          </a:bodyPr>
          <a:lstStyle/>
          <a:p>
            <a:r>
              <a:rPr lang="uk-UA" dirty="0"/>
              <a:t>Григорій Сковорода. </a:t>
            </a:r>
            <a:br>
              <a:rPr lang="uk-UA" dirty="0"/>
            </a:br>
            <a:r>
              <a:rPr lang="uk-UA" dirty="0"/>
              <a:t>Байки</a:t>
            </a:r>
            <a:endParaRPr lang="cs-CZ" dirty="0"/>
          </a:p>
        </p:txBody>
      </p:sp>
      <p:sp>
        <p:nvSpPr>
          <p:cNvPr id="3" name="Zástupný obsah 2">
            <a:extLst>
              <a:ext uri="{FF2B5EF4-FFF2-40B4-BE49-F238E27FC236}">
                <a16:creationId xmlns:a16="http://schemas.microsoft.com/office/drawing/2014/main" id="{98B543A5-9F16-EC43-90F3-5B4F3E767393}"/>
              </a:ext>
            </a:extLst>
          </p:cNvPr>
          <p:cNvSpPr>
            <a:spLocks noGrp="1"/>
          </p:cNvSpPr>
          <p:nvPr>
            <p:ph idx="1"/>
          </p:nvPr>
        </p:nvSpPr>
        <p:spPr>
          <a:xfrm>
            <a:off x="1408098" y="2125737"/>
            <a:ext cx="5602302" cy="4531095"/>
          </a:xfrm>
        </p:spPr>
        <p:txBody>
          <a:bodyPr>
            <a:normAutofit lnSpcReduction="10000"/>
          </a:bodyPr>
          <a:lstStyle/>
          <a:p>
            <a:r>
              <a:rPr lang="cs-CZ" sz="1800" dirty="0"/>
              <a:t>B</a:t>
            </a:r>
            <a:r>
              <a:rPr lang="cs-CZ" sz="2000" dirty="0"/>
              <a:t>ajku považoval za «</a:t>
            </a:r>
            <a:r>
              <a:rPr lang="cs-CZ" sz="2000" dirty="0" err="1"/>
              <a:t>мудру</a:t>
            </a:r>
            <a:r>
              <a:rPr lang="cs-CZ" sz="2000" dirty="0"/>
              <a:t> </a:t>
            </a:r>
            <a:r>
              <a:rPr lang="cs-CZ" sz="2000" dirty="0" err="1"/>
              <a:t>іграшку</a:t>
            </a:r>
            <a:r>
              <a:rPr lang="cs-CZ" sz="2000" dirty="0"/>
              <a:t>», </a:t>
            </a:r>
            <a:r>
              <a:rPr lang="cs-CZ" sz="2000" dirty="0" err="1"/>
              <a:t>що</a:t>
            </a:r>
            <a:r>
              <a:rPr lang="cs-CZ" sz="2000" dirty="0"/>
              <a:t> «</a:t>
            </a:r>
            <a:r>
              <a:rPr lang="cs-CZ" sz="2000" dirty="0" err="1"/>
              <a:t>таїть</a:t>
            </a:r>
            <a:r>
              <a:rPr lang="cs-CZ" sz="2000" dirty="0"/>
              <a:t> </a:t>
            </a:r>
            <a:r>
              <a:rPr lang="cs-CZ" sz="2000" dirty="0" err="1"/>
              <a:t>у</a:t>
            </a:r>
            <a:r>
              <a:rPr lang="cs-CZ" sz="2000" dirty="0"/>
              <a:t> </a:t>
            </a:r>
            <a:r>
              <a:rPr lang="cs-CZ" sz="2000" dirty="0" err="1"/>
              <a:t>собі</a:t>
            </a:r>
            <a:r>
              <a:rPr lang="cs-CZ" sz="2000" dirty="0"/>
              <a:t> </a:t>
            </a:r>
            <a:r>
              <a:rPr lang="cs-CZ" sz="2000" dirty="0" err="1"/>
              <a:t>силу</a:t>
            </a:r>
            <a:r>
              <a:rPr lang="cs-CZ" sz="2000" dirty="0"/>
              <a:t>» </a:t>
            </a:r>
          </a:p>
          <a:p>
            <a:r>
              <a:rPr lang="cs-CZ" sz="2000" dirty="0"/>
              <a:t>Zdrojem </a:t>
            </a:r>
            <a:r>
              <a:rPr lang="cs-CZ" sz="2000" dirty="0" err="1"/>
              <a:t>Skovorodových</a:t>
            </a:r>
            <a:r>
              <a:rPr lang="cs-CZ" sz="2000" dirty="0"/>
              <a:t> bajek jsou některé populární zápletky starořeckého vypravěče Ezopa (6. století př. n. l.), stejně jako každodenní ukrajinská realita a lidová tvorba.</a:t>
            </a:r>
          </a:p>
          <a:p>
            <a:r>
              <a:rPr lang="cs-CZ" sz="2000" dirty="0"/>
              <a:t>témata «</a:t>
            </a:r>
            <a:r>
              <a:rPr lang="cs-CZ" sz="2000" dirty="0" err="1"/>
              <a:t>сродность</a:t>
            </a:r>
            <a:r>
              <a:rPr lang="cs-CZ" sz="2000" dirty="0"/>
              <a:t>», morální a etické hodnoty, jeho alegorické obrazy narážejí na určité společenské jevy</a:t>
            </a:r>
          </a:p>
          <a:p>
            <a:r>
              <a:rPr lang="cs-CZ" sz="2000" dirty="0"/>
              <a:t>Téma «</a:t>
            </a:r>
            <a:r>
              <a:rPr lang="cs-CZ" sz="2000" dirty="0" err="1"/>
              <a:t>сродного</a:t>
            </a:r>
            <a:r>
              <a:rPr lang="cs-CZ" sz="2000" dirty="0"/>
              <a:t> </a:t>
            </a:r>
            <a:r>
              <a:rPr lang="cs-CZ" sz="2000" dirty="0" err="1"/>
              <a:t>труда</a:t>
            </a:r>
            <a:r>
              <a:rPr lang="cs-CZ" sz="2000" dirty="0"/>
              <a:t>» rezonuje ve </a:t>
            </a:r>
            <a:r>
              <a:rPr lang="cs-CZ" sz="2000" dirty="0" err="1"/>
              <a:t>Skovorodových</a:t>
            </a:r>
            <a:r>
              <a:rPr lang="cs-CZ" sz="2000" dirty="0"/>
              <a:t> filosofických traktátech (zejména «</a:t>
            </a:r>
            <a:r>
              <a:rPr lang="cs-CZ" sz="2000" dirty="0" err="1"/>
              <a:t>Алфавіт</a:t>
            </a:r>
            <a:r>
              <a:rPr lang="cs-CZ" sz="2000" dirty="0"/>
              <a:t>, </a:t>
            </a:r>
            <a:r>
              <a:rPr lang="cs-CZ" sz="2000" dirty="0" err="1"/>
              <a:t>або</a:t>
            </a:r>
            <a:r>
              <a:rPr lang="cs-CZ" sz="2000" dirty="0"/>
              <a:t> </a:t>
            </a:r>
            <a:r>
              <a:rPr lang="cs-CZ" sz="2000" dirty="0" err="1"/>
              <a:t>Буквар</a:t>
            </a:r>
            <a:r>
              <a:rPr lang="cs-CZ" sz="2000" dirty="0"/>
              <a:t> </a:t>
            </a:r>
            <a:r>
              <a:rPr lang="cs-CZ" sz="2000" dirty="0" err="1"/>
              <a:t>світу</a:t>
            </a:r>
            <a:r>
              <a:rPr lang="cs-CZ" sz="2000" dirty="0"/>
              <a:t>») a má jasný didaktický význam v jeho bajkách «</a:t>
            </a:r>
            <a:r>
              <a:rPr lang="cs-CZ" sz="2000" dirty="0" err="1"/>
              <a:t>Жайворонки</a:t>
            </a:r>
            <a:r>
              <a:rPr lang="cs-CZ" sz="2000" dirty="0"/>
              <a:t>», «</a:t>
            </a:r>
            <a:r>
              <a:rPr lang="cs-CZ" sz="2000" dirty="0" err="1"/>
              <a:t>Орел</a:t>
            </a:r>
            <a:r>
              <a:rPr lang="cs-CZ" sz="2000" dirty="0"/>
              <a:t> </a:t>
            </a:r>
            <a:r>
              <a:rPr lang="cs-CZ" sz="2000" dirty="0" err="1"/>
              <a:t>і</a:t>
            </a:r>
            <a:r>
              <a:rPr lang="cs-CZ" sz="2000" dirty="0"/>
              <a:t> </a:t>
            </a:r>
            <a:r>
              <a:rPr lang="cs-CZ" sz="2000" dirty="0" err="1"/>
              <a:t>Черепаха</a:t>
            </a:r>
            <a:r>
              <a:rPr lang="cs-CZ" sz="2000" dirty="0"/>
              <a:t>», «</a:t>
            </a:r>
            <a:r>
              <a:rPr lang="cs-CZ" sz="2000" dirty="0" err="1"/>
              <a:t>Бджола</a:t>
            </a:r>
            <a:r>
              <a:rPr lang="cs-CZ" sz="2000" dirty="0"/>
              <a:t> </a:t>
            </a:r>
            <a:r>
              <a:rPr lang="cs-CZ" sz="2000" dirty="0" err="1"/>
              <a:t>і</a:t>
            </a:r>
            <a:r>
              <a:rPr lang="cs-CZ" sz="2000" dirty="0"/>
              <a:t> </a:t>
            </a:r>
            <a:r>
              <a:rPr lang="cs-CZ" sz="2000" dirty="0" err="1"/>
              <a:t>Шершень</a:t>
            </a:r>
            <a:r>
              <a:rPr lang="cs-CZ" sz="2000" dirty="0"/>
              <a:t>», «</a:t>
            </a:r>
            <a:r>
              <a:rPr lang="cs-CZ" sz="2000" dirty="0" err="1"/>
              <a:t>Дві</a:t>
            </a:r>
            <a:r>
              <a:rPr lang="cs-CZ" sz="2000" dirty="0"/>
              <a:t> </a:t>
            </a:r>
            <a:r>
              <a:rPr lang="cs-CZ" sz="2000" dirty="0" err="1"/>
              <a:t>курки</a:t>
            </a:r>
            <a:r>
              <a:rPr lang="cs-CZ" sz="2000" dirty="0"/>
              <a:t>».</a:t>
            </a:r>
            <a:endParaRPr lang="cs-CZ" sz="1500" dirty="0"/>
          </a:p>
        </p:txBody>
      </p:sp>
      <p:pic>
        <p:nvPicPr>
          <p:cNvPr id="5" name="Obrázek 4" descr="Obsah obrázku text, rámeček obrázku&#10;&#10;Popis byl vytvořen automaticky">
            <a:extLst>
              <a:ext uri="{FF2B5EF4-FFF2-40B4-BE49-F238E27FC236}">
                <a16:creationId xmlns:a16="http://schemas.microsoft.com/office/drawing/2014/main" id="{409C028C-1C29-FA43-BD59-B04409BD1C1F}"/>
              </a:ext>
            </a:extLst>
          </p:cNvPr>
          <p:cNvPicPr>
            <a:picLocks noChangeAspect="1"/>
          </p:cNvPicPr>
          <p:nvPr/>
        </p:nvPicPr>
        <p:blipFill>
          <a:blip r:embed="rId2"/>
          <a:stretch>
            <a:fillRect/>
          </a:stretch>
        </p:blipFill>
        <p:spPr>
          <a:xfrm>
            <a:off x="7488584" y="665178"/>
            <a:ext cx="3464449" cy="4949214"/>
          </a:xfrm>
          <a:prstGeom prst="rect">
            <a:avLst/>
          </a:prstGeom>
        </p:spPr>
      </p:pic>
      <p:grpSp>
        <p:nvGrpSpPr>
          <p:cNvPr id="2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1" name="Freeform: Shape 2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10781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1"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2" name="Oval 11">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text, kniha&#10;&#10;Popis byl vytvořen automaticky">
            <a:extLst>
              <a:ext uri="{FF2B5EF4-FFF2-40B4-BE49-F238E27FC236}">
                <a16:creationId xmlns:a16="http://schemas.microsoft.com/office/drawing/2014/main" id="{F8276E45-8DFB-804F-8D24-F6363011B292}"/>
              </a:ext>
            </a:extLst>
          </p:cNvPr>
          <p:cNvPicPr>
            <a:picLocks noChangeAspect="1"/>
          </p:cNvPicPr>
          <p:nvPr/>
        </p:nvPicPr>
        <p:blipFill>
          <a:blip r:embed="rId2"/>
          <a:stretch>
            <a:fillRect/>
          </a:stretch>
        </p:blipFill>
        <p:spPr>
          <a:xfrm>
            <a:off x="3184914" y="941355"/>
            <a:ext cx="1970705" cy="2601592"/>
          </a:xfrm>
          <a:prstGeom prst="rect">
            <a:avLst/>
          </a:prstGeom>
        </p:spPr>
      </p:pic>
      <p:grpSp>
        <p:nvGrpSpPr>
          <p:cNvPr id="233" name="Group 13">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15" name="Oval 14">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15">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235" name="Oval 17">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30D9419-2AB4-EA49-9F19-A00699FA98C1}"/>
              </a:ext>
            </a:extLst>
          </p:cNvPr>
          <p:cNvSpPr>
            <a:spLocks noGrp="1"/>
          </p:cNvSpPr>
          <p:nvPr>
            <p:ph type="title"/>
          </p:nvPr>
        </p:nvSpPr>
        <p:spPr>
          <a:xfrm>
            <a:off x="702591" y="3404608"/>
            <a:ext cx="3520789" cy="2666087"/>
          </a:xfrm>
        </p:spPr>
        <p:txBody>
          <a:bodyPr>
            <a:normAutofit/>
          </a:bodyPr>
          <a:lstStyle/>
          <a:p>
            <a:pPr algn="ctr"/>
            <a:r>
              <a:rPr lang="uk-UA"/>
              <a:t>Григорій Сковорода. Байки</a:t>
            </a:r>
            <a:endParaRPr lang="cs-CZ" dirty="0"/>
          </a:p>
        </p:txBody>
      </p:sp>
      <p:grpSp>
        <p:nvGrpSpPr>
          <p:cNvPr id="236"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tx1"/>
          </a:solidFill>
        </p:grpSpPr>
        <p:sp>
          <p:nvSpPr>
            <p:cNvPr id="21" name="Freeform: Shape 20">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37" name="Freeform: Shape 21">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38"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solidFill>
        </p:grpSpPr>
        <p:sp>
          <p:nvSpPr>
            <p:cNvPr id="239" name="Freeform: Shape 24">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40" name="Freeform: Shape 25">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1" name="Freeform: Shape 26">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Zástupný obsah 2">
            <a:extLst>
              <a:ext uri="{FF2B5EF4-FFF2-40B4-BE49-F238E27FC236}">
                <a16:creationId xmlns:a16="http://schemas.microsoft.com/office/drawing/2014/main" id="{E1F73C91-8FEB-074A-8E84-F176E288D37C}"/>
              </a:ext>
            </a:extLst>
          </p:cNvPr>
          <p:cNvSpPr>
            <a:spLocks noGrp="1"/>
          </p:cNvSpPr>
          <p:nvPr>
            <p:ph idx="1"/>
          </p:nvPr>
        </p:nvSpPr>
        <p:spPr>
          <a:xfrm>
            <a:off x="6477270" y="1130846"/>
            <a:ext cx="4974771" cy="4351338"/>
          </a:xfrm>
        </p:spPr>
        <p:txBody>
          <a:bodyPr>
            <a:noAutofit/>
          </a:bodyPr>
          <a:lstStyle/>
          <a:p>
            <a:r>
              <a:rPr lang="cs-CZ" sz="2000" dirty="0" err="1"/>
              <a:t>Голова</a:t>
            </a:r>
            <a:r>
              <a:rPr lang="cs-CZ" sz="2000" dirty="0"/>
              <a:t> </a:t>
            </a:r>
            <a:r>
              <a:rPr lang="cs-CZ" sz="2000" dirty="0" err="1"/>
              <a:t>і</a:t>
            </a:r>
            <a:r>
              <a:rPr lang="cs-CZ" sz="2000" dirty="0"/>
              <a:t> </a:t>
            </a:r>
            <a:r>
              <a:rPr lang="cs-CZ" sz="2000" dirty="0" err="1"/>
              <a:t>Тулуб</a:t>
            </a:r>
            <a:r>
              <a:rPr lang="cs-CZ" sz="2000" dirty="0"/>
              <a:t>»: «</a:t>
            </a:r>
            <a:r>
              <a:rPr lang="cs-CZ" sz="2000" dirty="0" err="1"/>
              <a:t>Фабулка</a:t>
            </a:r>
            <a:r>
              <a:rPr lang="cs-CZ" sz="2000" dirty="0"/>
              <a:t> </a:t>
            </a:r>
            <a:r>
              <a:rPr lang="cs-CZ" sz="2000" dirty="0" err="1"/>
              <a:t>ся</a:t>
            </a:r>
            <a:r>
              <a:rPr lang="cs-CZ" sz="2000" dirty="0"/>
              <a:t> </a:t>
            </a:r>
            <a:r>
              <a:rPr lang="cs-CZ" sz="2000" dirty="0" err="1"/>
              <a:t>для</a:t>
            </a:r>
            <a:r>
              <a:rPr lang="cs-CZ" sz="2000" dirty="0"/>
              <a:t> </a:t>
            </a:r>
            <a:r>
              <a:rPr lang="cs-CZ" sz="2000" dirty="0" err="1"/>
              <a:t>тих</a:t>
            </a:r>
            <a:r>
              <a:rPr lang="cs-CZ" sz="2000" dirty="0"/>
              <a:t>, </a:t>
            </a:r>
            <a:r>
              <a:rPr lang="cs-CZ" sz="2000" dirty="0" err="1"/>
              <a:t>хто</a:t>
            </a:r>
            <a:r>
              <a:rPr lang="cs-CZ" sz="2000" dirty="0"/>
              <a:t> </a:t>
            </a:r>
            <a:r>
              <a:rPr lang="cs-CZ" sz="2000" dirty="0" err="1"/>
              <a:t>честь</a:t>
            </a:r>
            <a:r>
              <a:rPr lang="cs-CZ" sz="2000" dirty="0"/>
              <a:t> </a:t>
            </a:r>
            <a:r>
              <a:rPr lang="cs-CZ" sz="2000" dirty="0" err="1"/>
              <a:t>свою</a:t>
            </a:r>
            <a:r>
              <a:rPr lang="cs-CZ" sz="2000" dirty="0"/>
              <a:t> </a:t>
            </a:r>
            <a:r>
              <a:rPr lang="cs-CZ" sz="2000" dirty="0" err="1"/>
              <a:t>на</a:t>
            </a:r>
            <a:r>
              <a:rPr lang="cs-CZ" sz="2000" dirty="0"/>
              <a:t> </a:t>
            </a:r>
            <a:r>
              <a:rPr lang="cs-CZ" sz="2000" dirty="0" err="1"/>
              <a:t>самій</a:t>
            </a:r>
            <a:r>
              <a:rPr lang="cs-CZ" sz="2000" dirty="0"/>
              <a:t> </a:t>
            </a:r>
            <a:r>
              <a:rPr lang="cs-CZ" sz="2000" dirty="0" err="1"/>
              <a:t>пишності</a:t>
            </a:r>
            <a:r>
              <a:rPr lang="cs-CZ" sz="2000" dirty="0"/>
              <a:t> </a:t>
            </a:r>
            <a:r>
              <a:rPr lang="cs-CZ" sz="2000" dirty="0" err="1"/>
              <a:t>заснували</a:t>
            </a:r>
            <a:r>
              <a:rPr lang="cs-CZ" sz="2000" dirty="0"/>
              <a:t>». </a:t>
            </a:r>
            <a:endParaRPr lang="uk-UA" sz="2000" dirty="0"/>
          </a:p>
          <a:p>
            <a:r>
              <a:rPr lang="cs-CZ" sz="2000" dirty="0"/>
              <a:t>Přemýšlí o práci (</a:t>
            </a:r>
            <a:r>
              <a:rPr lang="uk-UA" sz="2000" dirty="0" err="1"/>
              <a:t>сродний</a:t>
            </a:r>
            <a:r>
              <a:rPr lang="uk-UA" sz="2000" dirty="0"/>
              <a:t> труд) </a:t>
            </a:r>
            <a:r>
              <a:rPr lang="cs-CZ" sz="2000" dirty="0"/>
              <a:t>v bajce «</a:t>
            </a:r>
            <a:r>
              <a:rPr lang="cs-CZ" sz="2000" dirty="0" err="1"/>
              <a:t>Годинникові</a:t>
            </a:r>
            <a:r>
              <a:rPr lang="cs-CZ" sz="2000" dirty="0"/>
              <a:t> </a:t>
            </a:r>
            <a:r>
              <a:rPr lang="cs-CZ" sz="2000" dirty="0" err="1"/>
              <a:t>колеса</a:t>
            </a:r>
            <a:r>
              <a:rPr lang="cs-CZ" sz="2000" dirty="0"/>
              <a:t>» autor v závěru zdůraznil, že «</a:t>
            </a:r>
            <a:r>
              <a:rPr lang="cs-CZ" sz="2000" dirty="0" err="1"/>
              <a:t>у</a:t>
            </a:r>
            <a:r>
              <a:rPr lang="cs-CZ" sz="2000" dirty="0"/>
              <a:t> </a:t>
            </a:r>
            <a:r>
              <a:rPr lang="cs-CZ" sz="2000" dirty="0" err="1"/>
              <a:t>людей</a:t>
            </a:r>
            <a:r>
              <a:rPr lang="cs-CZ" sz="2000" dirty="0"/>
              <a:t> </a:t>
            </a:r>
            <a:r>
              <a:rPr lang="cs-CZ" sz="2000" dirty="0" err="1"/>
              <a:t>з</a:t>
            </a:r>
            <a:r>
              <a:rPr lang="cs-CZ" sz="2000" dirty="0"/>
              <a:t> </a:t>
            </a:r>
            <a:r>
              <a:rPr lang="cs-CZ" sz="2000" dirty="0" err="1"/>
              <a:t>різними</a:t>
            </a:r>
            <a:r>
              <a:rPr lang="cs-CZ" sz="2000" dirty="0"/>
              <a:t> </a:t>
            </a:r>
            <a:r>
              <a:rPr lang="cs-CZ" sz="2000" dirty="0" err="1"/>
              <a:t>природни­ми</a:t>
            </a:r>
            <a:r>
              <a:rPr lang="cs-CZ" sz="2000" dirty="0"/>
              <a:t> </a:t>
            </a:r>
            <a:r>
              <a:rPr lang="cs-CZ" sz="2000" dirty="0" err="1"/>
              <a:t>нахилами</a:t>
            </a:r>
            <a:r>
              <a:rPr lang="cs-CZ" sz="2000" dirty="0"/>
              <a:t> </a:t>
            </a:r>
            <a:r>
              <a:rPr lang="cs-CZ" sz="2000" dirty="0" err="1"/>
              <a:t>і</a:t>
            </a:r>
            <a:r>
              <a:rPr lang="cs-CZ" sz="2000" dirty="0"/>
              <a:t> </a:t>
            </a:r>
            <a:r>
              <a:rPr lang="cs-CZ" sz="2000" dirty="0" err="1"/>
              <a:t>життєві</a:t>
            </a:r>
            <a:r>
              <a:rPr lang="cs-CZ" sz="2000" dirty="0"/>
              <a:t> </a:t>
            </a:r>
            <a:r>
              <a:rPr lang="cs-CZ" sz="2000" dirty="0" err="1"/>
              <a:t>шляхи</a:t>
            </a:r>
            <a:r>
              <a:rPr lang="cs-CZ" sz="2000" dirty="0"/>
              <a:t> </a:t>
            </a:r>
            <a:r>
              <a:rPr lang="cs-CZ" sz="2000" dirty="0" err="1"/>
              <a:t>різні</a:t>
            </a:r>
            <a:r>
              <a:rPr lang="cs-CZ" sz="2000" dirty="0"/>
              <a:t>», ale základní vlastností všech by měla být «</a:t>
            </a:r>
            <a:r>
              <a:rPr lang="cs-CZ" sz="2000" dirty="0" err="1"/>
              <a:t>чесність</a:t>
            </a:r>
            <a:r>
              <a:rPr lang="cs-CZ" sz="2000" dirty="0"/>
              <a:t>, </a:t>
            </a:r>
            <a:r>
              <a:rPr lang="cs-CZ" sz="2000" dirty="0" err="1"/>
              <a:t>лад</a:t>
            </a:r>
            <a:r>
              <a:rPr lang="cs-CZ" sz="2000" dirty="0"/>
              <a:t> </a:t>
            </a:r>
            <a:r>
              <a:rPr lang="cs-CZ" sz="2000" dirty="0" err="1"/>
              <a:t>і</a:t>
            </a:r>
            <a:r>
              <a:rPr lang="cs-CZ" sz="2000" dirty="0"/>
              <a:t> </a:t>
            </a:r>
            <a:r>
              <a:rPr lang="cs-CZ" sz="2000" dirty="0" err="1"/>
              <a:t>любов</a:t>
            </a:r>
            <a:r>
              <a:rPr lang="cs-CZ" sz="2000" dirty="0"/>
              <a:t>». </a:t>
            </a:r>
            <a:endParaRPr lang="uk-UA" sz="2000" dirty="0"/>
          </a:p>
          <a:p>
            <a:r>
              <a:rPr lang="cs-CZ" sz="2000" dirty="0"/>
              <a:t>V bajce «</a:t>
            </a:r>
            <a:r>
              <a:rPr lang="cs-CZ" sz="2000" dirty="0" err="1"/>
              <a:t>Орел</a:t>
            </a:r>
            <a:r>
              <a:rPr lang="cs-CZ" sz="2000" dirty="0"/>
              <a:t> </a:t>
            </a:r>
            <a:r>
              <a:rPr lang="cs-CZ" sz="2000" dirty="0" err="1"/>
              <a:t>і</a:t>
            </a:r>
            <a:r>
              <a:rPr lang="cs-CZ" sz="2000" dirty="0"/>
              <a:t> </a:t>
            </a:r>
            <a:r>
              <a:rPr lang="cs-CZ" sz="2000" dirty="0" err="1"/>
              <a:t>Черепаха</a:t>
            </a:r>
            <a:r>
              <a:rPr lang="cs-CZ" sz="2000" dirty="0"/>
              <a:t>» </a:t>
            </a:r>
            <a:r>
              <a:rPr lang="cs-CZ" sz="2000" dirty="0" err="1"/>
              <a:t>Skovoroda</a:t>
            </a:r>
            <a:r>
              <a:rPr lang="cs-CZ" sz="2000" dirty="0"/>
              <a:t> vyjádřil svou další myšlenku o cestě za štěstím: «</a:t>
            </a:r>
            <a:r>
              <a:rPr lang="cs-CZ" sz="2000" dirty="0" err="1"/>
              <a:t>Прагнення</a:t>
            </a:r>
            <a:r>
              <a:rPr lang="cs-CZ" sz="2000" dirty="0"/>
              <a:t> </a:t>
            </a:r>
            <a:r>
              <a:rPr lang="cs-CZ" sz="2000" dirty="0" err="1"/>
              <a:t>насолод</a:t>
            </a:r>
            <a:r>
              <a:rPr lang="cs-CZ" sz="2000" dirty="0"/>
              <a:t> </a:t>
            </a:r>
            <a:r>
              <a:rPr lang="cs-CZ" sz="2000" dirty="0" err="1"/>
              <a:t>і</a:t>
            </a:r>
            <a:r>
              <a:rPr lang="cs-CZ" sz="2000" dirty="0"/>
              <a:t> </a:t>
            </a:r>
            <a:r>
              <a:rPr lang="cs-CZ" sz="2000" dirty="0" err="1"/>
              <a:t>слави</a:t>
            </a:r>
            <a:r>
              <a:rPr lang="cs-CZ" sz="2000" dirty="0"/>
              <a:t> </a:t>
            </a:r>
            <a:r>
              <a:rPr lang="cs-CZ" sz="2000" dirty="0" err="1"/>
              <a:t>збиває</a:t>
            </a:r>
            <a:r>
              <a:rPr lang="cs-CZ" sz="2000" dirty="0"/>
              <a:t> </a:t>
            </a:r>
            <a:r>
              <a:rPr lang="cs-CZ" sz="2000" dirty="0" err="1"/>
              <a:t>у</a:t>
            </a:r>
            <a:r>
              <a:rPr lang="cs-CZ" sz="2000" dirty="0"/>
              <a:t> </a:t>
            </a:r>
            <a:r>
              <a:rPr lang="cs-CZ" sz="2000" dirty="0" err="1"/>
              <a:t>протиприродний</a:t>
            </a:r>
            <a:r>
              <a:rPr lang="cs-CZ" sz="2000" dirty="0"/>
              <a:t> </a:t>
            </a:r>
            <a:r>
              <a:rPr lang="cs-CZ" sz="2000" dirty="0" err="1"/>
              <a:t>стан</a:t>
            </a:r>
            <a:r>
              <a:rPr lang="cs-CZ" sz="2000" dirty="0"/>
              <a:t>». </a:t>
            </a:r>
            <a:endParaRPr lang="uk-UA" sz="2000" dirty="0"/>
          </a:p>
          <a:p>
            <a:r>
              <a:rPr lang="cs-CZ" sz="2000" dirty="0"/>
              <a:t>V závěru díla «</a:t>
            </a:r>
            <a:r>
              <a:rPr lang="cs-CZ" sz="2000" dirty="0" err="1"/>
              <a:t>Сова</a:t>
            </a:r>
            <a:r>
              <a:rPr lang="cs-CZ" sz="2000" dirty="0"/>
              <a:t> </a:t>
            </a:r>
            <a:r>
              <a:rPr lang="cs-CZ" sz="2000" dirty="0" err="1"/>
              <a:t>і</a:t>
            </a:r>
            <a:r>
              <a:rPr lang="cs-CZ" sz="2000" dirty="0"/>
              <a:t> </a:t>
            </a:r>
            <a:r>
              <a:rPr lang="cs-CZ" sz="2000" dirty="0" err="1"/>
              <a:t>Дрізд</a:t>
            </a:r>
            <a:r>
              <a:rPr lang="cs-CZ" sz="2000" dirty="0"/>
              <a:t>» také najdeme moudrý postřeh: «</a:t>
            </a:r>
            <a:r>
              <a:rPr lang="cs-CZ" sz="2000" dirty="0" err="1"/>
              <a:t>Ліпше</a:t>
            </a:r>
            <a:r>
              <a:rPr lang="cs-CZ" sz="2000" dirty="0"/>
              <a:t> </a:t>
            </a:r>
            <a:r>
              <a:rPr lang="cs-CZ" sz="2000" dirty="0" err="1"/>
              <a:t>в</a:t>
            </a:r>
            <a:r>
              <a:rPr lang="cs-CZ" sz="2000" dirty="0"/>
              <a:t> </a:t>
            </a:r>
            <a:r>
              <a:rPr lang="cs-CZ" sz="2000" dirty="0" err="1"/>
              <a:t>одного</a:t>
            </a:r>
            <a:r>
              <a:rPr lang="cs-CZ" sz="2000" dirty="0"/>
              <a:t> </a:t>
            </a:r>
            <a:r>
              <a:rPr lang="cs-CZ" sz="2000" dirty="0" err="1"/>
              <a:t>розумного</a:t>
            </a:r>
            <a:r>
              <a:rPr lang="cs-CZ" sz="2000" dirty="0"/>
              <a:t> </a:t>
            </a:r>
            <a:r>
              <a:rPr lang="cs-CZ" sz="2000" dirty="0" err="1"/>
              <a:t>і</a:t>
            </a:r>
            <a:r>
              <a:rPr lang="cs-CZ" sz="2000" dirty="0"/>
              <a:t> </a:t>
            </a:r>
            <a:r>
              <a:rPr lang="cs-CZ" sz="2000" dirty="0" err="1"/>
              <a:t>доброго</a:t>
            </a:r>
            <a:r>
              <a:rPr lang="cs-CZ" sz="2000" dirty="0"/>
              <a:t> </a:t>
            </a:r>
            <a:r>
              <a:rPr lang="cs-CZ" sz="2000" dirty="0" err="1"/>
              <a:t>бути</a:t>
            </a:r>
            <a:r>
              <a:rPr lang="cs-CZ" sz="2000" dirty="0"/>
              <a:t> </a:t>
            </a:r>
            <a:r>
              <a:rPr lang="cs-CZ" sz="2000" dirty="0" err="1"/>
              <a:t>у</a:t>
            </a:r>
            <a:r>
              <a:rPr lang="cs-CZ" sz="2000" dirty="0"/>
              <a:t> </a:t>
            </a:r>
            <a:r>
              <a:rPr lang="cs-CZ" sz="2000" dirty="0" err="1"/>
              <a:t>любові</a:t>
            </a:r>
            <a:r>
              <a:rPr lang="cs-CZ" sz="2000" dirty="0"/>
              <a:t> </a:t>
            </a:r>
            <a:r>
              <a:rPr lang="cs-CZ" sz="2000" dirty="0" err="1"/>
              <a:t>та</a:t>
            </a:r>
            <a:r>
              <a:rPr lang="cs-CZ" sz="2000" dirty="0"/>
              <a:t> </a:t>
            </a:r>
            <a:r>
              <a:rPr lang="cs-CZ" sz="2000" dirty="0" err="1"/>
              <a:t>шані</a:t>
            </a:r>
            <a:r>
              <a:rPr lang="cs-CZ" sz="2000" dirty="0"/>
              <a:t>, </a:t>
            </a:r>
            <a:r>
              <a:rPr lang="cs-CZ" sz="2000" dirty="0" err="1"/>
              <a:t>ніж</a:t>
            </a:r>
            <a:r>
              <a:rPr lang="cs-CZ" sz="2000" dirty="0"/>
              <a:t> </a:t>
            </a:r>
            <a:r>
              <a:rPr lang="cs-CZ" sz="2000" dirty="0" err="1"/>
              <a:t>у</a:t>
            </a:r>
            <a:r>
              <a:rPr lang="cs-CZ" sz="2000" dirty="0"/>
              <a:t> </a:t>
            </a:r>
            <a:r>
              <a:rPr lang="cs-CZ" sz="2000" dirty="0" err="1"/>
              <a:t>тисячі</a:t>
            </a:r>
            <a:r>
              <a:rPr lang="cs-CZ" sz="2000" dirty="0"/>
              <a:t> </a:t>
            </a:r>
            <a:r>
              <a:rPr lang="cs-CZ" sz="2000" dirty="0" err="1"/>
              <a:t>дурнів</a:t>
            </a:r>
            <a:r>
              <a:rPr lang="cs-CZ" sz="2000" dirty="0"/>
              <a:t>».</a:t>
            </a:r>
          </a:p>
        </p:txBody>
      </p:sp>
    </p:spTree>
    <p:extLst>
      <p:ext uri="{BB962C8B-B14F-4D97-AF65-F5344CB8AC3E}">
        <p14:creationId xmlns:p14="http://schemas.microsoft.com/office/powerpoint/2010/main" val="1405987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1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3" name="Freeform: Shape 1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4"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5"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F8F4438C-75BD-0740-869C-AA8679974AE9}"/>
              </a:ext>
            </a:extLst>
          </p:cNvPr>
          <p:cNvSpPr>
            <a:spLocks noGrp="1"/>
          </p:cNvSpPr>
          <p:nvPr>
            <p:ph type="title"/>
          </p:nvPr>
        </p:nvSpPr>
        <p:spPr>
          <a:xfrm>
            <a:off x="1861854" y="633046"/>
            <a:ext cx="4834021" cy="1314996"/>
          </a:xfrm>
        </p:spPr>
        <p:txBody>
          <a:bodyPr anchor="b">
            <a:normAutofit/>
          </a:bodyPr>
          <a:lstStyle/>
          <a:p>
            <a:r>
              <a:rPr lang="cs-CZ" b="1"/>
              <a:t>Skovoroda jako reformátor poezie</a:t>
            </a:r>
            <a:endParaRPr lang="cs-CZ"/>
          </a:p>
        </p:txBody>
      </p:sp>
      <p:sp>
        <p:nvSpPr>
          <p:cNvPr id="3" name="Zástupný obsah 2">
            <a:extLst>
              <a:ext uri="{FF2B5EF4-FFF2-40B4-BE49-F238E27FC236}">
                <a16:creationId xmlns:a16="http://schemas.microsoft.com/office/drawing/2014/main" id="{C92E5B75-9298-584C-B747-7E06D06063ED}"/>
              </a:ext>
            </a:extLst>
          </p:cNvPr>
          <p:cNvSpPr>
            <a:spLocks noGrp="1"/>
          </p:cNvSpPr>
          <p:nvPr>
            <p:ph idx="1"/>
          </p:nvPr>
        </p:nvSpPr>
        <p:spPr>
          <a:xfrm>
            <a:off x="1861854" y="2125737"/>
            <a:ext cx="6018929" cy="4099217"/>
          </a:xfrm>
        </p:spPr>
        <p:txBody>
          <a:bodyPr>
            <a:normAutofit/>
          </a:bodyPr>
          <a:lstStyle/>
          <a:p>
            <a:r>
              <a:rPr lang="cs-CZ" sz="1500" dirty="0"/>
              <a:t>omezil vyrovnání mužského rýmu se ženským </a:t>
            </a:r>
            <a:endParaRPr lang="uk-UA" sz="1500" dirty="0"/>
          </a:p>
          <a:p>
            <a:r>
              <a:rPr lang="cs-CZ" sz="1500" dirty="0"/>
              <a:t>zavedl „neúplné rýmy“ («</a:t>
            </a:r>
            <a:r>
              <a:rPr lang="cs-CZ" sz="1500" dirty="0" err="1"/>
              <a:t>неповні</a:t>
            </a:r>
            <a:r>
              <a:rPr lang="cs-CZ" sz="1500" dirty="0"/>
              <a:t> </a:t>
            </a:r>
            <a:r>
              <a:rPr lang="cs-CZ" sz="1500" dirty="0" err="1"/>
              <a:t>рими</a:t>
            </a:r>
            <a:r>
              <a:rPr lang="cs-CZ" sz="1500" dirty="0"/>
              <a:t>»)</a:t>
            </a:r>
            <a:r>
              <a:rPr lang="uk-UA" sz="1500" dirty="0"/>
              <a:t>:</a:t>
            </a:r>
          </a:p>
          <a:p>
            <a:pPr marL="0" indent="0">
              <a:buNone/>
            </a:pPr>
            <a:r>
              <a:rPr lang="ru-RU" sz="1500" dirty="0"/>
              <a:t> Два рази </a:t>
            </a:r>
            <a:r>
              <a:rPr lang="ru-RU" sz="1500" dirty="0" err="1"/>
              <a:t>глупъ</a:t>
            </a:r>
            <a:r>
              <a:rPr lang="ru-RU" sz="1500" dirty="0"/>
              <a:t>, кто </a:t>
            </a:r>
            <a:r>
              <a:rPr lang="ru-RU" sz="1500" dirty="0" err="1"/>
              <a:t>востать</a:t>
            </a:r>
            <a:r>
              <a:rPr lang="ru-RU" sz="1500" dirty="0"/>
              <a:t> по смерти не чает.</a:t>
            </a:r>
          </a:p>
          <a:p>
            <a:pPr marL="0" indent="0">
              <a:buNone/>
            </a:pPr>
            <a:r>
              <a:rPr lang="ru-RU" sz="1500" dirty="0"/>
              <a:t>Посмотри, мой </a:t>
            </a:r>
            <a:r>
              <a:rPr lang="ru-RU" sz="1500" dirty="0" err="1"/>
              <a:t>другъ</a:t>
            </a:r>
            <a:r>
              <a:rPr lang="ru-RU" sz="1500" dirty="0"/>
              <a:t>,</a:t>
            </a:r>
          </a:p>
          <a:p>
            <a:pPr marL="0" indent="0">
              <a:buNone/>
            </a:pPr>
            <a:r>
              <a:rPr lang="ru-RU" sz="1500" dirty="0"/>
              <a:t>На </a:t>
            </a:r>
            <a:r>
              <a:rPr lang="ru-RU" sz="1500" dirty="0" err="1"/>
              <a:t>солнечній</a:t>
            </a:r>
            <a:r>
              <a:rPr lang="ru-RU" sz="1500" dirty="0"/>
              <a:t> </a:t>
            </a:r>
            <a:r>
              <a:rPr lang="ru-RU" sz="1500" dirty="0" err="1"/>
              <a:t>кругь</a:t>
            </a:r>
            <a:r>
              <a:rPr lang="ru-RU" sz="1500" dirty="0"/>
              <a:t>:</a:t>
            </a:r>
          </a:p>
          <a:p>
            <a:pPr marL="0" indent="0">
              <a:buNone/>
            </a:pPr>
            <a:r>
              <a:rPr lang="ru-RU" sz="1500" dirty="0"/>
              <a:t>Ввечеру заходит,</a:t>
            </a:r>
          </a:p>
          <a:p>
            <a:pPr marL="0" indent="0">
              <a:buNone/>
            </a:pPr>
            <a:r>
              <a:rPr lang="ru-RU" sz="1500" dirty="0"/>
              <a:t>Поутру восходит, — </a:t>
            </a:r>
          </a:p>
          <a:p>
            <a:pPr marL="0" indent="0">
              <a:buNone/>
            </a:pPr>
            <a:r>
              <a:rPr lang="ru-RU" sz="1500" dirty="0" err="1"/>
              <a:t>Пойдешъ</a:t>
            </a:r>
            <a:r>
              <a:rPr lang="ru-RU" sz="1500" dirty="0"/>
              <a:t> и </a:t>
            </a:r>
            <a:r>
              <a:rPr lang="ru-RU" sz="1500" dirty="0" err="1"/>
              <a:t>ти</a:t>
            </a:r>
            <a:r>
              <a:rPr lang="ru-RU" sz="1500" dirty="0"/>
              <a:t> в той же </a:t>
            </a:r>
            <a:r>
              <a:rPr lang="ru-RU" sz="1500" dirty="0" err="1"/>
              <a:t>слЂдъ</a:t>
            </a:r>
            <a:r>
              <a:rPr lang="ru-RU" sz="1500" dirty="0"/>
              <a:t>.</a:t>
            </a:r>
          </a:p>
          <a:p>
            <a:pPr marL="0" indent="0">
              <a:buNone/>
            </a:pPr>
            <a:r>
              <a:rPr lang="ru-RU" sz="1500" i="1" dirty="0" err="1"/>
              <a:t>закінчення</a:t>
            </a:r>
            <a:r>
              <a:rPr lang="ru-RU" sz="1500" i="1" dirty="0"/>
              <a:t> не </a:t>
            </a:r>
            <a:r>
              <a:rPr lang="ru-RU" sz="1500" i="1" dirty="0" err="1"/>
              <a:t>цілком</a:t>
            </a:r>
            <a:r>
              <a:rPr lang="ru-RU" sz="1500" i="1" dirty="0"/>
              <a:t> </a:t>
            </a:r>
            <a:r>
              <a:rPr lang="ru-RU" sz="1500" i="1" dirty="0" err="1"/>
              <a:t>тотожні</a:t>
            </a:r>
            <a:r>
              <a:rPr lang="ru-RU" sz="1500" i="1" dirty="0"/>
              <a:t>, </a:t>
            </a:r>
            <a:r>
              <a:rPr lang="ru-RU" sz="1500" i="1" dirty="0" err="1"/>
              <a:t>наприклад</a:t>
            </a:r>
            <a:r>
              <a:rPr lang="ru-RU" sz="1500" i="1" dirty="0"/>
              <a:t>, </a:t>
            </a:r>
            <a:r>
              <a:rPr lang="ru-RU" sz="1500" b="1" i="1" dirty="0"/>
              <a:t>дух :: круг</a:t>
            </a:r>
            <a:r>
              <a:rPr lang="ru-RU" sz="1500" i="1" dirty="0"/>
              <a:t>. </a:t>
            </a:r>
          </a:p>
          <a:p>
            <a:pPr marL="0" indent="0">
              <a:buNone/>
            </a:pPr>
            <a:endParaRPr lang="uk-UA" sz="1500" i="1" dirty="0"/>
          </a:p>
          <a:p>
            <a:r>
              <a:rPr lang="cs-CZ" sz="1500" dirty="0" err="1"/>
              <a:t>Skovorodovy</a:t>
            </a:r>
            <a:r>
              <a:rPr lang="cs-CZ" sz="1500" dirty="0"/>
              <a:t> reformy stěží měly vliv na vývoj nové ukrajinské básně </a:t>
            </a:r>
          </a:p>
        </p:txBody>
      </p:sp>
      <p:pic>
        <p:nvPicPr>
          <p:cNvPr id="5" name="Obrázek 4" descr="Obsah obrázku strom, exteriér, země, tráva&#10;&#10;Popis byl vytvořen automaticky">
            <a:extLst>
              <a:ext uri="{FF2B5EF4-FFF2-40B4-BE49-F238E27FC236}">
                <a16:creationId xmlns:a16="http://schemas.microsoft.com/office/drawing/2014/main" id="{75D9D4F2-FC77-6F4C-9904-F88B554EE59B}"/>
              </a:ext>
            </a:extLst>
          </p:cNvPr>
          <p:cNvPicPr>
            <a:picLocks noChangeAspect="1"/>
          </p:cNvPicPr>
          <p:nvPr/>
        </p:nvPicPr>
        <p:blipFill>
          <a:blip r:embed="rId2"/>
          <a:stretch>
            <a:fillRect/>
          </a:stretch>
        </p:blipFill>
        <p:spPr>
          <a:xfrm>
            <a:off x="8028884" y="672808"/>
            <a:ext cx="3427504" cy="5134837"/>
          </a:xfrm>
          <a:prstGeom prst="rect">
            <a:avLst/>
          </a:prstGeom>
        </p:spPr>
      </p:pic>
      <p:grpSp>
        <p:nvGrpSpPr>
          <p:cNvPr id="36"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37" name="Freeform: Shape 2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2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9" name="Freeform: Shape 2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 name="Freeform: Shape 2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1" name="Freeform: Shape 2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102320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F0431BCF-81FE-354B-821A-082C1A339C7B}"/>
              </a:ext>
            </a:extLst>
          </p:cNvPr>
          <p:cNvSpPr>
            <a:spLocks noGrp="1"/>
          </p:cNvSpPr>
          <p:nvPr>
            <p:ph type="title"/>
          </p:nvPr>
        </p:nvSpPr>
        <p:spPr>
          <a:xfrm>
            <a:off x="1331088" y="565739"/>
            <a:ext cx="9745883" cy="1124949"/>
          </a:xfrm>
        </p:spPr>
        <p:txBody>
          <a:bodyPr>
            <a:normAutofit/>
          </a:bodyPr>
          <a:lstStyle/>
          <a:p>
            <a:pPr algn="ctr"/>
            <a:r>
              <a:rPr lang="cs-CZ" dirty="0">
                <a:latin typeface="Times New Roman" panose="02020603050405020304" pitchFamily="18" charset="0"/>
                <a:cs typeface="Times New Roman" panose="02020603050405020304" pitchFamily="18" charset="0"/>
              </a:rPr>
              <a:t>«</a:t>
            </a:r>
            <a:r>
              <a:rPr lang="cs-CZ" dirty="0" err="1">
                <a:latin typeface="Times New Roman" panose="02020603050405020304" pitchFamily="18" charset="0"/>
                <a:cs typeface="Times New Roman" panose="02020603050405020304" pitchFamily="18" charset="0"/>
              </a:rPr>
              <a:t>Сад</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божественних</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пісень</a:t>
            </a:r>
            <a:r>
              <a:rPr lang="cs-CZ" dirty="0">
                <a:latin typeface="Times New Roman" panose="02020603050405020304" pitchFamily="18" charset="0"/>
                <a:cs typeface="Times New Roman" panose="02020603050405020304" pitchFamily="18" charset="0"/>
              </a:rPr>
              <a:t>» </a:t>
            </a:r>
          </a:p>
        </p:txBody>
      </p:sp>
      <p:sp>
        <p:nvSpPr>
          <p:cNvPr id="20" name="Freeform: Shape 10">
            <a:extLst>
              <a:ext uri="{FF2B5EF4-FFF2-40B4-BE49-F238E27FC236}">
                <a16:creationId xmlns:a16="http://schemas.microsoft.com/office/drawing/2014/main" id="{AAD42DD4-86F6-4FD2-869F-32D35E310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1" name="Freeform: Shape 12">
            <a:extLst>
              <a:ext uri="{FF2B5EF4-FFF2-40B4-BE49-F238E27FC236}">
                <a16:creationId xmlns:a16="http://schemas.microsoft.com/office/drawing/2014/main" id="{4C36B8C5-0DEB-41B5-911D-572E2E835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4">
            <a:extLst>
              <a:ext uri="{FF2B5EF4-FFF2-40B4-BE49-F238E27FC236}">
                <a16:creationId xmlns:a16="http://schemas.microsoft.com/office/drawing/2014/main" id="{5D1FF148-6725-4278-A9A8-A9A6A3F26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389"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16">
            <a:extLst>
              <a:ext uri="{FF2B5EF4-FFF2-40B4-BE49-F238E27FC236}">
                <a16:creationId xmlns:a16="http://schemas.microsoft.com/office/drawing/2014/main" id="{B247507B-4D21-4FF7-B49C-239309CF2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389"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4" name="Zástupný obsah 2">
            <a:extLst>
              <a:ext uri="{FF2B5EF4-FFF2-40B4-BE49-F238E27FC236}">
                <a16:creationId xmlns:a16="http://schemas.microsoft.com/office/drawing/2014/main" id="{51BEAC30-13A4-4F77-A655-8FFE6049D7B0}"/>
              </a:ext>
            </a:extLst>
          </p:cNvPr>
          <p:cNvGraphicFramePr>
            <a:graphicFrameLocks noGrp="1"/>
          </p:cNvGraphicFramePr>
          <p:nvPr>
            <p:ph idx="1"/>
            <p:extLst>
              <p:ext uri="{D42A27DB-BD31-4B8C-83A1-F6EECF244321}">
                <p14:modId xmlns:p14="http://schemas.microsoft.com/office/powerpoint/2010/main" val="513292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Obrázek 15">
            <a:extLst>
              <a:ext uri="{FF2B5EF4-FFF2-40B4-BE49-F238E27FC236}">
                <a16:creationId xmlns:a16="http://schemas.microsoft.com/office/drawing/2014/main" id="{64576312-8DBA-B447-8E2D-4DCE68D1FB89}"/>
              </a:ext>
            </a:extLst>
          </p:cNvPr>
          <p:cNvPicPr>
            <a:picLocks noChangeAspect="1"/>
          </p:cNvPicPr>
          <p:nvPr/>
        </p:nvPicPr>
        <p:blipFill>
          <a:blip r:embed="rId7">
            <a:alphaModFix amt="8000"/>
          </a:blip>
          <a:stretch>
            <a:fillRect/>
          </a:stretch>
        </p:blipFill>
        <p:spPr>
          <a:xfrm>
            <a:off x="1170294" y="0"/>
            <a:ext cx="9863328" cy="6979521"/>
          </a:xfrm>
          <a:prstGeom prst="rect">
            <a:avLst/>
          </a:prstGeom>
        </p:spPr>
      </p:pic>
    </p:spTree>
    <p:extLst>
      <p:ext uri="{BB962C8B-B14F-4D97-AF65-F5344CB8AC3E}">
        <p14:creationId xmlns:p14="http://schemas.microsoft.com/office/powerpoint/2010/main" val="2830500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D4C700-3E7F-094B-9981-B14E6E812D6B}"/>
              </a:ext>
            </a:extLst>
          </p:cNvPr>
          <p:cNvSpPr>
            <a:spLocks noGrp="1"/>
          </p:cNvSpPr>
          <p:nvPr>
            <p:ph type="title"/>
          </p:nvPr>
        </p:nvSpPr>
        <p:spPr/>
        <p:txBody>
          <a:bodyPr>
            <a:normAutofit/>
          </a:bodyPr>
          <a:lstStyle/>
          <a:p>
            <a:pPr algn="ctr"/>
            <a:r>
              <a:rPr lang="cs-CZ" dirty="0" err="1"/>
              <a:t>Počátky</a:t>
            </a:r>
            <a:r>
              <a:rPr lang="cs-CZ" dirty="0"/>
              <a:t> literatury </a:t>
            </a:r>
            <a:r>
              <a:rPr lang="cs-CZ" dirty="0" err="1"/>
              <a:t>východních</a:t>
            </a:r>
            <a:r>
              <a:rPr lang="cs-CZ" dirty="0"/>
              <a:t> Slovanů</a:t>
            </a:r>
          </a:p>
        </p:txBody>
      </p:sp>
      <p:sp>
        <p:nvSpPr>
          <p:cNvPr id="3" name="Zástupný obsah 2">
            <a:extLst>
              <a:ext uri="{FF2B5EF4-FFF2-40B4-BE49-F238E27FC236}">
                <a16:creationId xmlns:a16="http://schemas.microsoft.com/office/drawing/2014/main" id="{0B1697C5-EE64-744E-A66F-59AD30E24450}"/>
              </a:ext>
            </a:extLst>
          </p:cNvPr>
          <p:cNvSpPr>
            <a:spLocks noGrp="1"/>
          </p:cNvSpPr>
          <p:nvPr>
            <p:ph idx="1"/>
          </p:nvPr>
        </p:nvSpPr>
        <p:spPr>
          <a:xfrm>
            <a:off x="984504" y="1820164"/>
            <a:ext cx="10515600" cy="4672711"/>
          </a:xfrm>
        </p:spPr>
        <p:txBody>
          <a:bodyPr>
            <a:noAutofit/>
          </a:bodyPr>
          <a:lstStyle/>
          <a:p>
            <a:pPr marL="0" indent="0" algn="just">
              <a:lnSpc>
                <a:spcPct val="130000"/>
              </a:lnSpc>
              <a:spcBef>
                <a:spcPts val="0"/>
              </a:spcBef>
              <a:buNone/>
            </a:pPr>
            <a:r>
              <a:rPr lang="cs-CZ" sz="1800" dirty="0" err="1">
                <a:latin typeface="Times New Roman" panose="02020603050405020304" pitchFamily="18" charset="0"/>
                <a:cs typeface="Times New Roman" panose="02020603050405020304" pitchFamily="18" charset="0"/>
              </a:rPr>
              <a:t>Počátky</a:t>
            </a:r>
            <a:r>
              <a:rPr lang="cs-CZ" sz="1800" dirty="0">
                <a:latin typeface="Times New Roman" panose="02020603050405020304" pitchFamily="18" charset="0"/>
                <a:cs typeface="Times New Roman" panose="02020603050405020304" pitchFamily="18" charset="0"/>
              </a:rPr>
              <a:t> literatury </a:t>
            </a:r>
            <a:r>
              <a:rPr lang="cs-CZ" sz="1800" dirty="0" err="1">
                <a:latin typeface="Times New Roman" panose="02020603050405020304" pitchFamily="18" charset="0"/>
                <a:cs typeface="Times New Roman" panose="02020603050405020304" pitchFamily="18" charset="0"/>
              </a:rPr>
              <a:t>východních</a:t>
            </a:r>
            <a:r>
              <a:rPr lang="cs-CZ" sz="1800" dirty="0">
                <a:latin typeface="Times New Roman" panose="02020603050405020304" pitchFamily="18" charset="0"/>
                <a:cs typeface="Times New Roman" panose="02020603050405020304" pitchFamily="18" charset="0"/>
              </a:rPr>
              <a:t> Slovanů, jsou spojeny se vznikem </a:t>
            </a:r>
            <a:r>
              <a:rPr lang="cs-CZ" sz="1800" dirty="0" err="1">
                <a:latin typeface="Times New Roman" panose="02020603050405020304" pitchFamily="18" charset="0"/>
                <a:cs typeface="Times New Roman" panose="02020603050405020304" pitchFamily="18" charset="0"/>
              </a:rPr>
              <a:t>prvního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státu</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východních</a:t>
            </a:r>
            <a:r>
              <a:rPr lang="cs-CZ" sz="1800" dirty="0">
                <a:latin typeface="Times New Roman" panose="02020603050405020304" pitchFamily="18" charset="0"/>
                <a:cs typeface="Times New Roman" panose="02020603050405020304" pitchFamily="18" charset="0"/>
              </a:rPr>
              <a:t> Slovanů – Kyjevské Rusi a s </a:t>
            </a:r>
            <a:r>
              <a:rPr lang="cs-CZ" sz="1800" dirty="0" err="1">
                <a:latin typeface="Times New Roman" panose="02020603050405020304" pitchFamily="18" charset="0"/>
                <a:cs typeface="Times New Roman" panose="02020603050405020304" pitchFamily="18" charset="0"/>
              </a:rPr>
              <a:t>pozdější</a:t>
            </a:r>
            <a:r>
              <a:rPr lang="cs-CZ" sz="1800" dirty="0">
                <a:latin typeface="Times New Roman" panose="02020603050405020304" pitchFamily="18" charset="0"/>
                <a:cs typeface="Times New Roman" panose="02020603050405020304" pitchFamily="18" charset="0"/>
              </a:rPr>
              <a:t> christianizací, s </a:t>
            </a:r>
            <a:r>
              <a:rPr lang="cs-CZ" sz="1800" dirty="0" err="1">
                <a:latin typeface="Times New Roman" panose="02020603050405020304" pitchFamily="18" charset="0"/>
                <a:cs typeface="Times New Roman" panose="02020603050405020304" pitchFamily="18" charset="0"/>
              </a:rPr>
              <a:t>níz</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přišlo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písmo</a:t>
            </a:r>
            <a:r>
              <a:rPr lang="cs-CZ" sz="1800" dirty="0">
                <a:latin typeface="Times New Roman" panose="02020603050405020304" pitchFamily="18" charset="0"/>
                <a:cs typeface="Times New Roman" panose="02020603050405020304" pitchFamily="18" charset="0"/>
              </a:rPr>
              <a:t> a spisovný jazyk. </a:t>
            </a:r>
            <a:r>
              <a:rPr lang="cs-CZ" sz="1800" dirty="0" err="1">
                <a:latin typeface="Times New Roman" panose="02020603050405020304" pitchFamily="18" charset="0"/>
                <a:cs typeface="Times New Roman" panose="02020603050405020304" pitchFamily="18" charset="0"/>
              </a:rPr>
              <a:t>Sám</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původ</a:t>
            </a:r>
            <a:r>
              <a:rPr lang="cs-CZ" sz="1800" dirty="0">
                <a:latin typeface="Times New Roman" panose="02020603050405020304" pitchFamily="18" charset="0"/>
                <a:cs typeface="Times New Roman" panose="02020603050405020304" pitchFamily="18" charset="0"/>
              </a:rPr>
              <a:t> slova „Rus“ nebo jeho </a:t>
            </a:r>
            <a:r>
              <a:rPr lang="cs-CZ" sz="1800" dirty="0" err="1">
                <a:latin typeface="Times New Roman" panose="02020603050405020304" pitchFamily="18" charset="0"/>
                <a:cs typeface="Times New Roman" panose="02020603050405020304" pitchFamily="18" charset="0"/>
              </a:rPr>
              <a:t>pozdějši</a:t>
            </a:r>
            <a:r>
              <a:rPr lang="cs-CZ" sz="1800" dirty="0">
                <a:latin typeface="Times New Roman" panose="02020603050405020304" pitchFamily="18" charset="0"/>
                <a:cs typeface="Times New Roman" panose="02020603050405020304" pitchFamily="18" charset="0"/>
              </a:rPr>
              <a:t>́ varianty „</a:t>
            </a:r>
            <a:r>
              <a:rPr lang="cs-CZ" sz="1800" dirty="0" err="1">
                <a:latin typeface="Times New Roman" panose="02020603050405020304" pitchFamily="18" charset="0"/>
                <a:cs typeface="Times New Roman" panose="02020603050405020304" pitchFamily="18" charset="0"/>
              </a:rPr>
              <a:t>Rossija</a:t>
            </a:r>
            <a:r>
              <a:rPr lang="cs-CZ" sz="1800" dirty="0">
                <a:latin typeface="Times New Roman" panose="02020603050405020304" pitchFamily="18" charset="0"/>
                <a:cs typeface="Times New Roman" panose="02020603050405020304" pitchFamily="18" charset="0"/>
              </a:rPr>
              <a:t>“ odkazuje k </a:t>
            </a:r>
            <a:r>
              <a:rPr lang="cs-CZ" sz="1800" dirty="0" err="1">
                <a:latin typeface="Times New Roman" panose="02020603050405020304" pitchFamily="18" charset="0"/>
                <a:cs typeface="Times New Roman" panose="02020603050405020304" pitchFamily="18" charset="0"/>
              </a:rPr>
              <a:t>ugrofinskému</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výrazu</a:t>
            </a:r>
            <a:r>
              <a:rPr lang="cs-CZ" sz="1800" dirty="0">
                <a:latin typeface="Times New Roman" panose="02020603050405020304" pitchFamily="18" charset="0"/>
                <a:cs typeface="Times New Roman" panose="02020603050405020304" pitchFamily="18" charset="0"/>
              </a:rPr>
              <a:t> pro </a:t>
            </a:r>
            <a:r>
              <a:rPr lang="cs-CZ" sz="1800" dirty="0" err="1">
                <a:latin typeface="Times New Roman" panose="02020603050405020304" pitchFamily="18" charset="0"/>
                <a:cs typeface="Times New Roman" panose="02020603050405020304" pitchFamily="18" charset="0"/>
              </a:rPr>
              <a:t>skandinávske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členy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bojových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družin</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vikingy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varjagy</a:t>
            </a:r>
            <a:r>
              <a:rPr lang="cs-CZ" sz="1800" dirty="0">
                <a:latin typeface="Times New Roman" panose="02020603050405020304" pitchFamily="18" charset="0"/>
                <a:cs typeface="Times New Roman" panose="02020603050405020304" pitchFamily="18" charset="0"/>
              </a:rPr>
              <a:t> – od </a:t>
            </a:r>
            <a:r>
              <a:rPr lang="cs-CZ" sz="1800" dirty="0" err="1">
                <a:latin typeface="Times New Roman" panose="02020603050405020304" pitchFamily="18" charset="0"/>
                <a:cs typeface="Times New Roman" panose="02020603050405020304" pitchFamily="18" charset="0"/>
              </a:rPr>
              <a:t>waering</a:t>
            </a:r>
            <a:r>
              <a:rPr lang="cs-CZ" sz="1800" dirty="0">
                <a:latin typeface="Times New Roman" panose="02020603050405020304" pitchFamily="18" charset="0"/>
                <a:cs typeface="Times New Roman" panose="02020603050405020304" pitchFamily="18" charset="0"/>
              </a:rPr>
              <a:t> = </a:t>
            </a:r>
            <a:r>
              <a:rPr lang="cs-CZ" sz="1800" dirty="0" err="1">
                <a:latin typeface="Times New Roman" panose="02020603050405020304" pitchFamily="18" charset="0"/>
                <a:cs typeface="Times New Roman" panose="02020603050405020304" pitchFamily="18" charset="0"/>
              </a:rPr>
              <a:t>válečník</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kteři</a:t>
            </a:r>
            <a:r>
              <a:rPr lang="cs-CZ" sz="1800" dirty="0">
                <a:latin typeface="Times New Roman" panose="02020603050405020304" pitchFamily="18" charset="0"/>
                <a:cs typeface="Times New Roman" panose="02020603050405020304" pitchFamily="18" charset="0"/>
              </a:rPr>
              <a:t>́ byli </a:t>
            </a:r>
            <a:r>
              <a:rPr lang="cs-CZ" sz="1800" dirty="0" err="1">
                <a:latin typeface="Times New Roman" panose="02020603050405020304" pitchFamily="18" charset="0"/>
                <a:cs typeface="Times New Roman" panose="02020603050405020304" pitchFamily="18" charset="0"/>
              </a:rPr>
              <a:t>najímáni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východoslovanskými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náčelníky</a:t>
            </a:r>
            <a:r>
              <a:rPr lang="cs-CZ" sz="1800" dirty="0">
                <a:latin typeface="Times New Roman" panose="02020603050405020304" pitchFamily="18" charset="0"/>
                <a:cs typeface="Times New Roman" panose="02020603050405020304" pitchFamily="18" charset="0"/>
              </a:rPr>
              <a:t> a </a:t>
            </a:r>
            <a:r>
              <a:rPr lang="cs-CZ" sz="1800" dirty="0" err="1">
                <a:latin typeface="Times New Roman" panose="02020603050405020304" pitchFamily="18" charset="0"/>
                <a:cs typeface="Times New Roman" panose="02020603050405020304" pitchFamily="18" charset="0"/>
              </a:rPr>
              <a:t>postupne</a:t>
            </a:r>
            <a:r>
              <a:rPr lang="cs-CZ" sz="1800" dirty="0">
                <a:latin typeface="Times New Roman" panose="02020603050405020304" pitchFamily="18" charset="0"/>
                <a:cs typeface="Times New Roman" panose="02020603050405020304" pitchFamily="18" charset="0"/>
              </a:rPr>
              <a:t>̌ na trase, které se </a:t>
            </a:r>
            <a:r>
              <a:rPr lang="cs-CZ" sz="1800" dirty="0" err="1">
                <a:latin typeface="Times New Roman" panose="02020603050405020304" pitchFamily="18" charset="0"/>
                <a:cs typeface="Times New Roman" panose="02020603050405020304" pitchFamily="18" charset="0"/>
              </a:rPr>
              <a:t>tradične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říka</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put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iz</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varjag</a:t>
            </a:r>
            <a:r>
              <a:rPr lang="cs-CZ" sz="1800" dirty="0">
                <a:latin typeface="Times New Roman" panose="02020603050405020304" pitchFamily="18" charset="0"/>
                <a:cs typeface="Times New Roman" panose="02020603050405020304" pitchFamily="18" charset="0"/>
              </a:rPr>
              <a:t> v </a:t>
            </a:r>
            <a:r>
              <a:rPr lang="cs-CZ" sz="1800" dirty="0" err="1">
                <a:latin typeface="Times New Roman" panose="02020603050405020304" pitchFamily="18" charset="0"/>
                <a:cs typeface="Times New Roman" panose="02020603050405020304" pitchFamily="18" charset="0"/>
              </a:rPr>
              <a:t>greki</a:t>
            </a:r>
            <a:r>
              <a:rPr lang="cs-CZ" sz="1800" dirty="0">
                <a:latin typeface="Times New Roman" panose="02020603050405020304" pitchFamily="18" charset="0"/>
                <a:cs typeface="Times New Roman" panose="02020603050405020304" pitchFamily="18" charset="0"/>
              </a:rPr>
              <a:t>“ (cesta od </a:t>
            </a:r>
            <a:r>
              <a:rPr lang="cs-CZ" sz="1800" dirty="0" err="1">
                <a:latin typeface="Times New Roman" panose="02020603050405020304" pitchFamily="18" charset="0"/>
                <a:cs typeface="Times New Roman" panose="02020603050405020304" pitchFamily="18" charset="0"/>
              </a:rPr>
              <a:t>Varjagu</a:t>
            </a:r>
            <a:r>
              <a:rPr lang="cs-CZ" sz="1800" dirty="0">
                <a:latin typeface="Times New Roman" panose="02020603050405020304" pitchFamily="18" charset="0"/>
                <a:cs typeface="Times New Roman" panose="02020603050405020304" pitchFamily="18" charset="0"/>
              </a:rPr>
              <a:t>̊ k </a:t>
            </a:r>
            <a:r>
              <a:rPr lang="cs-CZ" sz="1800" dirty="0" err="1">
                <a:latin typeface="Times New Roman" panose="02020603050405020304" pitchFamily="18" charset="0"/>
                <a:cs typeface="Times New Roman" panose="02020603050405020304" pitchFamily="18" charset="0"/>
              </a:rPr>
              <a:t>Řekům</a:t>
            </a:r>
            <a:r>
              <a:rPr lang="cs-CZ" sz="1800" dirty="0">
                <a:latin typeface="Times New Roman" panose="02020603050405020304" pitchFamily="18" charset="0"/>
                <a:cs typeface="Times New Roman" panose="02020603050405020304" pitchFamily="18" charset="0"/>
              </a:rPr>
              <a:t>, tedy ze </a:t>
            </a:r>
            <a:r>
              <a:rPr lang="cs-CZ" sz="1800" dirty="0" err="1">
                <a:latin typeface="Times New Roman" panose="02020603050405020304" pitchFamily="18" charset="0"/>
                <a:cs typeface="Times New Roman" panose="02020603050405020304" pitchFamily="18" charset="0"/>
              </a:rPr>
              <a:t>Skandinávie</a:t>
            </a:r>
            <a:r>
              <a:rPr lang="cs-CZ" sz="1800" dirty="0">
                <a:latin typeface="Times New Roman" panose="02020603050405020304" pitchFamily="18" charset="0"/>
                <a:cs typeface="Times New Roman" panose="02020603050405020304" pitchFamily="18" charset="0"/>
              </a:rPr>
              <a:t> do </a:t>
            </a:r>
            <a:r>
              <a:rPr lang="cs-CZ" sz="1800" dirty="0" err="1">
                <a:latin typeface="Times New Roman" panose="02020603050405020304" pitchFamily="18" charset="0"/>
                <a:cs typeface="Times New Roman" panose="02020603050405020304" pitchFamily="18" charset="0"/>
              </a:rPr>
              <a:t>tehdejší</a:t>
            </a:r>
            <a:r>
              <a:rPr lang="cs-CZ" sz="1800" dirty="0">
                <a:latin typeface="Times New Roman" panose="02020603050405020304" pitchFamily="18" charset="0"/>
                <a:cs typeface="Times New Roman" panose="02020603050405020304" pitchFamily="18" charset="0"/>
              </a:rPr>
              <a:t> Byzance), </a:t>
            </a:r>
            <a:r>
              <a:rPr lang="cs-CZ" sz="1800" dirty="0" err="1">
                <a:latin typeface="Times New Roman" panose="02020603050405020304" pitchFamily="18" charset="0"/>
                <a:cs typeface="Times New Roman" panose="02020603050405020304" pitchFamily="18" charset="0"/>
              </a:rPr>
              <a:t>přebírali</a:t>
            </a:r>
            <a:r>
              <a:rPr lang="cs-CZ" sz="1800" dirty="0">
                <a:latin typeface="Times New Roman" panose="02020603050405020304" pitchFamily="18" charset="0"/>
                <a:cs typeface="Times New Roman" panose="02020603050405020304" pitchFamily="18" charset="0"/>
              </a:rPr>
              <a:t> moc. </a:t>
            </a:r>
            <a:r>
              <a:rPr lang="cs-CZ" sz="1800" dirty="0" err="1">
                <a:latin typeface="Times New Roman" panose="02020603050405020304" pitchFamily="18" charset="0"/>
                <a:cs typeface="Times New Roman" panose="02020603050405020304" pitchFamily="18" charset="0"/>
              </a:rPr>
              <a:t>Prvni</a:t>
            </a:r>
            <a:r>
              <a:rPr lang="cs-CZ" sz="1800" dirty="0">
                <a:latin typeface="Times New Roman" panose="02020603050405020304" pitchFamily="18" charset="0"/>
                <a:cs typeface="Times New Roman" panose="02020603050405020304" pitchFamily="18" charset="0"/>
              </a:rPr>
              <a:t>́ kyjevská dynastie </a:t>
            </a:r>
            <a:r>
              <a:rPr lang="cs-CZ" sz="1800" dirty="0" err="1">
                <a:latin typeface="Times New Roman" panose="02020603050405020304" pitchFamily="18" charset="0"/>
                <a:cs typeface="Times New Roman" panose="02020603050405020304" pitchFamily="18" charset="0"/>
              </a:rPr>
              <a:t>rurikovcu</a:t>
            </a:r>
            <a:r>
              <a:rPr lang="cs-CZ" sz="1800" dirty="0">
                <a:latin typeface="Times New Roman" panose="02020603050405020304" pitchFamily="18" charset="0"/>
                <a:cs typeface="Times New Roman" panose="02020603050405020304" pitchFamily="18" charset="0"/>
              </a:rPr>
              <a:t>̊ byla </a:t>
            </a:r>
            <a:r>
              <a:rPr lang="cs-CZ" sz="1800" dirty="0" err="1">
                <a:latin typeface="Times New Roman" panose="02020603050405020304" pitchFamily="18" charset="0"/>
                <a:cs typeface="Times New Roman" panose="02020603050405020304" pitchFamily="18" charset="0"/>
              </a:rPr>
              <a:t>skandinávského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původu</a:t>
            </a:r>
            <a:r>
              <a:rPr lang="cs-CZ" sz="1800" dirty="0">
                <a:latin typeface="Times New Roman" panose="02020603050405020304" pitchFamily="18" charset="0"/>
                <a:cs typeface="Times New Roman" panose="02020603050405020304" pitchFamily="18" charset="0"/>
              </a:rPr>
              <a:t>, což potvrzují jak </a:t>
            </a:r>
            <a:r>
              <a:rPr lang="cs-CZ" sz="1800" dirty="0" err="1">
                <a:latin typeface="Times New Roman" panose="02020603050405020304" pitchFamily="18" charset="0"/>
                <a:cs typeface="Times New Roman" panose="02020603050405020304" pitchFamily="18" charset="0"/>
              </a:rPr>
              <a:t>jména</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prvních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panovníku</a:t>
            </a:r>
            <a:r>
              <a:rPr lang="cs-CZ" sz="1800" dirty="0">
                <a:latin typeface="Times New Roman" panose="02020603050405020304" pitchFamily="18" charset="0"/>
                <a:cs typeface="Times New Roman" panose="02020603050405020304" pitchFamily="18" charset="0"/>
              </a:rPr>
              <a:t>̊ (Olga = Helga, Vladimir, </a:t>
            </a:r>
            <a:r>
              <a:rPr lang="cs-CZ" sz="1800" dirty="0" err="1">
                <a:latin typeface="Times New Roman" panose="02020603050405020304" pitchFamily="18" charset="0"/>
                <a:cs typeface="Times New Roman" panose="02020603050405020304" pitchFamily="18" charset="0"/>
              </a:rPr>
              <a:t>Volodymyr</a:t>
            </a:r>
            <a:r>
              <a:rPr lang="cs-CZ" sz="1800" dirty="0">
                <a:latin typeface="Times New Roman" panose="02020603050405020304" pitchFamily="18" charset="0"/>
                <a:cs typeface="Times New Roman" panose="02020603050405020304" pitchFamily="18" charset="0"/>
              </a:rPr>
              <a:t> = Waldemar), ale </a:t>
            </a:r>
            <a:r>
              <a:rPr lang="cs-CZ" sz="1800" dirty="0" err="1">
                <a:latin typeface="Times New Roman" panose="02020603050405020304" pitchFamily="18" charset="0"/>
                <a:cs typeface="Times New Roman" panose="02020603050405020304" pitchFamily="18" charset="0"/>
              </a:rPr>
              <a:t>take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místni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názvy</a:t>
            </a:r>
            <a:r>
              <a:rPr lang="cs-CZ" sz="1800" dirty="0">
                <a:latin typeface="Times New Roman" panose="02020603050405020304" pitchFamily="18" charset="0"/>
                <a:cs typeface="Times New Roman" panose="02020603050405020304" pitchFamily="18" charset="0"/>
              </a:rPr>
              <a:t> s </a:t>
            </a:r>
            <a:r>
              <a:rPr lang="cs-CZ" sz="1800" dirty="0" err="1">
                <a:latin typeface="Times New Roman" panose="02020603050405020304" pitchFamily="18" charset="0"/>
                <a:cs typeface="Times New Roman" panose="02020603050405020304" pitchFamily="18" charset="0"/>
              </a:rPr>
              <a:t>kořenem</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rus</a:t>
            </a:r>
            <a:r>
              <a:rPr lang="cs-CZ" sz="1800" dirty="0">
                <a:latin typeface="Times New Roman" panose="02020603050405020304" pitchFamily="18" charset="0"/>
                <a:cs typeface="Times New Roman" panose="02020603050405020304" pitchFamily="18" charset="0"/>
              </a:rPr>
              <a:t>/ros) a mimo jiné i </a:t>
            </a:r>
            <a:r>
              <a:rPr lang="cs-CZ" sz="1800" dirty="0" err="1">
                <a:latin typeface="Times New Roman" panose="02020603050405020304" pitchFamily="18" charset="0"/>
                <a:cs typeface="Times New Roman" panose="02020603050405020304" pitchFamily="18" charset="0"/>
              </a:rPr>
              <a:t>jména</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účastníku</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kyjevských</a:t>
            </a:r>
            <a:r>
              <a:rPr lang="cs-CZ" sz="1800" dirty="0">
                <a:latin typeface="Times New Roman" panose="02020603050405020304" pitchFamily="18" charset="0"/>
                <a:cs typeface="Times New Roman" panose="02020603050405020304" pitchFamily="18" charset="0"/>
              </a:rPr>
              <a:t> poselstev, která po </a:t>
            </a:r>
            <a:r>
              <a:rPr lang="cs-CZ" sz="1800" dirty="0" err="1">
                <a:latin typeface="Times New Roman" panose="02020603050405020304" pitchFamily="18" charset="0"/>
                <a:cs typeface="Times New Roman" panose="02020603050405020304" pitchFamily="18" charset="0"/>
              </a:rPr>
              <a:t>častých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válkách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uzavírala</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mírové</a:t>
            </a:r>
            <a:r>
              <a:rPr lang="cs-CZ" sz="1800" dirty="0">
                <a:latin typeface="Times New Roman" panose="02020603050405020304" pitchFamily="18" charset="0"/>
                <a:cs typeface="Times New Roman" panose="02020603050405020304" pitchFamily="18" charset="0"/>
              </a:rPr>
              <a:t> smlouvy s Byzancí: </a:t>
            </a:r>
            <a:r>
              <a:rPr lang="cs-CZ" sz="1800" dirty="0" err="1">
                <a:latin typeface="Times New Roman" panose="02020603050405020304" pitchFamily="18" charset="0"/>
                <a:cs typeface="Times New Roman" panose="02020603050405020304" pitchFamily="18" charset="0"/>
              </a:rPr>
              <a:t>Nestorův</a:t>
            </a:r>
            <a:r>
              <a:rPr lang="cs-CZ" sz="1800" dirty="0">
                <a:latin typeface="Times New Roman" panose="02020603050405020304" pitchFamily="18" charset="0"/>
                <a:cs typeface="Times New Roman" panose="02020603050405020304" pitchFamily="18" charset="0"/>
              </a:rPr>
              <a:t> letopis neobsahuje v </a:t>
            </a:r>
            <a:r>
              <a:rPr lang="cs-CZ" sz="1800" dirty="0" err="1">
                <a:latin typeface="Times New Roman" panose="02020603050405020304" pitchFamily="18" charset="0"/>
                <a:cs typeface="Times New Roman" panose="02020603050405020304" pitchFamily="18" charset="0"/>
              </a:rPr>
              <a:t>těchto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pasážích</a:t>
            </a:r>
            <a:r>
              <a:rPr lang="cs-CZ" sz="1800" dirty="0">
                <a:latin typeface="Times New Roman" panose="02020603050405020304" pitchFamily="18" charset="0"/>
                <a:cs typeface="Times New Roman" panose="02020603050405020304" pitchFamily="18" charset="0"/>
              </a:rPr>
              <a:t> ani jedno </a:t>
            </a:r>
            <a:r>
              <a:rPr lang="cs-CZ" sz="1800" dirty="0" err="1">
                <a:latin typeface="Times New Roman" panose="02020603050405020304" pitchFamily="18" charset="0"/>
                <a:cs typeface="Times New Roman" panose="02020603050405020304" pitchFamily="18" charset="0"/>
              </a:rPr>
              <a:t>slovanske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jméno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všechna</a:t>
            </a:r>
            <a:r>
              <a:rPr lang="cs-CZ" sz="1800" dirty="0">
                <a:latin typeface="Times New Roman" panose="02020603050405020304" pitchFamily="18" charset="0"/>
                <a:cs typeface="Times New Roman" panose="02020603050405020304" pitchFamily="18" charset="0"/>
              </a:rPr>
              <a:t> jsou </a:t>
            </a:r>
            <a:r>
              <a:rPr lang="cs-CZ" sz="1800" dirty="0" err="1">
                <a:latin typeface="Times New Roman" panose="02020603050405020304" pitchFamily="18" charset="0"/>
                <a:cs typeface="Times New Roman" panose="02020603050405020304" pitchFamily="18" charset="0"/>
              </a:rPr>
              <a:t>skandinávska</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severogermánska</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jména</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knížecích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družiníku</a:t>
            </a:r>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varjagu</a:t>
            </a:r>
            <a:r>
              <a:rPr lang="cs-CZ" sz="1800" dirty="0">
                <a:latin typeface="Times New Roman" panose="02020603050405020304" pitchFamily="18" charset="0"/>
                <a:cs typeface="Times New Roman" panose="02020603050405020304" pitchFamily="18" charset="0"/>
              </a:rPr>
              <a:t>̊. To </a:t>
            </a:r>
            <a:r>
              <a:rPr lang="cs-CZ" sz="1800" dirty="0" err="1">
                <a:latin typeface="Times New Roman" panose="02020603050405020304" pitchFamily="18" charset="0"/>
                <a:cs typeface="Times New Roman" panose="02020603050405020304" pitchFamily="18" charset="0"/>
              </a:rPr>
              <a:t>však</a:t>
            </a:r>
            <a:r>
              <a:rPr lang="cs-CZ" sz="1800" dirty="0">
                <a:latin typeface="Times New Roman" panose="02020603050405020304" pitchFamily="18" charset="0"/>
                <a:cs typeface="Times New Roman" panose="02020603050405020304" pitchFamily="18" charset="0"/>
              </a:rPr>
              <a:t> – zdá se – </a:t>
            </a:r>
            <a:r>
              <a:rPr lang="cs-CZ" sz="1800" dirty="0" err="1">
                <a:latin typeface="Times New Roman" panose="02020603050405020304" pitchFamily="18" charset="0"/>
                <a:cs typeface="Times New Roman" panose="02020603050405020304" pitchFamily="18" charset="0"/>
              </a:rPr>
              <a:t>neznamena</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že</a:t>
            </a:r>
            <a:r>
              <a:rPr lang="cs-CZ" sz="1800" dirty="0">
                <a:latin typeface="Times New Roman" panose="02020603050405020304" pitchFamily="18" charset="0"/>
                <a:cs typeface="Times New Roman" panose="02020603050405020304" pitchFamily="18" charset="0"/>
              </a:rPr>
              <a:t> na </a:t>
            </a:r>
            <a:r>
              <a:rPr lang="cs-CZ" sz="1800" dirty="0" err="1">
                <a:latin typeface="Times New Roman" panose="02020603050405020304" pitchFamily="18" charset="0"/>
                <a:cs typeface="Times New Roman" panose="02020603050405020304" pitchFamily="18" charset="0"/>
              </a:rPr>
              <a:t>rozsáhlém</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územi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východních</a:t>
            </a:r>
            <a:r>
              <a:rPr lang="cs-CZ" sz="1800" dirty="0">
                <a:latin typeface="Times New Roman" panose="02020603050405020304" pitchFamily="18" charset="0"/>
                <a:cs typeface="Times New Roman" panose="02020603050405020304" pitchFamily="18" charset="0"/>
              </a:rPr>
              <a:t> Slovanů neexistovala </a:t>
            </a:r>
            <a:r>
              <a:rPr lang="cs-CZ" sz="1800" dirty="0" err="1">
                <a:latin typeface="Times New Roman" panose="02020603050405020304" pitchFamily="18" charset="0"/>
                <a:cs typeface="Times New Roman" panose="02020603050405020304" pitchFamily="18" charset="0"/>
              </a:rPr>
              <a:t>předtím</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žádna</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raněstředověká</a:t>
            </a:r>
            <a:r>
              <a:rPr lang="cs-CZ" sz="1800" dirty="0">
                <a:latin typeface="Times New Roman" panose="02020603050405020304" pitchFamily="18" charset="0"/>
                <a:cs typeface="Times New Roman" panose="02020603050405020304" pitchFamily="18" charset="0"/>
              </a:rPr>
              <a:t> civilizace a kultura – potvrzují ji </a:t>
            </a:r>
            <a:r>
              <a:rPr lang="cs-CZ" sz="1800" dirty="0" err="1">
                <a:latin typeface="Times New Roman" panose="02020603050405020304" pitchFamily="18" charset="0"/>
                <a:cs typeface="Times New Roman" panose="02020603050405020304" pitchFamily="18" charset="0"/>
              </a:rPr>
              <a:t>nepřímo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zprávy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tehdejších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cizích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cestovatelu</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zvlášte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arabských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kupcu</a:t>
            </a:r>
            <a:r>
              <a:rPr lang="cs-CZ" sz="1800" dirty="0">
                <a:latin typeface="Times New Roman" panose="02020603050405020304" pitchFamily="18" charset="0"/>
                <a:cs typeface="Times New Roman" panose="02020603050405020304" pitchFamily="18" charset="0"/>
              </a:rPr>
              <a:t>̊.</a:t>
            </a:r>
          </a:p>
          <a:p>
            <a:pPr marL="0" indent="0" algn="just">
              <a:lnSpc>
                <a:spcPct val="130000"/>
              </a:lnSpc>
              <a:spcBef>
                <a:spcPts val="0"/>
              </a:spcBef>
              <a:buNone/>
            </a:pPr>
            <a:r>
              <a:rPr lang="cs-CZ" sz="1800" dirty="0">
                <a:latin typeface="Times New Roman" panose="02020603050405020304" pitchFamily="18" charset="0"/>
                <a:cs typeface="Times New Roman" panose="02020603050405020304" pitchFamily="18" charset="0"/>
              </a:rPr>
              <a:t> </a:t>
            </a:r>
            <a:br>
              <a:rPr lang="cs-CZ" sz="1800" dirty="0"/>
            </a:br>
            <a:endParaRPr lang="cs-CZ" sz="1800" dirty="0"/>
          </a:p>
        </p:txBody>
      </p:sp>
    </p:spTree>
    <p:extLst>
      <p:ext uri="{BB962C8B-B14F-4D97-AF65-F5344CB8AC3E}">
        <p14:creationId xmlns:p14="http://schemas.microsoft.com/office/powerpoint/2010/main" val="190556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Nadpis 1">
            <a:extLst>
              <a:ext uri="{FF2B5EF4-FFF2-40B4-BE49-F238E27FC236}">
                <a16:creationId xmlns:a16="http://schemas.microsoft.com/office/drawing/2014/main" id="{97B7290D-2344-1149-B13F-6522FB1E757A}"/>
              </a:ext>
            </a:extLst>
          </p:cNvPr>
          <p:cNvSpPr>
            <a:spLocks noGrp="1"/>
          </p:cNvSpPr>
          <p:nvPr>
            <p:ph type="title"/>
          </p:nvPr>
        </p:nvSpPr>
        <p:spPr>
          <a:xfrm>
            <a:off x="1331088" y="565739"/>
            <a:ext cx="9745883" cy="1124949"/>
          </a:xfrm>
        </p:spPr>
        <p:txBody>
          <a:bodyPr>
            <a:normAutofit/>
          </a:bodyPr>
          <a:lstStyle/>
          <a:p>
            <a:pPr algn="ctr"/>
            <a:r>
              <a:rPr lang="cs-CZ" dirty="0">
                <a:latin typeface="Times New Roman" panose="02020603050405020304" pitchFamily="18" charset="0"/>
                <a:cs typeface="Times New Roman" panose="02020603050405020304" pitchFamily="18" charset="0"/>
              </a:rPr>
              <a:t>«</a:t>
            </a:r>
            <a:r>
              <a:rPr lang="cs-CZ" dirty="0" err="1">
                <a:latin typeface="Times New Roman" panose="02020603050405020304" pitchFamily="18" charset="0"/>
                <a:cs typeface="Times New Roman" panose="02020603050405020304" pitchFamily="18" charset="0"/>
              </a:rPr>
              <a:t>Сад</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божественних</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пісень</a:t>
            </a:r>
            <a:r>
              <a:rPr lang="cs-CZ" dirty="0">
                <a:latin typeface="Times New Roman" panose="02020603050405020304" pitchFamily="18" charset="0"/>
                <a:cs typeface="Times New Roman" panose="02020603050405020304" pitchFamily="18" charset="0"/>
              </a:rPr>
              <a:t>» </a:t>
            </a:r>
          </a:p>
        </p:txBody>
      </p:sp>
      <p:sp>
        <p:nvSpPr>
          <p:cNvPr id="12" name="Freeform: Shape 11">
            <a:extLst>
              <a:ext uri="{FF2B5EF4-FFF2-40B4-BE49-F238E27FC236}">
                <a16:creationId xmlns:a16="http://schemas.microsoft.com/office/drawing/2014/main" id="{AAD42DD4-86F6-4FD2-869F-32D35E310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4" name="Freeform: Shape 13">
            <a:extLst>
              <a:ext uri="{FF2B5EF4-FFF2-40B4-BE49-F238E27FC236}">
                <a16:creationId xmlns:a16="http://schemas.microsoft.com/office/drawing/2014/main" id="{4C36B8C5-0DEB-41B5-911D-572E2E835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D1FF148-6725-4278-A9A8-A9A6A3F26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389"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B247507B-4D21-4FF7-B49C-239309CF2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389"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6" name="Zástupný obsah 2">
            <a:extLst>
              <a:ext uri="{FF2B5EF4-FFF2-40B4-BE49-F238E27FC236}">
                <a16:creationId xmlns:a16="http://schemas.microsoft.com/office/drawing/2014/main" id="{33563DF4-2532-44E3-839F-41358FA9798D}"/>
              </a:ext>
            </a:extLst>
          </p:cNvPr>
          <p:cNvGraphicFramePr>
            <a:graphicFrameLocks noGrp="1"/>
          </p:cNvGraphicFramePr>
          <p:nvPr>
            <p:ph idx="1"/>
            <p:extLst>
              <p:ext uri="{D42A27DB-BD31-4B8C-83A1-F6EECF244321}">
                <p14:modId xmlns:p14="http://schemas.microsoft.com/office/powerpoint/2010/main" val="19307387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Obrázek 6">
            <a:extLst>
              <a:ext uri="{FF2B5EF4-FFF2-40B4-BE49-F238E27FC236}">
                <a16:creationId xmlns:a16="http://schemas.microsoft.com/office/drawing/2014/main" id="{00ABF50E-2ACC-0145-B3D2-928B770C162C}"/>
              </a:ext>
            </a:extLst>
          </p:cNvPr>
          <p:cNvPicPr>
            <a:picLocks noChangeAspect="1"/>
          </p:cNvPicPr>
          <p:nvPr/>
        </p:nvPicPr>
        <p:blipFill>
          <a:blip r:embed="rId7">
            <a:alphaModFix amt="8000"/>
          </a:blip>
          <a:stretch>
            <a:fillRect/>
          </a:stretch>
        </p:blipFill>
        <p:spPr>
          <a:xfrm>
            <a:off x="1170294" y="0"/>
            <a:ext cx="9863328" cy="6979521"/>
          </a:xfrm>
          <a:prstGeom prst="rect">
            <a:avLst/>
          </a:prstGeom>
        </p:spPr>
      </p:pic>
    </p:spTree>
    <p:extLst>
      <p:ext uri="{BB962C8B-B14F-4D97-AF65-F5344CB8AC3E}">
        <p14:creationId xmlns:p14="http://schemas.microsoft.com/office/powerpoint/2010/main" val="189321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61FAA9F8-8ABE-7A42-934E-4F2FDFA24496}"/>
              </a:ext>
            </a:extLst>
          </p:cNvPr>
          <p:cNvSpPr>
            <a:spLocks noGrp="1"/>
          </p:cNvSpPr>
          <p:nvPr>
            <p:ph type="title"/>
          </p:nvPr>
        </p:nvSpPr>
        <p:spPr>
          <a:xfrm>
            <a:off x="1331088" y="565739"/>
            <a:ext cx="9745883" cy="1124949"/>
          </a:xfrm>
        </p:spPr>
        <p:txBody>
          <a:bodyPr>
            <a:normAutofit/>
          </a:bodyPr>
          <a:lstStyle/>
          <a:p>
            <a:r>
              <a:rPr lang="cs-CZ" dirty="0">
                <a:latin typeface="Times New Roman" panose="02020603050405020304" pitchFamily="18" charset="0"/>
                <a:cs typeface="Times New Roman" panose="02020603050405020304" pitchFamily="18" charset="0"/>
              </a:rPr>
              <a:t>«</a:t>
            </a:r>
            <a:r>
              <a:rPr lang="cs-CZ" dirty="0" err="1">
                <a:latin typeface="Times New Roman" panose="02020603050405020304" pitchFamily="18" charset="0"/>
                <a:cs typeface="Times New Roman" panose="02020603050405020304" pitchFamily="18" charset="0"/>
              </a:rPr>
              <a:t>Сад</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божественних</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пісень</a:t>
            </a:r>
            <a:r>
              <a:rPr lang="cs-CZ" dirty="0">
                <a:latin typeface="Times New Roman" panose="02020603050405020304" pitchFamily="18" charset="0"/>
                <a:cs typeface="Times New Roman" panose="02020603050405020304" pitchFamily="18" charset="0"/>
              </a:rPr>
              <a:t>» </a:t>
            </a:r>
            <a:endParaRPr lang="cs-CZ" dirty="0"/>
          </a:p>
        </p:txBody>
      </p:sp>
      <p:sp>
        <p:nvSpPr>
          <p:cNvPr id="20" name="Freeform: Shape 10">
            <a:extLst>
              <a:ext uri="{FF2B5EF4-FFF2-40B4-BE49-F238E27FC236}">
                <a16:creationId xmlns:a16="http://schemas.microsoft.com/office/drawing/2014/main" id="{AAD42DD4-86F6-4FD2-869F-32D35E310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1" name="Freeform: Shape 12">
            <a:extLst>
              <a:ext uri="{FF2B5EF4-FFF2-40B4-BE49-F238E27FC236}">
                <a16:creationId xmlns:a16="http://schemas.microsoft.com/office/drawing/2014/main" id="{4C36B8C5-0DEB-41B5-911D-572E2E835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4">
            <a:extLst>
              <a:ext uri="{FF2B5EF4-FFF2-40B4-BE49-F238E27FC236}">
                <a16:creationId xmlns:a16="http://schemas.microsoft.com/office/drawing/2014/main" id="{5D1FF148-6725-4278-A9A8-A9A6A3F26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389"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16">
            <a:extLst>
              <a:ext uri="{FF2B5EF4-FFF2-40B4-BE49-F238E27FC236}">
                <a16:creationId xmlns:a16="http://schemas.microsoft.com/office/drawing/2014/main" id="{B247507B-4D21-4FF7-B49C-239309CF2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389"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24" name="Zástupný obsah 2">
            <a:extLst>
              <a:ext uri="{FF2B5EF4-FFF2-40B4-BE49-F238E27FC236}">
                <a16:creationId xmlns:a16="http://schemas.microsoft.com/office/drawing/2014/main" id="{6B0812B4-AD1B-4678-A0CE-FE1B419DFC9B}"/>
              </a:ext>
            </a:extLst>
          </p:cNvPr>
          <p:cNvGraphicFramePr>
            <a:graphicFrameLocks noGrp="1"/>
          </p:cNvGraphicFramePr>
          <p:nvPr>
            <p:ph idx="1"/>
            <p:extLst>
              <p:ext uri="{D42A27DB-BD31-4B8C-83A1-F6EECF244321}">
                <p14:modId xmlns:p14="http://schemas.microsoft.com/office/powerpoint/2010/main" val="11046984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Obrázek 17">
            <a:extLst>
              <a:ext uri="{FF2B5EF4-FFF2-40B4-BE49-F238E27FC236}">
                <a16:creationId xmlns:a16="http://schemas.microsoft.com/office/drawing/2014/main" id="{5B96AD0D-1F9E-764F-906B-5163F20867AC}"/>
              </a:ext>
            </a:extLst>
          </p:cNvPr>
          <p:cNvPicPr>
            <a:picLocks noChangeAspect="1"/>
          </p:cNvPicPr>
          <p:nvPr/>
        </p:nvPicPr>
        <p:blipFill>
          <a:blip r:embed="rId7">
            <a:alphaModFix amt="8000"/>
          </a:blip>
          <a:stretch>
            <a:fillRect/>
          </a:stretch>
        </p:blipFill>
        <p:spPr>
          <a:xfrm>
            <a:off x="1170294" y="0"/>
            <a:ext cx="9863328" cy="6979521"/>
          </a:xfrm>
          <a:prstGeom prst="rect">
            <a:avLst/>
          </a:prstGeom>
        </p:spPr>
      </p:pic>
    </p:spTree>
    <p:extLst>
      <p:ext uri="{BB962C8B-B14F-4D97-AF65-F5344CB8AC3E}">
        <p14:creationId xmlns:p14="http://schemas.microsoft.com/office/powerpoint/2010/main" val="3232869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817922E4-CB7E-BB41-B2EE-BD5306B0F48B}"/>
              </a:ext>
            </a:extLst>
          </p:cNvPr>
          <p:cNvSpPr>
            <a:spLocks noGrp="1"/>
          </p:cNvSpPr>
          <p:nvPr>
            <p:ph type="title"/>
          </p:nvPr>
        </p:nvSpPr>
        <p:spPr>
          <a:xfrm>
            <a:off x="878265" y="50065"/>
            <a:ext cx="6070290" cy="988836"/>
          </a:xfrm>
        </p:spPr>
        <p:txBody>
          <a:bodyPr anchor="b">
            <a:normAutofit/>
          </a:bodyPr>
          <a:lstStyle/>
          <a:p>
            <a:r>
              <a:rPr lang="uk-UA" sz="2800" dirty="0"/>
              <a:t>Проблеми (ідеї) байок  Г. Сковороди</a:t>
            </a:r>
            <a:endParaRPr lang="cs-CZ" sz="2800" dirty="0"/>
          </a:p>
        </p:txBody>
      </p:sp>
      <p:grpSp>
        <p:nvGrpSpPr>
          <p:cNvPr id="12" name="Graphic 38">
            <a:extLst>
              <a:ext uri="{FF2B5EF4-FFF2-40B4-BE49-F238E27FC236}">
                <a16:creationId xmlns:a16="http://schemas.microsoft.com/office/drawing/2014/main" id="{A3709225-45BD-4CB5-BED5-6A68EDA555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2669" y="764273"/>
            <a:ext cx="1910252" cy="709660"/>
            <a:chOff x="2267504" y="2540250"/>
            <a:chExt cx="1990951" cy="739640"/>
          </a:xfrm>
          <a:solidFill>
            <a:schemeClr val="tx1"/>
          </a:solidFill>
        </p:grpSpPr>
        <p:sp>
          <p:nvSpPr>
            <p:cNvPr id="13" name="Freeform: Shape 12">
              <a:extLst>
                <a:ext uri="{FF2B5EF4-FFF2-40B4-BE49-F238E27FC236}">
                  <a16:creationId xmlns:a16="http://schemas.microsoft.com/office/drawing/2014/main" id="{8C942C2B-45B1-458A-8005-9D3AB3433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13F7C494-DAD3-45A9-B68C-D69E3DED5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16" name="Graphic 38">
            <a:extLst>
              <a:ext uri="{FF2B5EF4-FFF2-40B4-BE49-F238E27FC236}">
                <a16:creationId xmlns:a16="http://schemas.microsoft.com/office/drawing/2014/main" id="{BC9D362F-A0BC-46E8-B739-CC9BEBDA5B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2669" y="764273"/>
            <a:ext cx="1910252" cy="709660"/>
            <a:chOff x="2267504" y="2540250"/>
            <a:chExt cx="1990951" cy="739640"/>
          </a:xfrm>
          <a:solidFill>
            <a:schemeClr val="tx1">
              <a:alpha val="60000"/>
            </a:schemeClr>
          </a:solidFill>
        </p:grpSpPr>
        <p:sp>
          <p:nvSpPr>
            <p:cNvPr id="17" name="Freeform: Shape 16">
              <a:extLst>
                <a:ext uri="{FF2B5EF4-FFF2-40B4-BE49-F238E27FC236}">
                  <a16:creationId xmlns:a16="http://schemas.microsoft.com/office/drawing/2014/main" id="{DBA52944-DE64-4F5C-B8FC-B70E68B5E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256C7690-20D4-475A-BC10-531EE3E15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E9DF1458-B1EB-6F4D-984E-1A8D01C6FAF7}"/>
              </a:ext>
            </a:extLst>
          </p:cNvPr>
          <p:cNvSpPr>
            <a:spLocks noGrp="1"/>
          </p:cNvSpPr>
          <p:nvPr>
            <p:ph idx="1"/>
          </p:nvPr>
        </p:nvSpPr>
        <p:spPr>
          <a:xfrm>
            <a:off x="604205" y="1194288"/>
            <a:ext cx="7029604" cy="4351338"/>
          </a:xfrm>
        </p:spPr>
        <p:txBody>
          <a:bodyPr>
            <a:noAutofit/>
          </a:bodyPr>
          <a:lstStyle/>
          <a:p>
            <a:r>
              <a:rPr lang="uk-UA" sz="1400" dirty="0"/>
              <a:t>розсудливість — нерозсудливість; </a:t>
            </a:r>
          </a:p>
          <a:p>
            <a:r>
              <a:rPr lang="uk-UA" sz="1400" dirty="0"/>
              <a:t>зовнішні та вну­трішні якості та їхня </a:t>
            </a:r>
            <a:r>
              <a:rPr lang="uk-UA" sz="1400" dirty="0" err="1"/>
              <a:t>неспівмірність</a:t>
            </a:r>
            <a:r>
              <a:rPr lang="uk-UA" sz="1400" dirty="0"/>
              <a:t>  (улюблений мотив Григорія Сковороди), </a:t>
            </a:r>
          </a:p>
          <a:p>
            <a:r>
              <a:rPr lang="uk-UA" sz="1400" dirty="0"/>
              <a:t>коли перша істота займається спорід­неним ділом, вона щаслива, якщо ні — нещаслива; </a:t>
            </a:r>
          </a:p>
          <a:p>
            <a:r>
              <a:rPr lang="uk-UA" sz="1400" dirty="0"/>
              <a:t>гармонія світу досягається через єдність, але не завжди; </a:t>
            </a:r>
          </a:p>
          <a:p>
            <a:r>
              <a:rPr lang="uk-UA" sz="1400" dirty="0"/>
              <a:t>іноді видима суперечність є ознакою саме світової гар­монії; </a:t>
            </a:r>
          </a:p>
          <a:p>
            <a:r>
              <a:rPr lang="uk-UA" sz="1400" dirty="0"/>
              <a:t>ліпше праведна бідність, ніж неправедне багатство, бо воно веде до біди; </a:t>
            </a:r>
          </a:p>
          <a:p>
            <a:r>
              <a:rPr lang="uk-UA" sz="1400" dirty="0"/>
              <a:t>задоволеність у світі визначається не кількістю (багатством), а потребою; </a:t>
            </a:r>
          </a:p>
          <a:p>
            <a:r>
              <a:rPr lang="uk-UA" sz="1400" dirty="0"/>
              <a:t>ідея видимого та невидимого, перевага надається невидимому; </a:t>
            </a:r>
          </a:p>
          <a:p>
            <a:r>
              <a:rPr lang="uk-UA" sz="1400" dirty="0"/>
              <a:t>усі заняття однаково вартісні, коли вони до добра — годі зважати на престижність і </a:t>
            </a:r>
            <a:r>
              <a:rPr lang="uk-UA" sz="1400" dirty="0" err="1"/>
              <a:t>непрестижність</a:t>
            </a:r>
            <a:r>
              <a:rPr lang="uk-UA" sz="1400" dirty="0"/>
              <a:t> професії, а тільки на свою до неї здатність;</a:t>
            </a:r>
          </a:p>
          <a:p>
            <a:r>
              <a:rPr lang="uk-UA" sz="1400" dirty="0"/>
              <a:t>ліпше бути в пошані в одного розумного, як у тисячі дурнів; що може                         один, не може інший, і це добре — ідея рівної нерівності; </a:t>
            </a:r>
          </a:p>
          <a:p>
            <a:r>
              <a:rPr lang="uk-UA" sz="1400" dirty="0"/>
              <a:t>будова дому на </a:t>
            </a:r>
            <a:r>
              <a:rPr lang="uk-UA" sz="1400" dirty="0" err="1"/>
              <a:t>камені</a:t>
            </a:r>
            <a:r>
              <a:rPr lang="uk-UA" sz="1400" dirty="0"/>
              <a:t>, а не на піску, де під </a:t>
            </a:r>
            <a:r>
              <a:rPr lang="uk-UA" sz="1400" dirty="0" err="1"/>
              <a:t>каменем</a:t>
            </a:r>
            <a:r>
              <a:rPr lang="uk-UA" sz="1400" dirty="0"/>
              <a:t> розуміється знання; </a:t>
            </a:r>
          </a:p>
          <a:p>
            <a:r>
              <a:rPr lang="uk-UA" sz="1400" dirty="0"/>
              <a:t>природженість до рідного визначає різний ступінь бачення світу і речей; </a:t>
            </a:r>
          </a:p>
          <a:p>
            <a:r>
              <a:rPr lang="uk-UA" sz="1400" dirty="0"/>
              <a:t>протиставлення чесної праці й паразитування; подібність — це не завжди тотожність, інколи навпаки; </a:t>
            </a:r>
          </a:p>
          <a:p>
            <a:r>
              <a:rPr lang="uk-UA" sz="1400" dirty="0"/>
              <a:t>суперечність між юрбою і протиставленою їй вибраною людиною. </a:t>
            </a:r>
          </a:p>
        </p:txBody>
      </p:sp>
      <p:sp>
        <p:nvSpPr>
          <p:cNvPr id="20" name="Oval 19">
            <a:extLst>
              <a:ext uri="{FF2B5EF4-FFF2-40B4-BE49-F238E27FC236}">
                <a16:creationId xmlns:a16="http://schemas.microsoft.com/office/drawing/2014/main" id="{7665E5EC-40DD-4076-879B-B07223D5A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96F7F90D-227A-418D-9A0A-2E04468C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Obrázek 4" descr="Obsah obrázku text&#10;&#10;Popis byl vytvořen automaticky">
            <a:extLst>
              <a:ext uri="{FF2B5EF4-FFF2-40B4-BE49-F238E27FC236}">
                <a16:creationId xmlns:a16="http://schemas.microsoft.com/office/drawing/2014/main" id="{CA8B139C-375E-E64A-85DC-84AAE8A69A3C}"/>
              </a:ext>
            </a:extLst>
          </p:cNvPr>
          <p:cNvPicPr>
            <a:picLocks noChangeAspect="1"/>
          </p:cNvPicPr>
          <p:nvPr/>
        </p:nvPicPr>
        <p:blipFill>
          <a:blip r:embed="rId2"/>
          <a:stretch>
            <a:fillRect/>
          </a:stretch>
        </p:blipFill>
        <p:spPr>
          <a:xfrm>
            <a:off x="8249172" y="1348988"/>
            <a:ext cx="2980929" cy="4041938"/>
          </a:xfrm>
          <a:prstGeom prst="rect">
            <a:avLst/>
          </a:prstGeom>
        </p:spPr>
      </p:pic>
      <p:grpSp>
        <p:nvGrpSpPr>
          <p:cNvPr id="24" name="Graphic 4">
            <a:extLst>
              <a:ext uri="{FF2B5EF4-FFF2-40B4-BE49-F238E27FC236}">
                <a16:creationId xmlns:a16="http://schemas.microsoft.com/office/drawing/2014/main" id="{E2DB0E87-A743-40DF-A082-9D0767DC42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5753" y="4903343"/>
            <a:ext cx="975169" cy="975171"/>
            <a:chOff x="5829300" y="3162300"/>
            <a:chExt cx="532256" cy="532257"/>
          </a:xfrm>
          <a:solidFill>
            <a:schemeClr val="tx1"/>
          </a:solidFill>
        </p:grpSpPr>
        <p:sp>
          <p:nvSpPr>
            <p:cNvPr id="25" name="Freeform: Shape 24">
              <a:extLst>
                <a:ext uri="{FF2B5EF4-FFF2-40B4-BE49-F238E27FC236}">
                  <a16:creationId xmlns:a16="http://schemas.microsoft.com/office/drawing/2014/main" id="{3C4CB329-05C8-413D-9C7D-0D09719771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55A2053-BA33-4AD1-AE53-12E0B713D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6B486E5-C097-4CB7-8E4E-651DB6E06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F1E8012-3B20-4A44-93FB-9CB5882D5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ADD32FA-095F-48AB-AA71-053F4D7A5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8B29E0D-87FE-476C-A364-9680E4DE1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431F908-419F-44CA-8BA2-BB96254CC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56E902C-1CA2-4A3D-8C73-5537C04E7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26707B0-58E2-46EF-A5B0-515DD2BD3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890154F-9612-499A-A309-D0E7F20F7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1467740-8E67-48D4-847A-8DD3AD454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D73D957-ED24-4DD6-8B95-237396544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D024E57-FA5B-4FC0-AAB1-16E4F8FC3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pSp>
        <p:nvGrpSpPr>
          <p:cNvPr id="39" name="Graphic 4">
            <a:extLst>
              <a:ext uri="{FF2B5EF4-FFF2-40B4-BE49-F238E27FC236}">
                <a16:creationId xmlns:a16="http://schemas.microsoft.com/office/drawing/2014/main" id="{AAA73A3E-7B86-4D04-B8D7-C566697E52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5753" y="4903343"/>
            <a:ext cx="975169" cy="975171"/>
            <a:chOff x="5829300" y="3162300"/>
            <a:chExt cx="532256" cy="532257"/>
          </a:xfrm>
          <a:solidFill>
            <a:schemeClr val="tx1">
              <a:alpha val="60000"/>
            </a:schemeClr>
          </a:solidFill>
        </p:grpSpPr>
        <p:sp>
          <p:nvSpPr>
            <p:cNvPr id="40" name="Freeform: Shape 39">
              <a:extLst>
                <a:ext uri="{FF2B5EF4-FFF2-40B4-BE49-F238E27FC236}">
                  <a16:creationId xmlns:a16="http://schemas.microsoft.com/office/drawing/2014/main" id="{1490932E-B0A8-480B-AA47-673D90BDC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CA4BAFD-9F09-472D-B03B-8191FB75A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67D5D29-0826-40F5-BD36-3F594CC5D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4CC2EAE-558B-4335-89A8-5C4DC70E0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2B87642-ADE1-4FFB-A934-4BF2FD17C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CD3D3DF-A163-4B1E-A95E-96630955F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6A15EA9-0256-417D-AC7F-6A0AC9EFF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F254976A-4809-49C6-9043-98C676C8B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64202E5B-07F3-45F4-96FD-6FD0E98F44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B42F12C-1A6E-462E-99E4-4213B57C8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C9A8868-4142-4A34-B40A-E34E03081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0A35967-9A1D-4088-B5F9-7CECDD700F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295E6DA-CA8A-466A-8F34-033A482B27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92234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6"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86123735-D186-544C-BA75-4FA9C714C72F}"/>
              </a:ext>
            </a:extLst>
          </p:cNvPr>
          <p:cNvSpPr>
            <a:spLocks noGrp="1"/>
          </p:cNvSpPr>
          <p:nvPr>
            <p:ph type="title"/>
          </p:nvPr>
        </p:nvSpPr>
        <p:spPr>
          <a:xfrm>
            <a:off x="1867814" y="237893"/>
            <a:ext cx="7404066" cy="1314996"/>
          </a:xfrm>
        </p:spPr>
        <p:txBody>
          <a:bodyPr anchor="b">
            <a:normAutofit/>
          </a:bodyPr>
          <a:lstStyle/>
          <a:p>
            <a:r>
              <a:rPr lang="cs-CZ" dirty="0"/>
              <a:t>Filozofie </a:t>
            </a:r>
            <a:r>
              <a:rPr lang="cs-CZ" dirty="0" err="1"/>
              <a:t>Hryhorije</a:t>
            </a:r>
            <a:r>
              <a:rPr lang="cs-CZ" dirty="0"/>
              <a:t> </a:t>
            </a:r>
            <a:r>
              <a:rPr lang="cs-CZ" dirty="0" err="1"/>
              <a:t>Skovorody</a:t>
            </a:r>
            <a:endParaRPr lang="cs-CZ" dirty="0"/>
          </a:p>
        </p:txBody>
      </p:sp>
      <p:sp>
        <p:nvSpPr>
          <p:cNvPr id="3" name="Zástupný obsah 2">
            <a:extLst>
              <a:ext uri="{FF2B5EF4-FFF2-40B4-BE49-F238E27FC236}">
                <a16:creationId xmlns:a16="http://schemas.microsoft.com/office/drawing/2014/main" id="{C762F118-9071-6A47-A479-3B449F3A49CA}"/>
              </a:ext>
            </a:extLst>
          </p:cNvPr>
          <p:cNvSpPr>
            <a:spLocks noGrp="1"/>
          </p:cNvSpPr>
          <p:nvPr>
            <p:ph idx="1"/>
          </p:nvPr>
        </p:nvSpPr>
        <p:spPr>
          <a:xfrm>
            <a:off x="1861854" y="1938528"/>
            <a:ext cx="5087586" cy="4518225"/>
          </a:xfrm>
        </p:spPr>
        <p:txBody>
          <a:bodyPr>
            <a:normAutofit/>
          </a:bodyPr>
          <a:lstStyle/>
          <a:p>
            <a:r>
              <a:rPr lang="cs-CZ" sz="2000" b="1" dirty="0"/>
              <a:t>Srdce </a:t>
            </a:r>
          </a:p>
          <a:p>
            <a:pPr marL="0" indent="0">
              <a:buNone/>
            </a:pPr>
            <a:r>
              <a:rPr lang="cs-CZ" sz="2000" dirty="0"/>
              <a:t>«</a:t>
            </a:r>
            <a:r>
              <a:rPr lang="cs-CZ" sz="2000" dirty="0" err="1"/>
              <a:t>Серце</a:t>
            </a:r>
            <a:r>
              <a:rPr lang="cs-CZ" sz="2000" dirty="0"/>
              <a:t> </a:t>
            </a:r>
            <a:r>
              <a:rPr lang="cs-CZ" sz="2000" dirty="0" err="1"/>
              <a:t>твоє</a:t>
            </a:r>
            <a:r>
              <a:rPr lang="cs-CZ" sz="2000" dirty="0"/>
              <a:t> </a:t>
            </a:r>
            <a:r>
              <a:rPr lang="cs-CZ" sz="2000" dirty="0" err="1"/>
              <a:t>єсть</a:t>
            </a:r>
            <a:r>
              <a:rPr lang="cs-CZ" sz="2000" dirty="0"/>
              <a:t> </a:t>
            </a:r>
            <a:r>
              <a:rPr lang="cs-CZ" sz="2000" dirty="0" err="1"/>
              <a:t>голова</a:t>
            </a:r>
            <a:r>
              <a:rPr lang="cs-CZ" sz="2000" dirty="0"/>
              <a:t> </a:t>
            </a:r>
            <a:r>
              <a:rPr lang="cs-CZ" sz="2000" dirty="0" err="1"/>
              <a:t>зовнішностей</a:t>
            </a:r>
            <a:r>
              <a:rPr lang="cs-CZ" sz="2000" dirty="0"/>
              <a:t> </a:t>
            </a:r>
            <a:r>
              <a:rPr lang="cs-CZ" sz="2000" dirty="0" err="1"/>
              <a:t>твоїх</a:t>
            </a:r>
            <a:r>
              <a:rPr lang="cs-CZ" sz="2000" dirty="0"/>
              <a:t>. </a:t>
            </a:r>
            <a:r>
              <a:rPr lang="cs-CZ" sz="2000" dirty="0" err="1"/>
              <a:t>А</a:t>
            </a:r>
            <a:r>
              <a:rPr lang="cs-CZ" sz="2000" dirty="0"/>
              <a:t> </a:t>
            </a:r>
            <a:r>
              <a:rPr lang="cs-CZ" sz="2000" dirty="0" err="1"/>
              <a:t>коли</a:t>
            </a:r>
            <a:r>
              <a:rPr lang="cs-CZ" sz="2000" dirty="0"/>
              <a:t> </a:t>
            </a:r>
            <a:r>
              <a:rPr lang="cs-CZ" sz="2000" dirty="0" err="1"/>
              <a:t>голова</a:t>
            </a:r>
            <a:r>
              <a:rPr lang="cs-CZ" sz="2000" dirty="0"/>
              <a:t>, </a:t>
            </a:r>
            <a:r>
              <a:rPr lang="cs-CZ" sz="2000" dirty="0" err="1"/>
              <a:t>то</a:t>
            </a:r>
            <a:r>
              <a:rPr lang="cs-CZ" sz="2000" dirty="0"/>
              <a:t> </a:t>
            </a:r>
            <a:r>
              <a:rPr lang="cs-CZ" sz="2000" dirty="0" err="1"/>
              <a:t>сам</a:t>
            </a:r>
            <a:r>
              <a:rPr lang="cs-CZ" sz="2000" dirty="0"/>
              <a:t> </a:t>
            </a:r>
            <a:r>
              <a:rPr lang="cs-CZ" sz="2000" dirty="0" err="1"/>
              <a:t>ти</a:t>
            </a:r>
            <a:r>
              <a:rPr lang="cs-CZ" sz="2000" dirty="0"/>
              <a:t> </a:t>
            </a:r>
            <a:r>
              <a:rPr lang="cs-CZ" sz="2000" dirty="0" err="1"/>
              <a:t>єси</a:t>
            </a:r>
            <a:r>
              <a:rPr lang="cs-CZ" sz="2000" dirty="0"/>
              <a:t> </a:t>
            </a:r>
            <a:r>
              <a:rPr lang="cs-CZ" sz="2000" dirty="0" err="1"/>
              <a:t>твоє</a:t>
            </a:r>
            <a:r>
              <a:rPr lang="cs-CZ" sz="2000" dirty="0"/>
              <a:t> </a:t>
            </a:r>
            <a:r>
              <a:rPr lang="cs-CZ" sz="2000" dirty="0" err="1"/>
              <a:t>серце</a:t>
            </a:r>
            <a:r>
              <a:rPr lang="cs-CZ" sz="2000" dirty="0"/>
              <a:t>». </a:t>
            </a:r>
          </a:p>
          <a:p>
            <a:pPr marL="0" indent="0">
              <a:buNone/>
            </a:pPr>
            <a:r>
              <a:rPr lang="cs-CZ" sz="2000" dirty="0"/>
              <a:t>«</a:t>
            </a:r>
            <a:r>
              <a:rPr lang="cs-CZ" sz="2000" dirty="0" err="1"/>
              <a:t>І</a:t>
            </a:r>
            <a:r>
              <a:rPr lang="cs-CZ" sz="2000" dirty="0"/>
              <a:t> </a:t>
            </a:r>
            <a:r>
              <a:rPr lang="cs-CZ" sz="2000" dirty="0" err="1"/>
              <a:t>повністю</a:t>
            </a:r>
            <a:r>
              <a:rPr lang="cs-CZ" sz="2000" dirty="0"/>
              <a:t> </a:t>
            </a:r>
            <a:r>
              <a:rPr lang="cs-CZ" sz="2000" dirty="0" err="1"/>
              <a:t>людину</a:t>
            </a:r>
            <a:r>
              <a:rPr lang="cs-CZ" sz="2000" dirty="0"/>
              <a:t> </a:t>
            </a:r>
            <a:r>
              <a:rPr lang="cs-CZ" sz="2000" dirty="0" err="1"/>
              <a:t>бачить</a:t>
            </a:r>
            <a:r>
              <a:rPr lang="cs-CZ" sz="2000" dirty="0"/>
              <a:t> </a:t>
            </a:r>
            <a:r>
              <a:rPr lang="cs-CZ" sz="2000" dirty="0" err="1"/>
              <a:t>той</a:t>
            </a:r>
            <a:r>
              <a:rPr lang="cs-CZ" sz="2000" dirty="0"/>
              <a:t>, </a:t>
            </a:r>
            <a:r>
              <a:rPr lang="cs-CZ" sz="2000" dirty="0" err="1"/>
              <a:t>хто</a:t>
            </a:r>
            <a:r>
              <a:rPr lang="cs-CZ" sz="2000" dirty="0"/>
              <a:t> </a:t>
            </a:r>
            <a:r>
              <a:rPr lang="cs-CZ" sz="2000" dirty="0" err="1"/>
              <a:t>бачить</a:t>
            </a:r>
            <a:r>
              <a:rPr lang="cs-CZ" sz="2000" dirty="0"/>
              <a:t> </a:t>
            </a:r>
            <a:r>
              <a:rPr lang="cs-CZ" sz="2000" dirty="0" err="1"/>
              <a:t>серце</a:t>
            </a:r>
            <a:r>
              <a:rPr lang="cs-CZ" sz="2000" dirty="0"/>
              <a:t> </a:t>
            </a:r>
            <a:r>
              <a:rPr lang="cs-CZ" sz="2000" dirty="0" err="1"/>
              <a:t>її</a:t>
            </a:r>
            <a:r>
              <a:rPr lang="cs-CZ" sz="2000" dirty="0"/>
              <a:t>». </a:t>
            </a:r>
          </a:p>
          <a:p>
            <a:r>
              <a:rPr lang="cs-CZ" sz="2000" dirty="0"/>
              <a:t>koncept «</a:t>
            </a:r>
            <a:r>
              <a:rPr lang="cs-CZ" sz="2000" dirty="0" err="1"/>
              <a:t>веселіє</a:t>
            </a:r>
            <a:r>
              <a:rPr lang="cs-CZ" sz="2000" dirty="0"/>
              <a:t> </a:t>
            </a:r>
            <a:r>
              <a:rPr lang="cs-CZ" sz="2000" dirty="0" err="1"/>
              <a:t>серця</a:t>
            </a:r>
            <a:r>
              <a:rPr lang="cs-CZ" sz="2000" dirty="0"/>
              <a:t>» </a:t>
            </a:r>
          </a:p>
          <a:p>
            <a:r>
              <a:rPr lang="uk-UA" sz="2000" dirty="0"/>
              <a:t>Памфіл Юркевич </a:t>
            </a:r>
            <a:r>
              <a:rPr lang="cs-CZ" sz="2000" dirty="0"/>
              <a:t>(1826-1874): «</a:t>
            </a:r>
            <a:r>
              <a:rPr lang="cs-CZ" sz="2000" dirty="0" err="1"/>
              <a:t>Людина</a:t>
            </a:r>
            <a:r>
              <a:rPr lang="cs-CZ" sz="2000" dirty="0"/>
              <a:t> </a:t>
            </a:r>
            <a:r>
              <a:rPr lang="cs-CZ" sz="2000" dirty="0" err="1"/>
              <a:t>починає</a:t>
            </a:r>
            <a:r>
              <a:rPr lang="cs-CZ" sz="2000" dirty="0"/>
              <a:t> </a:t>
            </a:r>
            <a:r>
              <a:rPr lang="cs-CZ" sz="2000" dirty="0" err="1"/>
              <a:t>свій</a:t>
            </a:r>
            <a:r>
              <a:rPr lang="cs-CZ" sz="2000" dirty="0"/>
              <a:t> </a:t>
            </a:r>
            <a:r>
              <a:rPr lang="cs-CZ" sz="2000" dirty="0" err="1"/>
              <a:t>моральний</a:t>
            </a:r>
            <a:r>
              <a:rPr lang="cs-CZ" sz="2000" dirty="0"/>
              <a:t> </a:t>
            </a:r>
            <a:r>
              <a:rPr lang="cs-CZ" sz="2000" dirty="0" err="1"/>
              <a:t>розвиток</a:t>
            </a:r>
            <a:r>
              <a:rPr lang="cs-CZ" sz="2000" dirty="0"/>
              <a:t> </a:t>
            </a:r>
            <a:r>
              <a:rPr lang="cs-CZ" sz="2000" dirty="0" err="1"/>
              <a:t>з</a:t>
            </a:r>
            <a:r>
              <a:rPr lang="cs-CZ" sz="2000" dirty="0"/>
              <a:t> </a:t>
            </a:r>
            <a:r>
              <a:rPr lang="cs-CZ" sz="2000" dirty="0" err="1"/>
              <a:t>порухів</a:t>
            </a:r>
            <a:r>
              <a:rPr lang="cs-CZ" sz="2000" dirty="0"/>
              <a:t> </a:t>
            </a:r>
            <a:r>
              <a:rPr lang="cs-CZ" sz="2000" dirty="0" err="1"/>
              <a:t>серця</a:t>
            </a:r>
            <a:r>
              <a:rPr lang="cs-CZ" sz="2000" dirty="0"/>
              <a:t>, </a:t>
            </a:r>
            <a:r>
              <a:rPr lang="cs-CZ" sz="2000" dirty="0" err="1"/>
              <a:t>яке</a:t>
            </a:r>
            <a:r>
              <a:rPr lang="cs-CZ" sz="2000" dirty="0"/>
              <a:t> </a:t>
            </a:r>
            <a:r>
              <a:rPr lang="cs-CZ" sz="2000" dirty="0" err="1"/>
              <a:t>скрізь</a:t>
            </a:r>
            <a:r>
              <a:rPr lang="cs-CZ" sz="2000" dirty="0"/>
              <a:t> </a:t>
            </a:r>
            <a:r>
              <a:rPr lang="cs-CZ" sz="2000" dirty="0" err="1"/>
              <a:t>бажало</a:t>
            </a:r>
            <a:r>
              <a:rPr lang="cs-CZ" sz="2000" dirty="0"/>
              <a:t> </a:t>
            </a:r>
            <a:r>
              <a:rPr lang="cs-CZ" sz="2000" dirty="0" err="1"/>
              <a:t>б</a:t>
            </a:r>
            <a:r>
              <a:rPr lang="cs-CZ" sz="2000" dirty="0"/>
              <a:t> </a:t>
            </a:r>
            <a:r>
              <a:rPr lang="cs-CZ" sz="2000" dirty="0" err="1"/>
              <a:t>зустрічати</a:t>
            </a:r>
            <a:r>
              <a:rPr lang="cs-CZ" sz="2000" dirty="0"/>
              <a:t> </a:t>
            </a:r>
            <a:r>
              <a:rPr lang="cs-CZ" sz="2000" dirty="0" err="1"/>
              <a:t>істот</a:t>
            </a:r>
            <a:r>
              <a:rPr lang="cs-CZ" sz="2000" dirty="0"/>
              <a:t>, </a:t>
            </a:r>
            <a:r>
              <a:rPr lang="cs-CZ" sz="2000" dirty="0" err="1"/>
              <a:t>які</a:t>
            </a:r>
            <a:r>
              <a:rPr lang="cs-CZ" sz="2000" dirty="0"/>
              <a:t> </a:t>
            </a:r>
            <a:r>
              <a:rPr lang="cs-CZ" sz="2000" dirty="0" err="1"/>
              <a:t>радіють</a:t>
            </a:r>
            <a:r>
              <a:rPr lang="cs-CZ" sz="2000" dirty="0"/>
              <a:t>, </a:t>
            </a:r>
            <a:r>
              <a:rPr lang="cs-CZ" sz="2000" dirty="0" err="1"/>
              <a:t>гріють</a:t>
            </a:r>
            <a:r>
              <a:rPr lang="cs-CZ" sz="2000" dirty="0"/>
              <a:t> </a:t>
            </a:r>
            <a:r>
              <a:rPr lang="cs-CZ" sz="2000" dirty="0" err="1"/>
              <a:t>одне</a:t>
            </a:r>
            <a:r>
              <a:rPr lang="cs-CZ" sz="2000" dirty="0"/>
              <a:t> </a:t>
            </a:r>
            <a:r>
              <a:rPr lang="cs-CZ" sz="2000" dirty="0" err="1"/>
              <a:t>одного</a:t>
            </a:r>
            <a:r>
              <a:rPr lang="cs-CZ" sz="2000" dirty="0"/>
              <a:t> </a:t>
            </a:r>
            <a:r>
              <a:rPr lang="cs-CZ" sz="2000" dirty="0" err="1"/>
              <a:t>теплом</a:t>
            </a:r>
            <a:r>
              <a:rPr lang="cs-CZ" sz="2000" dirty="0"/>
              <a:t> </a:t>
            </a:r>
            <a:r>
              <a:rPr lang="cs-CZ" sz="2000" dirty="0" err="1"/>
              <a:t>любові</a:t>
            </a:r>
            <a:r>
              <a:rPr lang="cs-CZ" sz="2000" dirty="0"/>
              <a:t>, </a:t>
            </a:r>
            <a:r>
              <a:rPr lang="cs-CZ" sz="2000" dirty="0" err="1"/>
              <a:t>пов’язані</a:t>
            </a:r>
            <a:r>
              <a:rPr lang="cs-CZ" sz="2000" dirty="0"/>
              <a:t> </a:t>
            </a:r>
            <a:r>
              <a:rPr lang="cs-CZ" sz="2000" dirty="0" err="1"/>
              <a:t>дружбою</a:t>
            </a:r>
            <a:r>
              <a:rPr lang="cs-CZ" sz="2000" dirty="0"/>
              <a:t> </a:t>
            </a:r>
            <a:r>
              <a:rPr lang="cs-CZ" sz="2000" dirty="0" err="1"/>
              <a:t>і</a:t>
            </a:r>
            <a:r>
              <a:rPr lang="cs-CZ" sz="2000" dirty="0"/>
              <a:t> </a:t>
            </a:r>
            <a:r>
              <a:rPr lang="cs-CZ" sz="2000" dirty="0" err="1"/>
              <a:t>взаємним</a:t>
            </a:r>
            <a:r>
              <a:rPr lang="cs-CZ" sz="2000" dirty="0"/>
              <a:t> </a:t>
            </a:r>
            <a:r>
              <a:rPr lang="cs-CZ" sz="2000" dirty="0" err="1"/>
              <a:t>співчуттям</a:t>
            </a:r>
            <a:r>
              <a:rPr lang="cs-CZ" sz="2000" dirty="0"/>
              <a:t>». </a:t>
            </a:r>
          </a:p>
        </p:txBody>
      </p:sp>
      <p:pic>
        <p:nvPicPr>
          <p:cNvPr id="5" name="Obrázek 4" descr="Obsah obrázku text&#10;&#10;Popis byl vytvořen automaticky">
            <a:extLst>
              <a:ext uri="{FF2B5EF4-FFF2-40B4-BE49-F238E27FC236}">
                <a16:creationId xmlns:a16="http://schemas.microsoft.com/office/drawing/2014/main" id="{B9A07CCF-D827-D941-9DA4-4D8B6DF14496}"/>
              </a:ext>
            </a:extLst>
          </p:cNvPr>
          <p:cNvPicPr>
            <a:picLocks noChangeAspect="1"/>
          </p:cNvPicPr>
          <p:nvPr/>
        </p:nvPicPr>
        <p:blipFill>
          <a:blip r:embed="rId2"/>
          <a:stretch>
            <a:fillRect/>
          </a:stretch>
        </p:blipFill>
        <p:spPr>
          <a:xfrm>
            <a:off x="7235473" y="1790781"/>
            <a:ext cx="4072815" cy="3482256"/>
          </a:xfrm>
          <a:prstGeom prst="rect">
            <a:avLst/>
          </a:prstGeom>
        </p:spPr>
      </p:pic>
      <p:grpSp>
        <p:nvGrpSpPr>
          <p:cNvPr id="2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1" name="Freeform: Shape 2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209626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797733D2-286B-F641-A014-3C56B43F7CD9}"/>
              </a:ext>
            </a:extLst>
          </p:cNvPr>
          <p:cNvSpPr>
            <a:spLocks noGrp="1"/>
          </p:cNvSpPr>
          <p:nvPr>
            <p:ph type="title"/>
          </p:nvPr>
        </p:nvSpPr>
        <p:spPr>
          <a:xfrm>
            <a:off x="6234865" y="568517"/>
            <a:ext cx="5248221" cy="886379"/>
          </a:xfrm>
        </p:spPr>
        <p:txBody>
          <a:bodyPr>
            <a:normAutofit/>
          </a:bodyPr>
          <a:lstStyle/>
          <a:p>
            <a:r>
              <a:rPr lang="cs-CZ" sz="3100"/>
              <a:t>Filozofie </a:t>
            </a:r>
            <a:r>
              <a:rPr lang="cs-CZ" sz="3100" err="1"/>
              <a:t>Hryhorije</a:t>
            </a:r>
            <a:r>
              <a:rPr lang="cs-CZ" sz="3100"/>
              <a:t> </a:t>
            </a:r>
            <a:r>
              <a:rPr lang="cs-CZ" sz="3100" err="1"/>
              <a:t>Skovorody</a:t>
            </a:r>
            <a:endParaRPr lang="cs-CZ" sz="3100"/>
          </a:p>
        </p:txBody>
      </p:sp>
      <p:pic>
        <p:nvPicPr>
          <p:cNvPr id="5" name="Obrázek 4" descr="Obsah obrázku mapa&#10;&#10;Popis byl vytvořen automaticky">
            <a:extLst>
              <a:ext uri="{FF2B5EF4-FFF2-40B4-BE49-F238E27FC236}">
                <a16:creationId xmlns:a16="http://schemas.microsoft.com/office/drawing/2014/main" id="{BD96F028-36C9-4D42-A942-21FB164947C7}"/>
              </a:ext>
            </a:extLst>
          </p:cNvPr>
          <p:cNvPicPr>
            <a:picLocks noChangeAspect="1"/>
          </p:cNvPicPr>
          <p:nvPr/>
        </p:nvPicPr>
        <p:blipFill rotWithShape="1">
          <a:blip r:embed="rId2"/>
          <a:srcRect t="7250" r="3" b="3"/>
          <a:stretch/>
        </p:blipFill>
        <p:spPr>
          <a:xfrm>
            <a:off x="739959" y="1189182"/>
            <a:ext cx="5032726" cy="5032726"/>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0"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1" name="Freeform: Shape 2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71A368EF-CD02-2F47-8887-161BB35853DD}"/>
              </a:ext>
            </a:extLst>
          </p:cNvPr>
          <p:cNvSpPr>
            <a:spLocks noGrp="1"/>
          </p:cNvSpPr>
          <p:nvPr>
            <p:ph idx="1"/>
          </p:nvPr>
        </p:nvSpPr>
        <p:spPr>
          <a:xfrm>
            <a:off x="5910658" y="1454896"/>
            <a:ext cx="5217173" cy="4351338"/>
          </a:xfrm>
        </p:spPr>
        <p:txBody>
          <a:bodyPr>
            <a:noAutofit/>
          </a:bodyPr>
          <a:lstStyle/>
          <a:p>
            <a:r>
              <a:rPr lang="cs-CZ" sz="2000" dirty="0"/>
              <a:t>«</a:t>
            </a:r>
            <a:r>
              <a:rPr lang="cs-CZ" sz="2000" dirty="0" err="1"/>
              <a:t>Сродний</a:t>
            </a:r>
            <a:r>
              <a:rPr lang="cs-CZ" sz="2000" dirty="0"/>
              <a:t> </a:t>
            </a:r>
            <a:r>
              <a:rPr lang="cs-CZ" sz="2000" dirty="0" err="1"/>
              <a:t>труд</a:t>
            </a:r>
            <a:r>
              <a:rPr lang="cs-CZ" sz="2000" dirty="0"/>
              <a:t>»</a:t>
            </a:r>
            <a:endParaRPr lang="uk-UA" sz="2000" dirty="0"/>
          </a:p>
          <a:p>
            <a:r>
              <a:rPr lang="cs-CZ" sz="2000" dirty="0"/>
              <a:t>Podle filozofa musí člověk jít určitou cestou, aby se realizoval: sebepoznání (detekce a uvědomění si přirozených sklonů) – sebezdokonalování (předpoklady, talenty) - „</a:t>
            </a:r>
            <a:r>
              <a:rPr lang="cs-CZ" sz="2000" dirty="0" err="1"/>
              <a:t>сродний</a:t>
            </a:r>
            <a:r>
              <a:rPr lang="cs-CZ" sz="2000" dirty="0"/>
              <a:t> </a:t>
            </a:r>
            <a:r>
              <a:rPr lang="cs-CZ" sz="2000" dirty="0" err="1"/>
              <a:t>труд</a:t>
            </a:r>
            <a:r>
              <a:rPr lang="cs-CZ" sz="2000" dirty="0"/>
              <a:t>“ (praktické činnosti).</a:t>
            </a:r>
          </a:p>
          <a:p>
            <a:r>
              <a:rPr lang="cs-CZ" sz="2000" dirty="0" err="1"/>
              <a:t>Skovoroda</a:t>
            </a:r>
            <a:r>
              <a:rPr lang="cs-CZ" sz="2000" dirty="0"/>
              <a:t> nepřijal svět kolem sebe, zejména společnost.</a:t>
            </a:r>
          </a:p>
          <a:p>
            <a:r>
              <a:rPr lang="cs-CZ" sz="2000" dirty="0"/>
              <a:t>Podle filozofa je člověk šťastný pouze tehdy, když je svobodný.</a:t>
            </a:r>
          </a:p>
          <a:p>
            <a:r>
              <a:rPr lang="cs-CZ" sz="2000" dirty="0" err="1"/>
              <a:t>Skovorodovo</a:t>
            </a:r>
            <a:r>
              <a:rPr lang="cs-CZ" sz="2000" dirty="0"/>
              <a:t> literární a filozofické dědictví bylo zachováno díky jeho studentovi </a:t>
            </a:r>
            <a:r>
              <a:rPr lang="cs-CZ" sz="2000" dirty="0" err="1"/>
              <a:t>Mychajlovi</a:t>
            </a:r>
            <a:r>
              <a:rPr lang="cs-CZ" sz="2000" dirty="0"/>
              <a:t> </a:t>
            </a:r>
            <a:r>
              <a:rPr lang="cs-CZ" sz="2000" dirty="0" err="1"/>
              <a:t>Kovalynskému</a:t>
            </a:r>
            <a:r>
              <a:rPr lang="cs-CZ" sz="2000" dirty="0"/>
              <a:t>. </a:t>
            </a:r>
          </a:p>
          <a:p>
            <a:r>
              <a:rPr lang="cs-CZ" sz="2000" dirty="0" err="1"/>
              <a:t>Mykol</a:t>
            </a:r>
            <a:r>
              <a:rPr lang="cs-CZ" sz="2000" dirty="0"/>
              <a:t> </a:t>
            </a:r>
            <a:r>
              <a:rPr lang="cs-CZ" sz="2000" dirty="0" err="1"/>
              <a:t>Kostomarov</a:t>
            </a:r>
            <a:r>
              <a:rPr lang="cs-CZ" sz="2000" dirty="0"/>
              <a:t> – obrana básníka a filozofa v časopise </a:t>
            </a:r>
            <a:r>
              <a:rPr lang="cs-CZ" sz="2000" i="1" dirty="0"/>
              <a:t>Osnova</a:t>
            </a:r>
            <a:r>
              <a:rPr lang="cs-CZ" sz="2000" dirty="0"/>
              <a:t>.</a:t>
            </a:r>
          </a:p>
          <a:p>
            <a:pPr marL="0" indent="0">
              <a:buNone/>
            </a:pPr>
            <a:r>
              <a:rPr lang="cs-CZ" sz="2000" dirty="0"/>
              <a:t> </a:t>
            </a:r>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739704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8F4F3A8B-2D0A-B84D-88CC-68B3244EC46C}"/>
              </a:ext>
            </a:extLst>
          </p:cNvPr>
          <p:cNvSpPr>
            <a:spLocks noGrp="1"/>
          </p:cNvSpPr>
          <p:nvPr>
            <p:ph type="title"/>
          </p:nvPr>
        </p:nvSpPr>
        <p:spPr>
          <a:xfrm>
            <a:off x="2232252" y="292656"/>
            <a:ext cx="4463623" cy="1314996"/>
          </a:xfrm>
        </p:spPr>
        <p:txBody>
          <a:bodyPr anchor="b">
            <a:normAutofit/>
          </a:bodyPr>
          <a:lstStyle/>
          <a:p>
            <a:r>
              <a:rPr lang="cs-CZ" sz="3400" dirty="0"/>
              <a:t>Obraz </a:t>
            </a:r>
            <a:r>
              <a:rPr lang="cs-CZ" sz="3400" dirty="0" err="1"/>
              <a:t>Hryhorije</a:t>
            </a:r>
            <a:r>
              <a:rPr lang="cs-CZ" sz="3400" dirty="0"/>
              <a:t> </a:t>
            </a:r>
            <a:r>
              <a:rPr lang="cs-CZ" sz="3400" dirty="0" err="1"/>
              <a:t>Skovorody</a:t>
            </a:r>
            <a:r>
              <a:rPr lang="cs-CZ" sz="3400" dirty="0"/>
              <a:t> v literatuře</a:t>
            </a:r>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BB076D55-A8F1-744C-B5B8-02EFFE4CE97E}"/>
              </a:ext>
            </a:extLst>
          </p:cNvPr>
          <p:cNvSpPr>
            <a:spLocks noGrp="1"/>
          </p:cNvSpPr>
          <p:nvPr>
            <p:ph idx="1"/>
          </p:nvPr>
        </p:nvSpPr>
        <p:spPr>
          <a:xfrm>
            <a:off x="1208303" y="1834958"/>
            <a:ext cx="5637375" cy="4795736"/>
          </a:xfrm>
        </p:spPr>
        <p:txBody>
          <a:bodyPr>
            <a:noAutofit/>
          </a:bodyPr>
          <a:lstStyle/>
          <a:p>
            <a:pPr algn="just"/>
            <a:r>
              <a:rPr lang="uk-UA" sz="1600" dirty="0" err="1"/>
              <a:t>Т</a:t>
            </a:r>
            <a:r>
              <a:rPr lang="cs-CZ" sz="1600" dirty="0"/>
              <a:t>. </a:t>
            </a:r>
            <a:r>
              <a:rPr lang="cs-CZ" sz="1600" dirty="0" err="1"/>
              <a:t>Шевченка</a:t>
            </a:r>
            <a:r>
              <a:rPr lang="cs-CZ" sz="1600" dirty="0"/>
              <a:t> (</a:t>
            </a:r>
            <a:r>
              <a:rPr lang="cs-CZ" sz="1600" dirty="0" err="1"/>
              <a:t>повість</a:t>
            </a:r>
            <a:r>
              <a:rPr lang="cs-CZ" sz="1600" dirty="0"/>
              <a:t> «</a:t>
            </a:r>
            <a:r>
              <a:rPr lang="cs-CZ" sz="1600" dirty="0" err="1"/>
              <a:t>Близнецы</a:t>
            </a:r>
            <a:r>
              <a:rPr lang="cs-CZ" sz="1600" dirty="0"/>
              <a:t>»)</a:t>
            </a:r>
            <a:endParaRPr lang="uk-UA" sz="1600" dirty="0"/>
          </a:p>
          <a:p>
            <a:pPr algn="just"/>
            <a:r>
              <a:rPr lang="cs-CZ" sz="1600" dirty="0" err="1"/>
              <a:t>П</a:t>
            </a:r>
            <a:r>
              <a:rPr lang="cs-CZ" sz="1600" dirty="0"/>
              <a:t>. </a:t>
            </a:r>
            <a:r>
              <a:rPr lang="cs-CZ" sz="1600" dirty="0" err="1"/>
              <a:t>Куліша</a:t>
            </a:r>
            <a:r>
              <a:rPr lang="cs-CZ" sz="1600" dirty="0"/>
              <a:t> (</a:t>
            </a:r>
            <a:r>
              <a:rPr lang="cs-CZ" sz="1600" dirty="0" err="1"/>
              <a:t>поема</a:t>
            </a:r>
            <a:r>
              <a:rPr lang="cs-CZ" sz="1600" dirty="0"/>
              <a:t> «</a:t>
            </a:r>
            <a:r>
              <a:rPr lang="cs-CZ" sz="1600" dirty="0" err="1"/>
              <a:t>Грицько</a:t>
            </a:r>
            <a:r>
              <a:rPr lang="cs-CZ" sz="1600" dirty="0"/>
              <a:t> </a:t>
            </a:r>
            <a:r>
              <a:rPr lang="cs-CZ" sz="1600" dirty="0" err="1"/>
              <a:t>Сковорода</a:t>
            </a:r>
            <a:r>
              <a:rPr lang="cs-CZ" sz="1600" dirty="0"/>
              <a:t>»). </a:t>
            </a:r>
            <a:endParaRPr lang="uk-UA" sz="1600" dirty="0"/>
          </a:p>
          <a:p>
            <a:pPr algn="just"/>
            <a:r>
              <a:rPr lang="cs-CZ" sz="1600" dirty="0"/>
              <a:t>Bajky </a:t>
            </a:r>
            <a:r>
              <a:rPr lang="cs-CZ" sz="1600" dirty="0" err="1"/>
              <a:t>Павло</a:t>
            </a:r>
            <a:r>
              <a:rPr lang="cs-CZ" sz="1600" dirty="0"/>
              <a:t> </a:t>
            </a:r>
            <a:r>
              <a:rPr lang="cs-CZ" sz="1600" dirty="0" err="1"/>
              <a:t>Білецький-Носенко</a:t>
            </a:r>
            <a:r>
              <a:rPr lang="cs-CZ" sz="1600" dirty="0"/>
              <a:t> «</a:t>
            </a:r>
            <a:r>
              <a:rPr lang="cs-CZ" sz="1600" dirty="0" err="1"/>
              <a:t>Мудрець</a:t>
            </a:r>
            <a:r>
              <a:rPr lang="cs-CZ" sz="1600" dirty="0"/>
              <a:t> </a:t>
            </a:r>
            <a:r>
              <a:rPr lang="cs-CZ" sz="1600" dirty="0" err="1"/>
              <a:t>та</a:t>
            </a:r>
            <a:r>
              <a:rPr lang="cs-CZ" sz="1600" dirty="0"/>
              <a:t> </a:t>
            </a:r>
            <a:r>
              <a:rPr lang="cs-CZ" sz="1600" dirty="0" err="1"/>
              <a:t>старшина</a:t>
            </a:r>
            <a:r>
              <a:rPr lang="cs-CZ" sz="1600" dirty="0"/>
              <a:t> </a:t>
            </a:r>
            <a:r>
              <a:rPr lang="cs-CZ" sz="1600" dirty="0" err="1"/>
              <a:t>військовий</a:t>
            </a:r>
            <a:r>
              <a:rPr lang="cs-CZ" sz="1600" dirty="0"/>
              <a:t>» </a:t>
            </a:r>
            <a:r>
              <a:rPr lang="cs-CZ" sz="1600" dirty="0" err="1"/>
              <a:t>і</a:t>
            </a:r>
            <a:r>
              <a:rPr lang="cs-CZ" sz="1600" dirty="0"/>
              <a:t> «</a:t>
            </a:r>
            <a:r>
              <a:rPr lang="cs-CZ" sz="1600" dirty="0" err="1"/>
              <a:t>Сковорода</a:t>
            </a:r>
            <a:r>
              <a:rPr lang="cs-CZ" sz="1600" dirty="0"/>
              <a:t>». </a:t>
            </a:r>
          </a:p>
          <a:p>
            <a:pPr algn="just"/>
            <a:r>
              <a:rPr lang="cs-CZ" sz="1600" dirty="0"/>
              <a:t>Umělecký a životopisný román o </a:t>
            </a:r>
            <a:r>
              <a:rPr lang="cs-CZ" sz="1600" dirty="0" err="1"/>
              <a:t>Hryhoriji</a:t>
            </a:r>
            <a:r>
              <a:rPr lang="cs-CZ" sz="1600" dirty="0"/>
              <a:t> </a:t>
            </a:r>
            <a:r>
              <a:rPr lang="cs-CZ" sz="1600" dirty="0" err="1"/>
              <a:t>Skovorodovi</a:t>
            </a:r>
            <a:r>
              <a:rPr lang="cs-CZ" sz="1600" dirty="0"/>
              <a:t> napsal </a:t>
            </a:r>
            <a:r>
              <a:rPr lang="cs-CZ" sz="1600" dirty="0" err="1"/>
              <a:t>Volodymyr</a:t>
            </a:r>
            <a:r>
              <a:rPr lang="cs-CZ" sz="1600" dirty="0"/>
              <a:t> </a:t>
            </a:r>
            <a:r>
              <a:rPr lang="cs-CZ" sz="1600" dirty="0" err="1"/>
              <a:t>Polishchuk</a:t>
            </a:r>
            <a:r>
              <a:rPr lang="cs-CZ" sz="1600" dirty="0"/>
              <a:t> (1929). </a:t>
            </a:r>
          </a:p>
          <a:p>
            <a:pPr algn="just"/>
            <a:r>
              <a:rPr lang="cs-CZ" sz="1600" dirty="0"/>
              <a:t>Ve 20. letech XX století. Pavlo </a:t>
            </a:r>
            <a:r>
              <a:rPr lang="cs-CZ" sz="1600" dirty="0" err="1"/>
              <a:t>Tyčyna</a:t>
            </a:r>
            <a:r>
              <a:rPr lang="cs-CZ" sz="1600" dirty="0"/>
              <a:t> zahájil práci na básnické symfonii „</a:t>
            </a:r>
            <a:r>
              <a:rPr lang="cs-CZ" sz="1600" dirty="0" err="1"/>
              <a:t>Skovoroda</a:t>
            </a:r>
            <a:r>
              <a:rPr lang="cs-CZ" sz="1600" dirty="0"/>
              <a:t>“, kterou dokončil na konci svého života. </a:t>
            </a:r>
          </a:p>
          <a:p>
            <a:pPr algn="just"/>
            <a:r>
              <a:rPr lang="cs-CZ" sz="1600" dirty="0"/>
              <a:t>Básně </a:t>
            </a:r>
            <a:r>
              <a:rPr lang="cs-CZ" sz="1600" dirty="0" err="1"/>
              <a:t>М</a:t>
            </a:r>
            <a:r>
              <a:rPr lang="cs-CZ" sz="1600" dirty="0"/>
              <a:t>. </a:t>
            </a:r>
            <a:r>
              <a:rPr lang="cs-CZ" sz="1600" dirty="0" err="1"/>
              <a:t>Рильського</a:t>
            </a:r>
            <a:r>
              <a:rPr lang="cs-CZ" sz="1600" dirty="0"/>
              <a:t> («</a:t>
            </a:r>
            <a:r>
              <a:rPr lang="cs-CZ" sz="1600" dirty="0" err="1"/>
              <a:t>Слово</a:t>
            </a:r>
            <a:r>
              <a:rPr lang="cs-CZ" sz="1600" dirty="0"/>
              <a:t> </a:t>
            </a:r>
            <a:r>
              <a:rPr lang="cs-CZ" sz="1600" dirty="0" err="1"/>
              <a:t>про</a:t>
            </a:r>
            <a:r>
              <a:rPr lang="cs-CZ" sz="1600" dirty="0"/>
              <a:t> </a:t>
            </a:r>
            <a:r>
              <a:rPr lang="cs-CZ" sz="1600" dirty="0" err="1"/>
              <a:t>рідну</a:t>
            </a:r>
            <a:r>
              <a:rPr lang="cs-CZ" sz="1600" dirty="0"/>
              <a:t> </a:t>
            </a:r>
            <a:r>
              <a:rPr lang="cs-CZ" sz="1600" dirty="0" err="1"/>
              <a:t>матір</a:t>
            </a:r>
            <a:r>
              <a:rPr lang="cs-CZ" sz="1600" dirty="0"/>
              <a:t>»), </a:t>
            </a:r>
            <a:r>
              <a:rPr lang="cs-CZ" sz="1600" dirty="0" err="1"/>
              <a:t>І</a:t>
            </a:r>
            <a:r>
              <a:rPr lang="cs-CZ" sz="1600" dirty="0"/>
              <a:t>. </a:t>
            </a:r>
            <a:r>
              <a:rPr lang="cs-CZ" sz="1600" dirty="0" err="1"/>
              <a:t>Драча</a:t>
            </a:r>
            <a:r>
              <a:rPr lang="cs-CZ" sz="1600" dirty="0"/>
              <a:t> (</a:t>
            </a:r>
            <a:r>
              <a:rPr lang="cs-CZ" sz="1600" dirty="0" err="1"/>
              <a:t>цикл</a:t>
            </a:r>
            <a:r>
              <a:rPr lang="cs-CZ" sz="1600" dirty="0"/>
              <a:t> «</a:t>
            </a:r>
            <a:r>
              <a:rPr lang="cs-CZ" sz="1600" dirty="0" err="1"/>
              <a:t>Сковородіана</a:t>
            </a:r>
            <a:r>
              <a:rPr lang="cs-CZ" sz="1600" dirty="0"/>
              <a:t>»), </a:t>
            </a:r>
            <a:r>
              <a:rPr lang="cs-CZ" sz="1600" dirty="0" err="1"/>
              <a:t>Б</a:t>
            </a:r>
            <a:r>
              <a:rPr lang="cs-CZ" sz="1600" dirty="0"/>
              <a:t>. </a:t>
            </a:r>
            <a:r>
              <a:rPr lang="cs-CZ" sz="1600" dirty="0" err="1"/>
              <a:t>Олійника</a:t>
            </a:r>
            <a:r>
              <a:rPr lang="cs-CZ" sz="1600" dirty="0"/>
              <a:t> (</a:t>
            </a:r>
            <a:r>
              <a:rPr lang="cs-CZ" sz="1600" dirty="0" err="1"/>
              <a:t>цикл</a:t>
            </a:r>
            <a:r>
              <a:rPr lang="cs-CZ" sz="1600" dirty="0"/>
              <a:t> «</a:t>
            </a:r>
            <a:r>
              <a:rPr lang="cs-CZ" sz="1600" dirty="0" err="1"/>
              <a:t>Сковорода</a:t>
            </a:r>
            <a:r>
              <a:rPr lang="cs-CZ" sz="1600" dirty="0"/>
              <a:t> </a:t>
            </a:r>
            <a:r>
              <a:rPr lang="cs-CZ" sz="1600" dirty="0" err="1"/>
              <a:t>і</a:t>
            </a:r>
            <a:r>
              <a:rPr lang="cs-CZ" sz="1600" dirty="0"/>
              <a:t> </a:t>
            </a:r>
            <a:r>
              <a:rPr lang="cs-CZ" sz="1600" dirty="0" err="1"/>
              <a:t>світ</a:t>
            </a:r>
            <a:r>
              <a:rPr lang="cs-CZ" sz="1600" dirty="0"/>
              <a:t>»). </a:t>
            </a:r>
          </a:p>
          <a:p>
            <a:pPr algn="just"/>
            <a:r>
              <a:rPr lang="cs-CZ" sz="1600" dirty="0"/>
              <a:t>Novela </a:t>
            </a:r>
            <a:r>
              <a:rPr lang="cs-CZ" sz="1600" dirty="0" err="1"/>
              <a:t>Л</a:t>
            </a:r>
            <a:r>
              <a:rPr lang="cs-CZ" sz="1600" dirty="0"/>
              <a:t>. </a:t>
            </a:r>
            <a:r>
              <a:rPr lang="cs-CZ" sz="1600" dirty="0" err="1"/>
              <a:t>Ляшенка</a:t>
            </a:r>
            <a:r>
              <a:rPr lang="cs-CZ" sz="1600" dirty="0"/>
              <a:t> «</a:t>
            </a:r>
            <a:r>
              <a:rPr lang="cs-CZ" sz="1600" dirty="0" err="1"/>
              <a:t>Блискавиця</a:t>
            </a:r>
            <a:r>
              <a:rPr lang="cs-CZ" sz="1600" dirty="0"/>
              <a:t> </a:t>
            </a:r>
            <a:r>
              <a:rPr lang="cs-CZ" sz="1600" dirty="0" err="1"/>
              <a:t>темної</a:t>
            </a:r>
            <a:r>
              <a:rPr lang="cs-CZ" sz="1600" dirty="0"/>
              <a:t> </a:t>
            </a:r>
            <a:r>
              <a:rPr lang="cs-CZ" sz="1600" dirty="0" err="1"/>
              <a:t>ночі</a:t>
            </a:r>
            <a:r>
              <a:rPr lang="cs-CZ" sz="1600" dirty="0"/>
              <a:t>», román </a:t>
            </a:r>
            <a:r>
              <a:rPr lang="uk-UA" sz="1600" dirty="0"/>
              <a:t>            </a:t>
            </a:r>
            <a:r>
              <a:rPr lang="cs-CZ" sz="1600" dirty="0" err="1"/>
              <a:t>Г</a:t>
            </a:r>
            <a:r>
              <a:rPr lang="cs-CZ" sz="1600" dirty="0"/>
              <a:t>. </a:t>
            </a:r>
            <a:r>
              <a:rPr lang="cs-CZ" sz="1600" dirty="0" err="1"/>
              <a:t>Вовка</a:t>
            </a:r>
            <a:r>
              <a:rPr lang="cs-CZ" sz="1600" dirty="0"/>
              <a:t> «</a:t>
            </a:r>
            <a:r>
              <a:rPr lang="cs-CZ" sz="1600" dirty="0" err="1"/>
              <a:t>Мед</a:t>
            </a:r>
            <a:r>
              <a:rPr lang="cs-CZ" sz="1600" dirty="0"/>
              <a:t> </a:t>
            </a:r>
            <a:r>
              <a:rPr lang="cs-CZ" sz="1600" dirty="0" err="1"/>
              <a:t>з</a:t>
            </a:r>
            <a:r>
              <a:rPr lang="cs-CZ" sz="1600" dirty="0"/>
              <a:t> </a:t>
            </a:r>
            <a:r>
              <a:rPr lang="cs-CZ" sz="1600" dirty="0" err="1"/>
              <a:t>каменю</a:t>
            </a:r>
            <a:r>
              <a:rPr lang="cs-CZ" sz="1600" dirty="0"/>
              <a:t>», román </a:t>
            </a:r>
            <a:r>
              <a:rPr lang="cs-CZ" sz="1600" dirty="0" err="1"/>
              <a:t>В</a:t>
            </a:r>
            <a:r>
              <a:rPr lang="cs-CZ" sz="1600" dirty="0"/>
              <a:t>. </a:t>
            </a:r>
            <a:r>
              <a:rPr lang="cs-CZ" sz="1600" dirty="0" err="1"/>
              <a:t>Шевчука</a:t>
            </a:r>
            <a:r>
              <a:rPr lang="cs-CZ" sz="1600" dirty="0"/>
              <a:t> «</a:t>
            </a:r>
            <a:r>
              <a:rPr lang="cs-CZ" sz="1600" dirty="0" err="1"/>
              <a:t>Предтеча</a:t>
            </a:r>
            <a:r>
              <a:rPr lang="cs-CZ" sz="1600" dirty="0"/>
              <a:t>», novela </a:t>
            </a:r>
            <a:r>
              <a:rPr lang="cs-CZ" sz="1600" dirty="0" err="1"/>
              <a:t>В</a:t>
            </a:r>
            <a:r>
              <a:rPr lang="cs-CZ" sz="1600" dirty="0"/>
              <a:t>. </a:t>
            </a:r>
            <a:r>
              <a:rPr lang="cs-CZ" sz="1600" dirty="0" err="1"/>
              <a:t>Чередниченка</a:t>
            </a:r>
            <a:r>
              <a:rPr lang="cs-CZ" sz="1600" dirty="0"/>
              <a:t> «</a:t>
            </a:r>
            <a:r>
              <a:rPr lang="cs-CZ" sz="1600" dirty="0" err="1"/>
              <a:t>Молодість</a:t>
            </a:r>
            <a:r>
              <a:rPr lang="cs-CZ" sz="1600" dirty="0"/>
              <a:t> </a:t>
            </a:r>
            <a:r>
              <a:rPr lang="cs-CZ" sz="1600" dirty="0" err="1"/>
              <a:t>Григорія</a:t>
            </a:r>
            <a:r>
              <a:rPr lang="cs-CZ" sz="1600" dirty="0"/>
              <a:t> </a:t>
            </a:r>
            <a:r>
              <a:rPr lang="cs-CZ" sz="1600" dirty="0" err="1"/>
              <a:t>Сковороди</a:t>
            </a:r>
            <a:r>
              <a:rPr lang="cs-CZ" sz="1600" dirty="0"/>
              <a:t>», životopisné novely </a:t>
            </a:r>
            <a:r>
              <a:rPr lang="cs-CZ" sz="1600" dirty="0" err="1"/>
              <a:t>І</a:t>
            </a:r>
            <a:r>
              <a:rPr lang="cs-CZ" sz="1600" dirty="0"/>
              <a:t>. </a:t>
            </a:r>
            <a:r>
              <a:rPr lang="cs-CZ" sz="1600" dirty="0" err="1"/>
              <a:t>Пільгука</a:t>
            </a:r>
            <a:r>
              <a:rPr lang="cs-CZ" sz="1600" dirty="0"/>
              <a:t> «</a:t>
            </a:r>
            <a:r>
              <a:rPr lang="cs-CZ" sz="1600" dirty="0" err="1"/>
              <a:t>Григорій</a:t>
            </a:r>
            <a:r>
              <a:rPr lang="cs-CZ" sz="1600" dirty="0"/>
              <a:t> </a:t>
            </a:r>
            <a:r>
              <a:rPr lang="cs-CZ" sz="1600" dirty="0" err="1"/>
              <a:t>Сковорода</a:t>
            </a:r>
            <a:r>
              <a:rPr lang="cs-CZ" sz="1600" dirty="0"/>
              <a:t>» </a:t>
            </a:r>
            <a:r>
              <a:rPr lang="cs-CZ" sz="1600" dirty="0" err="1"/>
              <a:t>а</a:t>
            </a:r>
            <a:r>
              <a:rPr lang="cs-CZ" sz="1600" dirty="0"/>
              <a:t> </a:t>
            </a:r>
            <a:r>
              <a:rPr lang="uk-UA" sz="1600" dirty="0"/>
              <a:t>           </a:t>
            </a:r>
            <a:r>
              <a:rPr lang="cs-CZ" sz="1600" dirty="0" err="1"/>
              <a:t>І</a:t>
            </a:r>
            <a:r>
              <a:rPr lang="cs-CZ" sz="1600" dirty="0"/>
              <a:t>. </a:t>
            </a:r>
            <a:r>
              <a:rPr lang="cs-CZ" sz="1600" dirty="0" err="1"/>
              <a:t>Драча</a:t>
            </a:r>
            <a:r>
              <a:rPr lang="cs-CZ" sz="1600" dirty="0"/>
              <a:t>, </a:t>
            </a:r>
            <a:r>
              <a:rPr lang="cs-CZ" sz="1600" dirty="0" err="1"/>
              <a:t>С</a:t>
            </a:r>
            <a:r>
              <a:rPr lang="cs-CZ" sz="1600" dirty="0"/>
              <a:t>. </a:t>
            </a:r>
            <a:r>
              <a:rPr lang="cs-CZ" sz="1600" dirty="0" err="1"/>
              <a:t>Кримського</a:t>
            </a:r>
            <a:r>
              <a:rPr lang="cs-CZ" sz="1600" dirty="0"/>
              <a:t> a </a:t>
            </a:r>
            <a:r>
              <a:rPr lang="cs-CZ" sz="1600" dirty="0" err="1"/>
              <a:t>М</a:t>
            </a:r>
            <a:r>
              <a:rPr lang="cs-CZ" sz="1600" dirty="0"/>
              <a:t>. </a:t>
            </a:r>
            <a:r>
              <a:rPr lang="cs-CZ" sz="1600" dirty="0" err="1"/>
              <a:t>Поповича</a:t>
            </a:r>
            <a:r>
              <a:rPr lang="cs-CZ" sz="1600" dirty="0"/>
              <a:t> «</a:t>
            </a:r>
            <a:r>
              <a:rPr lang="cs-CZ" sz="1600" dirty="0" err="1"/>
              <a:t>Григорій</a:t>
            </a:r>
            <a:r>
              <a:rPr lang="cs-CZ" sz="1600" dirty="0"/>
              <a:t> </a:t>
            </a:r>
            <a:r>
              <a:rPr lang="cs-CZ" sz="1600" dirty="0" err="1"/>
              <a:t>Сковорода</a:t>
            </a:r>
            <a:r>
              <a:rPr lang="cs-CZ" sz="1600" dirty="0"/>
              <a:t>».</a:t>
            </a:r>
          </a:p>
        </p:txBody>
      </p:sp>
      <p:sp>
        <p:nvSpPr>
          <p:cNvPr id="18" name="Freeform: Shape 17">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Shape 21">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Obrázek 4" descr="Obsah obrázku exteriér, rostlina&#10;&#10;Popis byl vytvořen automaticky">
            <a:extLst>
              <a:ext uri="{FF2B5EF4-FFF2-40B4-BE49-F238E27FC236}">
                <a16:creationId xmlns:a16="http://schemas.microsoft.com/office/drawing/2014/main" id="{76EC10F8-44D8-AD4F-9384-7A4A0B422882}"/>
              </a:ext>
            </a:extLst>
          </p:cNvPr>
          <p:cNvPicPr>
            <a:picLocks noChangeAspect="1"/>
          </p:cNvPicPr>
          <p:nvPr/>
        </p:nvPicPr>
        <p:blipFill rotWithShape="1">
          <a:blip r:embed="rId2"/>
          <a:srcRect r="26201" b="2"/>
          <a:stretch/>
        </p:blipFill>
        <p:spPr>
          <a:xfrm>
            <a:off x="7216076" y="950154"/>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5" name="Freeform: Shape 2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57819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2A372944-D9B6-9B4A-87F1-109AADA09CBA}"/>
              </a:ext>
            </a:extLst>
          </p:cNvPr>
          <p:cNvSpPr>
            <a:spLocks noGrp="1"/>
          </p:cNvSpPr>
          <p:nvPr>
            <p:ph type="title"/>
          </p:nvPr>
        </p:nvSpPr>
        <p:spPr>
          <a:xfrm>
            <a:off x="905983" y="554968"/>
            <a:ext cx="5912997" cy="1288673"/>
          </a:xfrm>
        </p:spPr>
        <p:txBody>
          <a:bodyPr anchor="b">
            <a:normAutofit fontScale="90000"/>
          </a:bodyPr>
          <a:lstStyle/>
          <a:p>
            <a:r>
              <a:rPr lang="cs-CZ" sz="2700" b="1" dirty="0">
                <a:latin typeface="Times New Roman" panose="02020603050405020304" pitchFamily="18" charset="0"/>
                <a:cs typeface="Times New Roman" panose="02020603050405020304" pitchFamily="18" charset="0"/>
              </a:rPr>
              <a:t>Přehled ukrajinské literatury 19. stol. Charakteristika epochy národního obrození. Periodizace, vývojové tendence, umělecké směry, žánry.</a:t>
            </a:r>
            <a:br>
              <a:rPr lang="cs-CZ" sz="1800" b="1" dirty="0">
                <a:latin typeface="Times New Roman" panose="02020603050405020304" pitchFamily="18" charset="0"/>
                <a:cs typeface="Times New Roman" panose="02020603050405020304" pitchFamily="18" charset="0"/>
              </a:rPr>
            </a:br>
            <a:endParaRPr lang="cs-CZ" sz="1800" b="1" dirty="0"/>
          </a:p>
        </p:txBody>
      </p:sp>
      <p:grpSp>
        <p:nvGrpSpPr>
          <p:cNvPr id="53" name="Graphic 38">
            <a:extLst>
              <a:ext uri="{FF2B5EF4-FFF2-40B4-BE49-F238E27FC236}">
                <a16:creationId xmlns:a16="http://schemas.microsoft.com/office/drawing/2014/main" id="{A3709225-45BD-4CB5-BED5-6A68EDA555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2669" y="764273"/>
            <a:ext cx="1910252" cy="709660"/>
            <a:chOff x="2267504" y="2540250"/>
            <a:chExt cx="1990951" cy="739640"/>
          </a:xfrm>
          <a:solidFill>
            <a:schemeClr val="tx1"/>
          </a:solidFill>
        </p:grpSpPr>
        <p:sp>
          <p:nvSpPr>
            <p:cNvPr id="13" name="Freeform: Shape 12">
              <a:extLst>
                <a:ext uri="{FF2B5EF4-FFF2-40B4-BE49-F238E27FC236}">
                  <a16:creationId xmlns:a16="http://schemas.microsoft.com/office/drawing/2014/main" id="{8C942C2B-45B1-458A-8005-9D3AB3433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54" name="Freeform: Shape 13">
              <a:extLst>
                <a:ext uri="{FF2B5EF4-FFF2-40B4-BE49-F238E27FC236}">
                  <a16:creationId xmlns:a16="http://schemas.microsoft.com/office/drawing/2014/main" id="{13F7C494-DAD3-45A9-B68C-D69E3DED5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55" name="Graphic 38">
            <a:extLst>
              <a:ext uri="{FF2B5EF4-FFF2-40B4-BE49-F238E27FC236}">
                <a16:creationId xmlns:a16="http://schemas.microsoft.com/office/drawing/2014/main" id="{BC9D362F-A0BC-46E8-B739-CC9BEBDA5B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2669" y="764273"/>
            <a:ext cx="1910252" cy="709660"/>
            <a:chOff x="2267504" y="2540250"/>
            <a:chExt cx="1990951" cy="739640"/>
          </a:xfrm>
          <a:solidFill>
            <a:schemeClr val="tx1">
              <a:alpha val="60000"/>
            </a:schemeClr>
          </a:solidFill>
        </p:grpSpPr>
        <p:sp>
          <p:nvSpPr>
            <p:cNvPr id="17" name="Freeform: Shape 16">
              <a:extLst>
                <a:ext uri="{FF2B5EF4-FFF2-40B4-BE49-F238E27FC236}">
                  <a16:creationId xmlns:a16="http://schemas.microsoft.com/office/drawing/2014/main" id="{DBA52944-DE64-4F5C-B8FC-B70E68B5E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56" name="Freeform: Shape 17">
              <a:extLst>
                <a:ext uri="{FF2B5EF4-FFF2-40B4-BE49-F238E27FC236}">
                  <a16:creationId xmlns:a16="http://schemas.microsoft.com/office/drawing/2014/main" id="{256C7690-20D4-475A-BC10-531EE3E15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14C35EC6-55EE-9D42-B661-5A22CDA8121B}"/>
              </a:ext>
            </a:extLst>
          </p:cNvPr>
          <p:cNvSpPr>
            <a:spLocks noGrp="1"/>
          </p:cNvSpPr>
          <p:nvPr>
            <p:ph idx="1"/>
          </p:nvPr>
        </p:nvSpPr>
        <p:spPr>
          <a:xfrm>
            <a:off x="895465" y="1621493"/>
            <a:ext cx="5663447" cy="5658695"/>
          </a:xfrm>
        </p:spPr>
        <p:txBody>
          <a:bodyPr>
            <a:normAutofit/>
          </a:bodyPr>
          <a:lstStyle/>
          <a:p>
            <a:r>
              <a:rPr lang="cs-CZ" sz="2200" dirty="0">
                <a:latin typeface="Times New Roman" panose="02020603050405020304" pitchFamily="18" charset="0"/>
                <a:cs typeface="Times New Roman" panose="02020603050405020304" pitchFamily="18" charset="0"/>
              </a:rPr>
              <a:t>„Nová“ literatura</a:t>
            </a:r>
          </a:p>
          <a:p>
            <a:r>
              <a:rPr lang="cs-CZ" sz="2200" dirty="0">
                <a:latin typeface="Times New Roman" panose="02020603050405020304" pitchFamily="18" charset="0"/>
                <a:cs typeface="Times New Roman" panose="02020603050405020304" pitchFamily="18" charset="0"/>
              </a:rPr>
              <a:t>epocha probuzení národního života a národních hnutí, boje proti sociálně-národnímu útlaku a vytváření národního státu</a:t>
            </a:r>
          </a:p>
          <a:p>
            <a:r>
              <a:rPr lang="cs-CZ" sz="2200" dirty="0">
                <a:latin typeface="Times New Roman" panose="02020603050405020304" pitchFamily="18" charset="0"/>
                <a:cs typeface="Times New Roman" panose="02020603050405020304" pitchFamily="18" charset="0"/>
              </a:rPr>
              <a:t>reakce na sociálně-estetické cítění a potřeby</a:t>
            </a:r>
          </a:p>
          <a:p>
            <a:r>
              <a:rPr lang="cs-CZ" sz="2200" dirty="0">
                <a:latin typeface="Times New Roman" panose="02020603050405020304" pitchFamily="18" charset="0"/>
                <a:cs typeface="Times New Roman" panose="02020603050405020304" pitchFamily="18" charset="0"/>
              </a:rPr>
              <a:t>otázky života lidí, jejich jazyka, historie, kultury, sociálního a národně osvobozeneckého boje</a:t>
            </a:r>
          </a:p>
          <a:p>
            <a:endParaRPr lang="cs-CZ" sz="22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literatura z konce 18. století do 40. let 19. století; </a:t>
            </a:r>
          </a:p>
          <a:p>
            <a:r>
              <a:rPr lang="cs-CZ" sz="2000" dirty="0">
                <a:latin typeface="Times New Roman" panose="02020603050405020304" pitchFamily="18" charset="0"/>
                <a:cs typeface="Times New Roman" panose="02020603050405020304" pitchFamily="18" charset="0"/>
              </a:rPr>
              <a:t>literatura 40.–60. let 19. století; </a:t>
            </a:r>
          </a:p>
          <a:p>
            <a:r>
              <a:rPr lang="cs-CZ" sz="2000" dirty="0">
                <a:latin typeface="Times New Roman" panose="02020603050405020304" pitchFamily="18" charset="0"/>
                <a:cs typeface="Times New Roman" panose="02020603050405020304" pitchFamily="18" charset="0"/>
              </a:rPr>
              <a:t>literatura 70.–90. let 19. století; </a:t>
            </a:r>
          </a:p>
          <a:p>
            <a:r>
              <a:rPr lang="cs-CZ" sz="2000" dirty="0">
                <a:latin typeface="Times New Roman" panose="02020603050405020304" pitchFamily="18" charset="0"/>
                <a:cs typeface="Times New Roman" panose="02020603050405020304" pitchFamily="18" charset="0"/>
              </a:rPr>
              <a:t>literatura konce 19.–počátku 20. století.</a:t>
            </a:r>
          </a:p>
          <a:p>
            <a:endParaRPr lang="cs-CZ" sz="1800" dirty="0">
              <a:latin typeface="Times New Roman" panose="02020603050405020304" pitchFamily="18" charset="0"/>
              <a:cs typeface="Times New Roman" panose="02020603050405020304" pitchFamily="18" charset="0"/>
            </a:endParaRPr>
          </a:p>
        </p:txBody>
      </p:sp>
      <p:sp>
        <p:nvSpPr>
          <p:cNvPr id="57" name="Oval 19">
            <a:extLst>
              <a:ext uri="{FF2B5EF4-FFF2-40B4-BE49-F238E27FC236}">
                <a16:creationId xmlns:a16="http://schemas.microsoft.com/office/drawing/2014/main" id="{7665E5EC-40DD-4076-879B-B07223D5A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21">
            <a:extLst>
              <a:ext uri="{FF2B5EF4-FFF2-40B4-BE49-F238E27FC236}">
                <a16:creationId xmlns:a16="http://schemas.microsoft.com/office/drawing/2014/main" id="{96F7F90D-227A-418D-9A0A-2E04468C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Obrázek 4" descr="Obsah obrázku text, osoba, interiér&#10;&#10;Popis byl vytvořen automaticky">
            <a:extLst>
              <a:ext uri="{FF2B5EF4-FFF2-40B4-BE49-F238E27FC236}">
                <a16:creationId xmlns:a16="http://schemas.microsoft.com/office/drawing/2014/main" id="{7B7B27A0-E867-274D-9235-D57A9DD00546}"/>
              </a:ext>
            </a:extLst>
          </p:cNvPr>
          <p:cNvPicPr>
            <a:picLocks noChangeAspect="1"/>
          </p:cNvPicPr>
          <p:nvPr/>
        </p:nvPicPr>
        <p:blipFill>
          <a:blip r:embed="rId2"/>
          <a:stretch>
            <a:fillRect/>
          </a:stretch>
        </p:blipFill>
        <p:spPr>
          <a:xfrm>
            <a:off x="7163990" y="1622792"/>
            <a:ext cx="3127243" cy="4187105"/>
          </a:xfrm>
          <a:prstGeom prst="rect">
            <a:avLst/>
          </a:prstGeom>
        </p:spPr>
      </p:pic>
      <p:grpSp>
        <p:nvGrpSpPr>
          <p:cNvPr id="59" name="Graphic 4">
            <a:extLst>
              <a:ext uri="{FF2B5EF4-FFF2-40B4-BE49-F238E27FC236}">
                <a16:creationId xmlns:a16="http://schemas.microsoft.com/office/drawing/2014/main" id="{E2DB0E87-A743-40DF-A082-9D0767DC42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5753" y="4903343"/>
            <a:ext cx="975169" cy="975171"/>
            <a:chOff x="5829300" y="3162300"/>
            <a:chExt cx="532256" cy="532257"/>
          </a:xfrm>
          <a:solidFill>
            <a:schemeClr val="tx1"/>
          </a:solidFill>
        </p:grpSpPr>
        <p:sp>
          <p:nvSpPr>
            <p:cNvPr id="60" name="Freeform: Shape 24">
              <a:extLst>
                <a:ext uri="{FF2B5EF4-FFF2-40B4-BE49-F238E27FC236}">
                  <a16:creationId xmlns:a16="http://schemas.microsoft.com/office/drawing/2014/main" id="{3C4CB329-05C8-413D-9C7D-0D09719771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61" name="Freeform: Shape 25">
              <a:extLst>
                <a:ext uri="{FF2B5EF4-FFF2-40B4-BE49-F238E27FC236}">
                  <a16:creationId xmlns:a16="http://schemas.microsoft.com/office/drawing/2014/main" id="{455A2053-BA33-4AD1-AE53-12E0B713D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62" name="Freeform: Shape 26">
              <a:extLst>
                <a:ext uri="{FF2B5EF4-FFF2-40B4-BE49-F238E27FC236}">
                  <a16:creationId xmlns:a16="http://schemas.microsoft.com/office/drawing/2014/main" id="{06B486E5-C097-4CB7-8E4E-651DB6E06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63" name="Freeform: Shape 27">
              <a:extLst>
                <a:ext uri="{FF2B5EF4-FFF2-40B4-BE49-F238E27FC236}">
                  <a16:creationId xmlns:a16="http://schemas.microsoft.com/office/drawing/2014/main" id="{2F1E8012-3B20-4A44-93FB-9CB5882D5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64" name="Freeform: Shape 28">
              <a:extLst>
                <a:ext uri="{FF2B5EF4-FFF2-40B4-BE49-F238E27FC236}">
                  <a16:creationId xmlns:a16="http://schemas.microsoft.com/office/drawing/2014/main" id="{6ADD32FA-095F-48AB-AA71-053F4D7A5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8B29E0D-87FE-476C-A364-9680E4DE1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431F908-419F-44CA-8BA2-BB96254CC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56E902C-1CA2-4A3D-8C73-5537C04E7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26707B0-58E2-46EF-A5B0-515DD2BD3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890154F-9612-499A-A309-D0E7F20F7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1467740-8E67-48D4-847A-8DD3AD454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D73D957-ED24-4DD6-8B95-237396544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D024E57-FA5B-4FC0-AAB1-16E4F8FC3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pSp>
        <p:nvGrpSpPr>
          <p:cNvPr id="39" name="Graphic 4">
            <a:extLst>
              <a:ext uri="{FF2B5EF4-FFF2-40B4-BE49-F238E27FC236}">
                <a16:creationId xmlns:a16="http://schemas.microsoft.com/office/drawing/2014/main" id="{AAA73A3E-7B86-4D04-B8D7-C566697E52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5753" y="4903343"/>
            <a:ext cx="975169" cy="975171"/>
            <a:chOff x="5829300" y="3162300"/>
            <a:chExt cx="532256" cy="532257"/>
          </a:xfrm>
          <a:solidFill>
            <a:schemeClr val="tx1">
              <a:alpha val="60000"/>
            </a:schemeClr>
          </a:solidFill>
        </p:grpSpPr>
        <p:sp>
          <p:nvSpPr>
            <p:cNvPr id="40" name="Freeform: Shape 39">
              <a:extLst>
                <a:ext uri="{FF2B5EF4-FFF2-40B4-BE49-F238E27FC236}">
                  <a16:creationId xmlns:a16="http://schemas.microsoft.com/office/drawing/2014/main" id="{1490932E-B0A8-480B-AA47-673D90BDC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CA4BAFD-9F09-472D-B03B-8191FB75A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67D5D29-0826-40F5-BD36-3F594CC5D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4CC2EAE-558B-4335-89A8-5C4DC70E0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2B87642-ADE1-4FFB-A934-4BF2FD17C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CD3D3DF-A163-4B1E-A95E-96630955F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6A15EA9-0256-417D-AC7F-6A0AC9EFF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F254976A-4809-49C6-9043-98C676C8B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64202E5B-07F3-45F4-96FD-6FD0E98F44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B42F12C-1A6E-462E-99E4-4213B57C8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C9A8868-4142-4A34-B40A-E34E03081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0A35967-9A1D-4088-B5F9-7CECDD700F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295E6DA-CA8A-466A-8F34-033A482B27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503433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Oval 17">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3011211"/>
            <a:ext cx="3474943" cy="3474943"/>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829D2F39-EAC8-7745-B364-7CFAC250AA23}"/>
              </a:ext>
            </a:extLst>
          </p:cNvPr>
          <p:cNvSpPr>
            <a:spLocks noGrp="1"/>
          </p:cNvSpPr>
          <p:nvPr>
            <p:ph type="title"/>
          </p:nvPr>
        </p:nvSpPr>
        <p:spPr>
          <a:xfrm>
            <a:off x="838201" y="3579484"/>
            <a:ext cx="3267256" cy="2474102"/>
          </a:xfrm>
        </p:spPr>
        <p:txBody>
          <a:bodyPr>
            <a:normAutofit/>
          </a:bodyPr>
          <a:lstStyle/>
          <a:p>
            <a:pPr algn="ctr"/>
            <a:r>
              <a:rPr lang="cs-CZ" sz="3600">
                <a:latin typeface="Times New Roman" panose="02020603050405020304" pitchFamily="18" charset="0"/>
                <a:cs typeface="Times New Roman" panose="02020603050405020304" pitchFamily="18" charset="0"/>
              </a:rPr>
              <a:t>Literatura od konce 18. století </a:t>
            </a:r>
            <a:br>
              <a:rPr lang="cs-CZ" sz="3600">
                <a:latin typeface="Times New Roman" panose="02020603050405020304" pitchFamily="18" charset="0"/>
                <a:cs typeface="Times New Roman" panose="02020603050405020304" pitchFamily="18" charset="0"/>
              </a:rPr>
            </a:br>
            <a:r>
              <a:rPr lang="cs-CZ" sz="3600">
                <a:latin typeface="Times New Roman" panose="02020603050405020304" pitchFamily="18" charset="0"/>
                <a:cs typeface="Times New Roman" panose="02020603050405020304" pitchFamily="18" charset="0"/>
              </a:rPr>
              <a:t>do 40. let 19. století</a:t>
            </a:r>
          </a:p>
        </p:txBody>
      </p:sp>
      <p:pic>
        <p:nvPicPr>
          <p:cNvPr id="9" name="Obrázek 8" descr="Obsah obrázku muž, hudba, osoba, oblek&#10;&#10;Popis byl vytvořen automaticky">
            <a:extLst>
              <a:ext uri="{FF2B5EF4-FFF2-40B4-BE49-F238E27FC236}">
                <a16:creationId xmlns:a16="http://schemas.microsoft.com/office/drawing/2014/main" id="{718AC113-291D-964B-BEFC-759C3182AE5C}"/>
              </a:ext>
            </a:extLst>
          </p:cNvPr>
          <p:cNvPicPr>
            <a:picLocks noChangeAspect="1"/>
          </p:cNvPicPr>
          <p:nvPr/>
        </p:nvPicPr>
        <p:blipFill rotWithShape="1">
          <a:blip r:embed="rId2"/>
          <a:srcRect r="4" b="16583"/>
          <a:stretch/>
        </p:blipFill>
        <p:spPr>
          <a:xfrm>
            <a:off x="222667" y="735775"/>
            <a:ext cx="2040115" cy="2040115"/>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p:spPr>
      </p:pic>
      <p:pic>
        <p:nvPicPr>
          <p:cNvPr id="7" name="Obrázek 6" descr="Obsah obrázku text, osoba, muž&#10;&#10;Popis byl vytvořen automaticky">
            <a:extLst>
              <a:ext uri="{FF2B5EF4-FFF2-40B4-BE49-F238E27FC236}">
                <a16:creationId xmlns:a16="http://schemas.microsoft.com/office/drawing/2014/main" id="{05B3119A-F8A7-644A-BBD9-992B3EEA2D43}"/>
              </a:ext>
            </a:extLst>
          </p:cNvPr>
          <p:cNvPicPr>
            <a:picLocks noChangeAspect="1"/>
          </p:cNvPicPr>
          <p:nvPr/>
        </p:nvPicPr>
        <p:blipFill rotWithShape="1">
          <a:blip r:embed="rId3"/>
          <a:srcRect t="5273" r="-2" b="28180"/>
          <a:stretch/>
        </p:blipFill>
        <p:spPr>
          <a:xfrm>
            <a:off x="2367813" y="168131"/>
            <a:ext cx="1705963" cy="1705963"/>
          </a:xfrm>
          <a:custGeom>
            <a:avLst/>
            <a:gdLst/>
            <a:ahLst/>
            <a:cxnLst/>
            <a:rect l="l" t="t" r="r" b="b"/>
            <a:pathLst>
              <a:path w="2228656" h="2228656">
                <a:moveTo>
                  <a:pt x="1114328" y="0"/>
                </a:moveTo>
                <a:cubicBezTo>
                  <a:pt x="1729754" y="0"/>
                  <a:pt x="2228656" y="498902"/>
                  <a:pt x="2228656" y="1114328"/>
                </a:cubicBezTo>
                <a:cubicBezTo>
                  <a:pt x="2228656" y="1729754"/>
                  <a:pt x="1729754" y="2228656"/>
                  <a:pt x="1114328" y="2228656"/>
                </a:cubicBezTo>
                <a:cubicBezTo>
                  <a:pt x="498902" y="2228656"/>
                  <a:pt x="0" y="1729754"/>
                  <a:pt x="0" y="1114328"/>
                </a:cubicBezTo>
                <a:cubicBezTo>
                  <a:pt x="0" y="498902"/>
                  <a:pt x="498902" y="0"/>
                  <a:pt x="1114328" y="0"/>
                </a:cubicBezTo>
                <a:close/>
              </a:path>
            </a:pathLst>
          </a:custGeom>
        </p:spPr>
      </p:pic>
      <p:grpSp>
        <p:nvGrpSpPr>
          <p:cNvPr id="20"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6976" y="3037805"/>
            <a:ext cx="1291642" cy="429215"/>
            <a:chOff x="2504802" y="1755501"/>
            <a:chExt cx="1598829" cy="531293"/>
          </a:xfrm>
          <a:solidFill>
            <a:schemeClr val="tx1"/>
          </a:solidFill>
        </p:grpSpPr>
        <p:sp>
          <p:nvSpPr>
            <p:cNvPr id="21" name="Freeform: Shape 20">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pic>
        <p:nvPicPr>
          <p:cNvPr id="5" name="Obrázek 4" descr="Obsah obrázku text&#10;&#10;Popis byl vytvořen automaticky">
            <a:extLst>
              <a:ext uri="{FF2B5EF4-FFF2-40B4-BE49-F238E27FC236}">
                <a16:creationId xmlns:a16="http://schemas.microsoft.com/office/drawing/2014/main" id="{E5D83394-DD1F-D24D-968E-202C98BF5D56}"/>
              </a:ext>
            </a:extLst>
          </p:cNvPr>
          <p:cNvPicPr>
            <a:picLocks noChangeAspect="1"/>
          </p:cNvPicPr>
          <p:nvPr/>
        </p:nvPicPr>
        <p:blipFill rotWithShape="1">
          <a:blip r:embed="rId4"/>
          <a:srcRect t="5173" r="2" b="20883"/>
          <a:stretch/>
        </p:blipFill>
        <p:spPr>
          <a:xfrm>
            <a:off x="3897249" y="1682346"/>
            <a:ext cx="1897916" cy="1897916"/>
          </a:xfrm>
          <a:custGeom>
            <a:avLst/>
            <a:gdLst/>
            <a:ahLst/>
            <a:cxnLst/>
            <a:rect l="l" t="t" r="r" b="b"/>
            <a:pathLst>
              <a:path w="2479422" h="2479422">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p:spPr>
      </p:pic>
      <p:grpSp>
        <p:nvGrpSpPr>
          <p:cNvPr id="24"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08153" y="2074611"/>
            <a:ext cx="1330536" cy="1330521"/>
            <a:chOff x="5734037" y="3067039"/>
            <a:chExt cx="724483" cy="724489"/>
          </a:xfrm>
          <a:solidFill>
            <a:schemeClr val="tx1"/>
          </a:solidFill>
        </p:grpSpPr>
        <p:sp>
          <p:nvSpPr>
            <p:cNvPr id="25" name="Freeform: Shape 24">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pic>
        <p:nvPicPr>
          <p:cNvPr id="11" name="Obrázek 10" descr="Obsah obrázku text&#10;&#10;Popis byl vytvořen automaticky">
            <a:extLst>
              <a:ext uri="{FF2B5EF4-FFF2-40B4-BE49-F238E27FC236}">
                <a16:creationId xmlns:a16="http://schemas.microsoft.com/office/drawing/2014/main" id="{FF6AC1FE-17D2-A041-993E-D4F95D48DC69}"/>
              </a:ext>
            </a:extLst>
          </p:cNvPr>
          <p:cNvPicPr>
            <a:picLocks noChangeAspect="1"/>
          </p:cNvPicPr>
          <p:nvPr/>
        </p:nvPicPr>
        <p:blipFill rotWithShape="1">
          <a:blip r:embed="rId5"/>
          <a:srcRect t="4961" b="18774"/>
          <a:stretch/>
        </p:blipFill>
        <p:spPr>
          <a:xfrm>
            <a:off x="4542412" y="3850995"/>
            <a:ext cx="2013902" cy="2013902"/>
          </a:xfrm>
          <a:custGeom>
            <a:avLst/>
            <a:gdLst/>
            <a:ahLst/>
            <a:cxnLst/>
            <a:rect l="l" t="t" r="r" b="b"/>
            <a:pathLst>
              <a:path w="2013902" h="2013902">
                <a:moveTo>
                  <a:pt x="1006951" y="0"/>
                </a:moveTo>
                <a:cubicBezTo>
                  <a:pt x="1563075" y="0"/>
                  <a:pt x="2013902" y="450827"/>
                  <a:pt x="2013902" y="1006951"/>
                </a:cubicBezTo>
                <a:cubicBezTo>
                  <a:pt x="2013902" y="1563075"/>
                  <a:pt x="1563075" y="2013902"/>
                  <a:pt x="1006951" y="2013902"/>
                </a:cubicBezTo>
                <a:cubicBezTo>
                  <a:pt x="450827" y="2013902"/>
                  <a:pt x="0" y="1563075"/>
                  <a:pt x="0" y="1006951"/>
                </a:cubicBezTo>
                <a:cubicBezTo>
                  <a:pt x="0" y="450827"/>
                  <a:pt x="450827" y="0"/>
                  <a:pt x="1006951" y="0"/>
                </a:cubicBezTo>
                <a:close/>
              </a:path>
            </a:pathLst>
          </a:custGeom>
        </p:spPr>
      </p:pic>
      <p:sp>
        <p:nvSpPr>
          <p:cNvPr id="3" name="Zástupný obsah 2">
            <a:extLst>
              <a:ext uri="{FF2B5EF4-FFF2-40B4-BE49-F238E27FC236}">
                <a16:creationId xmlns:a16="http://schemas.microsoft.com/office/drawing/2014/main" id="{B6724F8A-3632-7247-9268-B54C28FAA037}"/>
              </a:ext>
            </a:extLst>
          </p:cNvPr>
          <p:cNvSpPr>
            <a:spLocks noGrp="1"/>
          </p:cNvSpPr>
          <p:nvPr>
            <p:ph idx="1"/>
          </p:nvPr>
        </p:nvSpPr>
        <p:spPr>
          <a:xfrm>
            <a:off x="6677323" y="216169"/>
            <a:ext cx="5292010" cy="6384656"/>
          </a:xfrm>
        </p:spPr>
        <p:txBody>
          <a:bodyPr anchor="ctr">
            <a:normAutofit/>
          </a:bodyPr>
          <a:lstStyle/>
          <a:p>
            <a:r>
              <a:rPr lang="cs-CZ" sz="2000" dirty="0">
                <a:latin typeface="Times New Roman" panose="02020603050405020304" pitchFamily="18" charset="0"/>
                <a:cs typeface="Times New Roman" panose="02020603050405020304" pitchFamily="18" charset="0"/>
              </a:rPr>
              <a:t>nový pohled na národ</a:t>
            </a:r>
          </a:p>
          <a:p>
            <a:r>
              <a:rPr lang="cs-CZ" sz="2000" dirty="0">
                <a:latin typeface="Times New Roman" panose="02020603050405020304" pitchFamily="18" charset="0"/>
                <a:cs typeface="Times New Roman" panose="02020603050405020304" pitchFamily="18" charset="0"/>
              </a:rPr>
              <a:t>Sbírání lidových písní (sbírky </a:t>
            </a:r>
            <a:r>
              <a:rPr lang="cs-CZ" sz="2000" dirty="0" err="1">
                <a:latin typeface="Times New Roman" panose="02020603050405020304" pitchFamily="18" charset="0"/>
                <a:cs typeface="Times New Roman" panose="02020603050405020304" pitchFamily="18" charset="0"/>
              </a:rPr>
              <a:t>М</a:t>
            </a:r>
            <a:r>
              <a:rPr lang="uk-UA" sz="2000" dirty="0" err="1">
                <a:latin typeface="Times New Roman" panose="02020603050405020304" pitchFamily="18" charset="0"/>
                <a:cs typeface="Times New Roman" panose="02020603050405020304" pitchFamily="18" charset="0"/>
              </a:rPr>
              <a:t>иколи</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Цертелєва</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М</a:t>
            </a:r>
            <a:r>
              <a:rPr lang="uk-UA" sz="2000" dirty="0" err="1">
                <a:latin typeface="Times New Roman" panose="02020603050405020304" pitchFamily="18" charset="0"/>
                <a:cs typeface="Times New Roman" panose="02020603050405020304" pitchFamily="18" charset="0"/>
              </a:rPr>
              <a:t>ихайла</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Максимовича</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І</a:t>
            </a:r>
            <a:r>
              <a:rPr lang="uk-UA" sz="2000" dirty="0" err="1">
                <a:latin typeface="Times New Roman" panose="02020603050405020304" pitchFamily="18" charset="0"/>
                <a:cs typeface="Times New Roman" panose="02020603050405020304" pitchFamily="18" charset="0"/>
              </a:rPr>
              <a:t>змаїла</a:t>
            </a:r>
            <a:r>
              <a:rPr lang="uk-UA"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Срезневського</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П</a:t>
            </a:r>
            <a:r>
              <a:rPr lang="uk-UA" sz="2000" dirty="0" err="1">
                <a:latin typeface="Times New Roman" panose="02020603050405020304" pitchFamily="18" charset="0"/>
                <a:cs typeface="Times New Roman" panose="02020603050405020304" pitchFamily="18" charset="0"/>
              </a:rPr>
              <a:t>латона</a:t>
            </a:r>
            <a:r>
              <a:rPr lang="uk-UA"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Лукашевича</a:t>
            </a:r>
            <a:r>
              <a:rPr lang="cs-CZ" sz="2000" dirty="0">
                <a:latin typeface="Times New Roman" panose="02020603050405020304" pitchFamily="18" charset="0"/>
                <a:cs typeface="Times New Roman" panose="02020603050405020304" pitchFamily="18" charset="0"/>
              </a:rPr>
              <a:t>)</a:t>
            </a:r>
          </a:p>
          <a:p>
            <a:r>
              <a:rPr lang="uk-UA" sz="2000" dirty="0">
                <a:latin typeface="Times New Roman" panose="02020603050405020304" pitchFamily="18" charset="0"/>
                <a:cs typeface="Times New Roman" panose="02020603050405020304" pitchFamily="18" charset="0"/>
              </a:rPr>
              <a:t>«Енеїда» Івана Котляревського</a:t>
            </a:r>
          </a:p>
          <a:p>
            <a:r>
              <a:rPr lang="cs-CZ" sz="2000" dirty="0">
                <a:latin typeface="Times New Roman" panose="02020603050405020304" pitchFamily="18" charset="0"/>
                <a:cs typeface="Times New Roman" panose="02020603050405020304" pitchFamily="18" charset="0"/>
              </a:rPr>
              <a:t>směry – osvícenský realismus a romantismus</a:t>
            </a:r>
            <a:endParaRPr lang="uk-UA"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 hlavními žánry jsou burleskní travestie, rozsáhla báseň </a:t>
            </a:r>
            <a:r>
              <a:rPr lang="uk-UA" sz="2000" dirty="0">
                <a:latin typeface="Times New Roman" panose="02020603050405020304" pitchFamily="18" charset="0"/>
                <a:cs typeface="Times New Roman" panose="02020603050405020304" pitchFamily="18" charset="0"/>
              </a:rPr>
              <a:t>(поема)</a:t>
            </a:r>
            <a:r>
              <a:rPr lang="cs-CZ" sz="2000" dirty="0">
                <a:latin typeface="Times New Roman" panose="02020603050405020304" pitchFamily="18" charset="0"/>
                <a:cs typeface="Times New Roman" panose="02020603050405020304" pitchFamily="18" charset="0"/>
              </a:rPr>
              <a:t>, bajka, balada, sociální divadelní hra z každodenního života, etnografická novela s tématem každodenního života </a:t>
            </a:r>
            <a:endParaRPr lang="uk-UA"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Hlavní představitele: </a:t>
            </a:r>
            <a:r>
              <a:rPr lang="cs-CZ" sz="2000" dirty="0" err="1">
                <a:latin typeface="Times New Roman" panose="02020603050405020304" pitchFamily="18" charset="0"/>
                <a:cs typeface="Times New Roman" panose="02020603050405020304" pitchFamily="18" charset="0"/>
              </a:rPr>
              <a:t>І</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Котляревський</a:t>
            </a:r>
            <a:r>
              <a:rPr lang="cs-CZ" sz="2000"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Г</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Квітка-Основ'яненко</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П</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Гулак-Артемовський</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Є</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Гребінка</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М</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Шашкевич</a:t>
            </a:r>
            <a:r>
              <a:rPr lang="cs-CZ" sz="2000" dirty="0">
                <a:latin typeface="Times New Roman" panose="02020603050405020304" pitchFamily="18" charset="0"/>
                <a:cs typeface="Times New Roman" panose="02020603050405020304" pitchFamily="18" charset="0"/>
              </a:rPr>
              <a:t> a další</a:t>
            </a:r>
          </a:p>
          <a:p>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317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3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Shape 39">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64" name="Freeform: Shape 41">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65" name="Freeform: Shape 4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66" name="Freeform: Shape 4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90F3F056-5FA7-8B46-B81C-E28DB9A42BC9}"/>
              </a:ext>
            </a:extLst>
          </p:cNvPr>
          <p:cNvSpPr>
            <a:spLocks noGrp="1"/>
          </p:cNvSpPr>
          <p:nvPr>
            <p:ph type="title"/>
          </p:nvPr>
        </p:nvSpPr>
        <p:spPr>
          <a:xfrm>
            <a:off x="1918465" y="431545"/>
            <a:ext cx="5567646" cy="1314996"/>
          </a:xfrm>
        </p:spPr>
        <p:txBody>
          <a:bodyPr anchor="b">
            <a:normAutofit/>
          </a:bodyPr>
          <a:lstStyle/>
          <a:p>
            <a:r>
              <a:rPr lang="cs-CZ" dirty="0">
                <a:latin typeface="Times New Roman" panose="02020603050405020304" pitchFamily="18" charset="0"/>
                <a:cs typeface="Times New Roman" panose="02020603050405020304" pitchFamily="18" charset="0"/>
              </a:rPr>
              <a:t> 40.–60. léta 19. století</a:t>
            </a:r>
          </a:p>
        </p:txBody>
      </p:sp>
      <p:sp>
        <p:nvSpPr>
          <p:cNvPr id="3" name="Zástupný obsah 2">
            <a:extLst>
              <a:ext uri="{FF2B5EF4-FFF2-40B4-BE49-F238E27FC236}">
                <a16:creationId xmlns:a16="http://schemas.microsoft.com/office/drawing/2014/main" id="{6381CE86-70A8-8742-BF16-00BFD116530B}"/>
              </a:ext>
            </a:extLst>
          </p:cNvPr>
          <p:cNvSpPr>
            <a:spLocks noGrp="1"/>
          </p:cNvSpPr>
          <p:nvPr>
            <p:ph idx="1"/>
          </p:nvPr>
        </p:nvSpPr>
        <p:spPr>
          <a:xfrm>
            <a:off x="1233299" y="2125736"/>
            <a:ext cx="5939025" cy="4732261"/>
          </a:xfrm>
        </p:spPr>
        <p:txBody>
          <a:bodyPr>
            <a:normAutofit/>
          </a:bodyPr>
          <a:lstStyle/>
          <a:p>
            <a:r>
              <a:rPr lang="cs-CZ" sz="2600" dirty="0">
                <a:latin typeface="Times New Roman" panose="02020603050405020304" pitchFamily="18" charset="0"/>
                <a:cs typeface="Times New Roman" panose="02020603050405020304" pitchFamily="18" charset="0"/>
              </a:rPr>
              <a:t>Nevolnictví</a:t>
            </a:r>
          </a:p>
          <a:p>
            <a:r>
              <a:rPr lang="cs-CZ" sz="2600" dirty="0">
                <a:latin typeface="Times New Roman" panose="02020603050405020304" pitchFamily="18" charset="0"/>
                <a:cs typeface="Times New Roman" panose="02020603050405020304" pitchFamily="18" charset="0"/>
              </a:rPr>
              <a:t>Směr – realismus. </a:t>
            </a:r>
          </a:p>
          <a:p>
            <a:r>
              <a:rPr lang="cs-CZ" sz="2600" dirty="0">
                <a:latin typeface="Times New Roman" panose="02020603050405020304" pitchFamily="18" charset="0"/>
                <a:cs typeface="Times New Roman" panose="02020603050405020304" pitchFamily="18" charset="0"/>
              </a:rPr>
              <a:t>Romantismus se stále vyvíjí. </a:t>
            </a:r>
          </a:p>
          <a:p>
            <a:r>
              <a:rPr lang="cs-CZ" sz="2600" dirty="0">
                <a:latin typeface="Times New Roman" panose="02020603050405020304" pitchFamily="18" charset="0"/>
                <a:cs typeface="Times New Roman" panose="02020603050405020304" pitchFamily="18" charset="0"/>
              </a:rPr>
              <a:t>Žánry tohoto období</a:t>
            </a:r>
            <a:r>
              <a:rPr lang="uk-UA" sz="2600" dirty="0">
                <a:latin typeface="Times New Roman" panose="02020603050405020304" pitchFamily="18" charset="0"/>
                <a:cs typeface="Times New Roman" panose="02020603050405020304" pitchFamily="18" charset="0"/>
              </a:rPr>
              <a:t>:</a:t>
            </a:r>
          </a:p>
          <a:p>
            <a:pPr marL="0" indent="0">
              <a:buNone/>
            </a:pPr>
            <a:r>
              <a:rPr lang="cs-CZ" sz="2600" dirty="0">
                <a:latin typeface="Times New Roman" panose="02020603050405020304" pitchFamily="18" charset="0"/>
                <a:cs typeface="Times New Roman" panose="02020603050405020304" pitchFamily="18" charset="0"/>
              </a:rPr>
              <a:t>poezie (</a:t>
            </a:r>
            <a:r>
              <a:rPr lang="cs-CZ" sz="2600" dirty="0" err="1">
                <a:latin typeface="Times New Roman" panose="02020603050405020304" pitchFamily="18" charset="0"/>
                <a:cs typeface="Times New Roman" panose="02020603050405020304" pitchFamily="18" charset="0"/>
              </a:rPr>
              <a:t>Т</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Шевченко</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П</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Куліш</a:t>
            </a:r>
            <a:r>
              <a:rPr lang="cs-CZ" sz="2600" dirty="0">
                <a:latin typeface="Times New Roman" panose="02020603050405020304" pitchFamily="18" charset="0"/>
                <a:cs typeface="Times New Roman" panose="02020603050405020304" pitchFamily="18" charset="0"/>
              </a:rPr>
              <a:t>, </a:t>
            </a:r>
            <a:endParaRPr lang="uk-UA" sz="2600" dirty="0">
              <a:latin typeface="Times New Roman" panose="02020603050405020304" pitchFamily="18" charset="0"/>
              <a:cs typeface="Times New Roman" panose="02020603050405020304" pitchFamily="18" charset="0"/>
            </a:endParaRPr>
          </a:p>
          <a:p>
            <a:pPr marL="0" indent="0">
              <a:buNone/>
            </a:pPr>
            <a:r>
              <a:rPr lang="uk-UA" sz="2600" dirty="0">
                <a:latin typeface="Times New Roman" panose="02020603050405020304" pitchFamily="18" charset="0"/>
                <a:cs typeface="Times New Roman" panose="02020603050405020304" pitchFamily="18" charset="0"/>
              </a:rPr>
              <a:t>Юрій</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Федькович</a:t>
            </a:r>
            <a:r>
              <a:rPr lang="cs-CZ" sz="2600" dirty="0">
                <a:latin typeface="Times New Roman" panose="02020603050405020304" pitchFamily="18" charset="0"/>
                <a:cs typeface="Times New Roman" panose="02020603050405020304" pitchFamily="18" charset="0"/>
              </a:rPr>
              <a:t>)</a:t>
            </a:r>
            <a:endParaRPr lang="uk-UA" sz="2600" dirty="0">
              <a:latin typeface="Times New Roman" panose="02020603050405020304" pitchFamily="18" charset="0"/>
              <a:cs typeface="Times New Roman" panose="02020603050405020304" pitchFamily="18" charset="0"/>
            </a:endParaRPr>
          </a:p>
          <a:p>
            <a:pPr marL="0" indent="0">
              <a:buNone/>
            </a:pPr>
            <a:r>
              <a:rPr lang="cs-CZ" sz="2600" dirty="0">
                <a:latin typeface="Times New Roman" panose="02020603050405020304" pitchFamily="18" charset="0"/>
                <a:cs typeface="Times New Roman" panose="02020603050405020304" pitchFamily="18" charset="0"/>
              </a:rPr>
              <a:t>próza (</a:t>
            </a:r>
            <a:r>
              <a:rPr lang="cs-CZ" sz="2600" dirty="0" err="1">
                <a:latin typeface="Times New Roman" panose="02020603050405020304" pitchFamily="18" charset="0"/>
                <a:cs typeface="Times New Roman" panose="02020603050405020304" pitchFamily="18" charset="0"/>
              </a:rPr>
              <a:t>П</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Куліш</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Марко</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Вовчок</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А</a:t>
            </a:r>
            <a:r>
              <a:rPr lang="uk-UA" sz="2600" dirty="0" err="1">
                <a:latin typeface="Times New Roman" panose="02020603050405020304" pitchFamily="18" charset="0"/>
                <a:cs typeface="Times New Roman" panose="02020603050405020304" pitchFamily="18" charset="0"/>
              </a:rPr>
              <a:t>натолій</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Свидницький</a:t>
            </a:r>
            <a:r>
              <a:rPr lang="cs-CZ" sz="2600" dirty="0">
                <a:latin typeface="Times New Roman" panose="02020603050405020304" pitchFamily="18" charset="0"/>
                <a:cs typeface="Times New Roman" panose="02020603050405020304" pitchFamily="18" charset="0"/>
              </a:rPr>
              <a:t>).</a:t>
            </a:r>
          </a:p>
          <a:p>
            <a:r>
              <a:rPr lang="cs-CZ" sz="2600" dirty="0">
                <a:latin typeface="Times New Roman" panose="02020603050405020304" pitchFamily="18" charset="0"/>
                <a:cs typeface="Times New Roman" panose="02020603050405020304" pitchFamily="18" charset="0"/>
              </a:rPr>
              <a:t>Taras Ševčenko</a:t>
            </a:r>
          </a:p>
        </p:txBody>
      </p:sp>
      <p:pic>
        <p:nvPicPr>
          <p:cNvPr id="8" name="Obrázek 7" descr="Obsah obrázku text, exteriér, tráva, skupina&#10;&#10;Popis byl vytvořen automaticky">
            <a:extLst>
              <a:ext uri="{FF2B5EF4-FFF2-40B4-BE49-F238E27FC236}">
                <a16:creationId xmlns:a16="http://schemas.microsoft.com/office/drawing/2014/main" id="{9878A800-8AEC-0D45-9BB1-2AC28802DA35}"/>
              </a:ext>
            </a:extLst>
          </p:cNvPr>
          <p:cNvPicPr>
            <a:picLocks noChangeAspect="1"/>
          </p:cNvPicPr>
          <p:nvPr/>
        </p:nvPicPr>
        <p:blipFill>
          <a:blip r:embed="rId2"/>
          <a:stretch>
            <a:fillRect/>
          </a:stretch>
        </p:blipFill>
        <p:spPr>
          <a:xfrm>
            <a:off x="6117396" y="2125733"/>
            <a:ext cx="5366166" cy="2911145"/>
          </a:xfrm>
          <a:prstGeom prst="rect">
            <a:avLst/>
          </a:prstGeom>
        </p:spPr>
      </p:pic>
      <p:grpSp>
        <p:nvGrpSpPr>
          <p:cNvPr id="67"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68" name="Freeform: Shape 48">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49">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0" name="Freeform: Shape 50">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1" name="Freeform: Shape 51">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2" name="Freeform: Shape 52">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84618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A7B2FAC2-4411-A74B-99A8-33E863AB616E}"/>
              </a:ext>
            </a:extLst>
          </p:cNvPr>
          <p:cNvSpPr>
            <a:spLocks noGrp="1"/>
          </p:cNvSpPr>
          <p:nvPr>
            <p:ph type="title"/>
          </p:nvPr>
        </p:nvSpPr>
        <p:spPr>
          <a:xfrm>
            <a:off x="5644751" y="568517"/>
            <a:ext cx="6161004" cy="886379"/>
          </a:xfrm>
        </p:spPr>
        <p:txBody>
          <a:bodyPr>
            <a:normAutofit/>
          </a:bodyPr>
          <a:lstStyle/>
          <a:p>
            <a:r>
              <a:rPr lang="cs-CZ" sz="3700">
                <a:latin typeface="Times New Roman" panose="02020603050405020304" pitchFamily="18" charset="0"/>
                <a:cs typeface="Times New Roman" panose="02020603050405020304" pitchFamily="18" charset="0"/>
              </a:rPr>
              <a:t>Literatura 70.–90. let 19. století</a:t>
            </a:r>
          </a:p>
        </p:txBody>
      </p:sp>
      <p:grpSp>
        <p:nvGrpSpPr>
          <p:cNvPr id="15" name="Group 14">
            <a:extLst>
              <a:ext uri="{FF2B5EF4-FFF2-40B4-BE49-F238E27FC236}">
                <a16:creationId xmlns:a16="http://schemas.microsoft.com/office/drawing/2014/main" id="{5C880D58-0477-47F1-B3CB-4B3017941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63593"/>
            <a:ext cx="1861854" cy="717514"/>
            <a:chOff x="0" y="377893"/>
            <a:chExt cx="1861854" cy="717514"/>
          </a:xfrm>
          <a:solidFill>
            <a:schemeClr val="tx1"/>
          </a:solidFill>
        </p:grpSpPr>
        <p:sp>
          <p:nvSpPr>
            <p:cNvPr id="16" name="Freeform: Shape 15">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8" name="Obrázek 7" descr="Obsah obrázku text, černá, bílá, staré&#10;&#10;Popis byl vytvořen automaticky">
            <a:extLst>
              <a:ext uri="{FF2B5EF4-FFF2-40B4-BE49-F238E27FC236}">
                <a16:creationId xmlns:a16="http://schemas.microsoft.com/office/drawing/2014/main" id="{38786C30-9771-1A49-95FE-07EEEFA25F8D}"/>
              </a:ext>
            </a:extLst>
          </p:cNvPr>
          <p:cNvPicPr>
            <a:picLocks noChangeAspect="1"/>
          </p:cNvPicPr>
          <p:nvPr/>
        </p:nvPicPr>
        <p:blipFill rotWithShape="1">
          <a:blip r:embed="rId2"/>
          <a:srcRect r="-1" b="23735"/>
          <a:stretch/>
        </p:blipFill>
        <p:spPr>
          <a:xfrm>
            <a:off x="235534" y="1009050"/>
            <a:ext cx="3296556" cy="3296556"/>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19" name="Graphic 212">
            <a:extLst>
              <a:ext uri="{FF2B5EF4-FFF2-40B4-BE49-F238E27FC236}">
                <a16:creationId xmlns:a16="http://schemas.microsoft.com/office/drawing/2014/main" id="{877E3FF1-E4B8-49CB-9DD6-7D2067808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9510" y="2210504"/>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Graphic 212">
            <a:extLst>
              <a:ext uri="{FF2B5EF4-FFF2-40B4-BE49-F238E27FC236}">
                <a16:creationId xmlns:a16="http://schemas.microsoft.com/office/drawing/2014/main" id="{30BDE8C6-094E-46E6-BD5E-75FAB4F7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9510" y="2210504"/>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Obrázek 5" descr="Obsah obrázku oblečení&#10;&#10;Popis byl vytvořen automaticky">
            <a:extLst>
              <a:ext uri="{FF2B5EF4-FFF2-40B4-BE49-F238E27FC236}">
                <a16:creationId xmlns:a16="http://schemas.microsoft.com/office/drawing/2014/main" id="{3D42F5BF-4B25-7C4E-8A78-55B3E40BCBAA}"/>
              </a:ext>
            </a:extLst>
          </p:cNvPr>
          <p:cNvPicPr>
            <a:picLocks noChangeAspect="1"/>
          </p:cNvPicPr>
          <p:nvPr/>
        </p:nvPicPr>
        <p:blipFill rotWithShape="1">
          <a:blip r:embed="rId3"/>
          <a:srcRect t="2108" r="-2" b="23945"/>
          <a:stretch/>
        </p:blipFill>
        <p:spPr>
          <a:xfrm>
            <a:off x="2418093" y="3490875"/>
            <a:ext cx="2965878" cy="296587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3" name="Zástupný obsah 2">
            <a:extLst>
              <a:ext uri="{FF2B5EF4-FFF2-40B4-BE49-F238E27FC236}">
                <a16:creationId xmlns:a16="http://schemas.microsoft.com/office/drawing/2014/main" id="{C285B232-ED1D-2749-B6F3-5C0E0A1C1E8A}"/>
              </a:ext>
            </a:extLst>
          </p:cNvPr>
          <p:cNvSpPr>
            <a:spLocks noGrp="1"/>
          </p:cNvSpPr>
          <p:nvPr>
            <p:ph idx="1"/>
          </p:nvPr>
        </p:nvSpPr>
        <p:spPr>
          <a:xfrm>
            <a:off x="5714649" y="1454896"/>
            <a:ext cx="5886801" cy="5001857"/>
          </a:xfrm>
        </p:spPr>
        <p:txBody>
          <a:bodyPr>
            <a:normAutofit lnSpcReduction="10000"/>
          </a:bodyPr>
          <a:lstStyle/>
          <a:p>
            <a:r>
              <a:rPr lang="cs-CZ" sz="2400" dirty="0">
                <a:latin typeface="Times New Roman" panose="02020603050405020304" pitchFamily="18" charset="0"/>
                <a:cs typeface="Times New Roman" panose="02020603050405020304" pitchFamily="18" charset="0"/>
              </a:rPr>
              <a:t>realismus a jeho rozkvět</a:t>
            </a:r>
          </a:p>
          <a:p>
            <a:r>
              <a:rPr lang="cs-CZ" sz="2400" dirty="0">
                <a:latin typeface="Times New Roman" panose="02020603050405020304" pitchFamily="18" charset="0"/>
                <a:cs typeface="Times New Roman" panose="02020603050405020304" pitchFamily="18" charset="0"/>
              </a:rPr>
              <a:t>žánry sociálně-společenského a sociálně-psychologického románu a novel, stejně jako realistické drama a komedie. </a:t>
            </a:r>
          </a:p>
          <a:p>
            <a:r>
              <a:rPr lang="cs-CZ" sz="2400" dirty="0">
                <a:latin typeface="Times New Roman" panose="02020603050405020304" pitchFamily="18" charset="0"/>
                <a:cs typeface="Times New Roman" panose="02020603050405020304" pitchFamily="18" charset="0"/>
              </a:rPr>
              <a:t>Literaturu tohoto období představují jména </a:t>
            </a:r>
            <a:r>
              <a:rPr lang="cs-CZ" sz="2400" dirty="0" err="1">
                <a:latin typeface="Times New Roman" panose="02020603050405020304" pitchFamily="18" charset="0"/>
                <a:cs typeface="Times New Roman" panose="02020603050405020304" pitchFamily="18" charset="0"/>
              </a:rPr>
              <a:t>Марка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Вовчка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Панаса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Мирного</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Л</a:t>
            </a:r>
            <a:r>
              <a:rPr lang="uk-UA" sz="2400" dirty="0" err="1">
                <a:latin typeface="Times New Roman" panose="02020603050405020304" pitchFamily="18" charset="0"/>
                <a:cs typeface="Times New Roman" panose="02020603050405020304" pitchFamily="18" charset="0"/>
              </a:rPr>
              <a:t>еоніда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Глібова</a:t>
            </a:r>
            <a:r>
              <a:rPr lang="uk-UA" sz="2400" dirty="0">
                <a:latin typeface="Times New Roman" panose="02020603050405020304" pitchFamily="18" charset="0"/>
                <a:cs typeface="Times New Roman" panose="02020603050405020304" pitchFamily="18" charset="0"/>
              </a:rPr>
              <a:t>,</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С</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Руданського</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А</a:t>
            </a:r>
            <a:r>
              <a:rPr lang="uk-UA" sz="2400" dirty="0" err="1">
                <a:latin typeface="Times New Roman" panose="02020603050405020304" pitchFamily="18" charset="0"/>
                <a:cs typeface="Times New Roman" panose="02020603050405020304" pitchFamily="18" charset="0"/>
              </a:rPr>
              <a:t>натолія</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Свидницького</a:t>
            </a:r>
            <a:r>
              <a:rPr lang="uk-UA" sz="2400" dirty="0">
                <a:latin typeface="Times New Roman" panose="02020603050405020304" pitchFamily="18" charset="0"/>
                <a:cs typeface="Times New Roman" panose="02020603050405020304" pitchFamily="18" charset="0"/>
              </a:rPr>
              <a:t>, Івана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Нечуя-Левицького</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М</a:t>
            </a:r>
            <a:r>
              <a:rPr lang="uk-UA" sz="2400" dirty="0" err="1">
                <a:latin typeface="Times New Roman" panose="02020603050405020304" pitchFamily="18" charset="0"/>
                <a:cs typeface="Times New Roman" panose="02020603050405020304" pitchFamily="18" charset="0"/>
              </a:rPr>
              <a:t>ихайла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Старицького</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М</a:t>
            </a:r>
            <a:r>
              <a:rPr lang="uk-UA" sz="2400" dirty="0">
                <a:latin typeface="Times New Roman" panose="02020603050405020304" pitchFamily="18" charset="0"/>
                <a:cs typeface="Times New Roman" panose="02020603050405020304" pitchFamily="18" charset="0"/>
              </a:rPr>
              <a:t>арка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Кропивницького</a:t>
            </a:r>
            <a:r>
              <a:rPr lang="uk-UA" sz="2400" dirty="0">
                <a:latin typeface="Times New Roman" panose="02020603050405020304" pitchFamily="18" charset="0"/>
                <a:cs typeface="Times New Roman" panose="02020603050405020304" pitchFamily="18" charset="0"/>
              </a:rPr>
              <a:t>,</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І</a:t>
            </a:r>
            <a:r>
              <a:rPr lang="uk-UA" sz="2400" dirty="0" err="1">
                <a:latin typeface="Times New Roman" panose="02020603050405020304" pitchFamily="18" charset="0"/>
                <a:cs typeface="Times New Roman" panose="02020603050405020304" pitchFamily="18" charset="0"/>
              </a:rPr>
              <a:t>вана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Карпенка-Карого</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П</a:t>
            </a:r>
            <a:r>
              <a:rPr lang="uk-UA" sz="2400" dirty="0" err="1">
                <a:latin typeface="Times New Roman" panose="02020603050405020304" pitchFamily="18" charset="0"/>
                <a:cs typeface="Times New Roman" panose="02020603050405020304" pitchFamily="18" charset="0"/>
              </a:rPr>
              <a:t>авла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Грабовського</a:t>
            </a:r>
            <a:r>
              <a:rPr lang="uk-UA" sz="2400" dirty="0">
                <a:latin typeface="Times New Roman" panose="02020603050405020304" pitchFamily="18" charset="0"/>
                <a:cs typeface="Times New Roman" panose="02020603050405020304" pitchFamily="18" charset="0"/>
              </a:rPr>
              <a:t>, Івана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Франка</a:t>
            </a:r>
            <a:r>
              <a:rPr lang="cs-CZ" sz="2400" dirty="0">
                <a:latin typeface="Times New Roman" panose="02020603050405020304" pitchFamily="18" charset="0"/>
                <a:cs typeface="Times New Roman" panose="02020603050405020304" pitchFamily="18" charset="0"/>
              </a:rPr>
              <a:t>. </a:t>
            </a:r>
          </a:p>
          <a:p>
            <a:r>
              <a:rPr lang="cs-CZ" sz="2400" dirty="0">
                <a:latin typeface="Times New Roman" panose="02020603050405020304" pitchFamily="18" charset="0"/>
                <a:cs typeface="Times New Roman" panose="02020603050405020304" pitchFamily="18" charset="0"/>
              </a:rPr>
              <a:t>Nejvýznamnější postava literárního procesu 70.–90. let 19. století byla postava Ivana Franka.</a:t>
            </a:r>
          </a:p>
          <a:p>
            <a:endParaRPr lang="cs-CZ" sz="2000" dirty="0">
              <a:latin typeface="Times New Roman" panose="02020603050405020304" pitchFamily="18" charset="0"/>
              <a:cs typeface="Times New Roman" panose="02020603050405020304" pitchFamily="18" charset="0"/>
            </a:endParaRPr>
          </a:p>
        </p:txBody>
      </p:sp>
      <p:grpSp>
        <p:nvGrpSpPr>
          <p:cNvPr id="23"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4" name="Freeform: Shape 23">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2175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F17B5E-9EFF-9E4E-88F4-DC210305F5CA}"/>
              </a:ext>
            </a:extLst>
          </p:cNvPr>
          <p:cNvSpPr>
            <a:spLocks noGrp="1"/>
          </p:cNvSpPr>
          <p:nvPr>
            <p:ph type="title"/>
          </p:nvPr>
        </p:nvSpPr>
        <p:spPr>
          <a:xfrm>
            <a:off x="838200" y="121285"/>
            <a:ext cx="10515600" cy="1325563"/>
          </a:xfrm>
        </p:spPr>
        <p:txBody>
          <a:bodyPr/>
          <a:lstStyle/>
          <a:p>
            <a:pPr algn="ctr"/>
            <a:r>
              <a:rPr lang="cs-CZ" dirty="0" err="1"/>
              <a:t>Počátky</a:t>
            </a:r>
            <a:r>
              <a:rPr lang="cs-CZ" dirty="0"/>
              <a:t> literatury </a:t>
            </a:r>
            <a:r>
              <a:rPr lang="cs-CZ" dirty="0" err="1"/>
              <a:t>východních</a:t>
            </a:r>
            <a:r>
              <a:rPr lang="cs-CZ" dirty="0"/>
              <a:t> Slovanů</a:t>
            </a:r>
          </a:p>
        </p:txBody>
      </p:sp>
      <p:sp>
        <p:nvSpPr>
          <p:cNvPr id="3" name="Zástupný obsah 2">
            <a:extLst>
              <a:ext uri="{FF2B5EF4-FFF2-40B4-BE49-F238E27FC236}">
                <a16:creationId xmlns:a16="http://schemas.microsoft.com/office/drawing/2014/main" id="{4922A748-0CE0-B74B-8E5F-DA5D238F7A01}"/>
              </a:ext>
            </a:extLst>
          </p:cNvPr>
          <p:cNvSpPr>
            <a:spLocks noGrp="1"/>
          </p:cNvSpPr>
          <p:nvPr>
            <p:ph idx="1"/>
          </p:nvPr>
        </p:nvSpPr>
        <p:spPr>
          <a:xfrm>
            <a:off x="772668" y="1240408"/>
            <a:ext cx="11029188" cy="5343271"/>
          </a:xfrm>
        </p:spPr>
        <p:txBody>
          <a:bodyPr>
            <a:normAutofit fontScale="62500" lnSpcReduction="20000"/>
          </a:bodyPr>
          <a:lstStyle/>
          <a:p>
            <a:pPr marL="0" indent="0" algn="just">
              <a:lnSpc>
                <a:spcPct val="150000"/>
              </a:lnSpc>
              <a:spcBef>
                <a:spcPts val="0"/>
              </a:spcBef>
              <a:buNone/>
            </a:pPr>
            <a:r>
              <a:rPr lang="cs-CZ" sz="3200" dirty="0" err="1">
                <a:latin typeface="Times New Roman" panose="02020603050405020304" pitchFamily="18" charset="0"/>
                <a:cs typeface="Times New Roman" panose="02020603050405020304" pitchFamily="18" charset="0"/>
              </a:rPr>
              <a:t>Počátky</a:t>
            </a:r>
            <a:r>
              <a:rPr lang="cs-CZ" sz="3200" dirty="0">
                <a:latin typeface="Times New Roman" panose="02020603050405020304" pitchFamily="18" charset="0"/>
                <a:cs typeface="Times New Roman" panose="02020603050405020304" pitchFamily="18" charset="0"/>
              </a:rPr>
              <a:t> Kyjevské Rusi spadají do 7. </a:t>
            </a:r>
            <a:r>
              <a:rPr lang="cs-CZ" sz="3200" dirty="0" err="1">
                <a:latin typeface="Times New Roman" panose="02020603050405020304" pitchFamily="18" charset="0"/>
                <a:cs typeface="Times New Roman" panose="02020603050405020304" pitchFamily="18" charset="0"/>
              </a:rPr>
              <a:t>stoleti</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vývojovým</a:t>
            </a:r>
            <a:r>
              <a:rPr lang="cs-CZ" sz="3200" dirty="0">
                <a:latin typeface="Times New Roman" panose="02020603050405020304" pitchFamily="18" charset="0"/>
                <a:cs typeface="Times New Roman" panose="02020603050405020304" pitchFamily="18" charset="0"/>
              </a:rPr>
              <a:t> vrcholem jsou 10. a 11. </a:t>
            </a:r>
            <a:r>
              <a:rPr lang="cs-CZ" sz="3200" dirty="0" err="1">
                <a:latin typeface="Times New Roman" panose="02020603050405020304" pitchFamily="18" charset="0"/>
                <a:cs typeface="Times New Roman" panose="02020603050405020304" pitchFamily="18" charset="0"/>
              </a:rPr>
              <a:t>stoleti</a:t>
            </a:r>
            <a:r>
              <a:rPr lang="cs-CZ" sz="3200" dirty="0">
                <a:latin typeface="Times New Roman" panose="02020603050405020304" pitchFamily="18" charset="0"/>
                <a:cs typeface="Times New Roman" panose="02020603050405020304" pitchFamily="18" charset="0"/>
              </a:rPr>
              <a:t>́, od 12. </a:t>
            </a:r>
            <a:r>
              <a:rPr lang="cs-CZ" sz="3200" dirty="0" err="1">
                <a:latin typeface="Times New Roman" panose="02020603050405020304" pitchFamily="18" charset="0"/>
                <a:cs typeface="Times New Roman" panose="02020603050405020304" pitchFamily="18" charset="0"/>
              </a:rPr>
              <a:t>stoleti</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začíná</a:t>
            </a:r>
            <a:r>
              <a:rPr lang="cs-CZ" sz="3200" dirty="0">
                <a:latin typeface="Times New Roman" panose="02020603050405020304" pitchFamily="18" charset="0"/>
                <a:cs typeface="Times New Roman" panose="02020603050405020304" pitchFamily="18" charset="0"/>
              </a:rPr>
              <a:t> proces drobení a regionalizace, decentralizace s </a:t>
            </a:r>
            <a:r>
              <a:rPr lang="cs-CZ" sz="3200" dirty="0" err="1">
                <a:latin typeface="Times New Roman" panose="02020603050405020304" pitchFamily="18" charset="0"/>
                <a:cs typeface="Times New Roman" panose="02020603050405020304" pitchFamily="18" charset="0"/>
              </a:rPr>
              <a:t>oslabováním</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kyjevského</a:t>
            </a:r>
            <a:r>
              <a:rPr lang="cs-CZ" sz="3200" dirty="0">
                <a:latin typeface="Times New Roman" panose="02020603050405020304" pitchFamily="18" charset="0"/>
                <a:cs typeface="Times New Roman" panose="02020603050405020304" pitchFamily="18" charset="0"/>
              </a:rPr>
              <a:t> centra, </a:t>
            </a:r>
            <a:r>
              <a:rPr lang="cs-CZ" sz="3200" dirty="0" err="1">
                <a:latin typeface="Times New Roman" panose="02020603050405020304" pitchFamily="18" charset="0"/>
                <a:cs typeface="Times New Roman" panose="02020603050405020304" pitchFamily="18" charset="0"/>
              </a:rPr>
              <a:t>ktery</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dovršuje</a:t>
            </a:r>
            <a:r>
              <a:rPr lang="cs-CZ" sz="3200" dirty="0">
                <a:latin typeface="Times New Roman" panose="02020603050405020304" pitchFamily="18" charset="0"/>
                <a:cs typeface="Times New Roman" panose="02020603050405020304" pitchFamily="18" charset="0"/>
              </a:rPr>
              <a:t> mongolský </a:t>
            </a:r>
            <a:r>
              <a:rPr lang="cs-CZ" sz="3200" dirty="0" err="1">
                <a:latin typeface="Times New Roman" panose="02020603050405020304" pitchFamily="18" charset="0"/>
                <a:cs typeface="Times New Roman" panose="02020603050405020304" pitchFamily="18" charset="0"/>
              </a:rPr>
              <a:t>vpád</a:t>
            </a:r>
            <a:r>
              <a:rPr lang="cs-CZ" sz="3200" dirty="0">
                <a:latin typeface="Times New Roman" panose="02020603050405020304" pitchFamily="18" charset="0"/>
                <a:cs typeface="Times New Roman" panose="02020603050405020304" pitchFamily="18" charset="0"/>
              </a:rPr>
              <a:t> v </a:t>
            </a:r>
            <a:r>
              <a:rPr lang="cs-CZ" sz="3200" dirty="0" err="1">
                <a:latin typeface="Times New Roman" panose="02020603050405020304" pitchFamily="18" charset="0"/>
                <a:cs typeface="Times New Roman" panose="02020603050405020304" pitchFamily="18" charset="0"/>
              </a:rPr>
              <a:t>prvni</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polovine</a:t>
            </a:r>
            <a:r>
              <a:rPr lang="cs-CZ" sz="3200" dirty="0">
                <a:latin typeface="Times New Roman" panose="02020603050405020304" pitchFamily="18" charset="0"/>
                <a:cs typeface="Times New Roman" panose="02020603050405020304" pitchFamily="18" charset="0"/>
              </a:rPr>
              <a:t>̌ 13. století (1223 bitva u </a:t>
            </a:r>
            <a:r>
              <a:rPr lang="cs-CZ" sz="3200" dirty="0" err="1">
                <a:latin typeface="Times New Roman" panose="02020603050405020304" pitchFamily="18" charset="0"/>
                <a:cs typeface="Times New Roman" panose="02020603050405020304" pitchFamily="18" charset="0"/>
              </a:rPr>
              <a:t>řeky</a:t>
            </a:r>
            <a:r>
              <a:rPr lang="cs-CZ" sz="3200" dirty="0">
                <a:latin typeface="Times New Roman" panose="02020603050405020304" pitchFamily="18" charset="0"/>
                <a:cs typeface="Times New Roman" panose="02020603050405020304" pitchFamily="18" charset="0"/>
              </a:rPr>
              <a:t> Kalky – </a:t>
            </a:r>
            <a:r>
              <a:rPr lang="cs-CZ" sz="3200" dirty="0" err="1">
                <a:latin typeface="Times New Roman" panose="02020603050405020304" pitchFamily="18" charset="0"/>
                <a:cs typeface="Times New Roman" panose="02020603050405020304" pitchFamily="18" charset="0"/>
              </a:rPr>
              <a:t>prvni</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porážka</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ruských</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knížat</a:t>
            </a:r>
            <a:r>
              <a:rPr lang="cs-CZ" sz="3200" dirty="0">
                <a:latin typeface="Times New Roman" panose="02020603050405020304" pitchFamily="18" charset="0"/>
                <a:cs typeface="Times New Roman" panose="02020603050405020304" pitchFamily="18" charset="0"/>
              </a:rPr>
              <a:t>, 1240 dobytí Kyjeva </a:t>
            </a:r>
            <a:r>
              <a:rPr lang="cs-CZ" sz="3200" dirty="0" err="1">
                <a:latin typeface="Times New Roman" panose="02020603050405020304" pitchFamily="18" charset="0"/>
                <a:cs typeface="Times New Roman" panose="02020603050405020304" pitchFamily="18" charset="0"/>
              </a:rPr>
              <a:t>chánem</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Batú</a:t>
            </a:r>
            <a:r>
              <a:rPr lang="cs-CZ" sz="3200" dirty="0">
                <a:latin typeface="Times New Roman" panose="02020603050405020304" pitchFamily="18" charset="0"/>
                <a:cs typeface="Times New Roman" panose="02020603050405020304" pitchFamily="18" charset="0"/>
              </a:rPr>
              <a:t>). Literatura Kyjevské Rusi je spojena s </a:t>
            </a:r>
            <a:r>
              <a:rPr lang="cs-CZ" sz="3200" dirty="0" err="1">
                <a:latin typeface="Times New Roman" panose="02020603050405020304" pitchFamily="18" charset="0"/>
                <a:cs typeface="Times New Roman" panose="02020603050405020304" pitchFamily="18" charset="0"/>
              </a:rPr>
              <a:t>písmem</a:t>
            </a:r>
            <a:r>
              <a:rPr lang="cs-CZ" sz="3200" dirty="0">
                <a:latin typeface="Times New Roman" panose="02020603050405020304" pitchFamily="18" charset="0"/>
                <a:cs typeface="Times New Roman" panose="02020603050405020304" pitchFamily="18" charset="0"/>
              </a:rPr>
              <a:t> a jazykem. Byly to </a:t>
            </a:r>
            <a:r>
              <a:rPr lang="cs-CZ" sz="3200" dirty="0" err="1">
                <a:latin typeface="Times New Roman" panose="02020603050405020304" pitchFamily="18" charset="0"/>
                <a:cs typeface="Times New Roman" panose="02020603050405020304" pitchFamily="18" charset="0"/>
              </a:rPr>
              <a:t>hlaholica</a:t>
            </a:r>
            <a:r>
              <a:rPr lang="cs-CZ" sz="3200" dirty="0">
                <a:latin typeface="Times New Roman" panose="02020603050405020304" pitchFamily="18" charset="0"/>
                <a:cs typeface="Times New Roman" panose="02020603050405020304" pitchFamily="18" charset="0"/>
              </a:rPr>
              <a:t> a cyrilice; v </a:t>
            </a:r>
            <a:r>
              <a:rPr lang="cs-CZ" sz="3200" dirty="0" err="1">
                <a:latin typeface="Times New Roman" panose="02020603050405020304" pitchFamily="18" charset="0"/>
                <a:cs typeface="Times New Roman" panose="02020603050405020304" pitchFamily="18" charset="0"/>
              </a:rPr>
              <a:t>Živote</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Konstantinove</a:t>
            </a:r>
            <a:r>
              <a:rPr lang="cs-CZ" sz="3200" dirty="0">
                <a:latin typeface="Times New Roman" panose="02020603050405020304" pitchFamily="18" charset="0"/>
                <a:cs typeface="Times New Roman" panose="02020603050405020304" pitchFamily="18" charset="0"/>
              </a:rPr>
              <a:t>̌ sice najdeme </a:t>
            </a:r>
            <a:r>
              <a:rPr lang="cs-CZ" sz="3200" dirty="0" err="1">
                <a:latin typeface="Times New Roman" panose="02020603050405020304" pitchFamily="18" charset="0"/>
                <a:cs typeface="Times New Roman" panose="02020603050405020304" pitchFamily="18" charset="0"/>
              </a:rPr>
              <a:t>pasáz</a:t>
            </a:r>
            <a:r>
              <a:rPr lang="cs-CZ" sz="3200" dirty="0">
                <a:latin typeface="Times New Roman" panose="02020603050405020304" pitchFamily="18" charset="0"/>
                <a:cs typeface="Times New Roman" panose="02020603050405020304" pitchFamily="18" charset="0"/>
              </a:rPr>
              <a:t>̌, kde se mluví o </a:t>
            </a:r>
            <a:r>
              <a:rPr lang="cs-CZ" sz="3200" dirty="0" err="1">
                <a:latin typeface="Times New Roman" panose="02020603050405020304" pitchFamily="18" charset="0"/>
                <a:cs typeface="Times New Roman" panose="02020603050405020304" pitchFamily="18" charset="0"/>
              </a:rPr>
              <a:t>písmu</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údajne</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nalezeném</a:t>
            </a:r>
            <a:r>
              <a:rPr lang="cs-CZ" sz="3200" dirty="0">
                <a:latin typeface="Times New Roman" panose="02020603050405020304" pitchFamily="18" charset="0"/>
                <a:cs typeface="Times New Roman" panose="02020603050405020304" pitchFamily="18" charset="0"/>
              </a:rPr>
              <a:t> na Krymu („</a:t>
            </a:r>
            <a:r>
              <a:rPr lang="cs-CZ" sz="3200" dirty="0" err="1">
                <a:latin typeface="Times New Roman" panose="02020603050405020304" pitchFamily="18" charset="0"/>
                <a:cs typeface="Times New Roman" panose="02020603050405020304" pitchFamily="18" charset="0"/>
              </a:rPr>
              <a:t>ruskyja</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pismena</a:t>
            </a:r>
            <a:r>
              <a:rPr lang="cs-CZ" sz="3200" dirty="0">
                <a:latin typeface="Times New Roman" panose="02020603050405020304" pitchFamily="18" charset="0"/>
                <a:cs typeface="Times New Roman" panose="02020603050405020304" pitchFamily="18" charset="0"/>
              </a:rPr>
              <a:t>“), ale snad to byly </a:t>
            </a:r>
            <a:r>
              <a:rPr lang="cs-CZ" sz="3200" dirty="0" err="1">
                <a:latin typeface="Times New Roman" panose="02020603050405020304" pitchFamily="18" charset="0"/>
                <a:cs typeface="Times New Roman" panose="02020603050405020304" pitchFamily="18" charset="0"/>
              </a:rPr>
              <a:t>gótské</a:t>
            </a:r>
            <a:r>
              <a:rPr lang="cs-CZ" sz="3200" dirty="0">
                <a:latin typeface="Times New Roman" panose="02020603050405020304" pitchFamily="18" charset="0"/>
                <a:cs typeface="Times New Roman" panose="02020603050405020304" pitchFamily="18" charset="0"/>
              </a:rPr>
              <a:t> runy. V </a:t>
            </a:r>
            <a:r>
              <a:rPr lang="cs-CZ" sz="3200" dirty="0" err="1">
                <a:latin typeface="Times New Roman" panose="02020603050405020304" pitchFamily="18" charset="0"/>
                <a:cs typeface="Times New Roman" panose="02020603050405020304" pitchFamily="18" charset="0"/>
              </a:rPr>
              <a:t>každém</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případe</a:t>
            </a:r>
            <a:r>
              <a:rPr lang="cs-CZ" sz="3200" dirty="0">
                <a:latin typeface="Times New Roman" panose="02020603050405020304" pitchFamily="18" charset="0"/>
                <a:cs typeface="Times New Roman" panose="02020603050405020304" pitchFamily="18" charset="0"/>
              </a:rPr>
              <a:t>̌ lze </a:t>
            </a:r>
            <a:r>
              <a:rPr lang="cs-CZ" sz="3200" dirty="0" err="1">
                <a:latin typeface="Times New Roman" panose="02020603050405020304" pitchFamily="18" charset="0"/>
                <a:cs typeface="Times New Roman" panose="02020603050405020304" pitchFamily="18" charset="0"/>
              </a:rPr>
              <a:t>říci</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že</a:t>
            </a:r>
            <a:r>
              <a:rPr lang="cs-CZ" sz="3200" dirty="0">
                <a:latin typeface="Times New Roman" panose="02020603050405020304" pitchFamily="18" charset="0"/>
                <a:cs typeface="Times New Roman" panose="02020603050405020304" pitchFamily="18" charset="0"/>
              </a:rPr>
              <a:t> do </a:t>
            </a:r>
            <a:r>
              <a:rPr lang="cs-CZ" sz="3200" dirty="0" err="1">
                <a:latin typeface="Times New Roman" panose="02020603050405020304" pitchFamily="18" charset="0"/>
                <a:cs typeface="Times New Roman" panose="02020603050405020304" pitchFamily="18" charset="0"/>
              </a:rPr>
              <a:t>přijeti</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zmíněných</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písem</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jimiz</a:t>
            </a:r>
            <a:r>
              <a:rPr lang="cs-CZ" sz="3200" dirty="0">
                <a:latin typeface="Times New Roman" panose="02020603050405020304" pitchFamily="18" charset="0"/>
                <a:cs typeface="Times New Roman" panose="02020603050405020304" pitchFamily="18" charset="0"/>
              </a:rPr>
              <a:t>̌ byla </a:t>
            </a:r>
            <a:r>
              <a:rPr lang="cs-CZ" sz="3200" dirty="0" err="1">
                <a:latin typeface="Times New Roman" panose="02020603050405020304" pitchFamily="18" charset="0"/>
                <a:cs typeface="Times New Roman" panose="02020603050405020304" pitchFamily="18" charset="0"/>
              </a:rPr>
              <a:t>zprostředkována</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staroslověnština</a:t>
            </a:r>
            <a:r>
              <a:rPr lang="cs-CZ" sz="3200" dirty="0">
                <a:latin typeface="Times New Roman" panose="02020603050405020304" pitchFamily="18" charset="0"/>
                <a:cs typeface="Times New Roman" panose="02020603050405020304" pitchFamily="18" charset="0"/>
              </a:rPr>
              <a:t>, nebylo </a:t>
            </a:r>
            <a:r>
              <a:rPr lang="cs-CZ" sz="3200" dirty="0" err="1">
                <a:latin typeface="Times New Roman" panose="02020603050405020304" pitchFamily="18" charset="0"/>
                <a:cs typeface="Times New Roman" panose="02020603050405020304" pitchFamily="18" charset="0"/>
              </a:rPr>
              <a:t>žádne</a:t>
            </a:r>
            <a:r>
              <a:rPr lang="cs-CZ" sz="3200" dirty="0">
                <a:latin typeface="Times New Roman" panose="02020603050405020304" pitchFamily="18" charset="0"/>
                <a:cs typeface="Times New Roman" panose="02020603050405020304" pitchFamily="18" charset="0"/>
              </a:rPr>
              <a:t>́ jiné </a:t>
            </a:r>
            <a:r>
              <a:rPr lang="cs-CZ" sz="3200" dirty="0" err="1">
                <a:latin typeface="Times New Roman" panose="02020603050405020304" pitchFamily="18" charset="0"/>
                <a:cs typeface="Times New Roman" panose="02020603050405020304" pitchFamily="18" charset="0"/>
              </a:rPr>
              <a:t>písmo</a:t>
            </a:r>
            <a:r>
              <a:rPr lang="cs-CZ" sz="3200" dirty="0">
                <a:latin typeface="Times New Roman" panose="02020603050405020304" pitchFamily="18" charset="0"/>
                <a:cs typeface="Times New Roman" panose="02020603050405020304" pitchFamily="18" charset="0"/>
              </a:rPr>
              <a:t> na </a:t>
            </a:r>
            <a:r>
              <a:rPr lang="cs-CZ" sz="3200" dirty="0" err="1">
                <a:latin typeface="Times New Roman" panose="02020603050405020304" pitchFamily="18" charset="0"/>
                <a:cs typeface="Times New Roman" panose="02020603050405020304" pitchFamily="18" charset="0"/>
              </a:rPr>
              <a:t>územi</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východních</a:t>
            </a:r>
            <a:r>
              <a:rPr lang="cs-CZ" sz="3200" dirty="0">
                <a:latin typeface="Times New Roman" panose="02020603050405020304" pitchFamily="18" charset="0"/>
                <a:cs typeface="Times New Roman" panose="02020603050405020304" pitchFamily="18" charset="0"/>
              </a:rPr>
              <a:t> Slovanů </a:t>
            </a:r>
            <a:r>
              <a:rPr lang="cs-CZ" sz="3200" dirty="0" err="1">
                <a:latin typeface="Times New Roman" panose="02020603050405020304" pitchFamily="18" charset="0"/>
                <a:cs typeface="Times New Roman" panose="02020603050405020304" pitchFamily="18" charset="0"/>
              </a:rPr>
              <a:t>relevantne</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využíváno</a:t>
            </a:r>
            <a:r>
              <a:rPr lang="cs-CZ" sz="3200" dirty="0">
                <a:latin typeface="Times New Roman" panose="02020603050405020304" pitchFamily="18" charset="0"/>
                <a:cs typeface="Times New Roman" panose="02020603050405020304" pitchFamily="18" charset="0"/>
              </a:rPr>
              <a:t>. V </a:t>
            </a:r>
            <a:r>
              <a:rPr lang="cs-CZ" sz="3200" dirty="0" err="1">
                <a:latin typeface="Times New Roman" panose="02020603050405020304" pitchFamily="18" charset="0"/>
                <a:cs typeface="Times New Roman" panose="02020603050405020304" pitchFamily="18" charset="0"/>
              </a:rPr>
              <a:t>případe</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prvního</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spisovného</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východoslovanského</a:t>
            </a:r>
            <a:r>
              <a:rPr lang="cs-CZ" sz="3200" dirty="0">
                <a:latin typeface="Times New Roman" panose="02020603050405020304" pitchFamily="18" charset="0"/>
                <a:cs typeface="Times New Roman" panose="02020603050405020304" pitchFamily="18" charset="0"/>
              </a:rPr>
              <a:t> jazyka </a:t>
            </a:r>
            <a:r>
              <a:rPr lang="cs-CZ" sz="3200" dirty="0" err="1">
                <a:latin typeface="Times New Roman" panose="02020603050405020304" pitchFamily="18" charset="0"/>
                <a:cs typeface="Times New Roman" panose="02020603050405020304" pitchFamily="18" charset="0"/>
              </a:rPr>
              <a:t>šlo</a:t>
            </a:r>
            <a:r>
              <a:rPr lang="cs-CZ" sz="3200" dirty="0">
                <a:latin typeface="Times New Roman" panose="02020603050405020304" pitchFamily="18" charset="0"/>
                <a:cs typeface="Times New Roman" panose="02020603050405020304" pitchFamily="18" charset="0"/>
              </a:rPr>
              <a:t> o </a:t>
            </a:r>
            <a:r>
              <a:rPr lang="cs-CZ" sz="3200" dirty="0" err="1">
                <a:latin typeface="Times New Roman" panose="02020603050405020304" pitchFamily="18" charset="0"/>
                <a:cs typeface="Times New Roman" panose="02020603050405020304" pitchFamily="18" charset="0"/>
              </a:rPr>
              <a:t>staroslověnštinu</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umělý</a:t>
            </a:r>
            <a:r>
              <a:rPr lang="cs-CZ" sz="3200" dirty="0">
                <a:latin typeface="Times New Roman" panose="02020603050405020304" pitchFamily="18" charset="0"/>
                <a:cs typeface="Times New Roman" panose="02020603050405020304" pitchFamily="18" charset="0"/>
              </a:rPr>
              <a:t> jazyk, </a:t>
            </a:r>
            <a:r>
              <a:rPr lang="cs-CZ" sz="3200" dirty="0" err="1">
                <a:latin typeface="Times New Roman" panose="02020603050405020304" pitchFamily="18" charset="0"/>
                <a:cs typeface="Times New Roman" panose="02020603050405020304" pitchFamily="18" charset="0"/>
              </a:rPr>
              <a:t>jehoz</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bází</a:t>
            </a:r>
            <a:r>
              <a:rPr lang="cs-CZ" sz="3200" dirty="0">
                <a:latin typeface="Times New Roman" panose="02020603050405020304" pitchFamily="18" charset="0"/>
                <a:cs typeface="Times New Roman" panose="02020603050405020304" pitchFamily="18" charset="0"/>
              </a:rPr>
              <a:t> se staly jihoslovanské dialekty v tzv. egejské Makedonii, oblasti kolem Soluně v </a:t>
            </a:r>
            <a:r>
              <a:rPr lang="cs-CZ" sz="3200" dirty="0" err="1">
                <a:latin typeface="Times New Roman" panose="02020603050405020304" pitchFamily="18" charset="0"/>
                <a:cs typeface="Times New Roman" panose="02020603050405020304" pitchFamily="18" charset="0"/>
              </a:rPr>
              <a:t>dnešním</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severním</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Řecku</a:t>
            </a:r>
            <a:r>
              <a:rPr lang="cs-CZ" sz="3200" dirty="0">
                <a:latin typeface="Times New Roman" panose="02020603050405020304" pitchFamily="18" charset="0"/>
                <a:cs typeface="Times New Roman" panose="02020603050405020304" pitchFamily="18" charset="0"/>
              </a:rPr>
              <a:t>, a budovanou nadstavbou </a:t>
            </a:r>
            <a:r>
              <a:rPr lang="cs-CZ" sz="3200" dirty="0" err="1">
                <a:latin typeface="Times New Roman" panose="02020603050405020304" pitchFamily="18" charset="0"/>
                <a:cs typeface="Times New Roman" panose="02020603050405020304" pitchFamily="18" charset="0"/>
              </a:rPr>
              <a:t>řecke</a:t>
            </a:r>
            <a:r>
              <a:rPr lang="cs-CZ" sz="3200" dirty="0">
                <a:latin typeface="Times New Roman" panose="02020603050405020304" pitchFamily="18" charset="0"/>
                <a:cs typeface="Times New Roman" panose="02020603050405020304" pitchFamily="18" charset="0"/>
              </a:rPr>
              <a:t>́ slovotvorné a gramatické modely. </a:t>
            </a:r>
            <a:r>
              <a:rPr lang="cs-CZ" sz="3200" dirty="0" err="1">
                <a:latin typeface="Times New Roman" panose="02020603050405020304" pitchFamily="18" charset="0"/>
                <a:cs typeface="Times New Roman" panose="02020603050405020304" pitchFamily="18" charset="0"/>
              </a:rPr>
              <a:t>Písmo</a:t>
            </a:r>
            <a:r>
              <a:rPr lang="cs-CZ" sz="3200" dirty="0">
                <a:latin typeface="Times New Roman" panose="02020603050405020304" pitchFamily="18" charset="0"/>
                <a:cs typeface="Times New Roman" panose="02020603050405020304" pitchFamily="18" charset="0"/>
              </a:rPr>
              <a:t> a jazyk </a:t>
            </a:r>
            <a:r>
              <a:rPr lang="cs-CZ" sz="3200" dirty="0" err="1">
                <a:latin typeface="Times New Roman" panose="02020603050405020304" pitchFamily="18" charset="0"/>
                <a:cs typeface="Times New Roman" panose="02020603050405020304" pitchFamily="18" charset="0"/>
              </a:rPr>
              <a:t>přišly</a:t>
            </a:r>
            <a:r>
              <a:rPr lang="cs-CZ" sz="3200" dirty="0">
                <a:latin typeface="Times New Roman" panose="02020603050405020304" pitchFamily="18" charset="0"/>
                <a:cs typeface="Times New Roman" panose="02020603050405020304" pitchFamily="18" charset="0"/>
              </a:rPr>
              <a:t> na Rus s christianizací za </a:t>
            </a:r>
            <a:r>
              <a:rPr lang="cs-CZ" sz="3200" dirty="0" err="1">
                <a:latin typeface="Times New Roman" panose="02020603050405020304" pitchFamily="18" charset="0"/>
                <a:cs typeface="Times New Roman" panose="02020603050405020304" pitchFamily="18" charset="0"/>
              </a:rPr>
              <a:t>knížete</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Vladimíra</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zvaného</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později</a:t>
            </a:r>
            <a:r>
              <a:rPr lang="cs-CZ" sz="3200" dirty="0">
                <a:latin typeface="Times New Roman" panose="02020603050405020304" pitchFamily="18" charset="0"/>
                <a:cs typeface="Times New Roman" panose="02020603050405020304" pitchFamily="18" charset="0"/>
              </a:rPr>
              <a:t> Svatý (jako </a:t>
            </a:r>
            <a:r>
              <a:rPr lang="cs-CZ" sz="3200" dirty="0" err="1">
                <a:latin typeface="Times New Roman" panose="02020603050405020304" pitchFamily="18" charset="0"/>
                <a:cs typeface="Times New Roman" panose="02020603050405020304" pitchFamily="18" charset="0"/>
              </a:rPr>
              <a:t>prvni</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však</a:t>
            </a:r>
            <a:r>
              <a:rPr lang="cs-CZ" sz="3200" dirty="0">
                <a:latin typeface="Times New Roman" panose="02020603050405020304" pitchFamily="18" charset="0"/>
                <a:cs typeface="Times New Roman" panose="02020603050405020304" pitchFamily="18" charset="0"/>
              </a:rPr>
              <a:t> byla v Byzanci </a:t>
            </a:r>
            <a:r>
              <a:rPr lang="cs-CZ" sz="3200" dirty="0" err="1">
                <a:latin typeface="Times New Roman" panose="02020603050405020304" pitchFamily="18" charset="0"/>
                <a:cs typeface="Times New Roman" panose="02020603050405020304" pitchFamily="18" charset="0"/>
              </a:rPr>
              <a:t>pokřtěna</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jiz</a:t>
            </a:r>
            <a:r>
              <a:rPr lang="cs-CZ" sz="3200" dirty="0">
                <a:latin typeface="Times New Roman" panose="02020603050405020304" pitchFamily="18" charset="0"/>
                <a:cs typeface="Times New Roman" panose="02020603050405020304" pitchFamily="18" charset="0"/>
              </a:rPr>
              <a:t>̌ </a:t>
            </a:r>
            <a:r>
              <a:rPr lang="cs-CZ" sz="3200" dirty="0" err="1">
                <a:latin typeface="Times New Roman" panose="02020603050405020304" pitchFamily="18" charset="0"/>
                <a:cs typeface="Times New Roman" panose="02020603050405020304" pitchFamily="18" charset="0"/>
              </a:rPr>
              <a:t>kněžna</a:t>
            </a:r>
            <a:r>
              <a:rPr lang="cs-CZ" sz="3200" dirty="0">
                <a:latin typeface="Times New Roman" panose="02020603050405020304" pitchFamily="18" charset="0"/>
                <a:cs typeface="Times New Roman" panose="02020603050405020304" pitchFamily="18" charset="0"/>
              </a:rPr>
              <a:t> Olga a její poselstvo). </a:t>
            </a:r>
          </a:p>
          <a:p>
            <a:pPr marL="0" indent="0" algn="just">
              <a:lnSpc>
                <a:spcPct val="150000"/>
              </a:lnSpc>
              <a:spcBef>
                <a:spcPts val="0"/>
              </a:spcBef>
              <a:buNone/>
            </a:pPr>
            <a:endParaRPr lang="cs-CZ" dirty="0">
              <a:latin typeface="Times New Roman" panose="02020603050405020304" pitchFamily="18" charset="0"/>
              <a:cs typeface="Times New Roman" panose="02020603050405020304" pitchFamily="18" charset="0"/>
            </a:endParaRPr>
          </a:p>
          <a:p>
            <a:pPr marL="0" indent="0">
              <a:buNone/>
            </a:pPr>
            <a:endParaRPr lang="cs-CZ" dirty="0"/>
          </a:p>
          <a:p>
            <a:pPr marL="0" indent="0">
              <a:buNone/>
            </a:pPr>
            <a:endParaRPr lang="cs-CZ" dirty="0"/>
          </a:p>
        </p:txBody>
      </p:sp>
    </p:spTree>
    <p:extLst>
      <p:ext uri="{BB962C8B-B14F-4D97-AF65-F5344CB8AC3E}">
        <p14:creationId xmlns:p14="http://schemas.microsoft.com/office/powerpoint/2010/main" val="2770395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21D8B0-4179-B24B-81BE-6381C50AA47E}"/>
              </a:ext>
            </a:extLst>
          </p:cNvPr>
          <p:cNvSpPr>
            <a:spLocks noGrp="1"/>
          </p:cNvSpPr>
          <p:nvPr>
            <p:ph type="title"/>
          </p:nvPr>
        </p:nvSpPr>
        <p:spPr>
          <a:xfrm>
            <a:off x="838200" y="0"/>
            <a:ext cx="10515600" cy="1325563"/>
          </a:xfrm>
        </p:spPr>
        <p:txBody>
          <a:bodyPr/>
          <a:lstStyle/>
          <a:p>
            <a:pPr algn="ctr"/>
            <a:r>
              <a:rPr lang="cs-CZ" dirty="0">
                <a:latin typeface="Times New Roman" panose="02020603050405020304" pitchFamily="18" charset="0"/>
                <a:cs typeface="Times New Roman" panose="02020603050405020304" pitchFamily="18" charset="0"/>
              </a:rPr>
              <a:t>Literatura konce 19. – počátku 20. století</a:t>
            </a:r>
          </a:p>
        </p:txBody>
      </p:sp>
      <p:sp>
        <p:nvSpPr>
          <p:cNvPr id="3" name="Zástupný obsah 2">
            <a:extLst>
              <a:ext uri="{FF2B5EF4-FFF2-40B4-BE49-F238E27FC236}">
                <a16:creationId xmlns:a16="http://schemas.microsoft.com/office/drawing/2014/main" id="{BB30BF9B-AEDF-0041-B96D-EBE2C1DB75A5}"/>
              </a:ext>
            </a:extLst>
          </p:cNvPr>
          <p:cNvSpPr>
            <a:spLocks noGrp="1"/>
          </p:cNvSpPr>
          <p:nvPr>
            <p:ph idx="1"/>
          </p:nvPr>
        </p:nvSpPr>
        <p:spPr>
          <a:xfrm>
            <a:off x="838200" y="1207009"/>
            <a:ext cx="10515600" cy="5650992"/>
          </a:xfrm>
        </p:spPr>
        <p:txBody>
          <a:bodyPr>
            <a:normAutofit fontScale="92500" lnSpcReduction="20000"/>
          </a:bodyPr>
          <a:lstStyle/>
          <a:p>
            <a:pPr algn="just"/>
            <a:r>
              <a:rPr lang="cs-CZ" dirty="0">
                <a:latin typeface="Times New Roman" panose="02020603050405020304" pitchFamily="18" charset="0"/>
                <a:cs typeface="Times New Roman" panose="02020603050405020304" pitchFamily="18" charset="0"/>
              </a:rPr>
              <a:t>psychologismus, naturalismus, posilování subjektivního autorského principu</a:t>
            </a:r>
          </a:p>
          <a:p>
            <a:pPr algn="just"/>
            <a:r>
              <a:rPr lang="cs-CZ" dirty="0">
                <a:latin typeface="Times New Roman" panose="02020603050405020304" pitchFamily="18" charset="0"/>
                <a:cs typeface="Times New Roman" panose="02020603050405020304" pitchFamily="18" charset="0"/>
              </a:rPr>
              <a:t>realismus, impresionismus, novoromantismus, symbolismus, modernismus (</a:t>
            </a:r>
            <a:r>
              <a:rPr lang="cs-CZ" dirty="0" err="1">
                <a:latin typeface="Times New Roman" panose="02020603050405020304" pitchFamily="18" charset="0"/>
                <a:cs typeface="Times New Roman" panose="02020603050405020304" pitchFamily="18" charset="0"/>
              </a:rPr>
              <a:t>реалізм</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імпресіонізм</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неоромантизм</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символізм</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модернізм</a:t>
            </a:r>
            <a:r>
              <a:rPr lang="cs-CZ" dirty="0">
                <a:latin typeface="Times New Roman" panose="02020603050405020304" pitchFamily="18" charset="0"/>
                <a:cs typeface="Times New Roman" panose="02020603050405020304" pitchFamily="18" charset="0"/>
              </a:rPr>
              <a:t>)</a:t>
            </a:r>
          </a:p>
          <a:p>
            <a:pPr algn="just"/>
            <a:r>
              <a:rPr lang="cs-CZ" dirty="0">
                <a:latin typeface="Times New Roman" panose="02020603050405020304" pitchFamily="18" charset="0"/>
                <a:cs typeface="Times New Roman" panose="02020603050405020304" pitchFamily="18" charset="0"/>
              </a:rPr>
              <a:t>vnitřní svět člověka, jeho duchovnost ––– filozofie, intelektualismus, lyrika příběhu</a:t>
            </a:r>
          </a:p>
          <a:p>
            <a:pPr algn="just"/>
            <a:r>
              <a:rPr lang="cs-CZ" dirty="0">
                <a:latin typeface="Times New Roman" panose="02020603050405020304" pitchFamily="18" charset="0"/>
                <a:cs typeface="Times New Roman" panose="02020603050405020304" pitchFamily="18" charset="0"/>
              </a:rPr>
              <a:t>intelektuální, ideologické nebo psychologické drama a dramatická rozsáhlá báseň </a:t>
            </a:r>
            <a:r>
              <a:rPr lang="uk-UA" dirty="0">
                <a:latin typeface="Times New Roman" panose="02020603050405020304" pitchFamily="18" charset="0"/>
                <a:cs typeface="Times New Roman" panose="02020603050405020304" pitchFamily="18" charset="0"/>
              </a:rPr>
              <a:t>(поема) </a:t>
            </a:r>
            <a:r>
              <a:rPr lang="cs-CZ"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Леся Українка</a:t>
            </a:r>
            <a:r>
              <a:rPr lang="cs-CZ" dirty="0">
                <a:latin typeface="Times New Roman" panose="02020603050405020304" pitchFamily="18" charset="0"/>
                <a:cs typeface="Times New Roman" panose="02020603050405020304" pitchFamily="18" charset="0"/>
              </a:rPr>
              <a:t>) a psychologický román a novela (</a:t>
            </a:r>
            <a:r>
              <a:rPr lang="uk-UA" dirty="0">
                <a:latin typeface="Times New Roman" panose="02020603050405020304" pitchFamily="18" charset="0"/>
                <a:cs typeface="Times New Roman" panose="02020603050405020304" pitchFamily="18" charset="0"/>
              </a:rPr>
              <a:t>Михайло Коцюбинський</a:t>
            </a:r>
            <a:r>
              <a:rPr lang="cs-CZ"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Марко Черемшина</a:t>
            </a:r>
            <a:r>
              <a:rPr lang="cs-CZ"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Василь Стефаник</a:t>
            </a:r>
            <a:r>
              <a:rPr lang="cs-CZ"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Лесь Мартович</a:t>
            </a:r>
            <a:r>
              <a:rPr lang="cs-CZ"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Ольга Кобилянська </a:t>
            </a:r>
            <a:r>
              <a:rPr lang="cs-CZ" dirty="0">
                <a:latin typeface="Times New Roman" panose="02020603050405020304" pitchFamily="18" charset="0"/>
                <a:cs typeface="Times New Roman" panose="02020603050405020304" pitchFamily="18" charset="0"/>
              </a:rPr>
              <a:t>atd.).</a:t>
            </a:r>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a:t>
            </a:r>
            <a:r>
              <a:rPr lang="uk-UA" i="1" dirty="0">
                <a:latin typeface="Times New Roman" panose="02020603050405020304" pitchFamily="18" charset="0"/>
                <a:cs typeface="Times New Roman" panose="02020603050405020304" pitchFamily="18" charset="0"/>
              </a:rPr>
              <a:t>Коли старші письменники виходять від </a:t>
            </a:r>
            <a:r>
              <a:rPr lang="uk-UA" i="1" dirty="0" err="1">
                <a:latin typeface="Times New Roman" panose="02020603050405020304" pitchFamily="18" charset="0"/>
                <a:cs typeface="Times New Roman" panose="02020603050405020304" pitchFamily="18" charset="0"/>
              </a:rPr>
              <a:t>мальовання</a:t>
            </a:r>
            <a:r>
              <a:rPr lang="uk-UA" i="1" dirty="0">
                <a:latin typeface="Times New Roman" panose="02020603050405020304" pitchFamily="18" charset="0"/>
                <a:cs typeface="Times New Roman" panose="02020603050405020304" pitchFamily="18" charset="0"/>
              </a:rPr>
              <a:t> зверхнього </a:t>
            </a:r>
            <a:r>
              <a:rPr lang="uk-UA" i="1" dirty="0" err="1">
                <a:latin typeface="Times New Roman" panose="02020603050405020304" pitchFamily="18" charset="0"/>
                <a:cs typeface="Times New Roman" panose="02020603050405020304" pitchFamily="18" charset="0"/>
              </a:rPr>
              <a:t>світа</a:t>
            </a:r>
            <a:r>
              <a:rPr lang="uk-UA" i="1" dirty="0">
                <a:latin typeface="Times New Roman" panose="02020603050405020304" pitchFamily="18" charset="0"/>
                <a:cs typeface="Times New Roman" panose="02020603050405020304" pitchFamily="18" charset="0"/>
              </a:rPr>
              <a:t> — природи, економічних та громадських обставин і </a:t>
            </a:r>
            <a:r>
              <a:rPr lang="uk-UA" i="1" dirty="0" err="1">
                <a:latin typeface="Times New Roman" panose="02020603050405020304" pitchFamily="18" charset="0"/>
                <a:cs typeface="Times New Roman" panose="02020603050405020304" pitchFamily="18" charset="0"/>
              </a:rPr>
              <a:t>тілько</a:t>
            </a:r>
            <a:r>
              <a:rPr lang="uk-UA" i="1" dirty="0">
                <a:latin typeface="Times New Roman" panose="02020603050405020304" pitchFamily="18" charset="0"/>
                <a:cs typeface="Times New Roman" panose="02020603050405020304" pitchFamily="18" charset="0"/>
              </a:rPr>
              <a:t> при помочі їх силкуються зробити зрозумілими даних людей, їх діла, слова й думки, то новіші йдуть зовсім противною дорогою: вони, так сказати, відразу засідають у душі своїх героїв і нею, мов магічною лампою, освічують усе </a:t>
            </a:r>
            <a:r>
              <a:rPr lang="uk-UA" i="1" dirty="0" err="1">
                <a:latin typeface="Times New Roman" panose="02020603050405020304" pitchFamily="18" charset="0"/>
                <a:cs typeface="Times New Roman" panose="02020603050405020304" pitchFamily="18" charset="0"/>
              </a:rPr>
              <a:t>окруженє</a:t>
            </a:r>
            <a:r>
              <a:rPr lang="uk-UA" i="1" dirty="0">
                <a:latin typeface="Times New Roman" panose="02020603050405020304" pitchFamily="18" charset="0"/>
                <a:cs typeface="Times New Roman" panose="02020603050405020304" pitchFamily="18" charset="0"/>
              </a:rPr>
              <a:t> (...) Зверхніх подій в... зміст входить дуже мало, описів ще менше: факти, що творять... головну тему, се, звичайно, внутрішні, душевні конфлікти та катастрофи</a:t>
            </a:r>
            <a:r>
              <a:rPr lang="uk-UA"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86706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9D4A3EE5-645C-2647-831A-FD6BA26E21EF}"/>
              </a:ext>
            </a:extLst>
          </p:cNvPr>
          <p:cNvSpPr>
            <a:spLocks noGrp="1"/>
          </p:cNvSpPr>
          <p:nvPr>
            <p:ph type="title"/>
          </p:nvPr>
        </p:nvSpPr>
        <p:spPr>
          <a:xfrm>
            <a:off x="2232251" y="633046"/>
            <a:ext cx="3863749" cy="1314996"/>
          </a:xfrm>
        </p:spPr>
        <p:txBody>
          <a:bodyPr anchor="b">
            <a:normAutofit/>
          </a:bodyPr>
          <a:lstStyle/>
          <a:p>
            <a:r>
              <a:rPr lang="cs-CZ" sz="2800" b="1">
                <a:latin typeface="Times New Roman" panose="02020603050405020304" pitchFamily="18" charset="0"/>
                <a:cs typeface="Times New Roman" panose="02020603050405020304" pitchFamily="18" charset="0"/>
              </a:rPr>
              <a:t>Historické podklady vývoje ukrajinské literatury</a:t>
            </a:r>
            <a:endParaRPr lang="cs-CZ" sz="280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C5ECF0A6-AEAB-3D44-9BF0-314C13AF27C8}"/>
              </a:ext>
            </a:extLst>
          </p:cNvPr>
          <p:cNvSpPr>
            <a:spLocks noGrp="1"/>
          </p:cNvSpPr>
          <p:nvPr>
            <p:ph idx="1"/>
          </p:nvPr>
        </p:nvSpPr>
        <p:spPr>
          <a:xfrm>
            <a:off x="1504543" y="2523848"/>
            <a:ext cx="4908212" cy="4099217"/>
          </a:xfrm>
        </p:spPr>
        <p:txBody>
          <a:bodyPr>
            <a:normAutofit/>
          </a:bodyPr>
          <a:lstStyle/>
          <a:p>
            <a:pPr lvl="0"/>
            <a:r>
              <a:rPr lang="cs-CZ" sz="2200" dirty="0">
                <a:latin typeface="Times New Roman" panose="02020603050405020304" pitchFamily="18" charset="0"/>
                <a:cs typeface="Times New Roman" panose="02020603050405020304" pitchFamily="18" charset="0"/>
              </a:rPr>
              <a:t>1764 – zrušení hejtmanstva; </a:t>
            </a:r>
          </a:p>
          <a:p>
            <a:pPr lvl="0"/>
            <a:r>
              <a:rPr lang="cs-CZ" sz="2200" dirty="0">
                <a:latin typeface="Times New Roman" panose="02020603050405020304" pitchFamily="18" charset="0"/>
                <a:cs typeface="Times New Roman" panose="02020603050405020304" pitchFamily="18" charset="0"/>
              </a:rPr>
              <a:t>1773 – zrušení Záporožské Síči; </a:t>
            </a:r>
          </a:p>
          <a:p>
            <a:pPr lvl="0"/>
            <a:r>
              <a:rPr lang="cs-CZ" sz="2200" dirty="0">
                <a:latin typeface="Times New Roman" panose="02020603050405020304" pitchFamily="18" charset="0"/>
                <a:cs typeface="Times New Roman" panose="02020603050405020304" pitchFamily="18" charset="0"/>
              </a:rPr>
              <a:t>zavedení nevolnictví;</a:t>
            </a:r>
          </a:p>
          <a:p>
            <a:pPr lvl="0"/>
            <a:r>
              <a:rPr lang="cs-CZ" sz="2200" dirty="0">
                <a:latin typeface="Times New Roman" panose="02020603050405020304" pitchFamily="18" charset="0"/>
                <a:cs typeface="Times New Roman" panose="02020603050405020304" pitchFamily="18" charset="0"/>
              </a:rPr>
              <a:t>hromadné uzavření veřejných škol; </a:t>
            </a:r>
          </a:p>
          <a:p>
            <a:pPr lvl="0"/>
            <a:r>
              <a:rPr lang="cs-CZ" sz="2200" dirty="0">
                <a:latin typeface="Times New Roman" panose="02020603050405020304" pitchFamily="18" charset="0"/>
                <a:cs typeface="Times New Roman" panose="02020603050405020304" pitchFamily="18" charset="0"/>
              </a:rPr>
              <a:t>likvidace tisku;</a:t>
            </a:r>
          </a:p>
          <a:p>
            <a:pPr lvl="0"/>
            <a:r>
              <a:rPr lang="cs-CZ" sz="2200" dirty="0">
                <a:latin typeface="Times New Roman" panose="02020603050405020304" pitchFamily="18" charset="0"/>
                <a:cs typeface="Times New Roman" panose="02020603050405020304" pitchFamily="18" charset="0"/>
              </a:rPr>
              <a:t>pokles vzdělání;</a:t>
            </a:r>
          </a:p>
          <a:p>
            <a:r>
              <a:rPr lang="cs-CZ" sz="2200" dirty="0">
                <a:latin typeface="Times New Roman" panose="02020603050405020304" pitchFamily="18" charset="0"/>
                <a:cs typeface="Times New Roman" panose="02020603050405020304" pitchFamily="18" charset="0"/>
              </a:rPr>
              <a:t>přijetí zákonů, vyhlášek zakazujících šíření ukrajinského jazyka na Ukrajině</a:t>
            </a:r>
          </a:p>
        </p:txBody>
      </p:sp>
      <p:sp>
        <p:nvSpPr>
          <p:cNvPr id="22" name="Freeform: Shape 21">
            <a:extLst>
              <a:ext uri="{FF2B5EF4-FFF2-40B4-BE49-F238E27FC236}">
                <a16:creationId xmlns:a16="http://schemas.microsoft.com/office/drawing/2014/main" id="{59463AC4-F96D-4507-9EE0-A831B7910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7" name="Obrázek 6" descr="Obsah obrázku text&#10;&#10;Popis byl vytvořen automaticky">
            <a:extLst>
              <a:ext uri="{FF2B5EF4-FFF2-40B4-BE49-F238E27FC236}">
                <a16:creationId xmlns:a16="http://schemas.microsoft.com/office/drawing/2014/main" id="{C5E29DE8-4304-7746-B086-4E69E8F9B231}"/>
              </a:ext>
            </a:extLst>
          </p:cNvPr>
          <p:cNvPicPr>
            <a:picLocks noChangeAspect="1"/>
          </p:cNvPicPr>
          <p:nvPr/>
        </p:nvPicPr>
        <p:blipFill rotWithShape="1">
          <a:blip r:embed="rId2"/>
          <a:srcRect r="-2" b="23580"/>
          <a:stretch/>
        </p:blipFill>
        <p:spPr>
          <a:xfrm>
            <a:off x="6423487" y="929609"/>
            <a:ext cx="2518114" cy="2518114"/>
          </a:xfrm>
          <a:custGeom>
            <a:avLst/>
            <a:gdLst/>
            <a:ahLst/>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p:spPr>
      </p:pic>
      <p:pic>
        <p:nvPicPr>
          <p:cNvPr id="5" name="Obrázek 4" descr="Obsah obrázku text&#10;&#10;Popis byl vytvořen automaticky">
            <a:extLst>
              <a:ext uri="{FF2B5EF4-FFF2-40B4-BE49-F238E27FC236}">
                <a16:creationId xmlns:a16="http://schemas.microsoft.com/office/drawing/2014/main" id="{1FA21EA5-572D-794C-AEFF-7A0DA7F10476}"/>
              </a:ext>
            </a:extLst>
          </p:cNvPr>
          <p:cNvPicPr>
            <a:picLocks noChangeAspect="1"/>
          </p:cNvPicPr>
          <p:nvPr/>
        </p:nvPicPr>
        <p:blipFill rotWithShape="1">
          <a:blip r:embed="rId3"/>
          <a:srcRect r="1" b="26997"/>
          <a:stretch/>
        </p:blipFill>
        <p:spPr>
          <a:xfrm>
            <a:off x="9090426" y="86636"/>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sp>
        <p:nvSpPr>
          <p:cNvPr id="24" name="Freeform: Shape 23">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Freeform: Shape 25">
            <a:extLst>
              <a:ext uri="{FF2B5EF4-FFF2-40B4-BE49-F238E27FC236}">
                <a16:creationId xmlns:a16="http://schemas.microsoft.com/office/drawing/2014/main" id="{FC3ABE8C-1C72-4141-BADF-DD6811764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8"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9346" y="5987064"/>
            <a:ext cx="1054466" cy="469689"/>
            <a:chOff x="9841624" y="4115729"/>
            <a:chExt cx="602169" cy="268223"/>
          </a:xfrm>
          <a:solidFill>
            <a:schemeClr val="tx1"/>
          </a:solidFill>
        </p:grpSpPr>
        <p:sp>
          <p:nvSpPr>
            <p:cNvPr id="29" name="Freeform: Shape 28">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9" name="Obrázek 8">
            <a:extLst>
              <a:ext uri="{FF2B5EF4-FFF2-40B4-BE49-F238E27FC236}">
                <a16:creationId xmlns:a16="http://schemas.microsoft.com/office/drawing/2014/main" id="{651BB172-0B6D-FD4F-9F3E-C2A4C2EA33AB}"/>
              </a:ext>
            </a:extLst>
          </p:cNvPr>
          <p:cNvPicPr>
            <a:picLocks noChangeAspect="1"/>
          </p:cNvPicPr>
          <p:nvPr/>
        </p:nvPicPr>
        <p:blipFill rotWithShape="1">
          <a:blip r:embed="rId4"/>
          <a:srcRect l="10498" r="14504" b="3"/>
          <a:stretch/>
        </p:blipFill>
        <p:spPr>
          <a:xfrm>
            <a:off x="7682545" y="3175909"/>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Tree>
    <p:extLst>
      <p:ext uri="{BB962C8B-B14F-4D97-AF65-F5344CB8AC3E}">
        <p14:creationId xmlns:p14="http://schemas.microsoft.com/office/powerpoint/2010/main" val="2381363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FF7E7B-87D0-6F48-A188-B7409A09E946}"/>
              </a:ext>
            </a:extLst>
          </p:cNvPr>
          <p:cNvSpPr>
            <a:spLocks noGrp="1"/>
          </p:cNvSpPr>
          <p:nvPr>
            <p:ph type="title"/>
          </p:nvPr>
        </p:nvSpPr>
        <p:spPr/>
        <p:txBody>
          <a:bodyPr>
            <a:normAutofit fontScale="90000"/>
          </a:bodyPr>
          <a:lstStyle/>
          <a:p>
            <a:pPr algn="ctr"/>
            <a:r>
              <a:rPr lang="cs-CZ" dirty="0">
                <a:latin typeface="Times New Roman" panose="02020603050405020304" pitchFamily="18" charset="0"/>
                <a:cs typeface="Times New Roman" panose="02020603050405020304" pitchFamily="18" charset="0"/>
              </a:rPr>
              <a:t>Reakce</a:t>
            </a:r>
            <a:r>
              <a:rPr lang="uk-UA"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na nevolnictví a zesílení kulturního a společenského života:</a:t>
            </a:r>
            <a:br>
              <a:rPr lang="cs-CZ" dirty="0"/>
            </a:br>
            <a:endParaRPr lang="cs-CZ" dirty="0"/>
          </a:p>
        </p:txBody>
      </p:sp>
      <p:sp>
        <p:nvSpPr>
          <p:cNvPr id="3" name="Zástupný obsah 2">
            <a:extLst>
              <a:ext uri="{FF2B5EF4-FFF2-40B4-BE49-F238E27FC236}">
                <a16:creationId xmlns:a16="http://schemas.microsoft.com/office/drawing/2014/main" id="{5B56CB1E-6662-984F-81C8-4602AF404736}"/>
              </a:ext>
            </a:extLst>
          </p:cNvPr>
          <p:cNvSpPr>
            <a:spLocks noGrp="1"/>
          </p:cNvSpPr>
          <p:nvPr>
            <p:ph idx="1"/>
          </p:nvPr>
        </p:nvSpPr>
        <p:spPr>
          <a:xfrm>
            <a:off x="838200" y="1316736"/>
            <a:ext cx="10515600" cy="5541264"/>
          </a:xfrm>
        </p:spPr>
        <p:txBody>
          <a:bodyPr>
            <a:normAutofit fontScale="77500" lnSpcReduction="20000"/>
          </a:bodyPr>
          <a:lstStyle/>
          <a:p>
            <a:pPr lvl="0"/>
            <a:r>
              <a:rPr lang="cs-CZ" dirty="0">
                <a:latin typeface="Times New Roman" panose="02020603050405020304" pitchFamily="18" charset="0"/>
                <a:cs typeface="Times New Roman" panose="02020603050405020304" pitchFamily="18" charset="0"/>
              </a:rPr>
              <a:t>vznik lidových povstání;</a:t>
            </a:r>
          </a:p>
          <a:p>
            <a:pPr lvl="0"/>
            <a:r>
              <a:rPr lang="cs-CZ" dirty="0">
                <a:latin typeface="Times New Roman" panose="02020603050405020304" pitchFamily="18" charset="0"/>
                <a:cs typeface="Times New Roman" panose="02020603050405020304" pitchFamily="18" charset="0"/>
              </a:rPr>
              <a:t>založení Cyrilometodějského bratrstva (</a:t>
            </a:r>
            <a:r>
              <a:rPr lang="cs-CZ" dirty="0" err="1">
                <a:latin typeface="Times New Roman" panose="02020603050405020304" pitchFamily="18" charset="0"/>
                <a:cs typeface="Times New Roman" panose="02020603050405020304" pitchFamily="18" charset="0"/>
              </a:rPr>
              <a:t>Т</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Шевченко</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М</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Гулак</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П</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Куліш</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М</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Костомаров</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та</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ін</a:t>
            </a:r>
            <a:r>
              <a:rPr lang="cs-CZ" dirty="0">
                <a:latin typeface="Times New Roman" panose="02020603050405020304" pitchFamily="18" charset="0"/>
                <a:cs typeface="Times New Roman" panose="02020603050405020304" pitchFamily="18" charset="0"/>
              </a:rPr>
              <a:t>.);</a:t>
            </a:r>
          </a:p>
          <a:p>
            <a:pPr lvl="0"/>
            <a:r>
              <a:rPr lang="cs-CZ" dirty="0">
                <a:latin typeface="Times New Roman" panose="02020603050405020304" pitchFamily="18" charset="0"/>
                <a:cs typeface="Times New Roman" panose="02020603050405020304" pitchFamily="18" charset="0"/>
              </a:rPr>
              <a:t>publikace «</a:t>
            </a:r>
            <a:r>
              <a:rPr lang="cs-CZ" dirty="0" err="1">
                <a:latin typeface="Times New Roman" panose="02020603050405020304" pitchFamily="18" charset="0"/>
                <a:cs typeface="Times New Roman" panose="02020603050405020304" pitchFamily="18" charset="0"/>
              </a:rPr>
              <a:t>Книги</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буття</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українського</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народу</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Mykoly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Kostomarova</a:t>
            </a:r>
            <a:r>
              <a:rPr lang="cs-CZ" dirty="0">
                <a:latin typeface="Times New Roman" panose="02020603050405020304" pitchFamily="18" charset="0"/>
                <a:cs typeface="Times New Roman" panose="02020603050405020304" pitchFamily="18" charset="0"/>
              </a:rPr>
              <a:t>, v níž je autor rozhořčený nad zotročenou situací na Ukrajině, vyzývá k národnímu obrození;</a:t>
            </a:r>
          </a:p>
          <a:p>
            <a:pPr lvl="0"/>
            <a:r>
              <a:rPr lang="cs-CZ" dirty="0">
                <a:latin typeface="Times New Roman" panose="02020603050405020304" pitchFamily="18" charset="0"/>
                <a:cs typeface="Times New Roman" panose="02020603050405020304" pitchFamily="18" charset="0"/>
              </a:rPr>
              <a:t>otevření gymnázií, lyceí, univerzit;</a:t>
            </a:r>
          </a:p>
          <a:p>
            <a:pPr lvl="0"/>
            <a:r>
              <a:rPr lang="cs-CZ" dirty="0">
                <a:latin typeface="Times New Roman" panose="02020603050405020304" pitchFamily="18" charset="0"/>
                <a:cs typeface="Times New Roman" panose="02020603050405020304" pitchFamily="18" charset="0"/>
              </a:rPr>
              <a:t>zveřejnění první gramatiky ukrajinského jazyka od </a:t>
            </a:r>
            <a:r>
              <a:rPr lang="cs-CZ" dirty="0" err="1">
                <a:latin typeface="Times New Roman" panose="02020603050405020304" pitchFamily="18" charset="0"/>
                <a:cs typeface="Times New Roman" panose="02020603050405020304" pitchFamily="18" charset="0"/>
              </a:rPr>
              <a:t>Oleksije</a:t>
            </a:r>
            <a:r>
              <a:rPr lang="cs-CZ" dirty="0">
                <a:latin typeface="Times New Roman" panose="02020603050405020304" pitchFamily="18" charset="0"/>
                <a:cs typeface="Times New Roman" panose="02020603050405020304" pitchFamily="18" charset="0"/>
              </a:rPr>
              <a:t> Pavlovského (</a:t>
            </a:r>
            <a:r>
              <a:rPr lang="cs-CZ" dirty="0" err="1">
                <a:latin typeface="Times New Roman" panose="02020603050405020304" pitchFamily="18" charset="0"/>
                <a:cs typeface="Times New Roman" panose="02020603050405020304" pitchFamily="18" charset="0"/>
              </a:rPr>
              <a:t>Олексія</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Павловського</a:t>
            </a:r>
            <a:r>
              <a:rPr lang="cs-CZ" dirty="0">
                <a:latin typeface="Times New Roman" panose="02020603050405020304" pitchFamily="18" charset="0"/>
                <a:cs typeface="Times New Roman" panose="02020603050405020304" pitchFamily="18" charset="0"/>
              </a:rPr>
              <a:t>);</a:t>
            </a:r>
          </a:p>
          <a:p>
            <a:pPr lvl="0"/>
            <a:r>
              <a:rPr lang="cs-CZ" dirty="0">
                <a:latin typeface="Times New Roman" panose="02020603050405020304" pitchFamily="18" charset="0"/>
                <a:cs typeface="Times New Roman" panose="02020603050405020304" pitchFamily="18" charset="0"/>
              </a:rPr>
              <a:t>vznik prvních novin, časopisů, almanachů («</a:t>
            </a:r>
            <a:r>
              <a:rPr lang="cs-CZ" dirty="0" err="1">
                <a:latin typeface="Times New Roman" panose="02020603050405020304" pitchFamily="18" charset="0"/>
                <a:cs typeface="Times New Roman" panose="02020603050405020304" pitchFamily="18" charset="0"/>
              </a:rPr>
              <a:t>Молодик</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Ластівка</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Український</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альманах</a:t>
            </a:r>
            <a:r>
              <a:rPr lang="cs-CZ" dirty="0">
                <a:latin typeface="Times New Roman" panose="02020603050405020304" pitchFamily="18" charset="0"/>
                <a:cs typeface="Times New Roman" panose="02020603050405020304" pitchFamily="18" charset="0"/>
              </a:rPr>
              <a:t>»);</a:t>
            </a:r>
          </a:p>
          <a:p>
            <a:pPr lvl="0"/>
            <a:r>
              <a:rPr lang="cs-CZ" dirty="0">
                <a:latin typeface="Times New Roman" panose="02020603050405020304" pitchFamily="18" charset="0"/>
                <a:cs typeface="Times New Roman" panose="02020603050405020304" pitchFamily="18" charset="0"/>
              </a:rPr>
              <a:t>otevření veřejné knihovny v Charkově, vznik vědeckých a literárních kroužků;</a:t>
            </a:r>
          </a:p>
          <a:p>
            <a:pPr lvl="0"/>
            <a:r>
              <a:rPr lang="cs-CZ" dirty="0">
                <a:latin typeface="Times New Roman" panose="02020603050405020304" pitchFamily="18" charset="0"/>
                <a:cs typeface="Times New Roman" panose="02020603050405020304" pitchFamily="18" charset="0"/>
              </a:rPr>
              <a:t>publikace tří sbírek ukrajinských lidových písní vydaných </a:t>
            </a:r>
            <a:r>
              <a:rPr lang="cs-CZ" dirty="0" err="1">
                <a:latin typeface="Times New Roman" panose="02020603050405020304" pitchFamily="18" charset="0"/>
                <a:cs typeface="Times New Roman" panose="02020603050405020304" pitchFamily="18" charset="0"/>
              </a:rPr>
              <a:t>Mychajlem</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Maksymovyčem</a:t>
            </a:r>
            <a:r>
              <a:rPr lang="cs-CZ" dirty="0">
                <a:latin typeface="Times New Roman" panose="02020603050405020304" pitchFamily="18" charset="0"/>
                <a:cs typeface="Times New Roman" panose="02020603050405020304" pitchFamily="18" charset="0"/>
              </a:rPr>
              <a:t>;</a:t>
            </a:r>
          </a:p>
          <a:p>
            <a:pPr lvl="0"/>
            <a:r>
              <a:rPr lang="cs-CZ" dirty="0">
                <a:latin typeface="Times New Roman" panose="02020603050405020304" pitchFamily="18" charset="0"/>
                <a:cs typeface="Times New Roman" panose="02020603050405020304" pitchFamily="18" charset="0"/>
              </a:rPr>
              <a:t>zrození nového ukrajinského divadla (první profesionální divadla - v Charkově, Kyjevě, Poltavě);</a:t>
            </a:r>
          </a:p>
          <a:p>
            <a:pPr lvl="0"/>
            <a:r>
              <a:rPr lang="cs-CZ" dirty="0">
                <a:latin typeface="Times New Roman" panose="02020603050405020304" pitchFamily="18" charset="0"/>
                <a:cs typeface="Times New Roman" panose="02020603050405020304" pitchFamily="18" charset="0"/>
              </a:rPr>
              <a:t>rozvoj ukrajinské hudby a malby (slavné kobzary: </a:t>
            </a:r>
            <a:r>
              <a:rPr lang="cs-CZ" dirty="0" err="1">
                <a:latin typeface="Times New Roman" panose="02020603050405020304" pitchFamily="18" charset="0"/>
                <a:cs typeface="Times New Roman" panose="02020603050405020304" pitchFamily="18" charset="0"/>
              </a:rPr>
              <a:t>Остап</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Вересай</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Андрій</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Шут</a:t>
            </a:r>
            <a:r>
              <a:rPr lang="cs-CZ" dirty="0">
                <a:latin typeface="Times New Roman" panose="02020603050405020304" pitchFamily="18" charset="0"/>
                <a:cs typeface="Times New Roman" panose="02020603050405020304" pitchFamily="18" charset="0"/>
              </a:rPr>
              <a:t>; skladatelé: </a:t>
            </a:r>
            <a:r>
              <a:rPr lang="cs-CZ" dirty="0" err="1">
                <a:latin typeface="Times New Roman" panose="02020603050405020304" pitchFamily="18" charset="0"/>
                <a:cs typeface="Times New Roman" panose="02020603050405020304" pitchFamily="18" charset="0"/>
              </a:rPr>
              <a:t>М</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Маркевич</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С</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Гулак-Артемовський</a:t>
            </a:r>
            <a:r>
              <a:rPr lang="cs-CZ" dirty="0">
                <a:latin typeface="Times New Roman" panose="02020603050405020304" pitchFamily="18" charset="0"/>
                <a:cs typeface="Times New Roman" panose="02020603050405020304" pitchFamily="18" charset="0"/>
              </a:rPr>
              <a:t>; malíři: </a:t>
            </a:r>
            <a:r>
              <a:rPr lang="cs-CZ" dirty="0" err="1">
                <a:latin typeface="Times New Roman" panose="02020603050405020304" pitchFamily="18" charset="0"/>
                <a:cs typeface="Times New Roman" panose="02020603050405020304" pitchFamily="18" charset="0"/>
              </a:rPr>
              <a:t>Д</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Левицький</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В</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Боровиковський</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Т</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Шевченко</a:t>
            </a:r>
            <a:r>
              <a:rPr lang="cs-CZ"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52736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6" name="Freeform: Shape 15">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8" name="Freeform: Shape 17">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2D0C9EFC-2C12-A646-8712-1C9EF10397DB}"/>
              </a:ext>
            </a:extLst>
          </p:cNvPr>
          <p:cNvSpPr>
            <a:spLocks noGrp="1"/>
          </p:cNvSpPr>
          <p:nvPr>
            <p:ph type="title"/>
          </p:nvPr>
        </p:nvSpPr>
        <p:spPr>
          <a:xfrm>
            <a:off x="2450556" y="-61815"/>
            <a:ext cx="8400127" cy="1314996"/>
          </a:xfrm>
        </p:spPr>
        <p:txBody>
          <a:bodyPr anchor="b">
            <a:normAutofit/>
          </a:bodyPr>
          <a:lstStyle/>
          <a:p>
            <a:r>
              <a:rPr lang="cs-CZ" sz="3100" b="1" dirty="0">
                <a:latin typeface="Times New Roman" panose="02020603050405020304" pitchFamily="18" charset="0"/>
                <a:cs typeface="Times New Roman" panose="02020603050405020304" pitchFamily="18" charset="0"/>
              </a:rPr>
              <a:t>Charakteristické rysy nové ukrajinské literatury</a:t>
            </a:r>
            <a:endParaRPr lang="cs-CZ" sz="3100" dirty="0">
              <a:latin typeface="Times New Roman" panose="02020603050405020304" pitchFamily="18" charset="0"/>
              <a:cs typeface="Times New Roman" panose="02020603050405020304" pitchFamily="18" charset="0"/>
            </a:endParaRPr>
          </a:p>
        </p:txBody>
      </p:sp>
      <p:sp>
        <p:nvSpPr>
          <p:cNvPr id="3" name="Zástupný obsah 2">
            <a:extLst>
              <a:ext uri="{FF2B5EF4-FFF2-40B4-BE49-F238E27FC236}">
                <a16:creationId xmlns:a16="http://schemas.microsoft.com/office/drawing/2014/main" id="{C14CE089-C056-7043-8247-DBE169047BD8}"/>
              </a:ext>
            </a:extLst>
          </p:cNvPr>
          <p:cNvSpPr>
            <a:spLocks noGrp="1"/>
          </p:cNvSpPr>
          <p:nvPr>
            <p:ph idx="1"/>
          </p:nvPr>
        </p:nvSpPr>
        <p:spPr>
          <a:xfrm>
            <a:off x="1344427" y="1545835"/>
            <a:ext cx="4834021" cy="4044463"/>
          </a:xfrm>
        </p:spPr>
        <p:txBody>
          <a:bodyPr>
            <a:noAutofit/>
          </a:bodyPr>
          <a:lstStyle/>
          <a:p>
            <a:pPr lvl="0"/>
            <a:r>
              <a:rPr lang="cs-CZ" sz="2000" dirty="0">
                <a:latin typeface="Times New Roman" panose="02020603050405020304" pitchFamily="18" charset="0"/>
                <a:cs typeface="Times New Roman" panose="02020603050405020304" pitchFamily="18" charset="0"/>
              </a:rPr>
              <a:t>rozvoj prostřednictvím národnosti;</a:t>
            </a:r>
          </a:p>
          <a:p>
            <a:pPr lvl="0"/>
            <a:r>
              <a:rPr lang="cs-CZ" sz="2000" dirty="0">
                <a:latin typeface="Times New Roman" panose="02020603050405020304" pitchFamily="18" charset="0"/>
                <a:cs typeface="Times New Roman" panose="02020603050405020304" pitchFamily="18" charset="0"/>
              </a:rPr>
              <a:t>vliv sentimentalismu a romantismu – literární směry pocházející ze západu; v popředí je protest lidí proti sociálnímu a národnímu útlaku;</a:t>
            </a:r>
          </a:p>
          <a:p>
            <a:pPr lvl="0"/>
            <a:r>
              <a:rPr lang="cs-CZ" sz="2000" dirty="0">
                <a:latin typeface="Times New Roman" panose="02020603050405020304" pitchFamily="18" charset="0"/>
                <a:cs typeface="Times New Roman" panose="02020603050405020304" pitchFamily="18" charset="0"/>
              </a:rPr>
              <a:t>vznik nových témat společenského a národního zajetí, společný boj dělníků proti carovi, zrada části kozáckých důstojníků;</a:t>
            </a:r>
          </a:p>
          <a:p>
            <a:pPr lvl="0"/>
            <a:r>
              <a:rPr lang="cs-CZ" sz="2000" dirty="0">
                <a:latin typeface="Times New Roman" panose="02020603050405020304" pitchFamily="18" charset="0"/>
                <a:cs typeface="Times New Roman" panose="02020603050405020304" pitchFamily="18" charset="0"/>
              </a:rPr>
              <a:t>vznik nových obrazů lidových mstitelů, trpících žen, satirických obrazů králů, pánů-liberálů;</a:t>
            </a:r>
          </a:p>
          <a:p>
            <a:r>
              <a:rPr lang="cs-CZ" sz="2000" dirty="0">
                <a:latin typeface="Times New Roman" panose="02020603050405020304" pitchFamily="18" charset="0"/>
                <a:cs typeface="Times New Roman" panose="02020603050405020304" pitchFamily="18" charset="0"/>
              </a:rPr>
              <a:t>vznik nových žánrů: lyricko-epická rozsáhlá báseň (poema), básnická bajka, balada, sociální a historická novela, realistické drama, občanská a intimní lyrika.</a:t>
            </a:r>
          </a:p>
        </p:txBody>
      </p:sp>
      <p:pic>
        <p:nvPicPr>
          <p:cNvPr id="7" name="Obrázek 6" descr="Obsah obrázku text, osoba, vojenská uniforma, skupina&#10;&#10;Popis byl vytvořen automaticky">
            <a:extLst>
              <a:ext uri="{FF2B5EF4-FFF2-40B4-BE49-F238E27FC236}">
                <a16:creationId xmlns:a16="http://schemas.microsoft.com/office/drawing/2014/main" id="{CBEC02D7-010B-3549-A678-0116624A4C6A}"/>
              </a:ext>
            </a:extLst>
          </p:cNvPr>
          <p:cNvPicPr>
            <a:picLocks noChangeAspect="1"/>
          </p:cNvPicPr>
          <p:nvPr/>
        </p:nvPicPr>
        <p:blipFill>
          <a:blip r:embed="rId2"/>
          <a:stretch>
            <a:fillRect/>
          </a:stretch>
        </p:blipFill>
        <p:spPr>
          <a:xfrm>
            <a:off x="6448802" y="1905568"/>
            <a:ext cx="5277772" cy="3324996"/>
          </a:xfrm>
          <a:prstGeom prst="rect">
            <a:avLst/>
          </a:prstGeom>
        </p:spPr>
      </p:pic>
      <p:grpSp>
        <p:nvGrpSpPr>
          <p:cNvPr id="22"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3" name="Freeform: Shape 22">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80976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F948079D-BDF4-A54D-B1CF-688BD5006BCE}"/>
              </a:ext>
            </a:extLst>
          </p:cNvPr>
          <p:cNvSpPr>
            <a:spLocks noGrp="1"/>
          </p:cNvSpPr>
          <p:nvPr>
            <p:ph type="title"/>
          </p:nvPr>
        </p:nvSpPr>
        <p:spPr>
          <a:xfrm>
            <a:off x="2232252" y="633046"/>
            <a:ext cx="4463623" cy="1314996"/>
          </a:xfrm>
        </p:spPr>
        <p:txBody>
          <a:bodyPr anchor="b">
            <a:normAutofit/>
          </a:bodyPr>
          <a:lstStyle/>
          <a:p>
            <a:r>
              <a:rPr lang="cs-CZ" sz="2800" b="1">
                <a:latin typeface="Times New Roman" panose="02020603050405020304" pitchFamily="18" charset="0"/>
                <a:cs typeface="Times New Roman" panose="02020603050405020304" pitchFamily="18" charset="0"/>
              </a:rPr>
              <a:t>Předpoklady pro vývoj nové ukrajinské literatury</a:t>
            </a:r>
            <a:endParaRPr lang="cs-CZ" sz="2800">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F29A1286-63CC-464D-8A9B-7CC12DDC1AD7}"/>
              </a:ext>
            </a:extLst>
          </p:cNvPr>
          <p:cNvSpPr>
            <a:spLocks noGrp="1"/>
          </p:cNvSpPr>
          <p:nvPr>
            <p:ph idx="1"/>
          </p:nvPr>
        </p:nvSpPr>
        <p:spPr>
          <a:xfrm>
            <a:off x="2232252" y="2125737"/>
            <a:ext cx="4463623" cy="4044463"/>
          </a:xfrm>
        </p:spPr>
        <p:txBody>
          <a:bodyPr>
            <a:normAutofit/>
          </a:bodyPr>
          <a:lstStyle/>
          <a:p>
            <a:r>
              <a:rPr lang="cs-CZ" dirty="0">
                <a:latin typeface="Times New Roman" panose="02020603050405020304" pitchFamily="18" charset="0"/>
                <a:cs typeface="Times New Roman" panose="02020603050405020304" pitchFamily="18" charset="0"/>
              </a:rPr>
              <a:t>Podřízenost církve.</a:t>
            </a:r>
          </a:p>
          <a:p>
            <a:r>
              <a:rPr lang="cs-CZ" dirty="0">
                <a:latin typeface="Times New Roman" panose="02020603050405020304" pitchFamily="18" charset="0"/>
                <a:cs typeface="Times New Roman" panose="02020603050405020304" pitchFamily="18" charset="0"/>
              </a:rPr>
              <a:t>Zničení státnosti.</a:t>
            </a:r>
          </a:p>
          <a:p>
            <a:r>
              <a:rPr lang="cs-CZ" dirty="0">
                <a:latin typeface="Times New Roman" panose="02020603050405020304" pitchFamily="18" charset="0"/>
                <a:cs typeface="Times New Roman" panose="02020603050405020304" pitchFamily="18" charset="0"/>
              </a:rPr>
              <a:t>Zotročení rolnictva.</a:t>
            </a:r>
          </a:p>
          <a:p>
            <a:r>
              <a:rPr lang="cs-CZ" dirty="0">
                <a:latin typeface="Times New Roman" panose="02020603050405020304" pitchFamily="18" charset="0"/>
                <a:cs typeface="Times New Roman" panose="02020603050405020304" pitchFamily="18" charset="0"/>
              </a:rPr>
              <a:t>Likvidace vzdělání.</a:t>
            </a:r>
          </a:p>
          <a:p>
            <a:r>
              <a:rPr lang="cs-CZ" dirty="0">
                <a:latin typeface="Times New Roman" panose="02020603050405020304" pitchFamily="18" charset="0"/>
                <a:cs typeface="Times New Roman" panose="02020603050405020304" pitchFamily="18" charset="0"/>
              </a:rPr>
              <a:t>Hromadná rusifikace.</a:t>
            </a:r>
          </a:p>
        </p:txBody>
      </p:sp>
      <p:sp>
        <p:nvSpPr>
          <p:cNvPr id="18" name="Freeform: Shape 17">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Shape 21">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Obrázek 4" descr="Obsah obrázku text, osoba, staré, skupina&#10;&#10;Popis byl vytvořen automaticky">
            <a:extLst>
              <a:ext uri="{FF2B5EF4-FFF2-40B4-BE49-F238E27FC236}">
                <a16:creationId xmlns:a16="http://schemas.microsoft.com/office/drawing/2014/main" id="{05A9D25E-1693-964C-A913-96996FF9288F}"/>
              </a:ext>
            </a:extLst>
          </p:cNvPr>
          <p:cNvPicPr>
            <a:picLocks noChangeAspect="1"/>
          </p:cNvPicPr>
          <p:nvPr/>
        </p:nvPicPr>
        <p:blipFill rotWithShape="1">
          <a:blip r:embed="rId2"/>
          <a:srcRect l="641" r="42950" b="2"/>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5" name="Freeform: Shape 2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11920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DE86CA8E-31DC-4244-9B6C-FA46A20018B7}"/>
              </a:ext>
            </a:extLst>
          </p:cNvPr>
          <p:cNvSpPr>
            <a:spLocks noGrp="1"/>
          </p:cNvSpPr>
          <p:nvPr>
            <p:ph type="title"/>
          </p:nvPr>
        </p:nvSpPr>
        <p:spPr>
          <a:xfrm>
            <a:off x="739611" y="192212"/>
            <a:ext cx="5217172" cy="1158857"/>
          </a:xfrm>
        </p:spPr>
        <p:txBody>
          <a:bodyPr anchor="b">
            <a:normAutofit/>
          </a:bodyPr>
          <a:lstStyle/>
          <a:p>
            <a:r>
              <a:rPr lang="cs-CZ" sz="2400" b="1" dirty="0">
                <a:latin typeface="Times New Roman" panose="02020603050405020304" pitchFamily="18" charset="0"/>
                <a:cs typeface="Times New Roman" panose="02020603050405020304" pitchFamily="18" charset="0"/>
              </a:rPr>
              <a:t>Mýtus o Ukrajině </a:t>
            </a:r>
            <a:br>
              <a:rPr lang="uk-UA" sz="2400" b="1" dirty="0">
                <a:latin typeface="Times New Roman" panose="02020603050405020304" pitchFamily="18" charset="0"/>
                <a:cs typeface="Times New Roman" panose="02020603050405020304" pitchFamily="18" charset="0"/>
              </a:rPr>
            </a:br>
            <a:r>
              <a:rPr lang="cs-CZ" sz="2400" b="1" dirty="0">
                <a:latin typeface="Times New Roman" panose="02020603050405020304" pitchFamily="18" charset="0"/>
                <a:cs typeface="Times New Roman" panose="02020603050405020304" pitchFamily="18" charset="0"/>
              </a:rPr>
              <a:t>(poetický obraz Ukrajiny)</a:t>
            </a:r>
            <a:br>
              <a:rPr lang="cs-CZ" sz="2400" dirty="0">
                <a:latin typeface="Times New Roman" panose="02020603050405020304" pitchFamily="18" charset="0"/>
                <a:cs typeface="Times New Roman" panose="02020603050405020304" pitchFamily="18" charset="0"/>
              </a:rPr>
            </a:br>
            <a:endParaRPr lang="cs-CZ" sz="2400" dirty="0">
              <a:latin typeface="Times New Roman" panose="02020603050405020304" pitchFamily="18" charset="0"/>
              <a:cs typeface="Times New Roman" panose="02020603050405020304" pitchFamily="18" charset="0"/>
            </a:endParaRPr>
          </a:p>
        </p:txBody>
      </p:sp>
      <p:grpSp>
        <p:nvGrpSpPr>
          <p:cNvPr id="12" name="Graphic 38">
            <a:extLst>
              <a:ext uri="{FF2B5EF4-FFF2-40B4-BE49-F238E27FC236}">
                <a16:creationId xmlns:a16="http://schemas.microsoft.com/office/drawing/2014/main" id="{9742E72B-7FDB-4BC3-84CE-9A8675647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975545"/>
            <a:ext cx="1910252" cy="709660"/>
            <a:chOff x="2267504" y="2540250"/>
            <a:chExt cx="1990951" cy="739640"/>
          </a:xfrm>
          <a:solidFill>
            <a:schemeClr val="tx1"/>
          </a:solidFill>
        </p:grpSpPr>
        <p:sp>
          <p:nvSpPr>
            <p:cNvPr id="13" name="Freeform: Shape 12">
              <a:extLst>
                <a:ext uri="{FF2B5EF4-FFF2-40B4-BE49-F238E27FC236}">
                  <a16:creationId xmlns:a16="http://schemas.microsoft.com/office/drawing/2014/main" id="{9E41CB4E-1ACC-413B-9806-FF276C0F0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29B54E44-06C0-461C-A803-0F535321AD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6" name="Oval 15">
            <a:extLst>
              <a:ext uri="{FF2B5EF4-FFF2-40B4-BE49-F238E27FC236}">
                <a16:creationId xmlns:a16="http://schemas.microsoft.com/office/drawing/2014/main" id="{09645E15-CD1B-4EAA-B2F2-D41E53CA4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0C571069-A359-469A-98CD-9458DBAA0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Obrázek 4" descr="Obsah obrázku text, vysočina&#10;&#10;Popis byl vytvořen automaticky">
            <a:extLst>
              <a:ext uri="{FF2B5EF4-FFF2-40B4-BE49-F238E27FC236}">
                <a16:creationId xmlns:a16="http://schemas.microsoft.com/office/drawing/2014/main" id="{B82A1CE1-3F2C-1F4B-99D7-0CAAA5034886}"/>
              </a:ext>
            </a:extLst>
          </p:cNvPr>
          <p:cNvPicPr>
            <a:picLocks noChangeAspect="1"/>
          </p:cNvPicPr>
          <p:nvPr/>
        </p:nvPicPr>
        <p:blipFill rotWithShape="1">
          <a:blip r:embed="rId2"/>
          <a:srcRect l="1857" t="13750" r="3636" b="12711"/>
          <a:stretch/>
        </p:blipFill>
        <p:spPr>
          <a:xfrm>
            <a:off x="249414" y="1802118"/>
            <a:ext cx="5526555" cy="2870512"/>
          </a:xfrm>
          <a:prstGeom prst="rect">
            <a:avLst/>
          </a:prstGeom>
        </p:spPr>
      </p:pic>
      <p:grpSp>
        <p:nvGrpSpPr>
          <p:cNvPr id="20" name="Graphic 4">
            <a:extLst>
              <a:ext uri="{FF2B5EF4-FFF2-40B4-BE49-F238E27FC236}">
                <a16:creationId xmlns:a16="http://schemas.microsoft.com/office/drawing/2014/main" id="{A61BDD87-32CE-4DE2-AAE1-62C2F47938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4903343"/>
            <a:ext cx="975169" cy="975171"/>
            <a:chOff x="5829300" y="3162300"/>
            <a:chExt cx="532256" cy="532257"/>
          </a:xfrm>
          <a:solidFill>
            <a:schemeClr val="tx1"/>
          </a:solidFill>
        </p:grpSpPr>
        <p:sp>
          <p:nvSpPr>
            <p:cNvPr id="21" name="Freeform: Shape 20">
              <a:extLst>
                <a:ext uri="{FF2B5EF4-FFF2-40B4-BE49-F238E27FC236}">
                  <a16:creationId xmlns:a16="http://schemas.microsoft.com/office/drawing/2014/main" id="{EF0F3645-6645-44FD-A4C7-06D41C0991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5458736-D4A2-40D4-9420-C40AEB2AB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68FA6A4-209B-443A-9CF2-FFDC90EC3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EB0A6C9-E0F4-403E-8FB7-5FF4F1F64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DA5950E-75DA-4E34-99EB-898254870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F609E6F-709D-42D6-8E54-91E37E2B1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C4707FB-9E68-4EBA-A4E0-4516F1506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799771A-5CA8-4CCE-B4F5-FE8C20379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61D636C-9A38-466B-BD92-39795F493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99F3BD6-49A2-4D64-A3C0-8EFCEF9D9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ABC753B-C028-4FCD-9D53-2BDBB2644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A8F316F-3B46-4F37-AB8C-E69368303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636F8A8-BD35-4E0B-901B-1589A0534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 name="Zástupný obsah 2">
            <a:extLst>
              <a:ext uri="{FF2B5EF4-FFF2-40B4-BE49-F238E27FC236}">
                <a16:creationId xmlns:a16="http://schemas.microsoft.com/office/drawing/2014/main" id="{B44604A4-DADD-314E-B643-01036976287B}"/>
              </a:ext>
            </a:extLst>
          </p:cNvPr>
          <p:cNvSpPr>
            <a:spLocks noGrp="1"/>
          </p:cNvSpPr>
          <p:nvPr>
            <p:ph idx="1"/>
          </p:nvPr>
        </p:nvSpPr>
        <p:spPr>
          <a:xfrm>
            <a:off x="6015665" y="400870"/>
            <a:ext cx="5217173" cy="4351338"/>
          </a:xfrm>
        </p:spPr>
        <p:txBody>
          <a:bodyPr>
            <a:noAutofit/>
          </a:bodyPr>
          <a:lstStyle/>
          <a:p>
            <a:r>
              <a:rPr lang="cs-CZ" sz="1800" dirty="0">
                <a:latin typeface="Times New Roman" panose="02020603050405020304" pitchFamily="18" charset="0"/>
                <a:cs typeface="Times New Roman" panose="02020603050405020304" pitchFamily="18" charset="0"/>
              </a:rPr>
              <a:t>V roce 1818 napsal anglický básník George </a:t>
            </a:r>
            <a:r>
              <a:rPr lang="cs-CZ" sz="1800" dirty="0" err="1">
                <a:latin typeface="Times New Roman" panose="02020603050405020304" pitchFamily="18" charset="0"/>
                <a:cs typeface="Times New Roman" panose="02020603050405020304" pitchFamily="18" charset="0"/>
              </a:rPr>
              <a:t>Gordon</a:t>
            </a:r>
            <a:r>
              <a:rPr lang="cs-CZ" sz="1800" dirty="0">
                <a:latin typeface="Times New Roman" panose="02020603050405020304" pitchFamily="18" charset="0"/>
                <a:cs typeface="Times New Roman" panose="02020603050405020304" pitchFamily="18" charset="0"/>
              </a:rPr>
              <a:t> Byron rozsáhlou báseň „</a:t>
            </a:r>
            <a:r>
              <a:rPr lang="cs-CZ" sz="1800" dirty="0" err="1">
                <a:latin typeface="Times New Roman" panose="02020603050405020304" pitchFamily="18" charset="0"/>
                <a:cs typeface="Times New Roman" panose="02020603050405020304" pitchFamily="18" charset="0"/>
              </a:rPr>
              <a:t>Mazepa</a:t>
            </a:r>
            <a:r>
              <a:rPr lang="cs-CZ" sz="1800" dirty="0">
                <a:latin typeface="Times New Roman" panose="02020603050405020304" pitchFamily="18" charset="0"/>
                <a:cs typeface="Times New Roman" panose="02020603050405020304" pitchFamily="18" charset="0"/>
              </a:rPr>
              <a:t>“</a:t>
            </a:r>
          </a:p>
          <a:p>
            <a:r>
              <a:rPr lang="cs-CZ" sz="1800" dirty="0">
                <a:latin typeface="Times New Roman" panose="02020603050405020304" pitchFamily="18" charset="0"/>
                <a:cs typeface="Times New Roman" panose="02020603050405020304" pitchFamily="18" charset="0"/>
              </a:rPr>
              <a:t>o deset let později vyšlo stejnojmenné dílo stejného geniálního Francouze Victora Huga. </a:t>
            </a:r>
          </a:p>
          <a:p>
            <a:r>
              <a:rPr lang="cs-CZ" sz="1800" dirty="0">
                <a:latin typeface="Times New Roman" panose="02020603050405020304" pitchFamily="18" charset="0"/>
                <a:cs typeface="Times New Roman" panose="02020603050405020304" pitchFamily="18" charset="0"/>
              </a:rPr>
              <a:t>V polské literatuře vznikla „ukrajinská škola“. </a:t>
            </a:r>
          </a:p>
          <a:p>
            <a:r>
              <a:rPr lang="cs-CZ" sz="1800" dirty="0">
                <a:latin typeface="Times New Roman" panose="02020603050405020304" pitchFamily="18" charset="0"/>
                <a:cs typeface="Times New Roman" panose="02020603050405020304" pitchFamily="18" charset="0"/>
              </a:rPr>
              <a:t>Ukrajinská témata se objevují také v ruské literatuře «</a:t>
            </a:r>
            <a:r>
              <a:rPr lang="cs-CZ" sz="1800" dirty="0" err="1">
                <a:latin typeface="Times New Roman" panose="02020603050405020304" pitchFamily="18" charset="0"/>
                <a:cs typeface="Times New Roman" panose="02020603050405020304" pitchFamily="18" charset="0"/>
              </a:rPr>
              <a:t>Зиновій-Богдан</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Хмельницький</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або</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Звільнення</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Малоросії</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Федора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Глинки</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Войнаровський</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Наливайко</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Кіндрата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Рилєєва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Полтава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Олександра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Пушкіна</a:t>
            </a:r>
            <a:r>
              <a:rPr lang="cs-CZ" sz="1800" dirty="0">
                <a:latin typeface="Times New Roman" panose="02020603050405020304" pitchFamily="18" charset="0"/>
                <a:cs typeface="Times New Roman" panose="02020603050405020304" pitchFamily="18" charset="0"/>
              </a:rPr>
              <a:t>.</a:t>
            </a:r>
          </a:p>
          <a:p>
            <a:r>
              <a:rPr lang="uk-UA"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Досвід</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збирання</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старовинних</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малоросійських</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пісень</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Миколи</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Цертелєва</a:t>
            </a:r>
            <a:r>
              <a:rPr lang="cs-CZ" sz="1800" dirty="0">
                <a:latin typeface="Times New Roman" panose="02020603050405020304" pitchFamily="18" charset="0"/>
                <a:cs typeface="Times New Roman" panose="02020603050405020304" pitchFamily="18" charset="0"/>
              </a:rPr>
              <a:t> (1819), «</a:t>
            </a:r>
            <a:r>
              <a:rPr lang="cs-CZ" sz="1800" dirty="0" err="1">
                <a:latin typeface="Times New Roman" panose="02020603050405020304" pitchFamily="18" charset="0"/>
                <a:cs typeface="Times New Roman" panose="02020603050405020304" pitchFamily="18" charset="0"/>
              </a:rPr>
              <a:t>Малоросійські</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пісні</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видані</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Михайлом</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Максимовичем</a:t>
            </a:r>
            <a:r>
              <a:rPr lang="cs-CZ" sz="1800" dirty="0">
                <a:latin typeface="Times New Roman" panose="02020603050405020304" pitchFamily="18" charset="0"/>
                <a:cs typeface="Times New Roman" panose="02020603050405020304" pitchFamily="18" charset="0"/>
              </a:rPr>
              <a:t>» (1827, 1834), šest děl «</a:t>
            </a:r>
            <a:r>
              <a:rPr lang="cs-CZ" sz="1800" dirty="0" err="1">
                <a:latin typeface="Times New Roman" panose="02020603050405020304" pitchFamily="18" charset="0"/>
                <a:cs typeface="Times New Roman" panose="02020603050405020304" pitchFamily="18" charset="0"/>
              </a:rPr>
              <a:t>Запорозькоі</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старовини</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Ізмаїла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Срезневського</a:t>
            </a:r>
            <a:r>
              <a:rPr lang="cs-CZ" sz="1800" dirty="0">
                <a:latin typeface="Times New Roman" panose="02020603050405020304" pitchFamily="18" charset="0"/>
                <a:cs typeface="Times New Roman" panose="02020603050405020304" pitchFamily="18" charset="0"/>
              </a:rPr>
              <a:t> (1833-1838), «</a:t>
            </a:r>
            <a:r>
              <a:rPr lang="cs-CZ" sz="1800" dirty="0" err="1">
                <a:latin typeface="Times New Roman" panose="02020603050405020304" pitchFamily="18" charset="0"/>
                <a:cs typeface="Times New Roman" panose="02020603050405020304" pitchFamily="18" charset="0"/>
              </a:rPr>
              <a:t>Руське</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весілля</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Йосипа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Лозинського</a:t>
            </a:r>
            <a:r>
              <a:rPr lang="cs-CZ" sz="1800" dirty="0">
                <a:latin typeface="Times New Roman" panose="02020603050405020304" pitchFamily="18" charset="0"/>
                <a:cs typeface="Times New Roman" panose="02020603050405020304" pitchFamily="18" charset="0"/>
              </a:rPr>
              <a:t> (1835). </a:t>
            </a:r>
          </a:p>
          <a:p>
            <a:r>
              <a:rPr lang="cs-CZ" sz="1800" dirty="0">
                <a:latin typeface="Times New Roman" panose="02020603050405020304" pitchFamily="18" charset="0"/>
                <a:cs typeface="Times New Roman" panose="02020603050405020304" pitchFamily="18" charset="0"/>
              </a:rPr>
              <a:t>Počátkem ukrajinské renesance v Haliči bylo vydání almanachu «</a:t>
            </a:r>
            <a:r>
              <a:rPr lang="cs-CZ" sz="1800" dirty="0" err="1">
                <a:latin typeface="Times New Roman" panose="02020603050405020304" pitchFamily="18" charset="0"/>
                <a:cs typeface="Times New Roman" panose="02020603050405020304" pitchFamily="18" charset="0"/>
              </a:rPr>
              <a:t>Русалка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Дністровая</a:t>
            </a:r>
            <a:r>
              <a:rPr lang="cs-CZ" sz="1800" dirty="0">
                <a:latin typeface="Times New Roman" panose="02020603050405020304" pitchFamily="18" charset="0"/>
                <a:cs typeface="Times New Roman" panose="02020603050405020304" pitchFamily="18" charset="0"/>
              </a:rPr>
              <a:t>» v roce 1837 od </a:t>
            </a:r>
            <a:r>
              <a:rPr lang="cs-CZ" sz="1800" dirty="0" err="1">
                <a:latin typeface="Times New Roman" panose="02020603050405020304" pitchFamily="18" charset="0"/>
                <a:cs typeface="Times New Roman" panose="02020603050405020304" pitchFamily="18" charset="0"/>
              </a:rPr>
              <a:t>Маркіяна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Шашкевича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Івана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Вагилевича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Якова</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Головацького</a:t>
            </a:r>
            <a:r>
              <a:rPr lang="cs-CZ"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3003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9DADE7A1-9FA7-234F-90E8-192C7694EC3E}"/>
              </a:ext>
            </a:extLst>
          </p:cNvPr>
          <p:cNvSpPr>
            <a:spLocks noGrp="1"/>
          </p:cNvSpPr>
          <p:nvPr>
            <p:ph type="title"/>
          </p:nvPr>
        </p:nvSpPr>
        <p:spPr>
          <a:xfrm>
            <a:off x="2308996" y="352672"/>
            <a:ext cx="4397555" cy="1314996"/>
          </a:xfrm>
        </p:spPr>
        <p:txBody>
          <a:bodyPr anchor="b">
            <a:normAutofit/>
          </a:bodyPr>
          <a:lstStyle/>
          <a:p>
            <a:r>
              <a:rPr lang="cs-CZ" dirty="0">
                <a:latin typeface="Times New Roman" panose="02020603050405020304" pitchFamily="18" charset="0"/>
                <a:cs typeface="Times New Roman" panose="02020603050405020304" pitchFamily="18" charset="0"/>
              </a:rPr>
              <a:t>folklór a etnografie</a:t>
            </a:r>
          </a:p>
        </p:txBody>
      </p:sp>
      <p:sp>
        <p:nvSpPr>
          <p:cNvPr id="18" name="Freeform: Shape 17">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E11EC178-C6F7-324A-8245-5B277617416F}"/>
              </a:ext>
            </a:extLst>
          </p:cNvPr>
          <p:cNvSpPr>
            <a:spLocks noGrp="1"/>
          </p:cNvSpPr>
          <p:nvPr>
            <p:ph idx="1"/>
          </p:nvPr>
        </p:nvSpPr>
        <p:spPr>
          <a:xfrm>
            <a:off x="1116126" y="2177445"/>
            <a:ext cx="5235744" cy="4044463"/>
          </a:xfrm>
        </p:spPr>
        <p:txBody>
          <a:bodyPr>
            <a:normAutofit/>
          </a:bodyPr>
          <a:lstStyle/>
          <a:p>
            <a:r>
              <a:rPr lang="cs-CZ" sz="2400" dirty="0" err="1">
                <a:latin typeface="Times New Roman" panose="02020603050405020304" pitchFamily="18" charset="0"/>
                <a:cs typeface="Times New Roman" panose="02020603050405020304" pitchFamily="18" charset="0"/>
              </a:rPr>
              <a:t>Mychailo</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Maksymovyč</a:t>
            </a:r>
            <a:r>
              <a:rPr lang="cs-CZ" sz="2400" dirty="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Михайло Максимович)</a:t>
            </a:r>
            <a:r>
              <a:rPr lang="cs-CZ" sz="2400" dirty="0">
                <a:latin typeface="Times New Roman" panose="02020603050405020304" pitchFamily="18" charset="0"/>
                <a:cs typeface="Times New Roman" panose="02020603050405020304" pitchFamily="18" charset="0"/>
              </a:rPr>
              <a:t> se stal prvním významným ukrajinským folkloristou a etnografem.</a:t>
            </a:r>
          </a:p>
          <a:p>
            <a:r>
              <a:rPr lang="cs-CZ" sz="2400" dirty="0" err="1">
                <a:latin typeface="Times New Roman" panose="02020603050405020304" pitchFamily="18" charset="0"/>
                <a:cs typeface="Times New Roman" panose="02020603050405020304" pitchFamily="18" charset="0"/>
              </a:rPr>
              <a:t>Микола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Маркевич</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Микола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Костомаров</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Осип</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Бодянський</a:t>
            </a:r>
            <a:endParaRPr lang="uk-UA"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Nejautoritativnější spisovatelé – </a:t>
            </a:r>
            <a:r>
              <a:rPr lang="cs-CZ" sz="2400" dirty="0" err="1">
                <a:latin typeface="Times New Roman" panose="02020603050405020304" pitchFamily="18" charset="0"/>
                <a:cs typeface="Times New Roman" panose="02020603050405020304" pitchFamily="18" charset="0"/>
              </a:rPr>
              <a:t>Іван</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Котляревський</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Григорій</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Квітка-Основ’яненко</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Тарас</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Шевченко</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Пантелеймон</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Куліш</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Микола</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Гоголь</a:t>
            </a:r>
            <a:r>
              <a:rPr lang="cs-CZ" sz="2400" dirty="0">
                <a:latin typeface="Times New Roman" panose="02020603050405020304" pitchFamily="18" charset="0"/>
                <a:cs typeface="Times New Roman" panose="02020603050405020304" pitchFamily="18" charset="0"/>
              </a:rPr>
              <a:t> (dvojjazyčný / dvojdomý spisovatel).</a:t>
            </a: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59463AC4-F96D-4507-9EE0-A831B7910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7" name="Obrázek 6">
            <a:extLst>
              <a:ext uri="{FF2B5EF4-FFF2-40B4-BE49-F238E27FC236}">
                <a16:creationId xmlns:a16="http://schemas.microsoft.com/office/drawing/2014/main" id="{D5A71790-19C2-2D46-BD31-82EA92842902}"/>
              </a:ext>
            </a:extLst>
          </p:cNvPr>
          <p:cNvPicPr>
            <a:picLocks noChangeAspect="1"/>
          </p:cNvPicPr>
          <p:nvPr/>
        </p:nvPicPr>
        <p:blipFill rotWithShape="1">
          <a:blip r:embed="rId2"/>
          <a:srcRect r="4" b="23738"/>
          <a:stretch/>
        </p:blipFill>
        <p:spPr>
          <a:xfrm>
            <a:off x="9389886" y="2377944"/>
            <a:ext cx="2518114" cy="2518114"/>
          </a:xfrm>
          <a:custGeom>
            <a:avLst/>
            <a:gdLst/>
            <a:ahLst/>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p:spPr>
      </p:pic>
      <p:pic>
        <p:nvPicPr>
          <p:cNvPr id="5" name="Obrázek 4" descr="Obsah obrázku text, muž, staré, bílá&#10;&#10;Popis byl vytvořen automaticky">
            <a:extLst>
              <a:ext uri="{FF2B5EF4-FFF2-40B4-BE49-F238E27FC236}">
                <a16:creationId xmlns:a16="http://schemas.microsoft.com/office/drawing/2014/main" id="{43BCF63A-E533-6F40-8CF6-08BDADAB8C5B}"/>
              </a:ext>
            </a:extLst>
          </p:cNvPr>
          <p:cNvPicPr>
            <a:picLocks noChangeAspect="1"/>
          </p:cNvPicPr>
          <p:nvPr/>
        </p:nvPicPr>
        <p:blipFill rotWithShape="1">
          <a:blip r:embed="rId3"/>
          <a:srcRect r="3" b="18476"/>
          <a:stretch/>
        </p:blipFill>
        <p:spPr>
          <a:xfrm>
            <a:off x="6930256" y="3905252"/>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sp>
        <p:nvSpPr>
          <p:cNvPr id="24" name="Freeform: Shape 23">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Freeform: Shape 25">
            <a:extLst>
              <a:ext uri="{FF2B5EF4-FFF2-40B4-BE49-F238E27FC236}">
                <a16:creationId xmlns:a16="http://schemas.microsoft.com/office/drawing/2014/main" id="{FC3ABE8C-1C72-4141-BADF-DD6811764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8"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9346" y="5987064"/>
            <a:ext cx="1054466" cy="469689"/>
            <a:chOff x="9841624" y="4115729"/>
            <a:chExt cx="602169" cy="268223"/>
          </a:xfrm>
          <a:solidFill>
            <a:schemeClr val="tx1"/>
          </a:solidFill>
        </p:grpSpPr>
        <p:sp>
          <p:nvSpPr>
            <p:cNvPr id="29" name="Freeform: Shape 28">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9" name="Obrázek 8" descr="Obsah obrázku text, osoba, oblek, bílá&#10;&#10;Popis byl vytvořen automaticky">
            <a:extLst>
              <a:ext uri="{FF2B5EF4-FFF2-40B4-BE49-F238E27FC236}">
                <a16:creationId xmlns:a16="http://schemas.microsoft.com/office/drawing/2014/main" id="{6750304D-0F26-C34C-AAEB-8B331C975B31}"/>
              </a:ext>
            </a:extLst>
          </p:cNvPr>
          <p:cNvPicPr>
            <a:picLocks noChangeAspect="1"/>
          </p:cNvPicPr>
          <p:nvPr/>
        </p:nvPicPr>
        <p:blipFill rotWithShape="1">
          <a:blip r:embed="rId4"/>
          <a:srcRect r="-2" b="31984"/>
          <a:stretch/>
        </p:blipFill>
        <p:spPr>
          <a:xfrm>
            <a:off x="6428614" y="259976"/>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Tree>
    <p:extLst>
      <p:ext uri="{BB962C8B-B14F-4D97-AF65-F5344CB8AC3E}">
        <p14:creationId xmlns:p14="http://schemas.microsoft.com/office/powerpoint/2010/main" val="272103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5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DFC4D499-8EDF-3448-ABAF-6E66DD702987}"/>
              </a:ext>
            </a:extLst>
          </p:cNvPr>
          <p:cNvSpPr>
            <a:spLocks noGrp="1"/>
          </p:cNvSpPr>
          <p:nvPr>
            <p:ph type="title"/>
          </p:nvPr>
        </p:nvSpPr>
        <p:spPr>
          <a:xfrm>
            <a:off x="1172229" y="505900"/>
            <a:ext cx="4150804" cy="1431000"/>
          </a:xfrm>
        </p:spPr>
        <p:txBody>
          <a:bodyPr anchor="t">
            <a:normAutofit/>
          </a:bodyPr>
          <a:lstStyle/>
          <a:p>
            <a:r>
              <a:rPr lang="cs-CZ" b="1" dirty="0">
                <a:latin typeface="Times New Roman" panose="02020603050405020304" pitchFamily="18" charset="0"/>
                <a:cs typeface="Times New Roman" panose="02020603050405020304" pitchFamily="18" charset="0"/>
              </a:rPr>
              <a:t>růst kulturní úrovně</a:t>
            </a:r>
          </a:p>
        </p:txBody>
      </p:sp>
      <p:pic>
        <p:nvPicPr>
          <p:cNvPr id="5" name="Obrázek 4" descr="Obsah obrázku exteriér, bílá, staré, černá&#10;&#10;Popis byl vytvořen automaticky">
            <a:extLst>
              <a:ext uri="{FF2B5EF4-FFF2-40B4-BE49-F238E27FC236}">
                <a16:creationId xmlns:a16="http://schemas.microsoft.com/office/drawing/2014/main" id="{D6CB65AC-49B9-EF47-B563-9CC5DDCC2636}"/>
              </a:ext>
            </a:extLst>
          </p:cNvPr>
          <p:cNvPicPr>
            <a:picLocks noChangeAspect="1"/>
          </p:cNvPicPr>
          <p:nvPr/>
        </p:nvPicPr>
        <p:blipFill rotWithShape="1">
          <a:blip r:embed="rId2"/>
          <a:srcRect l="19187" r="18489"/>
          <a:stretch/>
        </p:blipFill>
        <p:spPr>
          <a:xfrm>
            <a:off x="1745307" y="2212356"/>
            <a:ext cx="3217333" cy="3217333"/>
          </a:xfrm>
          <a:prstGeom prst="rect">
            <a:avLst/>
          </a:prstGeom>
        </p:spPr>
      </p:pic>
      <p:grpSp>
        <p:nvGrpSpPr>
          <p:cNvPr id="35" name="Graphic 38">
            <a:extLst>
              <a:ext uri="{FF2B5EF4-FFF2-40B4-BE49-F238E27FC236}">
                <a16:creationId xmlns:a16="http://schemas.microsoft.com/office/drawing/2014/main" id="{81BD5961-0F42-4962-9733-6F5C6D1DDA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2533412"/>
            <a:ext cx="1910252" cy="709660"/>
            <a:chOff x="2267504" y="2540250"/>
            <a:chExt cx="1990951" cy="739640"/>
          </a:xfrm>
          <a:solidFill>
            <a:schemeClr val="tx2"/>
          </a:solidFill>
        </p:grpSpPr>
        <p:sp>
          <p:nvSpPr>
            <p:cNvPr id="36" name="Freeform: Shape 12">
              <a:extLst>
                <a:ext uri="{FF2B5EF4-FFF2-40B4-BE49-F238E27FC236}">
                  <a16:creationId xmlns:a16="http://schemas.microsoft.com/office/drawing/2014/main" id="{C77DBFCE-421C-448D-BDEC-87B2A63E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37" name="Freeform: Shape 13">
              <a:extLst>
                <a:ext uri="{FF2B5EF4-FFF2-40B4-BE49-F238E27FC236}">
                  <a16:creationId xmlns:a16="http://schemas.microsoft.com/office/drawing/2014/main" id="{48354B52-C962-453E-A165-83A1CDA97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38" name="Group 15">
            <a:extLst>
              <a:ext uri="{FF2B5EF4-FFF2-40B4-BE49-F238E27FC236}">
                <a16:creationId xmlns:a16="http://schemas.microsoft.com/office/drawing/2014/main" id="{A6DDA534-C87C-457B-A8D4-2E01B5497B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05795" y="5289458"/>
            <a:ext cx="1640978" cy="1568550"/>
            <a:chOff x="3121343" y="4864099"/>
            <a:chExt cx="2085971" cy="1993901"/>
          </a:xfrm>
          <a:solidFill>
            <a:schemeClr val="tx1"/>
          </a:solidFill>
        </p:grpSpPr>
        <p:sp>
          <p:nvSpPr>
            <p:cNvPr id="39" name="Freeform: Shape 16">
              <a:extLst>
                <a:ext uri="{FF2B5EF4-FFF2-40B4-BE49-F238E27FC236}">
                  <a16:creationId xmlns:a16="http://schemas.microsoft.com/office/drawing/2014/main" id="{8B6B2D6A-AC91-48DF-9D3B-66A73340F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0" name="Freeform: Shape 17">
              <a:extLst>
                <a:ext uri="{FF2B5EF4-FFF2-40B4-BE49-F238E27FC236}">
                  <a16:creationId xmlns:a16="http://schemas.microsoft.com/office/drawing/2014/main" id="{FF11EA9A-4CE3-4945-AD28-762CE8C57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B5F72145-93EF-4DDF-AFE8-E3E9B492E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1" name="Freeform: Shape 19">
              <a:extLst>
                <a:ext uri="{FF2B5EF4-FFF2-40B4-BE49-F238E27FC236}">
                  <a16:creationId xmlns:a16="http://schemas.microsoft.com/office/drawing/2014/main" id="{7F8EAB71-8BF5-4FA0-B2AF-3FB855D38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2" name="Freeform: Shape 20">
              <a:extLst>
                <a:ext uri="{FF2B5EF4-FFF2-40B4-BE49-F238E27FC236}">
                  <a16:creationId xmlns:a16="http://schemas.microsoft.com/office/drawing/2014/main" id="{3B78A2ED-E49A-45B2-BBB7-61ECAD27EA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3" name="Freeform: Shape 21">
              <a:extLst>
                <a:ext uri="{FF2B5EF4-FFF2-40B4-BE49-F238E27FC236}">
                  <a16:creationId xmlns:a16="http://schemas.microsoft.com/office/drawing/2014/main" id="{71D7E95C-F230-428B-8BBA-A1B0A4B8B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4" name="Freeform: Shape 22">
              <a:extLst>
                <a:ext uri="{FF2B5EF4-FFF2-40B4-BE49-F238E27FC236}">
                  <a16:creationId xmlns:a16="http://schemas.microsoft.com/office/drawing/2014/main" id="{0A670EDF-AA75-4F70-86B5-3F8256597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5" name="Freeform: Shape 23">
              <a:extLst>
                <a:ext uri="{FF2B5EF4-FFF2-40B4-BE49-F238E27FC236}">
                  <a16:creationId xmlns:a16="http://schemas.microsoft.com/office/drawing/2014/main" id="{0A334E92-AEF2-4AD3-9363-D3A0100ED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6" name="Freeform: Shape 24">
              <a:extLst>
                <a:ext uri="{FF2B5EF4-FFF2-40B4-BE49-F238E27FC236}">
                  <a16:creationId xmlns:a16="http://schemas.microsoft.com/office/drawing/2014/main" id="{58450097-D3EF-481E-BEE0-805CA19BF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6" name="Freeform: Shape 25">
              <a:extLst>
                <a:ext uri="{FF2B5EF4-FFF2-40B4-BE49-F238E27FC236}">
                  <a16:creationId xmlns:a16="http://schemas.microsoft.com/office/drawing/2014/main" id="{530E6FEF-A4DC-4CC4-85FC-51AF883F5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7" name="Freeform: Shape 26">
              <a:extLst>
                <a:ext uri="{FF2B5EF4-FFF2-40B4-BE49-F238E27FC236}">
                  <a16:creationId xmlns:a16="http://schemas.microsoft.com/office/drawing/2014/main" id="{8FA595BD-2D2F-4953-907B-9B017A21F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8" name="Freeform: Shape 27">
              <a:extLst>
                <a:ext uri="{FF2B5EF4-FFF2-40B4-BE49-F238E27FC236}">
                  <a16:creationId xmlns:a16="http://schemas.microsoft.com/office/drawing/2014/main" id="{D2CB18FC-DB17-4CCA-8099-BFA281A85C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9" name="Freeform: Shape 28">
              <a:extLst>
                <a:ext uri="{FF2B5EF4-FFF2-40B4-BE49-F238E27FC236}">
                  <a16:creationId xmlns:a16="http://schemas.microsoft.com/office/drawing/2014/main" id="{AD5A6AFA-6A85-4179-BCA6-0E021DD05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3" name="Zástupný obsah 2">
            <a:extLst>
              <a:ext uri="{FF2B5EF4-FFF2-40B4-BE49-F238E27FC236}">
                <a16:creationId xmlns:a16="http://schemas.microsoft.com/office/drawing/2014/main" id="{479F03FB-8416-DF4F-A49A-2DA9E9733F58}"/>
              </a:ext>
            </a:extLst>
          </p:cNvPr>
          <p:cNvSpPr>
            <a:spLocks noGrp="1"/>
          </p:cNvSpPr>
          <p:nvPr>
            <p:ph idx="1"/>
          </p:nvPr>
        </p:nvSpPr>
        <p:spPr>
          <a:xfrm>
            <a:off x="5872459" y="456629"/>
            <a:ext cx="5822958" cy="6146964"/>
          </a:xfrm>
        </p:spPr>
        <p:txBody>
          <a:bodyPr>
            <a:normAutofit/>
          </a:bodyPr>
          <a:lstStyle/>
          <a:p>
            <a:r>
              <a:rPr lang="cs-CZ" sz="2000" dirty="0">
                <a:latin typeface="Times New Roman" panose="02020603050405020304" pitchFamily="18" charset="0"/>
                <a:cs typeface="Times New Roman" panose="02020603050405020304" pitchFamily="18" charset="0"/>
              </a:rPr>
              <a:t>gymnázia (v první polovině 19. století – již 10), lycea (v Oděse a </a:t>
            </a:r>
            <a:r>
              <a:rPr lang="cs-CZ" sz="2000" dirty="0" err="1">
                <a:latin typeface="Times New Roman" panose="02020603050405020304" pitchFamily="18" charset="0"/>
                <a:cs typeface="Times New Roman" panose="02020603050405020304" pitchFamily="18" charset="0"/>
              </a:rPr>
              <a:t>Nižyni</a:t>
            </a:r>
            <a:r>
              <a:rPr lang="cs-CZ" sz="2000" dirty="0">
                <a:latin typeface="Times New Roman" panose="02020603050405020304" pitchFamily="18" charset="0"/>
                <a:cs typeface="Times New Roman" panose="02020603050405020304" pitchFamily="18" charset="0"/>
              </a:rPr>
              <a:t>) a univerzity v Charkově a Kyjevě. </a:t>
            </a:r>
          </a:p>
          <a:p>
            <a:r>
              <a:rPr lang="cs-CZ" sz="2000" dirty="0">
                <a:latin typeface="Times New Roman" panose="02020603050405020304" pitchFamily="18" charset="0"/>
                <a:cs typeface="Times New Roman" panose="02020603050405020304" pitchFamily="18" charset="0"/>
              </a:rPr>
              <a:t>V roce 1818 vyšla první gramatika ukrajinského jazyka od </a:t>
            </a:r>
            <a:r>
              <a:rPr lang="cs-CZ" sz="2000" dirty="0" err="1">
                <a:latin typeface="Times New Roman" panose="02020603050405020304" pitchFamily="18" charset="0"/>
                <a:cs typeface="Times New Roman" panose="02020603050405020304" pitchFamily="18" charset="0"/>
              </a:rPr>
              <a:t>Oleksije</a:t>
            </a:r>
            <a:r>
              <a:rPr lang="cs-CZ" sz="2000" dirty="0">
                <a:latin typeface="Times New Roman" panose="02020603050405020304" pitchFamily="18" charset="0"/>
                <a:cs typeface="Times New Roman" panose="02020603050405020304" pitchFamily="18" charset="0"/>
              </a:rPr>
              <a:t> Pavlovského. </a:t>
            </a:r>
          </a:p>
          <a:p>
            <a:r>
              <a:rPr lang="cs-CZ" sz="2000" dirty="0">
                <a:latin typeface="Times New Roman" panose="02020603050405020304" pitchFamily="18" charset="0"/>
                <a:cs typeface="Times New Roman" panose="02020603050405020304" pitchFamily="18" charset="0"/>
              </a:rPr>
              <a:t>První noviny a časopisy se objevily v Charkově a dalších velkých městech («</a:t>
            </a:r>
            <a:r>
              <a:rPr lang="cs-CZ" sz="2000" dirty="0" err="1">
                <a:latin typeface="Times New Roman" panose="02020603050405020304" pitchFamily="18" charset="0"/>
                <a:cs typeface="Times New Roman" panose="02020603050405020304" pitchFamily="18" charset="0"/>
              </a:rPr>
              <a:t>Харьковскій</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Демокритъ</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Украинский</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вѢстникъ</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Украинский</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альманахъ</a:t>
            </a:r>
            <a:r>
              <a:rPr lang="cs-CZ" sz="2000" dirty="0">
                <a:latin typeface="Times New Roman" panose="02020603050405020304" pitchFamily="18" charset="0"/>
                <a:cs typeface="Times New Roman" panose="02020603050405020304" pitchFamily="18" charset="0"/>
              </a:rPr>
              <a:t>»). </a:t>
            </a:r>
          </a:p>
          <a:p>
            <a:r>
              <a:rPr lang="cs-CZ" sz="2000" dirty="0">
                <a:latin typeface="Times New Roman" panose="02020603050405020304" pitchFamily="18" charset="0"/>
                <a:cs typeface="Times New Roman" panose="02020603050405020304" pitchFamily="18" charset="0"/>
              </a:rPr>
              <a:t>V Charkově byla otevřena veřejná knihovna.</a:t>
            </a:r>
          </a:p>
          <a:p>
            <a:r>
              <a:rPr lang="cs-CZ" sz="2000" dirty="0">
                <a:latin typeface="Times New Roman" panose="02020603050405020304" pitchFamily="18" charset="0"/>
                <a:cs typeface="Times New Roman" panose="02020603050405020304" pitchFamily="18" charset="0"/>
              </a:rPr>
              <a:t>Vzniká nové ukrajinské divadlo. </a:t>
            </a:r>
          </a:p>
          <a:p>
            <a:r>
              <a:rPr lang="cs-CZ" sz="2000" dirty="0">
                <a:latin typeface="Times New Roman" panose="02020603050405020304" pitchFamily="18" charset="0"/>
                <a:cs typeface="Times New Roman" panose="02020603050405020304" pitchFamily="18" charset="0"/>
              </a:rPr>
              <a:t>Hudební umění vyvinuli významní hudebnici (</a:t>
            </a:r>
            <a:r>
              <a:rPr lang="uk-UA" sz="2000" dirty="0">
                <a:latin typeface="Times New Roman" panose="02020603050405020304" pitchFamily="18" charset="0"/>
                <a:cs typeface="Times New Roman" panose="02020603050405020304" pitchFamily="18" charset="0"/>
              </a:rPr>
              <a:t>кобзарі</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Андрій</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Шут</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і</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Остап</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Вересай</a:t>
            </a:r>
            <a:r>
              <a:rPr lang="cs-CZ" sz="2000" dirty="0">
                <a:latin typeface="Times New Roman" panose="02020603050405020304" pitchFamily="18" charset="0"/>
                <a:cs typeface="Times New Roman" panose="02020603050405020304" pitchFamily="18" charset="0"/>
              </a:rPr>
              <a:t>, skladatelé </a:t>
            </a:r>
            <a:r>
              <a:rPr lang="cs-CZ" sz="2000" dirty="0" err="1">
                <a:latin typeface="Times New Roman" panose="02020603050405020304" pitchFamily="18" charset="0"/>
                <a:cs typeface="Times New Roman" panose="02020603050405020304" pitchFamily="18" charset="0"/>
              </a:rPr>
              <a:t>Микола</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Маркевич</a:t>
            </a:r>
            <a:r>
              <a:rPr lang="cs-CZ" sz="2000" dirty="0">
                <a:latin typeface="Times New Roman" panose="02020603050405020304" pitchFamily="18" charset="0"/>
                <a:cs typeface="Times New Roman" panose="02020603050405020304" pitchFamily="18" charset="0"/>
              </a:rPr>
              <a:t> a </a:t>
            </a:r>
            <a:r>
              <a:rPr lang="cs-CZ" sz="2000" dirty="0" err="1">
                <a:latin typeface="Times New Roman" panose="02020603050405020304" pitchFamily="18" charset="0"/>
                <a:cs typeface="Times New Roman" panose="02020603050405020304" pitchFamily="18" charset="0"/>
              </a:rPr>
              <a:t>Семен</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Гулак-Артемовський</a:t>
            </a:r>
            <a:r>
              <a:rPr lang="cs-CZ" sz="2000" dirty="0">
                <a:latin typeface="Times New Roman" panose="02020603050405020304" pitchFamily="18" charset="0"/>
                <a:cs typeface="Times New Roman" panose="02020603050405020304" pitchFamily="18" charset="0"/>
              </a:rPr>
              <a:t> (autor první ukrajinské opery «</a:t>
            </a:r>
            <a:r>
              <a:rPr lang="cs-CZ" sz="2000" dirty="0" err="1">
                <a:latin typeface="Times New Roman" panose="02020603050405020304" pitchFamily="18" charset="0"/>
                <a:cs typeface="Times New Roman" panose="02020603050405020304" pitchFamily="18" charset="0"/>
              </a:rPr>
              <a:t>Запорожець</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за</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Дунаєм</a:t>
            </a:r>
            <a:r>
              <a:rPr lang="cs-CZ" sz="2000" dirty="0">
                <a:latin typeface="Times New Roman" panose="02020603050405020304" pitchFamily="18" charset="0"/>
                <a:cs typeface="Times New Roman" panose="02020603050405020304" pitchFamily="18" charset="0"/>
              </a:rPr>
              <a:t>»). </a:t>
            </a:r>
            <a:endParaRPr lang="uk-UA"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Malířské umění se projevilo ve tvorbě</a:t>
            </a:r>
            <a:r>
              <a:rPr lang="uk-UA" sz="2000"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malířů: </a:t>
            </a:r>
            <a:r>
              <a:rPr lang="cs-CZ" sz="2000" dirty="0" err="1">
                <a:latin typeface="Times New Roman" panose="02020603050405020304" pitchFamily="18" charset="0"/>
                <a:cs typeface="Times New Roman" panose="02020603050405020304" pitchFamily="18" charset="0"/>
              </a:rPr>
              <a:t>Дмитро</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Левицький</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Володимир</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Боровиковський</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Тарас</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Шевченко</a:t>
            </a:r>
            <a:r>
              <a:rPr lang="cs-CZ" sz="2000" dirty="0">
                <a:latin typeface="Times New Roman" panose="02020603050405020304" pitchFamily="18" charset="0"/>
                <a:cs typeface="Times New Roman" panose="02020603050405020304" pitchFamily="18" charset="0"/>
              </a:rPr>
              <a:t>.</a:t>
            </a:r>
          </a:p>
          <a:p>
            <a:endParaRPr lang="cs-CZ" sz="1500" dirty="0"/>
          </a:p>
          <a:p>
            <a:endParaRPr lang="cs-CZ" sz="1500" dirty="0"/>
          </a:p>
        </p:txBody>
      </p:sp>
    </p:spTree>
    <p:extLst>
      <p:ext uri="{BB962C8B-B14F-4D97-AF65-F5344CB8AC3E}">
        <p14:creationId xmlns:p14="http://schemas.microsoft.com/office/powerpoint/2010/main" val="2426638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C371FBE1-C638-B848-8A08-D36150B6C5C2}"/>
              </a:ext>
            </a:extLst>
          </p:cNvPr>
          <p:cNvSpPr>
            <a:spLocks noGrp="1"/>
          </p:cNvSpPr>
          <p:nvPr>
            <p:ph type="title"/>
          </p:nvPr>
        </p:nvSpPr>
        <p:spPr>
          <a:xfrm>
            <a:off x="6234867" y="401247"/>
            <a:ext cx="5248219" cy="1154400"/>
          </a:xfrm>
        </p:spPr>
        <p:txBody>
          <a:bodyPr anchor="b">
            <a:normAutofit/>
          </a:bodyPr>
          <a:lstStyle/>
          <a:p>
            <a:pPr algn="ctr"/>
            <a:r>
              <a:rPr lang="uk-UA" sz="3700" dirty="0">
                <a:latin typeface="Times New Roman" panose="02020603050405020304" pitchFamily="18" charset="0"/>
                <a:cs typeface="Times New Roman" panose="02020603050405020304" pitchFamily="18" charset="0"/>
              </a:rPr>
              <a:t>«Енеїда» Івана Котляревського</a:t>
            </a:r>
            <a:endParaRPr lang="cs-CZ" sz="3700"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698DC1B4-9C49-491A-B0C4-CF9ABED0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7" name="Obrázek 6" descr="Obsah obrázku text&#10;&#10;Popis byl vytvořen automaticky">
            <a:extLst>
              <a:ext uri="{FF2B5EF4-FFF2-40B4-BE49-F238E27FC236}">
                <a16:creationId xmlns:a16="http://schemas.microsoft.com/office/drawing/2014/main" id="{0561FC9D-6032-8840-9BB2-BC86091135C4}"/>
              </a:ext>
            </a:extLst>
          </p:cNvPr>
          <p:cNvPicPr>
            <a:picLocks noChangeAspect="1"/>
          </p:cNvPicPr>
          <p:nvPr/>
        </p:nvPicPr>
        <p:blipFill rotWithShape="1">
          <a:blip r:embed="rId2"/>
          <a:srcRect r="-2" b="26665"/>
          <a:stretch/>
        </p:blipFill>
        <p:spPr>
          <a:xfrm>
            <a:off x="1828492" y="3481328"/>
            <a:ext cx="2965878" cy="296587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pic>
        <p:nvPicPr>
          <p:cNvPr id="9" name="Obrázek 8" descr="Obsah obrázku text&#10;&#10;Popis byl vytvořen automaticky">
            <a:extLst>
              <a:ext uri="{FF2B5EF4-FFF2-40B4-BE49-F238E27FC236}">
                <a16:creationId xmlns:a16="http://schemas.microsoft.com/office/drawing/2014/main" id="{AF0D69C2-6FE5-9941-9B08-729D32C66613}"/>
              </a:ext>
            </a:extLst>
          </p:cNvPr>
          <p:cNvPicPr>
            <a:picLocks noChangeAspect="1"/>
          </p:cNvPicPr>
          <p:nvPr/>
        </p:nvPicPr>
        <p:blipFill rotWithShape="1">
          <a:blip r:embed="rId3"/>
          <a:srcRect l="3399" r="12600" b="-2"/>
          <a:stretch/>
        </p:blipFill>
        <p:spPr>
          <a:xfrm>
            <a:off x="477542" y="269355"/>
            <a:ext cx="3296556" cy="3296556"/>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20" name="Group 19">
            <a:extLst>
              <a:ext uri="{FF2B5EF4-FFF2-40B4-BE49-F238E27FC236}">
                <a16:creationId xmlns:a16="http://schemas.microsoft.com/office/drawing/2014/main" id="{E5C89038-920A-4C2C-96CF-80507027B6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0064" y="2828266"/>
            <a:ext cx="805908" cy="805908"/>
            <a:chOff x="817371" y="4276255"/>
            <a:chExt cx="413564" cy="413564"/>
          </a:xfrm>
          <a:solidFill>
            <a:srgbClr val="FFFFFF"/>
          </a:solidFill>
        </p:grpSpPr>
        <p:sp>
          <p:nvSpPr>
            <p:cNvPr id="21" name="Graphic 212">
              <a:extLst>
                <a:ext uri="{FF2B5EF4-FFF2-40B4-BE49-F238E27FC236}">
                  <a16:creationId xmlns:a16="http://schemas.microsoft.com/office/drawing/2014/main" id="{8D8F13C5-4B99-432F-A339-372E57EB6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413EEA21-9A3A-47C8-A94C-D6EFE2EF5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24" name="Group 23">
            <a:extLst>
              <a:ext uri="{FF2B5EF4-FFF2-40B4-BE49-F238E27FC236}">
                <a16:creationId xmlns:a16="http://schemas.microsoft.com/office/drawing/2014/main" id="{9A15111C-2752-4649-B55B-B93FF93F97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0064" y="2828266"/>
            <a:ext cx="805908" cy="805908"/>
            <a:chOff x="817371" y="4276255"/>
            <a:chExt cx="413564" cy="413564"/>
          </a:xfrm>
          <a:solidFill>
            <a:schemeClr val="accent1">
              <a:alpha val="20000"/>
            </a:schemeClr>
          </a:solidFill>
        </p:grpSpPr>
        <p:sp>
          <p:nvSpPr>
            <p:cNvPr id="25" name="Graphic 212">
              <a:extLst>
                <a:ext uri="{FF2B5EF4-FFF2-40B4-BE49-F238E27FC236}">
                  <a16:creationId xmlns:a16="http://schemas.microsoft.com/office/drawing/2014/main" id="{877E3FF1-E4B8-49CB-9DD6-7D2067808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6" name="Graphic 212">
              <a:extLst>
                <a:ext uri="{FF2B5EF4-FFF2-40B4-BE49-F238E27FC236}">
                  <a16:creationId xmlns:a16="http://schemas.microsoft.com/office/drawing/2014/main" id="{945D9A4A-CCDB-40CE-BD57-15BE15B87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pic>
        <p:nvPicPr>
          <p:cNvPr id="5" name="Obrázek 4" descr="Obsah obrázku text, malování&#10;&#10;Popis byl vytvořen automaticky">
            <a:extLst>
              <a:ext uri="{FF2B5EF4-FFF2-40B4-BE49-F238E27FC236}">
                <a16:creationId xmlns:a16="http://schemas.microsoft.com/office/drawing/2014/main" id="{37C34A71-E5D8-FA4A-8B59-9C63C0285558}"/>
              </a:ext>
            </a:extLst>
          </p:cNvPr>
          <p:cNvPicPr>
            <a:picLocks noChangeAspect="1"/>
          </p:cNvPicPr>
          <p:nvPr/>
        </p:nvPicPr>
        <p:blipFill rotWithShape="1">
          <a:blip r:embed="rId4"/>
          <a:srcRect r="-7" b="1732"/>
          <a:stretch/>
        </p:blipFill>
        <p:spPr>
          <a:xfrm>
            <a:off x="3820701" y="1675968"/>
            <a:ext cx="2167719" cy="2167719"/>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3" name="Zástupný obsah 2">
            <a:extLst>
              <a:ext uri="{FF2B5EF4-FFF2-40B4-BE49-F238E27FC236}">
                <a16:creationId xmlns:a16="http://schemas.microsoft.com/office/drawing/2014/main" id="{308D9FF4-2ECE-9A41-B43B-C6914E81BCAC}"/>
              </a:ext>
            </a:extLst>
          </p:cNvPr>
          <p:cNvSpPr>
            <a:spLocks noGrp="1"/>
          </p:cNvSpPr>
          <p:nvPr>
            <p:ph idx="1"/>
          </p:nvPr>
        </p:nvSpPr>
        <p:spPr>
          <a:xfrm>
            <a:off x="6234868" y="1820368"/>
            <a:ext cx="5217173" cy="5037631"/>
          </a:xfrm>
        </p:spPr>
        <p:txBody>
          <a:bodyPr>
            <a:normAutofit/>
          </a:bodyPr>
          <a:lstStyle/>
          <a:p>
            <a:r>
              <a:rPr lang="cs-CZ" sz="2000" dirty="0">
                <a:latin typeface="Times New Roman" panose="02020603050405020304" pitchFamily="18" charset="0"/>
                <a:cs typeface="Times New Roman" panose="02020603050405020304" pitchFamily="18" charset="0"/>
              </a:rPr>
              <a:t>1798</a:t>
            </a:r>
            <a:endParaRPr lang="uk-UA" sz="2000" dirty="0">
              <a:latin typeface="Times New Roman" panose="02020603050405020304" pitchFamily="18" charset="0"/>
              <a:cs typeface="Times New Roman" panose="02020603050405020304" pitchFamily="18" charset="0"/>
            </a:endParaRPr>
          </a:p>
          <a:p>
            <a:pPr marL="0" indent="0">
              <a:buNone/>
            </a:pPr>
            <a:r>
              <a:rPr lang="cs-CZ" sz="2000" dirty="0">
                <a:latin typeface="Times New Roman" panose="02020603050405020304" pitchFamily="18" charset="0"/>
                <a:cs typeface="Times New Roman" panose="02020603050405020304" pitchFamily="18" charset="0"/>
              </a:rPr>
              <a:t>♦ První dílo, které není napsané v knižním jazyce, ale v živé lidové řeči.</a:t>
            </a:r>
          </a:p>
          <a:p>
            <a:pPr marL="0" indent="0">
              <a:buNone/>
            </a:pPr>
            <a:r>
              <a:rPr lang="cs-CZ" sz="2000" dirty="0">
                <a:latin typeface="Times New Roman" panose="02020603050405020304" pitchFamily="18" charset="0"/>
                <a:cs typeface="Times New Roman" panose="02020603050405020304" pitchFamily="18" charset="0"/>
              </a:rPr>
              <a:t>♦ Dílo vychází z národní a sociální problematiky, detailně je vykreslen život lidí.</a:t>
            </a:r>
          </a:p>
          <a:p>
            <a:pPr marL="0" indent="0">
              <a:buNone/>
            </a:pPr>
            <a:r>
              <a:rPr lang="cs-CZ" sz="2000" dirty="0">
                <a:latin typeface="Times New Roman" panose="02020603050405020304" pitchFamily="18" charset="0"/>
                <a:cs typeface="Times New Roman" panose="02020603050405020304" pitchFamily="18" charset="0"/>
              </a:rPr>
              <a:t>♦ Rozsáhlá báseň </a:t>
            </a:r>
            <a:r>
              <a:rPr lang="uk-UA" sz="2000" dirty="0">
                <a:latin typeface="Times New Roman" panose="02020603050405020304" pitchFamily="18" charset="0"/>
                <a:cs typeface="Times New Roman" panose="02020603050405020304" pitchFamily="18" charset="0"/>
              </a:rPr>
              <a:t>(поема)</a:t>
            </a:r>
            <a:r>
              <a:rPr lang="cs-CZ" sz="2000" dirty="0">
                <a:latin typeface="Times New Roman" panose="02020603050405020304" pitchFamily="18" charset="0"/>
                <a:cs typeface="Times New Roman" panose="02020603050405020304" pitchFamily="18" charset="0"/>
              </a:rPr>
              <a:t> vychází z lidové tradice.</a:t>
            </a:r>
          </a:p>
          <a:p>
            <a:r>
              <a:rPr lang="cs-CZ" sz="2000" dirty="0">
                <a:latin typeface="Times New Roman" panose="02020603050405020304" pitchFamily="18" charset="0"/>
                <a:cs typeface="Times New Roman" panose="02020603050405020304" pitchFamily="18" charset="0"/>
              </a:rPr>
              <a:t>První dramatické dílo nové ukrajinské literatury – „</a:t>
            </a:r>
            <a:r>
              <a:rPr lang="cs-CZ" sz="2000" dirty="0" err="1">
                <a:latin typeface="Times New Roman" panose="02020603050405020304" pitchFamily="18" charset="0"/>
                <a:cs typeface="Times New Roman" panose="02020603050405020304" pitchFamily="18" charset="0"/>
              </a:rPr>
              <a:t>Natalka</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Poltavka</a:t>
            </a:r>
            <a:r>
              <a:rPr lang="cs-CZ" sz="2000" dirty="0">
                <a:latin typeface="Times New Roman" panose="02020603050405020304" pitchFamily="18" charset="0"/>
                <a:cs typeface="Times New Roman" panose="02020603050405020304" pitchFamily="18" charset="0"/>
              </a:rPr>
              <a:t>“ od Ivana </a:t>
            </a:r>
            <a:r>
              <a:rPr lang="cs-CZ" sz="2000" dirty="0" err="1">
                <a:latin typeface="Times New Roman" panose="02020603050405020304" pitchFamily="18" charset="0"/>
                <a:cs typeface="Times New Roman" panose="02020603050405020304" pitchFamily="18" charset="0"/>
              </a:rPr>
              <a:t>Kotljarevského</a:t>
            </a:r>
            <a:r>
              <a:rPr lang="cs-CZ" sz="2000" dirty="0">
                <a:latin typeface="Times New Roman" panose="02020603050405020304" pitchFamily="18" charset="0"/>
                <a:cs typeface="Times New Roman" panose="02020603050405020304" pitchFamily="18" charset="0"/>
              </a:rPr>
              <a:t> (1819)</a:t>
            </a:r>
          </a:p>
          <a:p>
            <a:r>
              <a:rPr lang="cs-CZ" sz="2000" dirty="0">
                <a:latin typeface="Times New Roman" panose="02020603050405020304" pitchFamily="18" charset="0"/>
                <a:cs typeface="Times New Roman" panose="02020603050405020304" pitchFamily="18" charset="0"/>
              </a:rPr>
              <a:t> První prozaické dílo – román „Marusja“ od </a:t>
            </a:r>
            <a:r>
              <a:rPr lang="cs-CZ" sz="2000" dirty="0" err="1">
                <a:latin typeface="Times New Roman" panose="02020603050405020304" pitchFamily="18" charset="0"/>
                <a:cs typeface="Times New Roman" panose="02020603050405020304" pitchFamily="18" charset="0"/>
              </a:rPr>
              <a:t>Hryhorije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Kvitky-Osnovjanenka</a:t>
            </a:r>
            <a:r>
              <a:rPr lang="cs-CZ" sz="2000" dirty="0">
                <a:latin typeface="Times New Roman" panose="02020603050405020304" pitchFamily="18" charset="0"/>
                <a:cs typeface="Times New Roman" panose="02020603050405020304" pitchFamily="18" charset="0"/>
              </a:rPr>
              <a:t> (1832).</a:t>
            </a:r>
          </a:p>
          <a:p>
            <a:r>
              <a:rPr lang="cs-CZ" sz="2000" dirty="0">
                <a:latin typeface="Times New Roman" panose="02020603050405020304" pitchFamily="18" charset="0"/>
                <a:cs typeface="Times New Roman" panose="02020603050405020304" pitchFamily="18" charset="0"/>
              </a:rPr>
              <a:t>národnost</a:t>
            </a:r>
          </a:p>
          <a:p>
            <a:pPr marL="0" indent="0">
              <a:buNone/>
            </a:pPr>
            <a:endParaRPr lang="cs-CZ" sz="1800" dirty="0">
              <a:latin typeface="Times New Roman" panose="02020603050405020304" pitchFamily="18" charset="0"/>
              <a:cs typeface="Times New Roman" panose="02020603050405020304" pitchFamily="18" charset="0"/>
            </a:endParaRPr>
          </a:p>
          <a:p>
            <a:endParaRPr lang="cs-CZ" sz="1800" dirty="0">
              <a:latin typeface="Times New Roman" panose="02020603050405020304" pitchFamily="18" charset="0"/>
              <a:cs typeface="Times New Roman" panose="02020603050405020304" pitchFamily="18" charset="0"/>
            </a:endParaRPr>
          </a:p>
        </p:txBody>
      </p:sp>
      <p:grpSp>
        <p:nvGrpSpPr>
          <p:cNvPr id="28"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9" name="Freeform: Shape 28">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25082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D3694357-CA67-9E4B-9D64-7E9434E86D76}"/>
              </a:ext>
            </a:extLst>
          </p:cNvPr>
          <p:cNvSpPr>
            <a:spLocks noGrp="1"/>
          </p:cNvSpPr>
          <p:nvPr>
            <p:ph type="title"/>
          </p:nvPr>
        </p:nvSpPr>
        <p:spPr>
          <a:xfrm>
            <a:off x="2249454" y="-190190"/>
            <a:ext cx="6527168" cy="1314996"/>
          </a:xfrm>
        </p:spPr>
        <p:txBody>
          <a:bodyPr anchor="b">
            <a:normAutofit/>
          </a:bodyPr>
          <a:lstStyle/>
          <a:p>
            <a:r>
              <a:rPr lang="cs-CZ" sz="3700" b="1" dirty="0"/>
              <a:t>Literatura počátku 19. století</a:t>
            </a:r>
            <a:endParaRPr lang="cs-CZ" sz="3700" dirty="0"/>
          </a:p>
        </p:txBody>
      </p:sp>
      <p:sp>
        <p:nvSpPr>
          <p:cNvPr id="54" name="Freeform: Shape 5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56" name="Freeform: Shape 5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4ECB0DC2-2436-0448-8DC9-E63C31EF27FC}"/>
              </a:ext>
            </a:extLst>
          </p:cNvPr>
          <p:cNvSpPr>
            <a:spLocks noGrp="1"/>
          </p:cNvSpPr>
          <p:nvPr>
            <p:ph idx="1"/>
          </p:nvPr>
        </p:nvSpPr>
        <p:spPr>
          <a:xfrm>
            <a:off x="843201" y="1710116"/>
            <a:ext cx="6305468" cy="5440538"/>
          </a:xfrm>
        </p:spPr>
        <p:txBody>
          <a:bodyPr>
            <a:normAutofit lnSpcReduction="10000"/>
          </a:bodyPr>
          <a:lstStyle/>
          <a:p>
            <a:pPr algn="just"/>
            <a:r>
              <a:rPr lang="cs-CZ" sz="1900" dirty="0">
                <a:latin typeface="Times New Roman" panose="02020603050405020304" pitchFamily="18" charset="0"/>
                <a:cs typeface="Times New Roman" panose="02020603050405020304" pitchFamily="18" charset="0"/>
              </a:rPr>
              <a:t>Charkovská univerzita (1805)</a:t>
            </a:r>
          </a:p>
          <a:p>
            <a:pPr marL="0" indent="0" algn="just">
              <a:buNone/>
            </a:pPr>
            <a:r>
              <a:rPr lang="cs-CZ" sz="1900" dirty="0">
                <a:latin typeface="Times New Roman" panose="02020603050405020304" pitchFamily="18" charset="0"/>
                <a:cs typeface="Times New Roman" panose="02020603050405020304" pitchFamily="18" charset="0"/>
              </a:rPr>
              <a:t>Periodika: </a:t>
            </a:r>
          </a:p>
          <a:p>
            <a:pPr algn="just"/>
            <a:r>
              <a:rPr lang="cs-CZ" sz="1900" dirty="0">
                <a:latin typeface="Times New Roman" panose="02020603050405020304" pitchFamily="18" charset="0"/>
                <a:cs typeface="Times New Roman" panose="02020603050405020304" pitchFamily="18" charset="0"/>
              </a:rPr>
              <a:t>časopis «</a:t>
            </a:r>
            <a:r>
              <a:rPr lang="cs-CZ" sz="1900" dirty="0" err="1">
                <a:latin typeface="Times New Roman" panose="02020603050405020304" pitchFamily="18" charset="0"/>
                <a:cs typeface="Times New Roman" panose="02020603050405020304" pitchFamily="18" charset="0"/>
              </a:rPr>
              <a:t>Харьковський</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демокрит</a:t>
            </a:r>
            <a:r>
              <a:rPr lang="cs-CZ" sz="1900" dirty="0">
                <a:latin typeface="Times New Roman" panose="02020603050405020304" pitchFamily="18" charset="0"/>
                <a:cs typeface="Times New Roman" panose="02020603050405020304" pitchFamily="18" charset="0"/>
              </a:rPr>
              <a:t>» (1816)</a:t>
            </a:r>
          </a:p>
          <a:p>
            <a:pPr algn="just"/>
            <a:r>
              <a:rPr lang="cs-CZ" sz="1900" dirty="0">
                <a:latin typeface="Times New Roman" panose="02020603050405020304" pitchFamily="18" charset="0"/>
                <a:cs typeface="Times New Roman" panose="02020603050405020304" pitchFamily="18" charset="0"/>
              </a:rPr>
              <a:t>«</a:t>
            </a:r>
            <a:r>
              <a:rPr lang="cs-CZ" sz="1900" dirty="0" err="1">
                <a:latin typeface="Times New Roman" panose="02020603050405020304" pitchFamily="18" charset="0"/>
                <a:cs typeface="Times New Roman" panose="02020603050405020304" pitchFamily="18" charset="0"/>
              </a:rPr>
              <a:t>Український</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вестник</a:t>
            </a:r>
            <a:r>
              <a:rPr lang="cs-CZ" sz="1900" dirty="0">
                <a:latin typeface="Times New Roman" panose="02020603050405020304" pitchFamily="18" charset="0"/>
                <a:cs typeface="Times New Roman" panose="02020603050405020304" pitchFamily="18" charset="0"/>
              </a:rPr>
              <a:t>» (1816 – 1819) – </a:t>
            </a:r>
            <a:r>
              <a:rPr lang="cs-CZ" sz="1900" dirty="0" err="1">
                <a:latin typeface="Times New Roman" panose="02020603050405020304" pitchFamily="18" charset="0"/>
                <a:cs typeface="Times New Roman" panose="02020603050405020304" pitchFamily="18" charset="0"/>
              </a:rPr>
              <a:t>Г</a:t>
            </a:r>
            <a:r>
              <a:rPr lang="uk-UA" sz="1900" dirty="0" err="1">
                <a:latin typeface="Times New Roman" panose="02020603050405020304" pitchFamily="18" charset="0"/>
                <a:cs typeface="Times New Roman" panose="02020603050405020304" pitchFamily="18" charset="0"/>
              </a:rPr>
              <a:t>ригорій</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Квітка-Основ’яненко</a:t>
            </a:r>
            <a:endParaRPr lang="cs-CZ" sz="1900" dirty="0">
              <a:latin typeface="Times New Roman" panose="02020603050405020304" pitchFamily="18" charset="0"/>
              <a:cs typeface="Times New Roman" panose="02020603050405020304" pitchFamily="18" charset="0"/>
            </a:endParaRPr>
          </a:p>
          <a:p>
            <a:pPr algn="just"/>
            <a:r>
              <a:rPr lang="cs-CZ" sz="1900" dirty="0">
                <a:latin typeface="Times New Roman" panose="02020603050405020304" pitchFamily="18" charset="0"/>
                <a:cs typeface="Times New Roman" panose="02020603050405020304" pitchFamily="18" charset="0"/>
              </a:rPr>
              <a:t>«</a:t>
            </a:r>
            <a:r>
              <a:rPr lang="cs-CZ" sz="1900" dirty="0" err="1">
                <a:latin typeface="Times New Roman" panose="02020603050405020304" pitchFamily="18" charset="0"/>
                <a:cs typeface="Times New Roman" panose="02020603050405020304" pitchFamily="18" charset="0"/>
              </a:rPr>
              <a:t>Український</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журнал</a:t>
            </a:r>
            <a:r>
              <a:rPr lang="cs-CZ" sz="1900" dirty="0">
                <a:latin typeface="Times New Roman" panose="02020603050405020304" pitchFamily="18" charset="0"/>
                <a:cs typeface="Times New Roman" panose="02020603050405020304" pitchFamily="18" charset="0"/>
              </a:rPr>
              <a:t>» (1824 – 1825) – </a:t>
            </a:r>
            <a:r>
              <a:rPr lang="cs-CZ" sz="1900" dirty="0" err="1">
                <a:latin typeface="Times New Roman" panose="02020603050405020304" pitchFamily="18" charset="0"/>
                <a:cs typeface="Times New Roman" panose="02020603050405020304" pitchFamily="18" charset="0"/>
              </a:rPr>
              <a:t>Петро</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Гулак-Артемовський</a:t>
            </a:r>
            <a:endParaRPr lang="cs-CZ" sz="1900" dirty="0">
              <a:latin typeface="Times New Roman" panose="02020603050405020304" pitchFamily="18" charset="0"/>
              <a:cs typeface="Times New Roman" panose="02020603050405020304" pitchFamily="18" charset="0"/>
            </a:endParaRPr>
          </a:p>
          <a:p>
            <a:pPr algn="just"/>
            <a:r>
              <a:rPr lang="cs-CZ" sz="1900" dirty="0">
                <a:latin typeface="Times New Roman" panose="02020603050405020304" pitchFamily="18" charset="0"/>
                <a:cs typeface="Times New Roman" panose="02020603050405020304" pitchFamily="18" charset="0"/>
              </a:rPr>
              <a:t>«</a:t>
            </a:r>
            <a:r>
              <a:rPr lang="cs-CZ" sz="1900" dirty="0" err="1">
                <a:latin typeface="Times New Roman" panose="02020603050405020304" pitchFamily="18" charset="0"/>
                <a:cs typeface="Times New Roman" panose="02020603050405020304" pitchFamily="18" charset="0"/>
              </a:rPr>
              <a:t>Вестник</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Европы</a:t>
            </a:r>
            <a:r>
              <a:rPr lang="cs-CZ" sz="1900" dirty="0">
                <a:latin typeface="Times New Roman" panose="02020603050405020304" pitchFamily="18" charset="0"/>
                <a:cs typeface="Times New Roman" panose="02020603050405020304" pitchFamily="18" charset="0"/>
              </a:rPr>
              <a:t>» – díla P. </a:t>
            </a:r>
            <a:r>
              <a:rPr lang="cs-CZ" sz="1900" dirty="0" err="1">
                <a:latin typeface="Times New Roman" panose="02020603050405020304" pitchFamily="18" charset="0"/>
                <a:cs typeface="Times New Roman" panose="02020603050405020304" pitchFamily="18" charset="0"/>
              </a:rPr>
              <a:t>Hulaka-Artemovského</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Levka</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Borovykovského</a:t>
            </a:r>
            <a:r>
              <a:rPr lang="cs-CZ" sz="1900" dirty="0">
                <a:latin typeface="Times New Roman" panose="02020603050405020304" pitchFamily="18" charset="0"/>
                <a:cs typeface="Times New Roman" panose="02020603050405020304" pitchFamily="18" charset="0"/>
              </a:rPr>
              <a:t> a materiály o ukrajinském folklóru.</a:t>
            </a:r>
          </a:p>
          <a:p>
            <a:pPr algn="just"/>
            <a:r>
              <a:rPr lang="cs-CZ" sz="1900" b="1" dirty="0">
                <a:latin typeface="Times New Roman" panose="02020603050405020304" pitchFamily="18" charset="0"/>
                <a:cs typeface="Times New Roman" panose="02020603050405020304" pitchFamily="18" charset="0"/>
              </a:rPr>
              <a:t>Směry a proudy – </a:t>
            </a:r>
            <a:r>
              <a:rPr lang="cs-CZ" sz="1900" dirty="0">
                <a:latin typeface="Times New Roman" panose="02020603050405020304" pitchFamily="18" charset="0"/>
                <a:cs typeface="Times New Roman" panose="02020603050405020304" pitchFamily="18" charset="0"/>
              </a:rPr>
              <a:t>realismus osvícenské ideologické orientace a romantismus. </a:t>
            </a:r>
          </a:p>
          <a:p>
            <a:pPr algn="just"/>
            <a:r>
              <a:rPr lang="cs-CZ" sz="1900" dirty="0">
                <a:latin typeface="Times New Roman" panose="02020603050405020304" pitchFamily="18" charset="0"/>
                <a:cs typeface="Times New Roman" panose="02020603050405020304" pitchFamily="18" charset="0"/>
              </a:rPr>
              <a:t>Kombinace rysů klasicismu a osvícenského realismu v ukrajinské literatuře se projevila v burleskních básních a travestiích, v ódách, rozsáhlých básních (poemách), bajkách, v dílech </a:t>
            </a:r>
            <a:r>
              <a:rPr lang="cs-CZ" sz="1900" dirty="0" err="1">
                <a:latin typeface="Times New Roman" panose="02020603050405020304" pitchFamily="18" charset="0"/>
                <a:cs typeface="Times New Roman" panose="02020603050405020304" pitchFamily="18" charset="0"/>
              </a:rPr>
              <a:t>Kvitky-Osnovjanenka</a:t>
            </a:r>
            <a:r>
              <a:rPr lang="cs-CZ" sz="1900" dirty="0">
                <a:latin typeface="Times New Roman" panose="02020603050405020304" pitchFamily="18" charset="0"/>
                <a:cs typeface="Times New Roman" panose="02020603050405020304" pitchFamily="18" charset="0"/>
              </a:rPr>
              <a:t> a dalších autorů první poloviny 19. století.</a:t>
            </a:r>
          </a:p>
          <a:p>
            <a:pPr algn="just"/>
            <a:r>
              <a:rPr lang="cs-CZ" sz="1900" dirty="0">
                <a:latin typeface="Times New Roman" panose="02020603050405020304" pitchFamily="18" charset="0"/>
                <a:cs typeface="Times New Roman" panose="02020603050405020304" pitchFamily="18" charset="0"/>
              </a:rPr>
              <a:t>Bajka</a:t>
            </a:r>
          </a:p>
          <a:p>
            <a:endParaRPr lang="cs-CZ" sz="1100" dirty="0"/>
          </a:p>
          <a:p>
            <a:endParaRPr lang="cs-CZ" sz="1100" dirty="0"/>
          </a:p>
        </p:txBody>
      </p:sp>
      <p:sp>
        <p:nvSpPr>
          <p:cNvPr id="58" name="Freeform: Shape 57">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60" name="Freeform: Shape 5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Freeform: Shape 61">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Obrázek 6" descr="Obsah obrázku budova, staré, ulice, kostel&#10;&#10;Popis byl vytvořen automaticky">
            <a:extLst>
              <a:ext uri="{FF2B5EF4-FFF2-40B4-BE49-F238E27FC236}">
                <a16:creationId xmlns:a16="http://schemas.microsoft.com/office/drawing/2014/main" id="{26845555-F8B3-034B-8801-8C0B0E4167B8}"/>
              </a:ext>
            </a:extLst>
          </p:cNvPr>
          <p:cNvPicPr>
            <a:picLocks noChangeAspect="1"/>
          </p:cNvPicPr>
          <p:nvPr/>
        </p:nvPicPr>
        <p:blipFill rotWithShape="1">
          <a:blip r:embed="rId2"/>
          <a:srcRect l="7475" r="28776" b="2"/>
          <a:stretch/>
        </p:blipFill>
        <p:spPr>
          <a:xfrm>
            <a:off x="7236068" y="802671"/>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6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65" name="Freeform: Shape 6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794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8AC3B0-3471-2542-85A8-C31965903CFA}"/>
              </a:ext>
            </a:extLst>
          </p:cNvPr>
          <p:cNvSpPr>
            <a:spLocks noGrp="1"/>
          </p:cNvSpPr>
          <p:nvPr>
            <p:ph type="title"/>
          </p:nvPr>
        </p:nvSpPr>
        <p:spPr>
          <a:xfrm>
            <a:off x="926592" y="1"/>
            <a:ext cx="10427208" cy="802226"/>
          </a:xfrm>
        </p:spPr>
        <p:txBody>
          <a:bodyPr>
            <a:normAutofit/>
          </a:bodyPr>
          <a:lstStyle/>
          <a:p>
            <a:pPr algn="ctr"/>
            <a:r>
              <a:rPr lang="cs-CZ" sz="3200" dirty="0">
                <a:latin typeface="Times New Roman" panose="02020603050405020304" pitchFamily="18" charset="0"/>
                <a:cs typeface="Times New Roman" panose="02020603050405020304" pitchFamily="18" charset="0"/>
              </a:rPr>
              <a:t>Vladimír a christianizace</a:t>
            </a:r>
          </a:p>
        </p:txBody>
      </p:sp>
      <p:sp>
        <p:nvSpPr>
          <p:cNvPr id="3" name="Zástupný obsah 2">
            <a:extLst>
              <a:ext uri="{FF2B5EF4-FFF2-40B4-BE49-F238E27FC236}">
                <a16:creationId xmlns:a16="http://schemas.microsoft.com/office/drawing/2014/main" id="{D47666DA-CB7B-8A47-BE2C-DCBD80513BD3}"/>
              </a:ext>
            </a:extLst>
          </p:cNvPr>
          <p:cNvSpPr>
            <a:spLocks noGrp="1"/>
          </p:cNvSpPr>
          <p:nvPr>
            <p:ph idx="1"/>
          </p:nvPr>
        </p:nvSpPr>
        <p:spPr>
          <a:xfrm>
            <a:off x="670560" y="626665"/>
            <a:ext cx="11265408" cy="5604670"/>
          </a:xfrm>
        </p:spPr>
        <p:txBody>
          <a:bodyPr>
            <a:noAutofit/>
          </a:bodyPr>
          <a:lstStyle/>
          <a:p>
            <a:pPr marL="0" indent="0" algn="just">
              <a:lnSpc>
                <a:spcPct val="150000"/>
              </a:lnSpc>
              <a:spcBef>
                <a:spcPts val="0"/>
              </a:spcBef>
              <a:buNone/>
            </a:pPr>
            <a:r>
              <a:rPr lang="cs-CZ" sz="1900" dirty="0">
                <a:latin typeface="Times New Roman" panose="02020603050405020304" pitchFamily="18" charset="0"/>
                <a:cs typeface="Times New Roman" panose="02020603050405020304" pitchFamily="18" charset="0"/>
              </a:rPr>
              <a:t>V </a:t>
            </a:r>
            <a:r>
              <a:rPr lang="cs-CZ" sz="1900" dirty="0" err="1">
                <a:latin typeface="Times New Roman" panose="02020603050405020304" pitchFamily="18" charset="0"/>
                <a:cs typeface="Times New Roman" panose="02020603050405020304" pitchFamily="18" charset="0"/>
              </a:rPr>
              <a:t>Nestorove</a:t>
            </a:r>
            <a:r>
              <a:rPr lang="cs-CZ" sz="1900" dirty="0">
                <a:latin typeface="Times New Roman" panose="02020603050405020304" pitchFamily="18" charset="0"/>
                <a:cs typeface="Times New Roman" panose="02020603050405020304" pitchFamily="18" charset="0"/>
              </a:rPr>
              <a:t>̌ letopisu najdeme barvitý popis </a:t>
            </a:r>
            <a:r>
              <a:rPr lang="cs-CZ" sz="1900" dirty="0" err="1">
                <a:latin typeface="Times New Roman" panose="02020603050405020304" pitchFamily="18" charset="0"/>
                <a:cs typeface="Times New Roman" panose="02020603050405020304" pitchFamily="18" charset="0"/>
              </a:rPr>
              <a:t>chriastianizace</a:t>
            </a:r>
            <a:r>
              <a:rPr lang="cs-CZ" sz="1900" dirty="0">
                <a:latin typeface="Times New Roman" panose="02020603050405020304" pitchFamily="18" charset="0"/>
                <a:cs typeface="Times New Roman" panose="02020603050405020304" pitchFamily="18" charset="0"/>
              </a:rPr>
              <a:t> Kyjeva, podle Nestorova letopisu to byl </a:t>
            </a:r>
            <a:r>
              <a:rPr lang="cs-CZ" sz="1900" dirty="0" err="1">
                <a:latin typeface="Times New Roman" panose="02020603050405020304" pitchFamily="18" charset="0"/>
                <a:cs typeface="Times New Roman" panose="02020603050405020304" pitchFamily="18" charset="0"/>
              </a:rPr>
              <a:t>výběr</a:t>
            </a:r>
            <a:r>
              <a:rPr lang="cs-CZ" sz="1900" dirty="0">
                <a:latin typeface="Times New Roman" panose="02020603050405020304" pitchFamily="18" charset="0"/>
                <a:cs typeface="Times New Roman" panose="02020603050405020304" pitchFamily="18" charset="0"/>
              </a:rPr>
              <a:t> z </a:t>
            </a:r>
            <a:r>
              <a:rPr lang="cs-CZ" sz="1900" dirty="0" err="1">
                <a:latin typeface="Times New Roman" panose="02020603050405020304" pitchFamily="18" charset="0"/>
                <a:cs typeface="Times New Roman" panose="02020603050405020304" pitchFamily="18" charset="0"/>
              </a:rPr>
              <a:t>několika</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náboženstvi</a:t>
            </a:r>
            <a:r>
              <a:rPr lang="cs-CZ" sz="1900" dirty="0">
                <a:latin typeface="Times New Roman" panose="02020603050405020304" pitchFamily="18" charset="0"/>
                <a:cs typeface="Times New Roman" panose="02020603050405020304" pitchFamily="18" charset="0"/>
              </a:rPr>
              <a:t>́ – </a:t>
            </a:r>
            <a:r>
              <a:rPr lang="cs-CZ" sz="1900" dirty="0" err="1">
                <a:latin typeface="Times New Roman" panose="02020603050405020304" pitchFamily="18" charset="0"/>
                <a:cs typeface="Times New Roman" panose="02020603050405020304" pitchFamily="18" charset="0"/>
              </a:rPr>
              <a:t>Vladimír</a:t>
            </a:r>
            <a:r>
              <a:rPr lang="cs-CZ" sz="1900" dirty="0">
                <a:latin typeface="Times New Roman" panose="02020603050405020304" pitchFamily="18" charset="0"/>
                <a:cs typeface="Times New Roman" panose="02020603050405020304" pitchFamily="18" charset="0"/>
              </a:rPr>
              <a:t> si nakonec zvolil byzantskou podobu </a:t>
            </a:r>
            <a:r>
              <a:rPr lang="cs-CZ" sz="1900" dirty="0" err="1">
                <a:latin typeface="Times New Roman" panose="02020603050405020304" pitchFamily="18" charset="0"/>
                <a:cs typeface="Times New Roman" panose="02020603050405020304" pitchFamily="18" charset="0"/>
              </a:rPr>
              <a:t>křesťanstvi</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víme</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že</a:t>
            </a:r>
            <a:r>
              <a:rPr lang="cs-CZ" sz="1900" dirty="0">
                <a:latin typeface="Times New Roman" panose="02020603050405020304" pitchFamily="18" charset="0"/>
                <a:cs typeface="Times New Roman" panose="02020603050405020304" pitchFamily="18" charset="0"/>
              </a:rPr>
              <a:t> Mongolové po expanzi ve 13. století si </a:t>
            </a:r>
            <a:r>
              <a:rPr lang="cs-CZ" sz="1900" dirty="0" err="1">
                <a:latin typeface="Times New Roman" panose="02020603050405020304" pitchFamily="18" charset="0"/>
                <a:cs typeface="Times New Roman" panose="02020603050405020304" pitchFamily="18" charset="0"/>
              </a:rPr>
              <a:t>take</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vybírali</a:t>
            </a:r>
            <a:r>
              <a:rPr lang="cs-CZ" sz="1900" dirty="0">
                <a:latin typeface="Times New Roman" panose="02020603050405020304" pitchFamily="18" charset="0"/>
                <a:cs typeface="Times New Roman" panose="02020603050405020304" pitchFamily="18" charset="0"/>
              </a:rPr>
              <a:t> a jednou z </a:t>
            </a:r>
            <a:r>
              <a:rPr lang="cs-CZ" sz="1900" dirty="0" err="1">
                <a:latin typeface="Times New Roman" panose="02020603050405020304" pitchFamily="18" charset="0"/>
                <a:cs typeface="Times New Roman" panose="02020603050405020304" pitchFamily="18" charset="0"/>
              </a:rPr>
              <a:t>možností</a:t>
            </a:r>
            <a:r>
              <a:rPr lang="cs-CZ" sz="1900" dirty="0">
                <a:latin typeface="Times New Roman" panose="02020603050405020304" pitchFamily="18" charset="0"/>
                <a:cs typeface="Times New Roman" panose="02020603050405020304" pitchFamily="18" charset="0"/>
              </a:rPr>
              <a:t> bylo i </a:t>
            </a:r>
            <a:r>
              <a:rPr lang="cs-CZ" sz="1900" dirty="0" err="1">
                <a:latin typeface="Times New Roman" panose="02020603050405020304" pitchFamily="18" charset="0"/>
                <a:cs typeface="Times New Roman" panose="02020603050405020304" pitchFamily="18" charset="0"/>
              </a:rPr>
              <a:t>křesťanství</a:t>
            </a:r>
            <a:r>
              <a:rPr lang="cs-CZ" sz="1900" dirty="0">
                <a:latin typeface="Times New Roman" panose="02020603050405020304" pitchFamily="18" charset="0"/>
                <a:cs typeface="Times New Roman" panose="02020603050405020304" pitchFamily="18" charset="0"/>
              </a:rPr>
              <a:t> – nakonec se, jak </a:t>
            </a:r>
            <a:r>
              <a:rPr lang="cs-CZ" sz="1900" dirty="0" err="1">
                <a:latin typeface="Times New Roman" panose="02020603050405020304" pitchFamily="18" charset="0"/>
                <a:cs typeface="Times New Roman" panose="02020603050405020304" pitchFamily="18" charset="0"/>
              </a:rPr>
              <a:t>známo</a:t>
            </a:r>
            <a:r>
              <a:rPr lang="cs-CZ" sz="1900" dirty="0">
                <a:latin typeface="Times New Roman" panose="02020603050405020304" pitchFamily="18" charset="0"/>
                <a:cs typeface="Times New Roman" panose="02020603050405020304" pitchFamily="18" charset="0"/>
              </a:rPr>
              <a:t>, rozhodli pro </a:t>
            </a:r>
            <a:r>
              <a:rPr lang="cs-CZ" sz="1900" dirty="0" err="1">
                <a:latin typeface="Times New Roman" panose="02020603050405020304" pitchFamily="18" charset="0"/>
                <a:cs typeface="Times New Roman" panose="02020603050405020304" pitchFamily="18" charset="0"/>
              </a:rPr>
              <a:t>islám</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přičemz</a:t>
            </a:r>
            <a:r>
              <a:rPr lang="cs-CZ" sz="1900" dirty="0">
                <a:latin typeface="Times New Roman" panose="02020603050405020304" pitchFamily="18" charset="0"/>
                <a:cs typeface="Times New Roman" panose="02020603050405020304" pitchFamily="18" charset="0"/>
              </a:rPr>
              <a:t>̌ podstatnou </a:t>
            </a:r>
            <a:r>
              <a:rPr lang="cs-CZ" sz="1900" dirty="0" err="1">
                <a:latin typeface="Times New Roman" panose="02020603050405020304" pitchFamily="18" charset="0"/>
                <a:cs typeface="Times New Roman" panose="02020603050405020304" pitchFamily="18" charset="0"/>
              </a:rPr>
              <a:t>úlohu</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sehrály</a:t>
            </a:r>
            <a:r>
              <a:rPr lang="cs-CZ" sz="1900" dirty="0">
                <a:latin typeface="Times New Roman" panose="02020603050405020304" pitchFamily="18" charset="0"/>
                <a:cs typeface="Times New Roman" panose="02020603050405020304" pitchFamily="18" charset="0"/>
              </a:rPr>
              <a:t> i zvyky </a:t>
            </a:r>
            <a:r>
              <a:rPr lang="cs-CZ" sz="1900" dirty="0" err="1">
                <a:latin typeface="Times New Roman" panose="02020603050405020304" pitchFamily="18" charset="0"/>
                <a:cs typeface="Times New Roman" panose="02020603050405020304" pitchFamily="18" charset="0"/>
              </a:rPr>
              <a:t>tehdejších</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východních</a:t>
            </a:r>
            <a:r>
              <a:rPr lang="cs-CZ" sz="1900" dirty="0">
                <a:latin typeface="Times New Roman" panose="02020603050405020304" pitchFamily="18" charset="0"/>
                <a:cs typeface="Times New Roman" panose="02020603050405020304" pitchFamily="18" charset="0"/>
              </a:rPr>
              <a:t> Slovanů (</a:t>
            </a:r>
            <a:r>
              <a:rPr lang="cs-CZ" sz="1900" b="1" u="sng" dirty="0" err="1">
                <a:latin typeface="Times New Roman" panose="02020603050405020304" pitchFamily="18" charset="0"/>
                <a:cs typeface="Times New Roman" panose="02020603050405020304" pitchFamily="18" charset="0"/>
              </a:rPr>
              <a:t>včetně</a:t>
            </a:r>
            <a:r>
              <a:rPr lang="cs-CZ" sz="1900" b="1" u="sng" dirty="0">
                <a:latin typeface="Times New Roman" panose="02020603050405020304" pitchFamily="18" charset="0"/>
                <a:cs typeface="Times New Roman" panose="02020603050405020304" pitchFamily="18" charset="0"/>
              </a:rPr>
              <a:t> pití </a:t>
            </a:r>
            <a:r>
              <a:rPr lang="cs-CZ" sz="1900" b="1" u="sng" dirty="0" err="1">
                <a:latin typeface="Times New Roman" panose="02020603050405020304" pitchFamily="18" charset="0"/>
                <a:cs typeface="Times New Roman" panose="02020603050405020304" pitchFamily="18" charset="0"/>
              </a:rPr>
              <a:t>alkoholických</a:t>
            </a:r>
            <a:r>
              <a:rPr lang="cs-CZ" sz="1900" b="1" u="sng" dirty="0">
                <a:latin typeface="Times New Roman" panose="02020603050405020304" pitchFamily="18" charset="0"/>
                <a:cs typeface="Times New Roman" panose="02020603050405020304" pitchFamily="18" charset="0"/>
              </a:rPr>
              <a:t> </a:t>
            </a:r>
            <a:r>
              <a:rPr lang="cs-CZ" sz="1900" b="1" u="sng" dirty="0" err="1">
                <a:latin typeface="Times New Roman" panose="02020603050405020304" pitchFamily="18" charset="0"/>
                <a:cs typeface="Times New Roman" panose="02020603050405020304" pitchFamily="18" charset="0"/>
              </a:rPr>
              <a:t>nápojů</a:t>
            </a:r>
            <a:r>
              <a:rPr lang="cs-CZ" sz="1900" b="1" u="sng" dirty="0">
                <a:latin typeface="Times New Roman" panose="02020603050405020304" pitchFamily="18" charset="0"/>
                <a:cs typeface="Times New Roman" panose="02020603050405020304" pitchFamily="18" charset="0"/>
              </a:rPr>
              <a:t>)</a:t>
            </a:r>
            <a:r>
              <a:rPr lang="cs-CZ" sz="1900" b="1" dirty="0">
                <a:latin typeface="Times New Roman" panose="02020603050405020304" pitchFamily="18" charset="0"/>
                <a:cs typeface="Times New Roman" panose="02020603050405020304" pitchFamily="18" charset="0"/>
              </a:rPr>
              <a:t> </a:t>
            </a:r>
            <a:r>
              <a:rPr lang="cs-CZ" sz="1900" dirty="0">
                <a:latin typeface="Times New Roman" panose="02020603050405020304" pitchFamily="18" charset="0"/>
                <a:cs typeface="Times New Roman" panose="02020603050405020304" pitchFamily="18" charset="0"/>
              </a:rPr>
              <a:t>a pragmatické souvislosti.</a:t>
            </a:r>
          </a:p>
          <a:p>
            <a:pPr marL="0" indent="0" algn="just">
              <a:lnSpc>
                <a:spcPct val="150000"/>
              </a:lnSpc>
              <a:spcBef>
                <a:spcPts val="0"/>
              </a:spcBef>
              <a:buNone/>
            </a:pPr>
            <a:endParaRPr lang="cs-CZ" sz="1900" dirty="0">
              <a:latin typeface="Times New Roman" panose="02020603050405020304" pitchFamily="18" charset="0"/>
              <a:cs typeface="Times New Roman" panose="02020603050405020304" pitchFamily="18" charset="0"/>
            </a:endParaRPr>
          </a:p>
          <a:p>
            <a:pPr marL="0" indent="0" algn="just">
              <a:lnSpc>
                <a:spcPct val="150000"/>
              </a:lnSpc>
              <a:spcBef>
                <a:spcPts val="0"/>
              </a:spcBef>
              <a:buNone/>
            </a:pPr>
            <a:r>
              <a:rPr lang="cs-CZ" sz="1900" dirty="0">
                <a:latin typeface="Times New Roman" panose="02020603050405020304" pitchFamily="18" charset="0"/>
                <a:cs typeface="Times New Roman" panose="02020603050405020304" pitchFamily="18" charset="0"/>
              </a:rPr>
              <a:t>Popularizace církevních textů – apokryfů </a:t>
            </a:r>
            <a:r>
              <a:rPr lang="cs-CZ" sz="1900" dirty="0" err="1">
                <a:latin typeface="Times New Roman" panose="02020603050405020304" pitchFamily="18" charset="0"/>
                <a:cs typeface="Times New Roman" panose="02020603050405020304" pitchFamily="18" charset="0"/>
              </a:rPr>
              <a:t>ideove</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spojených</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zejména</a:t>
            </a:r>
            <a:r>
              <a:rPr lang="cs-CZ" sz="1900" dirty="0">
                <a:latin typeface="Times New Roman" panose="02020603050405020304" pitchFamily="18" charset="0"/>
                <a:cs typeface="Times New Roman" panose="02020603050405020304" pitchFamily="18" charset="0"/>
              </a:rPr>
              <a:t> s manicheismem a </a:t>
            </a:r>
            <a:r>
              <a:rPr lang="cs-CZ" sz="1900" dirty="0" err="1">
                <a:latin typeface="Times New Roman" panose="02020603050405020304" pitchFamily="18" charset="0"/>
                <a:cs typeface="Times New Roman" panose="02020603050405020304" pitchFamily="18" charset="0"/>
              </a:rPr>
              <a:t>gnósi</a:t>
            </a:r>
            <a:r>
              <a:rPr lang="cs-CZ" sz="1900" dirty="0">
                <a:latin typeface="Times New Roman" panose="02020603050405020304" pitchFamily="18" charset="0"/>
                <a:cs typeface="Times New Roman" panose="02020603050405020304" pitchFamily="18" charset="0"/>
              </a:rPr>
              <a:t>́. Markantní je silná pozice </a:t>
            </a:r>
            <a:r>
              <a:rPr lang="cs-CZ" sz="1900" dirty="0" err="1">
                <a:latin typeface="Times New Roman" panose="02020603050405020304" pitchFamily="18" charset="0"/>
                <a:cs typeface="Times New Roman" panose="02020603050405020304" pitchFamily="18" charset="0"/>
              </a:rPr>
              <a:t>orálních</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slovesných</a:t>
            </a:r>
            <a:r>
              <a:rPr lang="cs-CZ" sz="1900" dirty="0">
                <a:latin typeface="Times New Roman" panose="02020603050405020304" pitchFamily="18" charset="0"/>
                <a:cs typeface="Times New Roman" panose="02020603050405020304" pitchFamily="18" charset="0"/>
              </a:rPr>
              <a:t> projevů, které prozrazují, </a:t>
            </a:r>
            <a:r>
              <a:rPr lang="cs-CZ" sz="1900" dirty="0" err="1">
                <a:latin typeface="Times New Roman" panose="02020603050405020304" pitchFamily="18" charset="0"/>
                <a:cs typeface="Times New Roman" panose="02020603050405020304" pitchFamily="18" charset="0"/>
              </a:rPr>
              <a:t>že</a:t>
            </a:r>
            <a:r>
              <a:rPr lang="cs-CZ" sz="1900" dirty="0">
                <a:latin typeface="Times New Roman" panose="02020603050405020304" pitchFamily="18" charset="0"/>
                <a:cs typeface="Times New Roman" panose="02020603050405020304" pitchFamily="18" charset="0"/>
              </a:rPr>
              <a:t> byly </a:t>
            </a:r>
            <a:r>
              <a:rPr lang="cs-CZ" sz="1900" dirty="0" err="1">
                <a:latin typeface="Times New Roman" panose="02020603050405020304" pitchFamily="18" charset="0"/>
                <a:cs typeface="Times New Roman" panose="02020603050405020304" pitchFamily="18" charset="0"/>
              </a:rPr>
              <a:t>původne</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určeny</a:t>
            </a:r>
            <a:r>
              <a:rPr lang="cs-CZ" sz="1900" dirty="0">
                <a:latin typeface="Times New Roman" panose="02020603050405020304" pitchFamily="18" charset="0"/>
                <a:cs typeface="Times New Roman" panose="02020603050405020304" pitchFamily="18" charset="0"/>
              </a:rPr>
              <a:t> pro </a:t>
            </a:r>
            <a:r>
              <a:rPr lang="cs-CZ" sz="1900" dirty="0" err="1">
                <a:latin typeface="Times New Roman" panose="02020603050405020304" pitchFamily="18" charset="0"/>
                <a:cs typeface="Times New Roman" panose="02020603050405020304" pitchFamily="18" charset="0"/>
              </a:rPr>
              <a:t>zpěv</a:t>
            </a:r>
            <a:r>
              <a:rPr lang="cs-CZ" sz="1900" dirty="0">
                <a:latin typeface="Times New Roman" panose="02020603050405020304" pitchFamily="18" charset="0"/>
                <a:cs typeface="Times New Roman" panose="02020603050405020304" pitchFamily="18" charset="0"/>
              </a:rPr>
              <a:t> nebo deklamaci.</a:t>
            </a:r>
          </a:p>
          <a:p>
            <a:pPr marL="0" indent="0" algn="just">
              <a:lnSpc>
                <a:spcPct val="150000"/>
              </a:lnSpc>
              <a:spcBef>
                <a:spcPts val="0"/>
              </a:spcBef>
              <a:buNone/>
            </a:pPr>
            <a:endParaRPr lang="cs-CZ" sz="1900" dirty="0">
              <a:latin typeface="Times New Roman" panose="02020603050405020304" pitchFamily="18" charset="0"/>
              <a:cs typeface="Times New Roman" panose="02020603050405020304" pitchFamily="18" charset="0"/>
            </a:endParaRPr>
          </a:p>
          <a:p>
            <a:pPr marL="0" indent="0" algn="just">
              <a:lnSpc>
                <a:spcPct val="150000"/>
              </a:lnSpc>
              <a:spcBef>
                <a:spcPts val="0"/>
              </a:spcBef>
              <a:buNone/>
            </a:pPr>
            <a:r>
              <a:rPr lang="cs-CZ" sz="1900" dirty="0">
                <a:latin typeface="Times New Roman" panose="02020603050405020304" pitchFamily="18" charset="0"/>
                <a:cs typeface="Times New Roman" panose="02020603050405020304" pitchFamily="18" charset="0"/>
              </a:rPr>
              <a:t>Slovanské literatury </a:t>
            </a:r>
            <a:r>
              <a:rPr lang="cs-CZ" sz="1900" dirty="0" err="1">
                <a:latin typeface="Times New Roman" panose="02020603050405020304" pitchFamily="18" charset="0"/>
                <a:cs typeface="Times New Roman" panose="02020603050405020304" pitchFamily="18" charset="0"/>
              </a:rPr>
              <a:t>obecne</a:t>
            </a:r>
            <a:r>
              <a:rPr lang="cs-CZ" sz="1900" dirty="0">
                <a:latin typeface="Times New Roman" panose="02020603050405020304" pitchFamily="18" charset="0"/>
                <a:cs typeface="Times New Roman" panose="02020603050405020304" pitchFamily="18" charset="0"/>
              </a:rPr>
              <a:t>̌ jsou – mnohem </a:t>
            </a:r>
            <a:r>
              <a:rPr lang="cs-CZ" sz="1900" dirty="0" err="1">
                <a:latin typeface="Times New Roman" panose="02020603050405020304" pitchFamily="18" charset="0"/>
                <a:cs typeface="Times New Roman" panose="02020603050405020304" pitchFamily="18" charset="0"/>
              </a:rPr>
              <a:t>úžeji</a:t>
            </a:r>
            <a:r>
              <a:rPr lang="cs-CZ" sz="1900" dirty="0">
                <a:latin typeface="Times New Roman" panose="02020603050405020304" pitchFamily="18" charset="0"/>
                <a:cs typeface="Times New Roman" panose="02020603050405020304" pitchFamily="18" charset="0"/>
              </a:rPr>
              <a:t> než jiné celky v </a:t>
            </a:r>
            <a:r>
              <a:rPr lang="cs-CZ" sz="1900" dirty="0" err="1">
                <a:latin typeface="Times New Roman" panose="02020603050405020304" pitchFamily="18" charset="0"/>
                <a:cs typeface="Times New Roman" panose="02020603050405020304" pitchFamily="18" charset="0"/>
              </a:rPr>
              <a:t>Evrope</a:t>
            </a:r>
            <a:r>
              <a:rPr lang="cs-CZ" sz="1900" dirty="0">
                <a:latin typeface="Times New Roman" panose="02020603050405020304" pitchFamily="18" charset="0"/>
                <a:cs typeface="Times New Roman" panose="02020603050405020304" pitchFamily="18" charset="0"/>
              </a:rPr>
              <a:t>̌ – spojeny s </a:t>
            </a:r>
            <a:r>
              <a:rPr lang="cs-CZ" sz="1900" dirty="0" err="1">
                <a:latin typeface="Times New Roman" panose="02020603050405020304" pitchFamily="18" charset="0"/>
                <a:cs typeface="Times New Roman" panose="02020603050405020304" pitchFamily="18" charset="0"/>
              </a:rPr>
              <a:t>ústní</a:t>
            </a:r>
            <a:r>
              <a:rPr lang="cs-CZ" sz="1900" dirty="0">
                <a:latin typeface="Times New Roman" panose="02020603050405020304" pitchFamily="18" charset="0"/>
                <a:cs typeface="Times New Roman" panose="02020603050405020304" pitchFamily="18" charset="0"/>
              </a:rPr>
              <a:t> slovesností (</a:t>
            </a:r>
            <a:r>
              <a:rPr lang="cs-CZ" sz="1900" dirty="0" err="1">
                <a:latin typeface="Times New Roman" panose="02020603050405020304" pitchFamily="18" charset="0"/>
                <a:cs typeface="Times New Roman" panose="02020603050405020304" pitchFamily="18" charset="0"/>
              </a:rPr>
              <a:t>folklórem</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jejíz</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životnost</a:t>
            </a:r>
            <a:r>
              <a:rPr lang="cs-CZ" sz="1900" dirty="0">
                <a:latin typeface="Times New Roman" panose="02020603050405020304" pitchFamily="18" charset="0"/>
                <a:cs typeface="Times New Roman" panose="02020603050405020304" pitchFamily="18" charset="0"/>
              </a:rPr>
              <a:t> se </a:t>
            </a:r>
            <a:r>
              <a:rPr lang="cs-CZ" sz="1900" dirty="0" err="1">
                <a:latin typeface="Times New Roman" panose="02020603050405020304" pitchFamily="18" charset="0"/>
                <a:cs typeface="Times New Roman" panose="02020603050405020304" pitchFamily="18" charset="0"/>
              </a:rPr>
              <a:t>zejména</a:t>
            </a:r>
            <a:r>
              <a:rPr lang="cs-CZ" sz="1900" dirty="0">
                <a:latin typeface="Times New Roman" panose="02020603050405020304" pitchFamily="18" charset="0"/>
                <a:cs typeface="Times New Roman" panose="02020603050405020304" pitchFamily="18" charset="0"/>
              </a:rPr>
              <a:t> u </a:t>
            </a:r>
            <a:r>
              <a:rPr lang="cs-CZ" sz="1900" dirty="0" err="1">
                <a:latin typeface="Times New Roman" panose="02020603050405020304" pitchFamily="18" charset="0"/>
                <a:cs typeface="Times New Roman" panose="02020603050405020304" pitchFamily="18" charset="0"/>
              </a:rPr>
              <a:t>východních</a:t>
            </a:r>
            <a:r>
              <a:rPr lang="cs-CZ" sz="1900" dirty="0">
                <a:latin typeface="Times New Roman" panose="02020603050405020304" pitchFamily="18" charset="0"/>
                <a:cs typeface="Times New Roman" panose="02020603050405020304" pitchFamily="18" charset="0"/>
              </a:rPr>
              <a:t> Slovanů </a:t>
            </a:r>
            <a:r>
              <a:rPr lang="cs-CZ" sz="1900" dirty="0" err="1">
                <a:latin typeface="Times New Roman" panose="02020603050405020304" pitchFamily="18" charset="0"/>
                <a:cs typeface="Times New Roman" panose="02020603050405020304" pitchFamily="18" charset="0"/>
              </a:rPr>
              <a:t>udržuje</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az</a:t>
            </a:r>
            <a:r>
              <a:rPr lang="cs-CZ" sz="1900" dirty="0">
                <a:latin typeface="Times New Roman" panose="02020603050405020304" pitchFamily="18" charset="0"/>
                <a:cs typeface="Times New Roman" panose="02020603050405020304" pitchFamily="18" charset="0"/>
              </a:rPr>
              <a:t>̌ do 20. století a jež se jednak vedle literatury </a:t>
            </a:r>
            <a:r>
              <a:rPr lang="cs-CZ" sz="1900" dirty="0" err="1">
                <a:latin typeface="Times New Roman" panose="02020603050405020304" pitchFamily="18" charset="0"/>
                <a:cs typeface="Times New Roman" panose="02020603050405020304" pitchFamily="18" charset="0"/>
              </a:rPr>
              <a:t>uměle</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paralelne</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vyvíjí</a:t>
            </a:r>
            <a:r>
              <a:rPr lang="cs-CZ" sz="1900" dirty="0">
                <a:latin typeface="Times New Roman" panose="02020603050405020304" pitchFamily="18" charset="0"/>
                <a:cs typeface="Times New Roman" panose="02020603050405020304" pitchFamily="18" charset="0"/>
              </a:rPr>
              <a:t>, jednak ji prostupuje; </a:t>
            </a:r>
            <a:r>
              <a:rPr lang="cs-CZ" sz="1900" dirty="0" err="1">
                <a:latin typeface="Times New Roman" panose="02020603050405020304" pitchFamily="18" charset="0"/>
                <a:cs typeface="Times New Roman" panose="02020603050405020304" pitchFamily="18" charset="0"/>
              </a:rPr>
              <a:t>zanechávajíc</a:t>
            </a:r>
            <a:r>
              <a:rPr lang="cs-CZ" sz="1900" dirty="0">
                <a:latin typeface="Times New Roman" panose="02020603050405020304" pitchFamily="18" charset="0"/>
                <a:cs typeface="Times New Roman" panose="02020603050405020304" pitchFamily="18" charset="0"/>
              </a:rPr>
              <a:t> v </a:t>
            </a:r>
            <a:r>
              <a:rPr lang="cs-CZ" sz="1900" dirty="0" err="1">
                <a:latin typeface="Times New Roman" panose="02020603050405020304" pitchFamily="18" charset="0"/>
                <a:cs typeface="Times New Roman" panose="02020603050405020304" pitchFamily="18" charset="0"/>
              </a:rPr>
              <a:t>uměle</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tvorbe</a:t>
            </a:r>
            <a:r>
              <a:rPr lang="cs-CZ" sz="1900" dirty="0">
                <a:latin typeface="Times New Roman" panose="02020603050405020304" pitchFamily="18" charset="0"/>
                <a:cs typeface="Times New Roman" panose="02020603050405020304" pitchFamily="18" charset="0"/>
              </a:rPr>
              <a:t>̌ trvalou stopu a </a:t>
            </a:r>
            <a:r>
              <a:rPr lang="cs-CZ" sz="1900" dirty="0" err="1">
                <a:latin typeface="Times New Roman" panose="02020603050405020304" pitchFamily="18" charset="0"/>
                <a:cs typeface="Times New Roman" panose="02020603050405020304" pitchFamily="18" charset="0"/>
              </a:rPr>
              <a:t>tím</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zvyšujíc</a:t>
            </a:r>
            <a:r>
              <a:rPr lang="cs-CZ" sz="1900" dirty="0">
                <a:latin typeface="Times New Roman" panose="02020603050405020304" pitchFamily="18" charset="0"/>
                <a:cs typeface="Times New Roman" panose="02020603050405020304" pitchFamily="18" charset="0"/>
              </a:rPr>
              <a:t> její potenci </a:t>
            </a:r>
            <a:r>
              <a:rPr lang="cs-CZ" sz="1900" dirty="0" err="1">
                <a:latin typeface="Times New Roman" panose="02020603050405020304" pitchFamily="18" charset="0"/>
                <a:cs typeface="Times New Roman" panose="02020603050405020304" pitchFamily="18" charset="0"/>
              </a:rPr>
              <a:t>zpětného</a:t>
            </a:r>
            <a:r>
              <a:rPr lang="cs-CZ" sz="1900" dirty="0">
                <a:latin typeface="Times New Roman" panose="02020603050405020304" pitchFamily="18" charset="0"/>
                <a:cs typeface="Times New Roman" panose="02020603050405020304" pitchFamily="18" charset="0"/>
              </a:rPr>
              <a:t> </a:t>
            </a:r>
            <a:r>
              <a:rPr lang="cs-CZ" sz="1900" dirty="0" err="1">
                <a:latin typeface="Times New Roman" panose="02020603050405020304" pitchFamily="18" charset="0"/>
                <a:cs typeface="Times New Roman" panose="02020603050405020304" pitchFamily="18" charset="0"/>
              </a:rPr>
              <a:t>zlidověni</a:t>
            </a:r>
            <a:r>
              <a:rPr lang="cs-CZ" sz="19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35029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6" name="Rectangle 37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17CAEBBA-339D-0140-B359-93526BE0A465}"/>
              </a:ext>
            </a:extLst>
          </p:cNvPr>
          <p:cNvSpPr>
            <a:spLocks noGrp="1"/>
          </p:cNvSpPr>
          <p:nvPr>
            <p:ph type="title"/>
          </p:nvPr>
        </p:nvSpPr>
        <p:spPr>
          <a:xfrm>
            <a:off x="938906" y="282800"/>
            <a:ext cx="9669423" cy="1288673"/>
          </a:xfrm>
        </p:spPr>
        <p:txBody>
          <a:bodyPr anchor="b">
            <a:normAutofit/>
          </a:bodyPr>
          <a:lstStyle/>
          <a:p>
            <a:r>
              <a:rPr lang="cs-CZ" sz="3200" b="1" dirty="0">
                <a:latin typeface="Times New Roman" panose="02020603050405020304" pitchFamily="18" charset="0"/>
                <a:cs typeface="Times New Roman" panose="02020603050405020304" pitchFamily="18" charset="0"/>
              </a:rPr>
              <a:t>Ivan </a:t>
            </a:r>
            <a:r>
              <a:rPr lang="cs-CZ" sz="3200" b="1" dirty="0" err="1">
                <a:latin typeface="Times New Roman" panose="02020603050405020304" pitchFamily="18" charset="0"/>
                <a:cs typeface="Times New Roman" panose="02020603050405020304" pitchFamily="18" charset="0"/>
              </a:rPr>
              <a:t>Kotljarevskyj</a:t>
            </a:r>
            <a:r>
              <a:rPr lang="cs-CZ" sz="3200" b="1" dirty="0">
                <a:latin typeface="Times New Roman" panose="02020603050405020304" pitchFamily="18" charset="0"/>
                <a:cs typeface="Times New Roman" panose="02020603050405020304" pitchFamily="18" charset="0"/>
              </a:rPr>
              <a:t> jako zakladatel novodobé ukrajinské literatury. Ukrajinská burleskní škola.</a:t>
            </a:r>
            <a:endParaRPr lang="cs-CZ" sz="3200" b="1" dirty="0"/>
          </a:p>
        </p:txBody>
      </p:sp>
      <p:sp>
        <p:nvSpPr>
          <p:cNvPr id="3" name="Zástupný obsah 2">
            <a:extLst>
              <a:ext uri="{FF2B5EF4-FFF2-40B4-BE49-F238E27FC236}">
                <a16:creationId xmlns:a16="http://schemas.microsoft.com/office/drawing/2014/main" id="{D2CFAE9A-5DA3-FD4C-95E3-CCC15816C559}"/>
              </a:ext>
            </a:extLst>
          </p:cNvPr>
          <p:cNvSpPr>
            <a:spLocks noGrp="1"/>
          </p:cNvSpPr>
          <p:nvPr>
            <p:ph idx="1"/>
          </p:nvPr>
        </p:nvSpPr>
        <p:spPr>
          <a:xfrm>
            <a:off x="900868" y="2167869"/>
            <a:ext cx="5270489" cy="4730609"/>
          </a:xfrm>
        </p:spPr>
        <p:txBody>
          <a:bodyPr>
            <a:noAutofit/>
          </a:bodyPr>
          <a:lstStyle/>
          <a:p>
            <a:r>
              <a:rPr lang="cs-CZ" sz="2500" dirty="0">
                <a:latin typeface="Times New Roman" panose="02020603050405020304" pitchFamily="18" charset="0"/>
                <a:cs typeface="Times New Roman" panose="02020603050405020304" pitchFamily="18" charset="0"/>
              </a:rPr>
              <a:t>Ivan </a:t>
            </a:r>
            <a:r>
              <a:rPr lang="cs-CZ" sz="2500" dirty="0" err="1">
                <a:latin typeface="Times New Roman" panose="02020603050405020304" pitchFamily="18" charset="0"/>
                <a:cs typeface="Times New Roman" panose="02020603050405020304" pitchFamily="18" charset="0"/>
              </a:rPr>
              <a:t>Kotlarevskyj</a:t>
            </a:r>
            <a:r>
              <a:rPr lang="cs-CZ" sz="2500" dirty="0">
                <a:latin typeface="Times New Roman" panose="02020603050405020304" pitchFamily="18" charset="0"/>
                <a:cs typeface="Times New Roman" panose="02020603050405020304" pitchFamily="18" charset="0"/>
              </a:rPr>
              <a:t> </a:t>
            </a:r>
            <a:r>
              <a:rPr lang="uk-UA" sz="2500" dirty="0">
                <a:latin typeface="Times New Roman" panose="02020603050405020304" pitchFamily="18" charset="0"/>
                <a:cs typeface="Times New Roman" panose="02020603050405020304" pitchFamily="18" charset="0"/>
              </a:rPr>
              <a:t>(</a:t>
            </a:r>
            <a:r>
              <a:rPr lang="cs-CZ" sz="2500" dirty="0">
                <a:latin typeface="Times New Roman" panose="02020603050405020304" pitchFamily="18" charset="0"/>
                <a:cs typeface="Times New Roman" panose="02020603050405020304" pitchFamily="18" charset="0"/>
              </a:rPr>
              <a:t>1769 – 1838</a:t>
            </a:r>
            <a:r>
              <a:rPr lang="uk-UA" sz="2500" dirty="0">
                <a:latin typeface="Times New Roman" panose="02020603050405020304" pitchFamily="18" charset="0"/>
                <a:cs typeface="Times New Roman" panose="02020603050405020304" pitchFamily="18" charset="0"/>
              </a:rPr>
              <a:t>)</a:t>
            </a:r>
            <a:endParaRPr lang="cs-CZ" sz="2500" dirty="0">
              <a:latin typeface="Times New Roman" panose="02020603050405020304" pitchFamily="18" charset="0"/>
              <a:cs typeface="Times New Roman" panose="02020603050405020304" pitchFamily="18" charset="0"/>
            </a:endParaRPr>
          </a:p>
          <a:p>
            <a:r>
              <a:rPr lang="cs-CZ" sz="2500" dirty="0">
                <a:latin typeface="Times New Roman" panose="02020603050405020304" pitchFamily="18" charset="0"/>
                <a:cs typeface="Times New Roman" panose="02020603050405020304" pitchFamily="18" charset="0"/>
              </a:rPr>
              <a:t>Nejvýznamnější dílo </a:t>
            </a:r>
            <a:r>
              <a:rPr lang="uk-UA" sz="2500" dirty="0">
                <a:latin typeface="Times New Roman" panose="02020603050405020304" pitchFamily="18" charset="0"/>
                <a:cs typeface="Times New Roman" panose="02020603050405020304" pitchFamily="18" charset="0"/>
              </a:rPr>
              <a:t>«Енеїда». </a:t>
            </a:r>
            <a:r>
              <a:rPr lang="cs-CZ" sz="2500" dirty="0">
                <a:latin typeface="Times New Roman" panose="02020603050405020304" pitchFamily="18" charset="0"/>
                <a:cs typeface="Times New Roman" panose="02020603050405020304" pitchFamily="18" charset="0"/>
              </a:rPr>
              <a:t>Parodie na Aeneidu Vergilia (popř. ruského autora </a:t>
            </a:r>
            <a:r>
              <a:rPr lang="cs-CZ" sz="2500" dirty="0" err="1">
                <a:latin typeface="Times New Roman" panose="02020603050405020304" pitchFamily="18" charset="0"/>
                <a:cs typeface="Times New Roman" panose="02020603050405020304" pitchFamily="18" charset="0"/>
              </a:rPr>
              <a:t>Osypova</a:t>
            </a:r>
            <a:r>
              <a:rPr lang="cs-CZ" sz="2500" dirty="0">
                <a:latin typeface="Times New Roman" panose="02020603050405020304" pitchFamily="18" charset="0"/>
                <a:cs typeface="Times New Roman" panose="02020603050405020304" pitchFamily="18" charset="0"/>
              </a:rPr>
              <a:t> „</a:t>
            </a:r>
            <a:r>
              <a:rPr lang="cs-CZ" sz="2500" dirty="0" err="1">
                <a:latin typeface="Times New Roman" panose="02020603050405020304" pitchFamily="18" charset="0"/>
                <a:cs typeface="Times New Roman" panose="02020603050405020304" pitchFamily="18" charset="0"/>
              </a:rPr>
              <a:t>Энеида</a:t>
            </a:r>
            <a:r>
              <a:rPr lang="cs-CZ" sz="2500" dirty="0">
                <a:latin typeface="Times New Roman" panose="02020603050405020304" pitchFamily="18" charset="0"/>
                <a:cs typeface="Times New Roman" panose="02020603050405020304" pitchFamily="18" charset="0"/>
              </a:rPr>
              <a:t>“).</a:t>
            </a:r>
          </a:p>
          <a:p>
            <a:r>
              <a:rPr lang="uk-UA" sz="2500" dirty="0">
                <a:latin typeface="Times New Roman" panose="02020603050405020304" pitchFamily="18" charset="0"/>
                <a:cs typeface="Times New Roman" panose="02020603050405020304" pitchFamily="18" charset="0"/>
              </a:rPr>
              <a:t> </a:t>
            </a:r>
            <a:r>
              <a:rPr lang="cs-CZ" sz="2500" dirty="0">
                <a:latin typeface="Times New Roman" panose="02020603050405020304" pitchFamily="18" charset="0"/>
                <a:cs typeface="Times New Roman" panose="02020603050405020304" pitchFamily="18" charset="0"/>
              </a:rPr>
              <a:t>Narodil se v roce 1769 v Poltavě</a:t>
            </a:r>
            <a:r>
              <a:rPr lang="uk-UA" sz="2500" dirty="0">
                <a:latin typeface="Times New Roman" panose="02020603050405020304" pitchFamily="18" charset="0"/>
                <a:cs typeface="Times New Roman" panose="02020603050405020304" pitchFamily="18" charset="0"/>
              </a:rPr>
              <a:t>.</a:t>
            </a:r>
          </a:p>
          <a:p>
            <a:r>
              <a:rPr lang="cs-CZ" sz="2500" dirty="0">
                <a:latin typeface="Times New Roman" panose="02020603050405020304" pitchFamily="18" charset="0"/>
                <a:cs typeface="Times New Roman" panose="02020603050405020304" pitchFamily="18" charset="0"/>
              </a:rPr>
              <a:t>Čestný člen </a:t>
            </a:r>
            <a:r>
              <a:rPr lang="uk-UA" sz="2500" dirty="0">
                <a:latin typeface="Times New Roman" panose="02020603050405020304" pitchFamily="18" charset="0"/>
                <a:cs typeface="Times New Roman" panose="02020603050405020304" pitchFamily="18" charset="0"/>
              </a:rPr>
              <a:t>«</a:t>
            </a:r>
            <a:r>
              <a:rPr lang="cs-CZ" sz="2500" dirty="0" err="1">
                <a:latin typeface="Times New Roman" panose="02020603050405020304" pitchFamily="18" charset="0"/>
                <a:cs typeface="Times New Roman" panose="02020603050405020304" pitchFamily="18" charset="0"/>
              </a:rPr>
              <a:t>Вільного</a:t>
            </a:r>
            <a:r>
              <a:rPr lang="cs-CZ" sz="2500" dirty="0">
                <a:latin typeface="Times New Roman" panose="02020603050405020304" pitchFamily="18" charset="0"/>
                <a:cs typeface="Times New Roman" panose="02020603050405020304" pitchFamily="18" charset="0"/>
              </a:rPr>
              <a:t> </a:t>
            </a:r>
            <a:r>
              <a:rPr lang="cs-CZ" sz="2500" dirty="0" err="1">
                <a:latin typeface="Times New Roman" panose="02020603050405020304" pitchFamily="18" charset="0"/>
                <a:cs typeface="Times New Roman" panose="02020603050405020304" pitchFamily="18" charset="0"/>
              </a:rPr>
              <a:t>товариства</a:t>
            </a:r>
            <a:r>
              <a:rPr lang="cs-CZ" sz="2500" dirty="0">
                <a:latin typeface="Times New Roman" panose="02020603050405020304" pitchFamily="18" charset="0"/>
                <a:cs typeface="Times New Roman" panose="02020603050405020304" pitchFamily="18" charset="0"/>
              </a:rPr>
              <a:t> </a:t>
            </a:r>
            <a:r>
              <a:rPr lang="cs-CZ" sz="2500" dirty="0" err="1">
                <a:latin typeface="Times New Roman" panose="02020603050405020304" pitchFamily="18" charset="0"/>
                <a:cs typeface="Times New Roman" panose="02020603050405020304" pitchFamily="18" charset="0"/>
              </a:rPr>
              <a:t>словесності</a:t>
            </a:r>
            <a:r>
              <a:rPr lang="uk-UA" sz="2500" dirty="0">
                <a:latin typeface="Times New Roman" panose="02020603050405020304" pitchFamily="18" charset="0"/>
                <a:cs typeface="Times New Roman" panose="02020603050405020304" pitchFamily="18" charset="0"/>
              </a:rPr>
              <a:t>»</a:t>
            </a:r>
          </a:p>
          <a:p>
            <a:r>
              <a:rPr lang="cs-CZ" sz="2500" dirty="0">
                <a:latin typeface="Times New Roman" panose="02020603050405020304" pitchFamily="18" charset="0"/>
                <a:cs typeface="Times New Roman" panose="02020603050405020304" pitchFamily="18" charset="0"/>
              </a:rPr>
              <a:t>Zemřel v roce 1838 v Poltavě. </a:t>
            </a:r>
          </a:p>
          <a:p>
            <a:r>
              <a:rPr lang="cs-CZ" sz="2500" dirty="0">
                <a:latin typeface="Times New Roman" panose="02020603050405020304" pitchFamily="18" charset="0"/>
                <a:cs typeface="Times New Roman" panose="02020603050405020304" pitchFamily="18" charset="0"/>
              </a:rPr>
              <a:t>V roce 1903 mu byl v Poltavě postaven pomník.</a:t>
            </a:r>
          </a:p>
        </p:txBody>
      </p:sp>
      <p:pic>
        <p:nvPicPr>
          <p:cNvPr id="7" name="Obrázek 6" descr="Obsah obrázku hodiny, budova, staré, fotka&#10;&#10;Popis byl vytvořen automaticky">
            <a:extLst>
              <a:ext uri="{FF2B5EF4-FFF2-40B4-BE49-F238E27FC236}">
                <a16:creationId xmlns:a16="http://schemas.microsoft.com/office/drawing/2014/main" id="{8B7D678A-1464-DA49-AC7F-670433EFCD9C}"/>
              </a:ext>
            </a:extLst>
          </p:cNvPr>
          <p:cNvPicPr>
            <a:picLocks noChangeAspect="1"/>
          </p:cNvPicPr>
          <p:nvPr/>
        </p:nvPicPr>
        <p:blipFill>
          <a:blip r:embed="rId2"/>
          <a:stretch>
            <a:fillRect/>
          </a:stretch>
        </p:blipFill>
        <p:spPr>
          <a:xfrm>
            <a:off x="6586387" y="2167869"/>
            <a:ext cx="2737849" cy="4277891"/>
          </a:xfrm>
          <a:prstGeom prst="rect">
            <a:avLst/>
          </a:prstGeom>
        </p:spPr>
      </p:pic>
      <p:grpSp>
        <p:nvGrpSpPr>
          <p:cNvPr id="378" name="Graphic 4">
            <a:extLst>
              <a:ext uri="{FF2B5EF4-FFF2-40B4-BE49-F238E27FC236}">
                <a16:creationId xmlns:a16="http://schemas.microsoft.com/office/drawing/2014/main" id="{D92F9A1A-77F4-4E16-958B-64BB489FFE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22349" y="739986"/>
            <a:ext cx="975169" cy="975171"/>
            <a:chOff x="5829300" y="3162300"/>
            <a:chExt cx="532256" cy="532257"/>
          </a:xfrm>
          <a:solidFill>
            <a:schemeClr val="tx1"/>
          </a:solidFill>
        </p:grpSpPr>
        <p:sp>
          <p:nvSpPr>
            <p:cNvPr id="379" name="Freeform: Shape 378">
              <a:extLst>
                <a:ext uri="{FF2B5EF4-FFF2-40B4-BE49-F238E27FC236}">
                  <a16:creationId xmlns:a16="http://schemas.microsoft.com/office/drawing/2014/main" id="{819A42ED-6B91-49E6-9BDB-6339893E9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3B732C3B-202D-4B4E-9C2B-283338B2A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E38433EC-2142-4B86-B9BA-25AFE2629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2F3A02D8-E8AA-47DC-B215-ED01D604E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B1A156CC-0ACD-4554-947F-A9FD30B6A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BBACA1F0-7581-48CC-BB3D-29D84E66B1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48C34CDB-6796-4AA3-9001-DA5B717D7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79D783F9-0F69-4135-9961-9BAB1C1A6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4FFBBC22-B7E4-49E9-9BD1-36B5F6299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1E179D1A-1F7F-41FF-A993-7DB78E9EB3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8565B3A8-B9D8-4EA9-B3DA-DDB2A574BB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8891E65D-798E-4741-A582-606A9152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A8BAB8E0-D711-471F-8EB7-6F8C42092B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pic>
        <p:nvPicPr>
          <p:cNvPr id="5" name="Obrázek 4" descr="Obsah obrázku exteriér, hodiny, budova, silnice&#10;&#10;Popis byl vytvořen automaticky">
            <a:extLst>
              <a:ext uri="{FF2B5EF4-FFF2-40B4-BE49-F238E27FC236}">
                <a16:creationId xmlns:a16="http://schemas.microsoft.com/office/drawing/2014/main" id="{F1D817CC-5B14-304C-9418-00FE1567B281}"/>
              </a:ext>
            </a:extLst>
          </p:cNvPr>
          <p:cNvPicPr>
            <a:picLocks noChangeAspect="1"/>
          </p:cNvPicPr>
          <p:nvPr/>
        </p:nvPicPr>
        <p:blipFill rotWithShape="1">
          <a:blip r:embed="rId3"/>
          <a:srcRect l="31334" r="19935"/>
          <a:stretch/>
        </p:blipFill>
        <p:spPr>
          <a:xfrm>
            <a:off x="9324236" y="2178017"/>
            <a:ext cx="2748573" cy="4300727"/>
          </a:xfrm>
          <a:prstGeom prst="rect">
            <a:avLst/>
          </a:prstGeom>
        </p:spPr>
      </p:pic>
      <p:grpSp>
        <p:nvGrpSpPr>
          <p:cNvPr id="393" name="Group 392">
            <a:extLst>
              <a:ext uri="{FF2B5EF4-FFF2-40B4-BE49-F238E27FC236}">
                <a16:creationId xmlns:a16="http://schemas.microsoft.com/office/drawing/2014/main" id="{7BD27928-770C-41C1-B1E9-9FEB5A8010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3877" y="4618784"/>
            <a:ext cx="365021" cy="365021"/>
            <a:chOff x="149345" y="10991595"/>
            <a:chExt cx="365021" cy="365021"/>
          </a:xfrm>
        </p:grpSpPr>
        <p:sp>
          <p:nvSpPr>
            <p:cNvPr id="394" name="Oval 393">
              <a:extLst>
                <a:ext uri="{FF2B5EF4-FFF2-40B4-BE49-F238E27FC236}">
                  <a16:creationId xmlns:a16="http://schemas.microsoft.com/office/drawing/2014/main" id="{C4C270DE-0BEB-4372-B440-7EADA6FAF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345" y="10991595"/>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5" name="Oval 394">
              <a:extLst>
                <a:ext uri="{FF2B5EF4-FFF2-40B4-BE49-F238E27FC236}">
                  <a16:creationId xmlns:a16="http://schemas.microsoft.com/office/drawing/2014/main" id="{757ACA0C-8702-4043-8D4D-582EAEDF1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9345" y="10991595"/>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324306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6"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B9B71931-8653-0149-A9D6-D174AD8BF6B6}"/>
              </a:ext>
            </a:extLst>
          </p:cNvPr>
          <p:cNvSpPr>
            <a:spLocks noGrp="1"/>
          </p:cNvSpPr>
          <p:nvPr>
            <p:ph type="title"/>
          </p:nvPr>
        </p:nvSpPr>
        <p:spPr>
          <a:xfrm>
            <a:off x="1861854" y="633046"/>
            <a:ext cx="4834021" cy="1314996"/>
          </a:xfrm>
        </p:spPr>
        <p:txBody>
          <a:bodyPr anchor="b">
            <a:normAutofit/>
          </a:bodyPr>
          <a:lstStyle/>
          <a:p>
            <a:pPr algn="ctr"/>
            <a:r>
              <a:rPr lang="uk-UA" b="1" dirty="0"/>
              <a:t>«Енеїда»</a:t>
            </a:r>
            <a:br>
              <a:rPr lang="uk-UA" b="1" dirty="0"/>
            </a:br>
            <a:r>
              <a:rPr lang="uk-UA" b="1" dirty="0"/>
              <a:t>поема</a:t>
            </a:r>
            <a:endParaRPr lang="cs-CZ" dirty="0"/>
          </a:p>
        </p:txBody>
      </p:sp>
      <p:sp>
        <p:nvSpPr>
          <p:cNvPr id="3" name="Zástupný obsah 2">
            <a:extLst>
              <a:ext uri="{FF2B5EF4-FFF2-40B4-BE49-F238E27FC236}">
                <a16:creationId xmlns:a16="http://schemas.microsoft.com/office/drawing/2014/main" id="{6F5D7A2A-2B75-D841-A4B4-80BFB578ADAF}"/>
              </a:ext>
            </a:extLst>
          </p:cNvPr>
          <p:cNvSpPr>
            <a:spLocks noGrp="1"/>
          </p:cNvSpPr>
          <p:nvPr>
            <p:ph idx="1"/>
          </p:nvPr>
        </p:nvSpPr>
        <p:spPr>
          <a:xfrm>
            <a:off x="940244" y="2380789"/>
            <a:ext cx="6110087" cy="4044463"/>
          </a:xfrm>
        </p:spPr>
        <p:txBody>
          <a:bodyPr>
            <a:normAutofit/>
          </a:bodyPr>
          <a:lstStyle/>
          <a:p>
            <a:pPr algn="just"/>
            <a:r>
              <a:rPr lang="cs-CZ" sz="2000" dirty="0"/>
              <a:t>V roce 1798 se objeví první tři části tohoto díla.</a:t>
            </a:r>
          </a:p>
          <a:p>
            <a:pPr algn="just"/>
            <a:r>
              <a:rPr lang="cs-CZ" sz="2000" dirty="0"/>
              <a:t>V roce 1808 – druhé vydání prvních tří částí.</a:t>
            </a:r>
          </a:p>
          <a:p>
            <a:pPr algn="just"/>
            <a:r>
              <a:rPr lang="cs-CZ" sz="2000" dirty="0"/>
              <a:t>V roce 1809 – publikace čtyř částí.</a:t>
            </a:r>
          </a:p>
          <a:p>
            <a:pPr algn="just"/>
            <a:r>
              <a:rPr lang="cs-CZ" sz="2000" dirty="0"/>
              <a:t>V roce 1842 – publikace celého díla v Charkově.</a:t>
            </a:r>
            <a:endParaRPr lang="uk-UA" sz="2000" dirty="0"/>
          </a:p>
          <a:p>
            <a:pPr algn="just"/>
            <a:r>
              <a:rPr lang="cs-CZ" sz="2000" dirty="0"/>
              <a:t>Komický epos, humorní hrdinská rozsáhla báseň (poema), burleskní travestie – zachycuje bohatství své doby, opravdový obraz Ukrajiny</a:t>
            </a:r>
            <a:r>
              <a:rPr lang="uk-UA" sz="2000" dirty="0"/>
              <a:t>.</a:t>
            </a:r>
          </a:p>
          <a:p>
            <a:pPr algn="just"/>
            <a:r>
              <a:rPr lang="cs-CZ" sz="2000" dirty="0"/>
              <a:t>Encyklopedie ukrajinských zvyků a každodenního života.</a:t>
            </a:r>
          </a:p>
          <a:p>
            <a:pPr algn="just"/>
            <a:r>
              <a:rPr lang="cs-CZ" sz="2000" dirty="0"/>
              <a:t>Dílo je považováno za první dílo novodobé ukrajinské literatury. </a:t>
            </a:r>
          </a:p>
          <a:p>
            <a:pPr marL="0" indent="0" algn="just">
              <a:buNone/>
            </a:pPr>
            <a:endParaRPr lang="cs-CZ" sz="1500" dirty="0"/>
          </a:p>
        </p:txBody>
      </p:sp>
      <p:pic>
        <p:nvPicPr>
          <p:cNvPr id="5" name="Obrázek 4">
            <a:extLst>
              <a:ext uri="{FF2B5EF4-FFF2-40B4-BE49-F238E27FC236}">
                <a16:creationId xmlns:a16="http://schemas.microsoft.com/office/drawing/2014/main" id="{736E14BB-F5DF-844C-9470-16801F6B71AF}"/>
              </a:ext>
            </a:extLst>
          </p:cNvPr>
          <p:cNvPicPr>
            <a:picLocks noChangeAspect="1"/>
          </p:cNvPicPr>
          <p:nvPr/>
        </p:nvPicPr>
        <p:blipFill>
          <a:blip r:embed="rId2"/>
          <a:stretch>
            <a:fillRect/>
          </a:stretch>
        </p:blipFill>
        <p:spPr>
          <a:xfrm>
            <a:off x="7137731" y="762865"/>
            <a:ext cx="4612412" cy="5332270"/>
          </a:xfrm>
          <a:prstGeom prst="rect">
            <a:avLst/>
          </a:prstGeom>
        </p:spPr>
      </p:pic>
      <p:grpSp>
        <p:nvGrpSpPr>
          <p:cNvPr id="2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1" name="Freeform: Shape 2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68757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0C9B5555-0974-914E-B51E-93B0DC83759C}"/>
              </a:ext>
            </a:extLst>
          </p:cNvPr>
          <p:cNvSpPr>
            <a:spLocks noGrp="1"/>
          </p:cNvSpPr>
          <p:nvPr>
            <p:ph type="title"/>
          </p:nvPr>
        </p:nvSpPr>
        <p:spPr>
          <a:xfrm>
            <a:off x="3346995" y="302801"/>
            <a:ext cx="5217173" cy="1541410"/>
          </a:xfrm>
        </p:spPr>
        <p:txBody>
          <a:bodyPr anchor="t">
            <a:normAutofit/>
          </a:bodyPr>
          <a:lstStyle/>
          <a:p>
            <a:pPr algn="ctr"/>
            <a:r>
              <a:rPr lang="uk-UA" b="1" dirty="0"/>
              <a:t>Енеїда. </a:t>
            </a:r>
            <a:br>
              <a:rPr lang="uk-UA" b="1" dirty="0"/>
            </a:br>
            <a:r>
              <a:rPr lang="uk-UA" b="1" dirty="0"/>
              <a:t>Частина перша.</a:t>
            </a:r>
            <a:endParaRPr lang="cs-CZ" b="1" dirty="0"/>
          </a:p>
        </p:txBody>
      </p:sp>
      <p:sp>
        <p:nvSpPr>
          <p:cNvPr id="12" name="Freeform: Shape 11">
            <a:extLst>
              <a:ext uri="{FF2B5EF4-FFF2-40B4-BE49-F238E27FC236}">
                <a16:creationId xmlns:a16="http://schemas.microsoft.com/office/drawing/2014/main" id="{058E97B8-3278-4D63-89EC-C4580EF76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3412"/>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solidFill>
            <a:schemeClr val="tx1"/>
          </a:solidFill>
          <a:ln w="2532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B0168936-CE5E-45A4-9FAA-820681A7B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68444"/>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solidFill>
            <a:schemeClr val="tx1"/>
          </a:solidFill>
          <a:ln w="25320"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EB414A95-9CF6-4787-B6F4-736E75DFBB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3" y="4864099"/>
            <a:ext cx="2085971" cy="1993901"/>
            <a:chOff x="3121343" y="4864099"/>
            <a:chExt cx="2085971" cy="1993901"/>
          </a:xfrm>
          <a:solidFill>
            <a:schemeClr val="tx1"/>
          </a:solidFill>
        </p:grpSpPr>
        <p:sp>
          <p:nvSpPr>
            <p:cNvPr id="17" name="Freeform: Shape 16">
              <a:extLst>
                <a:ext uri="{FF2B5EF4-FFF2-40B4-BE49-F238E27FC236}">
                  <a16:creationId xmlns:a16="http://schemas.microsoft.com/office/drawing/2014/main" id="{3E55EDEC-1A3E-44D4-9F1C-5FAEB4823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F352701-4D72-4D42-BED8-F30782F566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CE7DD15-248D-407F-9BBA-87DCEF3C9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F249086-A196-41DD-BC96-CA27D2C9E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BF07749-D7D0-470F-9C12-E8D19EB1D3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A05B1B7D-CE78-4677-BE51-133F4425E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6CEA59F-3271-46D6-9CBC-F7C8DED967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68256DC-CD27-4A4B-8A1B-E315CADF26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B4D0082-FA6D-4E6D-BACC-89F325389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D10D35FD-C3A9-4C0A-BC06-140E6D6F6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9525" cap="flat">
              <a:noFill/>
              <a:prstDash val="solid"/>
              <a:miter/>
            </a:ln>
          </p:spPr>
          <p:txBody>
            <a:bodyPr wrap="square" rtlCol="0" anchor="ctr">
              <a:noAutofit/>
            </a:bodyPr>
            <a:lstStyle/>
            <a:p>
              <a:endParaRPr lang="en-US"/>
            </a:p>
          </p:txBody>
        </p:sp>
        <p:sp>
          <p:nvSpPr>
            <p:cNvPr id="27" name="Freeform: Shape 26">
              <a:extLst>
                <a:ext uri="{FF2B5EF4-FFF2-40B4-BE49-F238E27FC236}">
                  <a16:creationId xmlns:a16="http://schemas.microsoft.com/office/drawing/2014/main" id="{24A8F3F5-01DB-4D7F-865A-A033D7653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9525" cap="flat">
              <a:noFill/>
              <a:prstDash val="solid"/>
              <a:miter/>
            </a:ln>
          </p:spPr>
          <p:txBody>
            <a:bodyPr wrap="square" rtlCol="0" anchor="ctr">
              <a:noAutofit/>
            </a:bodyPr>
            <a:lstStyle/>
            <a:p>
              <a:endParaRPr lang="en-US"/>
            </a:p>
          </p:txBody>
        </p:sp>
        <p:sp>
          <p:nvSpPr>
            <p:cNvPr id="28" name="Freeform: Shape 27">
              <a:extLst>
                <a:ext uri="{FF2B5EF4-FFF2-40B4-BE49-F238E27FC236}">
                  <a16:creationId xmlns:a16="http://schemas.microsoft.com/office/drawing/2014/main" id="{B269D5FA-3DC7-4503-A9AC-DB43F5AA2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9525" cap="flat">
              <a:noFill/>
              <a:prstDash val="solid"/>
              <a:miter/>
            </a:ln>
          </p:spPr>
          <p:txBody>
            <a:bodyPr wrap="square" rtlCol="0" anchor="ctr">
              <a:noAutofit/>
            </a:bodyPr>
            <a:lstStyle/>
            <a:p>
              <a:endParaRPr lang="en-US"/>
            </a:p>
          </p:txBody>
        </p:sp>
        <p:sp>
          <p:nvSpPr>
            <p:cNvPr id="29" name="Freeform: Shape 28">
              <a:extLst>
                <a:ext uri="{FF2B5EF4-FFF2-40B4-BE49-F238E27FC236}">
                  <a16:creationId xmlns:a16="http://schemas.microsoft.com/office/drawing/2014/main" id="{FEB6DAF0-32D8-49F4-AE4A-0278A314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 name="Zástupný obsah 2">
            <a:extLst>
              <a:ext uri="{FF2B5EF4-FFF2-40B4-BE49-F238E27FC236}">
                <a16:creationId xmlns:a16="http://schemas.microsoft.com/office/drawing/2014/main" id="{51C38DE3-4EF3-0641-9FB2-9B639CD5C4A3}"/>
              </a:ext>
            </a:extLst>
          </p:cNvPr>
          <p:cNvSpPr>
            <a:spLocks noGrp="1"/>
          </p:cNvSpPr>
          <p:nvPr>
            <p:ph idx="1"/>
          </p:nvPr>
        </p:nvSpPr>
        <p:spPr>
          <a:xfrm>
            <a:off x="5620186" y="2022663"/>
            <a:ext cx="5941845" cy="5281813"/>
          </a:xfrm>
        </p:spPr>
        <p:txBody>
          <a:bodyPr>
            <a:normAutofit/>
          </a:bodyPr>
          <a:lstStyle/>
          <a:p>
            <a:pPr marL="0" indent="0" algn="just">
              <a:buNone/>
            </a:pPr>
            <a:r>
              <a:rPr lang="uk-UA" sz="2400" dirty="0"/>
              <a:t>Ворожба між </a:t>
            </a:r>
            <a:r>
              <a:rPr lang="uk-UA" sz="2400" dirty="0" err="1"/>
              <a:t>Юноною</a:t>
            </a:r>
            <a:r>
              <a:rPr lang="uk-UA" sz="2400" dirty="0"/>
              <a:t> та Енеєм. </a:t>
            </a:r>
            <a:r>
              <a:rPr lang="uk-UA" sz="2400" dirty="0" err="1"/>
              <a:t>Юнона</a:t>
            </a:r>
            <a:r>
              <a:rPr lang="uk-UA" sz="2400" dirty="0"/>
              <a:t> за допомогою </a:t>
            </a:r>
            <a:r>
              <a:rPr lang="uk-UA" sz="2400" dirty="0" err="1"/>
              <a:t>Еола</a:t>
            </a:r>
            <a:r>
              <a:rPr lang="uk-UA" sz="2400" dirty="0"/>
              <a:t> (бога вітру) спричиняє бурю на кораблі Енея. Еней та кілька троянців (після того як греки спалили Трою) пливуть морем. Вони прибувають у Карфаген. Дідона (цариця) влаштувала бенкет. Дідона закохалася в Енея і робить забави кожний день, він проводить 2 роки у неї. Але за наказом Зевса троянці мали збиратися в дорогу. Дідона плакала і нарікала на Енея, він хотів втекти вночі, але вона здогадалась. Не переживши утраченого кохання, Дідона сама себе спалила.</a:t>
            </a:r>
            <a:endParaRPr lang="cs-CZ" sz="2400" dirty="0"/>
          </a:p>
          <a:p>
            <a:endParaRPr lang="cs-CZ" sz="2200" dirty="0"/>
          </a:p>
        </p:txBody>
      </p:sp>
      <p:pic>
        <p:nvPicPr>
          <p:cNvPr id="30" name="Obrázek 29" descr="Obsah obrázku místnost&#10;&#10;Popis byl vytvořen automaticky">
            <a:extLst>
              <a:ext uri="{FF2B5EF4-FFF2-40B4-BE49-F238E27FC236}">
                <a16:creationId xmlns:a16="http://schemas.microsoft.com/office/drawing/2014/main" id="{0DE00A4C-C583-A44A-A99F-0482AB6CDC2E}"/>
              </a:ext>
            </a:extLst>
          </p:cNvPr>
          <p:cNvPicPr>
            <a:picLocks noChangeAspect="1"/>
          </p:cNvPicPr>
          <p:nvPr/>
        </p:nvPicPr>
        <p:blipFill>
          <a:blip r:embed="rId2"/>
          <a:stretch>
            <a:fillRect/>
          </a:stretch>
        </p:blipFill>
        <p:spPr>
          <a:xfrm>
            <a:off x="1087790" y="1933374"/>
            <a:ext cx="4112062" cy="4924626"/>
          </a:xfrm>
          <a:prstGeom prst="rect">
            <a:avLst/>
          </a:prstGeom>
        </p:spPr>
      </p:pic>
    </p:spTree>
    <p:extLst>
      <p:ext uri="{BB962C8B-B14F-4D97-AF65-F5344CB8AC3E}">
        <p14:creationId xmlns:p14="http://schemas.microsoft.com/office/powerpoint/2010/main" val="928328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5" name="Freeform: Shape 14">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7" name="Freeform: Shape 16">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4" name="Nadpis 1">
            <a:extLst>
              <a:ext uri="{FF2B5EF4-FFF2-40B4-BE49-F238E27FC236}">
                <a16:creationId xmlns:a16="http://schemas.microsoft.com/office/drawing/2014/main" id="{0F4DF52E-64A3-E443-84BC-90446F0DD21C}"/>
              </a:ext>
            </a:extLst>
          </p:cNvPr>
          <p:cNvSpPr>
            <a:spLocks noGrp="1"/>
          </p:cNvSpPr>
          <p:nvPr>
            <p:ph type="title"/>
          </p:nvPr>
        </p:nvSpPr>
        <p:spPr>
          <a:xfrm>
            <a:off x="1861854" y="633046"/>
            <a:ext cx="4834021" cy="1314996"/>
          </a:xfrm>
        </p:spPr>
        <p:txBody>
          <a:bodyPr anchor="b">
            <a:normAutofit/>
          </a:bodyPr>
          <a:lstStyle/>
          <a:p>
            <a:pPr algn="ctr"/>
            <a:r>
              <a:rPr lang="uk-UA" b="1" dirty="0"/>
              <a:t>Енеїда. </a:t>
            </a:r>
            <a:br>
              <a:rPr lang="uk-UA" b="1" dirty="0"/>
            </a:br>
            <a:r>
              <a:rPr lang="uk-UA" b="1" dirty="0"/>
              <a:t>Частина друга.</a:t>
            </a:r>
            <a:endParaRPr lang="cs-CZ" b="1" dirty="0"/>
          </a:p>
        </p:txBody>
      </p:sp>
      <p:sp>
        <p:nvSpPr>
          <p:cNvPr id="3" name="Zástupný obsah 2">
            <a:extLst>
              <a:ext uri="{FF2B5EF4-FFF2-40B4-BE49-F238E27FC236}">
                <a16:creationId xmlns:a16="http://schemas.microsoft.com/office/drawing/2014/main" id="{548E06A7-CF52-EF4C-B1C4-303623F60531}"/>
              </a:ext>
            </a:extLst>
          </p:cNvPr>
          <p:cNvSpPr>
            <a:spLocks noGrp="1"/>
          </p:cNvSpPr>
          <p:nvPr>
            <p:ph idx="1"/>
          </p:nvPr>
        </p:nvSpPr>
        <p:spPr>
          <a:xfrm>
            <a:off x="1089107" y="2235110"/>
            <a:ext cx="6480664" cy="4507066"/>
          </a:xfrm>
        </p:spPr>
        <p:txBody>
          <a:bodyPr>
            <a:normAutofit/>
          </a:bodyPr>
          <a:lstStyle/>
          <a:p>
            <a:r>
              <a:rPr lang="uk-UA" sz="2200" dirty="0"/>
              <a:t>Наступна зупинка Енея у царя </a:t>
            </a:r>
            <a:r>
              <a:rPr lang="uk-UA" sz="2200" dirty="0" err="1"/>
              <a:t>Ацеста</a:t>
            </a:r>
            <a:r>
              <a:rPr lang="uk-UA" sz="2200" dirty="0"/>
              <a:t> (Сицилія). Тут справляли поминки батька Енея, який вже давно вмер від горілки. </a:t>
            </a:r>
          </a:p>
          <a:p>
            <a:r>
              <a:rPr lang="uk-UA" sz="2200" dirty="0"/>
              <a:t>На Олімпі – гості, спостерігають бійку Енеєвих воїнів — </a:t>
            </a:r>
            <a:r>
              <a:rPr lang="uk-UA" sz="2200" dirty="0" err="1"/>
              <a:t>Дареса</a:t>
            </a:r>
            <a:r>
              <a:rPr lang="uk-UA" sz="2200" dirty="0"/>
              <a:t> і </a:t>
            </a:r>
            <a:r>
              <a:rPr lang="uk-UA" sz="2200" dirty="0" err="1"/>
              <a:t>Ентелла</a:t>
            </a:r>
            <a:r>
              <a:rPr lang="uk-UA" sz="2200" dirty="0"/>
              <a:t> (який переміг). </a:t>
            </a:r>
          </a:p>
          <a:p>
            <a:r>
              <a:rPr lang="uk-UA" sz="2200" dirty="0" err="1"/>
              <a:t>Ірися</a:t>
            </a:r>
            <a:r>
              <a:rPr lang="uk-UA" sz="2200" dirty="0"/>
              <a:t> (прислужниця </a:t>
            </a:r>
            <a:r>
              <a:rPr lang="uk-UA" sz="2200" dirty="0" err="1"/>
              <a:t>Юнони</a:t>
            </a:r>
            <a:r>
              <a:rPr lang="uk-UA" sz="2200" dirty="0"/>
              <a:t>) змусила сицилійських жінок підпалити Троянські човни.</a:t>
            </a:r>
          </a:p>
          <a:p>
            <a:r>
              <a:rPr lang="uk-UA" sz="2200" dirty="0"/>
              <a:t>Еней бачить уві сні батька (</a:t>
            </a:r>
            <a:r>
              <a:rPr lang="uk-UA" sz="2200" dirty="0" err="1"/>
              <a:t>Анхіза</a:t>
            </a:r>
            <a:r>
              <a:rPr lang="uk-UA" sz="2200" dirty="0"/>
              <a:t>), той йому радить плисти в Рим, як велить Зевс.</a:t>
            </a:r>
            <a:endParaRPr lang="cs-CZ" sz="2200" dirty="0"/>
          </a:p>
        </p:txBody>
      </p:sp>
      <p:pic>
        <p:nvPicPr>
          <p:cNvPr id="6" name="Obrázek 5">
            <a:extLst>
              <a:ext uri="{FF2B5EF4-FFF2-40B4-BE49-F238E27FC236}">
                <a16:creationId xmlns:a16="http://schemas.microsoft.com/office/drawing/2014/main" id="{F678361E-4DAF-5640-8C2D-B8A55B5CE7FE}"/>
              </a:ext>
            </a:extLst>
          </p:cNvPr>
          <p:cNvPicPr>
            <a:picLocks noChangeAspect="1"/>
          </p:cNvPicPr>
          <p:nvPr/>
        </p:nvPicPr>
        <p:blipFill>
          <a:blip r:embed="rId2"/>
          <a:stretch>
            <a:fillRect/>
          </a:stretch>
        </p:blipFill>
        <p:spPr>
          <a:xfrm>
            <a:off x="7368552" y="1180947"/>
            <a:ext cx="4188487" cy="4786841"/>
          </a:xfrm>
          <a:prstGeom prst="rect">
            <a:avLst/>
          </a:prstGeom>
        </p:spPr>
      </p:pic>
      <p:grpSp>
        <p:nvGrpSpPr>
          <p:cNvPr id="21"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2" name="Freeform: Shape 21">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76976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Nadpis 1">
            <a:extLst>
              <a:ext uri="{FF2B5EF4-FFF2-40B4-BE49-F238E27FC236}">
                <a16:creationId xmlns:a16="http://schemas.microsoft.com/office/drawing/2014/main" id="{91D4BC02-B25B-4747-B2EE-3FCF5790FB10}"/>
              </a:ext>
            </a:extLst>
          </p:cNvPr>
          <p:cNvSpPr>
            <a:spLocks noGrp="1"/>
          </p:cNvSpPr>
          <p:nvPr>
            <p:ph type="title"/>
          </p:nvPr>
        </p:nvSpPr>
        <p:spPr>
          <a:xfrm>
            <a:off x="3471889" y="262514"/>
            <a:ext cx="5248221" cy="886379"/>
          </a:xfrm>
        </p:spPr>
        <p:txBody>
          <a:bodyPr>
            <a:noAutofit/>
          </a:bodyPr>
          <a:lstStyle/>
          <a:p>
            <a:pPr algn="ctr"/>
            <a:r>
              <a:rPr lang="uk-UA" sz="3200" b="1" dirty="0"/>
              <a:t>Енеїда. </a:t>
            </a:r>
            <a:br>
              <a:rPr lang="uk-UA" sz="3200" b="1" dirty="0"/>
            </a:br>
            <a:r>
              <a:rPr lang="uk-UA" sz="3200" b="1" dirty="0"/>
              <a:t>Частина третя.</a:t>
            </a:r>
            <a:endParaRPr lang="cs-CZ" sz="3200" b="1" dirty="0"/>
          </a:p>
        </p:txBody>
      </p:sp>
      <p:pic>
        <p:nvPicPr>
          <p:cNvPr id="6" name="Obrázek 5" descr="Obsah obrázku text, kniha&#10;&#10;Popis byl vytvořen automaticky">
            <a:extLst>
              <a:ext uri="{FF2B5EF4-FFF2-40B4-BE49-F238E27FC236}">
                <a16:creationId xmlns:a16="http://schemas.microsoft.com/office/drawing/2014/main" id="{D343FC5A-6E3B-0749-A890-7AFEE182F5A4}"/>
              </a:ext>
            </a:extLst>
          </p:cNvPr>
          <p:cNvPicPr>
            <a:picLocks noChangeAspect="1"/>
          </p:cNvPicPr>
          <p:nvPr/>
        </p:nvPicPr>
        <p:blipFill rotWithShape="1">
          <a:blip r:embed="rId2"/>
          <a:srcRect t="7503" r="-4" b="4153"/>
          <a:stretch/>
        </p:blipFill>
        <p:spPr>
          <a:xfrm>
            <a:off x="708900" y="1285425"/>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3" name="Group 12">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4" name="Freeform: Shape 1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7" name="Group 16">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8" name="Freeform: Shape 17">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1"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2" name="Freeform: Shape 21">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2A7CEF72-6F87-634B-B977-C09A3CFFBD5F}"/>
              </a:ext>
            </a:extLst>
          </p:cNvPr>
          <p:cNvSpPr>
            <a:spLocks noGrp="1"/>
          </p:cNvSpPr>
          <p:nvPr>
            <p:ph idx="1"/>
          </p:nvPr>
        </p:nvSpPr>
        <p:spPr>
          <a:xfrm>
            <a:off x="5664036" y="1557338"/>
            <a:ext cx="5788005" cy="4899415"/>
          </a:xfrm>
        </p:spPr>
        <p:txBody>
          <a:bodyPr>
            <a:normAutofit/>
          </a:bodyPr>
          <a:lstStyle/>
          <a:p>
            <a:pPr algn="just"/>
            <a:r>
              <a:rPr lang="uk-UA" sz="2000" dirty="0"/>
              <a:t>Припливають в південну Італію. Знову забави. Енеєві сниться батько і Плутон (підземне царство). Він шукає дорогу в пекло. Сивіла (стара баба) проводжає його у пеклі. </a:t>
            </a:r>
          </a:p>
          <a:p>
            <a:pPr algn="just"/>
            <a:r>
              <a:rPr lang="uk-UA" sz="2000" dirty="0"/>
              <a:t>«</a:t>
            </a:r>
            <a:r>
              <a:rPr lang="uk-UA" sz="2000" i="1" dirty="0"/>
              <a:t>Були тут злі жінки, свекрухи, мачухи, сердиті чоловіки, шурини брати та інші злидні. Були тут неправедні суді й </a:t>
            </a:r>
            <a:r>
              <a:rPr lang="uk-UA" sz="2000" i="1" dirty="0" err="1"/>
              <a:t>ісправники</a:t>
            </a:r>
            <a:r>
              <a:rPr lang="uk-UA" sz="2000" i="1" dirty="0"/>
              <a:t>, секретарі та інші чиновники, квартал був цілий </a:t>
            </a:r>
            <a:r>
              <a:rPr lang="uk-UA" sz="2000" i="1" dirty="0" err="1"/>
              <a:t>волоцюг</a:t>
            </a:r>
            <a:r>
              <a:rPr lang="uk-UA" sz="2000" i="1" dirty="0"/>
              <a:t>, п’яниць, розпусниць</a:t>
            </a:r>
            <a:r>
              <a:rPr lang="uk-UA" sz="2000" dirty="0"/>
              <a:t>». </a:t>
            </a:r>
          </a:p>
          <a:p>
            <a:pPr algn="just"/>
            <a:r>
              <a:rPr lang="uk-UA" sz="2000" dirty="0"/>
              <a:t>У пеклі – пани важко працюють, брехуни лижуть гарячі сковороди, скупим виливали розтоплене срібло в рот, батьки, які синів не вчили, «</a:t>
            </a:r>
            <a:r>
              <a:rPr lang="uk-UA" sz="2000" i="1" dirty="0"/>
              <a:t>кипіли в </a:t>
            </a:r>
            <a:r>
              <a:rPr lang="uk-UA" sz="2000" i="1" dirty="0" err="1"/>
              <a:t>нефті</a:t>
            </a:r>
            <a:r>
              <a:rPr lang="uk-UA" sz="2000" i="1" dirty="0"/>
              <a:t> в казанах</a:t>
            </a:r>
            <a:r>
              <a:rPr lang="uk-UA" sz="2000" dirty="0"/>
              <a:t>». </a:t>
            </a:r>
          </a:p>
          <a:p>
            <a:pPr algn="just"/>
            <a:r>
              <a:rPr lang="uk-UA" sz="2000" dirty="0"/>
              <a:t>Зустрічається з батьком.</a:t>
            </a:r>
            <a:endParaRPr lang="cs-CZ" sz="2000" dirty="0"/>
          </a:p>
          <a:p>
            <a:pPr algn="just"/>
            <a:endParaRPr lang="cs-CZ" sz="1800" dirty="0"/>
          </a:p>
        </p:txBody>
      </p:sp>
      <p:grpSp>
        <p:nvGrpSpPr>
          <p:cNvPr id="28"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9" name="Freeform: Shape 28">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60555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5" name="Freeform: Shape 14">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7" name="Freeform: Shape 16">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4" name="Nadpis 1">
            <a:extLst>
              <a:ext uri="{FF2B5EF4-FFF2-40B4-BE49-F238E27FC236}">
                <a16:creationId xmlns:a16="http://schemas.microsoft.com/office/drawing/2014/main" id="{F1EDD36D-EE18-E042-8EFD-A1960F95B37E}"/>
              </a:ext>
            </a:extLst>
          </p:cNvPr>
          <p:cNvSpPr>
            <a:spLocks noGrp="1"/>
          </p:cNvSpPr>
          <p:nvPr>
            <p:ph type="title"/>
          </p:nvPr>
        </p:nvSpPr>
        <p:spPr>
          <a:xfrm>
            <a:off x="2134459" y="153242"/>
            <a:ext cx="4834021" cy="1314996"/>
          </a:xfrm>
        </p:spPr>
        <p:txBody>
          <a:bodyPr anchor="b">
            <a:normAutofit/>
          </a:bodyPr>
          <a:lstStyle/>
          <a:p>
            <a:pPr algn="ctr"/>
            <a:r>
              <a:rPr lang="uk-UA" sz="3600" b="1" dirty="0"/>
              <a:t>Енеїда. </a:t>
            </a:r>
            <a:br>
              <a:rPr lang="uk-UA" sz="3600" b="1" dirty="0"/>
            </a:br>
            <a:r>
              <a:rPr lang="uk-UA" sz="3600" b="1" dirty="0"/>
              <a:t>Частина четверта.</a:t>
            </a:r>
            <a:endParaRPr lang="cs-CZ" sz="3600" b="1" dirty="0"/>
          </a:p>
        </p:txBody>
      </p:sp>
      <p:sp>
        <p:nvSpPr>
          <p:cNvPr id="3" name="Zástupný obsah 2">
            <a:extLst>
              <a:ext uri="{FF2B5EF4-FFF2-40B4-BE49-F238E27FC236}">
                <a16:creationId xmlns:a16="http://schemas.microsoft.com/office/drawing/2014/main" id="{97D4A10E-8352-5242-B8A9-7AA974863376}"/>
              </a:ext>
            </a:extLst>
          </p:cNvPr>
          <p:cNvSpPr>
            <a:spLocks noGrp="1"/>
          </p:cNvSpPr>
          <p:nvPr>
            <p:ph idx="1"/>
          </p:nvPr>
        </p:nvSpPr>
        <p:spPr>
          <a:xfrm>
            <a:off x="1408097" y="1760892"/>
            <a:ext cx="5287787" cy="4943866"/>
          </a:xfrm>
        </p:spPr>
        <p:txBody>
          <a:bodyPr>
            <a:normAutofit lnSpcReduction="10000"/>
          </a:bodyPr>
          <a:lstStyle/>
          <a:p>
            <a:pPr algn="just"/>
            <a:r>
              <a:rPr lang="uk-UA" sz="2000" dirty="0"/>
              <a:t>Троянці відпливають від острова цариці </a:t>
            </a:r>
            <a:r>
              <a:rPr lang="uk-UA" sz="2000" dirty="0" err="1"/>
              <a:t>Цірцеї</a:t>
            </a:r>
            <a:r>
              <a:rPr lang="uk-UA" sz="2000" dirty="0"/>
              <a:t>, яка чарами притягує кораблі й обертає людей на чотириногих тварин, їх відвернув </a:t>
            </a:r>
            <a:r>
              <a:rPr lang="uk-UA" sz="2000" dirty="0" err="1"/>
              <a:t>Еол</a:t>
            </a:r>
            <a:r>
              <a:rPr lang="uk-UA" sz="2000" dirty="0"/>
              <a:t> вітрами. Вже близько Рим, там мають осісти.</a:t>
            </a:r>
          </a:p>
          <a:p>
            <a:pPr algn="just"/>
            <a:r>
              <a:rPr lang="uk-UA" sz="2000" dirty="0"/>
              <a:t>Прибули до землі Латинської. Цар Латин мав красиву дочку </a:t>
            </a:r>
            <a:r>
              <a:rPr lang="uk-UA" sz="2000" dirty="0" err="1"/>
              <a:t>Лавинію</a:t>
            </a:r>
            <a:r>
              <a:rPr lang="uk-UA" sz="2000" dirty="0"/>
              <a:t>, яка мала багато женихів. Найкращим батьки вважали </a:t>
            </a:r>
            <a:r>
              <a:rPr lang="uk-UA" sz="2000" dirty="0" err="1"/>
              <a:t>Турна</a:t>
            </a:r>
            <a:r>
              <a:rPr lang="uk-UA" sz="2000" dirty="0"/>
              <a:t>, сусіднього царя. Еней прибуває перед сватанням.</a:t>
            </a:r>
          </a:p>
          <a:p>
            <a:pPr algn="just"/>
            <a:r>
              <a:rPr lang="uk-UA" sz="2000" dirty="0"/>
              <a:t>Троянці вчать латинську мову. Латин приймає Енея, називає його зятем, бо сподобався він йому. </a:t>
            </a:r>
            <a:r>
              <a:rPr lang="uk-UA" sz="2000" dirty="0" err="1"/>
              <a:t>Юнона</a:t>
            </a:r>
            <a:r>
              <a:rPr lang="uk-UA" sz="2000" dirty="0"/>
              <a:t> підсилає фурію, щоб та намовила </a:t>
            </a:r>
            <a:r>
              <a:rPr lang="uk-UA" sz="2000" dirty="0" err="1"/>
              <a:t>Турна</a:t>
            </a:r>
            <a:r>
              <a:rPr lang="uk-UA" sz="2000" dirty="0"/>
              <a:t> напроти Енея і Латина, і людей латинських один на одного нацькувала. Латин не хотів війни, але вельможі намовляли людей. </a:t>
            </a:r>
          </a:p>
          <a:p>
            <a:pPr algn="just"/>
            <a:r>
              <a:rPr lang="uk-UA" sz="2000" dirty="0"/>
              <a:t>Енеєве військо також готується до війни.</a:t>
            </a:r>
            <a:endParaRPr lang="cs-CZ" sz="2000" dirty="0"/>
          </a:p>
        </p:txBody>
      </p:sp>
      <p:pic>
        <p:nvPicPr>
          <p:cNvPr id="6" name="Obrázek 5">
            <a:extLst>
              <a:ext uri="{FF2B5EF4-FFF2-40B4-BE49-F238E27FC236}">
                <a16:creationId xmlns:a16="http://schemas.microsoft.com/office/drawing/2014/main" id="{2BB40014-D68C-3A49-8D3D-41863A35C39A}"/>
              </a:ext>
            </a:extLst>
          </p:cNvPr>
          <p:cNvPicPr>
            <a:picLocks noChangeAspect="1"/>
          </p:cNvPicPr>
          <p:nvPr/>
        </p:nvPicPr>
        <p:blipFill>
          <a:blip r:embed="rId2"/>
          <a:stretch>
            <a:fillRect/>
          </a:stretch>
        </p:blipFill>
        <p:spPr>
          <a:xfrm>
            <a:off x="6870687" y="661565"/>
            <a:ext cx="4612413" cy="5363271"/>
          </a:xfrm>
          <a:prstGeom prst="rect">
            <a:avLst/>
          </a:prstGeom>
        </p:spPr>
      </p:pic>
      <p:grpSp>
        <p:nvGrpSpPr>
          <p:cNvPr id="21"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2" name="Freeform: Shape 21">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45758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Nadpis 1">
            <a:extLst>
              <a:ext uri="{FF2B5EF4-FFF2-40B4-BE49-F238E27FC236}">
                <a16:creationId xmlns:a16="http://schemas.microsoft.com/office/drawing/2014/main" id="{419DC63F-6085-D141-B08B-A2014BB3A00B}"/>
              </a:ext>
            </a:extLst>
          </p:cNvPr>
          <p:cNvSpPr>
            <a:spLocks noGrp="1"/>
          </p:cNvSpPr>
          <p:nvPr>
            <p:ph type="title"/>
          </p:nvPr>
        </p:nvSpPr>
        <p:spPr>
          <a:xfrm>
            <a:off x="3250070" y="205528"/>
            <a:ext cx="5217173" cy="1541410"/>
          </a:xfrm>
        </p:spPr>
        <p:txBody>
          <a:bodyPr anchor="t">
            <a:normAutofit/>
          </a:bodyPr>
          <a:lstStyle/>
          <a:p>
            <a:pPr algn="ctr"/>
            <a:r>
              <a:rPr lang="uk-UA" b="1" dirty="0"/>
              <a:t>Енеїда. </a:t>
            </a:r>
            <a:br>
              <a:rPr lang="uk-UA" b="1" dirty="0"/>
            </a:br>
            <a:r>
              <a:rPr lang="uk-UA" b="1" dirty="0"/>
              <a:t>Частина п’ята.</a:t>
            </a:r>
            <a:endParaRPr lang="cs-CZ" b="1" dirty="0"/>
          </a:p>
        </p:txBody>
      </p:sp>
      <p:sp>
        <p:nvSpPr>
          <p:cNvPr id="13" name="Freeform: Shape 12">
            <a:extLst>
              <a:ext uri="{FF2B5EF4-FFF2-40B4-BE49-F238E27FC236}">
                <a16:creationId xmlns:a16="http://schemas.microsoft.com/office/drawing/2014/main" id="{058E97B8-3278-4D63-89EC-C4580EF76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3412"/>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solidFill>
            <a:schemeClr val="tx1"/>
          </a:solid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B0168936-CE5E-45A4-9FAA-820681A7B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68444"/>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solidFill>
            <a:schemeClr val="tx1"/>
          </a:solidFill>
          <a:ln w="25320"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EB414A95-9CF6-4787-B6F4-736E75DFBB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3" y="4864099"/>
            <a:ext cx="2085971" cy="1993901"/>
            <a:chOff x="3121343" y="4864099"/>
            <a:chExt cx="2085971" cy="1993901"/>
          </a:xfrm>
          <a:solidFill>
            <a:schemeClr val="tx1"/>
          </a:solidFill>
        </p:grpSpPr>
        <p:sp>
          <p:nvSpPr>
            <p:cNvPr id="18" name="Freeform: Shape 17">
              <a:extLst>
                <a:ext uri="{FF2B5EF4-FFF2-40B4-BE49-F238E27FC236}">
                  <a16:creationId xmlns:a16="http://schemas.microsoft.com/office/drawing/2014/main" id="{3E55EDEC-1A3E-44D4-9F1C-5FAEB4823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F352701-4D72-4D42-BED8-F30782F566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E7DD15-248D-407F-9BBA-87DCEF3C9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F249086-A196-41DD-BC96-CA27D2C9E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BF07749-D7D0-470F-9C12-E8D19EB1D3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A05B1B7D-CE78-4677-BE51-133F4425E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6CEA59F-3271-46D6-9CBC-F7C8DED967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68256DC-CD27-4A4B-8A1B-E315CADF26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B4D0082-FA6D-4E6D-BACC-89F325389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D10D35FD-C3A9-4C0A-BC06-140E6D6F6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9525" cap="flat">
              <a:noFill/>
              <a:prstDash val="solid"/>
              <a:miter/>
            </a:ln>
          </p:spPr>
          <p:txBody>
            <a:bodyPr wrap="square" rtlCol="0" anchor="ctr">
              <a:noAutofit/>
            </a:bodyPr>
            <a:lstStyle/>
            <a:p>
              <a:endParaRPr lang="en-US"/>
            </a:p>
          </p:txBody>
        </p:sp>
        <p:sp>
          <p:nvSpPr>
            <p:cNvPr id="28" name="Freeform: Shape 27">
              <a:extLst>
                <a:ext uri="{FF2B5EF4-FFF2-40B4-BE49-F238E27FC236}">
                  <a16:creationId xmlns:a16="http://schemas.microsoft.com/office/drawing/2014/main" id="{24A8F3F5-01DB-4D7F-865A-A033D7653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9525" cap="flat">
              <a:noFill/>
              <a:prstDash val="solid"/>
              <a:miter/>
            </a:ln>
          </p:spPr>
          <p:txBody>
            <a:bodyPr wrap="square" rtlCol="0" anchor="ctr">
              <a:noAutofit/>
            </a:bodyPr>
            <a:lstStyle/>
            <a:p>
              <a:endParaRPr lang="en-US"/>
            </a:p>
          </p:txBody>
        </p:sp>
        <p:sp>
          <p:nvSpPr>
            <p:cNvPr id="29" name="Freeform: Shape 28">
              <a:extLst>
                <a:ext uri="{FF2B5EF4-FFF2-40B4-BE49-F238E27FC236}">
                  <a16:creationId xmlns:a16="http://schemas.microsoft.com/office/drawing/2014/main" id="{B269D5FA-3DC7-4503-A9AC-DB43F5AA2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9525" cap="flat">
              <a:noFill/>
              <a:prstDash val="solid"/>
              <a:miter/>
            </a:ln>
          </p:spPr>
          <p:txBody>
            <a:bodyPr wrap="square" rtlCol="0" anchor="ctr">
              <a:noAutofit/>
            </a:bodyPr>
            <a:lstStyle/>
            <a:p>
              <a:endParaRPr lang="en-US"/>
            </a:p>
          </p:txBody>
        </p:sp>
        <p:sp>
          <p:nvSpPr>
            <p:cNvPr id="30" name="Freeform: Shape 29">
              <a:extLst>
                <a:ext uri="{FF2B5EF4-FFF2-40B4-BE49-F238E27FC236}">
                  <a16:creationId xmlns:a16="http://schemas.microsoft.com/office/drawing/2014/main" id="{FEB6DAF0-32D8-49F4-AE4A-0278A314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pic>
        <p:nvPicPr>
          <p:cNvPr id="6" name="Obrázek 5" descr="Obsah obrázku okno&#10;&#10;Popis byl vytvořen automaticky">
            <a:extLst>
              <a:ext uri="{FF2B5EF4-FFF2-40B4-BE49-F238E27FC236}">
                <a16:creationId xmlns:a16="http://schemas.microsoft.com/office/drawing/2014/main" id="{456B322C-375E-4145-9304-71D483ED8491}"/>
              </a:ext>
            </a:extLst>
          </p:cNvPr>
          <p:cNvPicPr>
            <a:picLocks noChangeAspect="1"/>
          </p:cNvPicPr>
          <p:nvPr/>
        </p:nvPicPr>
        <p:blipFill>
          <a:blip r:embed="rId2"/>
          <a:stretch>
            <a:fillRect/>
          </a:stretch>
        </p:blipFill>
        <p:spPr>
          <a:xfrm>
            <a:off x="1252978" y="2012642"/>
            <a:ext cx="4097328" cy="4863297"/>
          </a:xfrm>
          <a:prstGeom prst="rect">
            <a:avLst/>
          </a:prstGeom>
        </p:spPr>
      </p:pic>
      <p:sp>
        <p:nvSpPr>
          <p:cNvPr id="3" name="Zástupný obsah 2">
            <a:extLst>
              <a:ext uri="{FF2B5EF4-FFF2-40B4-BE49-F238E27FC236}">
                <a16:creationId xmlns:a16="http://schemas.microsoft.com/office/drawing/2014/main" id="{3A344CE5-DA94-0C4D-AD11-ED8EBA56EEC3}"/>
              </a:ext>
            </a:extLst>
          </p:cNvPr>
          <p:cNvSpPr>
            <a:spLocks noGrp="1"/>
          </p:cNvSpPr>
          <p:nvPr>
            <p:ph idx="1"/>
          </p:nvPr>
        </p:nvSpPr>
        <p:spPr>
          <a:xfrm>
            <a:off x="5993494" y="1790240"/>
            <a:ext cx="5217173" cy="5085699"/>
          </a:xfrm>
        </p:spPr>
        <p:txBody>
          <a:bodyPr>
            <a:normAutofit/>
          </a:bodyPr>
          <a:lstStyle/>
          <a:p>
            <a:r>
              <a:rPr lang="uk-UA" dirty="0"/>
              <a:t>Еней, роздумуючи як перемогти </a:t>
            </a:r>
            <a:r>
              <a:rPr lang="uk-UA" dirty="0" err="1"/>
              <a:t>Турна</a:t>
            </a:r>
            <a:r>
              <a:rPr lang="uk-UA" dirty="0"/>
              <a:t>, побачив віщий сон, в якому йому порадили з’єднати сили з </a:t>
            </a:r>
            <a:r>
              <a:rPr lang="uk-UA" dirty="0" err="1"/>
              <a:t>аркадянами</a:t>
            </a:r>
            <a:r>
              <a:rPr lang="uk-UA" dirty="0"/>
              <a:t>. </a:t>
            </a:r>
            <a:r>
              <a:rPr lang="uk-UA" dirty="0" err="1"/>
              <a:t>Аркадянський</a:t>
            </a:r>
            <a:r>
              <a:rPr lang="uk-UA" dirty="0"/>
              <a:t> цар підтримав Енея. </a:t>
            </a:r>
            <a:r>
              <a:rPr lang="uk-UA" dirty="0" err="1"/>
              <a:t>Турн</a:t>
            </a:r>
            <a:r>
              <a:rPr lang="uk-UA" dirty="0"/>
              <a:t> тим часом нападає на «нову» Трою, Низ і </a:t>
            </a:r>
            <a:r>
              <a:rPr lang="uk-UA" dirty="0" err="1"/>
              <a:t>Евріал</a:t>
            </a:r>
            <a:r>
              <a:rPr lang="uk-UA" dirty="0"/>
              <a:t> (воїни Енея) загинули — пробрались у ворожий табір вночі, щоб зарізати ворогів. </a:t>
            </a:r>
          </a:p>
          <a:p>
            <a:r>
              <a:rPr lang="uk-UA" dirty="0"/>
              <a:t>Троянці перемагають.</a:t>
            </a:r>
            <a:endParaRPr lang="cs-CZ" dirty="0"/>
          </a:p>
          <a:p>
            <a:pPr marL="0" indent="0">
              <a:buNone/>
            </a:pPr>
            <a:endParaRPr lang="cs-CZ" dirty="0"/>
          </a:p>
        </p:txBody>
      </p:sp>
    </p:spTree>
    <p:extLst>
      <p:ext uri="{BB962C8B-B14F-4D97-AF65-F5344CB8AC3E}">
        <p14:creationId xmlns:p14="http://schemas.microsoft.com/office/powerpoint/2010/main" val="4103488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Nadpis 1">
            <a:extLst>
              <a:ext uri="{FF2B5EF4-FFF2-40B4-BE49-F238E27FC236}">
                <a16:creationId xmlns:a16="http://schemas.microsoft.com/office/drawing/2014/main" id="{587E9869-DDC7-8845-97BB-BAEBB5CAD79D}"/>
              </a:ext>
            </a:extLst>
          </p:cNvPr>
          <p:cNvSpPr>
            <a:spLocks noGrp="1"/>
          </p:cNvSpPr>
          <p:nvPr>
            <p:ph type="title"/>
          </p:nvPr>
        </p:nvSpPr>
        <p:spPr>
          <a:xfrm>
            <a:off x="3374127" y="348099"/>
            <a:ext cx="5248221" cy="886379"/>
          </a:xfrm>
        </p:spPr>
        <p:txBody>
          <a:bodyPr>
            <a:noAutofit/>
          </a:bodyPr>
          <a:lstStyle/>
          <a:p>
            <a:pPr algn="ctr"/>
            <a:r>
              <a:rPr lang="uk-UA" sz="3200" b="1" dirty="0"/>
              <a:t>Енеїда. </a:t>
            </a:r>
            <a:br>
              <a:rPr lang="uk-UA" sz="3200" b="1" dirty="0"/>
            </a:br>
            <a:r>
              <a:rPr lang="uk-UA" sz="3200" b="1" dirty="0"/>
              <a:t>Частина шоста.</a:t>
            </a:r>
            <a:endParaRPr lang="cs-CZ" sz="3200" b="1" dirty="0"/>
          </a:p>
        </p:txBody>
      </p:sp>
      <p:pic>
        <p:nvPicPr>
          <p:cNvPr id="6" name="Obrázek 5" descr="Obsah obrázku kniha, text&#10;&#10;Popis byl vytvořen automaticky">
            <a:extLst>
              <a:ext uri="{FF2B5EF4-FFF2-40B4-BE49-F238E27FC236}">
                <a16:creationId xmlns:a16="http://schemas.microsoft.com/office/drawing/2014/main" id="{30AAA796-08C5-B341-BB3E-1626344C8F6E}"/>
              </a:ext>
            </a:extLst>
          </p:cNvPr>
          <p:cNvPicPr>
            <a:picLocks noChangeAspect="1"/>
          </p:cNvPicPr>
          <p:nvPr/>
        </p:nvPicPr>
        <p:blipFill rotWithShape="1">
          <a:blip r:embed="rId2"/>
          <a:srcRect t="8841" r="1" b="1605"/>
          <a:stretch/>
        </p:blipFill>
        <p:spPr>
          <a:xfrm>
            <a:off x="708900" y="1599230"/>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3" name="Group 12">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4" name="Freeform: Shape 1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7" name="Group 16">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8" name="Freeform: Shape 17">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1"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2" name="Freeform: Shape 21">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D87C2BF9-531D-0E46-B98A-970F8A4693AC}"/>
              </a:ext>
            </a:extLst>
          </p:cNvPr>
          <p:cNvSpPr>
            <a:spLocks noGrp="1"/>
          </p:cNvSpPr>
          <p:nvPr>
            <p:ph idx="1"/>
          </p:nvPr>
        </p:nvSpPr>
        <p:spPr>
          <a:xfrm>
            <a:off x="5735856" y="1870570"/>
            <a:ext cx="5217173" cy="4351338"/>
          </a:xfrm>
        </p:spPr>
        <p:txBody>
          <a:bodyPr>
            <a:normAutofit/>
          </a:bodyPr>
          <a:lstStyle/>
          <a:p>
            <a:r>
              <a:rPr lang="uk-UA" sz="2400"/>
              <a:t>Сварка на Олімпі. Зевс забороняє вмішуватися в людські справи. Еней пропонує зупинити війну і вбивства, викликаючи </a:t>
            </a:r>
            <a:r>
              <a:rPr lang="uk-UA" sz="2400" err="1"/>
              <a:t>Турна</a:t>
            </a:r>
            <a:r>
              <a:rPr lang="uk-UA" sz="2400"/>
              <a:t> на поєдинок. Але знову втрутилася </a:t>
            </a:r>
            <a:r>
              <a:rPr lang="uk-UA" sz="2400" err="1"/>
              <a:t>Юнона</a:t>
            </a:r>
            <a:r>
              <a:rPr lang="uk-UA" sz="2400"/>
              <a:t>, і з поєдинку вийшла бійка між усіма. Зевс заспокою </a:t>
            </a:r>
            <a:r>
              <a:rPr lang="uk-UA" sz="2400" err="1"/>
              <a:t>Юнону</a:t>
            </a:r>
            <a:r>
              <a:rPr lang="uk-UA" sz="2400"/>
              <a:t>, щоб перестала, бо Еней після смерті буде на Олімпі. Вона погоджується. </a:t>
            </a:r>
          </a:p>
          <a:p>
            <a:r>
              <a:rPr lang="uk-UA" sz="2400"/>
              <a:t>Турна вбиває Еней. І латинське царство стає його, як і </a:t>
            </a:r>
            <a:r>
              <a:rPr lang="uk-UA" sz="2400" err="1"/>
              <a:t>Лавинія</a:t>
            </a:r>
            <a:r>
              <a:rPr lang="uk-UA" sz="2400"/>
              <a:t>.</a:t>
            </a:r>
            <a:endParaRPr lang="cs-CZ" sz="2400"/>
          </a:p>
          <a:p>
            <a:pPr marL="0" indent="0">
              <a:buNone/>
            </a:pPr>
            <a:endParaRPr lang="cs-CZ" sz="2400"/>
          </a:p>
        </p:txBody>
      </p:sp>
      <p:grpSp>
        <p:nvGrpSpPr>
          <p:cNvPr id="28"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9" name="Freeform: Shape 28">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68474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6"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4B16CF62-6F2A-E64B-B1A6-71B4ED5E6657}"/>
              </a:ext>
            </a:extLst>
          </p:cNvPr>
          <p:cNvSpPr>
            <a:spLocks noGrp="1"/>
          </p:cNvSpPr>
          <p:nvPr>
            <p:ph type="title"/>
          </p:nvPr>
        </p:nvSpPr>
        <p:spPr>
          <a:xfrm>
            <a:off x="2036665" y="629592"/>
            <a:ext cx="4834021" cy="1314996"/>
          </a:xfrm>
        </p:spPr>
        <p:txBody>
          <a:bodyPr anchor="b">
            <a:normAutofit/>
          </a:bodyPr>
          <a:lstStyle/>
          <a:p>
            <a:r>
              <a:rPr lang="cs-CZ" sz="3700" b="1" dirty="0"/>
              <a:t>Dramatická tvorba Ivana </a:t>
            </a:r>
            <a:r>
              <a:rPr lang="cs-CZ" sz="3700" b="1" dirty="0" err="1"/>
              <a:t>Kotjarevského</a:t>
            </a:r>
            <a:endParaRPr lang="cs-CZ" sz="3700" dirty="0"/>
          </a:p>
        </p:txBody>
      </p:sp>
      <p:sp>
        <p:nvSpPr>
          <p:cNvPr id="3" name="Zástupný obsah 2">
            <a:extLst>
              <a:ext uri="{FF2B5EF4-FFF2-40B4-BE49-F238E27FC236}">
                <a16:creationId xmlns:a16="http://schemas.microsoft.com/office/drawing/2014/main" id="{DB5B7C95-3F37-0D4C-B939-23D96181C157}"/>
              </a:ext>
            </a:extLst>
          </p:cNvPr>
          <p:cNvSpPr>
            <a:spLocks noGrp="1"/>
          </p:cNvSpPr>
          <p:nvPr>
            <p:ph idx="1"/>
          </p:nvPr>
        </p:nvSpPr>
        <p:spPr>
          <a:xfrm>
            <a:off x="1116126" y="2361892"/>
            <a:ext cx="5637375" cy="4439607"/>
          </a:xfrm>
        </p:spPr>
        <p:txBody>
          <a:bodyPr>
            <a:normAutofit/>
          </a:bodyPr>
          <a:lstStyle/>
          <a:p>
            <a:r>
              <a:rPr lang="uk-UA" sz="2400" dirty="0"/>
              <a:t>«Наталка </a:t>
            </a:r>
            <a:r>
              <a:rPr lang="uk-UA" sz="2400" dirty="0" err="1"/>
              <a:t>Потавка</a:t>
            </a:r>
            <a:r>
              <a:rPr lang="uk-UA" sz="2400" dirty="0"/>
              <a:t>» –</a:t>
            </a:r>
            <a:r>
              <a:rPr lang="cs-CZ" sz="2400" dirty="0"/>
              <a:t> </a:t>
            </a:r>
            <a:r>
              <a:rPr lang="uk-UA" sz="2400" dirty="0"/>
              <a:t>опера малоросійська.</a:t>
            </a:r>
          </a:p>
          <a:p>
            <a:r>
              <a:rPr lang="cs-CZ" sz="2400" dirty="0"/>
              <a:t>Hudbu napsal </a:t>
            </a:r>
            <a:r>
              <a:rPr lang="cs-CZ" sz="2400" dirty="0" err="1"/>
              <a:t>Lysenko</a:t>
            </a:r>
            <a:r>
              <a:rPr lang="cs-CZ" sz="2400" dirty="0"/>
              <a:t>.</a:t>
            </a:r>
          </a:p>
          <a:p>
            <a:r>
              <a:rPr lang="cs-CZ" sz="2400" dirty="0"/>
              <a:t>Téma – život a bytí ukrajinského národa na začátku 19. století, život vesničanů. </a:t>
            </a:r>
          </a:p>
          <a:p>
            <a:r>
              <a:rPr lang="cs-CZ" sz="2400" dirty="0"/>
              <a:t>Drama je obohacená o lidové písně, sentiment a komičnost.</a:t>
            </a:r>
          </a:p>
          <a:p>
            <a:r>
              <a:rPr lang="cs-CZ" sz="2400" dirty="0"/>
              <a:t>Obraz Natálky, její maminky, Petra a </a:t>
            </a:r>
            <a:r>
              <a:rPr lang="cs-CZ" sz="2400" dirty="0" err="1"/>
              <a:t>Mykoly</a:t>
            </a:r>
            <a:r>
              <a:rPr lang="cs-CZ" sz="2400" dirty="0"/>
              <a:t>.</a:t>
            </a:r>
          </a:p>
          <a:p>
            <a:r>
              <a:rPr lang="cs-CZ" sz="2400" dirty="0"/>
              <a:t>Hlavní umělecké prvky – humor a satira.</a:t>
            </a:r>
          </a:p>
          <a:p>
            <a:pPr marL="0" indent="0">
              <a:buNone/>
            </a:pPr>
            <a:endParaRPr lang="cs-CZ" sz="2000" dirty="0"/>
          </a:p>
        </p:txBody>
      </p:sp>
      <p:pic>
        <p:nvPicPr>
          <p:cNvPr id="5" name="Obrázek 4" descr="Obsah obrázku fotka, staré, osoba, stojící&#10;&#10;Popis byl vytvořen automaticky">
            <a:extLst>
              <a:ext uri="{FF2B5EF4-FFF2-40B4-BE49-F238E27FC236}">
                <a16:creationId xmlns:a16="http://schemas.microsoft.com/office/drawing/2014/main" id="{BF7C63D9-6176-E043-99D0-18212BF15E42}"/>
              </a:ext>
            </a:extLst>
          </p:cNvPr>
          <p:cNvPicPr>
            <a:picLocks noChangeAspect="1"/>
          </p:cNvPicPr>
          <p:nvPr/>
        </p:nvPicPr>
        <p:blipFill>
          <a:blip r:embed="rId2"/>
          <a:stretch>
            <a:fillRect/>
          </a:stretch>
        </p:blipFill>
        <p:spPr>
          <a:xfrm>
            <a:off x="6870687" y="834609"/>
            <a:ext cx="4612413" cy="5387299"/>
          </a:xfrm>
          <a:prstGeom prst="rect">
            <a:avLst/>
          </a:prstGeom>
        </p:spPr>
      </p:pic>
      <p:grpSp>
        <p:nvGrpSpPr>
          <p:cNvPr id="2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1" name="Freeform: Shape 2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47616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D7EDA578-AE8D-9D49-919A-A791EBA220FE}"/>
              </a:ext>
            </a:extLst>
          </p:cNvPr>
          <p:cNvSpPr>
            <a:spLocks noGrp="1"/>
          </p:cNvSpPr>
          <p:nvPr>
            <p:ph type="title"/>
          </p:nvPr>
        </p:nvSpPr>
        <p:spPr>
          <a:xfrm>
            <a:off x="922469" y="5090473"/>
            <a:ext cx="5217172" cy="1158857"/>
          </a:xfrm>
        </p:spPr>
        <p:txBody>
          <a:bodyPr anchor="b">
            <a:normAutofit fontScale="90000"/>
          </a:bodyPr>
          <a:lstStyle/>
          <a:p>
            <a:r>
              <a:rPr lang="uk-UA" b="1" dirty="0"/>
              <a:t>Наталка </a:t>
            </a:r>
            <a:br>
              <a:rPr lang="uk-UA" b="1" dirty="0"/>
            </a:br>
            <a:r>
              <a:rPr lang="uk-UA" b="1" dirty="0"/>
              <a:t>		Полтавка</a:t>
            </a:r>
            <a:r>
              <a:rPr lang="cs-CZ" dirty="0"/>
              <a:t> </a:t>
            </a:r>
          </a:p>
        </p:txBody>
      </p:sp>
      <p:grpSp>
        <p:nvGrpSpPr>
          <p:cNvPr id="12" name="Graphic 38">
            <a:extLst>
              <a:ext uri="{FF2B5EF4-FFF2-40B4-BE49-F238E27FC236}">
                <a16:creationId xmlns:a16="http://schemas.microsoft.com/office/drawing/2014/main" id="{35C37387-FC74-4DFB-841A-B7688148CD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795582"/>
            <a:ext cx="1910252" cy="709660"/>
            <a:chOff x="2267504" y="2540250"/>
            <a:chExt cx="1990951" cy="739640"/>
          </a:xfrm>
          <a:solidFill>
            <a:schemeClr val="tx1"/>
          </a:solidFill>
        </p:grpSpPr>
        <p:sp>
          <p:nvSpPr>
            <p:cNvPr id="13" name="Freeform: Shape 12">
              <a:extLst>
                <a:ext uri="{FF2B5EF4-FFF2-40B4-BE49-F238E27FC236}">
                  <a16:creationId xmlns:a16="http://schemas.microsoft.com/office/drawing/2014/main" id="{42D8A01F-F541-4FE1-9384-7A5B686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7067F35E-69E0-4628-B498-7058AF51F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16" name="Graphic 38">
            <a:extLst>
              <a:ext uri="{FF2B5EF4-FFF2-40B4-BE49-F238E27FC236}">
                <a16:creationId xmlns:a16="http://schemas.microsoft.com/office/drawing/2014/main" id="{CD0F749C-1D4C-430F-B946-6DAF4C3098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795582"/>
            <a:ext cx="1910252" cy="709660"/>
            <a:chOff x="2267504" y="2540250"/>
            <a:chExt cx="1990951" cy="739640"/>
          </a:xfrm>
          <a:solidFill>
            <a:schemeClr val="tx1">
              <a:alpha val="60000"/>
            </a:schemeClr>
          </a:solidFill>
        </p:grpSpPr>
        <p:sp>
          <p:nvSpPr>
            <p:cNvPr id="17" name="Freeform: Shape 16">
              <a:extLst>
                <a:ext uri="{FF2B5EF4-FFF2-40B4-BE49-F238E27FC236}">
                  <a16:creationId xmlns:a16="http://schemas.microsoft.com/office/drawing/2014/main" id="{2B331624-2D22-4B4E-A3E6-0D4F79493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1020173F-D274-41F7-8EF8-70D857D30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20" name="Oval 19">
            <a:extLst>
              <a:ext uri="{FF2B5EF4-FFF2-40B4-BE49-F238E27FC236}">
                <a16:creationId xmlns:a16="http://schemas.microsoft.com/office/drawing/2014/main" id="{D9FE21DE-050D-4E27-A007-AAE4EF84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77EF10EC-D135-4F55-A642-AFA283DD9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Obrázek 4" descr="Obsah obrázku osoba, exteriér, sport, muž&#10;&#10;Popis byl vytvořen automaticky">
            <a:extLst>
              <a:ext uri="{FF2B5EF4-FFF2-40B4-BE49-F238E27FC236}">
                <a16:creationId xmlns:a16="http://schemas.microsoft.com/office/drawing/2014/main" id="{903AB126-E7A8-034F-A1BB-30B8FBD55561}"/>
              </a:ext>
            </a:extLst>
          </p:cNvPr>
          <p:cNvPicPr>
            <a:picLocks noChangeAspect="1"/>
          </p:cNvPicPr>
          <p:nvPr/>
        </p:nvPicPr>
        <p:blipFill rotWithShape="1">
          <a:blip r:embed="rId3"/>
          <a:srcRect r="23757"/>
          <a:stretch/>
        </p:blipFill>
        <p:spPr>
          <a:xfrm>
            <a:off x="1178589" y="1616392"/>
            <a:ext cx="3555043" cy="3217333"/>
          </a:xfrm>
          <a:prstGeom prst="rect">
            <a:avLst/>
          </a:prstGeom>
        </p:spPr>
      </p:pic>
      <p:grpSp>
        <p:nvGrpSpPr>
          <p:cNvPr id="24" name="Graphic 4">
            <a:extLst>
              <a:ext uri="{FF2B5EF4-FFF2-40B4-BE49-F238E27FC236}">
                <a16:creationId xmlns:a16="http://schemas.microsoft.com/office/drawing/2014/main" id="{89D47E22-F192-4DEC-AE19-484993AE85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4637983"/>
            <a:ext cx="975169" cy="975171"/>
            <a:chOff x="5829300" y="3162300"/>
            <a:chExt cx="532256" cy="532257"/>
          </a:xfrm>
          <a:solidFill>
            <a:schemeClr val="tx1"/>
          </a:solidFill>
        </p:grpSpPr>
        <p:sp>
          <p:nvSpPr>
            <p:cNvPr id="25" name="Freeform: Shape 24">
              <a:extLst>
                <a:ext uri="{FF2B5EF4-FFF2-40B4-BE49-F238E27FC236}">
                  <a16:creationId xmlns:a16="http://schemas.microsoft.com/office/drawing/2014/main" id="{4D5B481D-50AE-46D4-9C2F-ADF882A44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A9696D1-2645-4CDB-999E-2BCB171DD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F893A7D-6FAA-4ABA-8FBF-12AE8BB15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E098AA5-8EA7-4B49-A943-13BDB0687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2B7441F-24D2-47F6-AEF3-0B16E0EBD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78C9959-A685-4BAF-98D3-38CEE7F61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65439F3-230A-42C1-985A-F3801AFDE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CA0CAF8-ABFC-4754-B816-1A982DB04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197C506-00E2-4325-8F3D-B7A52BFAD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C8AF387-37B3-40A6-BEB9-5F1D326DF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861A354-F1B5-4CFC-8B29-36A08A6E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4239475-71DB-497A-B17E-B50BC0F12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D9CF385-DC69-4555-8C67-BFB833B86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pSp>
        <p:nvGrpSpPr>
          <p:cNvPr id="39" name="Graphic 4">
            <a:extLst>
              <a:ext uri="{FF2B5EF4-FFF2-40B4-BE49-F238E27FC236}">
                <a16:creationId xmlns:a16="http://schemas.microsoft.com/office/drawing/2014/main" id="{8546F01E-28C6-4D97-ACC0-50485CD546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4637983"/>
            <a:ext cx="975169" cy="975171"/>
            <a:chOff x="5829300" y="3162300"/>
            <a:chExt cx="532256" cy="532257"/>
          </a:xfrm>
          <a:solidFill>
            <a:schemeClr val="tx1">
              <a:alpha val="60000"/>
            </a:schemeClr>
          </a:solidFill>
        </p:grpSpPr>
        <p:sp>
          <p:nvSpPr>
            <p:cNvPr id="40" name="Freeform: Shape 39">
              <a:extLst>
                <a:ext uri="{FF2B5EF4-FFF2-40B4-BE49-F238E27FC236}">
                  <a16:creationId xmlns:a16="http://schemas.microsoft.com/office/drawing/2014/main" id="{EB0908F7-1F79-4980-843B-7010EE8E8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3653996-A332-4C70-839A-B246E0543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9F15CE8-59C3-4EB5-9C7C-4BAAC5F7D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61B38B2-7390-4304-A200-E656AE089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A0DCEB4-FD1D-4E15-A000-1A9CB77DA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DCE85A3-7077-4FEE-B140-C20B1A230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4748CC5-5652-4C4F-A5CE-41DA8383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47D79CB-5BE7-49A3-8C81-100690235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F449AC0-C0F3-4D2F-9134-78DDFD1B2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7A8DFB0-41C7-4703-BCC0-902265911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1A0CFB7-B9CE-4B04-92B5-FE295DFE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7344B6F-954A-49BE-B5E9-19A09DC6B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263CDF5-777C-406D-B2B2-0FF351D11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 name="Zástupný obsah 2">
            <a:extLst>
              <a:ext uri="{FF2B5EF4-FFF2-40B4-BE49-F238E27FC236}">
                <a16:creationId xmlns:a16="http://schemas.microsoft.com/office/drawing/2014/main" id="{A8EE3E58-2956-C84C-997E-8B997BADB136}"/>
              </a:ext>
            </a:extLst>
          </p:cNvPr>
          <p:cNvSpPr>
            <a:spLocks noGrp="1"/>
          </p:cNvSpPr>
          <p:nvPr>
            <p:ph idx="1"/>
          </p:nvPr>
        </p:nvSpPr>
        <p:spPr>
          <a:xfrm>
            <a:off x="5188497" y="548581"/>
            <a:ext cx="6484912" cy="6250396"/>
          </a:xfrm>
        </p:spPr>
        <p:txBody>
          <a:bodyPr>
            <a:normAutofit lnSpcReduction="10000"/>
          </a:bodyPr>
          <a:lstStyle/>
          <a:p>
            <a:pPr algn="just"/>
            <a:r>
              <a:rPr lang="uk-UA" sz="1800" dirty="0"/>
              <a:t>Красива, молода дівчина Наталка кохає Петра, він її також. Наталка живе з матір’ю (</a:t>
            </a:r>
            <a:r>
              <a:rPr lang="uk-UA" sz="1800" dirty="0" err="1"/>
              <a:t>Терпелиха</a:t>
            </a:r>
            <a:r>
              <a:rPr lang="uk-UA" sz="1800" dirty="0"/>
              <a:t>, прізвище </a:t>
            </a:r>
            <a:r>
              <a:rPr lang="uk-UA" sz="1800" dirty="0" err="1"/>
              <a:t>Терпило</a:t>
            </a:r>
            <a:r>
              <a:rPr lang="uk-UA" sz="1800" dirty="0"/>
              <a:t>). Вони бідні, бо батько Наталки водився з багатими, влаштовував їм бенкети, всі гроші пропив і прогуляв, помер п’яницею. Петро жив у їхній сім’ї, тому що був сиротою, вони його приютили й любили як сина. Наталка із матір’ю переселилися у село, а Петро подався на заробітки. Наталка чекає його чотири роки. В Наталю закоханий </a:t>
            </a:r>
            <a:r>
              <a:rPr lang="uk-UA" sz="1800" dirty="0" err="1"/>
              <a:t>возний</a:t>
            </a:r>
            <a:r>
              <a:rPr lang="uk-UA" sz="1800" dirty="0"/>
              <a:t> </a:t>
            </a:r>
            <a:r>
              <a:rPr lang="uk-UA" sz="1800" dirty="0" err="1"/>
              <a:t>Тетерваковський</a:t>
            </a:r>
            <a:r>
              <a:rPr lang="uk-UA" sz="1800" dirty="0"/>
              <a:t>, але Наталка багато раз йому відмовляє, незважаючи на його багатство, яке б врятувало їх з матір’ю від бідності. Матір часто докоряє Наталці, що та відмовляє всім женихам. Наталці стає важко бачити, як матір страждає, і вона вирішила підкоритися, погодилась, що вийде за першого, хто прийде свататись. </a:t>
            </a:r>
            <a:r>
              <a:rPr lang="uk-UA" sz="1800" dirty="0" err="1"/>
              <a:t>Макогоненко</a:t>
            </a:r>
            <a:r>
              <a:rPr lang="uk-UA" sz="1800" dirty="0"/>
              <a:t> (виборний) стоїть на стороні </a:t>
            </a:r>
            <a:r>
              <a:rPr lang="uk-UA" sz="1800" dirty="0" err="1"/>
              <a:t>возного</a:t>
            </a:r>
            <a:r>
              <a:rPr lang="uk-UA" sz="1800" dirty="0"/>
              <a:t>, вмовляє Наталку погодитися на шлюб із </a:t>
            </a:r>
            <a:r>
              <a:rPr lang="uk-UA" sz="1800" dirty="0" err="1"/>
              <a:t>Тетерваковським</a:t>
            </a:r>
            <a:r>
              <a:rPr lang="uk-UA" sz="1800" dirty="0"/>
              <a:t>. Наталка в розпачі співає Петрові, щоб він повернувся. Микола, приятель Петра, допомагає Петрові зустрітися з Наталкою. Микола допомагає закоханим. Але </a:t>
            </a:r>
            <a:r>
              <a:rPr lang="uk-UA" sz="1800" dirty="0" err="1"/>
              <a:t>Возний</a:t>
            </a:r>
            <a:r>
              <a:rPr lang="uk-UA" sz="1800" dirty="0"/>
              <a:t> їм погрожує судом, адже Наталка вже заручена із ним. Петро відмовляє Наталку від непокори, віддаючи їй всі свої гроші, просить її виконати обіцянку й вступити у шлюб із </a:t>
            </a:r>
            <a:r>
              <a:rPr lang="uk-UA" sz="1800" dirty="0" err="1"/>
              <a:t>Тетерваковським</a:t>
            </a:r>
            <a:r>
              <a:rPr lang="uk-UA" sz="1800" dirty="0"/>
              <a:t>. </a:t>
            </a:r>
            <a:r>
              <a:rPr lang="uk-UA" sz="1800" dirty="0" err="1"/>
              <a:t>Возний</a:t>
            </a:r>
            <a:r>
              <a:rPr lang="uk-UA" sz="1800" dirty="0"/>
              <a:t> приголомшений таким вчинком Петра вирішує поступитися і просить </a:t>
            </a:r>
            <a:r>
              <a:rPr lang="uk-UA" sz="1800" dirty="0" err="1"/>
              <a:t>Терпелиху</a:t>
            </a:r>
            <a:r>
              <a:rPr lang="uk-UA" sz="1800" dirty="0"/>
              <a:t>, щоб благословила закоханих, що він відмовляється бачити нещасну Наталку. Вкінці Наталка співає пісню «Ой, я дівчина Полтавка, а зовуть мене Наталка».</a:t>
            </a:r>
            <a:endParaRPr lang="cs-CZ" sz="1800" dirty="0"/>
          </a:p>
        </p:txBody>
      </p:sp>
    </p:spTree>
    <p:extLst>
      <p:ext uri="{BB962C8B-B14F-4D97-AF65-F5344CB8AC3E}">
        <p14:creationId xmlns:p14="http://schemas.microsoft.com/office/powerpoint/2010/main" val="861777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489D27-A1D0-8940-A92A-1C8A355E1878}"/>
              </a:ext>
            </a:extLst>
          </p:cNvPr>
          <p:cNvSpPr>
            <a:spLocks noGrp="1"/>
          </p:cNvSpPr>
          <p:nvPr>
            <p:ph type="title"/>
          </p:nvPr>
        </p:nvSpPr>
        <p:spPr/>
        <p:txBody>
          <a:bodyPr/>
          <a:lstStyle/>
          <a:p>
            <a:pPr algn="ctr"/>
            <a:r>
              <a:rPr lang="cs-CZ" dirty="0"/>
              <a:t>Vývoj literatury je spjat s vývojem jazyka</a:t>
            </a:r>
          </a:p>
        </p:txBody>
      </p:sp>
      <p:sp>
        <p:nvSpPr>
          <p:cNvPr id="3" name="Zástupný obsah 2">
            <a:extLst>
              <a:ext uri="{FF2B5EF4-FFF2-40B4-BE49-F238E27FC236}">
                <a16:creationId xmlns:a16="http://schemas.microsoft.com/office/drawing/2014/main" id="{669ABF5D-13B3-FC4B-B13C-FE03406ED6DB}"/>
              </a:ext>
            </a:extLst>
          </p:cNvPr>
          <p:cNvSpPr>
            <a:spLocks noGrp="1"/>
          </p:cNvSpPr>
          <p:nvPr>
            <p:ph idx="1"/>
          </p:nvPr>
        </p:nvSpPr>
        <p:spPr/>
        <p:txBody>
          <a:bodyPr>
            <a:normAutofit lnSpcReduction="10000"/>
          </a:bodyPr>
          <a:lstStyle/>
          <a:p>
            <a:pPr marL="0" indent="0" algn="just">
              <a:lnSpc>
                <a:spcPct val="130000"/>
              </a:lnSpc>
              <a:spcBef>
                <a:spcPts val="0"/>
              </a:spcBef>
              <a:buNone/>
            </a:pPr>
            <a:r>
              <a:rPr lang="cs-CZ" sz="2000" dirty="0">
                <a:latin typeface="Times New Roman" panose="02020603050405020304" pitchFamily="18" charset="0"/>
                <a:cs typeface="Times New Roman" panose="02020603050405020304" pitchFamily="18" charset="0"/>
              </a:rPr>
              <a:t>Ve </a:t>
            </a:r>
            <a:r>
              <a:rPr lang="cs-CZ" sz="2000" dirty="0" err="1">
                <a:latin typeface="Times New Roman" panose="02020603050405020304" pitchFamily="18" charset="0"/>
                <a:cs typeface="Times New Roman" panose="02020603050405020304" pitchFamily="18" charset="0"/>
              </a:rPr>
              <a:t>srovnání</a:t>
            </a:r>
            <a:r>
              <a:rPr lang="cs-CZ" sz="2000" dirty="0">
                <a:latin typeface="Times New Roman" panose="02020603050405020304" pitchFamily="18" charset="0"/>
                <a:cs typeface="Times New Roman" panose="02020603050405020304" pitchFamily="18" charset="0"/>
              </a:rPr>
              <a:t> s </a:t>
            </a:r>
            <a:r>
              <a:rPr lang="cs-CZ" sz="2000" dirty="0" err="1">
                <a:latin typeface="Times New Roman" panose="02020603050405020304" pitchFamily="18" charset="0"/>
                <a:cs typeface="Times New Roman" panose="02020603050405020304" pitchFamily="18" charset="0"/>
              </a:rPr>
              <a:t>českou</a:t>
            </a:r>
            <a:r>
              <a:rPr lang="cs-CZ" sz="2000" dirty="0">
                <a:latin typeface="Times New Roman" panose="02020603050405020304" pitchFamily="18" charset="0"/>
                <a:cs typeface="Times New Roman" panose="02020603050405020304" pitchFamily="18" charset="0"/>
              </a:rPr>
              <a:t> literaturou je </a:t>
            </a:r>
            <a:r>
              <a:rPr lang="cs-CZ" sz="2000" dirty="0" err="1">
                <a:latin typeface="Times New Roman" panose="02020603050405020304" pitchFamily="18" charset="0"/>
                <a:cs typeface="Times New Roman" panose="02020603050405020304" pitchFamily="18" charset="0"/>
              </a:rPr>
              <a:t>zásadne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odlišny</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jiz</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sám</a:t>
            </a:r>
            <a:r>
              <a:rPr lang="cs-CZ" sz="2000" dirty="0">
                <a:latin typeface="Times New Roman" panose="02020603050405020304" pitchFamily="18" charset="0"/>
                <a:cs typeface="Times New Roman" panose="02020603050405020304" pitchFamily="18" charset="0"/>
              </a:rPr>
              <a:t> vznik </a:t>
            </a:r>
            <a:r>
              <a:rPr lang="cs-CZ" sz="2000" dirty="0" err="1">
                <a:latin typeface="Times New Roman" panose="02020603050405020304" pitchFamily="18" charset="0"/>
                <a:cs typeface="Times New Roman" panose="02020603050405020304" pitchFamily="18" charset="0"/>
              </a:rPr>
              <a:t>spisovného</a:t>
            </a:r>
            <a:r>
              <a:rPr lang="cs-CZ" sz="2000" dirty="0">
                <a:latin typeface="Times New Roman" panose="02020603050405020304" pitchFamily="18" charset="0"/>
                <a:cs typeface="Times New Roman" panose="02020603050405020304" pitchFamily="18" charset="0"/>
              </a:rPr>
              <a:t> jazyka </a:t>
            </a:r>
            <a:r>
              <a:rPr lang="cs-CZ" sz="2000" dirty="0" err="1">
                <a:latin typeface="Times New Roman" panose="02020603050405020304" pitchFamily="18" charset="0"/>
                <a:cs typeface="Times New Roman" panose="02020603050405020304" pitchFamily="18" charset="0"/>
              </a:rPr>
              <a:t>východních</a:t>
            </a:r>
            <a:r>
              <a:rPr lang="cs-CZ" sz="2000" dirty="0">
                <a:latin typeface="Times New Roman" panose="02020603050405020304" pitchFamily="18" charset="0"/>
                <a:cs typeface="Times New Roman" panose="02020603050405020304" pitchFamily="18" charset="0"/>
              </a:rPr>
              <a:t> Slovanů, tj. </a:t>
            </a:r>
            <a:r>
              <a:rPr lang="cs-CZ" sz="2000" dirty="0" err="1">
                <a:latin typeface="Times New Roman" panose="02020603050405020304" pitchFamily="18" charset="0"/>
                <a:cs typeface="Times New Roman" panose="02020603050405020304" pitchFamily="18" charset="0"/>
              </a:rPr>
              <a:t>staroslověnštiny</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či</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církevni</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slovanštiny</a:t>
            </a:r>
            <a:r>
              <a:rPr lang="cs-CZ" sz="2000" dirty="0">
                <a:latin typeface="Times New Roman" panose="02020603050405020304" pitchFamily="18" charset="0"/>
                <a:cs typeface="Times New Roman" panose="02020603050405020304" pitchFamily="18" charset="0"/>
              </a:rPr>
              <a:t>. Jazyk, </a:t>
            </a:r>
            <a:r>
              <a:rPr lang="cs-CZ" sz="2000" dirty="0" err="1">
                <a:latin typeface="Times New Roman" panose="02020603050405020304" pitchFamily="18" charset="0"/>
                <a:cs typeface="Times New Roman" panose="02020603050405020304" pitchFamily="18" charset="0"/>
              </a:rPr>
              <a:t>ktery</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vytvořil</a:t>
            </a:r>
            <a:r>
              <a:rPr lang="cs-CZ" sz="2000" dirty="0">
                <a:latin typeface="Times New Roman" panose="02020603050405020304" pitchFamily="18" charset="0"/>
                <a:cs typeface="Times New Roman" panose="02020603050405020304" pitchFamily="18" charset="0"/>
              </a:rPr>
              <a:t> Konstantin </a:t>
            </a:r>
            <a:r>
              <a:rPr lang="cs-CZ" sz="2000" dirty="0" err="1">
                <a:latin typeface="Times New Roman" panose="02020603050405020304" pitchFamily="18" charset="0"/>
                <a:cs typeface="Times New Roman" panose="02020603050405020304" pitchFamily="18" charset="0"/>
              </a:rPr>
              <a:t>původne</a:t>
            </a:r>
            <a:r>
              <a:rPr lang="cs-CZ" sz="2000" dirty="0">
                <a:latin typeface="Times New Roman" panose="02020603050405020304" pitchFamily="18" charset="0"/>
                <a:cs typeface="Times New Roman" panose="02020603050405020304" pitchFamily="18" charset="0"/>
              </a:rPr>
              <a:t>̌ pro Velkou Moravu a spolu s </a:t>
            </a:r>
            <a:r>
              <a:rPr lang="cs-CZ" sz="2000" dirty="0" err="1">
                <a:latin typeface="Times New Roman" panose="02020603050405020304" pitchFamily="18" charset="0"/>
                <a:cs typeface="Times New Roman" panose="02020603050405020304" pitchFamily="18" charset="0"/>
              </a:rPr>
              <a:t>Metodějem</a:t>
            </a:r>
            <a:r>
              <a:rPr lang="cs-CZ" sz="2000" dirty="0">
                <a:latin typeface="Times New Roman" panose="02020603050405020304" pitchFamily="18" charset="0"/>
                <a:cs typeface="Times New Roman" panose="02020603050405020304" pitchFamily="18" charset="0"/>
              </a:rPr>
              <a:t> tam </a:t>
            </a:r>
            <a:r>
              <a:rPr lang="cs-CZ" sz="2000" dirty="0" err="1">
                <a:latin typeface="Times New Roman" panose="02020603050405020304" pitchFamily="18" charset="0"/>
                <a:cs typeface="Times New Roman" panose="02020603050405020304" pitchFamily="18" charset="0"/>
              </a:rPr>
              <a:t>přivezl</a:t>
            </a:r>
            <a:r>
              <a:rPr lang="cs-CZ" sz="2000" dirty="0">
                <a:latin typeface="Times New Roman" panose="02020603050405020304" pitchFamily="18" charset="0"/>
                <a:cs typeface="Times New Roman" panose="02020603050405020304" pitchFamily="18" charset="0"/>
              </a:rPr>
              <a:t> spolu s </a:t>
            </a:r>
            <a:r>
              <a:rPr lang="cs-CZ" sz="2000" dirty="0" err="1">
                <a:latin typeface="Times New Roman" panose="02020603050405020304" pitchFamily="18" charset="0"/>
                <a:cs typeface="Times New Roman" panose="02020603050405020304" pitchFamily="18" charset="0"/>
              </a:rPr>
              <a:t>některými</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liturgickými</a:t>
            </a:r>
            <a:r>
              <a:rPr lang="cs-CZ" sz="2000" dirty="0">
                <a:latin typeface="Times New Roman" panose="02020603050405020304" pitchFamily="18" charset="0"/>
                <a:cs typeface="Times New Roman" panose="02020603050405020304" pitchFamily="18" charset="0"/>
              </a:rPr>
              <a:t> texty, které se v </a:t>
            </a:r>
            <a:r>
              <a:rPr lang="cs-CZ" sz="2000" dirty="0" err="1">
                <a:latin typeface="Times New Roman" panose="02020603050405020304" pitchFamily="18" charset="0"/>
                <a:cs typeface="Times New Roman" panose="02020603050405020304" pitchFamily="18" charset="0"/>
              </a:rPr>
              <a:t>moravsko-panonském</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prostředí</a:t>
            </a:r>
            <a:r>
              <a:rPr lang="cs-CZ" sz="2000" dirty="0">
                <a:latin typeface="Times New Roman" panose="02020603050405020304" pitchFamily="18" charset="0"/>
                <a:cs typeface="Times New Roman" panose="02020603050405020304" pitchFamily="18" charset="0"/>
              </a:rPr>
              <a:t> rozhojnily, tu charakterizuje nikoli pouze </a:t>
            </a:r>
            <a:r>
              <a:rPr lang="cs-CZ" sz="2000" dirty="0" err="1">
                <a:latin typeface="Times New Roman" panose="02020603050405020304" pitchFamily="18" charset="0"/>
                <a:cs typeface="Times New Roman" panose="02020603050405020304" pitchFamily="18" charset="0"/>
              </a:rPr>
              <a:t>počátečni</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fázi</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vývoje</a:t>
            </a:r>
            <a:r>
              <a:rPr lang="cs-CZ" sz="2000" dirty="0">
                <a:latin typeface="Times New Roman" panose="02020603050405020304" pitchFamily="18" charset="0"/>
                <a:cs typeface="Times New Roman" panose="02020603050405020304" pitchFamily="18" charset="0"/>
              </a:rPr>
              <a:t> (na českém území </a:t>
            </a:r>
            <a:r>
              <a:rPr lang="cs-CZ" sz="2000" dirty="0" err="1">
                <a:latin typeface="Times New Roman" panose="02020603050405020304" pitchFamily="18" charset="0"/>
                <a:cs typeface="Times New Roman" panose="02020603050405020304" pitchFamily="18" charset="0"/>
              </a:rPr>
              <a:t>násilne</a:t>
            </a:r>
            <a:r>
              <a:rPr lang="cs-CZ" sz="2000" dirty="0">
                <a:latin typeface="Times New Roman" panose="02020603050405020304" pitchFamily="18" charset="0"/>
                <a:cs typeface="Times New Roman" panose="02020603050405020304" pitchFamily="18" charset="0"/>
              </a:rPr>
              <a:t>̌ likvidovanou, “</a:t>
            </a:r>
            <a:r>
              <a:rPr lang="cs-CZ" sz="2000" dirty="0" err="1">
                <a:latin typeface="Times New Roman" panose="02020603050405020304" pitchFamily="18" charset="0"/>
                <a:cs typeface="Times New Roman" panose="02020603050405020304" pitchFamily="18" charset="0"/>
              </a:rPr>
              <a:t>odstřiženou</a:t>
            </a:r>
            <a:r>
              <a:rPr lang="cs-CZ" sz="2000" dirty="0">
                <a:latin typeface="Times New Roman" panose="02020603050405020304" pitchFamily="18" charset="0"/>
                <a:cs typeface="Times New Roman" panose="02020603050405020304" pitchFamily="18" charset="0"/>
              </a:rPr>
              <a:t>” od </a:t>
            </a:r>
            <a:r>
              <a:rPr lang="cs-CZ" sz="2000" dirty="0" err="1">
                <a:latin typeface="Times New Roman" panose="02020603050405020304" pitchFamily="18" charset="0"/>
                <a:cs typeface="Times New Roman" panose="02020603050405020304" pitchFamily="18" charset="0"/>
              </a:rPr>
              <a:t>dalšího</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literárního</a:t>
            </a:r>
            <a:r>
              <a:rPr lang="cs-CZ" sz="2000" dirty="0">
                <a:latin typeface="Times New Roman" panose="02020603050405020304" pitchFamily="18" charset="0"/>
                <a:cs typeface="Times New Roman" panose="02020603050405020304" pitchFamily="18" charset="0"/>
              </a:rPr>
              <a:t> procesu, u </a:t>
            </a:r>
            <a:r>
              <a:rPr lang="cs-CZ" sz="2000" dirty="0" err="1">
                <a:latin typeface="Times New Roman" panose="02020603050405020304" pitchFamily="18" charset="0"/>
                <a:cs typeface="Times New Roman" panose="02020603050405020304" pitchFamily="18" charset="0"/>
              </a:rPr>
              <a:t>jižních</a:t>
            </a:r>
            <a:r>
              <a:rPr lang="cs-CZ" sz="2000" dirty="0">
                <a:latin typeface="Times New Roman" panose="02020603050405020304" pitchFamily="18" charset="0"/>
                <a:cs typeface="Times New Roman" panose="02020603050405020304" pitchFamily="18" charset="0"/>
              </a:rPr>
              <a:t> Slovanů po </a:t>
            </a:r>
            <a:r>
              <a:rPr lang="cs-CZ" sz="2000" dirty="0" err="1">
                <a:latin typeface="Times New Roman" panose="02020603050405020304" pitchFamily="18" charset="0"/>
                <a:cs typeface="Times New Roman" panose="02020603050405020304" pitchFamily="18" charset="0"/>
              </a:rPr>
              <a:t>obdobi</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neobyčejného</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rozkvětu</a:t>
            </a:r>
            <a:r>
              <a:rPr lang="cs-CZ" sz="2000" dirty="0">
                <a:latin typeface="Times New Roman" panose="02020603050405020304" pitchFamily="18" charset="0"/>
                <a:cs typeface="Times New Roman" panose="02020603050405020304" pitchFamily="18" charset="0"/>
              </a:rPr>
              <a:t> v Bulharsku, Chorvatsku a Srbsku, </a:t>
            </a:r>
            <a:r>
              <a:rPr lang="cs-CZ" sz="2000" dirty="0" err="1">
                <a:latin typeface="Times New Roman" panose="02020603050405020304" pitchFamily="18" charset="0"/>
                <a:cs typeface="Times New Roman" panose="02020603050405020304" pitchFamily="18" charset="0"/>
              </a:rPr>
              <a:t>potlačovanou</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neustálým</a:t>
            </a:r>
            <a:r>
              <a:rPr lang="cs-CZ" sz="2000" dirty="0">
                <a:latin typeface="Times New Roman" panose="02020603050405020304" pitchFamily="18" charset="0"/>
                <a:cs typeface="Times New Roman" panose="02020603050405020304" pitchFamily="18" charset="0"/>
              </a:rPr>
              <a:t> postupem </a:t>
            </a:r>
            <a:r>
              <a:rPr lang="cs-CZ" sz="2000" dirty="0" err="1">
                <a:latin typeface="Times New Roman" panose="02020603050405020304" pitchFamily="18" charset="0"/>
                <a:cs typeface="Times New Roman" panose="02020603050405020304" pitchFamily="18" charset="0"/>
              </a:rPr>
              <a:t>Osmanske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říše</a:t>
            </a:r>
            <a:r>
              <a:rPr lang="cs-CZ" sz="2000" dirty="0">
                <a:latin typeface="Times New Roman" panose="02020603050405020304" pitchFamily="18" charset="0"/>
                <a:cs typeface="Times New Roman" panose="02020603050405020304" pitchFamily="18" charset="0"/>
              </a:rPr>
              <a:t>), ale de facto </a:t>
            </a:r>
            <a:r>
              <a:rPr lang="cs-CZ" sz="2000" dirty="0" err="1">
                <a:latin typeface="Times New Roman" panose="02020603050405020304" pitchFamily="18" charset="0"/>
                <a:cs typeface="Times New Roman" panose="02020603050405020304" pitchFamily="18" charset="0"/>
              </a:rPr>
              <a:t>literárni</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vývoj</a:t>
            </a:r>
            <a:r>
              <a:rPr lang="cs-CZ" sz="2000" dirty="0">
                <a:latin typeface="Times New Roman" panose="02020603050405020304" pitchFamily="18" charset="0"/>
                <a:cs typeface="Times New Roman" panose="02020603050405020304" pitchFamily="18" charset="0"/>
              </a:rPr>
              <a:t> vcelku.</a:t>
            </a:r>
          </a:p>
          <a:p>
            <a:pPr marL="0" indent="0" algn="just">
              <a:lnSpc>
                <a:spcPct val="130000"/>
              </a:lnSpc>
              <a:spcBef>
                <a:spcPts val="0"/>
              </a:spcBef>
              <a:buNone/>
            </a:pPr>
            <a:endParaRPr lang="cs-CZ" sz="2000" dirty="0">
              <a:latin typeface="Times New Roman" panose="02020603050405020304" pitchFamily="18" charset="0"/>
              <a:cs typeface="Times New Roman" panose="02020603050405020304" pitchFamily="18" charset="0"/>
            </a:endParaRPr>
          </a:p>
          <a:p>
            <a:pPr marL="0" indent="0" algn="just">
              <a:lnSpc>
                <a:spcPct val="130000"/>
              </a:lnSpc>
              <a:spcBef>
                <a:spcPts val="0"/>
              </a:spcBef>
              <a:buNone/>
            </a:pPr>
            <a:r>
              <a:rPr lang="cs-CZ" sz="2000" dirty="0">
                <a:latin typeface="Times New Roman" panose="02020603050405020304" pitchFamily="18" charset="0"/>
                <a:cs typeface="Times New Roman" panose="02020603050405020304" pitchFamily="18" charset="0"/>
              </a:rPr>
              <a:t>Nejstarší kniha východních Slovanů – </a:t>
            </a:r>
            <a:r>
              <a:rPr lang="cs-CZ" sz="2000" dirty="0" err="1">
                <a:latin typeface="Times New Roman" panose="02020603050405020304" pitchFamily="18" charset="0"/>
                <a:cs typeface="Times New Roman" panose="02020603050405020304" pitchFamily="18" charset="0"/>
              </a:rPr>
              <a:t>Ostromirovo</a:t>
            </a:r>
            <a:r>
              <a:rPr lang="cs-CZ" sz="2000" dirty="0">
                <a:latin typeface="Times New Roman" panose="02020603050405020304" pitchFamily="18" charset="0"/>
                <a:cs typeface="Times New Roman" panose="02020603050405020304" pitchFamily="18" charset="0"/>
              </a:rPr>
              <a:t> evangelium, autor diákon </a:t>
            </a:r>
            <a:r>
              <a:rPr lang="cs-CZ" sz="2000" dirty="0" err="1">
                <a:latin typeface="Times New Roman" panose="02020603050405020304" pitchFamily="18" charset="0"/>
                <a:cs typeface="Times New Roman" panose="02020603050405020304" pitchFamily="18" charset="0"/>
              </a:rPr>
              <a:t>Grygorij</a:t>
            </a:r>
            <a:r>
              <a:rPr lang="cs-CZ" sz="2000" dirty="0">
                <a:latin typeface="Times New Roman" panose="02020603050405020304" pitchFamily="18" charset="0"/>
                <a:cs typeface="Times New Roman" panose="02020603050405020304" pitchFamily="18" charset="0"/>
              </a:rPr>
              <a:t> (1056 nebo 1057), počest tehdejšímu politikovi Rusi </a:t>
            </a:r>
            <a:r>
              <a:rPr lang="cs-CZ" sz="2000" dirty="0" err="1">
                <a:latin typeface="Times New Roman" panose="02020603050405020304" pitchFamily="18" charset="0"/>
                <a:cs typeface="Times New Roman" panose="02020603050405020304" pitchFamily="18" charset="0"/>
              </a:rPr>
              <a:t>Ostromirovi</a:t>
            </a:r>
            <a:r>
              <a:rPr lang="cs-CZ" sz="2000" dirty="0">
                <a:latin typeface="Times New Roman" panose="02020603050405020304" pitchFamily="18" charset="0"/>
                <a:cs typeface="Times New Roman" panose="02020603050405020304" pitchFamily="18" charset="0"/>
              </a:rPr>
              <a:t> z Novgorodu, evangelium prý byl darem pro klášter.</a:t>
            </a:r>
          </a:p>
          <a:p>
            <a:pPr marL="0" indent="0" algn="just">
              <a:lnSpc>
                <a:spcPct val="130000"/>
              </a:lnSpc>
              <a:spcBef>
                <a:spcPts val="0"/>
              </a:spcBef>
              <a:buNone/>
            </a:pP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96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4B5C40AD-E4CD-2A47-A226-201EBA6EF90D}"/>
              </a:ext>
            </a:extLst>
          </p:cNvPr>
          <p:cNvSpPr>
            <a:spLocks noGrp="1"/>
          </p:cNvSpPr>
          <p:nvPr>
            <p:ph type="title"/>
          </p:nvPr>
        </p:nvSpPr>
        <p:spPr>
          <a:xfrm>
            <a:off x="6234865" y="568517"/>
            <a:ext cx="5248221" cy="886379"/>
          </a:xfrm>
        </p:spPr>
        <p:txBody>
          <a:bodyPr>
            <a:normAutofit/>
          </a:bodyPr>
          <a:lstStyle/>
          <a:p>
            <a:r>
              <a:rPr lang="uk-UA" b="1" dirty="0"/>
              <a:t>Москаль-чарівник</a:t>
            </a:r>
            <a:r>
              <a:rPr lang="uk-UA" dirty="0"/>
              <a:t> </a:t>
            </a:r>
            <a:endParaRPr lang="cs-CZ" dirty="0"/>
          </a:p>
        </p:txBody>
      </p:sp>
      <p:pic>
        <p:nvPicPr>
          <p:cNvPr id="5" name="Obrázek 4" descr="Obsah obrázku text, kniha&#10;&#10;Popis byl vytvořen automaticky">
            <a:extLst>
              <a:ext uri="{FF2B5EF4-FFF2-40B4-BE49-F238E27FC236}">
                <a16:creationId xmlns:a16="http://schemas.microsoft.com/office/drawing/2014/main" id="{325F51C4-D4F8-FA4A-8596-AB6AE2B15DE5}"/>
              </a:ext>
            </a:extLst>
          </p:cNvPr>
          <p:cNvPicPr>
            <a:picLocks noChangeAspect="1"/>
          </p:cNvPicPr>
          <p:nvPr/>
        </p:nvPicPr>
        <p:blipFill rotWithShape="1">
          <a:blip r:embed="rId2"/>
          <a:srcRect l="18204" r="3296" b="-1"/>
          <a:stretch/>
        </p:blipFill>
        <p:spPr>
          <a:xfrm>
            <a:off x="739959" y="123211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0"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1" name="Freeform: Shape 2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14146AB7-052A-AB4A-909A-D7DE28F0A045}"/>
              </a:ext>
            </a:extLst>
          </p:cNvPr>
          <p:cNvSpPr>
            <a:spLocks noGrp="1"/>
          </p:cNvSpPr>
          <p:nvPr>
            <p:ph idx="1"/>
          </p:nvPr>
        </p:nvSpPr>
        <p:spPr>
          <a:xfrm>
            <a:off x="5910658" y="1635726"/>
            <a:ext cx="5217173" cy="4351338"/>
          </a:xfrm>
        </p:spPr>
        <p:txBody>
          <a:bodyPr>
            <a:normAutofit/>
          </a:bodyPr>
          <a:lstStyle/>
          <a:p>
            <a:r>
              <a:rPr lang="cs-CZ" sz="2400" dirty="0"/>
              <a:t>Vychází v Moskvě v „Ukrajinském sborníku“ </a:t>
            </a:r>
            <a:r>
              <a:rPr lang="uk-UA" sz="2400" dirty="0"/>
              <a:t>(1819, </a:t>
            </a:r>
            <a:r>
              <a:rPr lang="cs-CZ" sz="2400" dirty="0"/>
              <a:t>v písemné podobě v roce 1841</a:t>
            </a:r>
            <a:r>
              <a:rPr lang="uk-UA" sz="2400" dirty="0"/>
              <a:t>) </a:t>
            </a:r>
            <a:r>
              <a:rPr lang="cs-CZ" sz="2400" dirty="0"/>
              <a:t>je to malá opera, má mnohem více rysů vaudevillu</a:t>
            </a:r>
            <a:r>
              <a:rPr lang="uk-UA" sz="2400" dirty="0"/>
              <a:t>.</a:t>
            </a:r>
          </a:p>
          <a:p>
            <a:r>
              <a:rPr lang="cs-CZ" sz="2400" dirty="0"/>
              <a:t>„</a:t>
            </a:r>
            <a:r>
              <a:rPr lang="uk-UA" sz="2400" b="1" dirty="0"/>
              <a:t> </a:t>
            </a:r>
            <a:r>
              <a:rPr lang="uk-UA" sz="2400" dirty="0"/>
              <a:t>Москаль-чарівник</a:t>
            </a:r>
            <a:r>
              <a:rPr lang="cs-CZ" sz="2400" dirty="0"/>
              <a:t>“ je odlehčené lidové dílo s anekdotickými motivy, má jenom jeden děj. </a:t>
            </a:r>
          </a:p>
          <a:p>
            <a:r>
              <a:rPr lang="cs-CZ" sz="2400" dirty="0"/>
              <a:t>Téma se prolíná s folklorem, povídkou a anekdotou. </a:t>
            </a:r>
          </a:p>
          <a:p>
            <a:r>
              <a:rPr lang="cs-CZ" sz="2400" dirty="0"/>
              <a:t>Syžet – o nevěrné ženě, která střídá milence. </a:t>
            </a:r>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85598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19ADECB4-A424-744F-A559-FB44DB49190E}"/>
              </a:ext>
            </a:extLst>
          </p:cNvPr>
          <p:cNvSpPr>
            <a:spLocks noGrp="1"/>
          </p:cNvSpPr>
          <p:nvPr>
            <p:ph type="title"/>
          </p:nvPr>
        </p:nvSpPr>
        <p:spPr>
          <a:xfrm>
            <a:off x="3129919" y="-298136"/>
            <a:ext cx="4985412" cy="1314996"/>
          </a:xfrm>
        </p:spPr>
        <p:txBody>
          <a:bodyPr anchor="b">
            <a:normAutofit/>
          </a:bodyPr>
          <a:lstStyle/>
          <a:p>
            <a:r>
              <a:rPr lang="uk-UA" b="1" dirty="0"/>
              <a:t>Москаль-чарівник</a:t>
            </a:r>
            <a:endParaRPr lang="cs-CZ" b="1" dirty="0"/>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81679563-7081-234F-AEFD-5643E446DE21}"/>
              </a:ext>
            </a:extLst>
          </p:cNvPr>
          <p:cNvSpPr>
            <a:spLocks noGrp="1"/>
          </p:cNvSpPr>
          <p:nvPr>
            <p:ph idx="1"/>
          </p:nvPr>
        </p:nvSpPr>
        <p:spPr>
          <a:xfrm>
            <a:off x="715407" y="1307748"/>
            <a:ext cx="5986975" cy="5841137"/>
          </a:xfrm>
        </p:spPr>
        <p:txBody>
          <a:bodyPr>
            <a:normAutofit/>
          </a:bodyPr>
          <a:lstStyle/>
          <a:p>
            <a:pPr marL="0" indent="0" algn="just">
              <a:buNone/>
            </a:pPr>
            <a:r>
              <a:rPr lang="cs-CZ" sz="1600" dirty="0"/>
              <a:t>		</a:t>
            </a:r>
            <a:r>
              <a:rPr lang="uk-UA" sz="1600" dirty="0"/>
              <a:t>Дійові особи – Тетяна Чупрун, Михайло </a:t>
            </a:r>
            <a:r>
              <a:rPr lang="cs-CZ" sz="1600" dirty="0"/>
              <a:t>			</a:t>
            </a:r>
            <a:r>
              <a:rPr lang="uk-UA" sz="1600" dirty="0"/>
              <a:t>Чупрун, </a:t>
            </a:r>
            <a:r>
              <a:rPr lang="uk-UA" sz="1600" dirty="0" err="1"/>
              <a:t>Финтик</a:t>
            </a:r>
            <a:r>
              <a:rPr lang="uk-UA" sz="1600" dirty="0"/>
              <a:t> (писар з </a:t>
            </a:r>
            <a:r>
              <a:rPr lang="uk-UA" sz="1600" dirty="0" err="1"/>
              <a:t>города</a:t>
            </a:r>
            <a:r>
              <a:rPr lang="uk-UA" sz="1600" dirty="0"/>
              <a:t>), москаль </a:t>
            </a:r>
            <a:r>
              <a:rPr lang="cs-CZ" sz="1600" dirty="0"/>
              <a:t>		</a:t>
            </a:r>
            <a:r>
              <a:rPr lang="uk-UA" sz="1600" dirty="0"/>
              <a:t>(</a:t>
            </a:r>
            <a:r>
              <a:rPr lang="uk-UA" sz="1600" dirty="0" err="1"/>
              <a:t>Лихой</a:t>
            </a:r>
            <a:r>
              <a:rPr lang="uk-UA" sz="1600" dirty="0"/>
              <a:t>, солдат). </a:t>
            </a:r>
            <a:endParaRPr lang="cs-CZ" sz="1600" dirty="0"/>
          </a:p>
          <a:p>
            <a:pPr algn="just"/>
            <a:r>
              <a:rPr lang="uk-UA" sz="1600" dirty="0"/>
              <a:t>Тетянин чоловік, Михайло, поїхав на заробітки. Писар </a:t>
            </a:r>
            <a:r>
              <a:rPr lang="uk-UA" sz="1600" dirty="0" err="1"/>
              <a:t>Финтик</a:t>
            </a:r>
            <a:r>
              <a:rPr lang="uk-UA" sz="1600" dirty="0"/>
              <a:t>, приїхавши до своєї мами в село, закохується у Тетяну. Почав часто ходити до неї. Одного вечора до хати Тетяни прийшов москаль, солдат. Просив пристанища і їжі. Тетяна сказала, що їжі нема (хотіла його провчити, оскільки він себе поводив грубо і зухвало). Солдат ліг спати, Тетяна запропонує </a:t>
            </a:r>
            <a:r>
              <a:rPr lang="uk-UA" sz="1600" dirty="0" err="1"/>
              <a:t>Финтику</a:t>
            </a:r>
            <a:r>
              <a:rPr lang="uk-UA" sz="1600" dirty="0"/>
              <a:t> повечеряти, розповідаючи, де вона сховала їжу. Раптово приїхав її чоловік, вона наказала сховатися </a:t>
            </a:r>
            <a:r>
              <a:rPr lang="uk-UA" sz="1600" dirty="0" err="1"/>
              <a:t>Финтику</a:t>
            </a:r>
            <a:r>
              <a:rPr lang="uk-UA" sz="1600" dirty="0"/>
              <a:t>. Солдат прокинувся і </a:t>
            </a:r>
            <a:r>
              <a:rPr lang="uk-UA" sz="1600" dirty="0" err="1"/>
              <a:t>сприязнився</a:t>
            </a:r>
            <a:r>
              <a:rPr lang="uk-UA" sz="1600" dirty="0"/>
              <a:t> із Михайлом. Просять Тетяну, щоб накривала на стіл – їсти, пити, але вона відмовляє, каже, що нічого нема, бо коли сама залишається вдома, то не готує. Москаль каже, що він чарівник і вгадує, де Тетяна сховала їжу та горілку (</a:t>
            </a:r>
            <a:r>
              <a:rPr lang="uk-UA" sz="1600" dirty="0" err="1"/>
              <a:t>ніби-то</a:t>
            </a:r>
            <a:r>
              <a:rPr lang="uk-UA" sz="1600" dirty="0"/>
              <a:t> він начарував, щоб там це з’явилося). Потім пропонує показати свого «напарника» Сатану, а щоб вони не налякалися, то Сатана з’явиться в образі чоловіка, якого вони знають. Тетяна, зрозумівши гру, пропонує образ </a:t>
            </a:r>
            <a:r>
              <a:rPr lang="uk-UA" sz="1600" dirty="0" err="1"/>
              <a:t>Финтика</a:t>
            </a:r>
            <a:r>
              <a:rPr lang="uk-UA" sz="1600" dirty="0"/>
              <a:t>. Коли </a:t>
            </a:r>
            <a:r>
              <a:rPr lang="uk-UA" sz="1600" dirty="0" err="1"/>
              <a:t>Финтик</a:t>
            </a:r>
            <a:r>
              <a:rPr lang="uk-UA" sz="1600" dirty="0"/>
              <a:t> вилазить зі своєї схованки Тетяна признається у всьому. Чоловік її прощає. </a:t>
            </a:r>
            <a:r>
              <a:rPr lang="uk-UA" sz="1600" dirty="0" err="1"/>
              <a:t>Финтик</a:t>
            </a:r>
            <a:r>
              <a:rPr lang="uk-UA" sz="1600" dirty="0"/>
              <a:t> обіцяє більше не турбувати Тетяну і забути про кохання до неї. П’єса повчальна – правду завжди варто казати.</a:t>
            </a:r>
            <a:endParaRPr lang="cs-CZ" sz="1600" dirty="0"/>
          </a:p>
          <a:p>
            <a:endParaRPr lang="cs-CZ" sz="1100" dirty="0"/>
          </a:p>
        </p:txBody>
      </p:sp>
      <p:sp>
        <p:nvSpPr>
          <p:cNvPr id="18" name="Freeform: Shape 17">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Shape 21">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Obrázek 4" descr="Obsah obrázku osoba, interiér, stůl, dort&#10;&#10;Popis byl vytvořen automaticky">
            <a:extLst>
              <a:ext uri="{FF2B5EF4-FFF2-40B4-BE49-F238E27FC236}">
                <a16:creationId xmlns:a16="http://schemas.microsoft.com/office/drawing/2014/main" id="{C4873878-ED00-474A-98CB-B20EE71B7012}"/>
              </a:ext>
            </a:extLst>
          </p:cNvPr>
          <p:cNvPicPr>
            <a:picLocks noChangeAspect="1"/>
          </p:cNvPicPr>
          <p:nvPr/>
        </p:nvPicPr>
        <p:blipFill rotWithShape="1">
          <a:blip r:embed="rId2"/>
          <a:srcRect l="3174" r="21825" b="-1"/>
          <a:stretch/>
        </p:blipFill>
        <p:spPr>
          <a:xfrm>
            <a:off x="691306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5" name="Freeform: Shape 2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59391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AEAEBA2B-5B24-B444-8238-720A33EEC854}"/>
              </a:ext>
            </a:extLst>
          </p:cNvPr>
          <p:cNvSpPr>
            <a:spLocks noGrp="1"/>
          </p:cNvSpPr>
          <p:nvPr>
            <p:ph type="title"/>
          </p:nvPr>
        </p:nvSpPr>
        <p:spPr>
          <a:xfrm>
            <a:off x="2213404" y="252958"/>
            <a:ext cx="4033825" cy="1314996"/>
          </a:xfrm>
        </p:spPr>
        <p:txBody>
          <a:bodyPr anchor="b">
            <a:normAutofit/>
          </a:bodyPr>
          <a:lstStyle/>
          <a:p>
            <a:r>
              <a:rPr lang="cs-CZ" b="1" dirty="0"/>
              <a:t>Burleskní škola</a:t>
            </a:r>
            <a:endParaRPr lang="cs-CZ" dirty="0"/>
          </a:p>
        </p:txBody>
      </p:sp>
      <p:sp>
        <p:nvSpPr>
          <p:cNvPr id="18" name="Freeform: Shape 17">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7D835363-7DDD-AA4D-96AB-8FC179FC56E2}"/>
              </a:ext>
            </a:extLst>
          </p:cNvPr>
          <p:cNvSpPr>
            <a:spLocks noGrp="1"/>
          </p:cNvSpPr>
          <p:nvPr>
            <p:ph idx="1"/>
          </p:nvPr>
        </p:nvSpPr>
        <p:spPr>
          <a:xfrm>
            <a:off x="1384185" y="2125737"/>
            <a:ext cx="4881891" cy="4331016"/>
          </a:xfrm>
        </p:spPr>
        <p:txBody>
          <a:bodyPr>
            <a:normAutofit lnSpcReduction="10000"/>
          </a:bodyPr>
          <a:lstStyle/>
          <a:p>
            <a:pPr algn="just"/>
            <a:r>
              <a:rPr lang="cs-CZ" sz="2400" dirty="0"/>
              <a:t>Na počátku 19. století vzniká burleskní škola (tzv. </a:t>
            </a:r>
            <a:r>
              <a:rPr lang="cs-CZ" sz="2400" dirty="0" err="1"/>
              <a:t>котляревщина</a:t>
            </a:r>
            <a:r>
              <a:rPr lang="cs-CZ" sz="2400" dirty="0"/>
              <a:t>).</a:t>
            </a:r>
          </a:p>
          <a:p>
            <a:pPr algn="just"/>
            <a:r>
              <a:rPr lang="cs-CZ" sz="2400" dirty="0" err="1"/>
              <a:t>Павло</a:t>
            </a:r>
            <a:r>
              <a:rPr lang="cs-CZ" sz="2400" dirty="0"/>
              <a:t> </a:t>
            </a:r>
            <a:r>
              <a:rPr lang="cs-CZ" sz="2400" dirty="0" err="1"/>
              <a:t>Білецький-Носенко</a:t>
            </a:r>
            <a:r>
              <a:rPr lang="cs-CZ" sz="2400" dirty="0"/>
              <a:t> – </a:t>
            </a:r>
            <a:r>
              <a:rPr lang="cs-CZ" sz="2400" dirty="0" err="1"/>
              <a:t>жартівлива</a:t>
            </a:r>
            <a:r>
              <a:rPr lang="cs-CZ" sz="2400" dirty="0"/>
              <a:t> </a:t>
            </a:r>
            <a:r>
              <a:rPr lang="cs-CZ" sz="2400" dirty="0" err="1"/>
              <a:t>поема</a:t>
            </a:r>
            <a:r>
              <a:rPr lang="cs-CZ" sz="2400" dirty="0"/>
              <a:t> «</a:t>
            </a:r>
            <a:r>
              <a:rPr lang="cs-CZ" sz="2400" dirty="0" err="1"/>
              <a:t>Горпинида</a:t>
            </a:r>
            <a:r>
              <a:rPr lang="cs-CZ" sz="2400" dirty="0"/>
              <a:t>, </a:t>
            </a:r>
            <a:r>
              <a:rPr lang="cs-CZ" sz="2400" dirty="0" err="1"/>
              <a:t>чи</a:t>
            </a:r>
            <a:r>
              <a:rPr lang="cs-CZ" sz="2400" dirty="0"/>
              <a:t> </a:t>
            </a:r>
            <a:r>
              <a:rPr lang="cs-CZ" sz="2400" dirty="0" err="1"/>
              <a:t>вхопленная</a:t>
            </a:r>
            <a:r>
              <a:rPr lang="cs-CZ" sz="2400" dirty="0"/>
              <a:t> </a:t>
            </a:r>
            <a:r>
              <a:rPr lang="cs-CZ" sz="2400" dirty="0" err="1"/>
              <a:t>Прозерпина</a:t>
            </a:r>
            <a:r>
              <a:rPr lang="cs-CZ" sz="2400" dirty="0"/>
              <a:t>» </a:t>
            </a:r>
          </a:p>
          <a:p>
            <a:pPr algn="just"/>
            <a:r>
              <a:rPr lang="cs-CZ" sz="2400" dirty="0" err="1"/>
              <a:t>Костянтин</a:t>
            </a:r>
            <a:r>
              <a:rPr lang="cs-CZ" sz="2400" dirty="0"/>
              <a:t> </a:t>
            </a:r>
            <a:r>
              <a:rPr lang="cs-CZ" sz="2400" dirty="0" err="1"/>
              <a:t>Думитрашко</a:t>
            </a:r>
            <a:r>
              <a:rPr lang="cs-CZ" sz="2400" dirty="0"/>
              <a:t> «</a:t>
            </a:r>
            <a:r>
              <a:rPr lang="cs-CZ" sz="2400" dirty="0" err="1"/>
              <a:t>Жабомишодраківка</a:t>
            </a:r>
            <a:r>
              <a:rPr lang="cs-CZ" sz="2400" dirty="0"/>
              <a:t>» (Žabomyší válka), 1847 – burleskní parodie na antickou epickou báseň.</a:t>
            </a:r>
          </a:p>
          <a:p>
            <a:pPr algn="just"/>
            <a:r>
              <a:rPr lang="cs-CZ" sz="2400" dirty="0" err="1"/>
              <a:t>Яків</a:t>
            </a:r>
            <a:r>
              <a:rPr lang="cs-CZ" sz="2400" dirty="0"/>
              <a:t> </a:t>
            </a:r>
            <a:r>
              <a:rPr lang="cs-CZ" sz="2400" dirty="0" err="1"/>
              <a:t>Кухаренко</a:t>
            </a:r>
            <a:r>
              <a:rPr lang="cs-CZ" sz="2400" dirty="0"/>
              <a:t> «</a:t>
            </a:r>
            <a:r>
              <a:rPr lang="cs-CZ" sz="2400" dirty="0" err="1"/>
              <a:t>Харко-запорозький</a:t>
            </a:r>
            <a:r>
              <a:rPr lang="cs-CZ" sz="2400" dirty="0"/>
              <a:t> </a:t>
            </a:r>
            <a:r>
              <a:rPr lang="cs-CZ" sz="2400" dirty="0" err="1"/>
              <a:t>кошовий</a:t>
            </a:r>
            <a:r>
              <a:rPr lang="cs-CZ" sz="2400" dirty="0"/>
              <a:t>»</a:t>
            </a:r>
          </a:p>
        </p:txBody>
      </p:sp>
      <p:sp>
        <p:nvSpPr>
          <p:cNvPr id="22" name="Freeform: Shape 21">
            <a:extLst>
              <a:ext uri="{FF2B5EF4-FFF2-40B4-BE49-F238E27FC236}">
                <a16:creationId xmlns:a16="http://schemas.microsoft.com/office/drawing/2014/main" id="{59463AC4-F96D-4507-9EE0-A831B7910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5" name="Obrázek 4" descr="Obsah obrázku fotka, muž, staré, čepice&#10;&#10;Popis byl vytvořen automaticky">
            <a:extLst>
              <a:ext uri="{FF2B5EF4-FFF2-40B4-BE49-F238E27FC236}">
                <a16:creationId xmlns:a16="http://schemas.microsoft.com/office/drawing/2014/main" id="{085C5F3C-8C42-5443-BF09-C0DE66D1A98B}"/>
              </a:ext>
            </a:extLst>
          </p:cNvPr>
          <p:cNvPicPr>
            <a:picLocks noChangeAspect="1"/>
          </p:cNvPicPr>
          <p:nvPr/>
        </p:nvPicPr>
        <p:blipFill rotWithShape="1">
          <a:blip r:embed="rId2"/>
          <a:srcRect t="9584" b="13195"/>
          <a:stretch/>
        </p:blipFill>
        <p:spPr>
          <a:xfrm>
            <a:off x="6739758" y="3175472"/>
            <a:ext cx="3435503" cy="3435503"/>
          </a:xfrm>
          <a:custGeom>
            <a:avLst/>
            <a:gdLst/>
            <a:ahLst/>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p:spPr>
      </p:pic>
      <p:pic>
        <p:nvPicPr>
          <p:cNvPr id="7" name="Obrázek 6" descr="Obsah obrázku osoba, muž, oblečení, fotka&#10;&#10;Popis byl vytvořen automaticky">
            <a:extLst>
              <a:ext uri="{FF2B5EF4-FFF2-40B4-BE49-F238E27FC236}">
                <a16:creationId xmlns:a16="http://schemas.microsoft.com/office/drawing/2014/main" id="{5EA7ECDC-25F8-134B-B44C-70144FE33C6F}"/>
              </a:ext>
            </a:extLst>
          </p:cNvPr>
          <p:cNvPicPr>
            <a:picLocks noChangeAspect="1"/>
          </p:cNvPicPr>
          <p:nvPr/>
        </p:nvPicPr>
        <p:blipFill rotWithShape="1">
          <a:blip r:embed="rId3"/>
          <a:srcRect t="7875" r="-3" b="28372"/>
          <a:stretch/>
        </p:blipFill>
        <p:spPr>
          <a:xfrm>
            <a:off x="8998285" y="649363"/>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sp>
        <p:nvSpPr>
          <p:cNvPr id="24" name="Freeform: Shape 23">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Freeform: Shape 25">
            <a:extLst>
              <a:ext uri="{FF2B5EF4-FFF2-40B4-BE49-F238E27FC236}">
                <a16:creationId xmlns:a16="http://schemas.microsoft.com/office/drawing/2014/main" id="{FC3ABE8C-1C72-4141-BADF-DD6811764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8"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9346" y="5987064"/>
            <a:ext cx="1054466" cy="469689"/>
            <a:chOff x="9841624" y="4115729"/>
            <a:chExt cx="602169" cy="268223"/>
          </a:xfrm>
          <a:solidFill>
            <a:schemeClr val="tx1"/>
          </a:solidFill>
        </p:grpSpPr>
        <p:sp>
          <p:nvSpPr>
            <p:cNvPr id="29" name="Freeform: Shape 28">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9" name="Obrázek 8" descr="Obsah obrázku muž, staré&#10;&#10;Popis byl vytvořen automaticky">
            <a:extLst>
              <a:ext uri="{FF2B5EF4-FFF2-40B4-BE49-F238E27FC236}">
                <a16:creationId xmlns:a16="http://schemas.microsoft.com/office/drawing/2014/main" id="{2DCE0660-E4AC-DB49-A973-24ADF60201AB}"/>
              </a:ext>
            </a:extLst>
          </p:cNvPr>
          <p:cNvPicPr>
            <a:picLocks noChangeAspect="1"/>
          </p:cNvPicPr>
          <p:nvPr/>
        </p:nvPicPr>
        <p:blipFill rotWithShape="1">
          <a:blip r:embed="rId4"/>
          <a:srcRect t="11064" b="2979"/>
          <a:stretch/>
        </p:blipFill>
        <p:spPr>
          <a:xfrm>
            <a:off x="6486578" y="732391"/>
            <a:ext cx="2500484" cy="2500484"/>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Tree>
    <p:extLst>
      <p:ext uri="{BB962C8B-B14F-4D97-AF65-F5344CB8AC3E}">
        <p14:creationId xmlns:p14="http://schemas.microsoft.com/office/powerpoint/2010/main" val="2398666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883"/>
            <a:ext cx="1370098" cy="508993"/>
            <a:chOff x="2267504" y="2540250"/>
            <a:chExt cx="1990951" cy="739640"/>
          </a:xfrm>
          <a:solidFill>
            <a:schemeClr val="tx1"/>
          </a:solidFill>
        </p:grpSpPr>
        <p:sp>
          <p:nvSpPr>
            <p:cNvPr id="42" name="Freeform: Shape 16">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43" name="Freeform: Shape 17">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44" name="Group 19">
            <a:extLst>
              <a:ext uri="{FF2B5EF4-FFF2-40B4-BE49-F238E27FC236}">
                <a16:creationId xmlns:a16="http://schemas.microsoft.com/office/drawing/2014/main" id="{C6050274-04F5-403E-93CD-0F33B9B7E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200" y="939828"/>
            <a:ext cx="2618796" cy="2388127"/>
            <a:chOff x="1674895" y="1345036"/>
            <a:chExt cx="5428610" cy="4210939"/>
          </a:xfrm>
        </p:grpSpPr>
        <p:sp>
          <p:nvSpPr>
            <p:cNvPr id="45" name="Rectangle 20">
              <a:extLst>
                <a:ext uri="{FF2B5EF4-FFF2-40B4-BE49-F238E27FC236}">
                  <a16:creationId xmlns:a16="http://schemas.microsoft.com/office/drawing/2014/main" id="{E156683D-D795-4D85-846C-9FF61160D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1">
              <a:extLst>
                <a:ext uri="{FF2B5EF4-FFF2-40B4-BE49-F238E27FC236}">
                  <a16:creationId xmlns:a16="http://schemas.microsoft.com/office/drawing/2014/main" id="{F444340D-4FAB-43E4-A02D-436F9ADC3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7" name="Rectangle 23">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049" y="801359"/>
            <a:ext cx="2695293" cy="242906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03A352AA-1EC0-1245-AC1C-1BE0738D74C1}"/>
              </a:ext>
            </a:extLst>
          </p:cNvPr>
          <p:cNvSpPr>
            <a:spLocks noGrp="1"/>
          </p:cNvSpPr>
          <p:nvPr>
            <p:ph type="title"/>
          </p:nvPr>
        </p:nvSpPr>
        <p:spPr>
          <a:xfrm>
            <a:off x="685049" y="920873"/>
            <a:ext cx="2695293" cy="2190031"/>
          </a:xfrm>
        </p:spPr>
        <p:txBody>
          <a:bodyPr>
            <a:normAutofit/>
          </a:bodyPr>
          <a:lstStyle/>
          <a:p>
            <a:pPr algn="ctr"/>
            <a:r>
              <a:rPr lang="cs-CZ" sz="3200">
                <a:latin typeface="Times New Roman" panose="02020603050405020304" pitchFamily="18" charset="0"/>
                <a:cs typeface="Times New Roman" panose="02020603050405020304" pitchFamily="18" charset="0"/>
              </a:rPr>
              <a:t>Ukrajinská bajka a bajkaři</a:t>
            </a:r>
            <a:endParaRPr lang="cs-CZ" sz="3200"/>
          </a:p>
        </p:txBody>
      </p:sp>
      <p:pic>
        <p:nvPicPr>
          <p:cNvPr id="5" name="Obrázek 4" descr="Obsah obrázku osoba, muž, fotka, vsedě&#10;&#10;Popis byl vytvořen automaticky">
            <a:extLst>
              <a:ext uri="{FF2B5EF4-FFF2-40B4-BE49-F238E27FC236}">
                <a16:creationId xmlns:a16="http://schemas.microsoft.com/office/drawing/2014/main" id="{099A0F4D-D2D0-C246-80DE-FB4BAEB7107F}"/>
              </a:ext>
            </a:extLst>
          </p:cNvPr>
          <p:cNvPicPr>
            <a:picLocks noChangeAspect="1"/>
          </p:cNvPicPr>
          <p:nvPr/>
        </p:nvPicPr>
        <p:blipFill rotWithShape="1">
          <a:blip r:embed="rId2"/>
          <a:srcRect t="2066" r="-1" b="42058"/>
          <a:stretch/>
        </p:blipFill>
        <p:spPr>
          <a:xfrm>
            <a:off x="3642120" y="829701"/>
            <a:ext cx="2695292" cy="2429060"/>
          </a:xfrm>
          <a:prstGeom prst="rect">
            <a:avLst/>
          </a:prstGeom>
        </p:spPr>
      </p:pic>
      <p:pic>
        <p:nvPicPr>
          <p:cNvPr id="7" name="Obrázek 6" descr="Obsah obrázku osoba, muž, fotka, staré&#10;&#10;Popis byl vytvořen automaticky">
            <a:extLst>
              <a:ext uri="{FF2B5EF4-FFF2-40B4-BE49-F238E27FC236}">
                <a16:creationId xmlns:a16="http://schemas.microsoft.com/office/drawing/2014/main" id="{CF796B8D-9C60-4A4C-8866-C8D3C36DDB98}"/>
              </a:ext>
            </a:extLst>
          </p:cNvPr>
          <p:cNvPicPr>
            <a:picLocks noChangeAspect="1"/>
          </p:cNvPicPr>
          <p:nvPr/>
        </p:nvPicPr>
        <p:blipFill rotWithShape="1">
          <a:blip r:embed="rId3"/>
          <a:srcRect r="4" b="35800"/>
          <a:stretch/>
        </p:blipFill>
        <p:spPr>
          <a:xfrm>
            <a:off x="697254" y="3519604"/>
            <a:ext cx="2714619" cy="2429060"/>
          </a:xfrm>
          <a:prstGeom prst="rect">
            <a:avLst/>
          </a:prstGeom>
        </p:spPr>
      </p:pic>
      <p:grpSp>
        <p:nvGrpSpPr>
          <p:cNvPr id="48"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4463108"/>
            <a:ext cx="849365" cy="849366"/>
            <a:chOff x="5829300" y="3162300"/>
            <a:chExt cx="532256" cy="532257"/>
          </a:xfrm>
          <a:solidFill>
            <a:schemeClr val="accent1">
              <a:lumMod val="60000"/>
              <a:lumOff val="40000"/>
            </a:schemeClr>
          </a:solidFill>
        </p:grpSpPr>
        <p:sp>
          <p:nvSpPr>
            <p:cNvPr id="27" name="Freeform: Shape 26">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9" name="Freeform: Shape 27">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50" name="Freeform: Shape 28">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51" name="Freeform: Shape 29">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52" name="Freeform: Shape 30">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53" name="Freeform: Shape 31">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54" name="Freeform: Shape 32">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pic>
        <p:nvPicPr>
          <p:cNvPr id="9" name="Obrázek 8" descr="Obsah obrázku osoba, vsedě, muž, fotka&#10;&#10;Popis byl vytvořen automaticky">
            <a:extLst>
              <a:ext uri="{FF2B5EF4-FFF2-40B4-BE49-F238E27FC236}">
                <a16:creationId xmlns:a16="http://schemas.microsoft.com/office/drawing/2014/main" id="{AAC8FACD-1DD3-BE4F-A717-F29068248F53}"/>
              </a:ext>
            </a:extLst>
          </p:cNvPr>
          <p:cNvPicPr>
            <a:picLocks noChangeAspect="1"/>
          </p:cNvPicPr>
          <p:nvPr/>
        </p:nvPicPr>
        <p:blipFill rotWithShape="1">
          <a:blip r:embed="rId4"/>
          <a:srcRect t="49" r="-5" b="34044"/>
          <a:stretch/>
        </p:blipFill>
        <p:spPr>
          <a:xfrm>
            <a:off x="3673652" y="3484243"/>
            <a:ext cx="2675951" cy="2466516"/>
          </a:xfrm>
          <a:prstGeom prst="rect">
            <a:avLst/>
          </a:prstGeom>
        </p:spPr>
      </p:pic>
      <p:sp>
        <p:nvSpPr>
          <p:cNvPr id="3" name="Zástupný obsah 2">
            <a:extLst>
              <a:ext uri="{FF2B5EF4-FFF2-40B4-BE49-F238E27FC236}">
                <a16:creationId xmlns:a16="http://schemas.microsoft.com/office/drawing/2014/main" id="{EDF6C967-E3AE-CC4A-AA2E-3F71B67D5ECB}"/>
              </a:ext>
            </a:extLst>
          </p:cNvPr>
          <p:cNvSpPr>
            <a:spLocks noGrp="1"/>
          </p:cNvSpPr>
          <p:nvPr>
            <p:ph idx="1"/>
          </p:nvPr>
        </p:nvSpPr>
        <p:spPr>
          <a:xfrm>
            <a:off x="6928106" y="1421585"/>
            <a:ext cx="4614447" cy="5049769"/>
          </a:xfrm>
        </p:spPr>
        <p:txBody>
          <a:bodyPr anchor="ctr">
            <a:normAutofit/>
          </a:bodyPr>
          <a:lstStyle/>
          <a:p>
            <a:r>
              <a:rPr lang="cs-CZ" sz="2400" dirty="0"/>
              <a:t>Přechodným žánrem mezi klasicismem a burleskou byla bajka (do 20. let 19. století). Bajka – malý lyrickoepický žánr ve veršované formě. Rysy bajky: humoristický a satirický obsah, demokratický raz a alegorická forma.</a:t>
            </a:r>
          </a:p>
          <a:p>
            <a:pPr marL="0" indent="0">
              <a:buNone/>
            </a:pPr>
            <a:endParaRPr lang="cs-CZ" sz="2400" b="1" dirty="0"/>
          </a:p>
          <a:p>
            <a:r>
              <a:rPr lang="uk-UA" sz="2400" b="1" dirty="0"/>
              <a:t>Леонід Глібов</a:t>
            </a:r>
            <a:r>
              <a:rPr lang="cs-CZ" sz="2400" b="1" dirty="0"/>
              <a:t> </a:t>
            </a:r>
            <a:r>
              <a:rPr lang="cs-CZ" sz="2400" dirty="0"/>
              <a:t>(1827–1893)</a:t>
            </a:r>
          </a:p>
          <a:p>
            <a:r>
              <a:rPr lang="cs-CZ" sz="2400" b="1" dirty="0" err="1"/>
              <a:t>Євген</a:t>
            </a:r>
            <a:r>
              <a:rPr lang="cs-CZ" sz="2400" b="1" dirty="0"/>
              <a:t> </a:t>
            </a:r>
            <a:r>
              <a:rPr lang="cs-CZ" sz="2400" b="1" dirty="0" err="1"/>
              <a:t>Гребінка</a:t>
            </a:r>
            <a:r>
              <a:rPr lang="cs-CZ" sz="2400" b="1" dirty="0"/>
              <a:t> </a:t>
            </a:r>
            <a:r>
              <a:rPr lang="cs-CZ" sz="2400" dirty="0"/>
              <a:t>(1812–1848)</a:t>
            </a:r>
          </a:p>
          <a:p>
            <a:r>
              <a:rPr lang="uk-UA" sz="2400" b="1" dirty="0"/>
              <a:t>Петро Гулак-Артемовський</a:t>
            </a:r>
            <a:r>
              <a:rPr lang="cs-CZ" sz="2400" b="1" dirty="0"/>
              <a:t> </a:t>
            </a:r>
            <a:r>
              <a:rPr lang="cs-CZ" sz="2400" dirty="0"/>
              <a:t>(1813–1873)</a:t>
            </a:r>
          </a:p>
          <a:p>
            <a:endParaRPr lang="cs-CZ" sz="2400" dirty="0"/>
          </a:p>
          <a:p>
            <a:endParaRPr lang="cs-CZ" sz="2400" dirty="0"/>
          </a:p>
          <a:p>
            <a:endParaRPr lang="cs-CZ" sz="2400" dirty="0"/>
          </a:p>
        </p:txBody>
      </p:sp>
      <p:sp>
        <p:nvSpPr>
          <p:cNvPr id="10" name="TextovéPole 9">
            <a:extLst>
              <a:ext uri="{FF2B5EF4-FFF2-40B4-BE49-F238E27FC236}">
                <a16:creationId xmlns:a16="http://schemas.microsoft.com/office/drawing/2014/main" id="{38108E99-9934-4D4F-8D0F-758FD9EF4322}"/>
              </a:ext>
            </a:extLst>
          </p:cNvPr>
          <p:cNvSpPr txBox="1"/>
          <p:nvPr/>
        </p:nvSpPr>
        <p:spPr>
          <a:xfrm>
            <a:off x="1141583" y="6005002"/>
            <a:ext cx="1825960" cy="646331"/>
          </a:xfrm>
          <a:prstGeom prst="rect">
            <a:avLst/>
          </a:prstGeom>
          <a:noFill/>
        </p:spPr>
        <p:txBody>
          <a:bodyPr wrap="square" rtlCol="0">
            <a:spAutoFit/>
          </a:bodyPr>
          <a:lstStyle/>
          <a:p>
            <a:r>
              <a:rPr lang="uk-UA" dirty="0"/>
              <a:t>Петро Гулак-Артемовський</a:t>
            </a:r>
            <a:endParaRPr lang="cs-CZ" dirty="0"/>
          </a:p>
        </p:txBody>
      </p:sp>
      <p:sp>
        <p:nvSpPr>
          <p:cNvPr id="12" name="TextovéPole 11">
            <a:extLst>
              <a:ext uri="{FF2B5EF4-FFF2-40B4-BE49-F238E27FC236}">
                <a16:creationId xmlns:a16="http://schemas.microsoft.com/office/drawing/2014/main" id="{80C175F0-4E2C-134A-BCEF-AEA5ABE10B67}"/>
              </a:ext>
            </a:extLst>
          </p:cNvPr>
          <p:cNvSpPr txBox="1"/>
          <p:nvPr/>
        </p:nvSpPr>
        <p:spPr>
          <a:xfrm>
            <a:off x="4183071" y="6057556"/>
            <a:ext cx="1691489" cy="369332"/>
          </a:xfrm>
          <a:prstGeom prst="rect">
            <a:avLst/>
          </a:prstGeom>
          <a:noFill/>
        </p:spPr>
        <p:txBody>
          <a:bodyPr wrap="none" rtlCol="0">
            <a:spAutoFit/>
          </a:bodyPr>
          <a:lstStyle/>
          <a:p>
            <a:r>
              <a:rPr lang="cs-CZ" dirty="0" err="1"/>
              <a:t>Євген</a:t>
            </a:r>
            <a:r>
              <a:rPr lang="cs-CZ" dirty="0"/>
              <a:t> </a:t>
            </a:r>
            <a:r>
              <a:rPr lang="cs-CZ" dirty="0" err="1"/>
              <a:t>Гребінка</a:t>
            </a:r>
            <a:endParaRPr lang="cs-CZ" dirty="0"/>
          </a:p>
        </p:txBody>
      </p:sp>
      <p:sp>
        <p:nvSpPr>
          <p:cNvPr id="13" name="TextovéPole 12">
            <a:extLst>
              <a:ext uri="{FF2B5EF4-FFF2-40B4-BE49-F238E27FC236}">
                <a16:creationId xmlns:a16="http://schemas.microsoft.com/office/drawing/2014/main" id="{7E6BDD10-4596-8E44-8303-2B244A48AFEA}"/>
              </a:ext>
            </a:extLst>
          </p:cNvPr>
          <p:cNvSpPr txBox="1"/>
          <p:nvPr/>
        </p:nvSpPr>
        <p:spPr>
          <a:xfrm>
            <a:off x="4243388" y="442913"/>
            <a:ext cx="1558440" cy="369332"/>
          </a:xfrm>
          <a:prstGeom prst="rect">
            <a:avLst/>
          </a:prstGeom>
          <a:noFill/>
        </p:spPr>
        <p:txBody>
          <a:bodyPr wrap="none" rtlCol="0">
            <a:spAutoFit/>
          </a:bodyPr>
          <a:lstStyle/>
          <a:p>
            <a:r>
              <a:rPr lang="uk-UA" dirty="0"/>
              <a:t>Леонід Глібов</a:t>
            </a:r>
            <a:endParaRPr lang="cs-CZ" dirty="0"/>
          </a:p>
        </p:txBody>
      </p:sp>
    </p:spTree>
    <p:extLst>
      <p:ext uri="{BB962C8B-B14F-4D97-AF65-F5344CB8AC3E}">
        <p14:creationId xmlns:p14="http://schemas.microsoft.com/office/powerpoint/2010/main" val="2566440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3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A5E0F2DA-C3B2-0D4C-8CFB-F3371B2B4BA9}"/>
              </a:ext>
            </a:extLst>
          </p:cNvPr>
          <p:cNvSpPr>
            <a:spLocks noGrp="1"/>
          </p:cNvSpPr>
          <p:nvPr>
            <p:ph type="title"/>
          </p:nvPr>
        </p:nvSpPr>
        <p:spPr>
          <a:xfrm>
            <a:off x="1913894" y="554968"/>
            <a:ext cx="5217172" cy="1288673"/>
          </a:xfrm>
        </p:spPr>
        <p:txBody>
          <a:bodyPr anchor="b">
            <a:normAutofit/>
          </a:bodyPr>
          <a:lstStyle/>
          <a:p>
            <a:r>
              <a:rPr lang="uk-UA" sz="2800" b="1" dirty="0"/>
              <a:t>Леонід Глібов</a:t>
            </a:r>
            <a:br>
              <a:rPr lang="cs-CZ" sz="2800" dirty="0"/>
            </a:br>
            <a:r>
              <a:rPr lang="cs-CZ" sz="2800" dirty="0"/>
              <a:t>(1827–1893)</a:t>
            </a:r>
            <a:br>
              <a:rPr lang="cs-CZ" sz="2800" dirty="0"/>
            </a:br>
            <a:endParaRPr lang="cs-CZ" sz="2800" dirty="0"/>
          </a:p>
        </p:txBody>
      </p:sp>
      <p:grpSp>
        <p:nvGrpSpPr>
          <p:cNvPr id="77" name="Graphic 38">
            <a:extLst>
              <a:ext uri="{FF2B5EF4-FFF2-40B4-BE49-F238E27FC236}">
                <a16:creationId xmlns:a16="http://schemas.microsoft.com/office/drawing/2014/main" id="{A3709225-45BD-4CB5-BED5-6A68EDA555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2669" y="764273"/>
            <a:ext cx="1910252" cy="709660"/>
            <a:chOff x="2267504" y="2540250"/>
            <a:chExt cx="1990951" cy="739640"/>
          </a:xfrm>
          <a:solidFill>
            <a:schemeClr val="tx1"/>
          </a:solidFill>
        </p:grpSpPr>
        <p:sp>
          <p:nvSpPr>
            <p:cNvPr id="37" name="Freeform: Shape 36">
              <a:extLst>
                <a:ext uri="{FF2B5EF4-FFF2-40B4-BE49-F238E27FC236}">
                  <a16:creationId xmlns:a16="http://schemas.microsoft.com/office/drawing/2014/main" id="{8C942C2B-45B1-458A-8005-9D3AB3433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78" name="Freeform: Shape 37">
              <a:extLst>
                <a:ext uri="{FF2B5EF4-FFF2-40B4-BE49-F238E27FC236}">
                  <a16:creationId xmlns:a16="http://schemas.microsoft.com/office/drawing/2014/main" id="{13F7C494-DAD3-45A9-B68C-D69E3DED5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79" name="Graphic 38">
            <a:extLst>
              <a:ext uri="{FF2B5EF4-FFF2-40B4-BE49-F238E27FC236}">
                <a16:creationId xmlns:a16="http://schemas.microsoft.com/office/drawing/2014/main" id="{BC9D362F-A0BC-46E8-B739-CC9BEBDA5B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2669" y="764273"/>
            <a:ext cx="1910252" cy="709660"/>
            <a:chOff x="2267504" y="2540250"/>
            <a:chExt cx="1990951" cy="739640"/>
          </a:xfrm>
          <a:solidFill>
            <a:schemeClr val="tx1">
              <a:alpha val="60000"/>
            </a:schemeClr>
          </a:solidFill>
        </p:grpSpPr>
        <p:sp>
          <p:nvSpPr>
            <p:cNvPr id="41" name="Freeform: Shape 40">
              <a:extLst>
                <a:ext uri="{FF2B5EF4-FFF2-40B4-BE49-F238E27FC236}">
                  <a16:creationId xmlns:a16="http://schemas.microsoft.com/office/drawing/2014/main" id="{DBA52944-DE64-4F5C-B8FC-B70E68B5E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80" name="Freeform: Shape 41">
              <a:extLst>
                <a:ext uri="{FF2B5EF4-FFF2-40B4-BE49-F238E27FC236}">
                  <a16:creationId xmlns:a16="http://schemas.microsoft.com/office/drawing/2014/main" id="{256C7690-20D4-475A-BC10-531EE3E15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B7CFBB2E-FA52-E547-9CD9-1C255D7B64A3}"/>
              </a:ext>
            </a:extLst>
          </p:cNvPr>
          <p:cNvSpPr>
            <a:spLocks noGrp="1"/>
          </p:cNvSpPr>
          <p:nvPr>
            <p:ph idx="1"/>
          </p:nvPr>
        </p:nvSpPr>
        <p:spPr>
          <a:xfrm>
            <a:off x="938906" y="1715151"/>
            <a:ext cx="5217173" cy="4351338"/>
          </a:xfrm>
        </p:spPr>
        <p:txBody>
          <a:bodyPr>
            <a:normAutofit/>
          </a:bodyPr>
          <a:lstStyle/>
          <a:p>
            <a:r>
              <a:rPr lang="cs-CZ" dirty="0"/>
              <a:t>Leonid </a:t>
            </a:r>
            <a:r>
              <a:rPr lang="cs-CZ" dirty="0" err="1"/>
              <a:t>Hlibov</a:t>
            </a:r>
            <a:r>
              <a:rPr lang="cs-CZ" dirty="0"/>
              <a:t> založil žánr realistické bajky</a:t>
            </a:r>
            <a:endParaRPr lang="uk-UA" dirty="0"/>
          </a:p>
          <a:p>
            <a:r>
              <a:rPr lang="cs-CZ" dirty="0"/>
              <a:t>Jeho tvorba je rozdělena do období: </a:t>
            </a:r>
            <a:r>
              <a:rPr lang="uk-UA" dirty="0"/>
              <a:t> </a:t>
            </a:r>
            <a:r>
              <a:rPr lang="cs-CZ" dirty="0"/>
              <a:t>50.–60. let a 70.–90. let 19. století.</a:t>
            </a:r>
            <a:endParaRPr lang="uk-UA" dirty="0"/>
          </a:p>
          <a:p>
            <a:r>
              <a:rPr lang="cs-CZ" dirty="0"/>
              <a:t>Zpočátku </a:t>
            </a:r>
            <a:r>
              <a:rPr lang="cs-CZ" dirty="0" err="1"/>
              <a:t>Hlibov</a:t>
            </a:r>
            <a:r>
              <a:rPr lang="cs-CZ" dirty="0"/>
              <a:t> překládal do ukrajinštiny bajky ruského bajkaře Ivana Krylova a přidával jim ukrajinské rysy</a:t>
            </a:r>
          </a:p>
        </p:txBody>
      </p:sp>
      <p:sp>
        <p:nvSpPr>
          <p:cNvPr id="81" name="Oval 43">
            <a:extLst>
              <a:ext uri="{FF2B5EF4-FFF2-40B4-BE49-F238E27FC236}">
                <a16:creationId xmlns:a16="http://schemas.microsoft.com/office/drawing/2014/main" id="{7665E5EC-40DD-4076-879B-B07223D5A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45">
            <a:extLst>
              <a:ext uri="{FF2B5EF4-FFF2-40B4-BE49-F238E27FC236}">
                <a16:creationId xmlns:a16="http://schemas.microsoft.com/office/drawing/2014/main" id="{96F7F90D-227A-418D-9A0A-2E04468C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Obrázek 4" descr="Obsah obrázku oblečení, košile, muž&#10;&#10;Popis byl vytvořen automaticky">
            <a:extLst>
              <a:ext uri="{FF2B5EF4-FFF2-40B4-BE49-F238E27FC236}">
                <a16:creationId xmlns:a16="http://schemas.microsoft.com/office/drawing/2014/main" id="{37ACE566-DFBB-9443-8C07-B0D222DD4DFF}"/>
              </a:ext>
            </a:extLst>
          </p:cNvPr>
          <p:cNvPicPr>
            <a:picLocks noChangeAspect="1"/>
          </p:cNvPicPr>
          <p:nvPr/>
        </p:nvPicPr>
        <p:blipFill rotWithShape="1">
          <a:blip r:embed="rId2"/>
          <a:srcRect t="16666" r="1" b="17042"/>
          <a:stretch/>
        </p:blipFill>
        <p:spPr>
          <a:xfrm>
            <a:off x="7573008" y="1551629"/>
            <a:ext cx="3217306" cy="3217333"/>
          </a:xfrm>
          <a:prstGeom prst="rect">
            <a:avLst/>
          </a:prstGeom>
        </p:spPr>
      </p:pic>
      <p:grpSp>
        <p:nvGrpSpPr>
          <p:cNvPr id="83" name="Graphic 4">
            <a:extLst>
              <a:ext uri="{FF2B5EF4-FFF2-40B4-BE49-F238E27FC236}">
                <a16:creationId xmlns:a16="http://schemas.microsoft.com/office/drawing/2014/main" id="{E2DB0E87-A743-40DF-A082-9D0767DC42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5753" y="4903343"/>
            <a:ext cx="975169" cy="975171"/>
            <a:chOff x="5829300" y="3162300"/>
            <a:chExt cx="532256" cy="532257"/>
          </a:xfrm>
          <a:solidFill>
            <a:schemeClr val="tx1"/>
          </a:solidFill>
        </p:grpSpPr>
        <p:sp>
          <p:nvSpPr>
            <p:cNvPr id="84" name="Freeform: Shape 48">
              <a:extLst>
                <a:ext uri="{FF2B5EF4-FFF2-40B4-BE49-F238E27FC236}">
                  <a16:creationId xmlns:a16="http://schemas.microsoft.com/office/drawing/2014/main" id="{3C4CB329-05C8-413D-9C7D-0D09719771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55A2053-BA33-4AD1-AE53-12E0B713D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6B486E5-C097-4CB7-8E4E-651DB6E06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F1E8012-3B20-4A44-93FB-9CB5882D5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ADD32FA-095F-48AB-AA71-053F4D7A5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8B29E0D-87FE-476C-A364-9680E4DE1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431F908-419F-44CA-8BA2-BB96254CC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56E902C-1CA2-4A3D-8C73-5537C04E7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26707B0-58E2-46EF-A5B0-515DD2BD3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890154F-9612-499A-A309-D0E7F20F7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1467740-8E67-48D4-847A-8DD3AD454F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D73D957-ED24-4DD6-8B95-237396544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D024E57-FA5B-4FC0-AAB1-16E4F8FC3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pSp>
        <p:nvGrpSpPr>
          <p:cNvPr id="63" name="Graphic 4">
            <a:extLst>
              <a:ext uri="{FF2B5EF4-FFF2-40B4-BE49-F238E27FC236}">
                <a16:creationId xmlns:a16="http://schemas.microsoft.com/office/drawing/2014/main" id="{AAA73A3E-7B86-4D04-B8D7-C566697E52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5753" y="4903343"/>
            <a:ext cx="975169" cy="975171"/>
            <a:chOff x="5829300" y="3162300"/>
            <a:chExt cx="532256" cy="532257"/>
          </a:xfrm>
          <a:solidFill>
            <a:schemeClr val="tx1">
              <a:alpha val="60000"/>
            </a:schemeClr>
          </a:solidFill>
        </p:grpSpPr>
        <p:sp>
          <p:nvSpPr>
            <p:cNvPr id="64" name="Freeform: Shape 63">
              <a:extLst>
                <a:ext uri="{FF2B5EF4-FFF2-40B4-BE49-F238E27FC236}">
                  <a16:creationId xmlns:a16="http://schemas.microsoft.com/office/drawing/2014/main" id="{1490932E-B0A8-480B-AA47-673D90BDC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CA4BAFD-9F09-472D-B03B-8191FB75A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67D5D29-0826-40F5-BD36-3F594CC5D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4CC2EAE-558B-4335-89A8-5C4DC70E0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2B87642-ADE1-4FFB-A934-4BF2FD17C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CD3D3DF-A163-4B1E-A95E-96630955F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36A15EA9-0256-417D-AC7F-6A0AC9EFF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F254976A-4809-49C6-9043-98C676C8B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4202E5B-07F3-45F4-96FD-6FD0E98F44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B42F12C-1A6E-462E-99E4-4213B57C8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C9A8868-4142-4A34-B40A-E34E03081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40A35967-9A1D-4088-B5F9-7CECDD700F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295E6DA-CA8A-466A-8F34-033A482B27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133519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BE104199-747B-6C41-82EB-501F7FD3F643}"/>
              </a:ext>
            </a:extLst>
          </p:cNvPr>
          <p:cNvSpPr>
            <a:spLocks noGrp="1"/>
          </p:cNvSpPr>
          <p:nvPr>
            <p:ph type="title"/>
          </p:nvPr>
        </p:nvSpPr>
        <p:spPr>
          <a:xfrm>
            <a:off x="2232252" y="633046"/>
            <a:ext cx="4463623" cy="1314996"/>
          </a:xfrm>
        </p:spPr>
        <p:txBody>
          <a:bodyPr anchor="b">
            <a:normAutofit/>
          </a:bodyPr>
          <a:lstStyle/>
          <a:p>
            <a:r>
              <a:rPr lang="cs-CZ" b="1" dirty="0"/>
              <a:t>Bajky </a:t>
            </a:r>
            <a:r>
              <a:rPr lang="cs-CZ" b="1" dirty="0" err="1"/>
              <a:t>Hlibova</a:t>
            </a:r>
            <a:endParaRPr lang="cs-CZ" dirty="0"/>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F9EBF08B-1BF5-A54F-BFA3-D29FC76A79F4}"/>
              </a:ext>
            </a:extLst>
          </p:cNvPr>
          <p:cNvSpPr>
            <a:spLocks noGrp="1"/>
          </p:cNvSpPr>
          <p:nvPr>
            <p:ph idx="1"/>
          </p:nvPr>
        </p:nvSpPr>
        <p:spPr>
          <a:xfrm>
            <a:off x="2232252" y="2125737"/>
            <a:ext cx="4463623" cy="4044463"/>
          </a:xfrm>
        </p:spPr>
        <p:txBody>
          <a:bodyPr>
            <a:normAutofit/>
          </a:bodyPr>
          <a:lstStyle/>
          <a:p>
            <a:r>
              <a:rPr lang="cs-CZ" b="1" dirty="0"/>
              <a:t>Bajky prvního období – </a:t>
            </a:r>
            <a:r>
              <a:rPr lang="cs-CZ" dirty="0"/>
              <a:t>odráží nezákonné postavení poddanských rolníků </a:t>
            </a:r>
          </a:p>
          <a:p>
            <a:r>
              <a:rPr lang="cs-CZ" dirty="0"/>
              <a:t>Nejvýznamnější bajka tohoto období  “</a:t>
            </a:r>
            <a:r>
              <a:rPr lang="cs-CZ" dirty="0" err="1"/>
              <a:t>Вовк</a:t>
            </a:r>
            <a:r>
              <a:rPr lang="cs-CZ" dirty="0"/>
              <a:t> </a:t>
            </a:r>
            <a:r>
              <a:rPr lang="cs-CZ" dirty="0" err="1"/>
              <a:t>та</a:t>
            </a:r>
            <a:r>
              <a:rPr lang="cs-CZ" dirty="0"/>
              <a:t> </a:t>
            </a:r>
            <a:r>
              <a:rPr lang="cs-CZ" dirty="0" err="1"/>
              <a:t>Ягня</a:t>
            </a:r>
            <a:r>
              <a:rPr lang="cs-CZ" dirty="0"/>
              <a:t>", napsaná v roce 1854.</a:t>
            </a:r>
          </a:p>
          <a:p>
            <a:pPr marL="0" indent="0">
              <a:buNone/>
            </a:pPr>
            <a:endParaRPr lang="cs-CZ" dirty="0"/>
          </a:p>
        </p:txBody>
      </p:sp>
      <p:sp>
        <p:nvSpPr>
          <p:cNvPr id="18" name="Freeform: Shape 17">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Shape 21">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Obrázek 4" descr="Obsah obrázku muž, osoba, vázanka, nošení&#10;&#10;Popis byl vytvořen automaticky">
            <a:extLst>
              <a:ext uri="{FF2B5EF4-FFF2-40B4-BE49-F238E27FC236}">
                <a16:creationId xmlns:a16="http://schemas.microsoft.com/office/drawing/2014/main" id="{F346953B-2F16-2B48-9D7A-02E7882D20DF}"/>
              </a:ext>
            </a:extLst>
          </p:cNvPr>
          <p:cNvPicPr>
            <a:picLocks noChangeAspect="1"/>
          </p:cNvPicPr>
          <p:nvPr/>
        </p:nvPicPr>
        <p:blipFill rotWithShape="1">
          <a:blip r:embed="rId2"/>
          <a:srcRect t="6313" r="-2" b="26936"/>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5" name="Freeform: Shape 2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73530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43AB7F6A-35BF-2244-8600-79742F8F1DD4}"/>
              </a:ext>
            </a:extLst>
          </p:cNvPr>
          <p:cNvSpPr>
            <a:spLocks noGrp="1"/>
          </p:cNvSpPr>
          <p:nvPr>
            <p:ph type="title"/>
          </p:nvPr>
        </p:nvSpPr>
        <p:spPr>
          <a:xfrm>
            <a:off x="946521" y="396117"/>
            <a:ext cx="5217172" cy="1158857"/>
          </a:xfrm>
        </p:spPr>
        <p:txBody>
          <a:bodyPr anchor="b">
            <a:normAutofit/>
          </a:bodyPr>
          <a:lstStyle/>
          <a:p>
            <a:r>
              <a:rPr lang="ru-RU" sz="4100" dirty="0"/>
              <a:t>"Вовк та </a:t>
            </a:r>
            <a:r>
              <a:rPr lang="ru-RU" sz="4100" dirty="0" err="1"/>
              <a:t>Ягня</a:t>
            </a:r>
            <a:r>
              <a:rPr lang="ru-RU" sz="4100" dirty="0"/>
              <a:t>“</a:t>
            </a:r>
            <a:r>
              <a:rPr lang="cs-CZ" sz="4100" dirty="0"/>
              <a:t> (1854)</a:t>
            </a:r>
          </a:p>
        </p:txBody>
      </p:sp>
      <p:grpSp>
        <p:nvGrpSpPr>
          <p:cNvPr id="12" name="Group 11">
            <a:extLst>
              <a:ext uri="{FF2B5EF4-FFF2-40B4-BE49-F238E27FC236}">
                <a16:creationId xmlns:a16="http://schemas.microsoft.com/office/drawing/2014/main" id="{20E21FE7-C859-4C40-AAB9-05C994892C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13" name="Graphic 212">
              <a:extLst>
                <a:ext uri="{FF2B5EF4-FFF2-40B4-BE49-F238E27FC236}">
                  <a16:creationId xmlns:a16="http://schemas.microsoft.com/office/drawing/2014/main" id="{52D7FCC1-2D52-49CE-A986-EE6E0CA64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 name="Graphic 212">
              <a:extLst>
                <a:ext uri="{FF2B5EF4-FFF2-40B4-BE49-F238E27FC236}">
                  <a16:creationId xmlns:a16="http://schemas.microsoft.com/office/drawing/2014/main" id="{28C3CACD-E5A7-4AAC-AE47-75CF7D30F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 name="Zástupný obsah 2">
            <a:extLst>
              <a:ext uri="{FF2B5EF4-FFF2-40B4-BE49-F238E27FC236}">
                <a16:creationId xmlns:a16="http://schemas.microsoft.com/office/drawing/2014/main" id="{2166EDE1-7BEA-B14E-8C19-0FDC88CFDF93}"/>
              </a:ext>
            </a:extLst>
          </p:cNvPr>
          <p:cNvSpPr>
            <a:spLocks noGrp="1"/>
          </p:cNvSpPr>
          <p:nvPr>
            <p:ph idx="1"/>
          </p:nvPr>
        </p:nvSpPr>
        <p:spPr>
          <a:xfrm>
            <a:off x="547784" y="2110545"/>
            <a:ext cx="5217173" cy="4351338"/>
          </a:xfrm>
        </p:spPr>
        <p:txBody>
          <a:bodyPr>
            <a:normAutofit/>
          </a:bodyPr>
          <a:lstStyle/>
          <a:p>
            <a:pPr algn="just"/>
            <a:r>
              <a:rPr lang="ru-RU" sz="2200" dirty="0"/>
              <a:t>В </a:t>
            </a:r>
            <a:r>
              <a:rPr lang="ru-RU" sz="2200" dirty="0" err="1"/>
              <a:t>образі</a:t>
            </a:r>
            <a:r>
              <a:rPr lang="ru-RU" sz="2200" dirty="0"/>
              <a:t> Вовка автор </a:t>
            </a:r>
            <a:r>
              <a:rPr lang="ru-RU" sz="2200" dirty="0" err="1"/>
              <a:t>змалював</a:t>
            </a:r>
            <a:r>
              <a:rPr lang="ru-RU" sz="2200" dirty="0"/>
              <a:t> грубого пана-</a:t>
            </a:r>
            <a:r>
              <a:rPr lang="ru-RU" sz="2200" dirty="0" err="1"/>
              <a:t>кріпосника</a:t>
            </a:r>
            <a:r>
              <a:rPr lang="ru-RU" sz="2200" dirty="0"/>
              <a:t>, </a:t>
            </a:r>
            <a:r>
              <a:rPr lang="ru-RU" sz="2200" dirty="0" err="1"/>
              <a:t>який</a:t>
            </a:r>
            <a:r>
              <a:rPr lang="ru-RU" sz="2200" dirty="0"/>
              <a:t> </a:t>
            </a:r>
            <a:r>
              <a:rPr lang="ru-RU" sz="2200" dirty="0" err="1"/>
              <a:t>цинічно</a:t>
            </a:r>
            <a:r>
              <a:rPr lang="ru-RU" sz="2200" dirty="0"/>
              <a:t> </a:t>
            </a:r>
            <a:r>
              <a:rPr lang="ru-RU" sz="2200" dirty="0" err="1"/>
              <a:t>утверджував</a:t>
            </a:r>
            <a:r>
              <a:rPr lang="ru-RU" sz="2200" dirty="0"/>
              <a:t> право сильного. </a:t>
            </a:r>
            <a:r>
              <a:rPr lang="ru-RU" sz="2200" dirty="0" err="1"/>
              <a:t>Спочатку</a:t>
            </a:r>
            <a:r>
              <a:rPr lang="ru-RU" sz="2200" dirty="0"/>
              <a:t> </a:t>
            </a:r>
            <a:r>
              <a:rPr lang="ru-RU" sz="2200" dirty="0" err="1"/>
              <a:t>він</a:t>
            </a:r>
            <a:r>
              <a:rPr lang="ru-RU" sz="2200" dirty="0"/>
              <a:t> </a:t>
            </a:r>
            <a:r>
              <a:rPr lang="ru-RU" sz="2200" dirty="0" err="1"/>
              <a:t>шукає</a:t>
            </a:r>
            <a:r>
              <a:rPr lang="ru-RU" sz="2200" dirty="0"/>
              <a:t> "</a:t>
            </a:r>
            <a:r>
              <a:rPr lang="ru-RU" sz="2200" dirty="0" err="1"/>
              <a:t>юридичні</a:t>
            </a:r>
            <a:r>
              <a:rPr lang="ru-RU" sz="2200" dirty="0"/>
              <a:t>" </a:t>
            </a:r>
            <a:r>
              <a:rPr lang="ru-RU" sz="2200" dirty="0" err="1"/>
              <a:t>підстави</a:t>
            </a:r>
            <a:r>
              <a:rPr lang="ru-RU" sz="2200" dirty="0"/>
              <a:t>, </a:t>
            </a:r>
            <a:r>
              <a:rPr lang="ru-RU" sz="2200" dirty="0" err="1"/>
              <a:t>щоб</a:t>
            </a:r>
            <a:r>
              <a:rPr lang="ru-RU" sz="2200" dirty="0"/>
              <a:t> </a:t>
            </a:r>
            <a:r>
              <a:rPr lang="ru-RU" sz="2200" dirty="0" err="1"/>
              <a:t>розправитися</a:t>
            </a:r>
            <a:r>
              <a:rPr lang="ru-RU" sz="2200" dirty="0"/>
              <a:t> з </a:t>
            </a:r>
            <a:r>
              <a:rPr lang="ru-RU" sz="2200" dirty="0" err="1"/>
              <a:t>беззахисним</a:t>
            </a:r>
            <a:r>
              <a:rPr lang="ru-RU" sz="2200" dirty="0"/>
              <a:t> </a:t>
            </a:r>
            <a:r>
              <a:rPr lang="ru-RU" sz="2200" dirty="0" err="1"/>
              <a:t>Ягням</a:t>
            </a:r>
            <a:r>
              <a:rPr lang="ru-RU" sz="2200" dirty="0"/>
              <a:t>, але, не </a:t>
            </a:r>
            <a:r>
              <a:rPr lang="ru-RU" sz="2200" dirty="0" err="1"/>
              <a:t>знайшовши</a:t>
            </a:r>
            <a:r>
              <a:rPr lang="ru-RU" sz="2200" dirty="0"/>
              <a:t> </a:t>
            </a:r>
            <a:r>
              <a:rPr lang="ru-RU" sz="2200" dirty="0" err="1"/>
              <a:t>їх</a:t>
            </a:r>
            <a:r>
              <a:rPr lang="ru-RU" sz="2200" dirty="0"/>
              <a:t>, </a:t>
            </a:r>
            <a:r>
              <a:rPr lang="ru-RU" sz="2200" dirty="0" err="1"/>
              <a:t>зневажливо</a:t>
            </a:r>
            <a:r>
              <a:rPr lang="ru-RU" sz="2200" dirty="0"/>
              <a:t> сказав, </a:t>
            </a:r>
            <a:r>
              <a:rPr lang="ru-RU" sz="2200" dirty="0" err="1"/>
              <a:t>що</a:t>
            </a:r>
            <a:r>
              <a:rPr lang="ru-RU" sz="2200" dirty="0"/>
              <a:t> </a:t>
            </a:r>
            <a:r>
              <a:rPr lang="ru-RU" sz="2200" dirty="0" err="1"/>
              <a:t>він</a:t>
            </a:r>
            <a:r>
              <a:rPr lang="ru-RU" sz="2200" dirty="0"/>
              <a:t> </a:t>
            </a:r>
            <a:r>
              <a:rPr lang="ru-RU" sz="2200" dirty="0" err="1"/>
              <a:t>голодний</a:t>
            </a:r>
            <a:r>
              <a:rPr lang="ru-RU" sz="2200" dirty="0"/>
              <a:t>, а </a:t>
            </a:r>
            <a:r>
              <a:rPr lang="ru-RU" sz="2200" dirty="0" err="1"/>
              <a:t>це</a:t>
            </a:r>
            <a:r>
              <a:rPr lang="ru-RU" sz="2200" dirty="0"/>
              <a:t> </a:t>
            </a:r>
            <a:r>
              <a:rPr lang="ru-RU" sz="2200" dirty="0" err="1"/>
              <a:t>вже</a:t>
            </a:r>
            <a:r>
              <a:rPr lang="ru-RU" sz="2200" dirty="0"/>
              <a:t> </a:t>
            </a:r>
            <a:r>
              <a:rPr lang="ru-RU" sz="2200" dirty="0" err="1"/>
              <a:t>є</a:t>
            </a:r>
            <a:r>
              <a:rPr lang="ru-RU" sz="2200" dirty="0"/>
              <a:t> причиною, </a:t>
            </a:r>
            <a:r>
              <a:rPr lang="ru-RU" sz="2200" dirty="0" err="1"/>
              <a:t>щоб</a:t>
            </a:r>
            <a:r>
              <a:rPr lang="ru-RU" sz="2200" dirty="0"/>
              <a:t> </a:t>
            </a:r>
            <a:r>
              <a:rPr lang="ru-RU" sz="2200" dirty="0" err="1"/>
              <a:t>слабшого</a:t>
            </a:r>
            <a:r>
              <a:rPr lang="ru-RU" sz="2200" dirty="0"/>
              <a:t> </a:t>
            </a:r>
            <a:r>
              <a:rPr lang="ru-RU" sz="2200" dirty="0" err="1"/>
              <a:t>з’їсти.Поет</a:t>
            </a:r>
            <a:r>
              <a:rPr lang="ru-RU" sz="2200" dirty="0"/>
              <a:t> </a:t>
            </a:r>
            <a:r>
              <a:rPr lang="ru-RU" sz="2200" dirty="0" err="1"/>
              <a:t>майстерно</a:t>
            </a:r>
            <a:r>
              <a:rPr lang="ru-RU" sz="2200" dirty="0"/>
              <a:t> передав страх і </a:t>
            </a:r>
            <a:r>
              <a:rPr lang="ru-RU" sz="2200" dirty="0" err="1"/>
              <a:t>розпач</a:t>
            </a:r>
            <a:r>
              <a:rPr lang="ru-RU" sz="2200" dirty="0"/>
              <a:t> </a:t>
            </a:r>
            <a:r>
              <a:rPr lang="ru-RU" sz="2200" dirty="0" err="1"/>
              <a:t>Ягняти</a:t>
            </a:r>
            <a:r>
              <a:rPr lang="ru-RU" sz="2200" dirty="0"/>
              <a:t>, </a:t>
            </a:r>
            <a:r>
              <a:rPr lang="ru-RU" sz="2200" dirty="0" err="1"/>
              <a:t>сваволю</a:t>
            </a:r>
            <a:r>
              <a:rPr lang="ru-RU" sz="2200" dirty="0"/>
              <a:t> та </a:t>
            </a:r>
            <a:r>
              <a:rPr lang="ru-RU" sz="2200" dirty="0" err="1"/>
              <a:t>впевненість</a:t>
            </a:r>
            <a:r>
              <a:rPr lang="ru-RU" sz="2200" dirty="0"/>
              <a:t> Вовка у </a:t>
            </a:r>
            <a:r>
              <a:rPr lang="ru-RU" sz="2200" dirty="0" err="1"/>
              <a:t>своїй</a:t>
            </a:r>
            <a:r>
              <a:rPr lang="ru-RU" sz="2200" dirty="0"/>
              <a:t> </a:t>
            </a:r>
            <a:r>
              <a:rPr lang="ru-RU" sz="2200" dirty="0" err="1"/>
              <a:t>безкарності</a:t>
            </a:r>
            <a:r>
              <a:rPr lang="ru-RU" sz="2200" dirty="0"/>
              <a:t>.</a:t>
            </a:r>
            <a:endParaRPr lang="cs-CZ" sz="2200" dirty="0"/>
          </a:p>
        </p:txBody>
      </p:sp>
      <p:grpSp>
        <p:nvGrpSpPr>
          <p:cNvPr id="16" name="Group 15">
            <a:extLst>
              <a:ext uri="{FF2B5EF4-FFF2-40B4-BE49-F238E27FC236}">
                <a16:creationId xmlns:a16="http://schemas.microsoft.com/office/drawing/2014/main" id="{3A35C15A-135A-4FD3-BA11-A046CFA390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26111"/>
            <a:ext cx="1598829" cy="531293"/>
            <a:chOff x="6491531" y="1420258"/>
            <a:chExt cx="1598829" cy="531293"/>
          </a:xfrm>
          <a:solidFill>
            <a:schemeClr val="tx1"/>
          </a:solidFill>
        </p:grpSpPr>
        <p:grpSp>
          <p:nvGrpSpPr>
            <p:cNvPr id="17" name="Graphic 190">
              <a:extLst>
                <a:ext uri="{FF2B5EF4-FFF2-40B4-BE49-F238E27FC236}">
                  <a16:creationId xmlns:a16="http://schemas.microsoft.com/office/drawing/2014/main" id="{61E65A99-85A2-448D-AA1F-7690BD01A7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1" name="Freeform: Shape 20">
                <a:extLst>
                  <a:ext uri="{FF2B5EF4-FFF2-40B4-BE49-F238E27FC236}">
                    <a16:creationId xmlns:a16="http://schemas.microsoft.com/office/drawing/2014/main" id="{A127EC05-3250-408F-8F9F-A73F8B9B1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6D9B8D4-23BB-4CD2-A0FF-95423AFEB0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8" name="Graphic 190">
              <a:extLst>
                <a:ext uri="{FF2B5EF4-FFF2-40B4-BE49-F238E27FC236}">
                  <a16:creationId xmlns:a16="http://schemas.microsoft.com/office/drawing/2014/main" id="{91DC38B0-ED19-4BAC-A009-485461F23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19" name="Freeform: Shape 18">
                <a:extLst>
                  <a:ext uri="{FF2B5EF4-FFF2-40B4-BE49-F238E27FC236}">
                    <a16:creationId xmlns:a16="http://schemas.microsoft.com/office/drawing/2014/main" id="{1A2C10C3-E625-41E2-8047-2AE4A87F3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F0340A9-BD8A-4ABB-9AC1-7A14DF22E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5" name="Obrázek 4" descr="Obsah obrázku savci, tráva, voda, kočka&#10;&#10;Popis byl vytvořen automaticky">
            <a:extLst>
              <a:ext uri="{FF2B5EF4-FFF2-40B4-BE49-F238E27FC236}">
                <a16:creationId xmlns:a16="http://schemas.microsoft.com/office/drawing/2014/main" id="{36A36D61-3930-C445-8B12-576EDDB0431A}"/>
              </a:ext>
            </a:extLst>
          </p:cNvPr>
          <p:cNvPicPr>
            <a:picLocks noChangeAspect="1"/>
          </p:cNvPicPr>
          <p:nvPr/>
        </p:nvPicPr>
        <p:blipFill>
          <a:blip r:embed="rId2"/>
          <a:stretch>
            <a:fillRect/>
          </a:stretch>
        </p:blipFill>
        <p:spPr>
          <a:xfrm>
            <a:off x="6105325" y="2170750"/>
            <a:ext cx="5538891" cy="3115625"/>
          </a:xfrm>
          <a:prstGeom prst="rect">
            <a:avLst/>
          </a:prstGeom>
        </p:spPr>
      </p:pic>
      <p:grpSp>
        <p:nvGrpSpPr>
          <p:cNvPr id="24" name="Group 23">
            <a:extLst>
              <a:ext uri="{FF2B5EF4-FFF2-40B4-BE49-F238E27FC236}">
                <a16:creationId xmlns:a16="http://schemas.microsoft.com/office/drawing/2014/main" id="{03AF83E4-4DE2-499C-9F36-0279E7E4FB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52524"/>
            <a:ext cx="1443404" cy="1443428"/>
            <a:chOff x="10154385" y="4452524"/>
            <a:chExt cx="1443404" cy="1443428"/>
          </a:xfrm>
          <a:solidFill>
            <a:schemeClr val="tx1"/>
          </a:solidFill>
        </p:grpSpPr>
        <p:grpSp>
          <p:nvGrpSpPr>
            <p:cNvPr id="25" name="Graphic 4">
              <a:extLst>
                <a:ext uri="{FF2B5EF4-FFF2-40B4-BE49-F238E27FC236}">
                  <a16:creationId xmlns:a16="http://schemas.microsoft.com/office/drawing/2014/main" id="{0B09EB4D-4323-43F4-9970-42885A83A87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96" name="Freeform: Shape 195">
                <a:extLst>
                  <a:ext uri="{FF2B5EF4-FFF2-40B4-BE49-F238E27FC236}">
                    <a16:creationId xmlns:a16="http://schemas.microsoft.com/office/drawing/2014/main" id="{BA9C6284-1137-47FE-9471-23CA82494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00A6D3C-23F9-41D9-B891-14D8E2E98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8F8D96F5-1ED7-4891-8D8B-A24E72DA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E9A3A72-EC37-423D-B309-A6487A86C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EBE630AB-13C0-44A2-80CA-C07483E93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7768337-3D65-4FE5-8E1A-D79219E0A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68E4331-550E-4929-ACE8-D2ED2D6EA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768D8817-CAEE-45BB-820E-A67C68D48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50A8C31-0139-4ABD-967A-139738E8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855AEE1-1C1C-4832-8B4C-042F59E02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41C5A32-BD0A-4457-9CF7-97467FA2B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3C14A20-2E3C-49F8-AF55-C384FEB955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B167719-0D82-4ABF-9BC8-B073A847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60582DE-E250-4561-9298-E4FADEB9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820B635A-6E81-4D8A-98A3-141E57A6F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3909A0ED-D070-4792-A2EE-CCEB6BA6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619A19C-3B55-4085-8668-458999628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87D16772-2B59-486E-BE47-65D591C08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D6A06B8-1E4A-497F-B977-F78E5D7D0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55BC53AD-5249-4FB1-AB74-3F71AAEB5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36F8561A-874A-48BB-BCC2-07F002ED4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BA6B1B8F-9695-447F-BF2F-9010D40A0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54192F9-26C5-4212-BA60-CADA662AF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FBDA013-4858-422E-AE7A-614BF71FB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2BA261C-0C75-431D-9FD5-2C3AA241B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0F8709D9-2655-4A39-9228-BCFCBF4122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9653F80B-5CF7-45EF-889B-FD0AAF483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A1DA86A-7442-4897-88A4-EDD18A01C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9623279-A4CE-49AC-B5FA-CD224324B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9D8B4D-1BE5-4CD9-A592-D0D3D7691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769A47A3-F5B7-4BF0-B920-21A62F96F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6E5DCDE9-48A4-41BA-987D-CC72C62B3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F51F840-3DBF-444E-BC79-718416C51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DFD2B64-98D0-4E59-AE1F-693872F36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F09CB65-8B7E-426C-A3FE-DD20196F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3149294-A5BC-4E62-A167-3CD55E05B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DB99FCDF-C9A0-40F7-ABDE-7247B2238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0CE59751-EC07-43C1-A5F5-AF5D30EBB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573CCF2-67F2-4BD1-A01C-1D064B908F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1C60C662-612D-485A-A50D-E938C6E49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0048F63C-A2BB-4D89-9649-91EC2045C0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1C29F96C-43D4-4F0F-A76D-4CED9C610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B660107F-776B-455F-AC78-225F21B81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EB1DB332-7265-477D-9A04-EDB3799DE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BBEFE2D-1654-40D8-A838-45728A168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90211E2-64DF-4171-811B-B8A0CD87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5F7CDCE8-8B48-4859-BDFE-FCB7BC6F5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B770A8C4-614E-4295-A937-718CC61B2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699ADB6-675C-44B0-B96E-EDD7AC1F9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64875E98-2AA1-4001-90EA-2F3D9E017E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BEC7219-356F-4141-B57B-8BCD85BF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564D4AAB-BB2C-4A77-BB45-94EEC66CD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CE9CF29A-81CA-4A03-8B04-55F566882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2FEFF22-7798-4730-9C0B-EC7EAFCD01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00149276-D167-4D2B-93F1-FD2958302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7DC22D5-A39C-4789-A952-D891488772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7BA51EF1-15F0-4193-AB83-F8C8A64D6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FB75ADB-F020-4C56-91C6-9AB462985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DBCE5CDF-BBF6-4E67-8CCE-9482D7EB4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38BABC-E51C-4F80-972E-CF44385C1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96B0C850-272E-4B08-8779-B872DCAA3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2EEE54AF-B9C2-494D-9E02-2F67FEF7A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21349A4-F7C9-492C-A658-EA9F7538B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D88D1ED8-AC07-4621-9933-E10CE6122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FD21FCD-1DA9-45C2-9AB5-548EE0E6E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8BDD8CA-1442-470F-A5D3-FC8A87A10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3B8DF094-690E-4C13-8284-7A7C97441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FE0B926C-A114-444D-BA51-FECE28B03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0BDE6CC-5F54-4752-ACC4-E3BCF2BEE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E28F857-CCD8-4222-84C0-A0B415E7B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CD2687E0-0214-44E6-8BB1-34F6B7BA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F1236AA-FC17-487E-83B1-D71BCB2A8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623384AA-72EF-4BCF-9137-194440583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BD81D1B-2270-4FBE-B437-F0DBB8DDF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411E268-F8CA-4C78-82ED-DDCF28B0B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48F8732-5205-4843-A2EB-3E0EB18F9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C5966DA-8E1A-43FF-A1A4-C6879B4564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E3BEFD3E-662F-4B38-859E-093A14241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06C52F63-F17B-4356-A3AE-9707D93D2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5706A28-0822-4064-AD3E-2A1F4E1C9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348A813F-1672-44DB-A207-F3494E7C2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6FC8AEBA-4BD5-4BB0-B004-A8B06B6A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71ED8D8F-0325-426C-9257-1A5048211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0FF054DF-85C2-466A-9D64-EB6D95AA8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D01FA60-E77D-41EE-8228-CFB979E3D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AC8D6F02-E0C8-4EF5-9D41-E75C16C16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D111AAF-4EE4-4A89-84D2-4201F035D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E8F4C133-3F54-4715-A7D6-4261B9A99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BAA2E6B-E393-45EA-8AE6-A775AA69C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7DB4F953-9FE8-4B8D-A62B-CB20A7037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D918AF2-85FB-436F-99DB-622B07664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F078C58-0893-4D64-B685-BCB70CAC62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AEDA3784-7618-477C-A8B0-36FA393D6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0AC49727-CA00-439E-82D4-B446B789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B67B441-65C8-4A53-968B-C56CB4086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94CEDDB5-CC85-4A9E-A73C-85D7B714F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80BF7883-770D-4CA2-BE01-C5F4B102B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DF07BC6-9560-430C-86FA-AFA6F7DF0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9B085920-7744-44C8-AF91-D2F16C997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22308C0A-08FC-4AAA-87B2-1E57033E4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AB727BDA-993C-4BB5-8CED-8D50C55F7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1BB192D1-56DC-4342-911C-7D80A9084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337ADC5A-E225-4E91-B940-2DD15330E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0D170CF5-349D-4588-8AD3-373D47A4E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97A6982-5B80-4376-A9D2-C11E9B084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0B14F779-546D-4011-8459-2E8E34C50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35AE6943-22C6-405D-A071-F8EC29DAB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464DBFD-1DA1-456F-8427-CF66CD4C8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C9CA1114-00C4-448B-BF9A-9D70C709B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101A885-A4A8-4AFE-9905-E510D58C8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661E165D-4826-43AD-AD75-1C965A71A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C1F2231A-5945-44AF-95E4-6D14529C8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1998F14A-698C-4220-92B8-2EC10C356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496E0BBF-D595-4DAE-91C6-4EB179C693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31F1BC0-CB0A-4386-BE5E-7972AFB05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B1575BDE-4CFA-4FAD-9F64-692A6DBFF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9D32D2E3-5D5B-4751-A477-A26860AC1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2009233-25F1-4029-B170-318CBBA00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CCBFA5E5-8384-4D58-BD73-BA36E23E80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3ACBBAC3-185E-4C28-81AB-C9BE2A88D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225AF996-F3FB-4AF2-B954-BDF79069E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10B0127-17D3-4B62-8708-9558A7945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36A9D1B-B750-446F-99FF-E3280E32A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078DB92-DE53-4BEC-BBD4-B5966EAA1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7334AD7D-F850-4E92-89F9-49EE6E3AA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4D983A3-96A9-4BB8-90D5-93B0E625F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43A1FFE3-BB5F-4455-B23F-DA56AE791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C34E69E0-4115-4CAA-86FB-1D5A8830D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5707C7C-BEB2-4920-9D44-8AF218FFB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95D2E5E-6D1E-43FC-A231-E28A08296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DB511D52-FE0D-4F8D-AC2F-6806904C6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E4D31CC7-D38B-4566-A6F9-5CB84EEAA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8116577-FA2A-434D-83D4-213A1497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2288414-AA9B-4065-A506-AE5ED2ABC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92EAF5E5-70A0-4FE6-B906-6BCF9C49F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3DA12971-2CD2-4DE8-8B05-8B11B5614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B9486073-CABC-45A3-B442-5959E5CE6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3EEB7953-85A2-4391-931C-CE88AC053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1BF2EBC9-4A08-4A35-8C75-15E51BA0A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686BEF1-7F1A-40F6-BC3F-24221ACEC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D2D2281-DA3F-41A6-B56E-2EE507826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B1EBA419-056B-478C-A25C-B349F4DDD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3DE38383-61B3-4E4E-B781-1C7DA04D65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F62AD048-154B-4830-A46F-263BA35AA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636A730F-15EE-440C-84B5-0541AE954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31AF286F-6D0E-447F-B4D1-24729E0D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6F64061-98E4-477D-BABF-CC6BA8D6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1C601616-D38B-4ED2-BD55-F5AEA36AB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0593B16-48EE-41A8-B4AF-E03A74CBB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26B2406B-8A3A-4381-8D69-1178F16C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DF1F792D-BA16-4D8F-99C3-E5E6959A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AA77D5AF-6FFE-4577-BC40-BA1902307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08F16A01-2EE8-4E4F-83CD-2000577D1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8ACB7FF-8D64-44A2-8571-7DB441D97E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E15E0D81-20B6-4D4C-9B7C-4D5A01B6A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8F687395-0ADA-4504-B6D0-D55493AB6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4D99C3F-4701-403D-A69E-EE345B0E4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0C6D9CF1-A535-4742-B2CF-B61ADC55E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E9EB265F-CF4E-4485-88F1-AE3CE1BE3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9B354D37-6517-4AF4-8195-9A7B43D20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A3087FA-3C5B-4898-9FE2-633DAA0B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C8D7AB32-147E-4110-ABBE-7F1FB6894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542ED17E-A6FC-4BC6-B7FE-EF9BC5B15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4610CFBC-B173-4CBE-BBD7-7E859FCA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578019C-8AAF-4A81-84C4-155EB43FA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46936191-0661-4BD8-9A61-D00FAC97D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7BC1D8F-F88B-4A19-B640-8DCC73992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7D77817-943A-4D8A-82EE-C309FC9FF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BF86E220-D031-40B7-B3A2-0C723E3A9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6" name="Graphic 4">
              <a:extLst>
                <a:ext uri="{FF2B5EF4-FFF2-40B4-BE49-F238E27FC236}">
                  <a16:creationId xmlns:a16="http://schemas.microsoft.com/office/drawing/2014/main" id="{226E1D80-1BFB-4A13-8F3C-94D54398C5F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7" name="Freeform: Shape 26">
                <a:extLst>
                  <a:ext uri="{FF2B5EF4-FFF2-40B4-BE49-F238E27FC236}">
                    <a16:creationId xmlns:a16="http://schemas.microsoft.com/office/drawing/2014/main" id="{3DCC1C21-CB11-4506-90E4-37DCD97AF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8177170-8FD3-4752-B1DB-0186ADF9B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AA5FB4-9073-4612-99F5-95E1C6D06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E021324-18DD-4114-8992-9652707C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ECBC33B-D8EB-4804-9EA3-57C07B57C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03927C7-0E45-4B61-844A-4A626FDF6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C6AF6E8-E748-47F7-B35C-567D5FBA6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EC671E5-B299-470C-9C7A-A50106E51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410EBDF-623D-41EF-82A4-9FB938A7B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6F866F8-B429-471B-9C2B-051BDCBAF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83B4FBD-06C8-4D5D-B0D9-755E4CD1A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E3FD149-0B2F-4DA0-9721-59B9FEE8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D26DB48-036E-4616-BA8B-C606A7B58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D6F6275-06AB-4316-B8C4-927E5348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E8CABF3-9C76-46A0-8DE9-F055C94A93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1A12ED9-6299-4ABD-9827-DD52FE22B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0ADA37A-E396-4F92-AB19-D6994E0DD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A96001A-BD0F-4CF9-A22B-545ED4F86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D9ACB13-4C6C-4347-9F65-1309B33A17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F17BE4A-72F8-4529-8558-E62103AEA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06708C3-D03F-4605-8C6F-AE8EDA08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520ADFA-68AE-4CE4-913A-F070A2817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C6C63AD-C87A-403E-ADB5-4EDD034438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370EAC6-89F0-4826-90D1-E55C33447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FB61DD4-AB7B-417A-AE96-B1D9CBAC1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4AD18D2-11BA-4192-9845-206C033F3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5892E2D-483A-4C0A-87C7-6FFA2EB5E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4037ACD-005D-4907-942F-D565AF6C8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A8FD84E-39BE-456B-84C5-E03698AAC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2FC47C2-6EF5-4D17-8703-527F28609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D29BC8A-00E1-481E-8BA4-1AA7F4AA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AF6ABE5-726A-495B-A832-3851CB911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8E250A7-0600-440B-BEBC-61B2D4D7B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C36BEB1-881D-4496-AD7F-1CC4B46FA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71DFE25-AF37-409C-B032-5F47D7150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9AF97A7-FC44-49BF-ABD1-59DB48B89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939D792-9C64-48CF-8607-C7873A563A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F69E48F-45D8-4A8A-A101-5DF775A5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E47C3F3-8AC5-414F-8E20-25DA306C5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09CB222-24C1-414A-B56E-EA3617D05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FC26844-A93E-4C55-8619-F58615B4A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EA8BA8A-4848-4084-A841-501CECF2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4BC148C-3116-4C75-89DF-2BF348429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1F3F7CB-7B69-49A3-A09E-D2064883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8072F8C-2347-472F-9D9A-F5511BA40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22C76E0-8D4F-4788-9856-B1AB15B20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3A9EC23-E263-4098-AC45-E628E1A29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72211D0-3733-443C-999F-6CE736381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EC069AD-6364-4585-A8F1-931648A1B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9361719-49F1-40E3-9ABA-2FE9D78364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37F2D47-03EF-4AE6-ABB9-36506DF5A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554F257-3BD2-493C-A5F1-FCC2C64C3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D297D55-4523-4CE1-9A0F-3EA6B27F7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05D1D96-783B-407F-BF8C-B0773589E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5D03B3C-A55A-4738-A6FF-8F2DA5B99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41CE56E-C4C8-427A-9E82-C1EEF78E8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2359086-D108-47DE-B6EA-0BEE1835D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FA49818-F2EA-427C-B93C-15E320DA1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435C1E1-0D80-4B30-8CAC-C6EDE1DE7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0FCB137-01B0-4770-AFC3-003DF7897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D03298B-8D34-487C-9DF0-DB9AC8307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698B28F-FFEF-44BA-B657-E59F80990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00A4B40-BCFB-46E4-AE4F-FCC5C6509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14CE6AE-7FAB-4A5D-8EA2-861CAF598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F0F3D4A-D39F-48EE-934D-C73834DC5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9B630BB-5848-4C72-9F5A-FC8EBE7A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662A334-5814-480B-861F-17661B60F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C0FC730-550F-42A2-AE79-EEA30B11C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3054F4A-43DC-46A1-89D0-87DA8F315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F66EF36-2C9F-49B2-B972-1BA82C8F3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7955EF8-6501-4579-B85F-DE5C0815F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0BA4174-EBEB-40DA-8B1D-6A7851E38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0512C7C-98D6-45AD-8CA4-1BEB01262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16CB557-0CE9-4015-A920-C6766A066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EA7B3B4-3BF2-4B69-B300-5D86CCB0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887DF00-5D34-4A8B-9A84-C40D33623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ADE921C-83B0-4521-916F-E7EC5CFDA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CEDA6FA-EB55-47AE-A005-BF546085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DAC0C40-EF50-4632-B781-ACDAE95AF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82AAB43-E3D9-4272-8809-5F70B302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8C7D300-E0BD-4C12-92B1-0801266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CCA3ED35-2344-4402-B61B-3932E6945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49146BF-06FF-41BB-BDD3-B80BABB3A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93A6A5F-F75B-4BBC-AADC-A84DA758E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7B21059-EA9B-4329-968B-81F7966D2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FF9C99F-41B4-4789-934B-8BF03EA94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180277F-7E18-4896-AE91-960B379D2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95FE437-DA37-44C9-B975-96C6DD9DE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2A5369E-5DB7-4854-BBEC-D043F3A5F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6B0D6D9-913A-4804-83B5-5A9858F57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9B4FACF-EF13-4EFA-86D3-D5B2B6703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BD767A9-D2A3-4942-B654-34DDDFD60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C97F02F-13B9-4D7E-B916-BC8713CC0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9C0654B-0803-40FA-BF28-D8EA65F58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44F31B6-3657-4241-A94E-EEDBFF0C9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557624B-3CCB-43DA-998B-B1EC599C7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5B0CCD4-215D-456D-808C-F96ABB7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E4E038E-23E6-43BE-9A3B-523A28DF7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686F1FD-4135-414B-8575-ED97CC8DB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6FBC8D5-B3FE-4E26-8B4F-5D5668A8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3A60C97-778A-4251-A66B-49769F0C2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CC04E3B-2AC3-4A7B-A425-DDABEA8AF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EF7D0E1-459C-4A15-9F05-545F6430B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5797445-BFB3-4EB2-8B44-4BF2C9E91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27FB1FC-477D-45B3-82B0-0F4936469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94CF442-4FF2-41B3-8870-097DBAF46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24927C8-A42E-4B8D-84A4-50A58968B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379CB96-0D3A-4582-8650-A909955BA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31F84F2-CE93-4841-9AA6-BC9E35579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D1BED9D2-07EF-452E-AFA1-9A1E80AE2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C75A1A5-0A11-42EA-AF4E-FF5272125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275A1C7-FA96-4BBB-A7EF-A7ED02814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8CA8B3B4-73BE-41D5-900B-42FBF6AA72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0264B0D-E150-4641-BBB1-58080670E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CC2D199-EF36-4077-A50C-D9FC99331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6DCCA13-7F75-46F9-97B3-A9DA4C217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6C76EEB-75A4-418F-9FE0-CC513BC3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E952CEF-EC1B-4714-8900-D2DFAEF30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B899198-ADCC-4613-957B-7A40B17B1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581AF7F-95DB-4163-B608-C04A61FB9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616F834-835A-42B4-B51B-5AD285E28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EF598AFA-5F8F-4191-8881-1DE91BB2B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623A080-F2C6-4664-B99C-99A9C287B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30E7091-D82F-490A-8F32-DE8745212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2B340B39-E421-434F-AF1A-DAD7E7802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C2ED568-9809-4A18-A06A-87018A98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A6C26F4B-6369-4557-B6D4-A1B448B1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2CEA830-FB77-4EA5-9BAB-64B6F500F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5A9B88C-3ADF-40D8-9E9B-42439F85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CC9DEE2F-0410-4B1A-BED8-D1371CE8B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A66E75A-959E-436D-B1F1-DBD1E460E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B35526DB-3749-43FA-84BA-E73EE1D1D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503C90B-19EF-4925-A08A-AE40956A2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98692DC-F401-45BC-ABC7-421F3391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8629B1A4-7BFC-4F45-9FAD-BB035C4E4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2F92592-AB8B-4732-BEE7-3E2B830EA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9C3644DC-02D1-43FF-8ED1-0ECBBA4B3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DC12AE3-E70C-4CD8-9A74-7567F99C4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0E0DDE12-8B48-4D21-8863-06298ED8B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C611F1DE-AF40-48FC-8A1E-0A175D439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34C2CAED-22FC-4450-8BBC-7811F7DF9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F89E6B45-A41C-4735-A7F5-E4EFD5DCF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4BFE35C-5487-42E8-AC30-01FC1E4F5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575E1A5-C3CB-4081-A394-36172B7DB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9C6DF24-803A-44A1-B29A-B90297D39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2A7B096-566C-4312-AF19-D9A3B6BC0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8B429767-12DD-4020-BC3E-9944CF36F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F510776-417B-4B74-9082-ED3915450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EF51D3D-E951-49CE-BCE4-D444BEF6B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B27BA73E-E784-4961-884D-F507DDE38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2849019E-0178-4A1C-A5D8-DC3DFC572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B49676D-9D41-4B2D-8FF9-69AC31CFD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BDFE3E8-9647-4400-B019-8EDD4E688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DD57B95-ED61-4561-9ADF-38126BADC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3744F230-BFBA-41B0-9FE2-481D1EAFFF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32022D3-12E0-4BC1-8085-D6CBF3CDD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1AED37F-874A-4B21-A522-FEBCB38F4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5BB466E2-3497-4A3B-8777-FAA0AAEE2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A924D178-36E4-4E29-86E8-7716F3B4A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0DF84E5-BB3D-4120-8FD3-98ECDA31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5B29635-10AC-481E-A2DE-80E9DE61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AAB430CA-3259-463F-85F9-B6E180323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8EF18909-FC9F-4845-B1DC-027E82B21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EFCE2389-D574-49C1-89EB-D8C730888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D44B35A5-5216-45FC-8F0F-D80E383B4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9470F10A-F708-41AA-A910-5C288B355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CD73E13B-910B-40D2-B53F-6614C098B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8267FC95-0200-40B3-B043-D33BEA60D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9F14022C-37CD-4CDD-ACD1-86161EF0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26282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495EFA71-6848-2146-9B7B-F971A0F8DF05}"/>
              </a:ext>
            </a:extLst>
          </p:cNvPr>
          <p:cNvSpPr>
            <a:spLocks noGrp="1"/>
          </p:cNvSpPr>
          <p:nvPr>
            <p:ph type="title"/>
          </p:nvPr>
        </p:nvSpPr>
        <p:spPr>
          <a:xfrm>
            <a:off x="946521" y="396117"/>
            <a:ext cx="5217172" cy="1158857"/>
          </a:xfrm>
        </p:spPr>
        <p:txBody>
          <a:bodyPr anchor="b">
            <a:normAutofit/>
          </a:bodyPr>
          <a:lstStyle/>
          <a:p>
            <a:r>
              <a:rPr lang="cs-CZ" b="1" dirty="0"/>
              <a:t>Bajky </a:t>
            </a:r>
            <a:r>
              <a:rPr lang="cs-CZ" b="1" dirty="0" err="1"/>
              <a:t>Hlibova</a:t>
            </a:r>
            <a:endParaRPr lang="cs-CZ"/>
          </a:p>
        </p:txBody>
      </p:sp>
      <p:grpSp>
        <p:nvGrpSpPr>
          <p:cNvPr id="12" name="Group 11">
            <a:extLst>
              <a:ext uri="{FF2B5EF4-FFF2-40B4-BE49-F238E27FC236}">
                <a16:creationId xmlns:a16="http://schemas.microsoft.com/office/drawing/2014/main" id="{20E21FE7-C859-4C40-AAB9-05C994892C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13" name="Graphic 212">
              <a:extLst>
                <a:ext uri="{FF2B5EF4-FFF2-40B4-BE49-F238E27FC236}">
                  <a16:creationId xmlns:a16="http://schemas.microsoft.com/office/drawing/2014/main" id="{52D7FCC1-2D52-49CE-A986-EE6E0CA64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 name="Graphic 212">
              <a:extLst>
                <a:ext uri="{FF2B5EF4-FFF2-40B4-BE49-F238E27FC236}">
                  <a16:creationId xmlns:a16="http://schemas.microsoft.com/office/drawing/2014/main" id="{28C3CACD-E5A7-4AAC-AE47-75CF7D30F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 name="Zástupný obsah 2">
            <a:extLst>
              <a:ext uri="{FF2B5EF4-FFF2-40B4-BE49-F238E27FC236}">
                <a16:creationId xmlns:a16="http://schemas.microsoft.com/office/drawing/2014/main" id="{82EBE530-4244-8E49-A15B-FD5905A94951}"/>
              </a:ext>
            </a:extLst>
          </p:cNvPr>
          <p:cNvSpPr>
            <a:spLocks noGrp="1"/>
          </p:cNvSpPr>
          <p:nvPr>
            <p:ph idx="1"/>
          </p:nvPr>
        </p:nvSpPr>
        <p:spPr>
          <a:xfrm>
            <a:off x="946520" y="1747592"/>
            <a:ext cx="5217173" cy="4351338"/>
          </a:xfrm>
        </p:spPr>
        <p:txBody>
          <a:bodyPr>
            <a:normAutofit/>
          </a:bodyPr>
          <a:lstStyle/>
          <a:p>
            <a:r>
              <a:rPr lang="cs-CZ" b="1" dirty="0"/>
              <a:t>Bajky druhého období</a:t>
            </a:r>
            <a:r>
              <a:rPr lang="uk-UA" dirty="0"/>
              <a:t> – </a:t>
            </a:r>
            <a:r>
              <a:rPr lang="cs-CZ" dirty="0"/>
              <a:t>odhalují nedostatky vládnoucích tříd: aroganci, lichocení, chloubu atd. </a:t>
            </a:r>
          </a:p>
          <a:p>
            <a:r>
              <a:rPr lang="cs-CZ" dirty="0"/>
              <a:t>Nejvýznamnější bajka tohoto období </a:t>
            </a:r>
            <a:r>
              <a:rPr lang="uk-UA" dirty="0"/>
              <a:t>«Цуцик». </a:t>
            </a:r>
            <a:endParaRPr lang="cs-CZ" dirty="0"/>
          </a:p>
        </p:txBody>
      </p:sp>
      <p:grpSp>
        <p:nvGrpSpPr>
          <p:cNvPr id="16" name="Group 15">
            <a:extLst>
              <a:ext uri="{FF2B5EF4-FFF2-40B4-BE49-F238E27FC236}">
                <a16:creationId xmlns:a16="http://schemas.microsoft.com/office/drawing/2014/main" id="{3A35C15A-135A-4FD3-BA11-A046CFA390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26111"/>
            <a:ext cx="1598829" cy="531293"/>
            <a:chOff x="6491531" y="1420258"/>
            <a:chExt cx="1598829" cy="531293"/>
          </a:xfrm>
          <a:solidFill>
            <a:schemeClr val="tx1"/>
          </a:solidFill>
        </p:grpSpPr>
        <p:grpSp>
          <p:nvGrpSpPr>
            <p:cNvPr id="17" name="Graphic 190">
              <a:extLst>
                <a:ext uri="{FF2B5EF4-FFF2-40B4-BE49-F238E27FC236}">
                  <a16:creationId xmlns:a16="http://schemas.microsoft.com/office/drawing/2014/main" id="{61E65A99-85A2-448D-AA1F-7690BD01A7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1" name="Freeform: Shape 20">
                <a:extLst>
                  <a:ext uri="{FF2B5EF4-FFF2-40B4-BE49-F238E27FC236}">
                    <a16:creationId xmlns:a16="http://schemas.microsoft.com/office/drawing/2014/main" id="{A127EC05-3250-408F-8F9F-A73F8B9B1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6D9B8D4-23BB-4CD2-A0FF-95423AFEB0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8" name="Graphic 190">
              <a:extLst>
                <a:ext uri="{FF2B5EF4-FFF2-40B4-BE49-F238E27FC236}">
                  <a16:creationId xmlns:a16="http://schemas.microsoft.com/office/drawing/2014/main" id="{91DC38B0-ED19-4BAC-A009-485461F23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19" name="Freeform: Shape 18">
                <a:extLst>
                  <a:ext uri="{FF2B5EF4-FFF2-40B4-BE49-F238E27FC236}">
                    <a16:creationId xmlns:a16="http://schemas.microsoft.com/office/drawing/2014/main" id="{1A2C10C3-E625-41E2-8047-2AE4A87F3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F0340A9-BD8A-4ABB-9AC1-7A14DF22E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5" name="Obrázek 4" descr="Obsah obrázku staré, držení, kůň&#10;&#10;Popis byl vytvořen automaticky">
            <a:extLst>
              <a:ext uri="{FF2B5EF4-FFF2-40B4-BE49-F238E27FC236}">
                <a16:creationId xmlns:a16="http://schemas.microsoft.com/office/drawing/2014/main" id="{B453DAC7-576D-AE48-9679-58A651CEC8D6}"/>
              </a:ext>
            </a:extLst>
          </p:cNvPr>
          <p:cNvPicPr>
            <a:picLocks noChangeAspect="1"/>
          </p:cNvPicPr>
          <p:nvPr/>
        </p:nvPicPr>
        <p:blipFill rotWithShape="1">
          <a:blip r:embed="rId2"/>
          <a:srcRect t="16694"/>
          <a:stretch/>
        </p:blipFill>
        <p:spPr>
          <a:xfrm>
            <a:off x="6441012" y="1776167"/>
            <a:ext cx="3431650" cy="4648404"/>
          </a:xfrm>
          <a:prstGeom prst="rect">
            <a:avLst/>
          </a:prstGeom>
        </p:spPr>
      </p:pic>
      <p:grpSp>
        <p:nvGrpSpPr>
          <p:cNvPr id="24" name="Group 23">
            <a:extLst>
              <a:ext uri="{FF2B5EF4-FFF2-40B4-BE49-F238E27FC236}">
                <a16:creationId xmlns:a16="http://schemas.microsoft.com/office/drawing/2014/main" id="{03AF83E4-4DE2-499C-9F36-0279E7E4FB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52524"/>
            <a:ext cx="1443404" cy="1443428"/>
            <a:chOff x="10154385" y="4452524"/>
            <a:chExt cx="1443404" cy="1443428"/>
          </a:xfrm>
          <a:solidFill>
            <a:schemeClr val="tx1"/>
          </a:solidFill>
        </p:grpSpPr>
        <p:grpSp>
          <p:nvGrpSpPr>
            <p:cNvPr id="25" name="Graphic 4">
              <a:extLst>
                <a:ext uri="{FF2B5EF4-FFF2-40B4-BE49-F238E27FC236}">
                  <a16:creationId xmlns:a16="http://schemas.microsoft.com/office/drawing/2014/main" id="{0B09EB4D-4323-43F4-9970-42885A83A87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96" name="Freeform: Shape 195">
                <a:extLst>
                  <a:ext uri="{FF2B5EF4-FFF2-40B4-BE49-F238E27FC236}">
                    <a16:creationId xmlns:a16="http://schemas.microsoft.com/office/drawing/2014/main" id="{BA9C6284-1137-47FE-9471-23CA82494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00A6D3C-23F9-41D9-B891-14D8E2E98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8F8D96F5-1ED7-4891-8D8B-A24E72DA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E9A3A72-EC37-423D-B309-A6487A86C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EBE630AB-13C0-44A2-80CA-C07483E93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7768337-3D65-4FE5-8E1A-D79219E0A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68E4331-550E-4929-ACE8-D2ED2D6EA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768D8817-CAEE-45BB-820E-A67C68D48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50A8C31-0139-4ABD-967A-139738E8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855AEE1-1C1C-4832-8B4C-042F59E02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41C5A32-BD0A-4457-9CF7-97467FA2B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3C14A20-2E3C-49F8-AF55-C384FEB955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B167719-0D82-4ABF-9BC8-B073A847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60582DE-E250-4561-9298-E4FADEB9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820B635A-6E81-4D8A-98A3-141E57A6F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3909A0ED-D070-4792-A2EE-CCEB6BA6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619A19C-3B55-4085-8668-458999628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87D16772-2B59-486E-BE47-65D591C08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D6A06B8-1E4A-497F-B977-F78E5D7D0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55BC53AD-5249-4FB1-AB74-3F71AAEB5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36F8561A-874A-48BB-BCC2-07F002ED4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BA6B1B8F-9695-447F-BF2F-9010D40A0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54192F9-26C5-4212-BA60-CADA662AF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FBDA013-4858-422E-AE7A-614BF71FB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2BA261C-0C75-431D-9FD5-2C3AA241B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0F8709D9-2655-4A39-9228-BCFCBF4122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9653F80B-5CF7-45EF-889B-FD0AAF483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A1DA86A-7442-4897-88A4-EDD18A01C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9623279-A4CE-49AC-B5FA-CD224324B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9D8B4D-1BE5-4CD9-A592-D0D3D7691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769A47A3-F5B7-4BF0-B920-21A62F96F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6E5DCDE9-48A4-41BA-987D-CC72C62B3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F51F840-3DBF-444E-BC79-718416C51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DFD2B64-98D0-4E59-AE1F-693872F36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F09CB65-8B7E-426C-A3FE-DD20196F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3149294-A5BC-4E62-A167-3CD55E05B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DB99FCDF-C9A0-40F7-ABDE-7247B2238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0CE59751-EC07-43C1-A5F5-AF5D30EBB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573CCF2-67F2-4BD1-A01C-1D064B908F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1C60C662-612D-485A-A50D-E938C6E49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0048F63C-A2BB-4D89-9649-91EC2045C0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1C29F96C-43D4-4F0F-A76D-4CED9C610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B660107F-776B-455F-AC78-225F21B81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EB1DB332-7265-477D-9A04-EDB3799DE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BBEFE2D-1654-40D8-A838-45728A168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90211E2-64DF-4171-811B-B8A0CD87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5F7CDCE8-8B48-4859-BDFE-FCB7BC6F5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B770A8C4-614E-4295-A937-718CC61B2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699ADB6-675C-44B0-B96E-EDD7AC1F9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64875E98-2AA1-4001-90EA-2F3D9E017E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BEC7219-356F-4141-B57B-8BCD85BF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564D4AAB-BB2C-4A77-BB45-94EEC66CD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CE9CF29A-81CA-4A03-8B04-55F566882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2FEFF22-7798-4730-9C0B-EC7EAFCD01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00149276-D167-4D2B-93F1-FD2958302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7DC22D5-A39C-4789-A952-D891488772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7BA51EF1-15F0-4193-AB83-F8C8A64D6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FB75ADB-F020-4C56-91C6-9AB462985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DBCE5CDF-BBF6-4E67-8CCE-9482D7EB4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38BABC-E51C-4F80-972E-CF44385C1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96B0C850-272E-4B08-8779-B872DCAA3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2EEE54AF-B9C2-494D-9E02-2F67FEF7A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21349A4-F7C9-492C-A658-EA9F7538B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D88D1ED8-AC07-4621-9933-E10CE6122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FD21FCD-1DA9-45C2-9AB5-548EE0E6E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8BDD8CA-1442-470F-A5D3-FC8A87A10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3B8DF094-690E-4C13-8284-7A7C97441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FE0B926C-A114-444D-BA51-FECE28B03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0BDE6CC-5F54-4752-ACC4-E3BCF2BEE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E28F857-CCD8-4222-84C0-A0B415E7B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CD2687E0-0214-44E6-8BB1-34F6B7BA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F1236AA-FC17-487E-83B1-D71BCB2A8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623384AA-72EF-4BCF-9137-194440583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BD81D1B-2270-4FBE-B437-F0DBB8DDF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411E268-F8CA-4C78-82ED-DDCF28B0B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48F8732-5205-4843-A2EB-3E0EB18F9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C5966DA-8E1A-43FF-A1A4-C6879B4564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E3BEFD3E-662F-4B38-859E-093A14241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06C52F63-F17B-4356-A3AE-9707D93D2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5706A28-0822-4064-AD3E-2A1F4E1C9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348A813F-1672-44DB-A207-F3494E7C2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6FC8AEBA-4BD5-4BB0-B004-A8B06B6A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71ED8D8F-0325-426C-9257-1A5048211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0FF054DF-85C2-466A-9D64-EB6D95AA8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D01FA60-E77D-41EE-8228-CFB979E3D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AC8D6F02-E0C8-4EF5-9D41-E75C16C16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D111AAF-4EE4-4A89-84D2-4201F035D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E8F4C133-3F54-4715-A7D6-4261B9A99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BAA2E6B-E393-45EA-8AE6-A775AA69C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7DB4F953-9FE8-4B8D-A62B-CB20A7037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D918AF2-85FB-436F-99DB-622B07664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F078C58-0893-4D64-B685-BCB70CAC62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AEDA3784-7618-477C-A8B0-36FA393D6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0AC49727-CA00-439E-82D4-B446B789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B67B441-65C8-4A53-968B-C56CB4086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94CEDDB5-CC85-4A9E-A73C-85D7B714F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80BF7883-770D-4CA2-BE01-C5F4B102B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DF07BC6-9560-430C-86FA-AFA6F7DF0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9B085920-7744-44C8-AF91-D2F16C997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22308C0A-08FC-4AAA-87B2-1E57033E4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AB727BDA-993C-4BB5-8CED-8D50C55F7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1BB192D1-56DC-4342-911C-7D80A9084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337ADC5A-E225-4E91-B940-2DD15330E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0D170CF5-349D-4588-8AD3-373D47A4E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97A6982-5B80-4376-A9D2-C11E9B084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0B14F779-546D-4011-8459-2E8E34C50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35AE6943-22C6-405D-A071-F8EC29DAB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464DBFD-1DA1-456F-8427-CF66CD4C8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C9CA1114-00C4-448B-BF9A-9D70C709B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101A885-A4A8-4AFE-9905-E510D58C8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661E165D-4826-43AD-AD75-1C965A71A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C1F2231A-5945-44AF-95E4-6D14529C8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1998F14A-698C-4220-92B8-2EC10C356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496E0BBF-D595-4DAE-91C6-4EB179C693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31F1BC0-CB0A-4386-BE5E-7972AFB05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B1575BDE-4CFA-4FAD-9F64-692A6DBFF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9D32D2E3-5D5B-4751-A477-A26860AC1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2009233-25F1-4029-B170-318CBBA00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CCBFA5E5-8384-4D58-BD73-BA36E23E80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3ACBBAC3-185E-4C28-81AB-C9BE2A88D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225AF996-F3FB-4AF2-B954-BDF79069E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10B0127-17D3-4B62-8708-9558A7945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36A9D1B-B750-446F-99FF-E3280E32A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078DB92-DE53-4BEC-BBD4-B5966EAA1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7334AD7D-F850-4E92-89F9-49EE6E3AA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4D983A3-96A9-4BB8-90D5-93B0E625F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43A1FFE3-BB5F-4455-B23F-DA56AE791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C34E69E0-4115-4CAA-86FB-1D5A8830D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5707C7C-BEB2-4920-9D44-8AF218FFB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95D2E5E-6D1E-43FC-A231-E28A08296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DB511D52-FE0D-4F8D-AC2F-6806904C6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E4D31CC7-D38B-4566-A6F9-5CB84EEAA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8116577-FA2A-434D-83D4-213A1497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2288414-AA9B-4065-A506-AE5ED2ABC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92EAF5E5-70A0-4FE6-B906-6BCF9C49F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3DA12971-2CD2-4DE8-8B05-8B11B5614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B9486073-CABC-45A3-B442-5959E5CE6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3EEB7953-85A2-4391-931C-CE88AC053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1BF2EBC9-4A08-4A35-8C75-15E51BA0A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686BEF1-7F1A-40F6-BC3F-24221ACEC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D2D2281-DA3F-41A6-B56E-2EE507826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B1EBA419-056B-478C-A25C-B349F4DDD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3DE38383-61B3-4E4E-B781-1C7DA04D65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F62AD048-154B-4830-A46F-263BA35AA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636A730F-15EE-440C-84B5-0541AE954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31AF286F-6D0E-447F-B4D1-24729E0D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6F64061-98E4-477D-BABF-CC6BA8D6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1C601616-D38B-4ED2-BD55-F5AEA36AB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0593B16-48EE-41A8-B4AF-E03A74CBB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26B2406B-8A3A-4381-8D69-1178F16C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DF1F792D-BA16-4D8F-99C3-E5E6959A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AA77D5AF-6FFE-4577-BC40-BA1902307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08F16A01-2EE8-4E4F-83CD-2000577D1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8ACB7FF-8D64-44A2-8571-7DB441D97E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E15E0D81-20B6-4D4C-9B7C-4D5A01B6A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8F687395-0ADA-4504-B6D0-D55493AB6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4D99C3F-4701-403D-A69E-EE345B0E4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0C6D9CF1-A535-4742-B2CF-B61ADC55E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E9EB265F-CF4E-4485-88F1-AE3CE1BE3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9B354D37-6517-4AF4-8195-9A7B43D20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A3087FA-3C5B-4898-9FE2-633DAA0B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C8D7AB32-147E-4110-ABBE-7F1FB6894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542ED17E-A6FC-4BC6-B7FE-EF9BC5B15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4610CFBC-B173-4CBE-BBD7-7E859FCA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578019C-8AAF-4A81-84C4-155EB43FA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46936191-0661-4BD8-9A61-D00FAC97D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7BC1D8F-F88B-4A19-B640-8DCC73992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7D77817-943A-4D8A-82EE-C309FC9FF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BF86E220-D031-40B7-B3A2-0C723E3A9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6" name="Graphic 4">
              <a:extLst>
                <a:ext uri="{FF2B5EF4-FFF2-40B4-BE49-F238E27FC236}">
                  <a16:creationId xmlns:a16="http://schemas.microsoft.com/office/drawing/2014/main" id="{226E1D80-1BFB-4A13-8F3C-94D54398C5F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7" name="Freeform: Shape 26">
                <a:extLst>
                  <a:ext uri="{FF2B5EF4-FFF2-40B4-BE49-F238E27FC236}">
                    <a16:creationId xmlns:a16="http://schemas.microsoft.com/office/drawing/2014/main" id="{3DCC1C21-CB11-4506-90E4-37DCD97AF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8177170-8FD3-4752-B1DB-0186ADF9B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AA5FB4-9073-4612-99F5-95E1C6D06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E021324-18DD-4114-8992-9652707C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ECBC33B-D8EB-4804-9EA3-57C07B57C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03927C7-0E45-4B61-844A-4A626FDF6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C6AF6E8-E748-47F7-B35C-567D5FBA6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EC671E5-B299-470C-9C7A-A50106E51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410EBDF-623D-41EF-82A4-9FB938A7B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6F866F8-B429-471B-9C2B-051BDCBAF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83B4FBD-06C8-4D5D-B0D9-755E4CD1A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E3FD149-0B2F-4DA0-9721-59B9FEE8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D26DB48-036E-4616-BA8B-C606A7B58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D6F6275-06AB-4316-B8C4-927E5348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E8CABF3-9C76-46A0-8DE9-F055C94A93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1A12ED9-6299-4ABD-9827-DD52FE22B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0ADA37A-E396-4F92-AB19-D6994E0DD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A96001A-BD0F-4CF9-A22B-545ED4F86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D9ACB13-4C6C-4347-9F65-1309B33A17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F17BE4A-72F8-4529-8558-E62103AEA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06708C3-D03F-4605-8C6F-AE8EDA08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520ADFA-68AE-4CE4-913A-F070A2817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C6C63AD-C87A-403E-ADB5-4EDD034438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370EAC6-89F0-4826-90D1-E55C33447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FB61DD4-AB7B-417A-AE96-B1D9CBAC1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4AD18D2-11BA-4192-9845-206C033F3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5892E2D-483A-4C0A-87C7-6FFA2EB5E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4037ACD-005D-4907-942F-D565AF6C8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A8FD84E-39BE-456B-84C5-E03698AAC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2FC47C2-6EF5-4D17-8703-527F28609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D29BC8A-00E1-481E-8BA4-1AA7F4AA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AF6ABE5-726A-495B-A832-3851CB911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8E250A7-0600-440B-BEBC-61B2D4D7B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C36BEB1-881D-4496-AD7F-1CC4B46FA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71DFE25-AF37-409C-B032-5F47D7150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9AF97A7-FC44-49BF-ABD1-59DB48B89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939D792-9C64-48CF-8607-C7873A563A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F69E48F-45D8-4A8A-A101-5DF775A5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E47C3F3-8AC5-414F-8E20-25DA306C5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09CB222-24C1-414A-B56E-EA3617D05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FC26844-A93E-4C55-8619-F58615B4A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EA8BA8A-4848-4084-A841-501CECF2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4BC148C-3116-4C75-89DF-2BF348429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1F3F7CB-7B69-49A3-A09E-D2064883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8072F8C-2347-472F-9D9A-F5511BA40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22C76E0-8D4F-4788-9856-B1AB15B20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3A9EC23-E263-4098-AC45-E628E1A29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72211D0-3733-443C-999F-6CE736381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EC069AD-6364-4585-A8F1-931648A1B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9361719-49F1-40E3-9ABA-2FE9D78364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37F2D47-03EF-4AE6-ABB9-36506DF5A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554F257-3BD2-493C-A5F1-FCC2C64C3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D297D55-4523-4CE1-9A0F-3EA6B27F7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05D1D96-783B-407F-BF8C-B0773589E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5D03B3C-A55A-4738-A6FF-8F2DA5B99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41CE56E-C4C8-427A-9E82-C1EEF78E8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2359086-D108-47DE-B6EA-0BEE1835D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FA49818-F2EA-427C-B93C-15E320DA1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435C1E1-0D80-4B30-8CAC-C6EDE1DE7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0FCB137-01B0-4770-AFC3-003DF7897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D03298B-8D34-487C-9DF0-DB9AC8307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698B28F-FFEF-44BA-B657-E59F80990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00A4B40-BCFB-46E4-AE4F-FCC5C6509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14CE6AE-7FAB-4A5D-8EA2-861CAF598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F0F3D4A-D39F-48EE-934D-C73834DC5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9B630BB-5848-4C72-9F5A-FC8EBE7A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662A334-5814-480B-861F-17661B60F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C0FC730-550F-42A2-AE79-EEA30B11C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3054F4A-43DC-46A1-89D0-87DA8F315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F66EF36-2C9F-49B2-B972-1BA82C8F3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7955EF8-6501-4579-B85F-DE5C0815F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0BA4174-EBEB-40DA-8B1D-6A7851E38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0512C7C-98D6-45AD-8CA4-1BEB01262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16CB557-0CE9-4015-A920-C6766A066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EA7B3B4-3BF2-4B69-B300-5D86CCB0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887DF00-5D34-4A8B-9A84-C40D33623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ADE921C-83B0-4521-916F-E7EC5CFDA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CEDA6FA-EB55-47AE-A005-BF546085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DAC0C40-EF50-4632-B781-ACDAE95AF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82AAB43-E3D9-4272-8809-5F70B302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8C7D300-E0BD-4C12-92B1-0801266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CCA3ED35-2344-4402-B61B-3932E6945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49146BF-06FF-41BB-BDD3-B80BABB3A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93A6A5F-F75B-4BBC-AADC-A84DA758E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7B21059-EA9B-4329-968B-81F7966D2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FF9C99F-41B4-4789-934B-8BF03EA94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180277F-7E18-4896-AE91-960B379D2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95FE437-DA37-44C9-B975-96C6DD9DE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2A5369E-5DB7-4854-BBEC-D043F3A5F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6B0D6D9-913A-4804-83B5-5A9858F57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9B4FACF-EF13-4EFA-86D3-D5B2B6703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BD767A9-D2A3-4942-B654-34DDDFD60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C97F02F-13B9-4D7E-B916-BC8713CC0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9C0654B-0803-40FA-BF28-D8EA65F58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44F31B6-3657-4241-A94E-EEDBFF0C9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557624B-3CCB-43DA-998B-B1EC599C7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5B0CCD4-215D-456D-808C-F96ABB7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E4E038E-23E6-43BE-9A3B-523A28DF7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686F1FD-4135-414B-8575-ED97CC8DB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6FBC8D5-B3FE-4E26-8B4F-5D5668A8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3A60C97-778A-4251-A66B-49769F0C2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CC04E3B-2AC3-4A7B-A425-DDABEA8AF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EF7D0E1-459C-4A15-9F05-545F6430B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5797445-BFB3-4EB2-8B44-4BF2C9E91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27FB1FC-477D-45B3-82B0-0F4936469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94CF442-4FF2-41B3-8870-097DBAF46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24927C8-A42E-4B8D-84A4-50A58968B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379CB96-0D3A-4582-8650-A909955BA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31F84F2-CE93-4841-9AA6-BC9E35579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D1BED9D2-07EF-452E-AFA1-9A1E80AE2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C75A1A5-0A11-42EA-AF4E-FF5272125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275A1C7-FA96-4BBB-A7EF-A7ED02814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8CA8B3B4-73BE-41D5-900B-42FBF6AA72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0264B0D-E150-4641-BBB1-58080670E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CC2D199-EF36-4077-A50C-D9FC99331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6DCCA13-7F75-46F9-97B3-A9DA4C217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6C76EEB-75A4-418F-9FE0-CC513BC3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E952CEF-EC1B-4714-8900-D2DFAEF30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B899198-ADCC-4613-957B-7A40B17B1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581AF7F-95DB-4163-B608-C04A61FB9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616F834-835A-42B4-B51B-5AD285E28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EF598AFA-5F8F-4191-8881-1DE91BB2B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623A080-F2C6-4664-B99C-99A9C287B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30E7091-D82F-490A-8F32-DE8745212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2B340B39-E421-434F-AF1A-DAD7E7802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C2ED568-9809-4A18-A06A-87018A98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A6C26F4B-6369-4557-B6D4-A1B448B1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2CEA830-FB77-4EA5-9BAB-64B6F500F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5A9B88C-3ADF-40D8-9E9B-42439F85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CC9DEE2F-0410-4B1A-BED8-D1371CE8B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A66E75A-959E-436D-B1F1-DBD1E460E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B35526DB-3749-43FA-84BA-E73EE1D1D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503C90B-19EF-4925-A08A-AE40956A2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98692DC-F401-45BC-ABC7-421F3391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8629B1A4-7BFC-4F45-9FAD-BB035C4E4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2F92592-AB8B-4732-BEE7-3E2B830EA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9C3644DC-02D1-43FF-8ED1-0ECBBA4B3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DC12AE3-E70C-4CD8-9A74-7567F99C4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0E0DDE12-8B48-4D21-8863-06298ED8B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C611F1DE-AF40-48FC-8A1E-0A175D439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34C2CAED-22FC-4450-8BBC-7811F7DF9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F89E6B45-A41C-4735-A7F5-E4EFD5DCF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4BFE35C-5487-42E8-AC30-01FC1E4F5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575E1A5-C3CB-4081-A394-36172B7DB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9C6DF24-803A-44A1-B29A-B90297D39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2A7B096-566C-4312-AF19-D9A3B6BC0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8B429767-12DD-4020-BC3E-9944CF36F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F510776-417B-4B74-9082-ED3915450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EF51D3D-E951-49CE-BCE4-D444BEF6B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B27BA73E-E784-4961-884D-F507DDE38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2849019E-0178-4A1C-A5D8-DC3DFC572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B49676D-9D41-4B2D-8FF9-69AC31CFD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BDFE3E8-9647-4400-B019-8EDD4E688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DD57B95-ED61-4561-9ADF-38126BADC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3744F230-BFBA-41B0-9FE2-481D1EAFFF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32022D3-12E0-4BC1-8085-D6CBF3CDD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1AED37F-874A-4B21-A522-FEBCB38F4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5BB466E2-3497-4A3B-8777-FAA0AAEE2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A924D178-36E4-4E29-86E8-7716F3B4A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0DF84E5-BB3D-4120-8FD3-98ECDA31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5B29635-10AC-481E-A2DE-80E9DE61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AAB430CA-3259-463F-85F9-B6E180323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8EF18909-FC9F-4845-B1DC-027E82B21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EFCE2389-D574-49C1-89EB-D8C730888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D44B35A5-5216-45FC-8F0F-D80E383B4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9470F10A-F708-41AA-A910-5C288B355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CD73E13B-910B-40D2-B53F-6614C098B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8267FC95-0200-40B3-B043-D33BEA60D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9F14022C-37CD-4CDD-ACD1-86161EF0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258959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6"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2FB0DE3F-C607-5A45-BF14-B1D80813F791}"/>
              </a:ext>
            </a:extLst>
          </p:cNvPr>
          <p:cNvSpPr>
            <a:spLocks noGrp="1"/>
          </p:cNvSpPr>
          <p:nvPr>
            <p:ph type="title"/>
          </p:nvPr>
        </p:nvSpPr>
        <p:spPr>
          <a:xfrm>
            <a:off x="1861854" y="633046"/>
            <a:ext cx="4834021" cy="1314996"/>
          </a:xfrm>
        </p:spPr>
        <p:txBody>
          <a:bodyPr anchor="b">
            <a:normAutofit/>
          </a:bodyPr>
          <a:lstStyle/>
          <a:p>
            <a:r>
              <a:rPr lang="uk-UA" dirty="0"/>
              <a:t>«Цуцик»</a:t>
            </a:r>
            <a:endParaRPr lang="cs-CZ"/>
          </a:p>
        </p:txBody>
      </p:sp>
      <p:sp>
        <p:nvSpPr>
          <p:cNvPr id="3" name="Zástupný obsah 2">
            <a:extLst>
              <a:ext uri="{FF2B5EF4-FFF2-40B4-BE49-F238E27FC236}">
                <a16:creationId xmlns:a16="http://schemas.microsoft.com/office/drawing/2014/main" id="{27D2CABD-72D6-784A-AAAE-B871D904F1D3}"/>
              </a:ext>
            </a:extLst>
          </p:cNvPr>
          <p:cNvSpPr>
            <a:spLocks noGrp="1"/>
          </p:cNvSpPr>
          <p:nvPr>
            <p:ph idx="1"/>
          </p:nvPr>
        </p:nvSpPr>
        <p:spPr>
          <a:xfrm>
            <a:off x="1861854" y="2125737"/>
            <a:ext cx="6022323" cy="4044463"/>
          </a:xfrm>
        </p:spPr>
        <p:txBody>
          <a:bodyPr>
            <a:normAutofit/>
          </a:bodyPr>
          <a:lstStyle/>
          <a:p>
            <a:pPr algn="just"/>
            <a:r>
              <a:rPr lang="uk-UA" sz="2000" dirty="0"/>
              <a:t>У байці «Цуцик» поет засуджує хвалькуватих вискочок, які тільки вміють, що на «</a:t>
            </a:r>
            <a:r>
              <a:rPr lang="uk-UA" sz="2000" i="1" dirty="0"/>
              <a:t>задніх лапках по-вченому служити</a:t>
            </a:r>
            <a:r>
              <a:rPr lang="uk-UA" sz="2000" dirty="0"/>
              <a:t>». Ця байка написана у формі діалогу між Бровком і Цуциком. Цуцику властиві такі риси, як улесливість, лакейське прислужництво, зухвалість. Він зверхньо ставиться до трудівника Бровка, самовдоволено розповідає йому про своє життя нероби. Чесного і сумлінного Бровка, який працює на господа, той часто б’є і годує помиями. Бровко зневажає Цуцика, але й боїться, бо Цуцик «</a:t>
            </a:r>
            <a:r>
              <a:rPr lang="uk-UA" sz="2000" i="1" dirty="0"/>
              <a:t>скубне й Бровка, коли захоче»</a:t>
            </a:r>
            <a:r>
              <a:rPr lang="uk-UA" sz="2000" dirty="0"/>
              <a:t>. Отже, Глібов своєю байкою виступив на захист безправної працьовитої людини.</a:t>
            </a:r>
          </a:p>
        </p:txBody>
      </p:sp>
      <p:pic>
        <p:nvPicPr>
          <p:cNvPr id="5" name="Obrázek 4" descr="Obsah obrázku kreslení&#10;&#10;Popis byl vytvořen automaticky">
            <a:extLst>
              <a:ext uri="{FF2B5EF4-FFF2-40B4-BE49-F238E27FC236}">
                <a16:creationId xmlns:a16="http://schemas.microsoft.com/office/drawing/2014/main" id="{D52914EF-AE79-6A4E-8233-19162DAFFDAC}"/>
              </a:ext>
            </a:extLst>
          </p:cNvPr>
          <p:cNvPicPr>
            <a:picLocks noChangeAspect="1"/>
          </p:cNvPicPr>
          <p:nvPr/>
        </p:nvPicPr>
        <p:blipFill>
          <a:blip r:embed="rId2"/>
          <a:stretch>
            <a:fillRect/>
          </a:stretch>
        </p:blipFill>
        <p:spPr>
          <a:xfrm>
            <a:off x="8593077" y="1200223"/>
            <a:ext cx="2715210" cy="4072815"/>
          </a:xfrm>
          <a:prstGeom prst="rect">
            <a:avLst/>
          </a:prstGeom>
        </p:spPr>
      </p:pic>
      <p:grpSp>
        <p:nvGrpSpPr>
          <p:cNvPr id="2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1" name="Freeform: Shape 2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133010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6"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79BCD380-2802-1A46-A3A4-25126647AC28}"/>
              </a:ext>
            </a:extLst>
          </p:cNvPr>
          <p:cNvSpPr>
            <a:spLocks noGrp="1"/>
          </p:cNvSpPr>
          <p:nvPr>
            <p:ph type="title"/>
          </p:nvPr>
        </p:nvSpPr>
        <p:spPr>
          <a:xfrm>
            <a:off x="1861854" y="633046"/>
            <a:ext cx="4834021" cy="1314996"/>
          </a:xfrm>
        </p:spPr>
        <p:txBody>
          <a:bodyPr anchor="b">
            <a:normAutofit/>
          </a:bodyPr>
          <a:lstStyle/>
          <a:p>
            <a:r>
              <a:rPr lang="cs-CZ" dirty="0"/>
              <a:t>Další bajky</a:t>
            </a:r>
          </a:p>
        </p:txBody>
      </p:sp>
      <p:sp>
        <p:nvSpPr>
          <p:cNvPr id="3" name="Zástupný obsah 2">
            <a:extLst>
              <a:ext uri="{FF2B5EF4-FFF2-40B4-BE49-F238E27FC236}">
                <a16:creationId xmlns:a16="http://schemas.microsoft.com/office/drawing/2014/main" id="{79193150-0E05-9F46-91B1-8E78BCA143C8}"/>
              </a:ext>
            </a:extLst>
          </p:cNvPr>
          <p:cNvSpPr>
            <a:spLocks noGrp="1"/>
          </p:cNvSpPr>
          <p:nvPr>
            <p:ph idx="1"/>
          </p:nvPr>
        </p:nvSpPr>
        <p:spPr>
          <a:xfrm>
            <a:off x="1861854" y="2125737"/>
            <a:ext cx="4834021" cy="4044463"/>
          </a:xfrm>
        </p:spPr>
        <p:txBody>
          <a:bodyPr>
            <a:normAutofit lnSpcReduction="10000"/>
          </a:bodyPr>
          <a:lstStyle/>
          <a:p>
            <a:pPr algn="just"/>
            <a:r>
              <a:rPr lang="uk-UA" sz="1500" b="1" dirty="0"/>
              <a:t>«</a:t>
            </a:r>
            <a:r>
              <a:rPr lang="uk-UA" sz="2000" b="1" dirty="0"/>
              <a:t>Мірошник»</a:t>
            </a:r>
            <a:r>
              <a:rPr lang="cs-CZ" sz="2000" dirty="0"/>
              <a:t>: </a:t>
            </a:r>
            <a:r>
              <a:rPr lang="uk-UA" sz="2000" dirty="0"/>
              <a:t>Мірошник висміюється за марнотратство, безгосподарність. Тема – безгосподарність панів-кріпосників, їх марнотратство і жорстоке визискування селян</a:t>
            </a:r>
            <a:r>
              <a:rPr lang="cs-CZ" sz="2000" dirty="0"/>
              <a:t>.</a:t>
            </a:r>
            <a:endParaRPr lang="uk-UA" sz="2000" dirty="0"/>
          </a:p>
          <a:p>
            <a:pPr algn="just"/>
            <a:r>
              <a:rPr lang="uk-UA" sz="2000" dirty="0"/>
              <a:t>Мораль: «</a:t>
            </a:r>
            <a:r>
              <a:rPr lang="uk-UA" sz="2000" i="1" dirty="0"/>
              <a:t>Без діла сотні всюди сують. А за недогарок вони Людей і лають, і мордують (Вони се так, бач, хазяйнують)</a:t>
            </a:r>
            <a:r>
              <a:rPr lang="uk-UA" sz="2000" dirty="0"/>
              <a:t>»</a:t>
            </a:r>
            <a:r>
              <a:rPr lang="uk-UA" sz="2000" i="1" dirty="0"/>
              <a:t>.</a:t>
            </a:r>
          </a:p>
          <a:p>
            <a:pPr algn="just"/>
            <a:r>
              <a:rPr lang="uk-UA" sz="2000" b="1" dirty="0"/>
              <a:t>«Ведмідь-пасічник»</a:t>
            </a:r>
            <a:r>
              <a:rPr lang="cs-CZ" sz="2000" dirty="0"/>
              <a:t>: </a:t>
            </a:r>
            <a:r>
              <a:rPr lang="uk-UA" sz="2000" dirty="0"/>
              <a:t>Тема здирництво, нечесність, шахрайство. Ведмідь зображений як хитрий шахрай та безсоромний здирник, що обікрав громаду, скориставшись її безпорадністю та пасивністю.</a:t>
            </a:r>
          </a:p>
        </p:txBody>
      </p:sp>
      <p:pic>
        <p:nvPicPr>
          <p:cNvPr id="5" name="Obrázek 4" descr="Obsah obrázku text&#10;&#10;Popis byl vytvořen automaticky">
            <a:extLst>
              <a:ext uri="{FF2B5EF4-FFF2-40B4-BE49-F238E27FC236}">
                <a16:creationId xmlns:a16="http://schemas.microsoft.com/office/drawing/2014/main" id="{E557BC70-5F29-C247-A1E1-3A4CA6F967C7}"/>
              </a:ext>
            </a:extLst>
          </p:cNvPr>
          <p:cNvPicPr>
            <a:picLocks noChangeAspect="1"/>
          </p:cNvPicPr>
          <p:nvPr/>
        </p:nvPicPr>
        <p:blipFill rotWithShape="1">
          <a:blip r:embed="rId2"/>
          <a:srcRect r="29664"/>
          <a:stretch/>
        </p:blipFill>
        <p:spPr>
          <a:xfrm>
            <a:off x="7475002" y="633046"/>
            <a:ext cx="3652829" cy="5193401"/>
          </a:xfrm>
          <a:prstGeom prst="rect">
            <a:avLst/>
          </a:prstGeom>
        </p:spPr>
      </p:pic>
      <p:grpSp>
        <p:nvGrpSpPr>
          <p:cNvPr id="2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1" name="Freeform: Shape 2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2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93167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5" name="Freeform: Shape 14">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1" name="Oval 20">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3" name="Rectangle 22">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Zástupný obsah 8">
            <a:extLst>
              <a:ext uri="{FF2B5EF4-FFF2-40B4-BE49-F238E27FC236}">
                <a16:creationId xmlns:a16="http://schemas.microsoft.com/office/drawing/2014/main" id="{BD7FEFD7-6BEA-EB4C-9A69-F8F031DF31FC}"/>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7450" b="13044"/>
          <a:stretch/>
        </p:blipFill>
        <p:spPr>
          <a:xfrm>
            <a:off x="20" y="10"/>
            <a:ext cx="12191980" cy="6857990"/>
          </a:xfrm>
          <a:prstGeom prst="rect">
            <a:avLst/>
          </a:prstGeom>
        </p:spPr>
      </p:pic>
      <p:sp>
        <p:nvSpPr>
          <p:cNvPr id="25"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7"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9" name="Oval 28">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ovéPole 42">
            <a:extLst>
              <a:ext uri="{FF2B5EF4-FFF2-40B4-BE49-F238E27FC236}">
                <a16:creationId xmlns:a16="http://schemas.microsoft.com/office/drawing/2014/main" id="{F50FEDB7-64A1-D942-A841-5DDBFF87424D}"/>
              </a:ext>
            </a:extLst>
          </p:cNvPr>
          <p:cNvSpPr txBox="1"/>
          <p:nvPr/>
        </p:nvSpPr>
        <p:spPr>
          <a:xfrm>
            <a:off x="5114926" y="2711"/>
            <a:ext cx="4100512" cy="369332"/>
          </a:xfrm>
          <a:prstGeom prst="rect">
            <a:avLst/>
          </a:prstGeom>
          <a:noFill/>
        </p:spPr>
        <p:txBody>
          <a:bodyPr wrap="square" rtlCol="0">
            <a:spAutoFit/>
          </a:bodyPr>
          <a:lstStyle/>
          <a:p>
            <a:r>
              <a:rPr lang="cs-CZ" dirty="0"/>
              <a:t>Mapa - Kyjevská Rus</a:t>
            </a:r>
          </a:p>
        </p:txBody>
      </p:sp>
    </p:spTree>
    <p:extLst>
      <p:ext uri="{BB962C8B-B14F-4D97-AF65-F5344CB8AC3E}">
        <p14:creationId xmlns:p14="http://schemas.microsoft.com/office/powerpoint/2010/main" val="28536917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166E2085-DE47-2146-8E07-C4E3846BC8C9}"/>
              </a:ext>
            </a:extLst>
          </p:cNvPr>
          <p:cNvSpPr>
            <a:spLocks noGrp="1"/>
          </p:cNvSpPr>
          <p:nvPr>
            <p:ph type="title"/>
          </p:nvPr>
        </p:nvSpPr>
        <p:spPr>
          <a:xfrm>
            <a:off x="946521" y="396117"/>
            <a:ext cx="5217172" cy="1158857"/>
          </a:xfrm>
        </p:spPr>
        <p:txBody>
          <a:bodyPr anchor="b">
            <a:normAutofit/>
          </a:bodyPr>
          <a:lstStyle/>
          <a:p>
            <a:r>
              <a:rPr lang="cs-CZ" sz="3700" b="1"/>
              <a:t>Lyrická tvorba </a:t>
            </a:r>
            <a:r>
              <a:rPr lang="cs-CZ" sz="3700" b="1" err="1"/>
              <a:t>Hlibova</a:t>
            </a:r>
            <a:endParaRPr lang="cs-CZ" sz="3700"/>
          </a:p>
        </p:txBody>
      </p:sp>
      <p:grpSp>
        <p:nvGrpSpPr>
          <p:cNvPr id="12" name="Group 11">
            <a:extLst>
              <a:ext uri="{FF2B5EF4-FFF2-40B4-BE49-F238E27FC236}">
                <a16:creationId xmlns:a16="http://schemas.microsoft.com/office/drawing/2014/main" id="{20E21FE7-C859-4C40-AAB9-05C994892C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13" name="Graphic 212">
              <a:extLst>
                <a:ext uri="{FF2B5EF4-FFF2-40B4-BE49-F238E27FC236}">
                  <a16:creationId xmlns:a16="http://schemas.microsoft.com/office/drawing/2014/main" id="{52D7FCC1-2D52-49CE-A986-EE6E0CA64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 name="Graphic 212">
              <a:extLst>
                <a:ext uri="{FF2B5EF4-FFF2-40B4-BE49-F238E27FC236}">
                  <a16:creationId xmlns:a16="http://schemas.microsoft.com/office/drawing/2014/main" id="{28C3CACD-E5A7-4AAC-AE47-75CF7D30F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 name="Zástupný obsah 2">
            <a:extLst>
              <a:ext uri="{FF2B5EF4-FFF2-40B4-BE49-F238E27FC236}">
                <a16:creationId xmlns:a16="http://schemas.microsoft.com/office/drawing/2014/main" id="{822D08EC-E2FA-694B-914B-3CE11D970D39}"/>
              </a:ext>
            </a:extLst>
          </p:cNvPr>
          <p:cNvSpPr>
            <a:spLocks noGrp="1"/>
          </p:cNvSpPr>
          <p:nvPr>
            <p:ph idx="1"/>
          </p:nvPr>
        </p:nvSpPr>
        <p:spPr>
          <a:xfrm>
            <a:off x="946520" y="2030818"/>
            <a:ext cx="5217173" cy="4351338"/>
          </a:xfrm>
        </p:spPr>
        <p:txBody>
          <a:bodyPr>
            <a:normAutofit/>
          </a:bodyPr>
          <a:lstStyle/>
          <a:p>
            <a:r>
              <a:rPr lang="cs-CZ" dirty="0"/>
              <a:t>Začal psát lyrickou poezii v polovině padesátých let 19. století.</a:t>
            </a:r>
          </a:p>
          <a:p>
            <a:r>
              <a:rPr lang="cs-CZ" dirty="0"/>
              <a:t> Nejvýznamnější jsou díla romantického charakteru – báseň „</a:t>
            </a:r>
            <a:r>
              <a:rPr lang="uk-UA" dirty="0"/>
              <a:t>Журба</a:t>
            </a:r>
            <a:r>
              <a:rPr lang="cs-CZ" dirty="0"/>
              <a:t>“</a:t>
            </a:r>
          </a:p>
        </p:txBody>
      </p:sp>
      <p:grpSp>
        <p:nvGrpSpPr>
          <p:cNvPr id="16" name="Group 15">
            <a:extLst>
              <a:ext uri="{FF2B5EF4-FFF2-40B4-BE49-F238E27FC236}">
                <a16:creationId xmlns:a16="http://schemas.microsoft.com/office/drawing/2014/main" id="{3A35C15A-135A-4FD3-BA11-A046CFA390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26111"/>
            <a:ext cx="1598829" cy="531293"/>
            <a:chOff x="6491531" y="1420258"/>
            <a:chExt cx="1598829" cy="531293"/>
          </a:xfrm>
          <a:solidFill>
            <a:schemeClr val="tx1"/>
          </a:solidFill>
        </p:grpSpPr>
        <p:grpSp>
          <p:nvGrpSpPr>
            <p:cNvPr id="17" name="Graphic 190">
              <a:extLst>
                <a:ext uri="{FF2B5EF4-FFF2-40B4-BE49-F238E27FC236}">
                  <a16:creationId xmlns:a16="http://schemas.microsoft.com/office/drawing/2014/main" id="{61E65A99-85A2-448D-AA1F-7690BD01A7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1" name="Freeform: Shape 20">
                <a:extLst>
                  <a:ext uri="{FF2B5EF4-FFF2-40B4-BE49-F238E27FC236}">
                    <a16:creationId xmlns:a16="http://schemas.microsoft.com/office/drawing/2014/main" id="{A127EC05-3250-408F-8F9F-A73F8B9B1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6D9B8D4-23BB-4CD2-A0FF-95423AFEB0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8" name="Graphic 190">
              <a:extLst>
                <a:ext uri="{FF2B5EF4-FFF2-40B4-BE49-F238E27FC236}">
                  <a16:creationId xmlns:a16="http://schemas.microsoft.com/office/drawing/2014/main" id="{91DC38B0-ED19-4BAC-A009-485461F23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19" name="Freeform: Shape 18">
                <a:extLst>
                  <a:ext uri="{FF2B5EF4-FFF2-40B4-BE49-F238E27FC236}">
                    <a16:creationId xmlns:a16="http://schemas.microsoft.com/office/drawing/2014/main" id="{1A2C10C3-E625-41E2-8047-2AE4A87F3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F0340A9-BD8A-4ABB-9AC1-7A14DF22E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5" name="Obrázek 4" descr="Obsah obrázku mapa&#10;&#10;Popis byl vytvořen automaticky">
            <a:extLst>
              <a:ext uri="{FF2B5EF4-FFF2-40B4-BE49-F238E27FC236}">
                <a16:creationId xmlns:a16="http://schemas.microsoft.com/office/drawing/2014/main" id="{281A5BE3-A5D7-B748-9103-6F54ADF45095}"/>
              </a:ext>
            </a:extLst>
          </p:cNvPr>
          <p:cNvPicPr>
            <a:picLocks noChangeAspect="1"/>
          </p:cNvPicPr>
          <p:nvPr/>
        </p:nvPicPr>
        <p:blipFill>
          <a:blip r:embed="rId2"/>
          <a:stretch>
            <a:fillRect/>
          </a:stretch>
        </p:blipFill>
        <p:spPr>
          <a:xfrm>
            <a:off x="5846448" y="1992384"/>
            <a:ext cx="5399032" cy="3706223"/>
          </a:xfrm>
          <a:prstGeom prst="rect">
            <a:avLst/>
          </a:prstGeom>
        </p:spPr>
      </p:pic>
      <p:grpSp>
        <p:nvGrpSpPr>
          <p:cNvPr id="24" name="Group 23">
            <a:extLst>
              <a:ext uri="{FF2B5EF4-FFF2-40B4-BE49-F238E27FC236}">
                <a16:creationId xmlns:a16="http://schemas.microsoft.com/office/drawing/2014/main" id="{03AF83E4-4DE2-499C-9F36-0279E7E4FB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52524"/>
            <a:ext cx="1443404" cy="1443428"/>
            <a:chOff x="10154385" y="4452524"/>
            <a:chExt cx="1443404" cy="1443428"/>
          </a:xfrm>
          <a:solidFill>
            <a:schemeClr val="tx1"/>
          </a:solidFill>
        </p:grpSpPr>
        <p:grpSp>
          <p:nvGrpSpPr>
            <p:cNvPr id="25" name="Graphic 4">
              <a:extLst>
                <a:ext uri="{FF2B5EF4-FFF2-40B4-BE49-F238E27FC236}">
                  <a16:creationId xmlns:a16="http://schemas.microsoft.com/office/drawing/2014/main" id="{0B09EB4D-4323-43F4-9970-42885A83A87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96" name="Freeform: Shape 195">
                <a:extLst>
                  <a:ext uri="{FF2B5EF4-FFF2-40B4-BE49-F238E27FC236}">
                    <a16:creationId xmlns:a16="http://schemas.microsoft.com/office/drawing/2014/main" id="{BA9C6284-1137-47FE-9471-23CA82494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00A6D3C-23F9-41D9-B891-14D8E2E98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8F8D96F5-1ED7-4891-8D8B-A24E72DA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E9A3A72-EC37-423D-B309-A6487A86C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EBE630AB-13C0-44A2-80CA-C07483E93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7768337-3D65-4FE5-8E1A-D79219E0A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68E4331-550E-4929-ACE8-D2ED2D6EA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768D8817-CAEE-45BB-820E-A67C68D48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50A8C31-0139-4ABD-967A-139738E8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855AEE1-1C1C-4832-8B4C-042F59E02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41C5A32-BD0A-4457-9CF7-97467FA2B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3C14A20-2E3C-49F8-AF55-C384FEB955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B167719-0D82-4ABF-9BC8-B073A847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60582DE-E250-4561-9298-E4FADEB9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820B635A-6E81-4D8A-98A3-141E57A6F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3909A0ED-D070-4792-A2EE-CCEB6BA6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619A19C-3B55-4085-8668-458999628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87D16772-2B59-486E-BE47-65D591C08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D6A06B8-1E4A-497F-B977-F78E5D7D0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55BC53AD-5249-4FB1-AB74-3F71AAEB5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36F8561A-874A-48BB-BCC2-07F002ED4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BA6B1B8F-9695-447F-BF2F-9010D40A0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54192F9-26C5-4212-BA60-CADA662AF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FBDA013-4858-422E-AE7A-614BF71FB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2BA261C-0C75-431D-9FD5-2C3AA241B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0F8709D9-2655-4A39-9228-BCFCBF4122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9653F80B-5CF7-45EF-889B-FD0AAF483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A1DA86A-7442-4897-88A4-EDD18A01C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9623279-A4CE-49AC-B5FA-CD224324B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9D8B4D-1BE5-4CD9-A592-D0D3D7691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769A47A3-F5B7-4BF0-B920-21A62F96F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6E5DCDE9-48A4-41BA-987D-CC72C62B3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F51F840-3DBF-444E-BC79-718416C51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DFD2B64-98D0-4E59-AE1F-693872F36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F09CB65-8B7E-426C-A3FE-DD20196F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3149294-A5BC-4E62-A167-3CD55E05B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DB99FCDF-C9A0-40F7-ABDE-7247B2238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0CE59751-EC07-43C1-A5F5-AF5D30EBB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573CCF2-67F2-4BD1-A01C-1D064B908F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1C60C662-612D-485A-A50D-E938C6E49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0048F63C-A2BB-4D89-9649-91EC2045C0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1C29F96C-43D4-4F0F-A76D-4CED9C610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B660107F-776B-455F-AC78-225F21B81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EB1DB332-7265-477D-9A04-EDB3799DE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BBEFE2D-1654-40D8-A838-45728A168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90211E2-64DF-4171-811B-B8A0CD87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5F7CDCE8-8B48-4859-BDFE-FCB7BC6F5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B770A8C4-614E-4295-A937-718CC61B2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699ADB6-675C-44B0-B96E-EDD7AC1F9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64875E98-2AA1-4001-90EA-2F3D9E017E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BEC7219-356F-4141-B57B-8BCD85BF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564D4AAB-BB2C-4A77-BB45-94EEC66CD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CE9CF29A-81CA-4A03-8B04-55F566882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2FEFF22-7798-4730-9C0B-EC7EAFCD01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00149276-D167-4D2B-93F1-FD2958302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7DC22D5-A39C-4789-A952-D891488772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7BA51EF1-15F0-4193-AB83-F8C8A64D6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FB75ADB-F020-4C56-91C6-9AB462985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DBCE5CDF-BBF6-4E67-8CCE-9482D7EB4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38BABC-E51C-4F80-972E-CF44385C1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96B0C850-272E-4B08-8779-B872DCAA3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2EEE54AF-B9C2-494D-9E02-2F67FEF7A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21349A4-F7C9-492C-A658-EA9F7538B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D88D1ED8-AC07-4621-9933-E10CE6122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FD21FCD-1DA9-45C2-9AB5-548EE0E6E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8BDD8CA-1442-470F-A5D3-FC8A87A10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3B8DF094-690E-4C13-8284-7A7C97441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FE0B926C-A114-444D-BA51-FECE28B03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0BDE6CC-5F54-4752-ACC4-E3BCF2BEE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E28F857-CCD8-4222-84C0-A0B415E7B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CD2687E0-0214-44E6-8BB1-34F6B7BA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F1236AA-FC17-487E-83B1-D71BCB2A8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623384AA-72EF-4BCF-9137-194440583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BD81D1B-2270-4FBE-B437-F0DBB8DDF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411E268-F8CA-4C78-82ED-DDCF28B0B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48F8732-5205-4843-A2EB-3E0EB18F9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C5966DA-8E1A-43FF-A1A4-C6879B4564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E3BEFD3E-662F-4B38-859E-093A14241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06C52F63-F17B-4356-A3AE-9707D93D2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5706A28-0822-4064-AD3E-2A1F4E1C9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348A813F-1672-44DB-A207-F3494E7C2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6FC8AEBA-4BD5-4BB0-B004-A8B06B6A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71ED8D8F-0325-426C-9257-1A5048211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0FF054DF-85C2-466A-9D64-EB6D95AA8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D01FA60-E77D-41EE-8228-CFB979E3D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AC8D6F02-E0C8-4EF5-9D41-E75C16C16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D111AAF-4EE4-4A89-84D2-4201F035D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E8F4C133-3F54-4715-A7D6-4261B9A99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BAA2E6B-E393-45EA-8AE6-A775AA69C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7DB4F953-9FE8-4B8D-A62B-CB20A7037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D918AF2-85FB-436F-99DB-622B07664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F078C58-0893-4D64-B685-BCB70CAC62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AEDA3784-7618-477C-A8B0-36FA393D6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0AC49727-CA00-439E-82D4-B446B789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B67B441-65C8-4A53-968B-C56CB4086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94CEDDB5-CC85-4A9E-A73C-85D7B714F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80BF7883-770D-4CA2-BE01-C5F4B102B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DF07BC6-9560-430C-86FA-AFA6F7DF0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9B085920-7744-44C8-AF91-D2F16C997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22308C0A-08FC-4AAA-87B2-1E57033E4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AB727BDA-993C-4BB5-8CED-8D50C55F7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1BB192D1-56DC-4342-911C-7D80A9084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337ADC5A-E225-4E91-B940-2DD15330E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0D170CF5-349D-4588-8AD3-373D47A4E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97A6982-5B80-4376-A9D2-C11E9B084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0B14F779-546D-4011-8459-2E8E34C50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35AE6943-22C6-405D-A071-F8EC29DAB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464DBFD-1DA1-456F-8427-CF66CD4C8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C9CA1114-00C4-448B-BF9A-9D70C709B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101A885-A4A8-4AFE-9905-E510D58C8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661E165D-4826-43AD-AD75-1C965A71A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C1F2231A-5945-44AF-95E4-6D14529C8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1998F14A-698C-4220-92B8-2EC10C356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496E0BBF-D595-4DAE-91C6-4EB179C693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31F1BC0-CB0A-4386-BE5E-7972AFB05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B1575BDE-4CFA-4FAD-9F64-692A6DBFF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9D32D2E3-5D5B-4751-A477-A26860AC1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2009233-25F1-4029-B170-318CBBA00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CCBFA5E5-8384-4D58-BD73-BA36E23E80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3ACBBAC3-185E-4C28-81AB-C9BE2A88D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225AF996-F3FB-4AF2-B954-BDF79069E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10B0127-17D3-4B62-8708-9558A7945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36A9D1B-B750-446F-99FF-E3280E32A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078DB92-DE53-4BEC-BBD4-B5966EAA1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7334AD7D-F850-4E92-89F9-49EE6E3AA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4D983A3-96A9-4BB8-90D5-93B0E625F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43A1FFE3-BB5F-4455-B23F-DA56AE791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C34E69E0-4115-4CAA-86FB-1D5A8830D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5707C7C-BEB2-4920-9D44-8AF218FFB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95D2E5E-6D1E-43FC-A231-E28A08296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DB511D52-FE0D-4F8D-AC2F-6806904C6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E4D31CC7-D38B-4566-A6F9-5CB84EEAA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8116577-FA2A-434D-83D4-213A1497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2288414-AA9B-4065-A506-AE5ED2ABC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92EAF5E5-70A0-4FE6-B906-6BCF9C49F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3DA12971-2CD2-4DE8-8B05-8B11B5614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B9486073-CABC-45A3-B442-5959E5CE6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3EEB7953-85A2-4391-931C-CE88AC053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1BF2EBC9-4A08-4A35-8C75-15E51BA0A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686BEF1-7F1A-40F6-BC3F-24221ACEC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D2D2281-DA3F-41A6-B56E-2EE507826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B1EBA419-056B-478C-A25C-B349F4DDD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3DE38383-61B3-4E4E-B781-1C7DA04D65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F62AD048-154B-4830-A46F-263BA35AA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636A730F-15EE-440C-84B5-0541AE954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31AF286F-6D0E-447F-B4D1-24729E0D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6F64061-98E4-477D-BABF-CC6BA8D6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1C601616-D38B-4ED2-BD55-F5AEA36AB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0593B16-48EE-41A8-B4AF-E03A74CBB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26B2406B-8A3A-4381-8D69-1178F16C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DF1F792D-BA16-4D8F-99C3-E5E6959A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AA77D5AF-6FFE-4577-BC40-BA1902307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08F16A01-2EE8-4E4F-83CD-2000577D1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8ACB7FF-8D64-44A2-8571-7DB441D97E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E15E0D81-20B6-4D4C-9B7C-4D5A01B6A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8F687395-0ADA-4504-B6D0-D55493AB6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4D99C3F-4701-403D-A69E-EE345B0E4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0C6D9CF1-A535-4742-B2CF-B61ADC55E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E9EB265F-CF4E-4485-88F1-AE3CE1BE3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9B354D37-6517-4AF4-8195-9A7B43D20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A3087FA-3C5B-4898-9FE2-633DAA0B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C8D7AB32-147E-4110-ABBE-7F1FB6894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542ED17E-A6FC-4BC6-B7FE-EF9BC5B15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4610CFBC-B173-4CBE-BBD7-7E859FCA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578019C-8AAF-4A81-84C4-155EB43FA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46936191-0661-4BD8-9A61-D00FAC97D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7BC1D8F-F88B-4A19-B640-8DCC73992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7D77817-943A-4D8A-82EE-C309FC9FF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BF86E220-D031-40B7-B3A2-0C723E3A9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6" name="Graphic 4">
              <a:extLst>
                <a:ext uri="{FF2B5EF4-FFF2-40B4-BE49-F238E27FC236}">
                  <a16:creationId xmlns:a16="http://schemas.microsoft.com/office/drawing/2014/main" id="{226E1D80-1BFB-4A13-8F3C-94D54398C5F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7" name="Freeform: Shape 26">
                <a:extLst>
                  <a:ext uri="{FF2B5EF4-FFF2-40B4-BE49-F238E27FC236}">
                    <a16:creationId xmlns:a16="http://schemas.microsoft.com/office/drawing/2014/main" id="{3DCC1C21-CB11-4506-90E4-37DCD97AF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8177170-8FD3-4752-B1DB-0186ADF9B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AA5FB4-9073-4612-99F5-95E1C6D06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E021324-18DD-4114-8992-9652707C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ECBC33B-D8EB-4804-9EA3-57C07B57C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03927C7-0E45-4B61-844A-4A626FDF6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C6AF6E8-E748-47F7-B35C-567D5FBA6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EC671E5-B299-470C-9C7A-A50106E51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410EBDF-623D-41EF-82A4-9FB938A7B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6F866F8-B429-471B-9C2B-051BDCBAF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83B4FBD-06C8-4D5D-B0D9-755E4CD1A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E3FD149-0B2F-4DA0-9721-59B9FEE8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D26DB48-036E-4616-BA8B-C606A7B58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D6F6275-06AB-4316-B8C4-927E5348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E8CABF3-9C76-46A0-8DE9-F055C94A93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1A12ED9-6299-4ABD-9827-DD52FE22B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0ADA37A-E396-4F92-AB19-D6994E0DD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A96001A-BD0F-4CF9-A22B-545ED4F86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D9ACB13-4C6C-4347-9F65-1309B33A17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F17BE4A-72F8-4529-8558-E62103AEA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06708C3-D03F-4605-8C6F-AE8EDA08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520ADFA-68AE-4CE4-913A-F070A2817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C6C63AD-C87A-403E-ADB5-4EDD034438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370EAC6-89F0-4826-90D1-E55C33447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FB61DD4-AB7B-417A-AE96-B1D9CBAC1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4AD18D2-11BA-4192-9845-206C033F3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5892E2D-483A-4C0A-87C7-6FFA2EB5E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4037ACD-005D-4907-942F-D565AF6C8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A8FD84E-39BE-456B-84C5-E03698AAC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2FC47C2-6EF5-4D17-8703-527F28609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D29BC8A-00E1-481E-8BA4-1AA7F4AA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AF6ABE5-726A-495B-A832-3851CB911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8E250A7-0600-440B-BEBC-61B2D4D7B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C36BEB1-881D-4496-AD7F-1CC4B46FA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71DFE25-AF37-409C-B032-5F47D7150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9AF97A7-FC44-49BF-ABD1-59DB48B89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939D792-9C64-48CF-8607-C7873A563A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F69E48F-45D8-4A8A-A101-5DF775A5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E47C3F3-8AC5-414F-8E20-25DA306C5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09CB222-24C1-414A-B56E-EA3617D05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FC26844-A93E-4C55-8619-F58615B4A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EA8BA8A-4848-4084-A841-501CECF2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4BC148C-3116-4C75-89DF-2BF348429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1F3F7CB-7B69-49A3-A09E-D2064883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8072F8C-2347-472F-9D9A-F5511BA40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22C76E0-8D4F-4788-9856-B1AB15B20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3A9EC23-E263-4098-AC45-E628E1A29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72211D0-3733-443C-999F-6CE736381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EC069AD-6364-4585-A8F1-931648A1B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9361719-49F1-40E3-9ABA-2FE9D78364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37F2D47-03EF-4AE6-ABB9-36506DF5A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554F257-3BD2-493C-A5F1-FCC2C64C3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D297D55-4523-4CE1-9A0F-3EA6B27F7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05D1D96-783B-407F-BF8C-B0773589E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5D03B3C-A55A-4738-A6FF-8F2DA5B99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41CE56E-C4C8-427A-9E82-C1EEF78E8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2359086-D108-47DE-B6EA-0BEE1835D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FA49818-F2EA-427C-B93C-15E320DA1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435C1E1-0D80-4B30-8CAC-C6EDE1DE7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0FCB137-01B0-4770-AFC3-003DF7897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D03298B-8D34-487C-9DF0-DB9AC8307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698B28F-FFEF-44BA-B657-E59F80990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00A4B40-BCFB-46E4-AE4F-FCC5C6509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14CE6AE-7FAB-4A5D-8EA2-861CAF598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F0F3D4A-D39F-48EE-934D-C73834DC5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9B630BB-5848-4C72-9F5A-FC8EBE7A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662A334-5814-480B-861F-17661B60F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C0FC730-550F-42A2-AE79-EEA30B11C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3054F4A-43DC-46A1-89D0-87DA8F315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F66EF36-2C9F-49B2-B972-1BA82C8F3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7955EF8-6501-4579-B85F-DE5C0815F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0BA4174-EBEB-40DA-8B1D-6A7851E38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0512C7C-98D6-45AD-8CA4-1BEB01262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16CB557-0CE9-4015-A920-C6766A066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EA7B3B4-3BF2-4B69-B300-5D86CCB0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887DF00-5D34-4A8B-9A84-C40D33623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ADE921C-83B0-4521-916F-E7EC5CFDA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CEDA6FA-EB55-47AE-A005-BF546085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DAC0C40-EF50-4632-B781-ACDAE95AF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82AAB43-E3D9-4272-8809-5F70B302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8C7D300-E0BD-4C12-92B1-0801266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CCA3ED35-2344-4402-B61B-3932E6945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49146BF-06FF-41BB-BDD3-B80BABB3A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93A6A5F-F75B-4BBC-AADC-A84DA758E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7B21059-EA9B-4329-968B-81F7966D2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FF9C99F-41B4-4789-934B-8BF03EA94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180277F-7E18-4896-AE91-960B379D2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95FE437-DA37-44C9-B975-96C6DD9DE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2A5369E-5DB7-4854-BBEC-D043F3A5F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6B0D6D9-913A-4804-83B5-5A9858F57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9B4FACF-EF13-4EFA-86D3-D5B2B6703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BD767A9-D2A3-4942-B654-34DDDFD60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C97F02F-13B9-4D7E-B916-BC8713CC0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9C0654B-0803-40FA-BF28-D8EA65F58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44F31B6-3657-4241-A94E-EEDBFF0C9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557624B-3CCB-43DA-998B-B1EC599C7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5B0CCD4-215D-456D-808C-F96ABB7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E4E038E-23E6-43BE-9A3B-523A28DF7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686F1FD-4135-414B-8575-ED97CC8DB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6FBC8D5-B3FE-4E26-8B4F-5D5668A8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3A60C97-778A-4251-A66B-49769F0C2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CC04E3B-2AC3-4A7B-A425-DDABEA8AF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EF7D0E1-459C-4A15-9F05-545F6430B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5797445-BFB3-4EB2-8B44-4BF2C9E91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27FB1FC-477D-45B3-82B0-0F4936469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94CF442-4FF2-41B3-8870-097DBAF46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24927C8-A42E-4B8D-84A4-50A58968B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379CB96-0D3A-4582-8650-A909955BA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31F84F2-CE93-4841-9AA6-BC9E35579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D1BED9D2-07EF-452E-AFA1-9A1E80AE2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C75A1A5-0A11-42EA-AF4E-FF5272125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275A1C7-FA96-4BBB-A7EF-A7ED02814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8CA8B3B4-73BE-41D5-900B-42FBF6AA72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0264B0D-E150-4641-BBB1-58080670E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CC2D199-EF36-4077-A50C-D9FC99331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6DCCA13-7F75-46F9-97B3-A9DA4C217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6C76EEB-75A4-418F-9FE0-CC513BC3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E952CEF-EC1B-4714-8900-D2DFAEF30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B899198-ADCC-4613-957B-7A40B17B1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581AF7F-95DB-4163-B608-C04A61FB9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616F834-835A-42B4-B51B-5AD285E28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EF598AFA-5F8F-4191-8881-1DE91BB2B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623A080-F2C6-4664-B99C-99A9C287B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30E7091-D82F-490A-8F32-DE8745212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2B340B39-E421-434F-AF1A-DAD7E7802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C2ED568-9809-4A18-A06A-87018A98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A6C26F4B-6369-4557-B6D4-A1B448B1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2CEA830-FB77-4EA5-9BAB-64B6F500F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5A9B88C-3ADF-40D8-9E9B-42439F85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CC9DEE2F-0410-4B1A-BED8-D1371CE8B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A66E75A-959E-436D-B1F1-DBD1E460E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B35526DB-3749-43FA-84BA-E73EE1D1D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503C90B-19EF-4925-A08A-AE40956A2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98692DC-F401-45BC-ABC7-421F3391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8629B1A4-7BFC-4F45-9FAD-BB035C4E4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2F92592-AB8B-4732-BEE7-3E2B830EA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9C3644DC-02D1-43FF-8ED1-0ECBBA4B3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DC12AE3-E70C-4CD8-9A74-7567F99C4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0E0DDE12-8B48-4D21-8863-06298ED8B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C611F1DE-AF40-48FC-8A1E-0A175D439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34C2CAED-22FC-4450-8BBC-7811F7DF9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F89E6B45-A41C-4735-A7F5-E4EFD5DCF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4BFE35C-5487-42E8-AC30-01FC1E4F5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575E1A5-C3CB-4081-A394-36172B7DB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9C6DF24-803A-44A1-B29A-B90297D39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2A7B096-566C-4312-AF19-D9A3B6BC0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8B429767-12DD-4020-BC3E-9944CF36F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F510776-417B-4B74-9082-ED3915450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EF51D3D-E951-49CE-BCE4-D444BEF6B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B27BA73E-E784-4961-884D-F507DDE38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2849019E-0178-4A1C-A5D8-DC3DFC572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B49676D-9D41-4B2D-8FF9-69AC31CFD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BDFE3E8-9647-4400-B019-8EDD4E688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DD57B95-ED61-4561-9ADF-38126BADC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3744F230-BFBA-41B0-9FE2-481D1EAFFF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32022D3-12E0-4BC1-8085-D6CBF3CDD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1AED37F-874A-4B21-A522-FEBCB38F4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5BB466E2-3497-4A3B-8777-FAA0AAEE2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A924D178-36E4-4E29-86E8-7716F3B4A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0DF84E5-BB3D-4120-8FD3-98ECDA31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5B29635-10AC-481E-A2DE-80E9DE61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AAB430CA-3259-463F-85F9-B6E180323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8EF18909-FC9F-4845-B1DC-027E82B21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EFCE2389-D574-49C1-89EB-D8C730888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D44B35A5-5216-45FC-8F0F-D80E383B4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9470F10A-F708-41AA-A910-5C288B355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CD73E13B-910B-40D2-B53F-6614C098B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8267FC95-0200-40B3-B043-D33BEA60D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9F14022C-37CD-4CDD-ACD1-86161EF0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2390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0569227B-E5D2-CB47-98BB-29DF97C28331}"/>
              </a:ext>
            </a:extLst>
          </p:cNvPr>
          <p:cNvSpPr>
            <a:spLocks noGrp="1"/>
          </p:cNvSpPr>
          <p:nvPr>
            <p:ph type="title"/>
          </p:nvPr>
        </p:nvSpPr>
        <p:spPr>
          <a:xfrm>
            <a:off x="2241214" y="489241"/>
            <a:ext cx="5248221" cy="886379"/>
          </a:xfrm>
        </p:spPr>
        <p:txBody>
          <a:bodyPr>
            <a:normAutofit fontScale="90000"/>
          </a:bodyPr>
          <a:lstStyle/>
          <a:p>
            <a:r>
              <a:rPr lang="cs-CZ" sz="3100" b="1" dirty="0" err="1"/>
              <a:t>Євген</a:t>
            </a:r>
            <a:r>
              <a:rPr lang="cs-CZ" sz="3100" b="1" dirty="0"/>
              <a:t> </a:t>
            </a:r>
            <a:r>
              <a:rPr lang="cs-CZ" sz="3100" b="1" dirty="0" err="1"/>
              <a:t>Гребінка</a:t>
            </a:r>
            <a:br>
              <a:rPr lang="cs-CZ" sz="3100" dirty="0"/>
            </a:br>
            <a:r>
              <a:rPr lang="cs-CZ" sz="3100" dirty="0"/>
              <a:t>(1812–1848)</a:t>
            </a:r>
            <a:br>
              <a:rPr lang="cs-CZ" sz="1800" dirty="0"/>
            </a:br>
            <a:endParaRPr lang="cs-CZ" sz="1800" dirty="0"/>
          </a:p>
        </p:txBody>
      </p:sp>
      <p:pic>
        <p:nvPicPr>
          <p:cNvPr id="5" name="Obrázek 4" descr="Obsah obrázku osoba, muž, oblečení, fotka&#10;&#10;Popis byl vytvořen automaticky">
            <a:extLst>
              <a:ext uri="{FF2B5EF4-FFF2-40B4-BE49-F238E27FC236}">
                <a16:creationId xmlns:a16="http://schemas.microsoft.com/office/drawing/2014/main" id="{B0B4CAE8-2D25-7349-B2CE-884606F5C016}"/>
              </a:ext>
            </a:extLst>
          </p:cNvPr>
          <p:cNvPicPr>
            <a:picLocks noChangeAspect="1"/>
          </p:cNvPicPr>
          <p:nvPr/>
        </p:nvPicPr>
        <p:blipFill rotWithShape="1">
          <a:blip r:embed="rId2"/>
          <a:srcRect b="30000"/>
          <a:stretch/>
        </p:blipFill>
        <p:spPr>
          <a:xfrm>
            <a:off x="675113" y="1599230"/>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0"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1" name="Freeform: Shape 2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9CDDA52C-A572-8848-A60E-4353D98E9291}"/>
              </a:ext>
            </a:extLst>
          </p:cNvPr>
          <p:cNvSpPr>
            <a:spLocks noGrp="1"/>
          </p:cNvSpPr>
          <p:nvPr>
            <p:ph idx="1"/>
          </p:nvPr>
        </p:nvSpPr>
        <p:spPr>
          <a:xfrm>
            <a:off x="5517460" y="956517"/>
            <a:ext cx="5788005" cy="4716811"/>
          </a:xfrm>
        </p:spPr>
        <p:txBody>
          <a:bodyPr>
            <a:noAutofit/>
          </a:bodyPr>
          <a:lstStyle/>
          <a:p>
            <a:pPr algn="just"/>
            <a:r>
              <a:rPr lang="uk-UA" sz="1800" dirty="0"/>
              <a:t>«Ластівка» </a:t>
            </a:r>
            <a:r>
              <a:rPr lang="cs-CZ" sz="1800" dirty="0"/>
              <a:t>- časopis, vycházel v Petrohradě v první polovině 19. st.</a:t>
            </a:r>
          </a:p>
          <a:p>
            <a:pPr lvl="0" algn="just"/>
            <a:r>
              <a:rPr lang="cs-CZ" sz="1800" dirty="0"/>
              <a:t>1. skupina bajek – s výrazným sociálním zaměřením – vztah mezi vesničany a pány («</a:t>
            </a:r>
            <a:r>
              <a:rPr lang="cs-CZ" sz="1800" dirty="0" err="1"/>
              <a:t>Школяр</a:t>
            </a:r>
            <a:r>
              <a:rPr lang="cs-CZ" sz="1800" dirty="0"/>
              <a:t> </a:t>
            </a:r>
            <a:r>
              <a:rPr lang="cs-CZ" sz="1800" dirty="0" err="1"/>
              <a:t>Денис</a:t>
            </a:r>
            <a:r>
              <a:rPr lang="cs-CZ" sz="1800" dirty="0"/>
              <a:t>», «</a:t>
            </a:r>
            <a:r>
              <a:rPr lang="cs-CZ" sz="1800" dirty="0" err="1"/>
              <a:t>Віл</a:t>
            </a:r>
            <a:r>
              <a:rPr lang="cs-CZ" sz="1800" dirty="0"/>
              <a:t>», «</a:t>
            </a:r>
            <a:r>
              <a:rPr lang="cs-CZ" sz="1800" dirty="0" err="1"/>
              <a:t>Рожа</a:t>
            </a:r>
            <a:r>
              <a:rPr lang="cs-CZ" sz="1800" dirty="0"/>
              <a:t> </a:t>
            </a:r>
            <a:r>
              <a:rPr lang="cs-CZ" sz="1800" dirty="0" err="1"/>
              <a:t>та</a:t>
            </a:r>
            <a:r>
              <a:rPr lang="cs-CZ" sz="1800" dirty="0"/>
              <a:t> </a:t>
            </a:r>
            <a:r>
              <a:rPr lang="cs-CZ" sz="1800" dirty="0" err="1"/>
              <a:t>хміль</a:t>
            </a:r>
            <a:r>
              <a:rPr lang="cs-CZ" sz="1800" dirty="0"/>
              <a:t>»). Pozitivní hrdinové jsou hodní vesničané, pan je vždy nepřítel vesničanů. Dvě typické postavy: zkušený, poučen těžkým životem, otec a jeho syn.</a:t>
            </a:r>
          </a:p>
          <a:p>
            <a:pPr lvl="0" algn="just"/>
            <a:r>
              <a:rPr lang="cs-CZ" sz="1800" dirty="0"/>
              <a:t>2. skupina bajek – kritika feudálního soudu, zkorumpovaných soudních úředníků («</a:t>
            </a:r>
            <a:r>
              <a:rPr lang="cs-CZ" sz="1800" dirty="0" err="1"/>
              <a:t>Ведмежий</a:t>
            </a:r>
            <a:r>
              <a:rPr lang="cs-CZ" sz="1800" dirty="0"/>
              <a:t> </a:t>
            </a:r>
            <a:r>
              <a:rPr lang="cs-CZ" sz="1800" dirty="0" err="1"/>
              <a:t>суд</a:t>
            </a:r>
            <a:r>
              <a:rPr lang="cs-CZ" sz="1800" dirty="0"/>
              <a:t>», «</a:t>
            </a:r>
            <a:r>
              <a:rPr lang="cs-CZ" sz="1800" dirty="0" err="1"/>
              <a:t>Зозуля</a:t>
            </a:r>
            <a:r>
              <a:rPr lang="cs-CZ" sz="1800" dirty="0"/>
              <a:t> </a:t>
            </a:r>
            <a:r>
              <a:rPr lang="cs-CZ" sz="1800" dirty="0" err="1"/>
              <a:t>та</a:t>
            </a:r>
            <a:r>
              <a:rPr lang="cs-CZ" sz="1800" dirty="0"/>
              <a:t> </a:t>
            </a:r>
            <a:r>
              <a:rPr lang="cs-CZ" sz="1800" dirty="0" err="1"/>
              <a:t>снігур</a:t>
            </a:r>
            <a:r>
              <a:rPr lang="cs-CZ" sz="1800" dirty="0"/>
              <a:t>», «</a:t>
            </a:r>
            <a:r>
              <a:rPr lang="cs-CZ" sz="1800" dirty="0" err="1"/>
              <a:t>Горобці</a:t>
            </a:r>
            <a:r>
              <a:rPr lang="cs-CZ" sz="1800" dirty="0"/>
              <a:t> </a:t>
            </a:r>
            <a:r>
              <a:rPr lang="cs-CZ" sz="1800" dirty="0" err="1"/>
              <a:t>та</a:t>
            </a:r>
            <a:r>
              <a:rPr lang="cs-CZ" sz="1800" dirty="0"/>
              <a:t> </a:t>
            </a:r>
            <a:r>
              <a:rPr lang="cs-CZ" sz="1800" dirty="0" err="1"/>
              <a:t>вишня</a:t>
            </a:r>
            <a:r>
              <a:rPr lang="cs-CZ" sz="1800" dirty="0"/>
              <a:t>»). </a:t>
            </a:r>
          </a:p>
          <a:p>
            <a:pPr lvl="0" algn="just"/>
            <a:r>
              <a:rPr lang="cs-CZ" sz="1800" dirty="0"/>
              <a:t>3. skupina – morálně etická problematika («</a:t>
            </a:r>
            <a:r>
              <a:rPr lang="cs-CZ" sz="1800" dirty="0" err="1"/>
              <a:t>Лебідь</a:t>
            </a:r>
            <a:r>
              <a:rPr lang="cs-CZ" sz="1800" dirty="0"/>
              <a:t> </a:t>
            </a:r>
            <a:r>
              <a:rPr lang="cs-CZ" sz="1800" dirty="0" err="1"/>
              <a:t>і</a:t>
            </a:r>
            <a:r>
              <a:rPr lang="cs-CZ" sz="1800" dirty="0"/>
              <a:t> </a:t>
            </a:r>
            <a:r>
              <a:rPr lang="cs-CZ" sz="1800" dirty="0" err="1"/>
              <a:t>гуси</a:t>
            </a:r>
            <a:r>
              <a:rPr lang="cs-CZ" sz="1800" dirty="0"/>
              <a:t>», «</a:t>
            </a:r>
            <a:r>
              <a:rPr lang="cs-CZ" sz="1800" dirty="0" err="1"/>
              <a:t>Грішник</a:t>
            </a:r>
            <a:r>
              <a:rPr lang="cs-CZ" sz="1800" dirty="0"/>
              <a:t>», «</a:t>
            </a:r>
            <a:r>
              <a:rPr lang="cs-CZ" sz="1800" dirty="0" err="1"/>
              <a:t>Дядько</a:t>
            </a:r>
            <a:r>
              <a:rPr lang="cs-CZ" sz="1800" dirty="0"/>
              <a:t> </a:t>
            </a:r>
            <a:r>
              <a:rPr lang="cs-CZ" sz="1800" dirty="0" err="1"/>
              <a:t>на</a:t>
            </a:r>
            <a:r>
              <a:rPr lang="cs-CZ" sz="1800" dirty="0"/>
              <a:t> </a:t>
            </a:r>
            <a:r>
              <a:rPr lang="cs-CZ" sz="1800" dirty="0" err="1"/>
              <a:t>дзвіниці</a:t>
            </a:r>
            <a:r>
              <a:rPr lang="cs-CZ" sz="1800" dirty="0"/>
              <a:t>»). Lidová morálka – záporné lidské vlastnosti. Bajka «</a:t>
            </a:r>
            <a:r>
              <a:rPr lang="cs-CZ" sz="1800" dirty="0" err="1"/>
              <a:t>Цар</a:t>
            </a:r>
            <a:r>
              <a:rPr lang="cs-CZ" sz="1800" dirty="0"/>
              <a:t>» - hloupý úředník, žertovní žánr a humor. «</a:t>
            </a:r>
            <a:r>
              <a:rPr lang="cs-CZ" sz="1800" dirty="0" err="1"/>
              <a:t>Грішник</a:t>
            </a:r>
            <a:r>
              <a:rPr lang="cs-CZ" sz="1800" dirty="0"/>
              <a:t>» - hrdina má hodně žen, které ho nakonec „udusí.</a:t>
            </a:r>
          </a:p>
          <a:p>
            <a:pPr algn="just"/>
            <a:r>
              <a:rPr lang="cs-CZ" sz="1800" dirty="0"/>
              <a:t>Vynalezl bajku ve formě dialogu – «</a:t>
            </a:r>
            <a:r>
              <a:rPr lang="cs-CZ" sz="1800" dirty="0" err="1"/>
              <a:t>Рибалка</a:t>
            </a:r>
            <a:r>
              <a:rPr lang="cs-CZ" sz="1800" dirty="0"/>
              <a:t>», «</a:t>
            </a:r>
            <a:r>
              <a:rPr lang="cs-CZ" sz="1800" dirty="0" err="1"/>
              <a:t>Рожа</a:t>
            </a:r>
            <a:r>
              <a:rPr lang="cs-CZ" sz="1800" dirty="0"/>
              <a:t> </a:t>
            </a:r>
            <a:r>
              <a:rPr lang="cs-CZ" sz="1800" dirty="0" err="1"/>
              <a:t>та</a:t>
            </a:r>
            <a:r>
              <a:rPr lang="cs-CZ" sz="1800" dirty="0"/>
              <a:t> </a:t>
            </a:r>
            <a:r>
              <a:rPr lang="cs-CZ" sz="1800" dirty="0" err="1"/>
              <a:t>хміль</a:t>
            </a:r>
            <a:r>
              <a:rPr lang="cs-CZ" sz="1800" dirty="0"/>
              <a:t>» a bajku monologizovanou «</a:t>
            </a:r>
            <a:r>
              <a:rPr lang="cs-CZ" sz="1800" dirty="0" err="1"/>
              <a:t>Цар</a:t>
            </a:r>
            <a:r>
              <a:rPr lang="cs-CZ" sz="1800" dirty="0"/>
              <a:t>».</a:t>
            </a:r>
          </a:p>
          <a:p>
            <a:pPr marL="0" lvl="0" indent="0" algn="just">
              <a:buNone/>
            </a:pPr>
            <a:endParaRPr lang="cs-CZ" sz="1800" dirty="0"/>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7646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93EC2B85-3017-224E-B092-4D8700249ECF}"/>
              </a:ext>
            </a:extLst>
          </p:cNvPr>
          <p:cNvSpPr>
            <a:spLocks noGrp="1"/>
          </p:cNvSpPr>
          <p:nvPr>
            <p:ph type="title"/>
          </p:nvPr>
        </p:nvSpPr>
        <p:spPr>
          <a:xfrm>
            <a:off x="500875" y="471232"/>
            <a:ext cx="5217173" cy="1541410"/>
          </a:xfrm>
        </p:spPr>
        <p:txBody>
          <a:bodyPr anchor="t">
            <a:normAutofit/>
          </a:bodyPr>
          <a:lstStyle/>
          <a:p>
            <a:r>
              <a:rPr lang="cs-CZ" b="1"/>
              <a:t>Lyrika Hrebinky</a:t>
            </a:r>
            <a:endParaRPr lang="cs-CZ"/>
          </a:p>
        </p:txBody>
      </p:sp>
      <p:sp>
        <p:nvSpPr>
          <p:cNvPr id="32" name="Freeform: Shape 11">
            <a:extLst>
              <a:ext uri="{FF2B5EF4-FFF2-40B4-BE49-F238E27FC236}">
                <a16:creationId xmlns:a16="http://schemas.microsoft.com/office/drawing/2014/main" id="{058E97B8-3278-4D63-89EC-C4580EF76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3412"/>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solidFill>
            <a:schemeClr val="tx1"/>
          </a:solidFill>
          <a:ln w="25320" cap="flat">
            <a:noFill/>
            <a:prstDash val="solid"/>
            <a:miter/>
          </a:ln>
        </p:spPr>
        <p:txBody>
          <a:bodyPr rtlCol="0" anchor="ctr"/>
          <a:lstStyle/>
          <a:p>
            <a:endParaRPr lang="en-US" dirty="0"/>
          </a:p>
        </p:txBody>
      </p:sp>
      <p:sp>
        <p:nvSpPr>
          <p:cNvPr id="33" name="Freeform: Shape 13">
            <a:extLst>
              <a:ext uri="{FF2B5EF4-FFF2-40B4-BE49-F238E27FC236}">
                <a16:creationId xmlns:a16="http://schemas.microsoft.com/office/drawing/2014/main" id="{B0168936-CE5E-45A4-9FAA-820681A7B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68444"/>
            <a:ext cx="1910252" cy="274628"/>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solidFill>
            <a:schemeClr val="tx1"/>
          </a:solidFill>
          <a:ln w="25320" cap="flat">
            <a:noFill/>
            <a:prstDash val="solid"/>
            <a:miter/>
          </a:ln>
        </p:spPr>
        <p:txBody>
          <a:bodyPr rtlCol="0" anchor="ctr"/>
          <a:lstStyle/>
          <a:p>
            <a:endParaRPr lang="en-US"/>
          </a:p>
        </p:txBody>
      </p:sp>
      <p:grpSp>
        <p:nvGrpSpPr>
          <p:cNvPr id="34" name="Group 15">
            <a:extLst>
              <a:ext uri="{FF2B5EF4-FFF2-40B4-BE49-F238E27FC236}">
                <a16:creationId xmlns:a16="http://schemas.microsoft.com/office/drawing/2014/main" id="{EB414A95-9CF6-4787-B6F4-736E75DFBB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3" y="4864099"/>
            <a:ext cx="2085971" cy="1993901"/>
            <a:chOff x="3121343" y="4864099"/>
            <a:chExt cx="2085971" cy="1993901"/>
          </a:xfrm>
          <a:solidFill>
            <a:schemeClr val="tx1"/>
          </a:solidFill>
        </p:grpSpPr>
        <p:sp>
          <p:nvSpPr>
            <p:cNvPr id="35" name="Freeform: Shape 16">
              <a:extLst>
                <a:ext uri="{FF2B5EF4-FFF2-40B4-BE49-F238E27FC236}">
                  <a16:creationId xmlns:a16="http://schemas.microsoft.com/office/drawing/2014/main" id="{3E55EDEC-1A3E-44D4-9F1C-5FAEB4823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36" name="Freeform: Shape 17">
              <a:extLst>
                <a:ext uri="{FF2B5EF4-FFF2-40B4-BE49-F238E27FC236}">
                  <a16:creationId xmlns:a16="http://schemas.microsoft.com/office/drawing/2014/main" id="{AF352701-4D72-4D42-BED8-F30782F566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37" name="Freeform: Shape 18">
              <a:extLst>
                <a:ext uri="{FF2B5EF4-FFF2-40B4-BE49-F238E27FC236}">
                  <a16:creationId xmlns:a16="http://schemas.microsoft.com/office/drawing/2014/main" id="{FCE7DD15-248D-407F-9BBA-87DCEF3C9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38" name="Freeform: Shape 19">
              <a:extLst>
                <a:ext uri="{FF2B5EF4-FFF2-40B4-BE49-F238E27FC236}">
                  <a16:creationId xmlns:a16="http://schemas.microsoft.com/office/drawing/2014/main" id="{1F249086-A196-41DD-BC96-CA27D2C9E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39" name="Freeform: Shape 20">
              <a:extLst>
                <a:ext uri="{FF2B5EF4-FFF2-40B4-BE49-F238E27FC236}">
                  <a16:creationId xmlns:a16="http://schemas.microsoft.com/office/drawing/2014/main" id="{0BF07749-D7D0-470F-9C12-E8D19EB1D3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40" name="Freeform: Shape 21">
              <a:extLst>
                <a:ext uri="{FF2B5EF4-FFF2-40B4-BE49-F238E27FC236}">
                  <a16:creationId xmlns:a16="http://schemas.microsoft.com/office/drawing/2014/main" id="{A05B1B7D-CE78-4677-BE51-133F4425E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1" name="Freeform: Shape 22">
              <a:extLst>
                <a:ext uri="{FF2B5EF4-FFF2-40B4-BE49-F238E27FC236}">
                  <a16:creationId xmlns:a16="http://schemas.microsoft.com/office/drawing/2014/main" id="{76CEA59F-3271-46D6-9CBC-F7C8DED967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42" name="Freeform: Shape 23">
              <a:extLst>
                <a:ext uri="{FF2B5EF4-FFF2-40B4-BE49-F238E27FC236}">
                  <a16:creationId xmlns:a16="http://schemas.microsoft.com/office/drawing/2014/main" id="{868256DC-CD27-4A4B-8A1B-E315CADF26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43" name="Freeform: Shape 24">
              <a:extLst>
                <a:ext uri="{FF2B5EF4-FFF2-40B4-BE49-F238E27FC236}">
                  <a16:creationId xmlns:a16="http://schemas.microsoft.com/office/drawing/2014/main" id="{8B4D0082-FA6D-4E6D-BACC-89F325389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44" name="Freeform: Shape 25">
              <a:extLst>
                <a:ext uri="{FF2B5EF4-FFF2-40B4-BE49-F238E27FC236}">
                  <a16:creationId xmlns:a16="http://schemas.microsoft.com/office/drawing/2014/main" id="{D10D35FD-C3A9-4C0A-BC06-140E6D6F6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9525" cap="flat">
              <a:noFill/>
              <a:prstDash val="solid"/>
              <a:miter/>
            </a:ln>
          </p:spPr>
          <p:txBody>
            <a:bodyPr wrap="square" rtlCol="0" anchor="ctr">
              <a:noAutofit/>
            </a:bodyPr>
            <a:lstStyle/>
            <a:p>
              <a:endParaRPr lang="en-US"/>
            </a:p>
          </p:txBody>
        </p:sp>
        <p:sp>
          <p:nvSpPr>
            <p:cNvPr id="45" name="Freeform: Shape 26">
              <a:extLst>
                <a:ext uri="{FF2B5EF4-FFF2-40B4-BE49-F238E27FC236}">
                  <a16:creationId xmlns:a16="http://schemas.microsoft.com/office/drawing/2014/main" id="{24A8F3F5-01DB-4D7F-865A-A033D7653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9525" cap="flat">
              <a:noFill/>
              <a:prstDash val="solid"/>
              <a:miter/>
            </a:ln>
          </p:spPr>
          <p:txBody>
            <a:bodyPr wrap="square" rtlCol="0" anchor="ctr">
              <a:noAutofit/>
            </a:bodyPr>
            <a:lstStyle/>
            <a:p>
              <a:endParaRPr lang="en-US"/>
            </a:p>
          </p:txBody>
        </p:sp>
        <p:sp>
          <p:nvSpPr>
            <p:cNvPr id="46" name="Freeform: Shape 27">
              <a:extLst>
                <a:ext uri="{FF2B5EF4-FFF2-40B4-BE49-F238E27FC236}">
                  <a16:creationId xmlns:a16="http://schemas.microsoft.com/office/drawing/2014/main" id="{B269D5FA-3DC7-4503-A9AC-DB43F5AA2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9525" cap="flat">
              <a:noFill/>
              <a:prstDash val="solid"/>
              <a:miter/>
            </a:ln>
          </p:spPr>
          <p:txBody>
            <a:bodyPr wrap="square" rtlCol="0" anchor="ctr">
              <a:noAutofit/>
            </a:bodyPr>
            <a:lstStyle/>
            <a:p>
              <a:endParaRPr lang="en-US"/>
            </a:p>
          </p:txBody>
        </p:sp>
        <p:sp>
          <p:nvSpPr>
            <p:cNvPr id="47" name="Freeform: Shape 28">
              <a:extLst>
                <a:ext uri="{FF2B5EF4-FFF2-40B4-BE49-F238E27FC236}">
                  <a16:creationId xmlns:a16="http://schemas.microsoft.com/office/drawing/2014/main" id="{FEB6DAF0-32D8-49F4-AE4A-0278A314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pic>
        <p:nvPicPr>
          <p:cNvPr id="5" name="Obrázek 4" descr="Obsah obrázku text&#10;&#10;Popis byl vytvořen automaticky">
            <a:extLst>
              <a:ext uri="{FF2B5EF4-FFF2-40B4-BE49-F238E27FC236}">
                <a16:creationId xmlns:a16="http://schemas.microsoft.com/office/drawing/2014/main" id="{A12247BB-0660-1D41-BAC3-B5004A9B1077}"/>
              </a:ext>
            </a:extLst>
          </p:cNvPr>
          <p:cNvPicPr>
            <a:picLocks noChangeAspect="1"/>
          </p:cNvPicPr>
          <p:nvPr/>
        </p:nvPicPr>
        <p:blipFill>
          <a:blip r:embed="rId2"/>
          <a:stretch>
            <a:fillRect/>
          </a:stretch>
        </p:blipFill>
        <p:spPr>
          <a:xfrm>
            <a:off x="2058207" y="1331044"/>
            <a:ext cx="2831794" cy="4512820"/>
          </a:xfrm>
          <a:prstGeom prst="rect">
            <a:avLst/>
          </a:prstGeom>
        </p:spPr>
      </p:pic>
      <p:sp>
        <p:nvSpPr>
          <p:cNvPr id="3" name="Zástupný obsah 2">
            <a:extLst>
              <a:ext uri="{FF2B5EF4-FFF2-40B4-BE49-F238E27FC236}">
                <a16:creationId xmlns:a16="http://schemas.microsoft.com/office/drawing/2014/main" id="{8DB425AE-5264-B24F-89C9-D531339E7761}"/>
              </a:ext>
            </a:extLst>
          </p:cNvPr>
          <p:cNvSpPr>
            <a:spLocks noGrp="1"/>
          </p:cNvSpPr>
          <p:nvPr>
            <p:ph idx="1"/>
          </p:nvPr>
        </p:nvSpPr>
        <p:spPr>
          <a:xfrm>
            <a:off x="6234868" y="1130845"/>
            <a:ext cx="5217173" cy="5085699"/>
          </a:xfrm>
        </p:spPr>
        <p:txBody>
          <a:bodyPr>
            <a:normAutofit/>
          </a:bodyPr>
          <a:lstStyle/>
          <a:p>
            <a:r>
              <a:rPr lang="cs-CZ" sz="2400"/>
              <a:t>«</a:t>
            </a:r>
            <a:r>
              <a:rPr lang="cs-CZ" sz="2400" err="1"/>
              <a:t>Човен</a:t>
            </a:r>
            <a:r>
              <a:rPr lang="cs-CZ" sz="2400"/>
              <a:t>», «</a:t>
            </a:r>
            <a:r>
              <a:rPr lang="cs-CZ" sz="2400" err="1"/>
              <a:t>Українські</a:t>
            </a:r>
            <a:r>
              <a:rPr lang="cs-CZ" sz="2400"/>
              <a:t> </a:t>
            </a:r>
            <a:r>
              <a:rPr lang="cs-CZ" sz="2400" err="1"/>
              <a:t>мелодії</a:t>
            </a:r>
            <a:r>
              <a:rPr lang="cs-CZ" sz="2400"/>
              <a:t>», «</a:t>
            </a:r>
            <a:r>
              <a:rPr lang="cs-CZ" sz="2400" err="1"/>
              <a:t>Маруся</a:t>
            </a:r>
            <a:r>
              <a:rPr lang="cs-CZ" sz="2400"/>
              <a:t>».</a:t>
            </a:r>
          </a:p>
          <a:p>
            <a:r>
              <a:rPr lang="cs-CZ" sz="2400"/>
              <a:t> Psal i rusky (bydlel v Petrohradě), např. «</a:t>
            </a:r>
            <a:r>
              <a:rPr lang="cs-CZ" sz="2400" err="1"/>
              <a:t>Чёрные</a:t>
            </a:r>
            <a:r>
              <a:rPr lang="cs-CZ" sz="2400"/>
              <a:t> </a:t>
            </a:r>
            <a:r>
              <a:rPr lang="cs-CZ" sz="2400" err="1"/>
              <a:t>очи</a:t>
            </a:r>
            <a:r>
              <a:rPr lang="cs-CZ" sz="2400"/>
              <a:t>», «</a:t>
            </a:r>
            <a:r>
              <a:rPr lang="cs-CZ" sz="2400" err="1"/>
              <a:t>Украинсие</a:t>
            </a:r>
            <a:r>
              <a:rPr lang="cs-CZ" sz="2400"/>
              <a:t> </a:t>
            </a:r>
            <a:r>
              <a:rPr lang="cs-CZ" sz="2400" err="1"/>
              <a:t>мелодии</a:t>
            </a:r>
            <a:r>
              <a:rPr lang="cs-CZ" sz="2400"/>
              <a:t>». </a:t>
            </a:r>
          </a:p>
          <a:p>
            <a:r>
              <a:rPr lang="cs-CZ" sz="2400"/>
              <a:t>Báseň «</a:t>
            </a:r>
            <a:r>
              <a:rPr lang="cs-CZ" sz="2400" err="1"/>
              <a:t>Човен</a:t>
            </a:r>
            <a:r>
              <a:rPr lang="cs-CZ" sz="2400"/>
              <a:t>» (1833) </a:t>
            </a:r>
          </a:p>
          <a:p>
            <a:r>
              <a:rPr lang="cs-CZ" sz="2400"/>
              <a:t>«</a:t>
            </a:r>
            <a:r>
              <a:rPr lang="cs-CZ" sz="2400" err="1"/>
              <a:t>Українські</a:t>
            </a:r>
            <a:r>
              <a:rPr lang="cs-CZ" sz="2400"/>
              <a:t> </a:t>
            </a:r>
            <a:r>
              <a:rPr lang="cs-CZ" sz="2400" err="1"/>
              <a:t>мелодії</a:t>
            </a:r>
            <a:r>
              <a:rPr lang="cs-CZ" sz="2400"/>
              <a:t>» </a:t>
            </a:r>
            <a:r>
              <a:rPr lang="cs-CZ" sz="2400" b="1"/>
              <a:t>–</a:t>
            </a:r>
            <a:r>
              <a:rPr lang="cs-CZ" sz="2400"/>
              <a:t> lidová témata. </a:t>
            </a:r>
          </a:p>
          <a:p>
            <a:r>
              <a:rPr lang="cs-CZ" sz="2400" b="1"/>
              <a:t>Elegie </a:t>
            </a:r>
            <a:r>
              <a:rPr lang="cs-CZ" sz="2400" b="1" err="1"/>
              <a:t>Hrebinky</a:t>
            </a:r>
            <a:r>
              <a:rPr lang="cs-CZ" sz="2400" b="1"/>
              <a:t> – </a:t>
            </a:r>
            <a:r>
              <a:rPr lang="cs-CZ" sz="2400"/>
              <a:t>«</a:t>
            </a:r>
            <a:r>
              <a:rPr lang="cs-CZ" sz="2400" err="1"/>
              <a:t>Маруся</a:t>
            </a:r>
            <a:r>
              <a:rPr lang="cs-CZ" sz="2400"/>
              <a:t>» (1843) – lyrický smutek dívky.</a:t>
            </a:r>
          </a:p>
          <a:p>
            <a:r>
              <a:rPr lang="cs-CZ" sz="2400"/>
              <a:t>«</a:t>
            </a:r>
            <a:r>
              <a:rPr lang="cs-CZ" sz="2400" err="1"/>
              <a:t>Козак</a:t>
            </a:r>
            <a:r>
              <a:rPr lang="cs-CZ" sz="2400"/>
              <a:t> </a:t>
            </a:r>
            <a:r>
              <a:rPr lang="cs-CZ" sz="2400" err="1"/>
              <a:t>на</a:t>
            </a:r>
            <a:r>
              <a:rPr lang="cs-CZ" sz="2400"/>
              <a:t> </a:t>
            </a:r>
            <a:r>
              <a:rPr lang="cs-CZ" sz="2400" err="1"/>
              <a:t>чужбині</a:t>
            </a:r>
            <a:r>
              <a:rPr lang="cs-CZ" sz="2400"/>
              <a:t>»</a:t>
            </a:r>
          </a:p>
          <a:p>
            <a:r>
              <a:rPr lang="cs-CZ" sz="2400"/>
              <a:t>«</a:t>
            </a:r>
            <a:r>
              <a:rPr lang="cs-CZ" sz="2400" err="1"/>
              <a:t>Богдан</a:t>
            </a:r>
            <a:r>
              <a:rPr lang="cs-CZ" sz="2400"/>
              <a:t>» (1834 – 1843) </a:t>
            </a:r>
          </a:p>
          <a:p>
            <a:pPr marL="0" indent="0">
              <a:buNone/>
            </a:pPr>
            <a:endParaRPr lang="cs-CZ" sz="2400"/>
          </a:p>
        </p:txBody>
      </p:sp>
    </p:spTree>
    <p:extLst>
      <p:ext uri="{BB962C8B-B14F-4D97-AF65-F5344CB8AC3E}">
        <p14:creationId xmlns:p14="http://schemas.microsoft.com/office/powerpoint/2010/main" val="11212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CB7E0A2B-9605-D245-87E8-AD01EB78B412}"/>
              </a:ext>
            </a:extLst>
          </p:cNvPr>
          <p:cNvSpPr>
            <a:spLocks noGrp="1"/>
          </p:cNvSpPr>
          <p:nvPr>
            <p:ph type="title"/>
          </p:nvPr>
        </p:nvSpPr>
        <p:spPr>
          <a:xfrm>
            <a:off x="5644751" y="568517"/>
            <a:ext cx="6161004" cy="1035248"/>
          </a:xfrm>
        </p:spPr>
        <p:txBody>
          <a:bodyPr anchor="b">
            <a:normAutofit/>
          </a:bodyPr>
          <a:lstStyle/>
          <a:p>
            <a:r>
              <a:rPr lang="uk-UA" sz="3400" b="1"/>
              <a:t>Петро Гулак-Артемовський</a:t>
            </a:r>
            <a:br>
              <a:rPr lang="cs-CZ" sz="3400"/>
            </a:br>
            <a:r>
              <a:rPr lang="cs-CZ" sz="3400"/>
              <a:t>(1813–1873)</a:t>
            </a:r>
          </a:p>
        </p:txBody>
      </p:sp>
      <p:pic>
        <p:nvPicPr>
          <p:cNvPr id="7" name="Obrázek 6" descr="Obsah obrázku text, kniha, fotka, muž&#10;&#10;Popis byl vytvořen automaticky">
            <a:extLst>
              <a:ext uri="{FF2B5EF4-FFF2-40B4-BE49-F238E27FC236}">
                <a16:creationId xmlns:a16="http://schemas.microsoft.com/office/drawing/2014/main" id="{B31C461C-E158-9946-A52F-113129CEF17B}"/>
              </a:ext>
            </a:extLst>
          </p:cNvPr>
          <p:cNvPicPr>
            <a:picLocks noChangeAspect="1"/>
          </p:cNvPicPr>
          <p:nvPr/>
        </p:nvPicPr>
        <p:blipFill>
          <a:blip r:embed="rId2"/>
          <a:stretch>
            <a:fillRect/>
          </a:stretch>
        </p:blipFill>
        <p:spPr>
          <a:xfrm>
            <a:off x="2438365" y="516782"/>
            <a:ext cx="2836252" cy="3781670"/>
          </a:xfrm>
          <a:prstGeom prst="rect">
            <a:avLst/>
          </a:prstGeom>
        </p:spPr>
      </p:pic>
      <p:grpSp>
        <p:nvGrpSpPr>
          <p:cNvPr id="14" name="Group 13">
            <a:extLst>
              <a:ext uri="{FF2B5EF4-FFF2-40B4-BE49-F238E27FC236}">
                <a16:creationId xmlns:a16="http://schemas.microsoft.com/office/drawing/2014/main" id="{FC56D6D5-3AD1-481B-A767-F27AAC7EB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5" name="Freeform: Shape 14">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5" name="Obrázek 4" descr="Obsah obrázku kreslení&#10;&#10;Popis byl vytvořen automaticky">
            <a:extLst>
              <a:ext uri="{FF2B5EF4-FFF2-40B4-BE49-F238E27FC236}">
                <a16:creationId xmlns:a16="http://schemas.microsoft.com/office/drawing/2014/main" id="{0A31B219-2468-A142-BB7A-D09EA19ADD78}"/>
              </a:ext>
            </a:extLst>
          </p:cNvPr>
          <p:cNvPicPr>
            <a:picLocks noChangeAspect="1"/>
          </p:cNvPicPr>
          <p:nvPr/>
        </p:nvPicPr>
        <p:blipFill>
          <a:blip r:embed="rId3"/>
          <a:stretch>
            <a:fillRect/>
          </a:stretch>
        </p:blipFill>
        <p:spPr>
          <a:xfrm>
            <a:off x="386245" y="3429000"/>
            <a:ext cx="2647442" cy="3176931"/>
          </a:xfrm>
          <a:prstGeom prst="rect">
            <a:avLst/>
          </a:prstGeom>
        </p:spPr>
      </p:pic>
      <p:sp>
        <p:nvSpPr>
          <p:cNvPr id="3" name="Zástupný obsah 2">
            <a:extLst>
              <a:ext uri="{FF2B5EF4-FFF2-40B4-BE49-F238E27FC236}">
                <a16:creationId xmlns:a16="http://schemas.microsoft.com/office/drawing/2014/main" id="{7D00F7D8-6E9F-134D-90DC-8F390418A73E}"/>
              </a:ext>
            </a:extLst>
          </p:cNvPr>
          <p:cNvSpPr>
            <a:spLocks noGrp="1"/>
          </p:cNvSpPr>
          <p:nvPr>
            <p:ph idx="1"/>
          </p:nvPr>
        </p:nvSpPr>
        <p:spPr>
          <a:xfrm>
            <a:off x="5660862" y="1740290"/>
            <a:ext cx="6144893" cy="4351338"/>
          </a:xfrm>
        </p:spPr>
        <p:txBody>
          <a:bodyPr>
            <a:normAutofit/>
          </a:bodyPr>
          <a:lstStyle/>
          <a:p>
            <a:pPr algn="just"/>
            <a:r>
              <a:rPr lang="cs-CZ" sz="1800" dirty="0"/>
              <a:t>Od roku 1841 do roku 1849 byl rektorem Charkovské univerzity</a:t>
            </a:r>
          </a:p>
          <a:p>
            <a:pPr algn="just"/>
            <a:r>
              <a:rPr lang="cs-CZ" sz="1800" dirty="0"/>
              <a:t>V roce 1817 začal publikovat v časopise «</a:t>
            </a:r>
            <a:r>
              <a:rPr lang="cs-CZ" sz="1800" dirty="0" err="1"/>
              <a:t>Український</a:t>
            </a:r>
            <a:r>
              <a:rPr lang="cs-CZ" sz="1800" dirty="0"/>
              <a:t> </a:t>
            </a:r>
            <a:r>
              <a:rPr lang="cs-CZ" sz="1800" dirty="0" err="1"/>
              <a:t>вісник</a:t>
            </a:r>
            <a:r>
              <a:rPr lang="cs-CZ" sz="1800" dirty="0"/>
              <a:t>»</a:t>
            </a:r>
          </a:p>
          <a:p>
            <a:pPr algn="just"/>
            <a:r>
              <a:rPr lang="cs-CZ" sz="1800" dirty="0"/>
              <a:t>Překlady: Jean-Jacques Rousseau, John </a:t>
            </a:r>
            <a:r>
              <a:rPr lang="cs-CZ" sz="1800" dirty="0" err="1"/>
              <a:t>Milton</a:t>
            </a:r>
            <a:r>
              <a:rPr lang="cs-CZ" sz="1800" dirty="0"/>
              <a:t>, Adam </a:t>
            </a:r>
            <a:r>
              <a:rPr lang="cs-CZ" sz="1800" dirty="0" err="1"/>
              <a:t>Mickiewicz</a:t>
            </a:r>
            <a:r>
              <a:rPr lang="cs-CZ" sz="1800" dirty="0"/>
              <a:t>, Johann Wolfgang Goethe, Horatius</a:t>
            </a:r>
          </a:p>
          <a:p>
            <a:pPr algn="just"/>
            <a:r>
              <a:rPr lang="cs-CZ" sz="1800" dirty="0"/>
              <a:t>Bajka </a:t>
            </a:r>
            <a:r>
              <a:rPr lang="uk-UA" sz="1800" dirty="0"/>
              <a:t>«Пан і пес» </a:t>
            </a:r>
            <a:r>
              <a:rPr lang="cs-CZ" sz="1800" dirty="0"/>
              <a:t>(jako inspiraci použil bajku „Pan a </a:t>
            </a:r>
            <a:r>
              <a:rPr lang="cs-CZ" sz="1800" dirty="0" err="1"/>
              <a:t>pies</a:t>
            </a:r>
            <a:r>
              <a:rPr lang="cs-CZ" sz="1800" dirty="0"/>
              <a:t>“ polského básníka </a:t>
            </a:r>
            <a:r>
              <a:rPr lang="cs-CZ" sz="1800" dirty="0" err="1"/>
              <a:t>Ignacy</a:t>
            </a:r>
            <a:r>
              <a:rPr lang="cs-CZ" sz="1800" dirty="0"/>
              <a:t> </a:t>
            </a:r>
            <a:r>
              <a:rPr lang="cs-CZ" sz="1800" dirty="0" err="1"/>
              <a:t>Krasického</a:t>
            </a:r>
            <a:r>
              <a:rPr lang="cs-CZ" sz="1800" dirty="0"/>
              <a:t>)</a:t>
            </a:r>
            <a:endParaRPr lang="uk-UA" sz="1800" dirty="0"/>
          </a:p>
          <a:p>
            <a:pPr algn="just"/>
            <a:r>
              <a:rPr lang="cs-CZ" sz="1800" dirty="0"/>
              <a:t>báseň «</a:t>
            </a:r>
            <a:r>
              <a:rPr lang="cs-CZ" sz="1800" dirty="0" err="1"/>
              <a:t>Мудрость</a:t>
            </a:r>
            <a:r>
              <a:rPr lang="cs-CZ" sz="1800" dirty="0"/>
              <a:t>» (publikovaná v roce 1819</a:t>
            </a:r>
            <a:r>
              <a:rPr lang="uk-UA" sz="1800" dirty="0"/>
              <a:t>)</a:t>
            </a:r>
          </a:p>
          <a:p>
            <a:pPr algn="just"/>
            <a:r>
              <a:rPr lang="cs-CZ" sz="1800" dirty="0"/>
              <a:t>balady: </a:t>
            </a:r>
            <a:r>
              <a:rPr lang="cs-CZ" sz="1800" b="1" dirty="0"/>
              <a:t>«</a:t>
            </a:r>
            <a:r>
              <a:rPr lang="cs-CZ" sz="1800" b="1" dirty="0" err="1"/>
              <a:t>Твардовський</a:t>
            </a:r>
            <a:r>
              <a:rPr lang="cs-CZ" sz="1800" b="1" dirty="0"/>
              <a:t>» </a:t>
            </a:r>
            <a:r>
              <a:rPr lang="cs-CZ" sz="1800" dirty="0"/>
              <a:t>(publikovaná v časopise «</a:t>
            </a:r>
            <a:r>
              <a:rPr lang="cs-CZ" sz="1800" dirty="0" err="1"/>
              <a:t>Славянин</a:t>
            </a:r>
            <a:r>
              <a:rPr lang="cs-CZ" sz="1800" dirty="0"/>
              <a:t>» v roce 1827), «</a:t>
            </a:r>
            <a:r>
              <a:rPr lang="cs-CZ" sz="1800" dirty="0" err="1"/>
              <a:t>Рибалка</a:t>
            </a:r>
            <a:r>
              <a:rPr lang="cs-CZ" sz="1800" dirty="0"/>
              <a:t>»</a:t>
            </a:r>
          </a:p>
          <a:p>
            <a:pPr algn="just"/>
            <a:r>
              <a:rPr lang="cs-CZ" sz="1800" dirty="0"/>
              <a:t>Balada «</a:t>
            </a:r>
            <a:r>
              <a:rPr lang="cs-CZ" sz="1800" dirty="0" err="1"/>
              <a:t>Твардовський</a:t>
            </a:r>
            <a:r>
              <a:rPr lang="cs-CZ" sz="1800" dirty="0"/>
              <a:t>» se považuje za jedno z prvních děl ukrajinského romantismu.</a:t>
            </a:r>
          </a:p>
        </p:txBody>
      </p:sp>
      <p:grpSp>
        <p:nvGrpSpPr>
          <p:cNvPr id="18"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19" name="Freeform: Shape 18">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07592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2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Shape 3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56" name="Freeform: Shape 3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57" name="Freeform: Shape 3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58" name="Freeform: Shape 3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A486F0AF-3559-0941-BCFC-D020F14D0507}"/>
              </a:ext>
            </a:extLst>
          </p:cNvPr>
          <p:cNvSpPr>
            <a:spLocks noGrp="1"/>
          </p:cNvSpPr>
          <p:nvPr>
            <p:ph type="title"/>
          </p:nvPr>
        </p:nvSpPr>
        <p:spPr>
          <a:xfrm>
            <a:off x="1861854" y="633046"/>
            <a:ext cx="4834021" cy="1314996"/>
          </a:xfrm>
        </p:spPr>
        <p:txBody>
          <a:bodyPr anchor="b">
            <a:normAutofit/>
          </a:bodyPr>
          <a:lstStyle/>
          <a:p>
            <a:r>
              <a:rPr lang="cs-CZ" dirty="0"/>
              <a:t>Romantismus</a:t>
            </a:r>
            <a:endParaRPr lang="cs-CZ"/>
          </a:p>
        </p:txBody>
      </p:sp>
      <p:sp>
        <p:nvSpPr>
          <p:cNvPr id="3" name="Zástupný obsah 2">
            <a:extLst>
              <a:ext uri="{FF2B5EF4-FFF2-40B4-BE49-F238E27FC236}">
                <a16:creationId xmlns:a16="http://schemas.microsoft.com/office/drawing/2014/main" id="{B7C3D110-9FF5-5C42-9832-3BADFC9A660C}"/>
              </a:ext>
            </a:extLst>
          </p:cNvPr>
          <p:cNvSpPr>
            <a:spLocks noGrp="1"/>
          </p:cNvSpPr>
          <p:nvPr>
            <p:ph idx="1"/>
          </p:nvPr>
        </p:nvSpPr>
        <p:spPr>
          <a:xfrm>
            <a:off x="1861854" y="2125736"/>
            <a:ext cx="4967571" cy="4732261"/>
          </a:xfrm>
        </p:spPr>
        <p:txBody>
          <a:bodyPr>
            <a:normAutofit/>
          </a:bodyPr>
          <a:lstStyle/>
          <a:p>
            <a:r>
              <a:rPr lang="cs-CZ" sz="1800" dirty="0">
                <a:latin typeface="Times New Roman" panose="02020603050405020304" pitchFamily="18" charset="0"/>
                <a:cs typeface="Times New Roman" panose="02020603050405020304" pitchFamily="18" charset="0"/>
              </a:rPr>
              <a:t>Doba romantismu v ukrajinské literatuře – 20.–50. leta 19. století. Úsilí vrátit Ukrajině její jméno (jazyk, kultura).</a:t>
            </a:r>
          </a:p>
          <a:p>
            <a:r>
              <a:rPr lang="cs-CZ" sz="1800" dirty="0">
                <a:latin typeface="Times New Roman" panose="02020603050405020304" pitchFamily="18" charset="0"/>
                <a:cs typeface="Times New Roman" panose="02020603050405020304" pitchFamily="18" charset="0"/>
              </a:rPr>
              <a:t>Almanachy: </a:t>
            </a:r>
            <a:r>
              <a:rPr lang="uk-UA" sz="1800" dirty="0">
                <a:latin typeface="Times New Roman" panose="02020603050405020304" pitchFamily="18" charset="0"/>
                <a:cs typeface="Times New Roman" panose="02020603050405020304" pitchFamily="18" charset="0"/>
              </a:rPr>
              <a:t>«Український альманах», «Запорозька старина», </a:t>
            </a:r>
            <a:r>
              <a:rPr lang="uk-UA" sz="1800">
                <a:latin typeface="Times New Roman" panose="02020603050405020304" pitchFamily="18" charset="0"/>
                <a:cs typeface="Times New Roman" panose="02020603050405020304" pitchFamily="18" charset="0"/>
              </a:rPr>
              <a:t>«Сніп</a:t>
            </a:r>
            <a:r>
              <a:rPr lang="uk-UA" sz="1800" dirty="0">
                <a:latin typeface="Times New Roman" panose="02020603050405020304" pitchFamily="18" charset="0"/>
                <a:cs typeface="Times New Roman" panose="02020603050405020304" pitchFamily="18" charset="0"/>
              </a:rPr>
              <a:t>», «Молодик». </a:t>
            </a:r>
            <a:r>
              <a:rPr lang="cs-CZ" sz="1800" dirty="0">
                <a:latin typeface="Times New Roman" panose="02020603050405020304" pitchFamily="18" charset="0"/>
                <a:cs typeface="Times New Roman" panose="02020603050405020304" pitchFamily="18" charset="0"/>
              </a:rPr>
              <a:t>V Petrohradě – </a:t>
            </a:r>
            <a:r>
              <a:rPr lang="uk-UA" sz="1800" dirty="0">
                <a:latin typeface="Times New Roman" panose="02020603050405020304" pitchFamily="18" charset="0"/>
                <a:cs typeface="Times New Roman" panose="02020603050405020304" pitchFamily="18" charset="0"/>
              </a:rPr>
              <a:t>«Український </a:t>
            </a:r>
            <a:r>
              <a:rPr lang="uk-UA" sz="1800" dirty="0" err="1">
                <a:latin typeface="Times New Roman" panose="02020603050405020304" pitchFamily="18" charset="0"/>
                <a:cs typeface="Times New Roman" panose="02020603050405020304" pitchFamily="18" charset="0"/>
              </a:rPr>
              <a:t>Зборник</a:t>
            </a:r>
            <a:r>
              <a:rPr lang="uk-UA" sz="1800" dirty="0">
                <a:latin typeface="Times New Roman" panose="02020603050405020304" pitchFamily="18" charset="0"/>
                <a:cs typeface="Times New Roman" panose="02020603050405020304" pitchFamily="18" charset="0"/>
              </a:rPr>
              <a:t>», «</a:t>
            </a:r>
            <a:r>
              <a:rPr lang="uk-UA" sz="1800" dirty="0" err="1">
                <a:latin typeface="Times New Roman" panose="02020603050405020304" pitchFamily="18" charset="0"/>
                <a:cs typeface="Times New Roman" panose="02020603050405020304" pitchFamily="18" charset="0"/>
              </a:rPr>
              <a:t>Утренняя</a:t>
            </a:r>
            <a:r>
              <a:rPr lang="uk-UA" sz="1800" dirty="0">
                <a:latin typeface="Times New Roman" panose="02020603050405020304" pitchFamily="18" charset="0"/>
                <a:cs typeface="Times New Roman" panose="02020603050405020304" pitchFamily="18" charset="0"/>
              </a:rPr>
              <a:t> </a:t>
            </a:r>
            <a:r>
              <a:rPr lang="uk-UA" sz="1800" dirty="0" err="1">
                <a:latin typeface="Times New Roman" panose="02020603050405020304" pitchFamily="18" charset="0"/>
                <a:cs typeface="Times New Roman" panose="02020603050405020304" pitchFamily="18" charset="0"/>
              </a:rPr>
              <a:t>звезда</a:t>
            </a:r>
            <a:r>
              <a:rPr lang="uk-UA" sz="1800" dirty="0">
                <a:latin typeface="Times New Roman" panose="02020603050405020304" pitchFamily="18" charset="0"/>
                <a:cs typeface="Times New Roman" panose="02020603050405020304" pitchFamily="18" charset="0"/>
              </a:rPr>
              <a:t>», «Ластівка» (Є. Гребінка).</a:t>
            </a:r>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První dějiny Ukrajiny </a:t>
            </a:r>
            <a:r>
              <a:rPr lang="uk-UA" sz="1800" dirty="0">
                <a:latin typeface="Times New Roman" panose="02020603050405020304" pitchFamily="18" charset="0"/>
                <a:cs typeface="Times New Roman" panose="02020603050405020304" pitchFamily="18" charset="0"/>
              </a:rPr>
              <a:t>Микола Маркевич  «Історія Малоросії»</a:t>
            </a:r>
            <a:r>
              <a:rPr lang="cs-CZ" sz="1800" dirty="0">
                <a:latin typeface="Times New Roman" panose="02020603050405020304" pitchFamily="18" charset="0"/>
                <a:cs typeface="Times New Roman" panose="02020603050405020304" pitchFamily="18" charset="0"/>
              </a:rPr>
              <a:t> </a:t>
            </a:r>
          </a:p>
          <a:p>
            <a:pPr algn="just"/>
            <a:r>
              <a:rPr lang="cs-CZ" sz="1800" dirty="0">
                <a:latin typeface="Times New Roman" panose="02020603050405020304" pitchFamily="18" charset="0"/>
                <a:cs typeface="Times New Roman" panose="02020603050405020304" pitchFamily="18" charset="0"/>
              </a:rPr>
              <a:t>V centru uměleckého systému je zajímavý, výjimečný hrdina.</a:t>
            </a:r>
          </a:p>
          <a:p>
            <a:r>
              <a:rPr lang="cs-CZ" sz="1800" dirty="0">
                <a:latin typeface="Times New Roman" panose="02020603050405020304" pitchFamily="18" charset="0"/>
                <a:cs typeface="Times New Roman" panose="02020603050405020304" pitchFamily="18" charset="0"/>
              </a:rPr>
              <a:t>Jeden z hlavních prvků – osvobození od nevolnictví.  </a:t>
            </a:r>
          </a:p>
          <a:p>
            <a:endParaRPr lang="cs-CZ" sz="1800" dirty="0"/>
          </a:p>
        </p:txBody>
      </p:sp>
      <p:pic>
        <p:nvPicPr>
          <p:cNvPr id="5" name="Obrázek 4">
            <a:extLst>
              <a:ext uri="{FF2B5EF4-FFF2-40B4-BE49-F238E27FC236}">
                <a16:creationId xmlns:a16="http://schemas.microsoft.com/office/drawing/2014/main" id="{859CB63C-438E-E442-8534-5B25B4755F2F}"/>
              </a:ext>
            </a:extLst>
          </p:cNvPr>
          <p:cNvPicPr>
            <a:picLocks noChangeAspect="1"/>
          </p:cNvPicPr>
          <p:nvPr/>
        </p:nvPicPr>
        <p:blipFill>
          <a:blip r:embed="rId2"/>
          <a:stretch>
            <a:fillRect/>
          </a:stretch>
        </p:blipFill>
        <p:spPr>
          <a:xfrm>
            <a:off x="6829425" y="1502061"/>
            <a:ext cx="4967571" cy="3348105"/>
          </a:xfrm>
          <a:prstGeom prst="rect">
            <a:avLst/>
          </a:prstGeom>
        </p:spPr>
      </p:pic>
      <p:grpSp>
        <p:nvGrpSpPr>
          <p:cNvPr id="59"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60" name="Freeform: Shape 4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 name="Freeform: Shape 4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2" name="Freeform: Shape 4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3" name="Freeform: Shape 4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4" name="Freeform: Shape 4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357370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430B2D89-7D0D-5F48-A53B-F059401B1915}"/>
              </a:ext>
            </a:extLst>
          </p:cNvPr>
          <p:cNvSpPr>
            <a:spLocks noGrp="1"/>
          </p:cNvSpPr>
          <p:nvPr>
            <p:ph type="title"/>
          </p:nvPr>
        </p:nvSpPr>
        <p:spPr>
          <a:xfrm>
            <a:off x="6234865" y="568517"/>
            <a:ext cx="5248221" cy="886379"/>
          </a:xfrm>
        </p:spPr>
        <p:txBody>
          <a:bodyPr>
            <a:normAutofit/>
          </a:bodyPr>
          <a:lstStyle/>
          <a:p>
            <a:r>
              <a:rPr lang="cs-CZ" sz="3400" b="1"/>
              <a:t>Klíčové rysy romantismu</a:t>
            </a:r>
            <a:r>
              <a:rPr lang="cs-CZ" sz="3400"/>
              <a:t> </a:t>
            </a:r>
          </a:p>
        </p:txBody>
      </p:sp>
      <p:pic>
        <p:nvPicPr>
          <p:cNvPr id="5" name="Obrázek 4" descr="Obsah obrázku strom, exteriér, osoba, lidé&#10;&#10;Popis byl vytvořen automaticky">
            <a:extLst>
              <a:ext uri="{FF2B5EF4-FFF2-40B4-BE49-F238E27FC236}">
                <a16:creationId xmlns:a16="http://schemas.microsoft.com/office/drawing/2014/main" id="{6DB5F208-73C8-8B41-85FC-A57D0A39A86A}"/>
              </a:ext>
            </a:extLst>
          </p:cNvPr>
          <p:cNvPicPr>
            <a:picLocks noChangeAspect="1"/>
          </p:cNvPicPr>
          <p:nvPr/>
        </p:nvPicPr>
        <p:blipFill rotWithShape="1">
          <a:blip r:embed="rId2"/>
          <a:srcRect t="14268" r="2" b="14233"/>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0"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1" name="Freeform: Shape 2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25D8A04E-FE4A-5F44-8C03-455209B67F97}"/>
              </a:ext>
            </a:extLst>
          </p:cNvPr>
          <p:cNvSpPr>
            <a:spLocks noGrp="1"/>
          </p:cNvSpPr>
          <p:nvPr>
            <p:ph idx="1"/>
          </p:nvPr>
        </p:nvSpPr>
        <p:spPr>
          <a:xfrm>
            <a:off x="6234868" y="1820369"/>
            <a:ext cx="5217173" cy="4351338"/>
          </a:xfrm>
        </p:spPr>
        <p:txBody>
          <a:bodyPr>
            <a:normAutofit/>
          </a:bodyPr>
          <a:lstStyle/>
          <a:p>
            <a:r>
              <a:rPr lang="cs-CZ" dirty="0"/>
              <a:t>národnost, </a:t>
            </a:r>
          </a:p>
          <a:p>
            <a:r>
              <a:rPr lang="cs-CZ" dirty="0"/>
              <a:t>historismus, </a:t>
            </a:r>
          </a:p>
          <a:p>
            <a:r>
              <a:rPr lang="cs-CZ" dirty="0"/>
              <a:t>vnímaní každodenního života, </a:t>
            </a:r>
          </a:p>
          <a:p>
            <a:r>
              <a:rPr lang="cs-CZ" dirty="0"/>
              <a:t>povýšení lidského ducha, kult pocitů, </a:t>
            </a:r>
          </a:p>
          <a:p>
            <a:r>
              <a:rPr lang="cs-CZ" dirty="0"/>
              <a:t>zájem o folklór a nadpřirozené jevy. </a:t>
            </a:r>
          </a:p>
          <a:p>
            <a:endParaRPr lang="cs-CZ" dirty="0"/>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25183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6"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91B903E3-90C8-A64D-8519-6B84D76FDDC7}"/>
              </a:ext>
            </a:extLst>
          </p:cNvPr>
          <p:cNvSpPr>
            <a:spLocks noGrp="1"/>
          </p:cNvSpPr>
          <p:nvPr>
            <p:ph type="title"/>
          </p:nvPr>
        </p:nvSpPr>
        <p:spPr>
          <a:xfrm>
            <a:off x="1861854" y="633046"/>
            <a:ext cx="4834021" cy="1314996"/>
          </a:xfrm>
        </p:spPr>
        <p:txBody>
          <a:bodyPr anchor="b">
            <a:normAutofit/>
          </a:bodyPr>
          <a:lstStyle/>
          <a:p>
            <a:r>
              <a:rPr lang="cs-CZ" sz="2800" b="1"/>
              <a:t>Tematické a stylové proudy</a:t>
            </a:r>
            <a:br>
              <a:rPr lang="cs-CZ" sz="2800" b="1"/>
            </a:br>
            <a:r>
              <a:rPr lang="cs-CZ" sz="2800" b="1"/>
              <a:t>romantismu</a:t>
            </a:r>
            <a:r>
              <a:rPr lang="cs-CZ" sz="2800"/>
              <a:t> </a:t>
            </a:r>
          </a:p>
        </p:txBody>
      </p:sp>
      <p:sp>
        <p:nvSpPr>
          <p:cNvPr id="3" name="Zástupný obsah 2">
            <a:extLst>
              <a:ext uri="{FF2B5EF4-FFF2-40B4-BE49-F238E27FC236}">
                <a16:creationId xmlns:a16="http://schemas.microsoft.com/office/drawing/2014/main" id="{4FB247BF-42D0-5243-BAE8-B1168889FB34}"/>
              </a:ext>
            </a:extLst>
          </p:cNvPr>
          <p:cNvSpPr>
            <a:spLocks noGrp="1"/>
          </p:cNvSpPr>
          <p:nvPr>
            <p:ph idx="1"/>
          </p:nvPr>
        </p:nvSpPr>
        <p:spPr>
          <a:xfrm>
            <a:off x="1861854" y="2125737"/>
            <a:ext cx="4834021" cy="4044463"/>
          </a:xfrm>
        </p:spPr>
        <p:txBody>
          <a:bodyPr>
            <a:normAutofit/>
          </a:bodyPr>
          <a:lstStyle/>
          <a:p>
            <a:r>
              <a:rPr lang="cs-CZ" sz="2400" dirty="0"/>
              <a:t>Folklór a historie</a:t>
            </a:r>
          </a:p>
          <a:p>
            <a:r>
              <a:rPr lang="cs-CZ" sz="2400" dirty="0"/>
              <a:t>Občanský proud</a:t>
            </a:r>
          </a:p>
          <a:p>
            <a:r>
              <a:rPr lang="cs-CZ" sz="2400" dirty="0"/>
              <a:t>Psychologický a osobní proud</a:t>
            </a:r>
          </a:p>
          <a:p>
            <a:endParaRPr lang="cs-CZ" sz="2400" dirty="0"/>
          </a:p>
          <a:p>
            <a:r>
              <a:rPr lang="cs-CZ" sz="2400" dirty="0"/>
              <a:t>Příklady romantické tvorby: </a:t>
            </a:r>
            <a:endParaRPr lang="uk-UA" sz="2400" dirty="0"/>
          </a:p>
          <a:p>
            <a:r>
              <a:rPr lang="cs-CZ" sz="2400" dirty="0" err="1"/>
              <a:t>Levko</a:t>
            </a:r>
            <a:r>
              <a:rPr lang="cs-CZ" sz="2400" dirty="0"/>
              <a:t> </a:t>
            </a:r>
            <a:r>
              <a:rPr lang="cs-CZ" sz="2400" dirty="0" err="1"/>
              <a:t>Borovykovskyj</a:t>
            </a:r>
            <a:r>
              <a:rPr lang="cs-CZ" sz="2400" dirty="0"/>
              <a:t> „Marusja“, </a:t>
            </a:r>
            <a:r>
              <a:rPr lang="cs-CZ" sz="2400" dirty="0" err="1"/>
              <a:t>Amfrosij</a:t>
            </a:r>
            <a:r>
              <a:rPr lang="cs-CZ" sz="2400" dirty="0"/>
              <a:t> </a:t>
            </a:r>
            <a:r>
              <a:rPr lang="cs-CZ" sz="2400" dirty="0" err="1"/>
              <a:t>Metlynskyj</a:t>
            </a:r>
            <a:r>
              <a:rPr lang="cs-CZ" sz="2400" dirty="0"/>
              <a:t> „</a:t>
            </a:r>
            <a:r>
              <a:rPr lang="cs-CZ" sz="2400" dirty="0" err="1"/>
              <a:t>Kozači</a:t>
            </a:r>
            <a:r>
              <a:rPr lang="cs-CZ" sz="2400" dirty="0"/>
              <a:t> </a:t>
            </a:r>
            <a:r>
              <a:rPr lang="cs-CZ" sz="2400" dirty="0" err="1"/>
              <a:t>pomynky</a:t>
            </a:r>
            <a:r>
              <a:rPr lang="cs-CZ" sz="2400" dirty="0"/>
              <a:t>“, </a:t>
            </a:r>
            <a:r>
              <a:rPr lang="cs-CZ" sz="2400" dirty="0" err="1"/>
              <a:t>Mychajlo</a:t>
            </a:r>
            <a:r>
              <a:rPr lang="cs-CZ" sz="2400" dirty="0"/>
              <a:t> </a:t>
            </a:r>
            <a:r>
              <a:rPr lang="cs-CZ" sz="2400" dirty="0" err="1"/>
              <a:t>Kostomarov</a:t>
            </a:r>
            <a:r>
              <a:rPr lang="cs-CZ" sz="2400" dirty="0"/>
              <a:t> „Natalja“, T. Ševčenko „Za </a:t>
            </a:r>
            <a:r>
              <a:rPr lang="cs-CZ" sz="2400" dirty="0" err="1"/>
              <a:t>bajrakom</a:t>
            </a:r>
            <a:r>
              <a:rPr lang="cs-CZ" sz="2400" dirty="0"/>
              <a:t> </a:t>
            </a:r>
            <a:r>
              <a:rPr lang="cs-CZ" sz="2400" dirty="0" err="1"/>
              <a:t>bajrak</a:t>
            </a:r>
            <a:r>
              <a:rPr lang="cs-CZ" sz="2400" dirty="0"/>
              <a:t>“.</a:t>
            </a:r>
            <a:r>
              <a:rPr lang="cs-CZ" sz="2400" b="1" dirty="0"/>
              <a:t> </a:t>
            </a:r>
            <a:endParaRPr lang="cs-CZ" sz="2400" dirty="0"/>
          </a:p>
        </p:txBody>
      </p:sp>
      <p:pic>
        <p:nvPicPr>
          <p:cNvPr id="5" name="Obrázek 4" descr="Obsah obrázku text, zeď, interiér, osoba&#10;&#10;Popis byl vytvořen automaticky">
            <a:extLst>
              <a:ext uri="{FF2B5EF4-FFF2-40B4-BE49-F238E27FC236}">
                <a16:creationId xmlns:a16="http://schemas.microsoft.com/office/drawing/2014/main" id="{4ACCF034-1EA0-764F-A74B-75E306BA817E}"/>
              </a:ext>
            </a:extLst>
          </p:cNvPr>
          <p:cNvPicPr>
            <a:picLocks noChangeAspect="1"/>
          </p:cNvPicPr>
          <p:nvPr/>
        </p:nvPicPr>
        <p:blipFill>
          <a:blip r:embed="rId2"/>
          <a:stretch>
            <a:fillRect/>
          </a:stretch>
        </p:blipFill>
        <p:spPr>
          <a:xfrm>
            <a:off x="7334769" y="799700"/>
            <a:ext cx="3793062" cy="4697291"/>
          </a:xfrm>
          <a:prstGeom prst="rect">
            <a:avLst/>
          </a:prstGeom>
        </p:spPr>
      </p:pic>
      <p:grpSp>
        <p:nvGrpSpPr>
          <p:cNvPr id="2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1" name="Freeform: Shape 2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07685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43355F32-EC75-B94E-ADCA-5C91CE6B573C}"/>
              </a:ext>
            </a:extLst>
          </p:cNvPr>
          <p:cNvSpPr>
            <a:spLocks noGrp="1"/>
          </p:cNvSpPr>
          <p:nvPr>
            <p:ph type="title"/>
          </p:nvPr>
        </p:nvSpPr>
        <p:spPr>
          <a:xfrm>
            <a:off x="946521" y="396117"/>
            <a:ext cx="5217172" cy="1158857"/>
          </a:xfrm>
        </p:spPr>
        <p:txBody>
          <a:bodyPr anchor="b">
            <a:normAutofit/>
          </a:bodyPr>
          <a:lstStyle/>
          <a:p>
            <a:r>
              <a:rPr lang="cs-CZ" sz="3700" b="1"/>
              <a:t>Školy ukrajinského romantismu</a:t>
            </a:r>
            <a:endParaRPr lang="cs-CZ" sz="3700"/>
          </a:p>
        </p:txBody>
      </p:sp>
      <p:grpSp>
        <p:nvGrpSpPr>
          <p:cNvPr id="12" name="Group 11">
            <a:extLst>
              <a:ext uri="{FF2B5EF4-FFF2-40B4-BE49-F238E27FC236}">
                <a16:creationId xmlns:a16="http://schemas.microsoft.com/office/drawing/2014/main" id="{20E21FE7-C859-4C40-AAB9-05C994892C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13" name="Graphic 212">
              <a:extLst>
                <a:ext uri="{FF2B5EF4-FFF2-40B4-BE49-F238E27FC236}">
                  <a16:creationId xmlns:a16="http://schemas.microsoft.com/office/drawing/2014/main" id="{52D7FCC1-2D52-49CE-A986-EE6E0CA64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 name="Graphic 212">
              <a:extLst>
                <a:ext uri="{FF2B5EF4-FFF2-40B4-BE49-F238E27FC236}">
                  <a16:creationId xmlns:a16="http://schemas.microsoft.com/office/drawing/2014/main" id="{28C3CACD-E5A7-4AAC-AE47-75CF7D30FF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 name="Zástupný obsah 2">
            <a:extLst>
              <a:ext uri="{FF2B5EF4-FFF2-40B4-BE49-F238E27FC236}">
                <a16:creationId xmlns:a16="http://schemas.microsoft.com/office/drawing/2014/main" id="{17CCFC19-605F-FA40-9C8E-0DBE16C80C99}"/>
              </a:ext>
            </a:extLst>
          </p:cNvPr>
          <p:cNvSpPr>
            <a:spLocks noGrp="1"/>
          </p:cNvSpPr>
          <p:nvPr>
            <p:ph idx="1"/>
          </p:nvPr>
        </p:nvSpPr>
        <p:spPr>
          <a:xfrm>
            <a:off x="946520" y="1747592"/>
            <a:ext cx="5217173" cy="4351338"/>
          </a:xfrm>
        </p:spPr>
        <p:txBody>
          <a:bodyPr>
            <a:normAutofit/>
          </a:bodyPr>
          <a:lstStyle/>
          <a:p>
            <a:r>
              <a:rPr lang="cs-CZ" sz="2000" dirty="0"/>
              <a:t>Charkovská: </a:t>
            </a:r>
            <a:r>
              <a:rPr lang="cs-CZ" sz="2000" dirty="0" err="1"/>
              <a:t>Левко</a:t>
            </a:r>
            <a:r>
              <a:rPr lang="cs-CZ" sz="2000" dirty="0"/>
              <a:t> </a:t>
            </a:r>
            <a:r>
              <a:rPr lang="cs-CZ" sz="2000" dirty="0" err="1"/>
              <a:t>Боровиковський</a:t>
            </a:r>
            <a:r>
              <a:rPr lang="cs-CZ" sz="2000" dirty="0"/>
              <a:t>, </a:t>
            </a:r>
            <a:r>
              <a:rPr lang="cs-CZ" sz="2000" dirty="0" err="1"/>
              <a:t>Амвросій</a:t>
            </a:r>
            <a:r>
              <a:rPr lang="cs-CZ" sz="2000" dirty="0"/>
              <a:t> </a:t>
            </a:r>
            <a:r>
              <a:rPr lang="cs-CZ" sz="2000" dirty="0" err="1"/>
              <a:t>Метлинський</a:t>
            </a:r>
            <a:r>
              <a:rPr lang="cs-CZ" sz="2000" dirty="0"/>
              <a:t>, </a:t>
            </a:r>
            <a:r>
              <a:rPr lang="cs-CZ" sz="2000" dirty="0" err="1"/>
              <a:t>Микола</a:t>
            </a:r>
            <a:r>
              <a:rPr lang="cs-CZ" sz="2000" dirty="0"/>
              <a:t> </a:t>
            </a:r>
            <a:r>
              <a:rPr lang="cs-CZ" sz="2000" dirty="0" err="1"/>
              <a:t>Костомаров</a:t>
            </a:r>
            <a:r>
              <a:rPr lang="cs-CZ" sz="2000" dirty="0"/>
              <a:t>, </a:t>
            </a:r>
            <a:r>
              <a:rPr lang="cs-CZ" sz="2000" dirty="0" err="1"/>
              <a:t>Михайло</a:t>
            </a:r>
            <a:r>
              <a:rPr lang="cs-CZ" sz="2000" dirty="0"/>
              <a:t> </a:t>
            </a:r>
            <a:r>
              <a:rPr lang="cs-CZ" sz="2000" dirty="0" err="1"/>
              <a:t>Петренко</a:t>
            </a:r>
            <a:r>
              <a:rPr lang="cs-CZ" sz="2000" dirty="0"/>
              <a:t>, </a:t>
            </a:r>
            <a:r>
              <a:rPr lang="cs-CZ" sz="2000" dirty="0" err="1"/>
              <a:t>Яків</a:t>
            </a:r>
            <a:r>
              <a:rPr lang="cs-CZ" sz="2000" dirty="0"/>
              <a:t> </a:t>
            </a:r>
            <a:r>
              <a:rPr lang="cs-CZ" sz="2000" dirty="0" err="1"/>
              <a:t>Щоголів</a:t>
            </a:r>
            <a:r>
              <a:rPr lang="cs-CZ" sz="2000" dirty="0"/>
              <a:t>. </a:t>
            </a:r>
          </a:p>
          <a:p>
            <a:r>
              <a:rPr lang="cs-CZ" sz="2000" dirty="0"/>
              <a:t>Lvovská (</a:t>
            </a:r>
            <a:r>
              <a:rPr lang="uk-UA" sz="2000" dirty="0"/>
              <a:t>Руська трійця</a:t>
            </a:r>
            <a:r>
              <a:rPr lang="cs-CZ" sz="2000" dirty="0"/>
              <a:t>): </a:t>
            </a:r>
            <a:r>
              <a:rPr lang="cs-CZ" sz="2000" dirty="0" err="1"/>
              <a:t>Маркіян</a:t>
            </a:r>
            <a:r>
              <a:rPr lang="cs-CZ" sz="2000" dirty="0"/>
              <a:t> </a:t>
            </a:r>
            <a:r>
              <a:rPr lang="cs-CZ" sz="2000" dirty="0" err="1"/>
              <a:t>Шашкевич</a:t>
            </a:r>
            <a:r>
              <a:rPr lang="cs-CZ" sz="2000" dirty="0"/>
              <a:t>, </a:t>
            </a:r>
            <a:r>
              <a:rPr lang="cs-CZ" sz="2000" dirty="0" err="1"/>
              <a:t>Іван</a:t>
            </a:r>
            <a:r>
              <a:rPr lang="cs-CZ" sz="2000" dirty="0"/>
              <a:t> </a:t>
            </a:r>
            <a:r>
              <a:rPr lang="cs-CZ" sz="2000" dirty="0" err="1"/>
              <a:t>Вагилевич</a:t>
            </a:r>
            <a:r>
              <a:rPr lang="cs-CZ" sz="2000" dirty="0"/>
              <a:t>, </a:t>
            </a:r>
            <a:r>
              <a:rPr lang="cs-CZ" sz="2000" dirty="0" err="1"/>
              <a:t>Яків</a:t>
            </a:r>
            <a:r>
              <a:rPr lang="cs-CZ" sz="2000" dirty="0"/>
              <a:t> </a:t>
            </a:r>
            <a:r>
              <a:rPr lang="cs-CZ" sz="2000" dirty="0" err="1"/>
              <a:t>Головацький</a:t>
            </a:r>
            <a:r>
              <a:rPr lang="cs-CZ" sz="2000" dirty="0"/>
              <a:t>. </a:t>
            </a:r>
          </a:p>
          <a:p>
            <a:r>
              <a:rPr lang="cs-CZ" sz="2000" dirty="0"/>
              <a:t>Kyjevská: </a:t>
            </a:r>
            <a:r>
              <a:rPr lang="cs-CZ" sz="2000" dirty="0" err="1"/>
              <a:t>Михайло</a:t>
            </a:r>
            <a:r>
              <a:rPr lang="cs-CZ" sz="2000" dirty="0"/>
              <a:t> </a:t>
            </a:r>
            <a:r>
              <a:rPr lang="cs-CZ" sz="2000" dirty="0" err="1"/>
              <a:t>Максимович</a:t>
            </a:r>
            <a:r>
              <a:rPr lang="cs-CZ" sz="2000" dirty="0"/>
              <a:t>, </a:t>
            </a:r>
            <a:r>
              <a:rPr lang="cs-CZ" sz="2000" dirty="0" err="1"/>
              <a:t>Тарас</a:t>
            </a:r>
            <a:r>
              <a:rPr lang="cs-CZ" sz="2000" dirty="0"/>
              <a:t> </a:t>
            </a:r>
            <a:r>
              <a:rPr lang="cs-CZ" sz="2000" dirty="0" err="1"/>
              <a:t>Шевченко</a:t>
            </a:r>
            <a:r>
              <a:rPr lang="cs-CZ" sz="2000" dirty="0"/>
              <a:t>, </a:t>
            </a:r>
            <a:r>
              <a:rPr lang="cs-CZ" sz="2000" dirty="0" err="1"/>
              <a:t>М</a:t>
            </a:r>
            <a:r>
              <a:rPr lang="cs-CZ" sz="2000" dirty="0"/>
              <a:t>. </a:t>
            </a:r>
            <a:r>
              <a:rPr lang="cs-CZ" sz="2000" dirty="0" err="1"/>
              <a:t>Костомаров</a:t>
            </a:r>
            <a:r>
              <a:rPr lang="cs-CZ" sz="2000" dirty="0"/>
              <a:t>, </a:t>
            </a:r>
            <a:r>
              <a:rPr lang="cs-CZ" sz="2000" dirty="0" err="1"/>
              <a:t>Пантелеймон</a:t>
            </a:r>
            <a:r>
              <a:rPr lang="cs-CZ" sz="2000" dirty="0"/>
              <a:t> </a:t>
            </a:r>
            <a:r>
              <a:rPr lang="cs-CZ" sz="2000" dirty="0" err="1"/>
              <a:t>Куліш</a:t>
            </a:r>
            <a:r>
              <a:rPr lang="cs-CZ" sz="2000" dirty="0"/>
              <a:t>, </a:t>
            </a:r>
            <a:r>
              <a:rPr lang="cs-CZ" sz="2000" dirty="0" err="1"/>
              <a:t>Василь</a:t>
            </a:r>
            <a:r>
              <a:rPr lang="cs-CZ" sz="2000" dirty="0"/>
              <a:t> </a:t>
            </a:r>
            <a:r>
              <a:rPr lang="cs-CZ" sz="2000" dirty="0" err="1"/>
              <a:t>Білозерський</a:t>
            </a:r>
            <a:r>
              <a:rPr lang="cs-CZ" sz="2000" dirty="0"/>
              <a:t>. Shromáždilo se kolem bratrstva Cyrila a Metoděje. Obohatili ukrajinskou literaturu o novou problematiku, žánry, umělecké prostředky.</a:t>
            </a:r>
          </a:p>
        </p:txBody>
      </p:sp>
      <p:grpSp>
        <p:nvGrpSpPr>
          <p:cNvPr id="16" name="Group 15">
            <a:extLst>
              <a:ext uri="{FF2B5EF4-FFF2-40B4-BE49-F238E27FC236}">
                <a16:creationId xmlns:a16="http://schemas.microsoft.com/office/drawing/2014/main" id="{3A35C15A-135A-4FD3-BA11-A046CFA390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26111"/>
            <a:ext cx="1598829" cy="531293"/>
            <a:chOff x="6491531" y="1420258"/>
            <a:chExt cx="1598829" cy="531293"/>
          </a:xfrm>
          <a:solidFill>
            <a:schemeClr val="tx1"/>
          </a:solidFill>
        </p:grpSpPr>
        <p:grpSp>
          <p:nvGrpSpPr>
            <p:cNvPr id="17" name="Graphic 190">
              <a:extLst>
                <a:ext uri="{FF2B5EF4-FFF2-40B4-BE49-F238E27FC236}">
                  <a16:creationId xmlns:a16="http://schemas.microsoft.com/office/drawing/2014/main" id="{61E65A99-85A2-448D-AA1F-7690BD01A7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1" name="Freeform: Shape 20">
                <a:extLst>
                  <a:ext uri="{FF2B5EF4-FFF2-40B4-BE49-F238E27FC236}">
                    <a16:creationId xmlns:a16="http://schemas.microsoft.com/office/drawing/2014/main" id="{A127EC05-3250-408F-8F9F-A73F8B9B1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6D9B8D4-23BB-4CD2-A0FF-95423AFEB0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8" name="Graphic 190">
              <a:extLst>
                <a:ext uri="{FF2B5EF4-FFF2-40B4-BE49-F238E27FC236}">
                  <a16:creationId xmlns:a16="http://schemas.microsoft.com/office/drawing/2014/main" id="{91DC38B0-ED19-4BAC-A009-485461F23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19" name="Freeform: Shape 18">
                <a:extLst>
                  <a:ext uri="{FF2B5EF4-FFF2-40B4-BE49-F238E27FC236}">
                    <a16:creationId xmlns:a16="http://schemas.microsoft.com/office/drawing/2014/main" id="{1A2C10C3-E625-41E2-8047-2AE4A87F3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F0340A9-BD8A-4ABB-9AC1-7A14DF22E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5" name="Obrázek 4" descr="Obsah obrázku strom, exteriér, bujný, vzdálenost&#10;&#10;Popis byl vytvořen automaticky">
            <a:extLst>
              <a:ext uri="{FF2B5EF4-FFF2-40B4-BE49-F238E27FC236}">
                <a16:creationId xmlns:a16="http://schemas.microsoft.com/office/drawing/2014/main" id="{2ADBD0B4-B07E-A443-9A59-71718AD991BE}"/>
              </a:ext>
            </a:extLst>
          </p:cNvPr>
          <p:cNvPicPr>
            <a:picLocks noChangeAspect="1"/>
          </p:cNvPicPr>
          <p:nvPr/>
        </p:nvPicPr>
        <p:blipFill>
          <a:blip r:embed="rId2"/>
          <a:stretch>
            <a:fillRect/>
          </a:stretch>
        </p:blipFill>
        <p:spPr>
          <a:xfrm>
            <a:off x="6096000" y="2461472"/>
            <a:ext cx="5548843" cy="2732804"/>
          </a:xfrm>
          <a:prstGeom prst="rect">
            <a:avLst/>
          </a:prstGeom>
        </p:spPr>
      </p:pic>
      <p:grpSp>
        <p:nvGrpSpPr>
          <p:cNvPr id="24" name="Group 23">
            <a:extLst>
              <a:ext uri="{FF2B5EF4-FFF2-40B4-BE49-F238E27FC236}">
                <a16:creationId xmlns:a16="http://schemas.microsoft.com/office/drawing/2014/main" id="{03AF83E4-4DE2-499C-9F36-0279E7E4FB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52524"/>
            <a:ext cx="1443404" cy="1443428"/>
            <a:chOff x="10154385" y="4452524"/>
            <a:chExt cx="1443404" cy="1443428"/>
          </a:xfrm>
          <a:solidFill>
            <a:schemeClr val="tx1"/>
          </a:solidFill>
        </p:grpSpPr>
        <p:grpSp>
          <p:nvGrpSpPr>
            <p:cNvPr id="25" name="Graphic 4">
              <a:extLst>
                <a:ext uri="{FF2B5EF4-FFF2-40B4-BE49-F238E27FC236}">
                  <a16:creationId xmlns:a16="http://schemas.microsoft.com/office/drawing/2014/main" id="{0B09EB4D-4323-43F4-9970-42885A83A87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96" name="Freeform: Shape 195">
                <a:extLst>
                  <a:ext uri="{FF2B5EF4-FFF2-40B4-BE49-F238E27FC236}">
                    <a16:creationId xmlns:a16="http://schemas.microsoft.com/office/drawing/2014/main" id="{BA9C6284-1137-47FE-9471-23CA82494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00A6D3C-23F9-41D9-B891-14D8E2E98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8F8D96F5-1ED7-4891-8D8B-A24E72DA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E9A3A72-EC37-423D-B309-A6487A86C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EBE630AB-13C0-44A2-80CA-C07483E93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7768337-3D65-4FE5-8E1A-D79219E0A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68E4331-550E-4929-ACE8-D2ED2D6EA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768D8817-CAEE-45BB-820E-A67C68D48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50A8C31-0139-4ABD-967A-139738E8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855AEE1-1C1C-4832-8B4C-042F59E02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41C5A32-BD0A-4457-9CF7-97467FA2B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3C14A20-2E3C-49F8-AF55-C384FEB955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B167719-0D82-4ABF-9BC8-B073A847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60582DE-E250-4561-9298-E4FADEB9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820B635A-6E81-4D8A-98A3-141E57A6F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3909A0ED-D070-4792-A2EE-CCEB6BA6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619A19C-3B55-4085-8668-458999628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87D16772-2B59-486E-BE47-65D591C08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D6A06B8-1E4A-497F-B977-F78E5D7D0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55BC53AD-5249-4FB1-AB74-3F71AAEB5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36F8561A-874A-48BB-BCC2-07F002ED4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BA6B1B8F-9695-447F-BF2F-9010D40A0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54192F9-26C5-4212-BA60-CADA662AF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FBDA013-4858-422E-AE7A-614BF71FB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2BA261C-0C75-431D-9FD5-2C3AA241B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0F8709D9-2655-4A39-9228-BCFCBF4122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9653F80B-5CF7-45EF-889B-FD0AAF483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A1DA86A-7442-4897-88A4-EDD18A01C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9623279-A4CE-49AC-B5FA-CD224324B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9D8B4D-1BE5-4CD9-A592-D0D3D7691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769A47A3-F5B7-4BF0-B920-21A62F96F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6E5DCDE9-48A4-41BA-987D-CC72C62B3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F51F840-3DBF-444E-BC79-718416C51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DFD2B64-98D0-4E59-AE1F-693872F36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F09CB65-8B7E-426C-A3FE-DD20196F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3149294-A5BC-4E62-A167-3CD55E05B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DB99FCDF-C9A0-40F7-ABDE-7247B2238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0CE59751-EC07-43C1-A5F5-AF5D30EBB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573CCF2-67F2-4BD1-A01C-1D064B908F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1C60C662-612D-485A-A50D-E938C6E49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0048F63C-A2BB-4D89-9649-91EC2045C0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1C29F96C-43D4-4F0F-A76D-4CED9C610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B660107F-776B-455F-AC78-225F21B81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EB1DB332-7265-477D-9A04-EDB3799DE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BBEFE2D-1654-40D8-A838-45728A168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90211E2-64DF-4171-811B-B8A0CD87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5F7CDCE8-8B48-4859-BDFE-FCB7BC6F5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B770A8C4-614E-4295-A937-718CC61B2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699ADB6-675C-44B0-B96E-EDD7AC1F9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64875E98-2AA1-4001-90EA-2F3D9E017E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5BEC7219-356F-4141-B57B-8BCD85BF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564D4AAB-BB2C-4A77-BB45-94EEC66CD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CE9CF29A-81CA-4A03-8B04-55F566882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2FEFF22-7798-4730-9C0B-EC7EAFCD01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00149276-D167-4D2B-93F1-FD2958302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7DC22D5-A39C-4789-A952-D891488772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7BA51EF1-15F0-4193-AB83-F8C8A64D6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3FB75ADB-F020-4C56-91C6-9AB462985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DBCE5CDF-BBF6-4E67-8CCE-9482D7EB4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38BABC-E51C-4F80-972E-CF44385C1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96B0C850-272E-4B08-8779-B872DCAA3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2EEE54AF-B9C2-494D-9E02-2F67FEF7A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21349A4-F7C9-492C-A658-EA9F7538B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D88D1ED8-AC07-4621-9933-E10CE6122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FD21FCD-1DA9-45C2-9AB5-548EE0E6E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8BDD8CA-1442-470F-A5D3-FC8A87A10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3B8DF094-690E-4C13-8284-7A7C97441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FE0B926C-A114-444D-BA51-FECE28B03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0BDE6CC-5F54-4752-ACC4-E3BCF2BEE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E28F857-CCD8-4222-84C0-A0B415E7B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CD2687E0-0214-44E6-8BB1-34F6B7BA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F1236AA-FC17-487E-83B1-D71BCB2A8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623384AA-72EF-4BCF-9137-194440583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BD81D1B-2270-4FBE-B437-F0DBB8DDF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411E268-F8CA-4C78-82ED-DDCF28B0B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48F8732-5205-4843-A2EB-3E0EB18F9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C5966DA-8E1A-43FF-A1A4-C6879B4564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E3BEFD3E-662F-4B38-859E-093A14241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06C52F63-F17B-4356-A3AE-9707D93D2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5706A28-0822-4064-AD3E-2A1F4E1C9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348A813F-1672-44DB-A207-F3494E7C2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6FC8AEBA-4BD5-4BB0-B004-A8B06B6A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71ED8D8F-0325-426C-9257-1A5048211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0FF054DF-85C2-466A-9D64-EB6D95AA8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D01FA60-E77D-41EE-8228-CFB979E3D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AC8D6F02-E0C8-4EF5-9D41-E75C16C16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D111AAF-4EE4-4A89-84D2-4201F035D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E8F4C133-3F54-4715-A7D6-4261B9A99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BAA2E6B-E393-45EA-8AE6-A775AA69C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7DB4F953-9FE8-4B8D-A62B-CB20A7037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D918AF2-85FB-436F-99DB-622B07664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F078C58-0893-4D64-B685-BCB70CAC62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AEDA3784-7618-477C-A8B0-36FA393D6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0AC49727-CA00-439E-82D4-B446B789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B67B441-65C8-4A53-968B-C56CB4086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94CEDDB5-CC85-4A9E-A73C-85D7B714F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80BF7883-770D-4CA2-BE01-C5F4B102B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DF07BC6-9560-430C-86FA-AFA6F7DF0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9B085920-7744-44C8-AF91-D2F16C997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22308C0A-08FC-4AAA-87B2-1E57033E4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AB727BDA-993C-4BB5-8CED-8D50C55F7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1BB192D1-56DC-4342-911C-7D80A9084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337ADC5A-E225-4E91-B940-2DD15330E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0D170CF5-349D-4588-8AD3-373D47A4E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97A6982-5B80-4376-A9D2-C11E9B084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0B14F779-546D-4011-8459-2E8E34C50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35AE6943-22C6-405D-A071-F8EC29DAB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464DBFD-1DA1-456F-8427-CF66CD4C8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C9CA1114-00C4-448B-BF9A-9D70C709B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101A885-A4A8-4AFE-9905-E510D58C8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661E165D-4826-43AD-AD75-1C965A71A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C1F2231A-5945-44AF-95E4-6D14529C8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1998F14A-698C-4220-92B8-2EC10C356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496E0BBF-D595-4DAE-91C6-4EB179C693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31F1BC0-CB0A-4386-BE5E-7972AFB05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B1575BDE-4CFA-4FAD-9F64-692A6DBFF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9D32D2E3-5D5B-4751-A477-A26860AC1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2009233-25F1-4029-B170-318CBBA00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CCBFA5E5-8384-4D58-BD73-BA36E23E80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3ACBBAC3-185E-4C28-81AB-C9BE2A88D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225AF996-F3FB-4AF2-B954-BDF79069E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10B0127-17D3-4B62-8708-9558A7945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36A9D1B-B750-446F-99FF-E3280E32A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C078DB92-DE53-4BEC-BBD4-B5966EAA1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7334AD7D-F850-4E92-89F9-49EE6E3AA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4D983A3-96A9-4BB8-90D5-93B0E625F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43A1FFE3-BB5F-4455-B23F-DA56AE791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C34E69E0-4115-4CAA-86FB-1D5A8830D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5707C7C-BEB2-4920-9D44-8AF218FFB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95D2E5E-6D1E-43FC-A231-E28A08296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DB511D52-FE0D-4F8D-AC2F-6806904C6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E4D31CC7-D38B-4566-A6F9-5CB84EEAA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8116577-FA2A-434D-83D4-213A1497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2288414-AA9B-4065-A506-AE5ED2ABC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92EAF5E5-70A0-4FE6-B906-6BCF9C49F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3DA12971-2CD2-4DE8-8B05-8B11B5614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B9486073-CABC-45A3-B442-5959E5CE6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3EEB7953-85A2-4391-931C-CE88AC053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1BF2EBC9-4A08-4A35-8C75-15E51BA0A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686BEF1-7F1A-40F6-BC3F-24221ACEC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D2D2281-DA3F-41A6-B56E-2EE507826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B1EBA419-056B-478C-A25C-B349F4DDD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3DE38383-61B3-4E4E-B781-1C7DA04D65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F62AD048-154B-4830-A46F-263BA35AA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636A730F-15EE-440C-84B5-0541AE954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31AF286F-6D0E-447F-B4D1-24729E0D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6F64061-98E4-477D-BABF-CC6BA8D6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1C601616-D38B-4ED2-BD55-F5AEA36AB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0593B16-48EE-41A8-B4AF-E03A74CBB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26B2406B-8A3A-4381-8D69-1178F16C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DF1F792D-BA16-4D8F-99C3-E5E6959A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AA77D5AF-6FFE-4577-BC40-BA1902307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08F16A01-2EE8-4E4F-83CD-2000577D1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8ACB7FF-8D64-44A2-8571-7DB441D97E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E15E0D81-20B6-4D4C-9B7C-4D5A01B6A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8F687395-0ADA-4504-B6D0-D55493AB6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4D99C3F-4701-403D-A69E-EE345B0E4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0C6D9CF1-A535-4742-B2CF-B61ADC55E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E9EB265F-CF4E-4485-88F1-AE3CE1BE3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9B354D37-6517-4AF4-8195-9A7B43D20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A3087FA-3C5B-4898-9FE2-633DAA0B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C8D7AB32-147E-4110-ABBE-7F1FB6894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542ED17E-A6FC-4BC6-B7FE-EF9BC5B15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4610CFBC-B173-4CBE-BBD7-7E859FCA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7578019C-8AAF-4A81-84C4-155EB43FA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46936191-0661-4BD8-9A61-D00FAC97D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7BC1D8F-F88B-4A19-B640-8DCC73992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7D77817-943A-4D8A-82EE-C309FC9FF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BF86E220-D031-40B7-B3A2-0C723E3A9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6" name="Graphic 4">
              <a:extLst>
                <a:ext uri="{FF2B5EF4-FFF2-40B4-BE49-F238E27FC236}">
                  <a16:creationId xmlns:a16="http://schemas.microsoft.com/office/drawing/2014/main" id="{226E1D80-1BFB-4A13-8F3C-94D54398C5F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7" name="Freeform: Shape 26">
                <a:extLst>
                  <a:ext uri="{FF2B5EF4-FFF2-40B4-BE49-F238E27FC236}">
                    <a16:creationId xmlns:a16="http://schemas.microsoft.com/office/drawing/2014/main" id="{3DCC1C21-CB11-4506-90E4-37DCD97AF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8177170-8FD3-4752-B1DB-0186ADF9B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AA5FB4-9073-4612-99F5-95E1C6D06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E021324-18DD-4114-8992-9652707C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ECBC33B-D8EB-4804-9EA3-57C07B57C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03927C7-0E45-4B61-844A-4A626FDF6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C6AF6E8-E748-47F7-B35C-567D5FBA6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EC671E5-B299-470C-9C7A-A50106E51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410EBDF-623D-41EF-82A4-9FB938A7B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6F866F8-B429-471B-9C2B-051BDCBAF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83B4FBD-06C8-4D5D-B0D9-755E4CD1A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E3FD149-0B2F-4DA0-9721-59B9FEE8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D26DB48-036E-4616-BA8B-C606A7B58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D6F6275-06AB-4316-B8C4-927E5348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E8CABF3-9C76-46A0-8DE9-F055C94A93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1A12ED9-6299-4ABD-9827-DD52FE22B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0ADA37A-E396-4F92-AB19-D6994E0DD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A96001A-BD0F-4CF9-A22B-545ED4F86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D9ACB13-4C6C-4347-9F65-1309B33A17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F17BE4A-72F8-4529-8558-E62103AEA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06708C3-D03F-4605-8C6F-AE8EDA08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520ADFA-68AE-4CE4-913A-F070A2817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C6C63AD-C87A-403E-ADB5-4EDD034438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370EAC6-89F0-4826-90D1-E55C33447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FB61DD4-AB7B-417A-AE96-B1D9CBAC1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4AD18D2-11BA-4192-9845-206C033F3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5892E2D-483A-4C0A-87C7-6FFA2EB5E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4037ACD-005D-4907-942F-D565AF6C8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A8FD84E-39BE-456B-84C5-E03698AAC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2FC47C2-6EF5-4D17-8703-527F28609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D29BC8A-00E1-481E-8BA4-1AA7F4AA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AF6ABE5-726A-495B-A832-3851CB911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8E250A7-0600-440B-BEBC-61B2D4D7B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C36BEB1-881D-4496-AD7F-1CC4B46FA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71DFE25-AF37-409C-B032-5F47D7150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9AF97A7-FC44-49BF-ABD1-59DB48B89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939D792-9C64-48CF-8607-C7873A563A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F69E48F-45D8-4A8A-A101-5DF775A5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E47C3F3-8AC5-414F-8E20-25DA306C5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09CB222-24C1-414A-B56E-EA3617D05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FC26844-A93E-4C55-8619-F58615B4A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EA8BA8A-4848-4084-A841-501CECF2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4BC148C-3116-4C75-89DF-2BF348429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1F3F7CB-7B69-49A3-A09E-D2064883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8072F8C-2347-472F-9D9A-F5511BA40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22C76E0-8D4F-4788-9856-B1AB15B20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3A9EC23-E263-4098-AC45-E628E1A29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72211D0-3733-443C-999F-6CE736381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EC069AD-6364-4585-A8F1-931648A1B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9361719-49F1-40E3-9ABA-2FE9D78364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37F2D47-03EF-4AE6-ABB9-36506DF5A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554F257-3BD2-493C-A5F1-FCC2C64C3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D297D55-4523-4CE1-9A0F-3EA6B27F7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05D1D96-783B-407F-BF8C-B0773589E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5D03B3C-A55A-4738-A6FF-8F2DA5B99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41CE56E-C4C8-427A-9E82-C1EEF78E8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2359086-D108-47DE-B6EA-0BEE1835D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FA49818-F2EA-427C-B93C-15E320DA1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435C1E1-0D80-4B30-8CAC-C6EDE1DE7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0FCB137-01B0-4770-AFC3-003DF7897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D03298B-8D34-487C-9DF0-DB9AC8307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698B28F-FFEF-44BA-B657-E59F80990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00A4B40-BCFB-46E4-AE4F-FCC5C6509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14CE6AE-7FAB-4A5D-8EA2-861CAF598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F0F3D4A-D39F-48EE-934D-C73834DC5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9B630BB-5848-4C72-9F5A-FC8EBE7A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662A334-5814-480B-861F-17661B60F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C0FC730-550F-42A2-AE79-EEA30B11C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3054F4A-43DC-46A1-89D0-87DA8F315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F66EF36-2C9F-49B2-B972-1BA82C8F3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7955EF8-6501-4579-B85F-DE5C0815F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0BA4174-EBEB-40DA-8B1D-6A7851E38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0512C7C-98D6-45AD-8CA4-1BEB01262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16CB557-0CE9-4015-A920-C6766A066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EA7B3B4-3BF2-4B69-B300-5D86CCB0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887DF00-5D34-4A8B-9A84-C40D33623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ADE921C-83B0-4521-916F-E7EC5CFDA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CEDA6FA-EB55-47AE-A005-BF546085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DAC0C40-EF50-4632-B781-ACDAE95AF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82AAB43-E3D9-4272-8809-5F70B302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8C7D300-E0BD-4C12-92B1-0801266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CCA3ED35-2344-4402-B61B-3932E6945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49146BF-06FF-41BB-BDD3-B80BABB3A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93A6A5F-F75B-4BBC-AADC-A84DA758E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7B21059-EA9B-4329-968B-81F7966D2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FF9C99F-41B4-4789-934B-8BF03EA94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180277F-7E18-4896-AE91-960B379D2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95FE437-DA37-44C9-B975-96C6DD9DE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2A5369E-5DB7-4854-BBEC-D043F3A5F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6B0D6D9-913A-4804-83B5-5A9858F57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9B4FACF-EF13-4EFA-86D3-D5B2B6703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BD767A9-D2A3-4942-B654-34DDDFD60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C97F02F-13B9-4D7E-B916-BC8713CC0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9C0654B-0803-40FA-BF28-D8EA65F58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D44F31B6-3657-4241-A94E-EEDBFF0C9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557624B-3CCB-43DA-998B-B1EC599C7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5B0CCD4-215D-456D-808C-F96ABB7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E4E038E-23E6-43BE-9A3B-523A28DF7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686F1FD-4135-414B-8575-ED97CC8DB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6FBC8D5-B3FE-4E26-8B4F-5D5668A8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3A60C97-778A-4251-A66B-49769F0C2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CC04E3B-2AC3-4A7B-A425-DDABEA8AF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EF7D0E1-459C-4A15-9F05-545F6430B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D5797445-BFB3-4EB2-8B44-4BF2C9E91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27FB1FC-477D-45B3-82B0-0F4936469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94CF442-4FF2-41B3-8870-097DBAF46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24927C8-A42E-4B8D-84A4-50A58968B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5379CB96-0D3A-4582-8650-A909955BA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31F84F2-CE93-4841-9AA6-BC9E35579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D1BED9D2-07EF-452E-AFA1-9A1E80AE2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C75A1A5-0A11-42EA-AF4E-FF5272125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275A1C7-FA96-4BBB-A7EF-A7ED02814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8CA8B3B4-73BE-41D5-900B-42FBF6AA72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0264B0D-E150-4641-BBB1-58080670E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CC2D199-EF36-4077-A50C-D9FC99331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6DCCA13-7F75-46F9-97B3-A9DA4C217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6C76EEB-75A4-418F-9FE0-CC513BC3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E952CEF-EC1B-4714-8900-D2DFAEF30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B899198-ADCC-4613-957B-7A40B17B1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581AF7F-95DB-4163-B608-C04A61FB9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616F834-835A-42B4-B51B-5AD285E28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EF598AFA-5F8F-4191-8881-1DE91BB2B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623A080-F2C6-4664-B99C-99A9C287B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30E7091-D82F-490A-8F32-DE8745212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2B340B39-E421-434F-AF1A-DAD7E7802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C2ED568-9809-4A18-A06A-87018A98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A6C26F4B-6369-4557-B6D4-A1B448B1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2CEA830-FB77-4EA5-9BAB-64B6F500F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5A9B88C-3ADF-40D8-9E9B-42439F85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CC9DEE2F-0410-4B1A-BED8-D1371CE8B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A66E75A-959E-436D-B1F1-DBD1E460E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B35526DB-3749-43FA-84BA-E73EE1D1D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503C90B-19EF-4925-A08A-AE40956A2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98692DC-F401-45BC-ABC7-421F3391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8629B1A4-7BFC-4F45-9FAD-BB035C4E4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2F92592-AB8B-4732-BEE7-3E2B830EA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9C3644DC-02D1-43FF-8ED1-0ECBBA4B3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DC12AE3-E70C-4CD8-9A74-7567F99C4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0E0DDE12-8B48-4D21-8863-06298ED8B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C611F1DE-AF40-48FC-8A1E-0A175D439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34C2CAED-22FC-4450-8BBC-7811F7DF9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F89E6B45-A41C-4735-A7F5-E4EFD5DCF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4BFE35C-5487-42E8-AC30-01FC1E4F5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575E1A5-C3CB-4081-A394-36172B7DB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9C6DF24-803A-44A1-B29A-B90297D39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2A7B096-566C-4312-AF19-D9A3B6BC0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8B429767-12DD-4020-BC3E-9944CF36F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F510776-417B-4B74-9082-ED3915450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EF51D3D-E951-49CE-BCE4-D444BEF6B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B27BA73E-E784-4961-884D-F507DDE38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2849019E-0178-4A1C-A5D8-DC3DFC572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B49676D-9D41-4B2D-8FF9-69AC31CFD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BDFE3E8-9647-4400-B019-8EDD4E688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DD57B95-ED61-4561-9ADF-38126BADC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3744F230-BFBA-41B0-9FE2-481D1EAFFF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32022D3-12E0-4BC1-8085-D6CBF3CDD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1AED37F-874A-4B21-A522-FEBCB38F4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5BB466E2-3497-4A3B-8777-FAA0AAEE2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A924D178-36E4-4E29-86E8-7716F3B4A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0DF84E5-BB3D-4120-8FD3-98ECDA31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5B29635-10AC-481E-A2DE-80E9DE61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AAB430CA-3259-463F-85F9-B6E180323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8EF18909-FC9F-4845-B1DC-027E82B21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EFCE2389-D574-49C1-89EB-D8C730888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D44B35A5-5216-45FC-8F0F-D80E383B4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9470F10A-F708-41AA-A910-5C288B355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CD73E13B-910B-40D2-B53F-6614C098B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8267FC95-0200-40B3-B043-D33BEA60D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9F14022C-37CD-4CDD-ACD1-86161EF0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679902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0A5DF4-35D4-5E44-B30C-75ABAA0D3350}"/>
              </a:ext>
            </a:extLst>
          </p:cNvPr>
          <p:cNvSpPr>
            <a:spLocks noGrp="1"/>
          </p:cNvSpPr>
          <p:nvPr>
            <p:ph type="title"/>
          </p:nvPr>
        </p:nvSpPr>
        <p:spPr>
          <a:xfrm>
            <a:off x="838200" y="93276"/>
            <a:ext cx="10515600" cy="1325563"/>
          </a:xfrm>
        </p:spPr>
        <p:txBody>
          <a:bodyPr/>
          <a:lstStyle/>
          <a:p>
            <a:pPr algn="ctr"/>
            <a:r>
              <a:rPr lang="uk-UA" dirty="0"/>
              <a:t>Петро Гулак-Артемовський </a:t>
            </a:r>
            <a:br>
              <a:rPr lang="uk-UA" dirty="0"/>
            </a:br>
            <a:r>
              <a:rPr lang="uk-UA" dirty="0"/>
              <a:t>«Рибалка»</a:t>
            </a:r>
            <a:endParaRPr lang="cs-CZ" dirty="0"/>
          </a:p>
        </p:txBody>
      </p:sp>
      <p:sp>
        <p:nvSpPr>
          <p:cNvPr id="3" name="Zástupný obsah 2">
            <a:extLst>
              <a:ext uri="{FF2B5EF4-FFF2-40B4-BE49-F238E27FC236}">
                <a16:creationId xmlns:a16="http://schemas.microsoft.com/office/drawing/2014/main" id="{C63CEB63-9300-FC42-A223-69A479F05043}"/>
              </a:ext>
            </a:extLst>
          </p:cNvPr>
          <p:cNvSpPr>
            <a:spLocks noGrp="1"/>
          </p:cNvSpPr>
          <p:nvPr>
            <p:ph idx="1"/>
          </p:nvPr>
        </p:nvSpPr>
        <p:spPr>
          <a:xfrm>
            <a:off x="838200" y="1636390"/>
            <a:ext cx="10515600" cy="4351338"/>
          </a:xfrm>
        </p:spPr>
        <p:txBody>
          <a:bodyPr numCol="2">
            <a:noAutofit/>
          </a:bodyPr>
          <a:lstStyle/>
          <a:p>
            <a:r>
              <a:rPr lang="ru-RU" sz="1800" dirty="0"/>
              <a:t>Вода </a:t>
            </a:r>
            <a:r>
              <a:rPr lang="ru-RU" sz="1800" dirty="0" err="1"/>
              <a:t>шумить</a:t>
            </a:r>
            <a:r>
              <a:rPr lang="ru-RU" sz="1800" dirty="0"/>
              <a:t>!.. вода </a:t>
            </a:r>
            <a:r>
              <a:rPr lang="ru-RU" sz="1800" dirty="0" err="1"/>
              <a:t>ґуля</a:t>
            </a:r>
            <a:r>
              <a:rPr lang="ru-RU" sz="1800" dirty="0"/>
              <a:t>!..</a:t>
            </a:r>
            <a:br>
              <a:rPr lang="ru-RU" sz="1800" dirty="0"/>
            </a:br>
            <a:r>
              <a:rPr lang="ru-RU" sz="1800" dirty="0"/>
              <a:t>На </a:t>
            </a:r>
            <a:r>
              <a:rPr lang="ru-RU" sz="1800" dirty="0" err="1"/>
              <a:t>березі</a:t>
            </a:r>
            <a:r>
              <a:rPr lang="ru-RU" sz="1800" dirty="0"/>
              <a:t> </a:t>
            </a:r>
            <a:r>
              <a:rPr lang="ru-RU" sz="1800" dirty="0" err="1"/>
              <a:t>Рибалка</a:t>
            </a:r>
            <a:r>
              <a:rPr lang="ru-RU" sz="1800" dirty="0"/>
              <a:t> молоденький</a:t>
            </a:r>
            <a:br>
              <a:rPr lang="ru-RU" sz="1800" dirty="0"/>
            </a:br>
            <a:r>
              <a:rPr lang="ru-RU" sz="1800" dirty="0"/>
              <a:t>На </a:t>
            </a:r>
            <a:r>
              <a:rPr lang="ru-RU" sz="1800" dirty="0" err="1"/>
              <a:t>поплавець</a:t>
            </a:r>
            <a:r>
              <a:rPr lang="ru-RU" sz="1800" dirty="0"/>
              <a:t> </a:t>
            </a:r>
            <a:r>
              <a:rPr lang="ru-RU" sz="1800" dirty="0" err="1"/>
              <a:t>глядить</a:t>
            </a:r>
            <a:r>
              <a:rPr lang="ru-RU" sz="1800" dirty="0"/>
              <a:t> і </a:t>
            </a:r>
            <a:r>
              <a:rPr lang="ru-RU" sz="1800" dirty="0" err="1"/>
              <a:t>примовля</a:t>
            </a:r>
            <a:r>
              <a:rPr lang="ru-RU" sz="1800" dirty="0"/>
              <a:t>:</a:t>
            </a:r>
            <a:br>
              <a:rPr lang="ru-RU" sz="1800" dirty="0"/>
            </a:br>
            <a:r>
              <a:rPr lang="ru-RU" sz="1800" dirty="0"/>
              <a:t>"</a:t>
            </a:r>
            <a:r>
              <a:rPr lang="ru-RU" sz="1800" dirty="0" err="1"/>
              <a:t>Ловіться</a:t>
            </a:r>
            <a:r>
              <a:rPr lang="ru-RU" sz="1800" dirty="0"/>
              <a:t>, </a:t>
            </a:r>
            <a:r>
              <a:rPr lang="ru-RU" sz="1800" dirty="0" err="1"/>
              <a:t>рибочки</a:t>
            </a:r>
            <a:r>
              <a:rPr lang="ru-RU" sz="1800" dirty="0"/>
              <a:t>, </a:t>
            </a:r>
            <a:r>
              <a:rPr lang="ru-RU" sz="1800" dirty="0" err="1"/>
              <a:t>великі</a:t>
            </a:r>
            <a:r>
              <a:rPr lang="ru-RU" sz="1800" dirty="0"/>
              <a:t> і </a:t>
            </a:r>
            <a:r>
              <a:rPr lang="ru-RU" sz="1800" dirty="0" err="1"/>
              <a:t>маленькі</a:t>
            </a:r>
            <a:r>
              <a:rPr lang="ru-RU" sz="1800" dirty="0"/>
              <a:t>!"</a:t>
            </a:r>
            <a:br>
              <a:rPr lang="ru-RU" sz="1800" dirty="0"/>
            </a:br>
            <a:r>
              <a:rPr lang="ru-RU" sz="1800" dirty="0" err="1"/>
              <a:t>Що</a:t>
            </a:r>
            <a:r>
              <a:rPr lang="ru-RU" sz="1800" dirty="0"/>
              <a:t> </a:t>
            </a:r>
            <a:r>
              <a:rPr lang="ru-RU" sz="1800" dirty="0" err="1"/>
              <a:t>рибка</a:t>
            </a:r>
            <a:r>
              <a:rPr lang="ru-RU" sz="1800" dirty="0"/>
              <a:t> </a:t>
            </a:r>
            <a:r>
              <a:rPr lang="ru-RU" sz="1800" dirty="0" err="1"/>
              <a:t>смик</a:t>
            </a:r>
            <a:r>
              <a:rPr lang="ru-RU" sz="1800" dirty="0"/>
              <a:t> — то </a:t>
            </a:r>
            <a:r>
              <a:rPr lang="ru-RU" sz="1800" dirty="0" err="1"/>
              <a:t>серце</a:t>
            </a:r>
            <a:r>
              <a:rPr lang="ru-RU" sz="1800" dirty="0"/>
              <a:t> </a:t>
            </a:r>
            <a:r>
              <a:rPr lang="ru-RU" sz="1800" dirty="0" err="1"/>
              <a:t>тьох</a:t>
            </a:r>
            <a:r>
              <a:rPr lang="ru-RU" sz="1800" dirty="0"/>
              <a:t>!..</a:t>
            </a:r>
            <a:br>
              <a:rPr lang="ru-RU" sz="1800" dirty="0"/>
            </a:br>
            <a:r>
              <a:rPr lang="ru-RU" sz="1800" dirty="0" err="1"/>
              <a:t>Серденько</a:t>
            </a:r>
            <a:r>
              <a:rPr lang="ru-RU" sz="1800" dirty="0"/>
              <a:t> </a:t>
            </a:r>
            <a:r>
              <a:rPr lang="ru-RU" sz="1800" dirty="0" err="1"/>
              <a:t>щось</a:t>
            </a:r>
            <a:r>
              <a:rPr lang="ru-RU" sz="1800" dirty="0"/>
              <a:t> </a:t>
            </a:r>
            <a:r>
              <a:rPr lang="ru-RU" sz="1800" dirty="0" err="1"/>
              <a:t>Рибалочці</a:t>
            </a:r>
            <a:r>
              <a:rPr lang="ru-RU" sz="1800" dirty="0"/>
              <a:t> </a:t>
            </a:r>
            <a:r>
              <a:rPr lang="ru-RU" sz="1800" dirty="0" err="1"/>
              <a:t>віщує</a:t>
            </a:r>
            <a:r>
              <a:rPr lang="ru-RU" sz="1800" dirty="0"/>
              <a:t>:</a:t>
            </a:r>
            <a:br>
              <a:rPr lang="ru-RU" sz="1800" dirty="0"/>
            </a:br>
            <a:r>
              <a:rPr lang="ru-RU" sz="1800" dirty="0" err="1"/>
              <a:t>Чи</a:t>
            </a:r>
            <a:r>
              <a:rPr lang="ru-RU" sz="1800" dirty="0"/>
              <a:t> то </a:t>
            </a:r>
            <a:r>
              <a:rPr lang="ru-RU" sz="1800" dirty="0" err="1"/>
              <a:t>тугу</a:t>
            </a:r>
            <a:r>
              <a:rPr lang="ru-RU" sz="1800" dirty="0"/>
              <a:t>, </a:t>
            </a:r>
            <a:r>
              <a:rPr lang="ru-RU" sz="1800" dirty="0" err="1"/>
              <a:t>чи</a:t>
            </a:r>
            <a:r>
              <a:rPr lang="ru-RU" sz="1800" dirty="0"/>
              <a:t> то переполох,</a:t>
            </a:r>
            <a:br>
              <a:rPr lang="ru-RU" sz="1800" dirty="0"/>
            </a:br>
            <a:r>
              <a:rPr lang="ru-RU" sz="1800" dirty="0" err="1"/>
              <a:t>Чи</a:t>
            </a:r>
            <a:r>
              <a:rPr lang="ru-RU" sz="1800" dirty="0"/>
              <a:t> то </a:t>
            </a:r>
            <a:r>
              <a:rPr lang="ru-RU" sz="1800" dirty="0" err="1"/>
              <a:t>коханнячко</a:t>
            </a:r>
            <a:r>
              <a:rPr lang="ru-RU" sz="1800" dirty="0"/>
              <a:t>?..не </a:t>
            </a:r>
            <a:r>
              <a:rPr lang="ru-RU" sz="1800" dirty="0" err="1"/>
              <a:t>зна</a:t>
            </a:r>
            <a:r>
              <a:rPr lang="ru-RU" sz="1800" dirty="0"/>
              <a:t> </a:t>
            </a:r>
            <a:r>
              <a:rPr lang="ru-RU" sz="1800" dirty="0" err="1"/>
              <a:t>він</a:t>
            </a:r>
            <a:r>
              <a:rPr lang="ru-RU" sz="1800" dirty="0"/>
              <a:t>,— а </a:t>
            </a:r>
            <a:r>
              <a:rPr lang="ru-RU" sz="1800" dirty="0" err="1"/>
              <a:t>сумує</a:t>
            </a:r>
            <a:r>
              <a:rPr lang="ru-RU" sz="1800" dirty="0"/>
              <a:t>!</a:t>
            </a:r>
            <a:br>
              <a:rPr lang="ru-RU" sz="1800" dirty="0"/>
            </a:br>
            <a:r>
              <a:rPr lang="ru-RU" sz="1800" dirty="0" err="1"/>
              <a:t>Сумує</a:t>
            </a:r>
            <a:r>
              <a:rPr lang="ru-RU" sz="1800" dirty="0"/>
              <a:t> </a:t>
            </a:r>
            <a:r>
              <a:rPr lang="ru-RU" sz="1800" dirty="0" err="1"/>
              <a:t>він</a:t>
            </a:r>
            <a:r>
              <a:rPr lang="ru-RU" sz="1800" dirty="0"/>
              <a:t>,— аж ось реве,</a:t>
            </a:r>
            <a:br>
              <a:rPr lang="ru-RU" sz="1800" dirty="0"/>
            </a:br>
            <a:r>
              <a:rPr lang="ru-RU" sz="1800" dirty="0"/>
              <a:t>Аж ось гуде,— і </a:t>
            </a:r>
            <a:r>
              <a:rPr lang="ru-RU" sz="1800" dirty="0" err="1"/>
              <a:t>хвиля</a:t>
            </a:r>
            <a:r>
              <a:rPr lang="ru-RU" sz="1800" dirty="0"/>
              <a:t> </a:t>
            </a:r>
            <a:r>
              <a:rPr lang="ru-RU" sz="1800" dirty="0" err="1"/>
              <a:t>утікає</a:t>
            </a:r>
            <a:r>
              <a:rPr lang="ru-RU" sz="1800" dirty="0"/>
              <a:t>!..</a:t>
            </a:r>
            <a:br>
              <a:rPr lang="ru-RU" sz="1800" dirty="0"/>
            </a:br>
            <a:r>
              <a:rPr lang="ru-RU" sz="1800" dirty="0"/>
              <a:t>Аж — </a:t>
            </a:r>
            <a:r>
              <a:rPr lang="ru-RU" sz="1800" dirty="0" err="1"/>
              <a:t>гульк</a:t>
            </a:r>
            <a:r>
              <a:rPr lang="ru-RU" sz="1800" dirty="0"/>
              <a:t>!.. з води </a:t>
            </a:r>
            <a:r>
              <a:rPr lang="ru-RU" sz="1800" dirty="0" err="1"/>
              <a:t>Дівчинонька</a:t>
            </a:r>
            <a:r>
              <a:rPr lang="ru-RU" sz="1800" dirty="0"/>
              <a:t> </a:t>
            </a:r>
            <a:r>
              <a:rPr lang="ru-RU" sz="1800" dirty="0" err="1"/>
              <a:t>пливе</a:t>
            </a:r>
            <a:br>
              <a:rPr lang="ru-RU" sz="1800" dirty="0"/>
            </a:br>
            <a:r>
              <a:rPr lang="ru-RU" sz="1800" dirty="0"/>
              <a:t>І косу </a:t>
            </a:r>
            <a:r>
              <a:rPr lang="ru-RU" sz="1800" dirty="0" err="1"/>
              <a:t>зчісує</a:t>
            </a:r>
            <a:r>
              <a:rPr lang="ru-RU" sz="1800" dirty="0"/>
              <a:t>, і </a:t>
            </a:r>
            <a:r>
              <a:rPr lang="ru-RU" sz="1800" dirty="0" err="1"/>
              <a:t>брівками</a:t>
            </a:r>
            <a:r>
              <a:rPr lang="ru-RU" sz="1800" dirty="0"/>
              <a:t> </a:t>
            </a:r>
            <a:r>
              <a:rPr lang="ru-RU" sz="1800" dirty="0" err="1"/>
              <a:t>моргає</a:t>
            </a:r>
            <a:r>
              <a:rPr lang="ru-RU" sz="1800" dirty="0"/>
              <a:t>!..</a:t>
            </a:r>
            <a:br>
              <a:rPr lang="ru-RU" sz="1800" dirty="0"/>
            </a:br>
            <a:r>
              <a:rPr lang="ru-RU" sz="1800" dirty="0"/>
              <a:t>Вона й морга, вона й </a:t>
            </a:r>
            <a:r>
              <a:rPr lang="ru-RU" sz="1800" dirty="0" err="1"/>
              <a:t>співа</a:t>
            </a:r>
            <a:r>
              <a:rPr lang="ru-RU" sz="1800" dirty="0"/>
              <a:t>:</a:t>
            </a:r>
            <a:br>
              <a:rPr lang="ru-RU" sz="1800" dirty="0"/>
            </a:br>
            <a:r>
              <a:rPr lang="ru-RU" sz="1800" dirty="0"/>
              <a:t>"Гей, гей! не </a:t>
            </a:r>
            <a:r>
              <a:rPr lang="ru-RU" sz="1800" dirty="0" err="1"/>
              <a:t>надь</a:t>
            </a:r>
            <a:r>
              <a:rPr lang="ru-RU" sz="1800" dirty="0"/>
              <a:t>, </a:t>
            </a:r>
            <a:r>
              <a:rPr lang="ru-RU" sz="1800" dirty="0" err="1"/>
              <a:t>Рибалко</a:t>
            </a:r>
            <a:r>
              <a:rPr lang="ru-RU" sz="1800" dirty="0"/>
              <a:t> молоденький,</a:t>
            </a:r>
            <a:br>
              <a:rPr lang="ru-RU" sz="1800" dirty="0"/>
            </a:br>
            <a:r>
              <a:rPr lang="ru-RU" sz="1800" dirty="0"/>
              <a:t>На </a:t>
            </a:r>
            <a:r>
              <a:rPr lang="ru-RU" sz="1800" dirty="0" err="1"/>
              <a:t>зрадний</a:t>
            </a:r>
            <a:r>
              <a:rPr lang="ru-RU" sz="1800" dirty="0"/>
              <a:t> гак </a:t>
            </a:r>
            <a:r>
              <a:rPr lang="ru-RU" sz="1800" dirty="0" err="1"/>
              <a:t>ні</a:t>
            </a:r>
            <a:r>
              <a:rPr lang="ru-RU" sz="1800" dirty="0"/>
              <a:t> щуки, </a:t>
            </a:r>
            <a:r>
              <a:rPr lang="ru-RU" sz="1800" dirty="0" err="1"/>
              <a:t>ні</a:t>
            </a:r>
            <a:r>
              <a:rPr lang="ru-RU" sz="1800" dirty="0"/>
              <a:t> </a:t>
            </a:r>
            <a:r>
              <a:rPr lang="ru-RU" sz="1800" dirty="0" err="1"/>
              <a:t>лина</a:t>
            </a:r>
            <a:r>
              <a:rPr lang="ru-RU" sz="1800" dirty="0"/>
              <a:t>!..</a:t>
            </a:r>
            <a:br>
              <a:rPr lang="ru-RU" sz="1800" dirty="0"/>
            </a:br>
            <a:r>
              <a:rPr lang="ru-RU" sz="1800" dirty="0" err="1"/>
              <a:t>Нащо</a:t>
            </a:r>
            <a:r>
              <a:rPr lang="ru-RU" sz="1800" dirty="0"/>
              <a:t> </a:t>
            </a:r>
            <a:r>
              <a:rPr lang="ru-RU" sz="1800" dirty="0" err="1"/>
              <a:t>ти</a:t>
            </a:r>
            <a:r>
              <a:rPr lang="ru-RU" sz="1800" dirty="0"/>
              <a:t> </a:t>
            </a:r>
            <a:r>
              <a:rPr lang="ru-RU" sz="1800" dirty="0" err="1"/>
              <a:t>нівечиш</a:t>
            </a:r>
            <a:r>
              <a:rPr lang="ru-RU" sz="1800" dirty="0"/>
              <a:t> </a:t>
            </a:r>
            <a:r>
              <a:rPr lang="ru-RU" sz="1800" dirty="0" err="1"/>
              <a:t>мій</a:t>
            </a:r>
            <a:r>
              <a:rPr lang="ru-RU" sz="1800" dirty="0"/>
              <a:t> </a:t>
            </a:r>
            <a:r>
              <a:rPr lang="ru-RU" sz="1800" dirty="0" err="1"/>
              <a:t>рід</a:t>
            </a:r>
            <a:r>
              <a:rPr lang="ru-RU" sz="1800" dirty="0"/>
              <a:t> і </a:t>
            </a:r>
            <a:r>
              <a:rPr lang="ru-RU" sz="1800" dirty="0" err="1"/>
              <a:t>плід</a:t>
            </a:r>
            <a:r>
              <a:rPr lang="ru-RU" sz="1800" dirty="0"/>
              <a:t> </a:t>
            </a:r>
            <a:r>
              <a:rPr lang="ru-RU" sz="1800" dirty="0" err="1"/>
              <a:t>любенький</a:t>
            </a:r>
            <a:r>
              <a:rPr lang="ru-RU" sz="1800" dirty="0"/>
              <a:t>?</a:t>
            </a:r>
            <a:br>
              <a:rPr lang="ru-RU" sz="1800" dirty="0"/>
            </a:br>
            <a:r>
              <a:rPr lang="ru-RU" sz="1800" dirty="0"/>
              <a:t>Коли б </a:t>
            </a:r>
            <a:r>
              <a:rPr lang="ru-RU" sz="1800" dirty="0" err="1"/>
              <a:t>ти</a:t>
            </a:r>
            <a:r>
              <a:rPr lang="ru-RU" sz="1800" dirty="0"/>
              <a:t> знав, як </a:t>
            </a:r>
            <a:r>
              <a:rPr lang="ru-RU" sz="1800" dirty="0" err="1"/>
              <a:t>Рибалкам</a:t>
            </a:r>
            <a:br>
              <a:rPr lang="ru-RU" sz="1800" dirty="0"/>
            </a:br>
            <a:r>
              <a:rPr lang="ru-RU" sz="1800" dirty="0"/>
              <a:t>У </a:t>
            </a:r>
            <a:r>
              <a:rPr lang="ru-RU" sz="1800" dirty="0" err="1"/>
              <a:t>морі</a:t>
            </a:r>
            <a:r>
              <a:rPr lang="ru-RU" sz="1800" dirty="0"/>
              <a:t> жить </a:t>
            </a:r>
            <a:r>
              <a:rPr lang="ru-RU" sz="1800" dirty="0" err="1"/>
              <a:t>із</a:t>
            </a:r>
            <a:r>
              <a:rPr lang="ru-RU" sz="1800" dirty="0"/>
              <a:t> </a:t>
            </a:r>
            <a:r>
              <a:rPr lang="ru-RU" sz="1800" dirty="0" err="1"/>
              <a:t>рибками</a:t>
            </a:r>
            <a:r>
              <a:rPr lang="ru-RU" sz="1800" dirty="0"/>
              <a:t> </a:t>
            </a:r>
            <a:r>
              <a:rPr lang="ru-RU" sz="1800" dirty="0" err="1"/>
              <a:t>гарненько</a:t>
            </a:r>
            <a:r>
              <a:rPr lang="ru-RU" sz="1800" dirty="0"/>
              <a:t>,</a:t>
            </a:r>
            <a:br>
              <a:rPr lang="ru-RU" sz="1800" dirty="0"/>
            </a:br>
            <a:r>
              <a:rPr lang="ru-RU" sz="1800" dirty="0" err="1"/>
              <a:t>Ти</a:t>
            </a:r>
            <a:r>
              <a:rPr lang="ru-RU" sz="1800" dirty="0"/>
              <a:t> б сам </a:t>
            </a:r>
            <a:r>
              <a:rPr lang="ru-RU" sz="1800" dirty="0" err="1"/>
              <a:t>пірнув</a:t>
            </a:r>
            <a:r>
              <a:rPr lang="ru-RU" sz="1800" dirty="0"/>
              <a:t> на дно к липам</a:t>
            </a:r>
            <a:br>
              <a:rPr lang="ru-RU" sz="1800" dirty="0"/>
            </a:br>
            <a:r>
              <a:rPr lang="ru-RU" sz="1800" dirty="0"/>
              <a:t>І </a:t>
            </a:r>
            <a:r>
              <a:rPr lang="ru-RU" sz="1800" dirty="0" err="1"/>
              <a:t>парубоцькеє</a:t>
            </a:r>
            <a:r>
              <a:rPr lang="ru-RU" sz="1800" dirty="0"/>
              <a:t> </a:t>
            </a:r>
            <a:r>
              <a:rPr lang="ru-RU" sz="1800" dirty="0" err="1"/>
              <a:t>оддав</a:t>
            </a:r>
            <a:r>
              <a:rPr lang="ru-RU" sz="1800" dirty="0"/>
              <a:t> би нам </a:t>
            </a:r>
            <a:r>
              <a:rPr lang="ru-RU" sz="1800" dirty="0" err="1"/>
              <a:t>серденько</a:t>
            </a:r>
            <a:r>
              <a:rPr lang="ru-RU" sz="1800" dirty="0"/>
              <a:t>!</a:t>
            </a:r>
            <a:br>
              <a:rPr lang="ru-RU" sz="1800" dirty="0"/>
            </a:br>
            <a:r>
              <a:rPr lang="ru-RU" sz="1800" dirty="0" err="1"/>
              <a:t>Ти</a:t>
            </a:r>
            <a:r>
              <a:rPr lang="ru-RU" sz="1800" dirty="0"/>
              <a:t> ж </a:t>
            </a:r>
            <a:r>
              <a:rPr lang="ru-RU" sz="1800" dirty="0" err="1"/>
              <a:t>бачиш</a:t>
            </a:r>
            <a:r>
              <a:rPr lang="ru-RU" sz="1800" dirty="0"/>
              <a:t> сам,— не </a:t>
            </a:r>
            <a:r>
              <a:rPr lang="ru-RU" sz="1800" dirty="0" err="1"/>
              <a:t>скажеш</a:t>
            </a:r>
            <a:r>
              <a:rPr lang="ru-RU" sz="1800" dirty="0"/>
              <a:t>: </a:t>
            </a:r>
            <a:r>
              <a:rPr lang="ru-RU" sz="1800" dirty="0" err="1"/>
              <a:t>ні</a:t>
            </a:r>
            <a:r>
              <a:rPr lang="ru-RU" sz="1800" dirty="0"/>
              <a:t> —</a:t>
            </a:r>
            <a:br>
              <a:rPr lang="ru-RU" sz="1800" dirty="0"/>
            </a:br>
            <a:r>
              <a:rPr lang="ru-RU" sz="1800" dirty="0"/>
              <a:t>Як </a:t>
            </a:r>
            <a:r>
              <a:rPr lang="ru-RU" sz="1800" dirty="0" err="1"/>
              <a:t>сонечко</a:t>
            </a:r>
            <a:r>
              <a:rPr lang="ru-RU" sz="1800" dirty="0"/>
              <a:t> і </a:t>
            </a:r>
            <a:r>
              <a:rPr lang="ru-RU" sz="1800" dirty="0" err="1"/>
              <a:t>місяць</a:t>
            </a:r>
            <a:r>
              <a:rPr lang="ru-RU" sz="1800" dirty="0"/>
              <a:t> </a:t>
            </a:r>
            <a:r>
              <a:rPr lang="ru-RU" sz="1800" dirty="0" err="1"/>
              <a:t>червоненький</a:t>
            </a:r>
            <a:br>
              <a:rPr lang="ru-RU" sz="1800" dirty="0"/>
            </a:br>
            <a:r>
              <a:rPr lang="ru-RU" sz="1800" dirty="0" err="1"/>
              <a:t>Хлюпощуться</a:t>
            </a:r>
            <a:r>
              <a:rPr lang="ru-RU" sz="1800" dirty="0"/>
              <a:t> у нас в </a:t>
            </a:r>
            <a:r>
              <a:rPr lang="ru-RU" sz="1800" dirty="0" err="1"/>
              <a:t>воді</a:t>
            </a:r>
            <a:r>
              <a:rPr lang="ru-RU" sz="1800" dirty="0"/>
              <a:t> на </a:t>
            </a:r>
            <a:r>
              <a:rPr lang="ru-RU" sz="1800" dirty="0" err="1"/>
              <a:t>дні</a:t>
            </a:r>
            <a:br>
              <a:rPr lang="ru-RU" sz="1800" dirty="0"/>
            </a:br>
            <a:r>
              <a:rPr lang="ru-RU" sz="1800" dirty="0"/>
              <a:t>І </a:t>
            </a:r>
            <a:r>
              <a:rPr lang="ru-RU" sz="1800" dirty="0" err="1"/>
              <a:t>із</a:t>
            </a:r>
            <a:r>
              <a:rPr lang="ru-RU" sz="1800" dirty="0"/>
              <a:t> води на </a:t>
            </a:r>
            <a:r>
              <a:rPr lang="ru-RU" sz="1800" dirty="0" err="1"/>
              <a:t>світ</a:t>
            </a:r>
            <a:r>
              <a:rPr lang="ru-RU" sz="1800" dirty="0"/>
              <a:t> </a:t>
            </a:r>
            <a:r>
              <a:rPr lang="ru-RU" sz="1800" dirty="0" err="1"/>
              <a:t>виходять</a:t>
            </a:r>
            <a:r>
              <a:rPr lang="ru-RU" sz="1800" dirty="0"/>
              <a:t> </a:t>
            </a:r>
            <a:r>
              <a:rPr lang="ru-RU" sz="1800" dirty="0" err="1"/>
              <a:t>веселенькі</a:t>
            </a:r>
            <a:r>
              <a:rPr lang="ru-RU" sz="1800" dirty="0"/>
              <a:t>!</a:t>
            </a:r>
            <a:br>
              <a:rPr lang="ru-RU" sz="1800" dirty="0"/>
            </a:br>
            <a:r>
              <a:rPr lang="ru-RU" sz="1800" dirty="0" err="1"/>
              <a:t>Ти</a:t>
            </a:r>
            <a:r>
              <a:rPr lang="ru-RU" sz="1800" dirty="0"/>
              <a:t> ж </a:t>
            </a:r>
            <a:r>
              <a:rPr lang="ru-RU" sz="1800" dirty="0" err="1"/>
              <a:t>бачив</a:t>
            </a:r>
            <a:r>
              <a:rPr lang="ru-RU" sz="1800" dirty="0"/>
              <a:t> сам, як в темну </a:t>
            </a:r>
            <a:r>
              <a:rPr lang="ru-RU" sz="1800" dirty="0" err="1"/>
              <a:t>ніч</a:t>
            </a:r>
            <a:br>
              <a:rPr lang="ru-RU" sz="1800" dirty="0"/>
            </a:br>
            <a:r>
              <a:rPr lang="ru-RU" sz="1800" dirty="0" err="1"/>
              <a:t>Блищать</a:t>
            </a:r>
            <a:r>
              <a:rPr lang="ru-RU" sz="1800" dirty="0"/>
              <a:t> у нас </a:t>
            </a:r>
            <a:r>
              <a:rPr lang="ru-RU" sz="1800" dirty="0" err="1"/>
              <a:t>зіроньки</a:t>
            </a:r>
            <a:r>
              <a:rPr lang="ru-RU" sz="1800" dirty="0"/>
              <a:t> </a:t>
            </a:r>
            <a:r>
              <a:rPr lang="ru-RU" sz="1800" dirty="0" err="1"/>
              <a:t>під</a:t>
            </a:r>
            <a:r>
              <a:rPr lang="ru-RU" sz="1800" dirty="0"/>
              <a:t> водою;</a:t>
            </a:r>
            <a:br>
              <a:rPr lang="ru-RU" sz="1800" dirty="0"/>
            </a:br>
            <a:r>
              <a:rPr lang="ru-RU" sz="1800" dirty="0"/>
              <a:t>Ходи ж до нас, покинь </a:t>
            </a:r>
            <a:r>
              <a:rPr lang="ru-RU" sz="1800" dirty="0" err="1"/>
              <a:t>ти</a:t>
            </a:r>
            <a:r>
              <a:rPr lang="ru-RU" sz="1800" dirty="0"/>
              <a:t> </a:t>
            </a:r>
            <a:r>
              <a:rPr lang="ru-RU" sz="1800" dirty="0" err="1"/>
              <a:t>удку</a:t>
            </a:r>
            <a:r>
              <a:rPr lang="ru-RU" sz="1800" dirty="0"/>
              <a:t> </a:t>
            </a:r>
            <a:r>
              <a:rPr lang="ru-RU" sz="1800" dirty="0" err="1"/>
              <a:t>пріч</a:t>
            </a:r>
            <a:r>
              <a:rPr lang="ru-RU" sz="1800" dirty="0"/>
              <a:t>,-</a:t>
            </a:r>
            <a:br>
              <a:rPr lang="ru-RU" sz="1800" dirty="0"/>
            </a:br>
            <a:r>
              <a:rPr lang="ru-RU" sz="1800" dirty="0" err="1"/>
              <a:t>Зо</a:t>
            </a:r>
            <a:r>
              <a:rPr lang="ru-RU" sz="1800" dirty="0"/>
              <a:t> мною </a:t>
            </a:r>
            <a:r>
              <a:rPr lang="ru-RU" sz="1800" dirty="0" err="1"/>
              <a:t>будеш</a:t>
            </a:r>
            <a:r>
              <a:rPr lang="ru-RU" sz="1800" dirty="0"/>
              <a:t> жить, як брат </a:t>
            </a:r>
            <a:r>
              <a:rPr lang="ru-RU" sz="1800" dirty="0" err="1"/>
              <a:t>живе</a:t>
            </a:r>
            <a:r>
              <a:rPr lang="ru-RU" sz="1800" dirty="0"/>
              <a:t> з сестрою!</a:t>
            </a:r>
            <a:br>
              <a:rPr lang="ru-RU" sz="1800" dirty="0"/>
            </a:br>
            <a:r>
              <a:rPr lang="ru-RU" sz="1800" dirty="0" err="1"/>
              <a:t>Зирни</a:t>
            </a:r>
            <a:r>
              <a:rPr lang="ru-RU" sz="1800" dirty="0"/>
              <a:t> </a:t>
            </a:r>
            <a:r>
              <a:rPr lang="ru-RU" sz="1800" dirty="0" err="1"/>
              <a:t>сюди</a:t>
            </a:r>
            <a:r>
              <a:rPr lang="ru-RU" sz="1800" dirty="0"/>
              <a:t>!.. </a:t>
            </a:r>
            <a:r>
              <a:rPr lang="ru-RU" sz="1800" dirty="0" err="1"/>
              <a:t>чи</a:t>
            </a:r>
            <a:r>
              <a:rPr lang="ru-RU" sz="1800" dirty="0"/>
              <a:t> се ж вода?..</a:t>
            </a:r>
            <a:br>
              <a:rPr lang="ru-RU" sz="1800" dirty="0"/>
            </a:br>
            <a:r>
              <a:rPr lang="ru-RU" sz="1800" dirty="0"/>
              <a:t>Се </a:t>
            </a:r>
            <a:r>
              <a:rPr lang="ru-RU" sz="1800" dirty="0" err="1"/>
              <a:t>дзеркало</a:t>
            </a:r>
            <a:r>
              <a:rPr lang="ru-RU" sz="1800" dirty="0"/>
              <a:t>,— глянь на свою уроду!..</a:t>
            </a:r>
            <a:br>
              <a:rPr lang="ru-RU" sz="1800" dirty="0"/>
            </a:br>
            <a:r>
              <a:rPr lang="ru-RU" sz="1800" dirty="0"/>
              <a:t>Ой, я не з </a:t>
            </a:r>
            <a:r>
              <a:rPr lang="ru-RU" sz="1800" dirty="0" err="1"/>
              <a:t>тим</a:t>
            </a:r>
            <a:r>
              <a:rPr lang="ru-RU" sz="1800" dirty="0"/>
              <a:t> </a:t>
            </a:r>
            <a:r>
              <a:rPr lang="ru-RU" sz="1800" dirty="0" err="1"/>
              <a:t>прийшла</a:t>
            </a:r>
            <a:r>
              <a:rPr lang="ru-RU" sz="1800" dirty="0"/>
              <a:t> сюда,</a:t>
            </a:r>
            <a:br>
              <a:rPr lang="ru-RU" sz="1800" dirty="0"/>
            </a:br>
            <a:r>
              <a:rPr lang="ru-RU" sz="1800" dirty="0" err="1"/>
              <a:t>Щоб</a:t>
            </a:r>
            <a:r>
              <a:rPr lang="ru-RU" sz="1800" dirty="0"/>
              <a:t> </a:t>
            </a:r>
            <a:r>
              <a:rPr lang="ru-RU" sz="1800" dirty="0" err="1"/>
              <a:t>намовлять</a:t>
            </a:r>
            <a:r>
              <a:rPr lang="ru-RU" sz="1800" dirty="0"/>
              <a:t> з води на парубка невзгоду!"</a:t>
            </a:r>
            <a:br>
              <a:rPr lang="ru-RU" sz="1800" dirty="0"/>
            </a:br>
            <a:r>
              <a:rPr lang="ru-RU" sz="1800" dirty="0"/>
              <a:t>Вода </a:t>
            </a:r>
            <a:r>
              <a:rPr lang="ru-RU" sz="1800" dirty="0" err="1"/>
              <a:t>шумить</a:t>
            </a:r>
            <a:r>
              <a:rPr lang="ru-RU" sz="1800" dirty="0"/>
              <a:t>!., вода гуде...</a:t>
            </a:r>
            <a:br>
              <a:rPr lang="ru-RU" sz="1800" dirty="0"/>
            </a:br>
            <a:r>
              <a:rPr lang="ru-RU" sz="1800" dirty="0"/>
              <a:t>І </a:t>
            </a:r>
            <a:r>
              <a:rPr lang="ru-RU" sz="1800" dirty="0" err="1"/>
              <a:t>ніженьки</a:t>
            </a:r>
            <a:r>
              <a:rPr lang="ru-RU" sz="1800" dirty="0"/>
              <a:t> по </a:t>
            </a:r>
            <a:r>
              <a:rPr lang="ru-RU" sz="1800" dirty="0" err="1"/>
              <a:t>кісточки</a:t>
            </a:r>
            <a:r>
              <a:rPr lang="ru-RU" sz="1800" dirty="0"/>
              <a:t> </a:t>
            </a:r>
            <a:r>
              <a:rPr lang="ru-RU" sz="1800" dirty="0" err="1"/>
              <a:t>займає</a:t>
            </a:r>
            <a:r>
              <a:rPr lang="ru-RU" sz="1800" dirty="0"/>
              <a:t>!..</a:t>
            </a:r>
            <a:br>
              <a:rPr lang="ru-RU" sz="1800" dirty="0"/>
            </a:br>
            <a:r>
              <a:rPr lang="ru-RU" sz="1800" dirty="0" err="1"/>
              <a:t>Рибалка</a:t>
            </a:r>
            <a:r>
              <a:rPr lang="ru-RU" sz="1800" dirty="0"/>
              <a:t> встав, </a:t>
            </a:r>
            <a:r>
              <a:rPr lang="ru-RU" sz="1800" dirty="0" err="1"/>
              <a:t>Рибалка</a:t>
            </a:r>
            <a:r>
              <a:rPr lang="ru-RU" sz="1800" dirty="0"/>
              <a:t> </a:t>
            </a:r>
            <a:r>
              <a:rPr lang="ru-RU" sz="1800" dirty="0" err="1"/>
              <a:t>йде</a:t>
            </a:r>
            <a:r>
              <a:rPr lang="ru-RU" sz="1800" dirty="0"/>
              <a:t>,</a:t>
            </a:r>
            <a:br>
              <a:rPr lang="ru-RU" sz="1800" dirty="0"/>
            </a:br>
            <a:r>
              <a:rPr lang="ru-RU" sz="1800" dirty="0"/>
              <a:t>То </a:t>
            </a:r>
            <a:r>
              <a:rPr lang="ru-RU" sz="1800" dirty="0" err="1"/>
              <a:t>спиниться</a:t>
            </a:r>
            <a:r>
              <a:rPr lang="ru-RU" sz="1800" dirty="0"/>
              <a:t>, то </a:t>
            </a:r>
            <a:r>
              <a:rPr lang="ru-RU" sz="1800" dirty="0" err="1"/>
              <a:t>вп'ять</a:t>
            </a:r>
            <a:r>
              <a:rPr lang="ru-RU" sz="1800" dirty="0"/>
              <a:t> все </a:t>
            </a:r>
            <a:r>
              <a:rPr lang="ru-RU" sz="1800" dirty="0" err="1"/>
              <a:t>глибшенько</a:t>
            </a:r>
            <a:r>
              <a:rPr lang="ru-RU" sz="1800" dirty="0"/>
              <a:t> </a:t>
            </a:r>
            <a:r>
              <a:rPr lang="ru-RU" sz="1800" dirty="0" err="1"/>
              <a:t>пірнає</a:t>
            </a:r>
            <a:r>
              <a:rPr lang="ru-RU" sz="1800" dirty="0"/>
              <a:t>!..</a:t>
            </a:r>
            <a:br>
              <a:rPr lang="ru-RU" sz="1800" dirty="0"/>
            </a:br>
            <a:r>
              <a:rPr lang="ru-RU" sz="1800" dirty="0"/>
              <a:t>Вона ж морга, вона й </a:t>
            </a:r>
            <a:r>
              <a:rPr lang="ru-RU" sz="1800" dirty="0" err="1"/>
              <a:t>співа</a:t>
            </a:r>
            <a:r>
              <a:rPr lang="ru-RU" sz="1800" dirty="0"/>
              <a:t>...</a:t>
            </a:r>
            <a:br>
              <a:rPr lang="ru-RU" sz="1800" dirty="0"/>
            </a:br>
            <a:r>
              <a:rPr lang="ru-RU" sz="1800" dirty="0" err="1"/>
              <a:t>Гульк</a:t>
            </a:r>
            <a:r>
              <a:rPr lang="ru-RU" sz="1800" dirty="0"/>
              <a:t>!.. </a:t>
            </a:r>
            <a:r>
              <a:rPr lang="ru-RU" sz="1800" dirty="0" err="1"/>
              <a:t>приснули</a:t>
            </a:r>
            <a:r>
              <a:rPr lang="ru-RU" sz="1800" dirty="0"/>
              <a:t> на </a:t>
            </a:r>
            <a:r>
              <a:rPr lang="ru-RU" sz="1800" dirty="0" err="1"/>
              <a:t>синім</a:t>
            </a:r>
            <a:r>
              <a:rPr lang="ru-RU" sz="1800" dirty="0"/>
              <a:t> </a:t>
            </a:r>
            <a:r>
              <a:rPr lang="ru-RU" sz="1800" dirty="0" err="1"/>
              <a:t>морі</a:t>
            </a:r>
            <a:r>
              <a:rPr lang="ru-RU" sz="1800" dirty="0"/>
              <a:t> скалки!..</a:t>
            </a:r>
            <a:br>
              <a:rPr lang="ru-RU" sz="1800" dirty="0"/>
            </a:br>
            <a:r>
              <a:rPr lang="ru-RU" sz="1800" dirty="0" err="1"/>
              <a:t>Рибалка</a:t>
            </a:r>
            <a:r>
              <a:rPr lang="ru-RU" sz="1800" dirty="0"/>
              <a:t> хлюп!.. За ним </a:t>
            </a:r>
            <a:r>
              <a:rPr lang="ru-RU" sz="1800" dirty="0" err="1"/>
              <a:t>шубовсть</a:t>
            </a:r>
            <a:r>
              <a:rPr lang="ru-RU" sz="1800" dirty="0"/>
              <a:t> вона!..</a:t>
            </a:r>
            <a:br>
              <a:rPr lang="ru-RU" sz="1800" dirty="0"/>
            </a:br>
            <a:r>
              <a:rPr lang="ru-RU" sz="1800" dirty="0"/>
              <a:t>І </a:t>
            </a:r>
            <a:r>
              <a:rPr lang="ru-RU" sz="1800" dirty="0" err="1"/>
              <a:t>більше</a:t>
            </a:r>
            <a:r>
              <a:rPr lang="ru-RU" sz="1800" dirty="0"/>
              <a:t> </a:t>
            </a:r>
            <a:r>
              <a:rPr lang="ru-RU" sz="1800" dirty="0" err="1"/>
              <a:t>вже</a:t>
            </a:r>
            <a:r>
              <a:rPr lang="ru-RU" sz="1800" dirty="0"/>
              <a:t> </a:t>
            </a:r>
            <a:r>
              <a:rPr lang="ru-RU" sz="1800" dirty="0" err="1"/>
              <a:t>нігде</a:t>
            </a:r>
            <a:r>
              <a:rPr lang="ru-RU" sz="1800" dirty="0"/>
              <a:t> не </a:t>
            </a:r>
            <a:r>
              <a:rPr lang="ru-RU" sz="1800" dirty="0" err="1"/>
              <a:t>бачили</a:t>
            </a:r>
            <a:r>
              <a:rPr lang="ru-RU" sz="1800" dirty="0"/>
              <a:t> </a:t>
            </a:r>
            <a:r>
              <a:rPr lang="ru-RU" sz="1800" dirty="0" err="1"/>
              <a:t>Рибалки</a:t>
            </a:r>
            <a:r>
              <a:rPr lang="ru-RU" sz="1800" dirty="0"/>
              <a:t>!</a:t>
            </a:r>
            <a:endParaRPr lang="cs-CZ" sz="1800" dirty="0"/>
          </a:p>
        </p:txBody>
      </p:sp>
    </p:spTree>
    <p:extLst>
      <p:ext uri="{BB962C8B-B14F-4D97-AF65-F5344CB8AC3E}">
        <p14:creationId xmlns:p14="http://schemas.microsoft.com/office/powerpoint/2010/main" val="3798708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3" name="Freeform: Shape 12">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5" name="Freeform: Shape 14">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6BEADBFD-A863-7C4D-83F0-4BD0F4B43C30}"/>
              </a:ext>
            </a:extLst>
          </p:cNvPr>
          <p:cNvSpPr>
            <a:spLocks noGrp="1"/>
          </p:cNvSpPr>
          <p:nvPr>
            <p:ph type="title"/>
          </p:nvPr>
        </p:nvSpPr>
        <p:spPr>
          <a:xfrm>
            <a:off x="1861854" y="633046"/>
            <a:ext cx="4834021" cy="1314996"/>
          </a:xfrm>
        </p:spPr>
        <p:txBody>
          <a:bodyPr anchor="b">
            <a:normAutofit/>
          </a:bodyPr>
          <a:lstStyle/>
          <a:p>
            <a:r>
              <a:rPr lang="cs-CZ" dirty="0"/>
              <a:t>Romantická tvorba </a:t>
            </a:r>
            <a:br>
              <a:rPr lang="cs-CZ" dirty="0"/>
            </a:br>
            <a:r>
              <a:rPr lang="uk-UA" dirty="0"/>
              <a:t>Євген Гребінка</a:t>
            </a:r>
            <a:endParaRPr lang="cs-CZ"/>
          </a:p>
        </p:txBody>
      </p:sp>
      <p:sp>
        <p:nvSpPr>
          <p:cNvPr id="3" name="Zástupný obsah 2">
            <a:extLst>
              <a:ext uri="{FF2B5EF4-FFF2-40B4-BE49-F238E27FC236}">
                <a16:creationId xmlns:a16="http://schemas.microsoft.com/office/drawing/2014/main" id="{E6A20406-3C6E-C042-AE60-76211D956BDE}"/>
              </a:ext>
            </a:extLst>
          </p:cNvPr>
          <p:cNvSpPr>
            <a:spLocks noGrp="1"/>
          </p:cNvSpPr>
          <p:nvPr>
            <p:ph idx="1"/>
          </p:nvPr>
        </p:nvSpPr>
        <p:spPr>
          <a:xfrm>
            <a:off x="1861854" y="2125737"/>
            <a:ext cx="4834021" cy="4044463"/>
          </a:xfrm>
        </p:spPr>
        <p:txBody>
          <a:bodyPr>
            <a:normAutofit/>
          </a:bodyPr>
          <a:lstStyle/>
          <a:p>
            <a:r>
              <a:rPr lang="ru-RU" sz="2200" dirty="0"/>
              <a:t>«</a:t>
            </a:r>
            <a:r>
              <a:rPr lang="ru-RU" sz="2200" dirty="0" err="1"/>
              <a:t>Човен</a:t>
            </a:r>
            <a:r>
              <a:rPr lang="ru-RU" sz="2200" dirty="0"/>
              <a:t>», «</a:t>
            </a:r>
            <a:r>
              <a:rPr lang="ru-RU" sz="2200" dirty="0" err="1"/>
              <a:t>Українська</a:t>
            </a:r>
            <a:r>
              <a:rPr lang="ru-RU" sz="2200" dirty="0"/>
              <a:t> </a:t>
            </a:r>
            <a:r>
              <a:rPr lang="ru-RU" sz="2200" dirty="0" err="1"/>
              <a:t>мелодія</a:t>
            </a:r>
            <a:r>
              <a:rPr lang="ru-RU" sz="2200" dirty="0"/>
              <a:t>», «Маруся», «</a:t>
            </a:r>
            <a:r>
              <a:rPr lang="ru-RU" sz="2200" dirty="0" err="1"/>
              <a:t>Заквітчалася</a:t>
            </a:r>
            <a:r>
              <a:rPr lang="ru-RU" sz="2200" dirty="0"/>
              <a:t> </a:t>
            </a:r>
            <a:r>
              <a:rPr lang="ru-RU" sz="2200" dirty="0" err="1"/>
              <a:t>дівчина</a:t>
            </a:r>
            <a:r>
              <a:rPr lang="ru-RU" sz="2200" dirty="0"/>
              <a:t>». </a:t>
            </a:r>
          </a:p>
          <a:p>
            <a:r>
              <a:rPr lang="cs-CZ" sz="2200" dirty="0"/>
              <a:t>Romance</a:t>
            </a:r>
            <a:r>
              <a:rPr lang="ru-RU" sz="2200" dirty="0"/>
              <a:t> «Очи </a:t>
            </a:r>
            <a:r>
              <a:rPr lang="ru-RU" sz="2200" dirty="0" err="1"/>
              <a:t>чорные</a:t>
            </a:r>
            <a:r>
              <a:rPr lang="ru-RU" sz="2200" dirty="0"/>
              <a:t>», </a:t>
            </a:r>
            <a:r>
              <a:rPr lang="cs-CZ" sz="2200" dirty="0"/>
              <a:t>rusky psané básně </a:t>
            </a:r>
            <a:r>
              <a:rPr lang="ru-RU" sz="2200" dirty="0"/>
              <a:t>«Печаль», «Скала». </a:t>
            </a:r>
            <a:r>
              <a:rPr lang="cs-CZ" sz="2200" dirty="0"/>
              <a:t>sbírka </a:t>
            </a:r>
            <a:r>
              <a:rPr lang="ru-RU" sz="2200" dirty="0"/>
              <a:t>«Рассказы </a:t>
            </a:r>
            <a:r>
              <a:rPr lang="ru-RU" sz="2200" dirty="0" err="1"/>
              <a:t>пирятинца</a:t>
            </a:r>
            <a:r>
              <a:rPr lang="ru-RU" sz="2200" dirty="0"/>
              <a:t>». </a:t>
            </a:r>
          </a:p>
          <a:p>
            <a:r>
              <a:rPr lang="cs-CZ" sz="2200" dirty="0"/>
              <a:t>Novely</a:t>
            </a:r>
            <a:r>
              <a:rPr lang="ru-RU" sz="2200" dirty="0"/>
              <a:t> «</a:t>
            </a:r>
            <a:r>
              <a:rPr lang="ru-RU" sz="2200" dirty="0" err="1"/>
              <a:t>Нежинский</a:t>
            </a:r>
            <a:r>
              <a:rPr lang="ru-RU" sz="2200" dirty="0"/>
              <a:t> полковник Золотаренко», «Кулик». </a:t>
            </a:r>
          </a:p>
          <a:p>
            <a:r>
              <a:rPr lang="cs-CZ" sz="2200" dirty="0"/>
              <a:t>Romány</a:t>
            </a:r>
            <a:r>
              <a:rPr lang="ru-RU" sz="2200" dirty="0"/>
              <a:t> «Доктор», «</a:t>
            </a:r>
            <a:r>
              <a:rPr lang="ru-RU" sz="2200" dirty="0" err="1"/>
              <a:t>Чайковський</a:t>
            </a:r>
            <a:r>
              <a:rPr lang="ru-RU" sz="2200" dirty="0"/>
              <a:t>». </a:t>
            </a:r>
          </a:p>
          <a:p>
            <a:r>
              <a:rPr lang="cs-CZ" sz="2200" dirty="0"/>
              <a:t>črty</a:t>
            </a:r>
            <a:r>
              <a:rPr lang="ru-RU" sz="2200" dirty="0"/>
              <a:t> «Петербургская сторона», «Хвастун». </a:t>
            </a:r>
            <a:endParaRPr lang="cs-CZ" sz="2200" dirty="0"/>
          </a:p>
        </p:txBody>
      </p:sp>
      <p:pic>
        <p:nvPicPr>
          <p:cNvPr id="4" name="Obrázek 3" descr="Obsah obrázku osoba, muž, oblečení, fotka&#10;&#10;Popis byl vytvořen automaticky">
            <a:extLst>
              <a:ext uri="{FF2B5EF4-FFF2-40B4-BE49-F238E27FC236}">
                <a16:creationId xmlns:a16="http://schemas.microsoft.com/office/drawing/2014/main" id="{C89397E0-D0B5-C24A-85E5-7519866FE0D9}"/>
              </a:ext>
            </a:extLst>
          </p:cNvPr>
          <p:cNvPicPr>
            <a:picLocks noChangeAspect="1"/>
          </p:cNvPicPr>
          <p:nvPr/>
        </p:nvPicPr>
        <p:blipFill rotWithShape="1">
          <a:blip r:embed="rId2"/>
          <a:srcRect b="30000"/>
          <a:stretch/>
        </p:blipFill>
        <p:spPr>
          <a:xfrm>
            <a:off x="7235473" y="1200223"/>
            <a:ext cx="4072815" cy="4072815"/>
          </a:xfrm>
          <a:prstGeom prst="rect">
            <a:avLst/>
          </a:prstGeom>
        </p:spPr>
      </p:pic>
      <p:grpSp>
        <p:nvGrpSpPr>
          <p:cNvPr id="19"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0" name="Freeform: Shape 19">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97822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BB516652-5173-B14F-BF31-2B3A03F6FA91}"/>
              </a:ext>
            </a:extLst>
          </p:cNvPr>
          <p:cNvSpPr>
            <a:spLocks noGrp="1"/>
          </p:cNvSpPr>
          <p:nvPr>
            <p:ph type="subTitle" idx="1"/>
          </p:nvPr>
        </p:nvSpPr>
        <p:spPr>
          <a:xfrm>
            <a:off x="963168" y="1100328"/>
            <a:ext cx="10741152" cy="5288280"/>
          </a:xfrm>
        </p:spPr>
        <p:txBody>
          <a:bodyPr>
            <a:normAutofit/>
          </a:bodyPr>
          <a:lstStyle/>
          <a:p>
            <a:pPr marL="342900" indent="-342900" algn="l">
              <a:buFont typeface="Arial" panose="020B0604020202020204" pitchFamily="34" charset="0"/>
              <a:buChar char="•"/>
            </a:pPr>
            <a:r>
              <a:rPr lang="cs-CZ" b="1" cap="none" dirty="0">
                <a:latin typeface="Times New Roman" panose="02020603050405020304" pitchFamily="18" charset="0"/>
                <a:cs typeface="Times New Roman" panose="02020603050405020304" pitchFamily="18" charset="0"/>
              </a:rPr>
              <a:t>písně</a:t>
            </a:r>
            <a:r>
              <a:rPr lang="cs-CZ" cap="none" dirty="0">
                <a:latin typeface="Times New Roman" panose="02020603050405020304" pitchFamily="18" charset="0"/>
                <a:cs typeface="Times New Roman" panose="02020603050405020304" pitchFamily="18" charset="0"/>
              </a:rPr>
              <a:t> (Cyril </a:t>
            </a:r>
            <a:r>
              <a:rPr lang="cs-CZ" cap="none" dirty="0" err="1">
                <a:latin typeface="Times New Roman" panose="02020603050405020304" pitchFamily="18" charset="0"/>
                <a:cs typeface="Times New Roman" panose="02020603050405020304" pitchFamily="18" charset="0"/>
              </a:rPr>
              <a:t>Turovský</a:t>
            </a:r>
            <a:r>
              <a:rPr lang="cs-CZ" cap="none" dirty="0">
                <a:latin typeface="Times New Roman" panose="02020603050405020304" pitchFamily="18" charset="0"/>
                <a:cs typeface="Times New Roman" panose="02020603050405020304" pitchFamily="18" charset="0"/>
              </a:rPr>
              <a:t> – ďábelské písně a </a:t>
            </a:r>
            <a:r>
              <a:rPr lang="uk-UA" cap="none" dirty="0">
                <a:latin typeface="Times New Roman" panose="02020603050405020304" pitchFamily="18" charset="0"/>
                <a:cs typeface="Times New Roman" panose="02020603050405020304" pitchFamily="18" charset="0"/>
              </a:rPr>
              <a:t>«Слова </a:t>
            </a:r>
            <a:r>
              <a:rPr lang="uk-UA" cap="none" dirty="0" err="1">
                <a:latin typeface="Times New Roman" panose="02020603050405020304" pitchFamily="18" charset="0"/>
                <a:cs typeface="Times New Roman" panose="02020603050405020304" pitchFamily="18" charset="0"/>
              </a:rPr>
              <a:t>нікоєго</a:t>
            </a:r>
            <a:r>
              <a:rPr lang="uk-UA" cap="none" dirty="0">
                <a:latin typeface="Times New Roman" panose="02020603050405020304" pitchFamily="18" charset="0"/>
                <a:cs typeface="Times New Roman" panose="02020603050405020304" pitchFamily="18" charset="0"/>
              </a:rPr>
              <a:t> Христолюбця»</a:t>
            </a:r>
            <a:r>
              <a:rPr lang="cs-CZ" cap="none" dirty="0">
                <a:latin typeface="Times New Roman" panose="02020603050405020304" pitchFamily="18" charset="0"/>
                <a:cs typeface="Times New Roman" panose="02020603050405020304" pitchFamily="18" charset="0"/>
              </a:rPr>
              <a:t>, Jan Blahoslav píseň o Stefanu Vojvodovi)</a:t>
            </a:r>
          </a:p>
          <a:p>
            <a:pPr marL="342900" indent="-342900" algn="l">
              <a:buFont typeface="Arial" panose="020B0604020202020204" pitchFamily="34" charset="0"/>
              <a:buChar char="•"/>
            </a:pPr>
            <a:r>
              <a:rPr lang="cs-CZ" b="1" cap="none" dirty="0">
                <a:latin typeface="Times New Roman" panose="02020603050405020304" pitchFamily="18" charset="0"/>
                <a:cs typeface="Times New Roman" panose="02020603050405020304" pitchFamily="18" charset="0"/>
              </a:rPr>
              <a:t>rituální písně </a:t>
            </a:r>
            <a:r>
              <a:rPr lang="cs-CZ" cap="none" dirty="0">
                <a:latin typeface="Times New Roman" panose="02020603050405020304" pitchFamily="18" charset="0"/>
                <a:cs typeface="Times New Roman" panose="02020603050405020304" pitchFamily="18" charset="0"/>
              </a:rPr>
              <a:t>(např. koledy)</a:t>
            </a:r>
          </a:p>
          <a:p>
            <a:pPr marL="342900" indent="-342900" algn="l">
              <a:buFont typeface="Arial" panose="020B0604020202020204" pitchFamily="34" charset="0"/>
              <a:buChar char="•"/>
            </a:pPr>
            <a:r>
              <a:rPr lang="cs-CZ" b="1" cap="none" dirty="0">
                <a:latin typeface="Times New Roman" panose="02020603050405020304" pitchFamily="18" charset="0"/>
                <a:cs typeface="Times New Roman" panose="02020603050405020304" pitchFamily="18" charset="0"/>
              </a:rPr>
              <a:t>pláče</a:t>
            </a:r>
            <a:r>
              <a:rPr lang="cs-CZ" cap="none" dirty="0">
                <a:latin typeface="Times New Roman" panose="02020603050405020304" pitchFamily="18" charset="0"/>
                <a:cs typeface="Times New Roman" panose="02020603050405020304" pitchFamily="18" charset="0"/>
              </a:rPr>
              <a:t> (často za mrtvými)</a:t>
            </a:r>
          </a:p>
          <a:p>
            <a:pPr marL="342900" indent="-342900" algn="l">
              <a:buFont typeface="Arial" panose="020B0604020202020204" pitchFamily="34" charset="0"/>
              <a:buChar char="•"/>
            </a:pPr>
            <a:r>
              <a:rPr lang="cs-CZ" b="1" cap="none" dirty="0">
                <a:latin typeface="Times New Roman" panose="02020603050405020304" pitchFamily="18" charset="0"/>
                <a:cs typeface="Times New Roman" panose="02020603050405020304" pitchFamily="18" charset="0"/>
              </a:rPr>
              <a:t>epos</a:t>
            </a:r>
            <a:r>
              <a:rPr lang="cs-CZ" cap="none" dirty="0">
                <a:latin typeface="Times New Roman" panose="02020603050405020304" pitchFamily="18" charset="0"/>
                <a:cs typeface="Times New Roman" panose="02020603050405020304" pitchFamily="18" charset="0"/>
              </a:rPr>
              <a:t> (prvky slovanské, skandinávské a byzantské)</a:t>
            </a:r>
          </a:p>
          <a:p>
            <a:pPr marL="342900" indent="-342900" algn="just">
              <a:buFont typeface="Arial" panose="020B0604020202020204" pitchFamily="34" charset="0"/>
              <a:buChar char="•"/>
            </a:pPr>
            <a:r>
              <a:rPr lang="cs-CZ" b="1" cap="none" dirty="0">
                <a:latin typeface="Times New Roman" panose="02020603050405020304" pitchFamily="18" charset="0"/>
                <a:cs typeface="Times New Roman" panose="02020603050405020304" pitchFamily="18" charset="0"/>
              </a:rPr>
              <a:t>přísloví a pořekadla </a:t>
            </a:r>
            <a:r>
              <a:rPr lang="cs-CZ" cap="none" dirty="0">
                <a:latin typeface="Times New Roman" panose="02020603050405020304" pitchFamily="18" charset="0"/>
                <a:cs typeface="Times New Roman" panose="02020603050405020304" pitchFamily="18" charset="0"/>
              </a:rPr>
              <a:t>(v letopisech): </a:t>
            </a:r>
          </a:p>
          <a:p>
            <a:pPr algn="just"/>
            <a:r>
              <a:rPr lang="uk-UA" i="1" cap="none" dirty="0">
                <a:latin typeface="Times New Roman" panose="02020603050405020304" pitchFamily="18" charset="0"/>
                <a:cs typeface="Times New Roman" panose="02020603050405020304" pitchFamily="18" charset="0"/>
              </a:rPr>
              <a:t>„Якщо вовк повадиться до </a:t>
            </a:r>
            <a:r>
              <a:rPr lang="uk-UA" i="1" cap="none" dirty="0" err="1">
                <a:latin typeface="Times New Roman" panose="02020603050405020304" pitchFamily="18" charset="0"/>
                <a:cs typeface="Times New Roman" panose="02020603050405020304" pitchFamily="18" charset="0"/>
              </a:rPr>
              <a:t>овець</a:t>
            </a:r>
            <a:r>
              <a:rPr lang="uk-UA" i="1" cap="none" dirty="0">
                <a:latin typeface="Times New Roman" panose="02020603050405020304" pitchFamily="18" charset="0"/>
                <a:cs typeface="Times New Roman" panose="02020603050405020304" pitchFamily="18" charset="0"/>
              </a:rPr>
              <a:t>, то виносить усю отару“, „смерть спільна усім“, „</a:t>
            </a:r>
            <a:r>
              <a:rPr lang="uk-UA" i="1" cap="none" dirty="0" err="1">
                <a:latin typeface="Times New Roman" panose="02020603050405020304" pitchFamily="18" charset="0"/>
                <a:cs typeface="Times New Roman" panose="02020603050405020304" pitchFamily="18" charset="0"/>
              </a:rPr>
              <a:t>руси</a:t>
            </a:r>
            <a:r>
              <a:rPr lang="uk-UA" i="1" cap="none" dirty="0">
                <a:latin typeface="Times New Roman" panose="02020603050405020304" pitchFamily="18" charset="0"/>
                <a:cs typeface="Times New Roman" panose="02020603050405020304" pitchFamily="18" charset="0"/>
              </a:rPr>
              <a:t> </a:t>
            </a:r>
            <a:r>
              <a:rPr lang="uk-UA" i="1" cap="none" dirty="0" err="1">
                <a:latin typeface="Times New Roman" panose="02020603050405020304" pitchFamily="18" charset="0"/>
                <a:cs typeface="Times New Roman" panose="02020603050405020304" pitchFamily="18" charset="0"/>
              </a:rPr>
              <a:t>єсть</a:t>
            </a:r>
            <a:r>
              <a:rPr lang="uk-UA" i="1" cap="none" dirty="0">
                <a:latin typeface="Times New Roman" panose="02020603050405020304" pitchFamily="18" charset="0"/>
                <a:cs typeface="Times New Roman" panose="02020603050405020304" pitchFamily="18" charset="0"/>
              </a:rPr>
              <a:t> </a:t>
            </a:r>
            <a:r>
              <a:rPr lang="uk-UA" i="1" cap="none" dirty="0" err="1">
                <a:latin typeface="Times New Roman" panose="02020603050405020304" pitchFamily="18" charset="0"/>
                <a:cs typeface="Times New Roman" panose="02020603050405020304" pitchFamily="18" charset="0"/>
              </a:rPr>
              <a:t>веселиє</a:t>
            </a:r>
            <a:r>
              <a:rPr lang="uk-UA" i="1" cap="none" dirty="0">
                <a:latin typeface="Times New Roman" panose="02020603050405020304" pitchFamily="18" charset="0"/>
                <a:cs typeface="Times New Roman" panose="02020603050405020304" pitchFamily="18" charset="0"/>
              </a:rPr>
              <a:t> пити, не можем без того бити (бути)“, „не передавивши бджіл, меду не їсти“, „мертві сорому не мають“, „поки камінь почне плавати, а хміль тонути“. </a:t>
            </a:r>
            <a:endParaRPr lang="cs-CZ" i="1" cap="none"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cs-CZ" b="1" cap="none" dirty="0">
                <a:latin typeface="Times New Roman" panose="02020603050405020304" pitchFamily="18" charset="0"/>
                <a:cs typeface="Times New Roman" panose="02020603050405020304" pitchFamily="18" charset="0"/>
              </a:rPr>
              <a:t>zaklínadla</a:t>
            </a:r>
            <a:r>
              <a:rPr lang="cs-CZ" cap="none" dirty="0">
                <a:latin typeface="Times New Roman" panose="02020603050405020304" pitchFamily="18" charset="0"/>
                <a:cs typeface="Times New Roman" panose="02020603050405020304" pitchFamily="18" charset="0"/>
              </a:rPr>
              <a:t> (tzv. </a:t>
            </a:r>
            <a:r>
              <a:rPr lang="ru-RU" dirty="0">
                <a:latin typeface="Times New Roman" panose="02020603050405020304" pitchFamily="18" charset="0"/>
                <a:cs typeface="Times New Roman" panose="02020603050405020304" pitchFamily="18" charset="0"/>
              </a:rPr>
              <a:t> </a:t>
            </a:r>
            <a:r>
              <a:rPr lang="ru-RU" cap="none" dirty="0">
                <a:latin typeface="Times New Roman" panose="02020603050405020304" pitchFamily="18" charset="0"/>
                <a:cs typeface="Times New Roman" panose="02020603050405020304" pitchFamily="18" charset="0"/>
              </a:rPr>
              <a:t>„</a:t>
            </a:r>
            <a:r>
              <a:rPr lang="uk-UA" cap="none" dirty="0">
                <a:latin typeface="Times New Roman" panose="02020603050405020304" pitchFamily="18" charset="0"/>
                <a:cs typeface="Times New Roman" panose="02020603050405020304" pitchFamily="18" charset="0"/>
              </a:rPr>
              <a:t>з</a:t>
            </a:r>
            <a:r>
              <a:rPr lang="ru-RU" cap="none" dirty="0" err="1">
                <a:latin typeface="Times New Roman" panose="02020603050405020304" pitchFamily="18" charset="0"/>
                <a:cs typeface="Times New Roman" panose="02020603050405020304" pitchFamily="18" charset="0"/>
              </a:rPr>
              <a:t>акляття</a:t>
            </a:r>
            <a:r>
              <a:rPr lang="ru-RU" cap="none" dirty="0">
                <a:latin typeface="Times New Roman" panose="02020603050405020304" pitchFamily="18" charset="0"/>
                <a:cs typeface="Times New Roman" panose="02020603050405020304" pitchFamily="18" charset="0"/>
              </a:rPr>
              <a:t>“</a:t>
            </a:r>
            <a:r>
              <a:rPr lang="cs-CZ" cap="none" dirty="0">
                <a:latin typeface="Times New Roman" panose="02020603050405020304" pitchFamily="18" charset="0"/>
                <a:cs typeface="Times New Roman" panose="02020603050405020304" pitchFamily="18" charset="0"/>
              </a:rPr>
              <a:t> nebo </a:t>
            </a:r>
            <a:r>
              <a:rPr lang="ru-RU" cap="none" dirty="0">
                <a:latin typeface="Times New Roman" panose="02020603050405020304" pitchFamily="18" charset="0"/>
                <a:cs typeface="Times New Roman" panose="02020603050405020304" pitchFamily="18" charset="0"/>
              </a:rPr>
              <a:t>„</a:t>
            </a:r>
            <a:r>
              <a:rPr lang="ru-RU" cap="none" dirty="0" err="1">
                <a:latin typeface="Times New Roman" panose="02020603050405020304" pitchFamily="18" charset="0"/>
                <a:cs typeface="Times New Roman" panose="02020603050405020304" pitchFamily="18" charset="0"/>
              </a:rPr>
              <a:t>заговір</a:t>
            </a:r>
            <a:r>
              <a:rPr lang="ru-RU" cap="none" dirty="0">
                <a:latin typeface="Times New Roman" panose="02020603050405020304" pitchFamily="18" charset="0"/>
                <a:cs typeface="Times New Roman" panose="02020603050405020304" pitchFamily="18" charset="0"/>
              </a:rPr>
              <a:t>“</a:t>
            </a:r>
            <a:r>
              <a:rPr lang="cs-CZ" cap="none" dirty="0">
                <a:latin typeface="Times New Roman" panose="02020603050405020304" pitchFamily="18" charset="0"/>
                <a:cs typeface="Times New Roman" panose="02020603050405020304" pitchFamily="18" charset="0"/>
              </a:rPr>
              <a:t>)</a:t>
            </a:r>
            <a:endParaRPr lang="uk-UA" cap="none" dirty="0">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cs-CZ" b="1" cap="none" dirty="0">
                <a:latin typeface="Times New Roman" panose="02020603050405020304" pitchFamily="18" charset="0"/>
                <a:cs typeface="Times New Roman" panose="02020603050405020304" pitchFamily="18" charset="0"/>
              </a:rPr>
              <a:t>představy a pověry</a:t>
            </a:r>
          </a:p>
        </p:txBody>
      </p:sp>
      <p:sp>
        <p:nvSpPr>
          <p:cNvPr id="4" name="Nadpis 1">
            <a:extLst>
              <a:ext uri="{FF2B5EF4-FFF2-40B4-BE49-F238E27FC236}">
                <a16:creationId xmlns:a16="http://schemas.microsoft.com/office/drawing/2014/main" id="{3E404D78-9C3E-994B-8695-3798F4DEE84E}"/>
              </a:ext>
            </a:extLst>
          </p:cNvPr>
          <p:cNvSpPr txBox="1">
            <a:spLocks/>
          </p:cNvSpPr>
          <p:nvPr/>
        </p:nvSpPr>
        <p:spPr>
          <a:xfrm>
            <a:off x="1335024" y="0"/>
            <a:ext cx="9521952" cy="12466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200" b="1" dirty="0">
                <a:latin typeface="Courier New" panose="02070309020205020404" pitchFamily="49" charset="0"/>
                <a:cs typeface="Courier New" panose="02070309020205020404" pitchFamily="49" charset="0"/>
              </a:rPr>
              <a:t>Stará lidová tvorba</a:t>
            </a:r>
          </a:p>
        </p:txBody>
      </p:sp>
    </p:spTree>
    <p:extLst>
      <p:ext uri="{BB962C8B-B14F-4D97-AF65-F5344CB8AC3E}">
        <p14:creationId xmlns:p14="http://schemas.microsoft.com/office/powerpoint/2010/main" val="3414434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Nadpis 1">
            <a:extLst>
              <a:ext uri="{FF2B5EF4-FFF2-40B4-BE49-F238E27FC236}">
                <a16:creationId xmlns:a16="http://schemas.microsoft.com/office/drawing/2014/main" id="{C6200CB0-EE45-824D-B3C8-B764D095FFAA}"/>
              </a:ext>
            </a:extLst>
          </p:cNvPr>
          <p:cNvSpPr>
            <a:spLocks noGrp="1"/>
          </p:cNvSpPr>
          <p:nvPr>
            <p:ph type="title"/>
          </p:nvPr>
        </p:nvSpPr>
        <p:spPr>
          <a:xfrm>
            <a:off x="2232252" y="633046"/>
            <a:ext cx="4463623" cy="1314996"/>
          </a:xfrm>
        </p:spPr>
        <p:txBody>
          <a:bodyPr anchor="b">
            <a:normAutofit/>
          </a:bodyPr>
          <a:lstStyle/>
          <a:p>
            <a:r>
              <a:rPr lang="uk-UA" sz="4100" b="1"/>
              <a:t>Левко Боровиковський</a:t>
            </a:r>
            <a:endParaRPr lang="cs-CZ" sz="4100"/>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Zástupný obsah 2">
            <a:extLst>
              <a:ext uri="{FF2B5EF4-FFF2-40B4-BE49-F238E27FC236}">
                <a16:creationId xmlns:a16="http://schemas.microsoft.com/office/drawing/2014/main" id="{EEFA68F7-6057-4845-A7E7-A9858992242F}"/>
              </a:ext>
            </a:extLst>
          </p:cNvPr>
          <p:cNvSpPr>
            <a:spLocks noGrp="1"/>
          </p:cNvSpPr>
          <p:nvPr>
            <p:ph idx="1"/>
          </p:nvPr>
        </p:nvSpPr>
        <p:spPr>
          <a:xfrm>
            <a:off x="2232252" y="2125737"/>
            <a:ext cx="4463623" cy="4044463"/>
          </a:xfrm>
        </p:spPr>
        <p:txBody>
          <a:bodyPr>
            <a:normAutofit/>
          </a:bodyPr>
          <a:lstStyle/>
          <a:p>
            <a:r>
              <a:rPr lang="cs-CZ" sz="2000"/>
              <a:t>Balada </a:t>
            </a:r>
            <a:r>
              <a:rPr lang="uk-UA" sz="2000"/>
              <a:t>«Маруся»</a:t>
            </a:r>
            <a:endParaRPr lang="cs-CZ" sz="2000"/>
          </a:p>
          <a:p>
            <a:r>
              <a:rPr lang="uk-UA" sz="2000"/>
              <a:t>«Молодиця» – 1828 «</a:t>
            </a:r>
            <a:r>
              <a:rPr lang="uk-UA" sz="2000" err="1"/>
              <a:t>Вестник</a:t>
            </a:r>
            <a:r>
              <a:rPr lang="uk-UA" sz="2000"/>
              <a:t> </a:t>
            </a:r>
            <a:r>
              <a:rPr lang="uk-UA" sz="2000" err="1"/>
              <a:t>Европы</a:t>
            </a:r>
            <a:r>
              <a:rPr lang="uk-UA" sz="2000"/>
              <a:t>»</a:t>
            </a:r>
            <a:endParaRPr lang="cs-CZ" sz="2000"/>
          </a:p>
          <a:p>
            <a:r>
              <a:rPr lang="cs-CZ" sz="2000"/>
              <a:t> </a:t>
            </a:r>
            <a:r>
              <a:rPr lang="uk-UA" sz="2000"/>
              <a:t>«Чарівниця» – 1831 </a:t>
            </a:r>
            <a:r>
              <a:rPr lang="cs-CZ" sz="2000"/>
              <a:t>(základ píseň </a:t>
            </a:r>
            <a:r>
              <a:rPr lang="uk-UA" sz="2000"/>
              <a:t>«Ой не ходи, Грицю, та й на вечорниці»</a:t>
            </a:r>
            <a:r>
              <a:rPr lang="cs-CZ" sz="2000"/>
              <a:t>).</a:t>
            </a:r>
          </a:p>
          <a:p>
            <a:r>
              <a:rPr lang="cs-CZ" sz="2000"/>
              <a:t>Psal historické elegie – </a:t>
            </a:r>
            <a:r>
              <a:rPr lang="uk-UA" sz="2000"/>
              <a:t>думи</a:t>
            </a:r>
            <a:r>
              <a:rPr lang="cs-CZ" sz="2000"/>
              <a:t> a romantickou poezii. Vytvořil postavu pěvce, báseň </a:t>
            </a:r>
            <a:r>
              <a:rPr lang="uk-UA" sz="2000"/>
              <a:t>«Бандурист».</a:t>
            </a:r>
            <a:endParaRPr lang="cs-CZ" sz="2000"/>
          </a:p>
          <a:p>
            <a:r>
              <a:rPr lang="cs-CZ" sz="2000"/>
              <a:t>Báseň </a:t>
            </a:r>
            <a:r>
              <a:rPr lang="uk-UA" sz="2000"/>
              <a:t>«Волох»</a:t>
            </a:r>
            <a:r>
              <a:rPr lang="cs-CZ" sz="2000"/>
              <a:t> - oslava volného života, cikánské motivy, vyznání životní svobody.</a:t>
            </a:r>
          </a:p>
          <a:p>
            <a:endParaRPr lang="cs-CZ" sz="2000"/>
          </a:p>
        </p:txBody>
      </p:sp>
      <p:sp>
        <p:nvSpPr>
          <p:cNvPr id="18" name="Freeform: Shape 17">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Shape 21">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Obrázek 4" descr="Obsah obrázku muž, zeď, osoba, interiér&#10;&#10;Popis byl vytvořen automaticky">
            <a:extLst>
              <a:ext uri="{FF2B5EF4-FFF2-40B4-BE49-F238E27FC236}">
                <a16:creationId xmlns:a16="http://schemas.microsoft.com/office/drawing/2014/main" id="{F9A5EE4C-CBD9-9F47-827D-87165C495E04}"/>
              </a:ext>
            </a:extLst>
          </p:cNvPr>
          <p:cNvPicPr>
            <a:picLocks noChangeAspect="1"/>
          </p:cNvPicPr>
          <p:nvPr/>
        </p:nvPicPr>
        <p:blipFill rotWithShape="1">
          <a:blip r:embed="rId2"/>
          <a:srcRect b="24925"/>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5" name="Freeform: Shape 2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213431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1318C6C1-7098-CB42-A2AF-53CA0CAE96DB}"/>
              </a:ext>
            </a:extLst>
          </p:cNvPr>
          <p:cNvSpPr>
            <a:spLocks noGrp="1"/>
          </p:cNvSpPr>
          <p:nvPr>
            <p:ph type="title"/>
          </p:nvPr>
        </p:nvSpPr>
        <p:spPr>
          <a:xfrm>
            <a:off x="6234865" y="568517"/>
            <a:ext cx="5248221" cy="886379"/>
          </a:xfrm>
        </p:spPr>
        <p:txBody>
          <a:bodyPr>
            <a:normAutofit/>
          </a:bodyPr>
          <a:lstStyle/>
          <a:p>
            <a:r>
              <a:rPr lang="uk-UA" b="1" dirty="0"/>
              <a:t>Віктор Забіла</a:t>
            </a:r>
            <a:endParaRPr lang="cs-CZ"/>
          </a:p>
        </p:txBody>
      </p:sp>
      <p:pic>
        <p:nvPicPr>
          <p:cNvPr id="5" name="Obrázek 4" descr="Obsah obrázku text&#10;&#10;Popis byl vytvořen automaticky">
            <a:extLst>
              <a:ext uri="{FF2B5EF4-FFF2-40B4-BE49-F238E27FC236}">
                <a16:creationId xmlns:a16="http://schemas.microsoft.com/office/drawing/2014/main" id="{B376F031-99AD-F34D-8EE7-D1679CC16BD8}"/>
              </a:ext>
            </a:extLst>
          </p:cNvPr>
          <p:cNvPicPr>
            <a:picLocks noChangeAspect="1"/>
          </p:cNvPicPr>
          <p:nvPr/>
        </p:nvPicPr>
        <p:blipFill rotWithShape="1">
          <a:blip r:embed="rId2"/>
          <a:srcRect t="4000" r="-1" b="21499"/>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0"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1" name="Freeform: Shape 2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BFEF7114-0586-A14E-B780-DE43E1497B11}"/>
              </a:ext>
            </a:extLst>
          </p:cNvPr>
          <p:cNvSpPr>
            <a:spLocks noGrp="1"/>
          </p:cNvSpPr>
          <p:nvPr>
            <p:ph idx="1"/>
          </p:nvPr>
        </p:nvSpPr>
        <p:spPr>
          <a:xfrm>
            <a:off x="6234868" y="1820369"/>
            <a:ext cx="5217173" cy="4351338"/>
          </a:xfrm>
        </p:spPr>
        <p:txBody>
          <a:bodyPr>
            <a:normAutofit/>
          </a:bodyPr>
          <a:lstStyle/>
          <a:p>
            <a:r>
              <a:rPr lang="cs-CZ" dirty="0"/>
              <a:t>sbírka </a:t>
            </a:r>
            <a:r>
              <a:rPr lang="uk-UA" dirty="0"/>
              <a:t>«Співи крізь сльози»</a:t>
            </a:r>
            <a:endParaRPr lang="cs-CZ" dirty="0"/>
          </a:p>
          <a:p>
            <a:r>
              <a:rPr lang="cs-CZ" dirty="0"/>
              <a:t>Básně </a:t>
            </a:r>
            <a:r>
              <a:rPr lang="uk-UA" dirty="0"/>
              <a:t>«Соловей»</a:t>
            </a:r>
            <a:r>
              <a:rPr lang="cs-CZ" dirty="0"/>
              <a:t>, </a:t>
            </a:r>
            <a:r>
              <a:rPr lang="uk-UA" dirty="0"/>
              <a:t>«Човник»</a:t>
            </a:r>
            <a:endParaRPr lang="cs-CZ" dirty="0"/>
          </a:p>
          <a:p>
            <a:r>
              <a:rPr lang="cs-CZ" dirty="0"/>
              <a:t> sociální motivy v básni </a:t>
            </a:r>
            <a:r>
              <a:rPr lang="uk-UA" dirty="0"/>
              <a:t>«Зовсім світ перевернувся»</a:t>
            </a:r>
            <a:endParaRPr lang="cs-CZ" dirty="0"/>
          </a:p>
          <a:p>
            <a:pPr marL="0" indent="0">
              <a:buNone/>
            </a:pPr>
            <a:endParaRPr lang="cs-CZ" dirty="0"/>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81216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6" name="Freeform: Shape 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DD27212B-B43F-FB4C-9381-FF680C124F42}"/>
              </a:ext>
            </a:extLst>
          </p:cNvPr>
          <p:cNvSpPr>
            <a:spLocks noGrp="1"/>
          </p:cNvSpPr>
          <p:nvPr>
            <p:ph type="title"/>
          </p:nvPr>
        </p:nvSpPr>
        <p:spPr>
          <a:xfrm>
            <a:off x="1861854" y="633046"/>
            <a:ext cx="4834021" cy="1314996"/>
          </a:xfrm>
        </p:spPr>
        <p:txBody>
          <a:bodyPr anchor="b">
            <a:normAutofit/>
          </a:bodyPr>
          <a:lstStyle/>
          <a:p>
            <a:r>
              <a:rPr lang="uk-UA" b="1" dirty="0"/>
              <a:t>Михайло Петренко</a:t>
            </a:r>
            <a:endParaRPr lang="cs-CZ"/>
          </a:p>
        </p:txBody>
      </p:sp>
      <p:sp>
        <p:nvSpPr>
          <p:cNvPr id="3" name="Zástupný obsah 2">
            <a:extLst>
              <a:ext uri="{FF2B5EF4-FFF2-40B4-BE49-F238E27FC236}">
                <a16:creationId xmlns:a16="http://schemas.microsoft.com/office/drawing/2014/main" id="{63ACE54D-7030-1F41-A5A1-A5FB4B2B5E6C}"/>
              </a:ext>
            </a:extLst>
          </p:cNvPr>
          <p:cNvSpPr>
            <a:spLocks noGrp="1"/>
          </p:cNvSpPr>
          <p:nvPr>
            <p:ph idx="1"/>
          </p:nvPr>
        </p:nvSpPr>
        <p:spPr>
          <a:xfrm>
            <a:off x="1861854" y="2125737"/>
            <a:ext cx="4834021" cy="4044463"/>
          </a:xfrm>
        </p:spPr>
        <p:txBody>
          <a:bodyPr>
            <a:normAutofit/>
          </a:bodyPr>
          <a:lstStyle/>
          <a:p>
            <a:r>
              <a:rPr lang="cs-CZ" dirty="0"/>
              <a:t>Elegická reflexívní báseň </a:t>
            </a:r>
            <a:r>
              <a:rPr lang="uk-UA" dirty="0"/>
              <a:t>«</a:t>
            </a:r>
            <a:r>
              <a:rPr lang="cs-CZ" dirty="0" err="1"/>
              <a:t>Дивлюсь</a:t>
            </a:r>
            <a:r>
              <a:rPr lang="cs-CZ" dirty="0"/>
              <a:t> </a:t>
            </a:r>
            <a:r>
              <a:rPr lang="cs-CZ" dirty="0" err="1"/>
              <a:t>я</a:t>
            </a:r>
            <a:r>
              <a:rPr lang="cs-CZ" dirty="0"/>
              <a:t> </a:t>
            </a:r>
            <a:r>
              <a:rPr lang="cs-CZ" dirty="0" err="1"/>
              <a:t>на</a:t>
            </a:r>
            <a:r>
              <a:rPr lang="cs-CZ" dirty="0"/>
              <a:t> </a:t>
            </a:r>
            <a:r>
              <a:rPr lang="cs-CZ" dirty="0" err="1"/>
              <a:t>небо</a:t>
            </a:r>
            <a:r>
              <a:rPr lang="uk-UA" dirty="0"/>
              <a:t>, </a:t>
            </a:r>
            <a:r>
              <a:rPr lang="cs-CZ" dirty="0"/>
              <a:t> </a:t>
            </a:r>
            <a:r>
              <a:rPr lang="uk-UA" dirty="0" err="1"/>
              <a:t>т</a:t>
            </a:r>
            <a:r>
              <a:rPr lang="cs-CZ" dirty="0" err="1"/>
              <a:t>а</a:t>
            </a:r>
            <a:r>
              <a:rPr lang="cs-CZ" dirty="0"/>
              <a:t> </a:t>
            </a:r>
            <a:r>
              <a:rPr lang="cs-CZ" dirty="0" err="1"/>
              <a:t>й</a:t>
            </a:r>
            <a:r>
              <a:rPr lang="cs-CZ" dirty="0"/>
              <a:t> </a:t>
            </a:r>
            <a:r>
              <a:rPr lang="cs-CZ" dirty="0" err="1"/>
              <a:t>думку</a:t>
            </a:r>
            <a:r>
              <a:rPr lang="cs-CZ" dirty="0"/>
              <a:t> </a:t>
            </a:r>
            <a:r>
              <a:rPr lang="cs-CZ" dirty="0" err="1"/>
              <a:t>гадаю</a:t>
            </a:r>
            <a:r>
              <a:rPr lang="cs-CZ" dirty="0"/>
              <a:t>…</a:t>
            </a:r>
            <a:r>
              <a:rPr lang="uk-UA" dirty="0"/>
              <a:t>»</a:t>
            </a:r>
            <a:endParaRPr lang="cs-CZ" dirty="0"/>
          </a:p>
          <a:p>
            <a:r>
              <a:rPr lang="cs-CZ" dirty="0"/>
              <a:t>Cyklus </a:t>
            </a:r>
            <a:r>
              <a:rPr lang="uk-UA" dirty="0"/>
              <a:t>«Слов’янськ»</a:t>
            </a:r>
            <a:endParaRPr lang="cs-CZ" dirty="0"/>
          </a:p>
        </p:txBody>
      </p:sp>
      <p:pic>
        <p:nvPicPr>
          <p:cNvPr id="5" name="Obrázek 4" descr="Obsah obrázku osoba, muž, oblečení, oblek&#10;&#10;Popis byl vytvořen automaticky">
            <a:extLst>
              <a:ext uri="{FF2B5EF4-FFF2-40B4-BE49-F238E27FC236}">
                <a16:creationId xmlns:a16="http://schemas.microsoft.com/office/drawing/2014/main" id="{5D3A1A6A-8392-A743-A5A1-4415CF7DAC0B}"/>
              </a:ext>
            </a:extLst>
          </p:cNvPr>
          <p:cNvPicPr>
            <a:picLocks noChangeAspect="1"/>
          </p:cNvPicPr>
          <p:nvPr/>
        </p:nvPicPr>
        <p:blipFill>
          <a:blip r:embed="rId2"/>
          <a:stretch>
            <a:fillRect/>
          </a:stretch>
        </p:blipFill>
        <p:spPr>
          <a:xfrm>
            <a:off x="6978254" y="1386562"/>
            <a:ext cx="3450376" cy="4600502"/>
          </a:xfrm>
          <a:prstGeom prst="rect">
            <a:avLst/>
          </a:prstGeom>
        </p:spPr>
      </p:pic>
      <p:grpSp>
        <p:nvGrpSpPr>
          <p:cNvPr id="2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1" name="Freeform: Shape 2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333856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D68E45-A924-E046-891D-2FB3A52E17B7}"/>
              </a:ext>
            </a:extLst>
          </p:cNvPr>
          <p:cNvSpPr>
            <a:spLocks noGrp="1"/>
          </p:cNvSpPr>
          <p:nvPr>
            <p:ph type="title"/>
          </p:nvPr>
        </p:nvSpPr>
        <p:spPr/>
        <p:txBody>
          <a:bodyPr/>
          <a:lstStyle/>
          <a:p>
            <a:pPr algn="ctr"/>
            <a:r>
              <a:rPr lang="uk-UA" b="1" dirty="0"/>
              <a:t>Михайло Петренко</a:t>
            </a:r>
            <a:endParaRPr lang="cs-CZ" dirty="0"/>
          </a:p>
        </p:txBody>
      </p:sp>
      <p:pic>
        <p:nvPicPr>
          <p:cNvPr id="5" name="Zástupný obsah 4" descr="Obsah obrázku text&#10;&#10;Popis byl vytvořen automaticky">
            <a:extLst>
              <a:ext uri="{FF2B5EF4-FFF2-40B4-BE49-F238E27FC236}">
                <a16:creationId xmlns:a16="http://schemas.microsoft.com/office/drawing/2014/main" id="{17829EF3-424C-954C-A909-4820EBB011F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saturation sat="163000"/>
                    </a14:imgEffect>
                  </a14:imgLayer>
                </a14:imgProps>
              </a:ext>
            </a:extLst>
          </a:blip>
          <a:stretch>
            <a:fillRect/>
          </a:stretch>
        </p:blipFill>
        <p:spPr>
          <a:xfrm>
            <a:off x="2149039" y="1563945"/>
            <a:ext cx="9029426" cy="4842433"/>
          </a:xfrm>
        </p:spPr>
      </p:pic>
    </p:spTree>
    <p:extLst>
      <p:ext uri="{BB962C8B-B14F-4D97-AF65-F5344CB8AC3E}">
        <p14:creationId xmlns:p14="http://schemas.microsoft.com/office/powerpoint/2010/main" val="3402319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3" name="Freeform: Shape 12">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5" name="Freeform: Shape 14">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Nadpis 1">
            <a:extLst>
              <a:ext uri="{FF2B5EF4-FFF2-40B4-BE49-F238E27FC236}">
                <a16:creationId xmlns:a16="http://schemas.microsoft.com/office/drawing/2014/main" id="{8E9ABD4A-EC72-3F4A-BC6C-34D788E2D710}"/>
              </a:ext>
            </a:extLst>
          </p:cNvPr>
          <p:cNvSpPr>
            <a:spLocks noGrp="1"/>
          </p:cNvSpPr>
          <p:nvPr>
            <p:ph type="title"/>
          </p:nvPr>
        </p:nvSpPr>
        <p:spPr>
          <a:xfrm>
            <a:off x="1861854" y="633046"/>
            <a:ext cx="4834021" cy="1314996"/>
          </a:xfrm>
        </p:spPr>
        <p:txBody>
          <a:bodyPr anchor="b">
            <a:normAutofit/>
          </a:bodyPr>
          <a:lstStyle/>
          <a:p>
            <a:r>
              <a:rPr lang="uk-UA" b="1" dirty="0"/>
              <a:t>Микола Костомаров</a:t>
            </a:r>
            <a:endParaRPr lang="cs-CZ"/>
          </a:p>
        </p:txBody>
      </p:sp>
      <p:sp>
        <p:nvSpPr>
          <p:cNvPr id="3" name="Zástupný obsah 2">
            <a:extLst>
              <a:ext uri="{FF2B5EF4-FFF2-40B4-BE49-F238E27FC236}">
                <a16:creationId xmlns:a16="http://schemas.microsoft.com/office/drawing/2014/main" id="{396E2172-D24F-4B4E-8EEF-F89B237FE95C}"/>
              </a:ext>
            </a:extLst>
          </p:cNvPr>
          <p:cNvSpPr>
            <a:spLocks noGrp="1"/>
          </p:cNvSpPr>
          <p:nvPr>
            <p:ph idx="1"/>
          </p:nvPr>
        </p:nvSpPr>
        <p:spPr>
          <a:xfrm>
            <a:off x="1861854" y="2125737"/>
            <a:ext cx="4834021" cy="4044463"/>
          </a:xfrm>
        </p:spPr>
        <p:txBody>
          <a:bodyPr>
            <a:normAutofit/>
          </a:bodyPr>
          <a:lstStyle/>
          <a:p>
            <a:r>
              <a:rPr lang="uk-UA" dirty="0"/>
              <a:t>«Закон божий, або Книга буття українського народу» </a:t>
            </a:r>
            <a:endParaRPr lang="cs-CZ" dirty="0"/>
          </a:p>
          <a:p>
            <a:r>
              <a:rPr lang="cs-CZ" dirty="0"/>
              <a:t>Sbírka </a:t>
            </a:r>
            <a:r>
              <a:rPr lang="uk-UA" dirty="0"/>
              <a:t>«Українські балади»</a:t>
            </a:r>
            <a:r>
              <a:rPr lang="cs-CZ" dirty="0"/>
              <a:t> </a:t>
            </a:r>
          </a:p>
          <a:p>
            <a:r>
              <a:rPr lang="cs-CZ" dirty="0"/>
              <a:t>Báseň </a:t>
            </a:r>
            <a:r>
              <a:rPr lang="uk-UA" dirty="0"/>
              <a:t>«Співець </a:t>
            </a:r>
            <a:r>
              <a:rPr lang="uk-UA" dirty="0" err="1"/>
              <a:t>Митуса</a:t>
            </a:r>
            <a:r>
              <a:rPr lang="uk-UA" dirty="0"/>
              <a:t>» </a:t>
            </a:r>
            <a:endParaRPr lang="cs-CZ" dirty="0"/>
          </a:p>
          <a:p>
            <a:r>
              <a:rPr lang="cs-CZ" dirty="0"/>
              <a:t>Novela </a:t>
            </a:r>
            <a:r>
              <a:rPr lang="uk-UA" dirty="0"/>
              <a:t>«Чернігівка»</a:t>
            </a:r>
            <a:endParaRPr lang="cs-CZ" dirty="0"/>
          </a:p>
          <a:p>
            <a:pPr marL="0" indent="0">
              <a:buNone/>
            </a:pPr>
            <a:endParaRPr lang="cs-CZ" dirty="0"/>
          </a:p>
        </p:txBody>
      </p:sp>
      <p:pic>
        <p:nvPicPr>
          <p:cNvPr id="4" name="Obrázek 3" descr="Obsah obrázku text, osoba, muž, kniha&#10;&#10;Popis byl vytvořen automaticky">
            <a:extLst>
              <a:ext uri="{FF2B5EF4-FFF2-40B4-BE49-F238E27FC236}">
                <a16:creationId xmlns:a16="http://schemas.microsoft.com/office/drawing/2014/main" id="{740BDF57-1658-4B41-AC26-446608977E84}"/>
              </a:ext>
            </a:extLst>
          </p:cNvPr>
          <p:cNvPicPr>
            <a:picLocks noChangeAspect="1"/>
          </p:cNvPicPr>
          <p:nvPr/>
        </p:nvPicPr>
        <p:blipFill rotWithShape="1">
          <a:blip r:embed="rId2"/>
          <a:srcRect l="2423" r="8695"/>
          <a:stretch/>
        </p:blipFill>
        <p:spPr>
          <a:xfrm>
            <a:off x="7028030" y="383964"/>
            <a:ext cx="3750200" cy="5880562"/>
          </a:xfrm>
          <a:prstGeom prst="rect">
            <a:avLst/>
          </a:prstGeom>
        </p:spPr>
      </p:pic>
      <p:grpSp>
        <p:nvGrpSpPr>
          <p:cNvPr id="19"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0" name="Freeform: Shape 19">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06556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4A3446-EC8C-5D44-A922-54BFB222EE91}"/>
              </a:ext>
            </a:extLst>
          </p:cNvPr>
          <p:cNvSpPr>
            <a:spLocks noGrp="1"/>
          </p:cNvSpPr>
          <p:nvPr>
            <p:ph type="title"/>
          </p:nvPr>
        </p:nvSpPr>
        <p:spPr/>
        <p:txBody>
          <a:bodyPr/>
          <a:lstStyle/>
          <a:p>
            <a:pPr algn="ctr"/>
            <a:r>
              <a:rPr lang="uk-UA" b="1" dirty="0"/>
              <a:t>Микола Костомаров</a:t>
            </a:r>
            <a:r>
              <a:rPr lang="cs-CZ" b="1" dirty="0"/>
              <a:t> </a:t>
            </a:r>
            <a:endParaRPr lang="cs-CZ" dirty="0"/>
          </a:p>
        </p:txBody>
      </p:sp>
      <p:pic>
        <p:nvPicPr>
          <p:cNvPr id="5" name="Zástupný obsah 4" descr="Obsah obrázku text&#10;&#10;Popis byl vytvořen automaticky">
            <a:extLst>
              <a:ext uri="{FF2B5EF4-FFF2-40B4-BE49-F238E27FC236}">
                <a16:creationId xmlns:a16="http://schemas.microsoft.com/office/drawing/2014/main" id="{8730DBB4-3BAE-7941-9DD3-867373B45EA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38199" y="1857441"/>
            <a:ext cx="11368403" cy="4635434"/>
          </a:xfrm>
        </p:spPr>
      </p:pic>
    </p:spTree>
    <p:extLst>
      <p:ext uri="{BB962C8B-B14F-4D97-AF65-F5344CB8AC3E}">
        <p14:creationId xmlns:p14="http://schemas.microsoft.com/office/powerpoint/2010/main" val="17022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7D396417-8990-F94E-AE98-BC8843515858}"/>
              </a:ext>
            </a:extLst>
          </p:cNvPr>
          <p:cNvSpPr>
            <a:spLocks noGrp="1"/>
          </p:cNvSpPr>
          <p:nvPr>
            <p:ph type="title"/>
          </p:nvPr>
        </p:nvSpPr>
        <p:spPr>
          <a:xfrm>
            <a:off x="6234865" y="568517"/>
            <a:ext cx="5248221" cy="886379"/>
          </a:xfrm>
        </p:spPr>
        <p:txBody>
          <a:bodyPr>
            <a:normAutofit/>
          </a:bodyPr>
          <a:lstStyle/>
          <a:p>
            <a:r>
              <a:rPr lang="uk-UA" sz="3400" b="1" err="1"/>
              <a:t>Амфросій</a:t>
            </a:r>
            <a:r>
              <a:rPr lang="uk-UA" sz="3400" b="1"/>
              <a:t> Метлинський</a:t>
            </a:r>
            <a:endParaRPr lang="cs-CZ" sz="3400"/>
          </a:p>
        </p:txBody>
      </p:sp>
      <p:pic>
        <p:nvPicPr>
          <p:cNvPr id="5" name="Obrázek 4" descr="Obsah obrázku text, osoba, staré, muž&#10;&#10;Popis byl vytvořen automaticky">
            <a:extLst>
              <a:ext uri="{FF2B5EF4-FFF2-40B4-BE49-F238E27FC236}">
                <a16:creationId xmlns:a16="http://schemas.microsoft.com/office/drawing/2014/main" id="{11C11579-A7C4-E341-85E7-AD1206F1A104}"/>
              </a:ext>
            </a:extLst>
          </p:cNvPr>
          <p:cNvPicPr>
            <a:picLocks noChangeAspect="1"/>
          </p:cNvPicPr>
          <p:nvPr/>
        </p:nvPicPr>
        <p:blipFill rotWithShape="1">
          <a:blip r:embed="rId2"/>
          <a:srcRect r="1" b="20251"/>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2" name="Group 11">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3" name="Freeform: Shape 1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6" name="Group 15">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7" name="Freeform: Shape 16">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20"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1" name="Freeform: Shape 20">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B8492811-49EE-0749-BA5B-4BACB35BBA99}"/>
              </a:ext>
            </a:extLst>
          </p:cNvPr>
          <p:cNvSpPr>
            <a:spLocks noGrp="1"/>
          </p:cNvSpPr>
          <p:nvPr>
            <p:ph idx="1"/>
          </p:nvPr>
        </p:nvSpPr>
        <p:spPr>
          <a:xfrm>
            <a:off x="6234868" y="1820369"/>
            <a:ext cx="5217173" cy="4351338"/>
          </a:xfrm>
        </p:spPr>
        <p:txBody>
          <a:bodyPr>
            <a:normAutofit/>
          </a:bodyPr>
          <a:lstStyle/>
          <a:p>
            <a:r>
              <a:rPr lang="cs-CZ" dirty="0"/>
              <a:t>Sbírka </a:t>
            </a:r>
            <a:r>
              <a:rPr lang="uk-UA" dirty="0"/>
              <a:t>«Думки й пісні та ще дещо»</a:t>
            </a:r>
            <a:r>
              <a:rPr lang="cs-CZ" dirty="0"/>
              <a:t>. </a:t>
            </a:r>
          </a:p>
          <a:p>
            <a:r>
              <a:rPr lang="cs-CZ" dirty="0"/>
              <a:t>Elegie </a:t>
            </a:r>
            <a:r>
              <a:rPr lang="uk-UA" dirty="0"/>
              <a:t>«Козача смерть»</a:t>
            </a:r>
            <a:r>
              <a:rPr lang="cs-CZ" dirty="0"/>
              <a:t> </a:t>
            </a:r>
          </a:p>
          <a:p>
            <a:r>
              <a:rPr lang="uk-UA" dirty="0"/>
              <a:t>«Смерть бандуриста» </a:t>
            </a:r>
            <a:endParaRPr lang="cs-CZ" dirty="0"/>
          </a:p>
          <a:p>
            <a:r>
              <a:rPr lang="cs-CZ" dirty="0"/>
              <a:t>přeložil básně českého spisovatele Františka Čelakovského. </a:t>
            </a:r>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797777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7ACA6D-D8E0-E843-80E7-E7F875BEA113}"/>
              </a:ext>
            </a:extLst>
          </p:cNvPr>
          <p:cNvSpPr>
            <a:spLocks noGrp="1"/>
          </p:cNvSpPr>
          <p:nvPr>
            <p:ph type="title"/>
          </p:nvPr>
        </p:nvSpPr>
        <p:spPr/>
        <p:txBody>
          <a:bodyPr/>
          <a:lstStyle/>
          <a:p>
            <a:pPr algn="ctr"/>
            <a:r>
              <a:rPr lang="uk-UA" b="1" dirty="0" err="1"/>
              <a:t>Амфросій</a:t>
            </a:r>
            <a:r>
              <a:rPr lang="uk-UA" b="1" dirty="0"/>
              <a:t> Метлинський</a:t>
            </a:r>
            <a:endParaRPr lang="cs-CZ" dirty="0"/>
          </a:p>
        </p:txBody>
      </p:sp>
      <p:pic>
        <p:nvPicPr>
          <p:cNvPr id="5" name="Zástupný obsah 4" descr="Obsah obrázku stůl&#10;&#10;Popis byl vytvořen automaticky">
            <a:extLst>
              <a:ext uri="{FF2B5EF4-FFF2-40B4-BE49-F238E27FC236}">
                <a16:creationId xmlns:a16="http://schemas.microsoft.com/office/drawing/2014/main" id="{9CBC6BAE-B43B-A84E-8971-A1B6DA9881C6}"/>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34893" y="1446002"/>
            <a:ext cx="7766394" cy="5273886"/>
          </a:xfrm>
        </p:spPr>
      </p:pic>
    </p:spTree>
    <p:extLst>
      <p:ext uri="{BB962C8B-B14F-4D97-AF65-F5344CB8AC3E}">
        <p14:creationId xmlns:p14="http://schemas.microsoft.com/office/powerpoint/2010/main" val="1531674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F32EEFCB-EDE7-7F46-979E-06B033AB5D14}"/>
              </a:ext>
            </a:extLst>
          </p:cNvPr>
          <p:cNvSpPr>
            <a:spLocks noGrp="1"/>
          </p:cNvSpPr>
          <p:nvPr>
            <p:ph type="title"/>
          </p:nvPr>
        </p:nvSpPr>
        <p:spPr>
          <a:xfrm>
            <a:off x="6234865" y="568517"/>
            <a:ext cx="5248221" cy="886379"/>
          </a:xfrm>
        </p:spPr>
        <p:txBody>
          <a:bodyPr>
            <a:normAutofit/>
          </a:bodyPr>
          <a:lstStyle/>
          <a:p>
            <a:r>
              <a:rPr lang="uk-UA" b="1" dirty="0"/>
              <a:t>Руська трійця</a:t>
            </a:r>
            <a:endParaRPr lang="cs-CZ"/>
          </a:p>
        </p:txBody>
      </p:sp>
      <p:pic>
        <p:nvPicPr>
          <p:cNvPr id="4" name="Obrázek 3" descr="Obsah obrázku text, osoba, pózování, lidé&#10;&#10;Popis byl vytvořen automaticky">
            <a:extLst>
              <a:ext uri="{FF2B5EF4-FFF2-40B4-BE49-F238E27FC236}">
                <a16:creationId xmlns:a16="http://schemas.microsoft.com/office/drawing/2014/main" id="{4B608450-07C1-D345-91BF-64913CEFD571}"/>
              </a:ext>
            </a:extLst>
          </p:cNvPr>
          <p:cNvPicPr>
            <a:picLocks noChangeAspect="1"/>
          </p:cNvPicPr>
          <p:nvPr/>
        </p:nvPicPr>
        <p:blipFill rotWithShape="1">
          <a:blip r:embed="rId2"/>
          <a:srcRect b="25750"/>
          <a:stretch/>
        </p:blipFill>
        <p:spPr>
          <a:xfrm>
            <a:off x="739959" y="1095407"/>
            <a:ext cx="5003616" cy="5003616"/>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1" name="Group 1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2" name="Freeform: Shape 1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5" name="Group 14">
            <a:extLst>
              <a:ext uri="{FF2B5EF4-FFF2-40B4-BE49-F238E27FC236}">
                <a16:creationId xmlns:a16="http://schemas.microsoft.com/office/drawing/2014/main" id="{C28CAB86-AA69-4EF8-A4E2-4E020497D0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alpha val="20000"/>
            </a:schemeClr>
          </a:solidFill>
        </p:grpSpPr>
        <p:sp>
          <p:nvSpPr>
            <p:cNvPr id="16" name="Freeform: Shape 15">
              <a:extLst>
                <a:ext uri="{FF2B5EF4-FFF2-40B4-BE49-F238E27FC236}">
                  <a16:creationId xmlns:a16="http://schemas.microsoft.com/office/drawing/2014/main" id="{29A36BEE-5544-45FB-88F3-9E156F32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5B49ECF4-1585-4D6B-AB63-D49C92945E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grpSp>
        <p:nvGrpSpPr>
          <p:cNvPr id="19" name="Graphic 185">
            <a:extLst>
              <a:ext uri="{FF2B5EF4-FFF2-40B4-BE49-F238E27FC236}">
                <a16:creationId xmlns:a16="http://schemas.microsoft.com/office/drawing/2014/main" id="{617CAA5F-37E3-4DF6-9DD0-68A40D2161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alpha val="20000"/>
            </a:schemeClr>
          </a:solidFill>
        </p:grpSpPr>
        <p:sp>
          <p:nvSpPr>
            <p:cNvPr id="20" name="Freeform: Shape 19">
              <a:extLst>
                <a:ext uri="{FF2B5EF4-FFF2-40B4-BE49-F238E27FC236}">
                  <a16:creationId xmlns:a16="http://schemas.microsoft.com/office/drawing/2014/main" id="{2FCF03A3-80B7-45BC-AA40-A335CC8168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9D3C77A-275B-4C9E-A407-B09450E564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C6C5B5B-80BB-41D8-A377-C653EF1B0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CA5D93A-E913-46A0-9684-20B6B4B8C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E6EFE8A-51D2-4AF6-A18C-29A9E5EF5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Zástupný obsah 2">
            <a:extLst>
              <a:ext uri="{FF2B5EF4-FFF2-40B4-BE49-F238E27FC236}">
                <a16:creationId xmlns:a16="http://schemas.microsoft.com/office/drawing/2014/main" id="{DB7EF60A-0742-7046-A9A4-471FACD0BE1A}"/>
              </a:ext>
            </a:extLst>
          </p:cNvPr>
          <p:cNvSpPr>
            <a:spLocks noGrp="1"/>
          </p:cNvSpPr>
          <p:nvPr>
            <p:ph idx="1"/>
          </p:nvPr>
        </p:nvSpPr>
        <p:spPr>
          <a:xfrm>
            <a:off x="6234868" y="1820369"/>
            <a:ext cx="5217173" cy="4351338"/>
          </a:xfrm>
        </p:spPr>
        <p:txBody>
          <a:bodyPr>
            <a:normAutofit/>
          </a:bodyPr>
          <a:lstStyle/>
          <a:p>
            <a:r>
              <a:rPr lang="cs-CZ" dirty="0" err="1"/>
              <a:t>М</a:t>
            </a:r>
            <a:r>
              <a:rPr lang="uk-UA" dirty="0" err="1"/>
              <a:t>аркіян</a:t>
            </a:r>
            <a:r>
              <a:rPr lang="cs-CZ" dirty="0"/>
              <a:t> </a:t>
            </a:r>
            <a:r>
              <a:rPr lang="cs-CZ" dirty="0" err="1"/>
              <a:t>Шашкевич</a:t>
            </a:r>
            <a:r>
              <a:rPr lang="cs-CZ" dirty="0"/>
              <a:t> (1811-1843),</a:t>
            </a:r>
          </a:p>
          <a:p>
            <a:r>
              <a:rPr lang="cs-CZ" dirty="0" err="1"/>
              <a:t>І</a:t>
            </a:r>
            <a:r>
              <a:rPr lang="uk-UA" dirty="0"/>
              <a:t>ван</a:t>
            </a:r>
            <a:r>
              <a:rPr lang="cs-CZ" dirty="0"/>
              <a:t> </a:t>
            </a:r>
            <a:r>
              <a:rPr lang="cs-CZ" dirty="0" err="1"/>
              <a:t>Вагилевич</a:t>
            </a:r>
            <a:r>
              <a:rPr lang="cs-CZ" dirty="0"/>
              <a:t> (1811-1866),</a:t>
            </a:r>
          </a:p>
          <a:p>
            <a:r>
              <a:rPr lang="cs-CZ" dirty="0" err="1"/>
              <a:t>Я</a:t>
            </a:r>
            <a:r>
              <a:rPr lang="uk-UA" dirty="0" err="1"/>
              <a:t>ків</a:t>
            </a:r>
            <a:r>
              <a:rPr lang="cs-CZ" dirty="0"/>
              <a:t> </a:t>
            </a:r>
            <a:r>
              <a:rPr lang="cs-CZ" dirty="0" err="1"/>
              <a:t>Головацький</a:t>
            </a:r>
            <a:r>
              <a:rPr lang="cs-CZ" dirty="0"/>
              <a:t> (1814-1888)</a:t>
            </a:r>
          </a:p>
          <a:p>
            <a:pPr marL="0" indent="0">
              <a:buNone/>
            </a:pPr>
            <a:endParaRPr lang="cs-CZ" dirty="0"/>
          </a:p>
          <a:p>
            <a:r>
              <a:rPr lang="uk-UA" dirty="0"/>
              <a:t>«Іти в народ, вчитися в нього його мудрості».</a:t>
            </a:r>
            <a:endParaRPr lang="cs-CZ" dirty="0"/>
          </a:p>
          <a:p>
            <a:endParaRPr lang="cs-CZ" dirty="0"/>
          </a:p>
        </p:txBody>
      </p:sp>
      <p:grpSp>
        <p:nvGrpSpPr>
          <p:cNvPr id="26"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7" name="Freeform: Shape 26">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01613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91584A-01EE-E74A-8731-AFE6B76CC1E1}"/>
              </a:ext>
            </a:extLst>
          </p:cNvPr>
          <p:cNvSpPr>
            <a:spLocks noGrp="1"/>
          </p:cNvSpPr>
          <p:nvPr>
            <p:ph type="title"/>
          </p:nvPr>
        </p:nvSpPr>
        <p:spPr/>
        <p:txBody>
          <a:bodyPr/>
          <a:lstStyle/>
          <a:p>
            <a:pPr algn="ctr"/>
            <a:r>
              <a:rPr lang="uk-UA" dirty="0"/>
              <a:t>Руська трійця</a:t>
            </a:r>
            <a:endParaRPr lang="cs-CZ" dirty="0"/>
          </a:p>
        </p:txBody>
      </p:sp>
      <p:sp>
        <p:nvSpPr>
          <p:cNvPr id="3" name="Zástupný obsah 2">
            <a:extLst>
              <a:ext uri="{FF2B5EF4-FFF2-40B4-BE49-F238E27FC236}">
                <a16:creationId xmlns:a16="http://schemas.microsoft.com/office/drawing/2014/main" id="{B1B9814D-E756-AD4D-A37F-2FDBBA29D750}"/>
              </a:ext>
            </a:extLst>
          </p:cNvPr>
          <p:cNvSpPr>
            <a:spLocks noGrp="1"/>
          </p:cNvSpPr>
          <p:nvPr>
            <p:ph idx="1"/>
          </p:nvPr>
        </p:nvSpPr>
        <p:spPr>
          <a:xfrm>
            <a:off x="838200" y="1409982"/>
            <a:ext cx="10515600" cy="4351338"/>
          </a:xfrm>
        </p:spPr>
        <p:txBody>
          <a:bodyPr/>
          <a:lstStyle/>
          <a:p>
            <a:r>
              <a:rPr lang="cs-CZ" dirty="0"/>
              <a:t>„</a:t>
            </a:r>
            <a:r>
              <a:rPr lang="uk-UA" dirty="0"/>
              <a:t>Син </a:t>
            </a:r>
            <a:r>
              <a:rPr lang="uk-UA" dirty="0" err="1"/>
              <a:t>Ру</a:t>
            </a:r>
            <a:r>
              <a:rPr lang="cs-CZ" dirty="0"/>
              <a:t>c</a:t>
            </a:r>
            <a:r>
              <a:rPr lang="uk-UA" dirty="0"/>
              <a:t>і</a:t>
            </a:r>
            <a:r>
              <a:rPr lang="cs-CZ" dirty="0"/>
              <a:t>“ (1833)</a:t>
            </a:r>
          </a:p>
          <a:p>
            <a:r>
              <a:rPr lang="cs-CZ" dirty="0"/>
              <a:t>sborník „</a:t>
            </a:r>
            <a:r>
              <a:rPr lang="uk-UA" dirty="0"/>
              <a:t>Зоря</a:t>
            </a:r>
            <a:r>
              <a:rPr lang="cs-CZ" dirty="0"/>
              <a:t>“ připraven k tisku v roce 1834</a:t>
            </a:r>
          </a:p>
          <a:p>
            <a:r>
              <a:rPr lang="cs-CZ" dirty="0"/>
              <a:t> oslavování kozáckých vůdců –</a:t>
            </a:r>
            <a:endParaRPr lang="uk-UA" dirty="0"/>
          </a:p>
          <a:p>
            <a:pPr marL="0" indent="0">
              <a:buNone/>
            </a:pPr>
            <a:r>
              <a:rPr lang="uk-UA" dirty="0"/>
              <a:t>    </a:t>
            </a:r>
            <a:r>
              <a:rPr lang="cs-CZ" dirty="0"/>
              <a:t>B. </a:t>
            </a:r>
            <a:r>
              <a:rPr lang="cs-CZ" dirty="0" err="1"/>
              <a:t>Chmelnyckého</a:t>
            </a:r>
            <a:r>
              <a:rPr lang="cs-CZ" dirty="0"/>
              <a:t> a S. </a:t>
            </a:r>
            <a:r>
              <a:rPr lang="cs-CZ" dirty="0" err="1"/>
              <a:t>Nalyvajka</a:t>
            </a:r>
            <a:endParaRPr lang="cs-CZ" dirty="0"/>
          </a:p>
          <a:p>
            <a:r>
              <a:rPr lang="cs-CZ" dirty="0"/>
              <a:t>Báseň o </a:t>
            </a:r>
            <a:r>
              <a:rPr lang="cs-CZ" dirty="0" err="1"/>
              <a:t>Nalyvajkovi</a:t>
            </a:r>
            <a:r>
              <a:rPr lang="cs-CZ" dirty="0"/>
              <a:t> (</a:t>
            </a:r>
            <a:r>
              <a:rPr lang="cs-CZ" dirty="0" err="1"/>
              <a:t>Šaškevyč</a:t>
            </a:r>
            <a:r>
              <a:rPr lang="cs-CZ" dirty="0"/>
              <a:t>):</a:t>
            </a:r>
          </a:p>
          <a:p>
            <a:endParaRPr lang="cs-CZ" dirty="0"/>
          </a:p>
        </p:txBody>
      </p:sp>
      <p:pic>
        <p:nvPicPr>
          <p:cNvPr id="5" name="Obrázek 4" descr="Obsah obrázku text, interiér&#10;&#10;Popis byl vytvořen automaticky">
            <a:extLst>
              <a:ext uri="{FF2B5EF4-FFF2-40B4-BE49-F238E27FC236}">
                <a16:creationId xmlns:a16="http://schemas.microsoft.com/office/drawing/2014/main" id="{A71D9EB5-AB50-8F42-B215-40625795CD4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84575" y="3987800"/>
            <a:ext cx="6912912" cy="2505075"/>
          </a:xfrm>
          <a:prstGeom prst="rect">
            <a:avLst/>
          </a:prstGeom>
        </p:spPr>
      </p:pic>
      <p:pic>
        <p:nvPicPr>
          <p:cNvPr id="9" name="Obrázek 8" descr="Obsah obrázku text, osoba, skupina, starší&#10;&#10;Popis byl vytvořen automaticky">
            <a:extLst>
              <a:ext uri="{FF2B5EF4-FFF2-40B4-BE49-F238E27FC236}">
                <a16:creationId xmlns:a16="http://schemas.microsoft.com/office/drawing/2014/main" id="{2F637E14-A0D7-FA47-AB6A-3CFDECE6628B}"/>
              </a:ext>
            </a:extLst>
          </p:cNvPr>
          <p:cNvPicPr>
            <a:picLocks noChangeAspect="1"/>
          </p:cNvPicPr>
          <p:nvPr/>
        </p:nvPicPr>
        <p:blipFill>
          <a:blip r:embed="rId4"/>
          <a:stretch>
            <a:fillRect/>
          </a:stretch>
        </p:blipFill>
        <p:spPr>
          <a:xfrm>
            <a:off x="7897487" y="1647825"/>
            <a:ext cx="3700463" cy="4587351"/>
          </a:xfrm>
          <a:prstGeom prst="rect">
            <a:avLst/>
          </a:prstGeom>
        </p:spPr>
      </p:pic>
    </p:spTree>
    <p:extLst>
      <p:ext uri="{BB962C8B-B14F-4D97-AF65-F5344CB8AC3E}">
        <p14:creationId xmlns:p14="http://schemas.microsoft.com/office/powerpoint/2010/main" val="92869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unkyShapesVTI">
  <a:themeElements>
    <a:clrScheme name="AnalogousFromDarkSeedRightStep">
      <a:dk1>
        <a:srgbClr val="000000"/>
      </a:dk1>
      <a:lt1>
        <a:srgbClr val="FFFFFF"/>
      </a:lt1>
      <a:dk2>
        <a:srgbClr val="243741"/>
      </a:dk2>
      <a:lt2>
        <a:srgbClr val="E8E2E5"/>
      </a:lt2>
      <a:accent1>
        <a:srgbClr val="46B381"/>
      </a:accent1>
      <a:accent2>
        <a:srgbClr val="3BB1AC"/>
      </a:accent2>
      <a:accent3>
        <a:srgbClr val="4D98C3"/>
      </a:accent3>
      <a:accent4>
        <a:srgbClr val="445DB5"/>
      </a:accent4>
      <a:accent5>
        <a:srgbClr val="6851C5"/>
      </a:accent5>
      <a:accent6>
        <a:srgbClr val="8841B4"/>
      </a:accent6>
      <a:hlink>
        <a:srgbClr val="83862C"/>
      </a:hlink>
      <a:folHlink>
        <a:srgbClr val="7F7F7F"/>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12752</Words>
  <Application>Microsoft Macintosh PowerPoint</Application>
  <PresentationFormat>Širokoúhlá obrazovka</PresentationFormat>
  <Paragraphs>767</Paragraphs>
  <Slides>120</Slides>
  <Notes>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120</vt:i4>
      </vt:variant>
    </vt:vector>
  </HeadingPairs>
  <TitlesOfParts>
    <vt:vector size="126" baseType="lpstr">
      <vt:lpstr>Arial</vt:lpstr>
      <vt:lpstr>Calibri</vt:lpstr>
      <vt:lpstr>Courier New</vt:lpstr>
      <vt:lpstr>Source Sans Pro</vt:lpstr>
      <vt:lpstr>Times New Roman</vt:lpstr>
      <vt:lpstr>FunkyShapesVTI</vt:lpstr>
      <vt:lpstr>Dějiny ukrajinské literatury I  </vt:lpstr>
      <vt:lpstr>Struktura kurzu</vt:lpstr>
      <vt:lpstr>Semináře</vt:lpstr>
      <vt:lpstr>Počátky literatury východních Slovanů</vt:lpstr>
      <vt:lpstr>Počátky literatury východních Slovanů</vt:lpstr>
      <vt:lpstr>Vladimír a christianizace</vt:lpstr>
      <vt:lpstr>Vývoj literatury je spjat s vývojem jazyka</vt:lpstr>
      <vt:lpstr>Prezentace aplikace PowerPoint</vt:lpstr>
      <vt:lpstr>Prezentace aplikace PowerPoint</vt:lpstr>
      <vt:lpstr>Prezentace aplikace PowerPoint</vt:lpstr>
      <vt:lpstr>Nestor (kronikář) 1056-1106</vt:lpstr>
      <vt:lpstr>Slovo o pluku Igorově a jeho interpretace</vt:lpstr>
      <vt:lpstr>Obrazy postav v díle </vt:lpstr>
      <vt:lpstr>Poetika díla a jeho autorství</vt:lpstr>
      <vt:lpstr>M. Maksymovyč a “Slovo“ a jeho následníky </vt:lpstr>
      <vt:lpstr>Další ukrajinští a ruští vědci o Slovu</vt:lpstr>
      <vt:lpstr>Další ukrajinští a ruští vědci o Slovu</vt:lpstr>
      <vt:lpstr>Jiní vědci o Slovu</vt:lpstr>
      <vt:lpstr>Ukrajinské baroko. Kozácké letopisy.</vt:lpstr>
      <vt:lpstr>Ukrajinské baroko</vt:lpstr>
      <vt:lpstr>Hlavní rysy individuálního stylu Ivana Vyšenského </vt:lpstr>
      <vt:lpstr>Tvorba Ivana Vyšenského</vt:lpstr>
      <vt:lpstr>Básnická tvorba 16. – 17. století </vt:lpstr>
      <vt:lpstr>Zajímavosti </vt:lpstr>
      <vt:lpstr>Kozácké letopisectví</vt:lpstr>
      <vt:lpstr>Kozácké letopisectví</vt:lpstr>
      <vt:lpstr>Tragikomedie Volodymyr Feofana Prokopovyče </vt:lpstr>
      <vt:lpstr>Starověké divadlo</vt:lpstr>
      <vt:lpstr>Betlémské drama</vt:lpstr>
      <vt:lpstr>Betlémské drama</vt:lpstr>
      <vt:lpstr>Satira a humor 18. století</vt:lpstr>
      <vt:lpstr>Satira a humor 18. století</vt:lpstr>
      <vt:lpstr>Ukrajinské lyrika 18. století</vt:lpstr>
      <vt:lpstr>Život a tvorba Hryhorije Skovorody </vt:lpstr>
      <vt:lpstr>Григорій Сковорода</vt:lpstr>
      <vt:lpstr>Григорій Сковорода.  Байки</vt:lpstr>
      <vt:lpstr>Григорій Сковорода. Байки</vt:lpstr>
      <vt:lpstr>Skovoroda jako reformátor poezie</vt:lpstr>
      <vt:lpstr>«Сад божественних пісень» </vt:lpstr>
      <vt:lpstr>«Сад божественних пісень» </vt:lpstr>
      <vt:lpstr>«Сад божественних пісень» </vt:lpstr>
      <vt:lpstr>Проблеми (ідеї) байок  Г. Сковороди</vt:lpstr>
      <vt:lpstr>Filozofie Hryhorije Skovorody</vt:lpstr>
      <vt:lpstr>Filozofie Hryhorije Skovorody</vt:lpstr>
      <vt:lpstr>Obraz Hryhorije Skovorody v literatuře</vt:lpstr>
      <vt:lpstr>Přehled ukrajinské literatury 19. stol. Charakteristika epochy národního obrození. Periodizace, vývojové tendence, umělecké směry, žánry. </vt:lpstr>
      <vt:lpstr>Literatura od konce 18. století  do 40. let 19. století</vt:lpstr>
      <vt:lpstr> 40.–60. léta 19. století</vt:lpstr>
      <vt:lpstr>Literatura 70.–90. let 19. století</vt:lpstr>
      <vt:lpstr>Literatura konce 19. – počátku 20. století</vt:lpstr>
      <vt:lpstr>Historické podklady vývoje ukrajinské literatury</vt:lpstr>
      <vt:lpstr>Reakce na nevolnictví a zesílení kulturního a společenského života: </vt:lpstr>
      <vt:lpstr>Charakteristické rysy nové ukrajinské literatury</vt:lpstr>
      <vt:lpstr>Předpoklady pro vývoj nové ukrajinské literatury</vt:lpstr>
      <vt:lpstr>Mýtus o Ukrajině  (poetický obraz Ukrajiny) </vt:lpstr>
      <vt:lpstr>folklór a etnografie</vt:lpstr>
      <vt:lpstr>růst kulturní úrovně</vt:lpstr>
      <vt:lpstr>«Енеїда» Івана Котляревського</vt:lpstr>
      <vt:lpstr>Literatura počátku 19. století</vt:lpstr>
      <vt:lpstr>Ivan Kotljarevskyj jako zakladatel novodobé ukrajinské literatury. Ukrajinská burleskní škola.</vt:lpstr>
      <vt:lpstr>«Енеїда» поема</vt:lpstr>
      <vt:lpstr>Енеїда.  Частина перша.</vt:lpstr>
      <vt:lpstr>Енеїда.  Частина друга.</vt:lpstr>
      <vt:lpstr>Енеїда.  Частина третя.</vt:lpstr>
      <vt:lpstr>Енеїда.  Частина четверта.</vt:lpstr>
      <vt:lpstr>Енеїда.  Частина п’ята.</vt:lpstr>
      <vt:lpstr>Енеїда.  Частина шоста.</vt:lpstr>
      <vt:lpstr>Dramatická tvorba Ivana Kotjarevského</vt:lpstr>
      <vt:lpstr>Наталка    Полтавка </vt:lpstr>
      <vt:lpstr>Москаль-чарівник </vt:lpstr>
      <vt:lpstr>Москаль-чарівник</vt:lpstr>
      <vt:lpstr>Burleskní škola</vt:lpstr>
      <vt:lpstr>Ukrajinská bajka a bajkaři</vt:lpstr>
      <vt:lpstr>Леонід Глібов (1827–1893) </vt:lpstr>
      <vt:lpstr>Bajky Hlibova</vt:lpstr>
      <vt:lpstr>"Вовк та Ягня“ (1854)</vt:lpstr>
      <vt:lpstr>Bajky Hlibova</vt:lpstr>
      <vt:lpstr>«Цуцик»</vt:lpstr>
      <vt:lpstr>Další bajky</vt:lpstr>
      <vt:lpstr>Lyrická tvorba Hlibova</vt:lpstr>
      <vt:lpstr>Євген Гребінка (1812–1848) </vt:lpstr>
      <vt:lpstr>Lyrika Hrebinky</vt:lpstr>
      <vt:lpstr>Петро Гулак-Артемовський (1813–1873)</vt:lpstr>
      <vt:lpstr>Romantismus</vt:lpstr>
      <vt:lpstr>Klíčové rysy romantismu </vt:lpstr>
      <vt:lpstr>Tematické a stylové proudy romantismu </vt:lpstr>
      <vt:lpstr>Školy ukrajinského romantismu</vt:lpstr>
      <vt:lpstr>Петро Гулак-Артемовський  «Рибалка»</vt:lpstr>
      <vt:lpstr>Romantická tvorba  Євген Гребінка</vt:lpstr>
      <vt:lpstr>Левко Боровиковський</vt:lpstr>
      <vt:lpstr>Віктор Забіла</vt:lpstr>
      <vt:lpstr>Михайло Петренко</vt:lpstr>
      <vt:lpstr>Михайло Петренко</vt:lpstr>
      <vt:lpstr>Микола Костомаров</vt:lpstr>
      <vt:lpstr>Микола Костомаров </vt:lpstr>
      <vt:lpstr>Амфросій Метлинський</vt:lpstr>
      <vt:lpstr>Амфросій Метлинський</vt:lpstr>
      <vt:lpstr>Руська трійця</vt:lpstr>
      <vt:lpstr>Руська трійця</vt:lpstr>
      <vt:lpstr>Ukázka «Син Русі»</vt:lpstr>
      <vt:lpstr>«Русалка Дністровая»</vt:lpstr>
      <vt:lpstr>Маркіян Шашкевич a konec “Ruské trojice“</vt:lpstr>
      <vt:lpstr>Na závěr o ukrajinském romantismu</vt:lpstr>
      <vt:lpstr>Taras Ševčenko první období tvorby (1837–1843)</vt:lpstr>
      <vt:lpstr>Prezentace aplikace PowerPoint</vt:lpstr>
      <vt:lpstr>Prezentace aplikace PowerPoint</vt:lpstr>
      <vt:lpstr>Prezentace aplikace PowerPoint</vt:lpstr>
      <vt:lpstr>Taras Ševčenko OBDOBÍ VYHNANSTVÍ 1847–1857  </vt:lpstr>
      <vt:lpstr>Taras Ševčenko poslední období tvorby</vt:lpstr>
      <vt:lpstr>Григорій Квітка-Основ’яненко</vt:lpstr>
      <vt:lpstr>Мала проза Григорія Квітки-Основ’яненка</vt:lpstr>
      <vt:lpstr>Сентиментальна проза Григорія Квітки-Основ’яненка</vt:lpstr>
      <vt:lpstr>Іван-Нечуй  Левицький Повість «Кайдашева сім’я» 1879-й рік. </vt:lpstr>
      <vt:lpstr>Іван Нечуй-Левицький  повість «Микола Джеря» 1878</vt:lpstr>
      <vt:lpstr>Марко Вовчок (Марія Вілінська)</vt:lpstr>
      <vt:lpstr>Марко Вовчок  (Марія Вілінська)</vt:lpstr>
      <vt:lpstr>Пантелеймон Куліш</vt:lpstr>
      <vt:lpstr>Пантелеймон Куліш  «Чорна рада»</vt:lpstr>
      <vt:lpstr>Анатолій Свидницький</vt:lpstr>
      <vt:lpstr>Анатолій Свидницький «Люборацькі»</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Dějiny ukrajinské literatury I  </dc:title>
  <dc:creator>Krystyna Kuznietsova</dc:creator>
  <cp:lastModifiedBy>Krystyna Kuznietsova</cp:lastModifiedBy>
  <cp:revision>7</cp:revision>
  <dcterms:created xsi:type="dcterms:W3CDTF">2021-01-10T19:11:01Z</dcterms:created>
  <dcterms:modified xsi:type="dcterms:W3CDTF">2021-10-04T09:40:02Z</dcterms:modified>
</cp:coreProperties>
</file>