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embeddedFontLst>
    <p:embeddedFont>
      <p:font typeface="Garamond" panose="02020404030301010803" pitchFamily="18" charset="0"/>
      <p:regular r:id="rId9"/>
      <p:bold r:id="rId10"/>
      <p:italic r:id="rId11"/>
      <p:boldItalic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6" roundtripDataSignature="AMtx7miik+b9QDPPzrR5vdIyMCaP13tKR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9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customschemas.google.com/relationships/presentationmetadata" Target="meta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0" Type="http://schemas.openxmlformats.org/officeDocument/2006/relationships/font" Target="fonts/font2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obsahy" type="twoObj">
  <p:cSld name="TWO_OBJECTS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8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8"/>
          <p:cNvSpPr txBox="1">
            <a:spLocks noGrp="1"/>
          </p:cNvSpPr>
          <p:nvPr>
            <p:ph type="body" idx="1"/>
          </p:nvPr>
        </p:nvSpPr>
        <p:spPr>
          <a:xfrm>
            <a:off x="1298448" y="2560320"/>
            <a:ext cx="4718304" cy="3310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19" name="Google Shape;19;p8"/>
          <p:cNvSpPr txBox="1">
            <a:spLocks noGrp="1"/>
          </p:cNvSpPr>
          <p:nvPr>
            <p:ph type="body" idx="2"/>
          </p:nvPr>
        </p:nvSpPr>
        <p:spPr>
          <a:xfrm>
            <a:off x="6181344" y="2560320"/>
            <a:ext cx="4718304" cy="3310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8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8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8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cxnSp>
        <p:nvCxnSpPr>
          <p:cNvPr id="23" name="Google Shape;23;p8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noramatický obrázek s popiskem">
  <p:cSld name="Panoramatický obrázek s popiskem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Garamond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7"/>
          <p:cNvSpPr>
            <a:spLocks noGrp="1"/>
          </p:cNvSpPr>
          <p:nvPr>
            <p:ph type="pic" idx="2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noFill/>
          <a:ln w="57150" cap="flat" cmpd="thickThin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88" name="Google Shape;88;p17"/>
          <p:cNvSpPr txBox="1">
            <a:spLocks noGrp="1"/>
          </p:cNvSpPr>
          <p:nvPr>
            <p:ph type="body" idx="1"/>
          </p:nvPr>
        </p:nvSpPr>
        <p:spPr>
          <a:xfrm>
            <a:off x="1295401" y="5382153"/>
            <a:ext cx="9609666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spcBef>
                <a:spcPts val="280"/>
              </a:spcBef>
              <a:spcAft>
                <a:spcPts val="0"/>
              </a:spcAft>
              <a:buSzPts val="1610"/>
              <a:buNone/>
              <a:defRPr sz="14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38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15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035"/>
              <a:buNone/>
              <a:defRPr sz="900"/>
            </a:lvl9pPr>
          </a:lstStyle>
          <a:p>
            <a:endParaRPr/>
          </a:p>
        </p:txBody>
      </p:sp>
      <p:sp>
        <p:nvSpPr>
          <p:cNvPr id="89" name="Google Shape;89;p17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7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7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ázev a popisek">
  <p:cSld name="Název a popisek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Garamond"/>
              <a:buNone/>
              <a:defRPr sz="32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8"/>
          <p:cNvSpPr txBox="1"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spcBef>
                <a:spcPts val="400"/>
              </a:spcBef>
              <a:spcAft>
                <a:spcPts val="0"/>
              </a:spcAft>
              <a:buSzPts val="2300"/>
              <a:buNone/>
              <a:defRPr sz="20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5" name="Google Shape;95;p18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8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8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cxnSp>
        <p:nvCxnSpPr>
          <p:cNvPr id="98" name="Google Shape;98;p18"/>
          <p:cNvCxnSpPr/>
          <p:nvPr/>
        </p:nvCxnSpPr>
        <p:spPr>
          <a:xfrm>
            <a:off x="1396169" y="4140199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itace s popiskem">
  <p:cSld name="Citace s popiskem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 txBox="1"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aramond"/>
              <a:buNone/>
              <a:defRPr sz="3200" b="0" cap="none"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9"/>
          <p:cNvSpPr txBox="1">
            <a:spLocks noGrp="1"/>
          </p:cNvSpPr>
          <p:nvPr>
            <p:ph type="body" idx="1"/>
          </p:nvPr>
        </p:nvSpPr>
        <p:spPr>
          <a:xfrm>
            <a:off x="1674812" y="3352800"/>
            <a:ext cx="8839202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r">
              <a:spcBef>
                <a:spcPts val="400"/>
              </a:spcBef>
              <a:spcAft>
                <a:spcPts val="0"/>
              </a:spcAft>
              <a:buSzPts val="2300"/>
              <a:buFont typeface="Garamond"/>
              <a:buNone/>
              <a:defRPr sz="20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300"/>
              <a:buFont typeface="Garamond"/>
              <a:buNone/>
              <a:defRPr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2070"/>
              <a:buFont typeface="Garamond"/>
              <a:buNone/>
              <a:defRPr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840"/>
              <a:buFont typeface="Garamond"/>
              <a:buNone/>
              <a:defRPr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610"/>
              <a:buFont typeface="Garamond"/>
              <a:buNone/>
              <a:defRPr/>
            </a:lvl5pPr>
            <a:lvl6pPr marL="2743200" lvl="5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19"/>
          <p:cNvSpPr txBox="1">
            <a:spLocks noGrp="1"/>
          </p:cNvSpPr>
          <p:nvPr>
            <p:ph type="body" idx="2"/>
          </p:nvPr>
        </p:nvSpPr>
        <p:spPr>
          <a:xfrm>
            <a:off x="1295401" y="4343399"/>
            <a:ext cx="9609666" cy="1532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spcBef>
                <a:spcPts val="400"/>
              </a:spcBef>
              <a:spcAft>
                <a:spcPts val="0"/>
              </a:spcAft>
              <a:buSzPts val="2300"/>
              <a:buNone/>
              <a:defRPr sz="20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3" name="Google Shape;103;p19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9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9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106" name="Google Shape;106;p19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8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“</a:t>
            </a:r>
            <a:endParaRPr/>
          </a:p>
        </p:txBody>
      </p:sp>
      <p:sp>
        <p:nvSpPr>
          <p:cNvPr id="107" name="Google Shape;107;p19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8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”</a:t>
            </a:r>
            <a:endParaRPr/>
          </a:p>
        </p:txBody>
      </p:sp>
      <p:cxnSp>
        <p:nvCxnSpPr>
          <p:cNvPr id="108" name="Google Shape;108;p19"/>
          <p:cNvCxnSpPr/>
          <p:nvPr/>
        </p:nvCxnSpPr>
        <p:spPr>
          <a:xfrm>
            <a:off x="1396169" y="4140199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menovka">
  <p:cSld name="Jmenovka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0"/>
          <p:cNvSpPr txBox="1"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Garamond"/>
              <a:buNone/>
              <a:defRPr sz="32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0"/>
          <p:cNvSpPr txBox="1"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2300"/>
              <a:buNone/>
              <a:defRPr sz="20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20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0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0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menovka s citací">
  <p:cSld name="Jmenovka s citací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aramond"/>
              <a:buNone/>
              <a:defRPr sz="3200" b="0" cap="none"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1"/>
          <p:cNvSpPr txBox="1">
            <a:spLocks noGrp="1"/>
          </p:cNvSpPr>
          <p:nvPr>
            <p:ph type="body" idx="1"/>
          </p:nvPr>
        </p:nvSpPr>
        <p:spPr>
          <a:xfrm>
            <a:off x="1295401" y="3639312"/>
            <a:ext cx="9609668" cy="886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276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8" name="Google Shape;118;p21"/>
          <p:cNvSpPr txBox="1">
            <a:spLocks noGrp="1"/>
          </p:cNvSpPr>
          <p:nvPr>
            <p:ph type="body" idx="2"/>
          </p:nvPr>
        </p:nvSpPr>
        <p:spPr>
          <a:xfrm>
            <a:off x="1295401" y="4529667"/>
            <a:ext cx="9609668" cy="1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207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9" name="Google Shape;119;p21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1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1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122" name="Google Shape;122;p2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8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“</a:t>
            </a:r>
            <a:endParaRPr/>
          </a:p>
        </p:txBody>
      </p:sp>
      <p:sp>
        <p:nvSpPr>
          <p:cNvPr id="123" name="Google Shape;123;p21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8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”</a:t>
            </a:r>
            <a:endParaRPr/>
          </a:p>
        </p:txBody>
      </p:sp>
      <p:cxnSp>
        <p:nvCxnSpPr>
          <p:cNvPr id="124" name="Google Shape;124;p21"/>
          <p:cNvCxnSpPr/>
          <p:nvPr/>
        </p:nvCxnSpPr>
        <p:spPr>
          <a:xfrm>
            <a:off x="1396169" y="3429000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avda nebo nepravda">
  <p:cSld name="Pravda nebo nepravda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2"/>
          <p:cNvSpPr txBox="1"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2"/>
          <p:cNvSpPr txBox="1">
            <a:spLocks noGrp="1"/>
          </p:cNvSpPr>
          <p:nvPr>
            <p:ph type="body" idx="1"/>
          </p:nvPr>
        </p:nvSpPr>
        <p:spPr>
          <a:xfrm>
            <a:off x="1295401" y="3630168"/>
            <a:ext cx="9609668" cy="841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3220"/>
              <a:buNone/>
              <a:defRPr sz="28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8" name="Google Shape;128;p22"/>
          <p:cNvSpPr txBox="1">
            <a:spLocks noGrp="1"/>
          </p:cNvSpPr>
          <p:nvPr>
            <p:ph type="body" idx="2"/>
          </p:nvPr>
        </p:nvSpPr>
        <p:spPr>
          <a:xfrm>
            <a:off x="1295400" y="4470399"/>
            <a:ext cx="9609670" cy="140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207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9" name="Google Shape;129;p22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22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2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cxnSp>
        <p:nvCxnSpPr>
          <p:cNvPr id="132" name="Google Shape;132;p22"/>
          <p:cNvCxnSpPr/>
          <p:nvPr/>
        </p:nvCxnSpPr>
        <p:spPr>
          <a:xfrm>
            <a:off x="1396169" y="3429000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svislý text" type="vertTx">
  <p:cSld name="VERTICAL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3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3"/>
          <p:cNvSpPr txBox="1">
            <a:spLocks noGrp="1"/>
          </p:cNvSpPr>
          <p:nvPr>
            <p:ph type="body" idx="1"/>
          </p:nvPr>
        </p:nvSpPr>
        <p:spPr>
          <a:xfrm rot="5400000">
            <a:off x="4436531" y="-584198"/>
            <a:ext cx="3318936" cy="9601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136" name="Google Shape;136;p23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23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3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cxnSp>
        <p:nvCxnSpPr>
          <p:cNvPr id="139" name="Google Shape;139;p23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vislý nadpis a text" type="vertTitleAndTx">
  <p:cSld name="VERTICAL_TITLE_AND_VERTICAL_TEX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4"/>
          <p:cNvSpPr txBox="1">
            <a:spLocks noGrp="1"/>
          </p:cNvSpPr>
          <p:nvPr>
            <p:ph type="title"/>
          </p:nvPr>
        </p:nvSpPr>
        <p:spPr>
          <a:xfrm rot="5400000">
            <a:off x="7497936" y="2483551"/>
            <a:ext cx="4893735" cy="1890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4"/>
          <p:cNvSpPr txBox="1">
            <a:spLocks noGrp="1"/>
          </p:cNvSpPr>
          <p:nvPr>
            <p:ph type="body" idx="1"/>
          </p:nvPr>
        </p:nvSpPr>
        <p:spPr>
          <a:xfrm rot="5400000">
            <a:off x="2565043" y="-287513"/>
            <a:ext cx="4893734" cy="7433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143" name="Google Shape;143;p24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24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4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cxnSp>
        <p:nvCxnSpPr>
          <p:cNvPr id="146" name="Google Shape;146;p24"/>
          <p:cNvCxnSpPr/>
          <p:nvPr/>
        </p:nvCxnSpPr>
        <p:spPr>
          <a:xfrm>
            <a:off x="8863890" y="990600"/>
            <a:ext cx="0" cy="487680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Google Shape;25;p9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6" name="Google Shape;26;p9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9"/>
          <p:cNvSpPr txBox="1"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9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Úvodní snímek" type="title">
  <p:cSld name="TITLE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oogle Shape;32;p10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33" name="Google Shape;33;p10" descr="HD-PanelTitle-V.png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0" y="0"/>
              <a:ext cx="12188825" cy="68562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" name="Google Shape;34;p10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5" name="Google Shape;35;p10" descr="HDRibbonTitle-UniformTrim.png"/>
            <p:cNvPicPr preferRelativeResize="0"/>
            <p:nvPr/>
          </p:nvPicPr>
          <p:blipFill rotWithShape="1">
            <a:blip r:embed="rId3">
              <a:alphaModFix/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" name="Google Shape;36;p10" descr="HDRibbonTitle-UniformTrim.png"/>
            <p:cNvPicPr preferRelativeResize="0"/>
            <p:nvPr/>
          </p:nvPicPr>
          <p:blipFill rotWithShape="1">
            <a:blip r:embed="rId3">
              <a:alphaModFix/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7" name="Google Shape;37;p10"/>
          <p:cNvSpPr txBox="1"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Garamond"/>
              <a:buNone/>
              <a:defRPr sz="5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420"/>
              </a:spcBef>
              <a:spcAft>
                <a:spcPts val="0"/>
              </a:spcAft>
              <a:buSzPts val="2415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spcBef>
                <a:spcPts val="600"/>
              </a:spcBef>
              <a:spcAft>
                <a:spcPts val="0"/>
              </a:spcAft>
              <a:buSzPts val="23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00"/>
              </a:spcBef>
              <a:spcAft>
                <a:spcPts val="0"/>
              </a:spcAft>
              <a:buSzPts val="207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600"/>
              </a:spcBef>
              <a:spcAft>
                <a:spcPts val="0"/>
              </a:spcAft>
              <a:buSzPts val="184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60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60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60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60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600"/>
              </a:spcBef>
              <a:spcAft>
                <a:spcPts val="600"/>
              </a:spcAft>
              <a:buSzPts val="161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dt" idx="10"/>
          </p:nvPr>
        </p:nvSpPr>
        <p:spPr>
          <a:xfrm>
            <a:off x="7983232" y="5037663"/>
            <a:ext cx="89746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ftr" idx="11"/>
          </p:nvPr>
        </p:nvSpPr>
        <p:spPr>
          <a:xfrm>
            <a:off x="2692397" y="5037663"/>
            <a:ext cx="5214635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0"/>
          <p:cNvSpPr txBox="1">
            <a:spLocks noGrp="1"/>
          </p:cNvSpPr>
          <p:nvPr>
            <p:ph type="sldNum" idx="12"/>
          </p:nvPr>
        </p:nvSpPr>
        <p:spPr>
          <a:xfrm>
            <a:off x="8956900" y="5037663"/>
            <a:ext cx="55116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cxnSp>
        <p:nvCxnSpPr>
          <p:cNvPr id="42" name="Google Shape;42;p10"/>
          <p:cNvCxnSpPr/>
          <p:nvPr/>
        </p:nvCxnSpPr>
        <p:spPr>
          <a:xfrm>
            <a:off x="2692399" y="3522131"/>
            <a:ext cx="681566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áhlaví části" type="secHead">
  <p:cSld name="SECTION_HEAD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1"/>
          <p:cNvSpPr txBox="1"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spcBef>
                <a:spcPts val="480"/>
              </a:spcBef>
              <a:spcAft>
                <a:spcPts val="0"/>
              </a:spcAft>
              <a:buSzPts val="276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cxnSp>
        <p:nvCxnSpPr>
          <p:cNvPr id="49" name="Google Shape;49;p11"/>
          <p:cNvCxnSpPr/>
          <p:nvPr/>
        </p:nvCxnSpPr>
        <p:spPr>
          <a:xfrm>
            <a:off x="2012723" y="3710585"/>
            <a:ext cx="8163380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ovnání" type="twoTxTwoObj">
  <p:cSld name="TWO_OBJECTS_WITH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2"/>
          <p:cNvSpPr txBox="1"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560"/>
              </a:spcBef>
              <a:spcAft>
                <a:spcPts val="0"/>
              </a:spcAft>
              <a:buSzPts val="3220"/>
              <a:buNone/>
              <a:defRPr sz="2800" b="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3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840"/>
              <a:buNone/>
              <a:defRPr sz="1600" b="1"/>
            </a:lvl9pPr>
          </a:lstStyle>
          <a:p>
            <a:endParaRPr/>
          </a:p>
        </p:txBody>
      </p:sp>
      <p:sp>
        <p:nvSpPr>
          <p:cNvPr id="53" name="Google Shape;53;p12"/>
          <p:cNvSpPr txBox="1">
            <a:spLocks noGrp="1"/>
          </p:cNvSpPr>
          <p:nvPr>
            <p:ph type="body" idx="2"/>
          </p:nvPr>
        </p:nvSpPr>
        <p:spPr>
          <a:xfrm>
            <a:off x="1295400" y="3243262"/>
            <a:ext cx="4718304" cy="2632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12"/>
          <p:cNvSpPr txBox="1">
            <a:spLocks noGrp="1"/>
          </p:cNvSpPr>
          <p:nvPr>
            <p:ph type="body" idx="3"/>
          </p:nvPr>
        </p:nvSpPr>
        <p:spPr>
          <a:xfrm>
            <a:off x="6180671" y="2658533"/>
            <a:ext cx="4718304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560"/>
              </a:spcBef>
              <a:spcAft>
                <a:spcPts val="0"/>
              </a:spcAft>
              <a:buSzPts val="3220"/>
              <a:buNone/>
              <a:defRPr sz="2800" b="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3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840"/>
              <a:buNone/>
              <a:defRPr sz="1600" b="1"/>
            </a:lvl9pPr>
          </a:lstStyle>
          <a:p>
            <a:endParaRPr/>
          </a:p>
        </p:txBody>
      </p:sp>
      <p:sp>
        <p:nvSpPr>
          <p:cNvPr id="55" name="Google Shape;55;p12"/>
          <p:cNvSpPr txBox="1">
            <a:spLocks noGrp="1"/>
          </p:cNvSpPr>
          <p:nvPr>
            <p:ph type="body" idx="4"/>
          </p:nvPr>
        </p:nvSpPr>
        <p:spPr>
          <a:xfrm>
            <a:off x="6180671" y="3243262"/>
            <a:ext cx="4718304" cy="2632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12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2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2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cxnSp>
        <p:nvCxnSpPr>
          <p:cNvPr id="59" name="Google Shape;59;p12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uze nadpis" type="titleOnly">
  <p:cSld name="TITLE_ONLY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3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cxnSp>
        <p:nvCxnSpPr>
          <p:cNvPr id="65" name="Google Shape;65;p13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ázdný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4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sah s titulkem" type="objTx">
  <p:cSld name="OBJECT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Garamond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body" idx="1"/>
          </p:nvPr>
        </p:nvSpPr>
        <p:spPr>
          <a:xfrm>
            <a:off x="5418668" y="982131"/>
            <a:ext cx="5469466" cy="4893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60045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15"/>
          <p:cNvSpPr txBox="1">
            <a:spLocks noGrp="1"/>
          </p:cNvSpPr>
          <p:nvPr>
            <p:ph type="body" idx="2"/>
          </p:nvPr>
        </p:nvSpPr>
        <p:spPr>
          <a:xfrm>
            <a:off x="1293811" y="3031065"/>
            <a:ext cx="3718455" cy="2438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spcBef>
                <a:spcPts val="320"/>
              </a:spcBef>
              <a:spcAft>
                <a:spcPts val="0"/>
              </a:spcAft>
              <a:buSzPts val="1840"/>
              <a:buNone/>
              <a:defRPr sz="16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38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15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035"/>
              <a:buNone/>
              <a:defRPr sz="900"/>
            </a:lvl9pPr>
          </a:lstStyle>
          <a:p>
            <a:endParaRPr/>
          </a:p>
        </p:txBody>
      </p:sp>
      <p:sp>
        <p:nvSpPr>
          <p:cNvPr id="74" name="Google Shape;74;p15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cxnSp>
        <p:nvCxnSpPr>
          <p:cNvPr id="77" name="Google Shape;77;p15"/>
          <p:cNvCxnSpPr/>
          <p:nvPr/>
        </p:nvCxnSpPr>
        <p:spPr>
          <a:xfrm>
            <a:off x="1396169" y="2912533"/>
            <a:ext cx="35144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ázek s titulkem" type="picTx">
  <p:cSld name="PICTURE_WITH_CAPTION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Garamond"/>
              <a:buNone/>
              <a:defRPr sz="28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6"/>
          <p:cNvSpPr>
            <a:spLocks noGrp="1"/>
          </p:cNvSpPr>
          <p:nvPr>
            <p:ph type="pic" idx="2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noFill/>
          <a:ln w="57150" cap="flat" cmpd="thickThin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81" name="Google Shape;81;p16"/>
          <p:cNvSpPr txBox="1">
            <a:spLocks noGrp="1"/>
          </p:cNvSpPr>
          <p:nvPr>
            <p:ph type="body" idx="1"/>
          </p:nvPr>
        </p:nvSpPr>
        <p:spPr>
          <a:xfrm>
            <a:off x="1295399" y="3255432"/>
            <a:ext cx="6241816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2070"/>
              <a:buNone/>
              <a:defRPr sz="18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38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15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035"/>
              <a:buNone/>
              <a:defRPr sz="900"/>
            </a:lvl9pPr>
          </a:lstStyle>
          <a:p>
            <a:endParaRPr/>
          </a:p>
        </p:txBody>
      </p:sp>
      <p:sp>
        <p:nvSpPr>
          <p:cNvPr id="82" name="Google Shape;82;p16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6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6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9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7"/>
          <p:cNvGrpSpPr/>
          <p:nvPr/>
        </p:nvGrpSpPr>
        <p:grpSpPr>
          <a:xfrm>
            <a:off x="0" y="0"/>
            <a:ext cx="12188825" cy="6856214"/>
            <a:chOff x="0" y="0"/>
            <a:chExt cx="12188825" cy="6856214"/>
          </a:xfrm>
        </p:grpSpPr>
        <p:pic>
          <p:nvPicPr>
            <p:cNvPr id="7" name="Google Shape;7;p7" descr="HD-PanelContent-V.png"/>
            <p:cNvPicPr preferRelativeResize="0"/>
            <p:nvPr/>
          </p:nvPicPr>
          <p:blipFill rotWithShape="1">
            <a:blip r:embed="rId20">
              <a:alphaModFix/>
            </a:blip>
            <a:srcRect/>
            <a:stretch/>
          </p:blipFill>
          <p:spPr>
            <a:xfrm>
              <a:off x="0" y="0"/>
              <a:ext cx="12188825" cy="68562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Google Shape;8;p7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9" name="Google Shape;9;p7" descr="HDRibbonContent-UniformTrim.png"/>
            <p:cNvPicPr preferRelativeResize="0"/>
            <p:nvPr/>
          </p:nvPicPr>
          <p:blipFill rotWithShape="1">
            <a:blip r:embed="rId21">
              <a:alphaModFix/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Google Shape;10;p7" descr="HDRibbonContent-UniformTrim.png"/>
            <p:cNvPicPr preferRelativeResize="0"/>
            <p:nvPr/>
          </p:nvPicPr>
          <p:blipFill rotWithShape="1">
            <a:blip r:embed="rId21">
              <a:alphaModFix/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" name="Google Shape;11;p7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 sz="4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7"/>
          <p:cNvSpPr txBox="1"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386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37465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36004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345439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33083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330834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3" name="Google Shape;13;p7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None/>
            </a:pPr>
            <a:r>
              <a:rPr lang="cs-CZ" sz="4900" b="1"/>
              <a:t>Володимир Винниченко</a:t>
            </a:r>
            <a:r>
              <a:rPr lang="cs-CZ"/>
              <a:t/>
            </a:r>
            <a:br>
              <a:rPr lang="cs-CZ"/>
            </a:br>
            <a:r>
              <a:rPr lang="cs-CZ" sz="3600" b="1"/>
              <a:t>1880-1951</a:t>
            </a:r>
            <a:endParaRPr sz="3600" b="1"/>
          </a:p>
        </p:txBody>
      </p:sp>
      <p:pic>
        <p:nvPicPr>
          <p:cNvPr id="152" name="Google Shape;152;p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295402" y="2433511"/>
            <a:ext cx="2757178" cy="3738734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1"/>
          <p:cNvSpPr txBox="1">
            <a:spLocks noGrp="1"/>
          </p:cNvSpPr>
          <p:nvPr>
            <p:ph type="body" idx="2"/>
          </p:nvPr>
        </p:nvSpPr>
        <p:spPr>
          <a:xfrm>
            <a:off x="4394200" y="2560320"/>
            <a:ext cx="6505448" cy="3310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SzPts val="2760"/>
              <a:buChar char="•"/>
            </a:pPr>
            <a:r>
              <a:rPr lang="cs-CZ"/>
              <a:t>Narodil se r. 1880 ve m. Jelysavedhrad (dnes Kirovohrad).</a:t>
            </a:r>
            <a:endParaRPr/>
          </a:p>
          <a:p>
            <a:pPr marL="285750" lvl="0" indent="-285750" algn="l" rtl="0">
              <a:spcBef>
                <a:spcPts val="1080"/>
              </a:spcBef>
              <a:spcAft>
                <a:spcPts val="0"/>
              </a:spcAft>
              <a:buSzPts val="2760"/>
              <a:buChar char="•"/>
            </a:pPr>
            <a:r>
              <a:rPr lang="cs-CZ"/>
              <a:t>V r. 1900 se stal studentem právnické fakulty na Kyjevské univerzitě. </a:t>
            </a:r>
            <a:endParaRPr/>
          </a:p>
          <a:p>
            <a:pPr marL="285750" lvl="0" indent="-285750" algn="l" rtl="0">
              <a:spcBef>
                <a:spcPts val="1080"/>
              </a:spcBef>
              <a:spcAft>
                <a:spcPts val="0"/>
              </a:spcAft>
              <a:buSzPts val="2760"/>
              <a:buChar char="•"/>
            </a:pPr>
            <a:r>
              <a:rPr lang="cs-CZ"/>
              <a:t>V r. 1902 byl zatčen; Lukjanivská věznice.</a:t>
            </a:r>
            <a:endParaRPr/>
          </a:p>
          <a:p>
            <a:pPr marL="285750" lvl="0" indent="-285750" algn="l" rtl="0">
              <a:spcBef>
                <a:spcPts val="1080"/>
              </a:spcBef>
              <a:spcAft>
                <a:spcPts val="0"/>
              </a:spcAft>
              <a:buSzPts val="2760"/>
              <a:buChar char="•"/>
            </a:pPr>
            <a:r>
              <a:rPr lang="cs-CZ"/>
              <a:t>Byl vyloučen z univerzity, povolán na vojnu</a:t>
            </a:r>
            <a:endParaRPr/>
          </a:p>
          <a:p>
            <a:pPr marL="285750" lvl="0" indent="-285750" algn="l" rtl="0">
              <a:spcBef>
                <a:spcPts val="1080"/>
              </a:spcBef>
              <a:spcAft>
                <a:spcPts val="0"/>
              </a:spcAft>
              <a:buSzPts val="2760"/>
              <a:buChar char="•"/>
            </a:pPr>
            <a:r>
              <a:rPr lang="cs-CZ"/>
              <a:t>V r. 1903 utekl do Galičiny   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"/>
          <p:cNvSpPr txBox="1">
            <a:spLocks noGrp="1"/>
          </p:cNvSpPr>
          <p:nvPr>
            <p:ph type="title"/>
          </p:nvPr>
        </p:nvSpPr>
        <p:spPr>
          <a:xfrm>
            <a:off x="1298448" y="1185333"/>
            <a:ext cx="9601196" cy="8974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r>
              <a:rPr lang="cs-CZ" b="1"/>
              <a:t>Володимир Винниченко</a:t>
            </a:r>
            <a:endParaRPr/>
          </a:p>
        </p:txBody>
      </p:sp>
      <p:sp>
        <p:nvSpPr>
          <p:cNvPr id="159" name="Google Shape;159;p2"/>
          <p:cNvSpPr txBox="1">
            <a:spLocks noGrp="1"/>
          </p:cNvSpPr>
          <p:nvPr>
            <p:ph type="body" idx="1"/>
          </p:nvPr>
        </p:nvSpPr>
        <p:spPr>
          <a:xfrm>
            <a:off x="828548" y="2459038"/>
            <a:ext cx="7546082" cy="3725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285750" lvl="0" indent="-2857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15000"/>
              <a:buChar char="•"/>
            </a:pPr>
            <a:r>
              <a:rPr lang="cs-CZ"/>
              <a:t>V r. 1906 další zatčení, propuštěn pod zálohu (Je.Čykalenko), odjíždí do zahraničí. </a:t>
            </a:r>
            <a:endParaRPr/>
          </a:p>
          <a:p>
            <a:pPr marL="285750" lvl="0" indent="-2857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15000"/>
              <a:buChar char="•"/>
            </a:pPr>
            <a:r>
              <a:rPr lang="cs-CZ"/>
              <a:t> Několikrát – nelegální přechod ukr. hranice.</a:t>
            </a:r>
            <a:endParaRPr/>
          </a:p>
          <a:p>
            <a:pPr marL="285750" lvl="0" indent="-2857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15000"/>
              <a:buChar char="•"/>
            </a:pPr>
            <a:r>
              <a:rPr lang="cs-CZ"/>
              <a:t>V r. 1917 se vrátil do Kyjeva. V centru revolučních událostí. Stává se zástupcem  vedoucího Centrální Rady. </a:t>
            </a:r>
            <a:endParaRPr/>
          </a:p>
          <a:p>
            <a:pPr marL="285750" lvl="0" indent="-2857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15000"/>
              <a:buChar char="•"/>
            </a:pPr>
            <a:r>
              <a:rPr lang="cs-CZ"/>
              <a:t>Vedoucí generálního sekretariátu Centrální Rady.   </a:t>
            </a:r>
            <a:endParaRPr/>
          </a:p>
          <a:p>
            <a:pPr marL="285750" lvl="0" indent="-2857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15000"/>
              <a:buChar char="•"/>
            </a:pPr>
            <a:r>
              <a:rPr lang="cs-CZ"/>
              <a:t>V r. 1920 emigruje, bydlí v Německu, 1925 r. přestěhoval se do Francie – těžká práce na farmě a touha za Ukrajinou. Po dobu války nenapsal skoro nic, maluje – evropská moderna, obdivoval Picasso.    </a:t>
            </a:r>
            <a:endParaRPr/>
          </a:p>
          <a:p>
            <a:pPr marL="285750" lvl="0" indent="-2857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15000"/>
              <a:buChar char="•"/>
            </a:pPr>
            <a:r>
              <a:rPr lang="cs-CZ"/>
              <a:t>1951 – zemřel.</a:t>
            </a:r>
            <a:endParaRPr/>
          </a:p>
        </p:txBody>
      </p:sp>
      <p:pic>
        <p:nvPicPr>
          <p:cNvPr id="160" name="Google Shape;160;p2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374630" y="2459038"/>
            <a:ext cx="2364240" cy="33099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54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r>
              <a:rPr lang="cs-CZ" b="1"/>
              <a:t>Володимир Винниченко</a:t>
            </a:r>
            <a:br>
              <a:rPr lang="cs-CZ" b="1"/>
            </a:br>
            <a:r>
              <a:rPr lang="cs-CZ" sz="3600" b="1"/>
              <a:t>První etapa tvorby</a:t>
            </a:r>
            <a:endParaRPr sz="3600"/>
          </a:p>
        </p:txBody>
      </p:sp>
      <p:sp>
        <p:nvSpPr>
          <p:cNvPr id="166" name="Google Shape;166;p3"/>
          <p:cNvSpPr txBox="1">
            <a:spLocks noGrp="1"/>
          </p:cNvSpPr>
          <p:nvPr>
            <p:ph type="body" idx="2"/>
          </p:nvPr>
        </p:nvSpPr>
        <p:spPr>
          <a:xfrm>
            <a:off x="1295402" y="2560320"/>
            <a:ext cx="9604246" cy="3310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2760"/>
              <a:buNone/>
            </a:pPr>
            <a:r>
              <a:rPr lang="cs-CZ"/>
              <a:t>Ranní tvorba</a:t>
            </a:r>
            <a:endParaRPr/>
          </a:p>
          <a:p>
            <a:pPr marL="0" lvl="0" indent="0" algn="l" rtl="0">
              <a:spcBef>
                <a:spcPts val="1080"/>
              </a:spcBef>
              <a:spcAft>
                <a:spcPts val="0"/>
              </a:spcAft>
              <a:buSzPts val="2760"/>
              <a:buNone/>
            </a:pPr>
            <a:r>
              <a:rPr lang="cs-CZ"/>
              <a:t>První díla – poema «Повія», povídka «Народний діяч».</a:t>
            </a:r>
            <a:endParaRPr/>
          </a:p>
          <a:p>
            <a:pPr marL="0" lvl="0" indent="0" algn="l" rtl="0">
              <a:spcBef>
                <a:spcPts val="1080"/>
              </a:spcBef>
              <a:spcAft>
                <a:spcPts val="0"/>
              </a:spcAft>
              <a:buSzPts val="2760"/>
              <a:buNone/>
            </a:pPr>
            <a:r>
              <a:rPr lang="cs-CZ"/>
              <a:t>Debut 1902 – novela «Сила і краса» (později změněno na «Краса і сила»).</a:t>
            </a:r>
            <a:endParaRPr/>
          </a:p>
          <a:p>
            <a:pPr marL="0" lvl="0" indent="0" algn="l" rtl="0">
              <a:spcBef>
                <a:spcPts val="1080"/>
              </a:spcBef>
              <a:spcAft>
                <a:spcPts val="0"/>
              </a:spcAft>
              <a:buSzPts val="2760"/>
              <a:buNone/>
            </a:pPr>
            <a:r>
              <a:rPr lang="cs-CZ"/>
              <a:t>Zrození unikátního prozaika. Poprvé v ukrajinské literatuře vzniká próza takového druhu. Píše o tom, co vidí. </a:t>
            </a:r>
            <a:endParaRPr/>
          </a:p>
          <a:p>
            <a:pPr marL="0" lvl="0" indent="0" algn="l" rtl="0">
              <a:spcBef>
                <a:spcPts val="1080"/>
              </a:spcBef>
              <a:spcAft>
                <a:spcPts val="0"/>
              </a:spcAft>
              <a:buSzPts val="2760"/>
              <a:buNone/>
            </a:pPr>
            <a:r>
              <a:rPr lang="cs-CZ"/>
              <a:t>Psychicko-eticko-morální problémy národa, temna instinktů, kritický realismus. </a:t>
            </a:r>
            <a:endParaRPr/>
          </a:p>
          <a:p>
            <a:pPr marL="0" lvl="0" indent="0" algn="l" rtl="0">
              <a:spcBef>
                <a:spcPts val="1080"/>
              </a:spcBef>
              <a:spcAft>
                <a:spcPts val="0"/>
              </a:spcAft>
              <a:buSzPts val="2760"/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4"/>
          <p:cNvSpPr txBox="1">
            <a:spLocks noGrp="1"/>
          </p:cNvSpPr>
          <p:nvPr>
            <p:ph type="title"/>
          </p:nvPr>
        </p:nvSpPr>
        <p:spPr>
          <a:xfrm>
            <a:off x="1295402" y="982133"/>
            <a:ext cx="9601196" cy="656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None/>
            </a:pPr>
            <a:r>
              <a:rPr lang="cs-CZ"/>
              <a:t>Krása a síla</a:t>
            </a:r>
            <a:endParaRPr/>
          </a:p>
        </p:txBody>
      </p:sp>
      <p:sp>
        <p:nvSpPr>
          <p:cNvPr id="172" name="Google Shape;172;p4"/>
          <p:cNvSpPr txBox="1">
            <a:spLocks noGrp="1"/>
          </p:cNvSpPr>
          <p:nvPr>
            <p:ph type="body" idx="1"/>
          </p:nvPr>
        </p:nvSpPr>
        <p:spPr>
          <a:xfrm>
            <a:off x="1295400" y="2556932"/>
            <a:ext cx="9931399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760"/>
              <a:buNone/>
            </a:pPr>
            <a:r>
              <a:rPr lang="cs-CZ"/>
              <a:t>V novele Vynnyčenko zobrazuje člověka skrz jeho vnitřní svět, pocity, zážitky, tvoří opravdové povahy.</a:t>
            </a:r>
            <a:endParaRPr/>
          </a:p>
          <a:p>
            <a:pPr marL="0" lvl="0" indent="0" algn="l" rtl="0">
              <a:spcBef>
                <a:spcPts val="1080"/>
              </a:spcBef>
              <a:spcAft>
                <a:spcPts val="0"/>
              </a:spcAft>
              <a:buSzPts val="2760"/>
              <a:buNone/>
            </a:pPr>
            <a:r>
              <a:rPr lang="cs-CZ"/>
              <a:t>Sbírka „Krása i síla“, povídky – psychologie s elementy naturalizmu.  </a:t>
            </a:r>
            <a:endParaRPr/>
          </a:p>
          <a:p>
            <a:pPr marL="0" lvl="0" indent="0" algn="l" rtl="0">
              <a:spcBef>
                <a:spcPts val="1080"/>
              </a:spcBef>
              <a:spcAft>
                <a:spcPts val="0"/>
              </a:spcAft>
              <a:buSzPts val="2760"/>
              <a:buNone/>
            </a:pPr>
            <a:r>
              <a:rPr lang="cs-CZ"/>
              <a:t>«Голота», «На пристані», «Раб краси», «Темна сила», «Моє останнє слово», «Уміркований та щирий», «Студент», «Записна книжка» a jiné. </a:t>
            </a:r>
            <a:endParaRPr/>
          </a:p>
          <a:p>
            <a:pPr marL="0" lvl="0" indent="0" algn="l" rtl="0">
              <a:spcBef>
                <a:spcPts val="1080"/>
              </a:spcBef>
              <a:spcAft>
                <a:spcPts val="0"/>
              </a:spcAft>
              <a:buSzPts val="2760"/>
              <a:buNone/>
            </a:pPr>
            <a:r>
              <a:rPr lang="cs-CZ"/>
              <a:t>„Student“ – scéna požáru na vesnici, vesničané obvinují v podpálení studenty. Tragická lehkomyslnost, kterou využívá vláda, nespokojenost národa házet na vymyšlené nepřátele.  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5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None/>
            </a:pPr>
            <a:r>
              <a:rPr lang="cs-CZ" b="1"/>
              <a:t>Володимир Винниченко</a:t>
            </a:r>
            <a:br>
              <a:rPr lang="cs-CZ" b="1"/>
            </a:br>
            <a:r>
              <a:rPr lang="cs-CZ" sz="3600" b="1"/>
              <a:t>Druha etapa tvorby</a:t>
            </a:r>
            <a:endParaRPr/>
          </a:p>
        </p:txBody>
      </p:sp>
      <p:sp>
        <p:nvSpPr>
          <p:cNvPr id="178" name="Google Shape;178;p5"/>
          <p:cNvSpPr txBox="1"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ct val="115000"/>
              <a:buNone/>
            </a:pPr>
            <a:r>
              <a:rPr lang="cs-CZ" dirty="0"/>
              <a:t>1907-1927</a:t>
            </a:r>
            <a:endParaRPr dirty="0"/>
          </a:p>
          <a:p>
            <a:pPr marL="0" lvl="0" indent="0" algn="l" rtl="0">
              <a:spcBef>
                <a:spcPts val="1044"/>
              </a:spcBef>
              <a:spcAft>
                <a:spcPts val="0"/>
              </a:spcAft>
              <a:buSzPct val="115000"/>
              <a:buNone/>
            </a:pPr>
            <a:r>
              <a:rPr lang="cs-CZ" dirty="0"/>
              <a:t>Impresionistické novely, román s psychologickými úkoly, pobuřující drama. </a:t>
            </a:r>
            <a:endParaRPr dirty="0"/>
          </a:p>
          <a:p>
            <a:pPr marL="0" lvl="0" indent="0" algn="l" rtl="0">
              <a:spcBef>
                <a:spcPts val="1044"/>
              </a:spcBef>
              <a:spcAft>
                <a:spcPts val="0"/>
              </a:spcAft>
              <a:buSzPct val="115000"/>
              <a:buNone/>
            </a:pPr>
            <a:r>
              <a:rPr lang="cs-CZ" dirty="0"/>
              <a:t>Nové – povídka „Okamžik“ (</a:t>
            </a:r>
            <a:r>
              <a:rPr lang="cs-CZ" dirty="0" err="1"/>
              <a:t>Момент</a:t>
            </a:r>
            <a:r>
              <a:rPr lang="cs-CZ" dirty="0"/>
              <a:t>), drama „Disharmonie“ (</a:t>
            </a:r>
            <a:r>
              <a:rPr lang="cs-CZ" dirty="0" err="1"/>
              <a:t>Дисгармонія</a:t>
            </a:r>
            <a:r>
              <a:rPr lang="cs-CZ" dirty="0"/>
              <a:t>) a „Úrovně života“ (</a:t>
            </a:r>
            <a:r>
              <a:rPr lang="cs-CZ" dirty="0" err="1"/>
              <a:t>Щаблі</a:t>
            </a:r>
            <a:r>
              <a:rPr lang="cs-CZ" dirty="0"/>
              <a:t> </a:t>
            </a:r>
            <a:r>
              <a:rPr lang="cs-CZ" dirty="0" err="1"/>
              <a:t>життя</a:t>
            </a:r>
            <a:r>
              <a:rPr lang="cs-CZ" dirty="0"/>
              <a:t>). </a:t>
            </a:r>
            <a:endParaRPr dirty="0"/>
          </a:p>
          <a:p>
            <a:pPr marL="0" lvl="0" indent="0" algn="l" rtl="0">
              <a:spcBef>
                <a:spcPts val="1044"/>
              </a:spcBef>
              <a:spcAft>
                <a:spcPts val="0"/>
              </a:spcAft>
              <a:buSzPct val="115000"/>
              <a:buNone/>
            </a:pPr>
            <a:r>
              <a:rPr lang="cs-CZ" dirty="0"/>
              <a:t>Vztah muže a ženy, láska, manželství.</a:t>
            </a:r>
            <a:endParaRPr dirty="0"/>
          </a:p>
          <a:p>
            <a:pPr marL="0" lvl="0" indent="0" algn="l" rtl="0">
              <a:spcBef>
                <a:spcPts val="1044"/>
              </a:spcBef>
              <a:spcAft>
                <a:spcPts val="0"/>
              </a:spcAft>
              <a:buSzPct val="115000"/>
              <a:buNone/>
            </a:pPr>
            <a:r>
              <a:rPr lang="cs-CZ" dirty="0"/>
              <a:t>Psychologické </a:t>
            </a:r>
            <a:r>
              <a:rPr lang="cs-CZ" dirty="0" smtClean="0"/>
              <a:t>zkoumání </a:t>
            </a:r>
            <a:r>
              <a:rPr lang="cs-CZ" dirty="0"/>
              <a:t>svých hrdinů, </a:t>
            </a:r>
            <a:r>
              <a:rPr lang="cs-CZ" dirty="0" smtClean="0"/>
              <a:t>jejich </a:t>
            </a:r>
            <a:r>
              <a:rPr lang="cs-CZ" dirty="0"/>
              <a:t>vnitřní svět a </a:t>
            </a:r>
            <a:r>
              <a:rPr lang="cs-CZ" dirty="0" smtClean="0"/>
              <a:t>podvědomí.  </a:t>
            </a:r>
            <a:endParaRPr dirty="0"/>
          </a:p>
          <a:p>
            <a:pPr marL="0" lvl="0" indent="0" algn="l" rtl="0">
              <a:spcBef>
                <a:spcPts val="1044"/>
              </a:spcBef>
              <a:spcAft>
                <a:spcPts val="0"/>
              </a:spcAft>
              <a:buSzPct val="115000"/>
              <a:buNone/>
            </a:pPr>
            <a:r>
              <a:rPr lang="cs-CZ" dirty="0"/>
              <a:t>Romány: «</a:t>
            </a:r>
            <a:r>
              <a:rPr lang="cs-CZ" dirty="0" err="1"/>
              <a:t>Чесність</a:t>
            </a:r>
            <a:r>
              <a:rPr lang="cs-CZ" dirty="0"/>
              <a:t> з </a:t>
            </a:r>
            <a:r>
              <a:rPr lang="cs-CZ" dirty="0" err="1"/>
              <a:t>собою</a:t>
            </a:r>
            <a:r>
              <a:rPr lang="cs-CZ" dirty="0"/>
              <a:t>», «</a:t>
            </a:r>
            <a:r>
              <a:rPr lang="cs-CZ" dirty="0" err="1"/>
              <a:t>Рівновага</a:t>
            </a:r>
            <a:r>
              <a:rPr lang="cs-CZ" dirty="0"/>
              <a:t>», «</a:t>
            </a:r>
            <a:r>
              <a:rPr lang="cs-CZ" dirty="0" err="1"/>
              <a:t>Заповіт</a:t>
            </a:r>
            <a:r>
              <a:rPr lang="cs-CZ" dirty="0"/>
              <a:t> </a:t>
            </a:r>
            <a:r>
              <a:rPr lang="cs-CZ" dirty="0" err="1"/>
              <a:t>батьків</a:t>
            </a:r>
            <a:r>
              <a:rPr lang="cs-CZ" dirty="0"/>
              <a:t>», «</a:t>
            </a:r>
            <a:r>
              <a:rPr lang="cs-CZ" dirty="0" err="1"/>
              <a:t>По-свій</a:t>
            </a:r>
            <a:r>
              <a:rPr lang="cs-CZ" dirty="0"/>
              <a:t>», «</a:t>
            </a:r>
            <a:r>
              <a:rPr lang="cs-CZ" dirty="0" err="1"/>
              <a:t>Божки</a:t>
            </a:r>
            <a:r>
              <a:rPr lang="cs-CZ" dirty="0"/>
              <a:t>», «</a:t>
            </a:r>
            <a:r>
              <a:rPr lang="cs-CZ" dirty="0" err="1"/>
              <a:t>Хочу</a:t>
            </a:r>
            <a:r>
              <a:rPr lang="cs-CZ" dirty="0"/>
              <a:t>!», «</a:t>
            </a:r>
            <a:r>
              <a:rPr lang="cs-CZ" dirty="0" err="1"/>
              <a:t>Записки</a:t>
            </a:r>
            <a:r>
              <a:rPr lang="cs-CZ" dirty="0"/>
              <a:t> </a:t>
            </a:r>
            <a:r>
              <a:rPr lang="cs-CZ" dirty="0" err="1"/>
              <a:t>кирпатого</a:t>
            </a:r>
            <a:r>
              <a:rPr lang="cs-CZ" dirty="0"/>
              <a:t> </a:t>
            </a:r>
            <a:r>
              <a:rPr lang="cs-CZ" dirty="0" err="1"/>
              <a:t>Мефістофеля</a:t>
            </a:r>
            <a:r>
              <a:rPr lang="cs-CZ" dirty="0"/>
              <a:t>» - duchovní degradace revolucionáře.  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6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None/>
            </a:pPr>
            <a:r>
              <a:rPr lang="cs-CZ" b="1"/>
              <a:t>Володимир Винниченко</a:t>
            </a:r>
            <a:br>
              <a:rPr lang="cs-CZ" b="1"/>
            </a:br>
            <a:r>
              <a:rPr lang="cs-CZ" sz="3600" b="1"/>
              <a:t>Třetí etapa tvorby</a:t>
            </a:r>
            <a:endParaRPr/>
          </a:p>
        </p:txBody>
      </p:sp>
      <p:sp>
        <p:nvSpPr>
          <p:cNvPr id="184" name="Google Shape;184;p6"/>
          <p:cNvSpPr txBox="1"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760"/>
              <a:buNone/>
            </a:pPr>
            <a:r>
              <a:rPr lang="cs-CZ"/>
              <a:t>Sedm románů, napsaných v emigraci: «Сонячна машина», «Поклади золота», «Нова заповідь», «Вічний імператив», «Лепрозорій», «Слово за тобою, Сталіне!», nedopsaný historický román «Хмельниччина».</a:t>
            </a:r>
            <a:endParaRPr/>
          </a:p>
          <a:p>
            <a:pPr marL="0" lvl="0" indent="0" algn="l" rtl="0">
              <a:spcBef>
                <a:spcPts val="1080"/>
              </a:spcBef>
              <a:spcAft>
                <a:spcPts val="0"/>
              </a:spcAft>
              <a:buSzPts val="2760"/>
              <a:buNone/>
            </a:pPr>
            <a:r>
              <a:rPr lang="cs-CZ"/>
              <a:t>Největší popularita – román «Сонячна машина». 1921-1924, Německo. </a:t>
            </a:r>
            <a:endParaRPr/>
          </a:p>
          <a:p>
            <a:pPr marL="0" lvl="0" indent="0" algn="l" rtl="0">
              <a:spcBef>
                <a:spcPts val="1080"/>
              </a:spcBef>
              <a:spcAft>
                <a:spcPts val="0"/>
              </a:spcAft>
              <a:buSzPts val="2760"/>
              <a:buNone/>
            </a:pPr>
            <a:r>
              <a:rPr lang="cs-CZ"/>
              <a:t>«Слово за тобою, Сталіне!», 1949-1950.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rganický">
  <a:themeElements>
    <a:clrScheme name="Organický">
      <a:dk1>
        <a:srgbClr val="000000"/>
      </a:dk1>
      <a:lt1>
        <a:srgbClr val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484</Words>
  <Application>Microsoft Office PowerPoint</Application>
  <PresentationFormat>Širokoúhlá obrazovka</PresentationFormat>
  <Paragraphs>35</Paragraphs>
  <Slides>6</Slides>
  <Notes>6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9" baseType="lpstr">
      <vt:lpstr>Garamond</vt:lpstr>
      <vt:lpstr>Arial</vt:lpstr>
      <vt:lpstr>Organický</vt:lpstr>
      <vt:lpstr>Володимир Винниченко 1880-1951</vt:lpstr>
      <vt:lpstr>Володимир Винниченко</vt:lpstr>
      <vt:lpstr>Володимир Винниченко První etapa tvorby</vt:lpstr>
      <vt:lpstr>Krása a síla</vt:lpstr>
      <vt:lpstr>Володимир Винниченко Druha etapa tvorby</vt:lpstr>
      <vt:lpstr>Володимир Винниченко Třetí etapa tvorby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Володимир Винниченко 1880-1951</dc:title>
  <dc:creator>Krystyna Kuznietsova</dc:creator>
  <cp:lastModifiedBy>Krystyna Kuznietsova</cp:lastModifiedBy>
  <cp:revision>1</cp:revision>
  <dcterms:created xsi:type="dcterms:W3CDTF">2015-12-10T10:13:13Z</dcterms:created>
  <dcterms:modified xsi:type="dcterms:W3CDTF">2021-11-09T15:20:28Z</dcterms:modified>
</cp:coreProperties>
</file>