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</p:sldIdLst>
  <p:sldSz cx="12192000" cy="6858000"/>
  <p:notesSz cx="6858000" cy="9144000"/>
  <p:embeddedFontLst>
    <p:embeddedFont>
      <p:font typeface="Garamond" panose="02020404030301010803" pitchFamily="18" charset="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XCmE3/6MCFG0Tvf9bhGw7HFat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60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2" name="Google Shape;11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9" name="Google Shape;19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34459" cy="1058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s, text – two columns">
  <p:cSld name="Images, text – two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2" name="Google Shape;92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>
  <p:cSld name="Empty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6" name="Google Shape;9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se slide with image">
  <p:cSld name="Inverse slide with image">
    <p:bg>
      <p:bgPr>
        <a:solidFill>
          <a:srgbClr val="0000DC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2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Google Shape;10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3566" y="6048047"/>
            <a:ext cx="856022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CJV slide">
  <p:cSld name="MUNI CJV slide">
    <p:bg>
      <p:bgPr>
        <a:solidFill>
          <a:srgbClr val="0000DC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8731" y="2025162"/>
            <a:ext cx="4069499" cy="284097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lide">
  <p:cSld name="MUNI slide">
    <p:bg>
      <p:bgPr>
        <a:solidFill>
          <a:schemeClr val="dk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44028" y="2285079"/>
            <a:ext cx="8890088" cy="230483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– inverse">
  <p:cSld name="Title slide – inverse">
    <p:bg>
      <p:bgPr>
        <a:solidFill>
          <a:srgbClr val="0000DC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16626" cy="1058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ext">
  <p:cSld name="Heading, subheading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mparison">
  <p:cSld name="Heading and 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3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4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content and text">
  <p:cSld name="Heading, content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719137" y="1695074"/>
            <a:ext cx="5218413" cy="389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body" idx="2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body" idx="3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5" name="Google Shape;5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hree columns">
  <p:cSld name="Heading, subheading and three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text without heading">
  <p:cSld name="Content and text without heading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2"/>
          </p:nvPr>
        </p:nvSpPr>
        <p:spPr>
          <a:xfrm>
            <a:off x="719137" y="692150"/>
            <a:ext cx="5218413" cy="489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3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7" name="Google Shape;7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out heading">
  <p:cSld name="Content without heading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tcr.cz/cz/jak-se-stat-soudnim-tlumocnikem?fbclid=IwAR2No-om_gSITOxzpFwgkxcXAN31a1_si6LkSx44xS-j9uvHWHRXJKH14UM" TargetMode="External"/><Relationship Id="rId7" Type="http://schemas.openxmlformats.org/officeDocument/2006/relationships/hyperlink" Target="https://www.datoveschranky.info/podnikajici-fyzicka-osoba-soudni-tlumocnici-a-soudni-prekladate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stcr.cz/cz/novinky/datove-schranky-od-1.-5.-2021-pro-soudni-tlumocniky-a-prekladatele-zrizovane-ze-zakona" TargetMode="External"/><Relationship Id="rId5" Type="http://schemas.openxmlformats.org/officeDocument/2006/relationships/hyperlink" Target="https://www.kstcr.cz/cz/legislativa-zakony-platna-legislativa-1" TargetMode="External"/><Relationship Id="rId4" Type="http://schemas.openxmlformats.org/officeDocument/2006/relationships/hyperlink" Target="https://tlumocnici.justice.cz/wp-content/uploads/2021/05/Material-k-priprave-na-vstupni-zkousku-tlumocnika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577516" y="1542474"/>
            <a:ext cx="11020926" cy="493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Garamond"/>
              <a:buNone/>
            </a:pPr>
            <a:r>
              <a:rPr lang="cs-CZ" sz="4000" b="1" dirty="0">
                <a:latin typeface="Garamond"/>
                <a:ea typeface="Garamond"/>
                <a:cs typeface="Garamond"/>
                <a:sym typeface="Garamond"/>
              </a:rPr>
              <a:t>PROFESE TLUMOČNÍKA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</a:pPr>
            <a:endParaRPr sz="1500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r>
              <a:rPr lang="cs-CZ" sz="2000" b="1" i="1" dirty="0">
                <a:latin typeface="Garamond"/>
                <a:ea typeface="Garamond"/>
                <a:cs typeface="Garamond"/>
                <a:sym typeface="Garamond"/>
              </a:rPr>
              <a:t>PS 21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endParaRPr lang="cs-CZ" sz="20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Garamond"/>
              <a:buNone/>
            </a:pPr>
            <a:r>
              <a:rPr lang="cs-CZ" sz="2000" b="1" i="1" dirty="0">
                <a:latin typeface="Garamond"/>
                <a:ea typeface="Garamond"/>
                <a:cs typeface="Garamond"/>
                <a:sym typeface="Garamond"/>
              </a:rPr>
              <a:t>Mgr. Monika Ševečková Ph.D.</a:t>
            </a:r>
            <a:endParaRPr sz="20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Garamond"/>
              <a:buNone/>
            </a:pPr>
            <a:r>
              <a:rPr lang="cs-CZ" sz="900" b="1" i="1" dirty="0">
                <a:latin typeface="Garamond"/>
                <a:ea typeface="Garamond"/>
                <a:cs typeface="Garamond"/>
                <a:sym typeface="Garamond"/>
              </a:rPr>
              <a:t>  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None/>
            </a:pPr>
            <a:r>
              <a:rPr lang="cs-CZ" sz="1800" b="1" i="1" dirty="0">
                <a:latin typeface="Garamond"/>
                <a:ea typeface="Garamond"/>
                <a:cs typeface="Garamond"/>
                <a:sym typeface="Garamond"/>
              </a:rPr>
              <a:t>                                                                                                                                           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Font typeface="Arial"/>
              <a:buNone/>
            </a:pPr>
            <a:endParaRPr sz="500" b="1" i="1" dirty="0"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Garamond"/>
              <a:buNone/>
            </a:pPr>
            <a:r>
              <a:rPr lang="cs-CZ" sz="1800" b="1" i="1" dirty="0">
                <a:latin typeface="Garamond"/>
                <a:ea typeface="Garamond"/>
                <a:cs typeface="Garamond"/>
                <a:sym typeface="Garamond"/>
              </a:rPr>
              <a:t>                                                                                                                                      seveckova@sci.muni.cz</a:t>
            </a:r>
            <a:endParaRPr b="1" i="1"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Garamond"/>
              <a:buNone/>
            </a:pPr>
            <a:r>
              <a:rPr lang="cs-CZ" sz="2500" b="1" dirty="0">
                <a:latin typeface="Garamond"/>
                <a:ea typeface="Garamond"/>
                <a:cs typeface="Garamond"/>
                <a:sym typeface="Garamond"/>
              </a:rPr>
              <a:t>                          </a:t>
            </a:r>
            <a:endParaRPr dirty="0"/>
          </a:p>
        </p:txBody>
      </p:sp>
      <p:pic>
        <p:nvPicPr>
          <p:cNvPr id="118" name="Google Shape;118;p1" descr="Image result for masarykova univerzi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558" y="3219451"/>
            <a:ext cx="6372892" cy="326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20" name="Google Shape;220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Jakým být tlumočníkem?                                                             2                               </a:t>
            </a:r>
            <a:endParaRPr dirty="0"/>
          </a:p>
        </p:txBody>
      </p:sp>
      <p:sp>
        <p:nvSpPr>
          <p:cNvPr id="222" name="Google Shape;222;p13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sešívání</a:t>
            </a:r>
            <a:endParaRPr sz="2200"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razítkování cizího překladu</a:t>
            </a:r>
            <a:endParaRPr sz="2200"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elektronický soudní překlad 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pokud odevzdáváme elektronicky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formát překladu stanovuje zákon (soubor ve formátu PDF/A, který je možné otevřít v PDF)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originál, překlad, doložka, kvalifikovaný elektronický podpis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místo razítka: el. podpis (vytvořený kvalifikovaným (QSCD) prostředkem pro vytváření podpisů, dle certifikátu pro el. podpisy)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̶"/>
            </a:pPr>
            <a:r>
              <a:rPr lang="cs-CZ" dirty="0">
                <a:latin typeface="Garamond"/>
                <a:ea typeface="Garamond"/>
                <a:cs typeface="Garamond"/>
                <a:sym typeface="Garamond"/>
              </a:rPr>
              <a:t>max. platnost překladu 5 let (lze obnovit, nebo konvertovat na Č. poště)</a:t>
            </a:r>
            <a:endParaRPr dirty="0"/>
          </a:p>
          <a:p>
            <a:pPr marL="252000" lvl="0" indent="-53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tlumočení online</a:t>
            </a:r>
            <a:endParaRPr sz="2200" dirty="0"/>
          </a:p>
          <a:p>
            <a:pPr marL="252000" lvl="0" indent="-53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25" name="Google Shape;125;p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 1</a:t>
            </a:r>
            <a:endParaRPr dirty="0"/>
          </a:p>
        </p:txBody>
      </p:sp>
      <p:sp>
        <p:nvSpPr>
          <p:cNvPr id="126" name="Google Shape;126;p2"/>
          <p:cNvSpPr txBox="1">
            <a:spLocks noGrp="1"/>
          </p:cNvSpPr>
          <p:nvPr>
            <p:ph type="body" idx="1"/>
          </p:nvPr>
        </p:nvSpPr>
        <p:spPr>
          <a:xfrm>
            <a:off x="720000" y="1339273"/>
            <a:ext cx="10753200" cy="494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tolerance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způsob myšlení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praktická inteligence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porozumění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přátelství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nové vzrušující situace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sociální integrace                              </a:t>
            </a:r>
            <a:endParaRPr/>
          </a:p>
          <a:p>
            <a:pPr marL="252000" lvl="0" indent="-179999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>
                <a:latin typeface="Garamond"/>
                <a:ea typeface="Garamond"/>
                <a:cs typeface="Garamond"/>
                <a:sym typeface="Garamond"/>
              </a:rPr>
              <a:t>růst</a:t>
            </a:r>
            <a:endParaRPr/>
          </a:p>
          <a:p>
            <a:pPr marL="720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i="1">
                <a:latin typeface="Garamond"/>
                <a:ea typeface="Garamond"/>
                <a:cs typeface="Garamond"/>
                <a:sym typeface="Garamond"/>
              </a:rPr>
              <a:t>(Pavlenko, 2005)</a:t>
            </a:r>
            <a:endParaRPr sz="2300"/>
          </a:p>
        </p:txBody>
      </p:sp>
      <p:pic>
        <p:nvPicPr>
          <p:cNvPr id="127" name="Google Shape;127;p2" descr="Fotka uživatele Olga Jurišová Bobrzyková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204861">
            <a:off x="1435833" y="2047765"/>
            <a:ext cx="5698044" cy="3356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2</a:t>
            </a:r>
            <a:endParaRPr dirty="0"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řemeslo je nutné cvičit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stačí znalost cizího jazyka?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720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 sz="2000" b="1" dirty="0">
                <a:latin typeface="Garamond"/>
                <a:ea typeface="Garamond"/>
                <a:cs typeface="Garamond"/>
                <a:sym typeface="Garamond"/>
              </a:rPr>
              <a:t>Jaký by měl být překladatel/tlumočník?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pevné nervy, pohotová reakce, dobrá paměť,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znalost zákonů, zkušenosti překladatele, řízení času,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psychická i fyzická zdatnost, schopnost udržet pozornost na více věcech naráz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krátkodobá paměť, schopnost zvládat stres, spolehlivost, rozhled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odborná znalost, pečlivost, všeobecný rozhled</a:t>
            </a:r>
            <a:endParaRPr dirty="0"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schopnost vyhledávání informací a orientace v nich, cit pro jazyk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cs-CZ" sz="2000" dirty="0"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20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  <p:sp>
        <p:nvSpPr>
          <p:cNvPr id="143" name="Google Shape;143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 3</a:t>
            </a:r>
            <a:endParaRPr dirty="0"/>
          </a:p>
        </p:txBody>
      </p:sp>
      <p:sp>
        <p:nvSpPr>
          <p:cNvPr id="144" name="Google Shape;144;p4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 dirty="0">
                <a:latin typeface="Garamond"/>
                <a:ea typeface="Garamond"/>
                <a:cs typeface="Garamond"/>
                <a:sym typeface="Garamond"/>
              </a:rPr>
              <a:t>kompetence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interpretační kompetence = překládáme význam, ne slova (dekódování </a:t>
            </a:r>
            <a:r>
              <a:rPr lang="cs-CZ" sz="2200" dirty="0" err="1">
                <a:latin typeface="Garamond"/>
                <a:ea typeface="Garamond"/>
                <a:cs typeface="Garamond"/>
                <a:sym typeface="Garamond"/>
              </a:rPr>
              <a:t>vých</a:t>
            </a: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. textu, pochopení za pomocí kontextu) verifikační kompetence (orientace v info zdrojích)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kulturní kompetence (</a:t>
            </a:r>
            <a:r>
              <a:rPr lang="cs-CZ" sz="2200" dirty="0" err="1">
                <a:latin typeface="Garamond"/>
                <a:ea typeface="Garamond"/>
                <a:cs typeface="Garamond"/>
                <a:sym typeface="Garamond"/>
              </a:rPr>
              <a:t>bikulturnost</a:t>
            </a: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), pozor na „mentální vysílení“ (vtipy)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strategická kompetence (plánování a realizace tlum., význam nutno přetlumočit v co nejkratší době)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tržní kompetence (konkurenceschopnost, razítko jako znak kvality)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technická kompetence </a:t>
            </a:r>
            <a:endParaRPr sz="2200" dirty="0"/>
          </a:p>
          <a:p>
            <a:pPr marL="72001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dirty="0"/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1" name="Google Shape;151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Proč být tlumočníkem?                                                              4</a:t>
            </a:r>
            <a:endParaRPr sz="3200" dirty="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53" name="Google Shape;153;p5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>
                <a:latin typeface="Garamond"/>
                <a:ea typeface="Garamond"/>
                <a:cs typeface="Garamond"/>
                <a:sym typeface="Garamond"/>
              </a:rPr>
              <a:t>úřední oficiální jednání v ČR česky / 90 % překladů (od stát. orgánů) ČJ → cizího j.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>
                <a:latin typeface="Garamond"/>
                <a:ea typeface="Garamond"/>
                <a:cs typeface="Garamond"/>
                <a:sym typeface="Garamond"/>
              </a:rPr>
              <a:t>psycholog + komediant, empatický + má ale i odstup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plusy a mínusy: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společenská prestiž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digitalizace (překlad z dokumentů, zkonvertovaných do el. podoby)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24/7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proplácení – termíny, výše odměny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osobní předání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3240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 1</a:t>
            </a:r>
            <a:endParaRPr dirty="0"/>
          </a:p>
        </p:txBody>
      </p:sp>
      <p:sp>
        <p:nvSpPr>
          <p:cNvPr id="161" name="Google Shape;161;p6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49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b="1">
                <a:latin typeface="Garamond"/>
                <a:ea typeface="Garamond"/>
                <a:cs typeface="Garamond"/>
                <a:sym typeface="Garamond"/>
              </a:rPr>
              <a:t>kdo: </a:t>
            </a: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odborně způsobilá osoba 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VŠ vzdělání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5 let praxe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doplňkové studium („právní minimum“)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kurz/jaz. Seminář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dva semestry výuky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vstupní zkouška</a:t>
            </a:r>
            <a:endParaRPr sz="1800" b="1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 b="1">
                <a:latin typeface="Garamond"/>
                <a:ea typeface="Garamond"/>
                <a:cs typeface="Garamond"/>
                <a:sym typeface="Garamond"/>
              </a:rPr>
              <a:t>jak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podání žádosti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vstupní zkouška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slib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zápis do seznamu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průkaz a pečeť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nárokovost</a:t>
            </a:r>
            <a:endParaRPr sz="20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000">
                <a:latin typeface="Garamond"/>
                <a:ea typeface="Garamond"/>
                <a:cs typeface="Garamond"/>
                <a:sym typeface="Garamond"/>
              </a:rPr>
              <a:t>mentor</a:t>
            </a:r>
            <a:endParaRPr/>
          </a:p>
          <a:p>
            <a:pPr marL="504000" lvl="1" indent="-72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7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68" name="Google Shape;168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  <p:sp>
        <p:nvSpPr>
          <p:cNvPr id="169" name="Google Shape;169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2</a:t>
            </a:r>
            <a:endParaRPr dirty="0"/>
          </a:p>
        </p:txBody>
      </p:sp>
      <p:sp>
        <p:nvSpPr>
          <p:cNvPr id="170" name="Google Shape;170;p7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49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https://www.kstcr.cz/cz/jak-se-stat-soudnim-tlumocnikem?fbclid=IwAR2No-om_gSITOxzpFwgkxcXAN31a1_si6LkSx44xS-j9uvHWHRXJKH14UM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  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tlumocnici.justice.cz/vzdělávací-videa/ 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https://tlumocnici.justice.cz/wp-content/uploads/2021/05/Material-k-priprave-na-vstupni-zkousku-tlumocnika.pdf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od 1. 1. 2021 – zákon č. 354/2019 Sb., o soudních tlumočnících a soudních překladatelích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https://www.kstcr.cz/cz/legislativa-zakony-platna-legislativa-1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podrobnější úprava v prováděcí vyhlášce č. 506/2020 Sb</a:t>
            </a:r>
            <a:endParaRPr sz="18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tl. a překl. agendu už nespravují krajské soudy, ale výhradně MS ČR přes tlumočnický portál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zřízení datové schránky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https://www.kstcr.cz/cz/novinky/datove-schranky-od-1.-5.-2021-pro-soudni-tlumocniky-a-prekladatele-zrizovane-ze-zakona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̶"/>
            </a:pPr>
            <a:r>
              <a:rPr lang="cs-CZ" sz="18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https://www.datoveschranky.info/podnikajici-fyzicka-osoba-soudni-tlumocnici-a-soudni-prekladatele</a:t>
            </a:r>
            <a:r>
              <a:rPr lang="cs-CZ" sz="1800">
                <a:latin typeface="Garamond"/>
                <a:ea typeface="Garamond"/>
                <a:cs typeface="Garamond"/>
                <a:sym typeface="Garamond"/>
              </a:rPr>
              <a:t> 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latin typeface="Garamond"/>
              <a:ea typeface="Garamond"/>
              <a:cs typeface="Garamond"/>
              <a:sym typeface="Garamond"/>
            </a:endParaRPr>
          </a:p>
          <a:p>
            <a:pPr marL="504000" lvl="1" indent="-72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sz="170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76" name="Google Shape;176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 být tlumočníkem?                                                                 3</a:t>
            </a:r>
            <a:endParaRPr dirty="0"/>
          </a:p>
        </p:txBody>
      </p:sp>
      <p:sp>
        <p:nvSpPr>
          <p:cNvPr id="178" name="Google Shape;178;p8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povinnosti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pouze v daném jazyce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odborně, nezávisle, osobně /nově: konzultant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mlčenlivost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náhrada újmy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evidence úkonů /nově: datum nar.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neodmítnutí pro st. orgány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̶"/>
            </a:pPr>
            <a:r>
              <a:rPr lang="cs-CZ" sz="2500" b="1">
                <a:latin typeface="Garamond"/>
                <a:ea typeface="Garamond"/>
                <a:cs typeface="Garamond"/>
                <a:sym typeface="Garamond"/>
              </a:rPr>
              <a:t>jak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podání žádosti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vstupní zkouška (stávající do 1. 1. 2026) ze znalosti zákona o překl. a tlum. a příslušných vyhlášek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slib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zápis do seznamu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>
                <a:latin typeface="Garamond"/>
                <a:ea typeface="Garamond"/>
                <a:cs typeface="Garamond"/>
                <a:sym typeface="Garamond"/>
              </a:rPr>
              <a:t>průkaz a pečeť</a:t>
            </a:r>
            <a:endParaRPr sz="2500" b="1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02" name="Google Shape;202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Garamond"/>
                <a:ea typeface="Garamond"/>
                <a:cs typeface="Garamond"/>
                <a:sym typeface="Garamond"/>
              </a:rPr>
              <a:t>Jakým být tlumočníkem?                                                            1                               </a:t>
            </a:r>
            <a:endParaRPr dirty="0"/>
          </a:p>
        </p:txBody>
      </p:sp>
      <p:sp>
        <p:nvSpPr>
          <p:cNvPr id="204" name="Google Shape;204;p11"/>
          <p:cNvSpPr txBox="1">
            <a:spLocks noGrp="1"/>
          </p:cNvSpPr>
          <p:nvPr>
            <p:ph type="body" idx="1"/>
          </p:nvPr>
        </p:nvSpPr>
        <p:spPr>
          <a:xfrm>
            <a:off x="540000" y="1171576"/>
            <a:ext cx="10753200" cy="5056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80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</a:pPr>
            <a:r>
              <a:rPr lang="cs-CZ" sz="2500" dirty="0">
                <a:latin typeface="Garamond"/>
                <a:ea typeface="Garamond"/>
                <a:cs typeface="Garamond"/>
                <a:sym typeface="Garamond"/>
              </a:rPr>
              <a:t>doslovnost/adekvátnost/změny/doplnění/vynechávky/vlastní dovysvětlení/komentáře/1.os.</a:t>
            </a: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zájmy klienta/přesnost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dlouhé věty s paragrafy formalizovaných vět / lidské osudy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klíčová info: „vyhošťují vás, do 24 h musíte opustit ČR“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nelze navalit na člověka terminologii, citlivě, nezkreslit</a:t>
            </a:r>
            <a:endParaRPr sz="2200"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̶"/>
            </a:pPr>
            <a:r>
              <a:rPr lang="cs-CZ" sz="2200" dirty="0">
                <a:latin typeface="Garamond"/>
                <a:ea typeface="Garamond"/>
                <a:cs typeface="Garamond"/>
                <a:sym typeface="Garamond"/>
              </a:rPr>
              <a:t>policie – poučení (mít s sebou už přeložené)</a:t>
            </a:r>
            <a:endParaRPr sz="2200" dirty="0"/>
          </a:p>
          <a:p>
            <a:pPr marL="720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252000" lvl="0" indent="-2124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None/>
            </a:pPr>
            <a:endParaRPr sz="2500" b="1" dirty="0">
              <a:latin typeface="Garamond"/>
              <a:ea typeface="Garamond"/>
              <a:cs typeface="Garamond"/>
              <a:sym typeface="Garamond"/>
            </a:endParaRPr>
          </a:p>
          <a:p>
            <a:pPr marL="914400" lvl="2" indent="0" algn="l" rtl="0">
              <a:lnSpc>
                <a:spcPct val="72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500" dirty="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681</Words>
  <Application>Microsoft Office PowerPoint</Application>
  <PresentationFormat>Širokoúhlá obrazovka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Garamond</vt:lpstr>
      <vt:lpstr>Arial</vt:lpstr>
      <vt:lpstr>Tahoma</vt:lpstr>
      <vt:lpstr>Noto Sans Symbols</vt:lpstr>
      <vt:lpstr>Presentation_MU_EN</vt:lpstr>
      <vt:lpstr>Prezentace aplikace PowerPoint</vt:lpstr>
      <vt:lpstr>Proč být tlumočníkem?                                                                1</vt:lpstr>
      <vt:lpstr>Proč být tlumočníkem?                                                               2</vt:lpstr>
      <vt:lpstr>Proč být tlumočníkem?                                                               3</vt:lpstr>
      <vt:lpstr>Proč být tlumočníkem?                                                              4</vt:lpstr>
      <vt:lpstr>Jak být tlumočníkem?                                                                  1</vt:lpstr>
      <vt:lpstr>Jak být tlumočníkem?                                                                 2</vt:lpstr>
      <vt:lpstr>Jak být tlumočníkem?                                                                 3</vt:lpstr>
      <vt:lpstr>Jakým být tlumočníkem?                                                            1                               </vt:lpstr>
      <vt:lpstr>Jakým být tlumočníkem?                                                             2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Ševečková</dc:creator>
  <cp:lastModifiedBy>Monika Ševečková</cp:lastModifiedBy>
  <cp:revision>3</cp:revision>
  <dcterms:created xsi:type="dcterms:W3CDTF">2019-02-21T08:50:55Z</dcterms:created>
  <dcterms:modified xsi:type="dcterms:W3CDTF">2021-09-30T11:11:54Z</dcterms:modified>
</cp:coreProperties>
</file>