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</p:sldMasterIdLst>
  <p:notesMasterIdLst>
    <p:notesMasterId r:id="rId5"/>
  </p:notesMasterIdLst>
  <p:sldIdLst>
    <p:sldId id="274" r:id="rId2"/>
    <p:sldId id="275" r:id="rId3"/>
    <p:sldId id="276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94"/>
  </p:normalViewPr>
  <p:slideViewPr>
    <p:cSldViewPr snapToGrid="0" snapToObjects="1">
      <p:cViewPr varScale="1">
        <p:scale>
          <a:sx n="107" d="100"/>
          <a:sy n="107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EE7C9-107A-2842-99EC-1DCA673DCCA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9B430-FA76-8345-BAF2-53581476F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920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3626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988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30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06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10/17/2022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45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0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24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1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20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95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4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90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74" r:id="rId6"/>
    <p:sldLayoutId id="2147483769" r:id="rId7"/>
    <p:sldLayoutId id="2147483770" r:id="rId8"/>
    <p:sldLayoutId id="2147483771" r:id="rId9"/>
    <p:sldLayoutId id="2147483773" r:id="rId10"/>
    <p:sldLayoutId id="2147483772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108DB-7255-304C-A784-6493445DE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0714" y="894220"/>
            <a:ext cx="8770571" cy="657375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Сім‘я </a:t>
            </a:r>
            <a:r>
              <a:rPr lang="cs-CZ" dirty="0"/>
              <a:t>/ </a:t>
            </a:r>
            <a:r>
              <a:rPr lang="uk-UA" dirty="0"/>
              <a:t>Родина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552B15-73B7-C04B-BE2B-C93C72397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093844"/>
            <a:ext cx="8770571" cy="4479234"/>
          </a:xfrm>
        </p:spPr>
        <p:txBody>
          <a:bodyPr numCol="2"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МАМА, МАТІР, МАТИ –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máma, matka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ТАТО, БАТЬКО -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táta, otec //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ОТЕЦЬ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ДОЧКА, ДОНЬКА –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dcera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ОНУКА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 –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ОНУК/ВНУК (ВНУЧКА)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СЕСТРА –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sestra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БРАТ -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bratr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ДЯДЯ, ДЯДЬКО -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strýc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ТІТКА, ТЬОТЯ -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teta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БАБУСЯ, БАБА -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babička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ДІДУСЬ, ДІД/ДІДО -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dědeček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ДВОЮРІДНА СЕСТРА -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sestřenice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ДВОЮРІДНИЙ БРАТ -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bratranec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 –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manžel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ДРУЖИНА –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manželka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ПОДРУЖЖЯ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ПЛЕМІННИК -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synovec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ПЛЕМІННИЦЯ –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neteř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ТЕСТЬ і ТЕЩА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СВЕКОР і СВЕКРУХА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СВОЯК і СВОЯЧКА (ШВАГЕР)</a:t>
            </a:r>
          </a:p>
          <a:p>
            <a:r>
              <a:rPr lang="uk-UA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РОДИЧ і РОДИЧКА - РОДИЧІ</a:t>
            </a:r>
          </a:p>
        </p:txBody>
      </p:sp>
    </p:spTree>
    <p:extLst>
      <p:ext uri="{BB962C8B-B14F-4D97-AF65-F5344CB8AC3E}">
        <p14:creationId xmlns:p14="http://schemas.microsoft.com/office/powerpoint/2010/main" val="967120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3491E147-3BF9-6640-8D01-65B494AE26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t="3946" r="3372"/>
          <a:stretch/>
        </p:blipFill>
        <p:spPr>
          <a:xfrm>
            <a:off x="1108256" y="1819909"/>
            <a:ext cx="10550345" cy="3618231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936BE89-D864-FA49-BC14-F376E7D7A485}"/>
              </a:ext>
            </a:extLst>
          </p:cNvPr>
          <p:cNvSpPr txBox="1"/>
          <p:nvPr/>
        </p:nvSpPr>
        <p:spPr>
          <a:xfrm>
            <a:off x="3014662" y="942975"/>
            <a:ext cx="6200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Присвійні займенники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15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8557FF-7078-7145-84AF-21BA2259D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575" y="1229298"/>
            <a:ext cx="9469249" cy="14833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Вік</a:t>
            </a:r>
            <a:br>
              <a:rPr lang="uk-UA" dirty="0"/>
            </a:br>
            <a:r>
              <a:rPr lang="uk-UA" dirty="0"/>
              <a:t>Скільки тобі років? Скільки вам років?</a:t>
            </a:r>
            <a:br>
              <a:rPr lang="uk-UA" dirty="0"/>
            </a:br>
            <a:r>
              <a:rPr lang="uk-UA" dirty="0"/>
              <a:t>Скільки йому / їй років? </a:t>
            </a:r>
            <a:br>
              <a:rPr lang="uk-UA" dirty="0"/>
            </a:b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CA338A8C-7ED2-514C-A1A7-DFFFA5F2EE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163583"/>
              </p:ext>
            </p:extLst>
          </p:nvPr>
        </p:nvGraphicFramePr>
        <p:xfrm>
          <a:off x="513683" y="2395959"/>
          <a:ext cx="3438203" cy="14782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771449">
                  <a:extLst>
                    <a:ext uri="{9D8B030D-6E8A-4147-A177-3AD203B41FA5}">
                      <a16:colId xmlns:a16="http://schemas.microsoft.com/office/drawing/2014/main" val="1764066215"/>
                    </a:ext>
                  </a:extLst>
                </a:gridCol>
                <a:gridCol w="1666754">
                  <a:extLst>
                    <a:ext uri="{9D8B030D-6E8A-4147-A177-3AD203B41FA5}">
                      <a16:colId xmlns:a16="http://schemas.microsoft.com/office/drawing/2014/main" val="1214371663"/>
                    </a:ext>
                  </a:extLst>
                </a:gridCol>
              </a:tblGrid>
              <a:tr h="335666">
                <a:tc>
                  <a:txBody>
                    <a:bodyPr/>
                    <a:lstStyle/>
                    <a:p>
                      <a:r>
                        <a:rPr lang="uk-UA" dirty="0"/>
                        <a:t>Я  - МЕНІ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МИ - НАМ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387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ТИ - ТОБІ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ВИ  - ВАМ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506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ВІН - ЙОМУ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ВОНИ - ЇМ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064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ВОНА - ЇЙ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62253"/>
                  </a:ext>
                </a:extLst>
              </a:tr>
            </a:tbl>
          </a:graphicData>
        </a:graphic>
      </p:graphicFrame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252BC0FF-9EBD-6943-89BA-ACC4483A9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034043"/>
              </p:ext>
            </p:extLst>
          </p:nvPr>
        </p:nvGraphicFramePr>
        <p:xfrm>
          <a:off x="4907666" y="2372391"/>
          <a:ext cx="6423948" cy="3777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457">
                  <a:extLst>
                    <a:ext uri="{9D8B030D-6E8A-4147-A177-3AD203B41FA5}">
                      <a16:colId xmlns:a16="http://schemas.microsoft.com/office/drawing/2014/main" val="1091704023"/>
                    </a:ext>
                  </a:extLst>
                </a:gridCol>
                <a:gridCol w="2639824">
                  <a:extLst>
                    <a:ext uri="{9D8B030D-6E8A-4147-A177-3AD203B41FA5}">
                      <a16:colId xmlns:a16="http://schemas.microsoft.com/office/drawing/2014/main" val="1115742082"/>
                    </a:ext>
                  </a:extLst>
                </a:gridCol>
                <a:gridCol w="2084667">
                  <a:extLst>
                    <a:ext uri="{9D8B030D-6E8A-4147-A177-3AD203B41FA5}">
                      <a16:colId xmlns:a16="http://schemas.microsoft.com/office/drawing/2014/main" val="3274891743"/>
                    </a:ext>
                  </a:extLst>
                </a:gridCol>
              </a:tblGrid>
              <a:tr h="440257">
                <a:tc>
                  <a:txBody>
                    <a:bodyPr/>
                    <a:lstStyle/>
                    <a:p>
                      <a:r>
                        <a:rPr lang="uk-UA" dirty="0"/>
                        <a:t>1 - один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11 – одинадцять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20 – двадцять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943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2 – два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12 – дванадцять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30 – тридцять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571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3 – три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13 – тринадцять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40 – сорок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785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4 – чотири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14 - чотирнадцять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50 – п'ятдесят 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538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5 – п‘ять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15 – п’ятнадцять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60 – шістдесят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745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6 – шість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16 – шістнадцять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70 – сімдесят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491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7 – сім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17 – сімнадцять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80 – вісімдесят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753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8 – вісім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18 - вісімнадцять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90 – дев'яносто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219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9 – дев‘ять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19 – дев’ятнадцять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100 – сто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810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10 – десять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601638"/>
                  </a:ext>
                </a:extLst>
              </a:tr>
            </a:tbl>
          </a:graphicData>
        </a:graphic>
      </p:graphicFrame>
      <p:graphicFrame>
        <p:nvGraphicFramePr>
          <p:cNvPr id="3" name="Tabulka 4">
            <a:extLst>
              <a:ext uri="{FF2B5EF4-FFF2-40B4-BE49-F238E27FC236}">
                <a16:creationId xmlns:a16="http://schemas.microsoft.com/office/drawing/2014/main" id="{EE34F7E4-486B-A14C-BD77-C95D50F9C6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343047"/>
              </p:ext>
            </p:extLst>
          </p:nvPr>
        </p:nvGraphicFramePr>
        <p:xfrm>
          <a:off x="277793" y="4050300"/>
          <a:ext cx="4629873" cy="25298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629873">
                  <a:extLst>
                    <a:ext uri="{9D8B030D-6E8A-4147-A177-3AD203B41FA5}">
                      <a16:colId xmlns:a16="http://schemas.microsoft.com/office/drawing/2014/main" val="3553400779"/>
                    </a:ext>
                  </a:extLst>
                </a:gridCol>
              </a:tblGrid>
              <a:tr h="593394">
                <a:tc>
                  <a:txBody>
                    <a:bodyPr/>
                    <a:lstStyle/>
                    <a:p>
                      <a:r>
                        <a:rPr lang="uk-UA" dirty="0"/>
                        <a:t>один РІК</a:t>
                      </a:r>
                    </a:p>
                    <a:p>
                      <a:r>
                        <a:rPr lang="uk-UA" dirty="0"/>
                        <a:t>два, три, чотири РОКИ</a:t>
                      </a:r>
                      <a:endParaRPr lang="uk-UA" sz="1600" dirty="0"/>
                    </a:p>
                    <a:p>
                      <a:r>
                        <a:rPr lang="uk-UA" sz="1800" dirty="0"/>
                        <a:t>п‘ять, шість, одинадцять, … РОКІВ</a:t>
                      </a:r>
                    </a:p>
                    <a:p>
                      <a:endParaRPr lang="uk-UA" dirty="0"/>
                    </a:p>
                    <a:p>
                      <a:r>
                        <a:rPr lang="uk-UA" dirty="0">
                          <a:solidFill>
                            <a:srgbClr val="FF0000"/>
                          </a:solidFill>
                        </a:rPr>
                        <a:t>АЛЕ!!!</a:t>
                      </a:r>
                    </a:p>
                    <a:p>
                      <a:r>
                        <a:rPr lang="uk-UA" dirty="0"/>
                        <a:t>двадцять 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один </a:t>
                      </a:r>
                      <a:r>
                        <a:rPr lang="uk-UA" dirty="0"/>
                        <a:t>РІК</a:t>
                      </a:r>
                    </a:p>
                    <a:p>
                      <a:r>
                        <a:rPr lang="uk-UA" dirty="0"/>
                        <a:t>двадцять 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два, три, чотири </a:t>
                      </a:r>
                      <a:r>
                        <a:rPr lang="uk-UA" dirty="0"/>
                        <a:t>РОКИ</a:t>
                      </a:r>
                    </a:p>
                    <a:p>
                      <a:r>
                        <a:rPr lang="uk-UA" dirty="0"/>
                        <a:t>двадцять </a:t>
                      </a:r>
                      <a:r>
                        <a:rPr lang="uk-UA" dirty="0">
                          <a:solidFill>
                            <a:srgbClr val="0070C0"/>
                          </a:solidFill>
                        </a:rPr>
                        <a:t>п’ять, шість, … </a:t>
                      </a:r>
                      <a:r>
                        <a:rPr lang="uk-UA" dirty="0"/>
                        <a:t>РОКІВ</a:t>
                      </a:r>
                    </a:p>
                    <a:p>
                      <a:r>
                        <a:rPr lang="uk-UA" sz="1600" dirty="0"/>
                        <a:t>тридцять </a:t>
                      </a:r>
                      <a:r>
                        <a:rPr lang="uk-UA" sz="1600" dirty="0">
                          <a:solidFill>
                            <a:srgbClr val="0070C0"/>
                          </a:solidFill>
                        </a:rPr>
                        <a:t>один</a:t>
                      </a:r>
                      <a:r>
                        <a:rPr lang="uk-UA" sz="1600" dirty="0"/>
                        <a:t> РІК, тридцять </a:t>
                      </a:r>
                      <a:r>
                        <a:rPr lang="uk-UA" sz="1600" dirty="0">
                          <a:solidFill>
                            <a:srgbClr val="0070C0"/>
                          </a:solidFill>
                        </a:rPr>
                        <a:t>два</a:t>
                      </a:r>
                      <a:r>
                        <a:rPr lang="uk-UA" sz="1600" dirty="0"/>
                        <a:t> РОКИ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952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4259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Širokoúhlá obrazovka</PresentationFormat>
  <Paragraphs>67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Meiryo</vt:lpstr>
      <vt:lpstr>Calibri</vt:lpstr>
      <vt:lpstr>Corbel</vt:lpstr>
      <vt:lpstr>Times New Roman</vt:lpstr>
      <vt:lpstr>SketchLinesVTI</vt:lpstr>
      <vt:lpstr>Сім‘я / Родина</vt:lpstr>
      <vt:lpstr>Prezentace aplikace PowerPoint</vt:lpstr>
      <vt:lpstr>Вік Скільки тобі років? Скільки вам років? Скільки йому / їй років?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Konverzační cvičení I</dc:title>
  <dc:creator>Krystyna Kuznietsova</dc:creator>
  <cp:lastModifiedBy>Krystyna Kuznietsova</cp:lastModifiedBy>
  <cp:revision>12</cp:revision>
  <dcterms:created xsi:type="dcterms:W3CDTF">2020-11-15T16:38:32Z</dcterms:created>
  <dcterms:modified xsi:type="dcterms:W3CDTF">2022-10-17T13:37:20Z</dcterms:modified>
</cp:coreProperties>
</file>