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5" r:id="rId17"/>
    <p:sldId id="276" r:id="rId18"/>
    <p:sldId id="271" r:id="rId19"/>
    <p:sldId id="272" r:id="rId20"/>
    <p:sldId id="273" r:id="rId21"/>
    <p:sldId id="274" r:id="rId22"/>
    <p:sldId id="278" r:id="rId23"/>
    <p:sldId id="277"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245"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1EAED0F-D3F5-4E20-9684-B8F4ADFF17E0}" type="datetimeFigureOut">
              <a:rPr lang="cs-CZ" smtClean="0"/>
              <a:t>16.09.2022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FB1C2B-374C-4E27-828F-4792F3004DF9}" type="slidenum">
              <a:rPr lang="cs-CZ" smtClean="0"/>
              <a:t>‹#›</a:t>
            </a:fld>
            <a:endParaRPr lang="cs-CZ"/>
          </a:p>
        </p:txBody>
      </p:sp>
    </p:spTree>
    <p:extLst>
      <p:ext uri="{BB962C8B-B14F-4D97-AF65-F5344CB8AC3E}">
        <p14:creationId xmlns:p14="http://schemas.microsoft.com/office/powerpoint/2010/main" val="3506348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EAED0F-D3F5-4E20-9684-B8F4ADFF17E0}" type="datetimeFigureOut">
              <a:rPr lang="cs-CZ" smtClean="0"/>
              <a:t>16.09.2022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FB1C2B-374C-4E27-828F-4792F3004DF9}" type="slidenum">
              <a:rPr lang="cs-CZ" smtClean="0"/>
              <a:t>‹#›</a:t>
            </a:fld>
            <a:endParaRPr lang="cs-CZ"/>
          </a:p>
        </p:txBody>
      </p:sp>
    </p:spTree>
    <p:extLst>
      <p:ext uri="{BB962C8B-B14F-4D97-AF65-F5344CB8AC3E}">
        <p14:creationId xmlns:p14="http://schemas.microsoft.com/office/powerpoint/2010/main" val="1935222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EAED0F-D3F5-4E20-9684-B8F4ADFF17E0}" type="datetimeFigureOut">
              <a:rPr lang="cs-CZ" smtClean="0"/>
              <a:t>16.09.2022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FB1C2B-374C-4E27-828F-4792F3004DF9}" type="slidenum">
              <a:rPr lang="cs-CZ" smtClean="0"/>
              <a:t>‹#›</a:t>
            </a:fld>
            <a:endParaRPr lang="cs-CZ"/>
          </a:p>
        </p:txBody>
      </p:sp>
    </p:spTree>
    <p:extLst>
      <p:ext uri="{BB962C8B-B14F-4D97-AF65-F5344CB8AC3E}">
        <p14:creationId xmlns:p14="http://schemas.microsoft.com/office/powerpoint/2010/main" val="2228233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EAED0F-D3F5-4E20-9684-B8F4ADFF17E0}" type="datetimeFigureOut">
              <a:rPr lang="cs-CZ" smtClean="0"/>
              <a:t>16.09.2022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FB1C2B-374C-4E27-828F-4792F3004DF9}" type="slidenum">
              <a:rPr lang="cs-CZ" smtClean="0"/>
              <a:t>‹#›</a:t>
            </a:fld>
            <a:endParaRPr lang="cs-CZ"/>
          </a:p>
        </p:txBody>
      </p:sp>
    </p:spTree>
    <p:extLst>
      <p:ext uri="{BB962C8B-B14F-4D97-AF65-F5344CB8AC3E}">
        <p14:creationId xmlns:p14="http://schemas.microsoft.com/office/powerpoint/2010/main" val="226133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71EAED0F-D3F5-4E20-9684-B8F4ADFF17E0}" type="datetimeFigureOut">
              <a:rPr lang="cs-CZ" smtClean="0"/>
              <a:t>16.09.2022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FB1C2B-374C-4E27-828F-4792F3004DF9}" type="slidenum">
              <a:rPr lang="cs-CZ" smtClean="0"/>
              <a:t>‹#›</a:t>
            </a:fld>
            <a:endParaRPr lang="cs-CZ"/>
          </a:p>
        </p:txBody>
      </p:sp>
    </p:spTree>
    <p:extLst>
      <p:ext uri="{BB962C8B-B14F-4D97-AF65-F5344CB8AC3E}">
        <p14:creationId xmlns:p14="http://schemas.microsoft.com/office/powerpoint/2010/main" val="274274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1EAED0F-D3F5-4E20-9684-B8F4ADFF17E0}" type="datetimeFigureOut">
              <a:rPr lang="cs-CZ" smtClean="0"/>
              <a:t>16.09.2022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FB1C2B-374C-4E27-828F-4792F3004DF9}" type="slidenum">
              <a:rPr lang="cs-CZ" smtClean="0"/>
              <a:t>‹#›</a:t>
            </a:fld>
            <a:endParaRPr lang="cs-CZ"/>
          </a:p>
        </p:txBody>
      </p:sp>
    </p:spTree>
    <p:extLst>
      <p:ext uri="{BB962C8B-B14F-4D97-AF65-F5344CB8AC3E}">
        <p14:creationId xmlns:p14="http://schemas.microsoft.com/office/powerpoint/2010/main" val="151431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1EAED0F-D3F5-4E20-9684-B8F4ADFF17E0}" type="datetimeFigureOut">
              <a:rPr lang="cs-CZ" smtClean="0"/>
              <a:t>16.09.2022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FFB1C2B-374C-4E27-828F-4792F3004DF9}" type="slidenum">
              <a:rPr lang="cs-CZ" smtClean="0"/>
              <a:t>‹#›</a:t>
            </a:fld>
            <a:endParaRPr lang="cs-CZ"/>
          </a:p>
        </p:txBody>
      </p:sp>
    </p:spTree>
    <p:extLst>
      <p:ext uri="{BB962C8B-B14F-4D97-AF65-F5344CB8AC3E}">
        <p14:creationId xmlns:p14="http://schemas.microsoft.com/office/powerpoint/2010/main" val="3247379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1EAED0F-D3F5-4E20-9684-B8F4ADFF17E0}" type="datetimeFigureOut">
              <a:rPr lang="cs-CZ" smtClean="0"/>
              <a:t>16.09.2022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FFB1C2B-374C-4E27-828F-4792F3004DF9}" type="slidenum">
              <a:rPr lang="cs-CZ" smtClean="0"/>
              <a:t>‹#›</a:t>
            </a:fld>
            <a:endParaRPr lang="cs-CZ"/>
          </a:p>
        </p:txBody>
      </p:sp>
    </p:spTree>
    <p:extLst>
      <p:ext uri="{BB962C8B-B14F-4D97-AF65-F5344CB8AC3E}">
        <p14:creationId xmlns:p14="http://schemas.microsoft.com/office/powerpoint/2010/main" val="341396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1EAED0F-D3F5-4E20-9684-B8F4ADFF17E0}" type="datetimeFigureOut">
              <a:rPr lang="cs-CZ" smtClean="0"/>
              <a:t>16.09.2022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FFB1C2B-374C-4E27-828F-4792F3004DF9}" type="slidenum">
              <a:rPr lang="cs-CZ" smtClean="0"/>
              <a:t>‹#›</a:t>
            </a:fld>
            <a:endParaRPr lang="cs-CZ"/>
          </a:p>
        </p:txBody>
      </p:sp>
    </p:spTree>
    <p:extLst>
      <p:ext uri="{BB962C8B-B14F-4D97-AF65-F5344CB8AC3E}">
        <p14:creationId xmlns:p14="http://schemas.microsoft.com/office/powerpoint/2010/main" val="2301854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1EAED0F-D3F5-4E20-9684-B8F4ADFF17E0}" type="datetimeFigureOut">
              <a:rPr lang="cs-CZ" smtClean="0"/>
              <a:t>16.09.2022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FB1C2B-374C-4E27-828F-4792F3004DF9}" type="slidenum">
              <a:rPr lang="cs-CZ" smtClean="0"/>
              <a:t>‹#›</a:t>
            </a:fld>
            <a:endParaRPr lang="cs-CZ"/>
          </a:p>
        </p:txBody>
      </p:sp>
    </p:spTree>
    <p:extLst>
      <p:ext uri="{BB962C8B-B14F-4D97-AF65-F5344CB8AC3E}">
        <p14:creationId xmlns:p14="http://schemas.microsoft.com/office/powerpoint/2010/main" val="4003091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1EAED0F-D3F5-4E20-9684-B8F4ADFF17E0}" type="datetimeFigureOut">
              <a:rPr lang="cs-CZ" smtClean="0"/>
              <a:t>16.09.2022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FB1C2B-374C-4E27-828F-4792F3004DF9}" type="slidenum">
              <a:rPr lang="cs-CZ" smtClean="0"/>
              <a:t>‹#›</a:t>
            </a:fld>
            <a:endParaRPr lang="cs-CZ"/>
          </a:p>
        </p:txBody>
      </p:sp>
    </p:spTree>
    <p:extLst>
      <p:ext uri="{BB962C8B-B14F-4D97-AF65-F5344CB8AC3E}">
        <p14:creationId xmlns:p14="http://schemas.microsoft.com/office/powerpoint/2010/main" val="4129718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EAED0F-D3F5-4E20-9684-B8F4ADFF17E0}" type="datetimeFigureOut">
              <a:rPr lang="cs-CZ" smtClean="0"/>
              <a:t>16.09.2022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FB1C2B-374C-4E27-828F-4792F3004DF9}" type="slidenum">
              <a:rPr lang="cs-CZ" smtClean="0"/>
              <a:t>‹#›</a:t>
            </a:fld>
            <a:endParaRPr lang="cs-CZ"/>
          </a:p>
        </p:txBody>
      </p:sp>
    </p:spTree>
    <p:extLst>
      <p:ext uri="{BB962C8B-B14F-4D97-AF65-F5344CB8AC3E}">
        <p14:creationId xmlns:p14="http://schemas.microsoft.com/office/powerpoint/2010/main" val="459619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Axc-kJrTJl8"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František Josef I., panovník zlatého věku jistoty?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600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Mým národům! (1860)</a:t>
            </a:r>
            <a:endParaRPr lang="cs-CZ" dirty="0"/>
          </a:p>
        </p:txBody>
      </p:sp>
      <p:sp>
        <p:nvSpPr>
          <p:cNvPr id="3" name="Obdélník 2"/>
          <p:cNvSpPr/>
          <p:nvPr/>
        </p:nvSpPr>
        <p:spPr>
          <a:xfrm>
            <a:off x="1094014" y="1720840"/>
            <a:ext cx="9756322" cy="2308324"/>
          </a:xfrm>
          <a:prstGeom prst="rect">
            <a:avLst/>
          </a:prstGeom>
        </p:spPr>
        <p:txBody>
          <a:bodyPr wrap="square">
            <a:spAutoFit/>
          </a:bodyPr>
          <a:lstStyle/>
          <a:p>
            <a:r>
              <a:rPr lang="cs-CZ" dirty="0" smtClean="0"/>
              <a:t>Když jsem dosedl na trůn Mých předků, byla monarchie násilnému otřásání vydána. Po boji, Mým otcovským citům hluboce bolestném, nastala v Mých zemích, jako všude v násilně otřesených obvodech pevniny evropské potřeba, aby moc vládní přísněji </a:t>
            </a:r>
            <a:r>
              <a:rPr lang="cs-CZ" dirty="0" err="1" smtClean="0"/>
              <a:t>sestředěna</a:t>
            </a:r>
            <a:r>
              <a:rPr lang="cs-CZ" dirty="0" smtClean="0"/>
              <a:t> byla. Veřejné blaho a bezpečnost většiny pokojných obyvatelů monarchie požadovaly to – rozčilené vášně a bolestné upomínky na nejbližší minulost činily svobodný pohyb před nedávnem ještě nepřátelsky </a:t>
            </a:r>
            <a:r>
              <a:rPr lang="cs-CZ" dirty="0" err="1" smtClean="0"/>
              <a:t>bojovavších</a:t>
            </a:r>
            <a:r>
              <a:rPr lang="cs-CZ" dirty="0" smtClean="0"/>
              <a:t> živlů nemožným.</a:t>
            </a:r>
          </a:p>
          <a:p>
            <a:r>
              <a:rPr lang="cs-CZ" dirty="0" smtClean="0"/>
              <a:t>Chtěl jsem se dověděti o přáních a potřebách rozličných zemí monarchie, a protož jsem Mým patentem … Mou rozmnoženou říšskou radu založil a svolal.</a:t>
            </a:r>
            <a:endParaRPr lang="cs-CZ" dirty="0"/>
          </a:p>
        </p:txBody>
      </p:sp>
    </p:spTree>
    <p:extLst>
      <p:ext uri="{BB962C8B-B14F-4D97-AF65-F5344CB8AC3E}">
        <p14:creationId xmlns:p14="http://schemas.microsoft.com/office/powerpoint/2010/main" val="2838365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Mým národům (1914)</a:t>
            </a:r>
            <a:endParaRPr lang="cs-CZ" dirty="0"/>
          </a:p>
        </p:txBody>
      </p:sp>
      <p:sp>
        <p:nvSpPr>
          <p:cNvPr id="3" name="Obdélník 2"/>
          <p:cNvSpPr/>
          <p:nvPr/>
        </p:nvSpPr>
        <p:spPr>
          <a:xfrm>
            <a:off x="1216479" y="-356651"/>
            <a:ext cx="10137321" cy="6740307"/>
          </a:xfrm>
          <a:prstGeom prst="rect">
            <a:avLst/>
          </a:prstGeom>
        </p:spPr>
        <p:txBody>
          <a:bodyPr wrap="square">
            <a:spAutoFit/>
          </a:bodyPr>
          <a:lstStyle/>
          <a:p>
            <a:endParaRPr lang="cs-CZ" dirty="0" smtClean="0"/>
          </a:p>
          <a:p>
            <a:endParaRPr lang="cs-CZ" dirty="0"/>
          </a:p>
          <a:p>
            <a:endParaRPr lang="cs-CZ" dirty="0" smtClean="0"/>
          </a:p>
          <a:p>
            <a:endParaRPr lang="cs-CZ" dirty="0"/>
          </a:p>
          <a:p>
            <a:endParaRPr lang="cs-CZ" dirty="0" smtClean="0"/>
          </a:p>
          <a:p>
            <a:endParaRPr lang="cs-CZ" dirty="0"/>
          </a:p>
          <a:p>
            <a:r>
              <a:rPr lang="cs-CZ" dirty="0" smtClean="0"/>
              <a:t>Bylo mým nejvroucnějším přáním, abych léta, která z Boží milosti jsou Mi ještě dopřána, mohl zasvětiti dílům míru a uchránil Svoje národy před těžkými obětmi a břemeny války.</a:t>
            </a:r>
          </a:p>
          <a:p>
            <a:r>
              <a:rPr lang="cs-CZ" dirty="0" smtClean="0"/>
              <a:t>V radě Prozřetelnosti bylo jinak rozhodnuto.</a:t>
            </a:r>
          </a:p>
          <a:p>
            <a:r>
              <a:rPr lang="cs-CZ" dirty="0" smtClean="0"/>
              <a:t>Pletichy protivníka plného nenávisti nutí Mne, abych na obranu cti Svého mocnářství, na ochranu jeho vážnosti a moci k zabezpečení jeho državy po dlouhých letech míru chopil se meče.</a:t>
            </a:r>
          </a:p>
          <a:p>
            <a:r>
              <a:rPr lang="cs-CZ" dirty="0" smtClean="0"/>
              <a:t>…</a:t>
            </a:r>
          </a:p>
          <a:p>
            <a:r>
              <a:rPr lang="cs-CZ" dirty="0" smtClean="0"/>
              <a:t>Srbsko odmítlo umírněné a spravedlivé požadavky Mé vlády a odepřelo dostáti povinnostem, jichž splnění v životě </a:t>
            </a:r>
            <a:r>
              <a:rPr lang="cs-CZ" dirty="0" err="1" smtClean="0"/>
              <a:t>národův</a:t>
            </a:r>
            <a:r>
              <a:rPr lang="cs-CZ" dirty="0" smtClean="0"/>
              <a:t> a států jest přirozeným a nutným základem míru.</a:t>
            </a:r>
          </a:p>
          <a:p>
            <a:r>
              <a:rPr lang="cs-CZ" dirty="0" smtClean="0"/>
              <a:t>A tak jsem nucen přikročiti k tomu, aby se moci zbraní opatřily nezbytné záruky, které mají zabezpečiti Mým státům pokoj uvnitř a trvalý mír na venek.</a:t>
            </a:r>
          </a:p>
          <a:p>
            <a:r>
              <a:rPr lang="cs-CZ" dirty="0" smtClean="0"/>
              <a:t>V této vážné chvíli Jsem si plně vědom celého dosahu svého rozhodnutí a své zodpovědnosti před Všemohoucím.</a:t>
            </a:r>
          </a:p>
          <a:p>
            <a:r>
              <a:rPr lang="cs-CZ" dirty="0" smtClean="0"/>
              <a:t>Vše Jsem prozkoumal a uvážil.</a:t>
            </a:r>
          </a:p>
          <a:p>
            <a:r>
              <a:rPr lang="cs-CZ" dirty="0" smtClean="0"/>
              <a:t>S klidným svědomím nastupuji cestu, kterou Mi povinnost vykazuje.</a:t>
            </a:r>
          </a:p>
          <a:p>
            <a:r>
              <a:rPr lang="cs-CZ" dirty="0" smtClean="0"/>
              <a:t>Spoléhám na Svoje národy, kteří ve všech bouřích vždy v jednotě a věrnosti kolem Mého trůnu se seřadili a pro čest, velikost a moc vlasti k nejtěžším obětem vždy byli ochotni.</a:t>
            </a:r>
          </a:p>
          <a:p>
            <a:r>
              <a:rPr lang="cs-CZ" dirty="0" smtClean="0"/>
              <a:t>Spoléhám na statečnou, obětavým nadšením naplněnou brannou moc Rakousko-Uherska.</a:t>
            </a:r>
          </a:p>
          <a:p>
            <a:r>
              <a:rPr lang="cs-CZ" dirty="0" smtClean="0"/>
              <a:t>A důvěřuji ve Všemohoucího, že Mým zbraním dopřeje vítězství.</a:t>
            </a:r>
            <a:endParaRPr lang="cs-CZ" dirty="0"/>
          </a:p>
        </p:txBody>
      </p:sp>
    </p:spTree>
    <p:extLst>
      <p:ext uri="{BB962C8B-B14F-4D97-AF65-F5344CB8AC3E}">
        <p14:creationId xmlns:p14="http://schemas.microsoft.com/office/powerpoint/2010/main" val="3553428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Císařské public relations II.: Dobové anekdoty o panovníkovi a císařské bonmoty (schválené cenzurou a publikované v dobovém tisku) – skupinová práce</a:t>
            </a:r>
            <a:endParaRPr lang="cs-CZ" dirty="0"/>
          </a:p>
        </p:txBody>
      </p:sp>
      <p:sp>
        <p:nvSpPr>
          <p:cNvPr id="3" name="Zástupný symbol pro obsah 2"/>
          <p:cNvSpPr>
            <a:spLocks noGrp="1"/>
          </p:cNvSpPr>
          <p:nvPr>
            <p:ph idx="1"/>
          </p:nvPr>
        </p:nvSpPr>
        <p:spPr>
          <a:xfrm>
            <a:off x="838200" y="1825625"/>
            <a:ext cx="10515600" cy="3456668"/>
          </a:xfrm>
        </p:spPr>
        <p:txBody>
          <a:bodyPr/>
          <a:lstStyle/>
          <a:p>
            <a:endParaRPr lang="cs-CZ" i="1" dirty="0" smtClean="0"/>
          </a:p>
          <a:p>
            <a:r>
              <a:rPr lang="cs-CZ" i="1" dirty="0" smtClean="0"/>
              <a:t>Co je to anekdota? </a:t>
            </a:r>
            <a:r>
              <a:rPr lang="cs-CZ" dirty="0" smtClean="0"/>
              <a:t>Anekdotou je míněna krátká příhoda odhalující charakter ústřední postavy. Nejde o vtipy, kterým by se dnešní člověk zasmál a snad se jim v pravém smyslu od srdce nesmáli ani současníci. Šlo o to, na základně krátkých incidentů, příhod, citátů vykreslit panovníka v příznivém světle. Císařova kancelář předávaly tyto anekdoty tisku a veřejnosti s cílem ovlivnit pozitivně panovníkovo vnímání u poddaných.</a:t>
            </a:r>
            <a:endParaRPr lang="cs-CZ" dirty="0"/>
          </a:p>
        </p:txBody>
      </p:sp>
      <p:sp>
        <p:nvSpPr>
          <p:cNvPr id="4" name="Obdélník 3"/>
          <p:cNvSpPr/>
          <p:nvPr/>
        </p:nvSpPr>
        <p:spPr>
          <a:xfrm>
            <a:off x="3048000" y="2828836"/>
            <a:ext cx="6096000" cy="3693319"/>
          </a:xfrm>
          <a:prstGeom prst="rect">
            <a:avLst/>
          </a:prstGeom>
        </p:spPr>
        <p:txBody>
          <a:bodyPr>
            <a:spAutoFit/>
          </a:bodyPr>
          <a:lstStyle/>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r>
              <a:rPr lang="cs-CZ" dirty="0" smtClean="0"/>
              <a:t>Jak se podobné části PR ošetřují v současné politice? Dokážete uvést příklady situací, citátů, anekdotických příběhů, kterým oddělení vnějších vztahů „zásobuje“ média, aby vylepšilo obraz politika?</a:t>
            </a:r>
            <a:endParaRPr lang="cs-CZ" dirty="0"/>
          </a:p>
        </p:txBody>
      </p:sp>
    </p:spTree>
    <p:extLst>
      <p:ext uri="{BB962C8B-B14F-4D97-AF65-F5344CB8AC3E}">
        <p14:creationId xmlns:p14="http://schemas.microsoft.com/office/powerpoint/2010/main" val="115821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pro čtyři skupiny</a:t>
            </a:r>
            <a:endParaRPr lang="cs-CZ" dirty="0"/>
          </a:p>
        </p:txBody>
      </p:sp>
      <p:sp>
        <p:nvSpPr>
          <p:cNvPr id="3" name="Zástupný symbol pro obsah 2"/>
          <p:cNvSpPr>
            <a:spLocks noGrp="1"/>
          </p:cNvSpPr>
          <p:nvPr>
            <p:ph idx="1"/>
          </p:nvPr>
        </p:nvSpPr>
        <p:spPr/>
        <p:txBody>
          <a:bodyPr/>
          <a:lstStyle/>
          <a:p>
            <a:r>
              <a:rPr lang="cs-CZ" dirty="0" smtClean="0"/>
              <a:t>Zamyslete se nad účelem, který měla publikovaná anekdotická příhoda v utváření veřejného obrazu panovníka splnit a stručně jej formulujte. Nezapomeňte na to, že anekdota a příslušná PR strategie pravděpodobně reagovala na existující dobový problém a poptávku veřejnosti po jeho řešení, tj. intervenci panovníka v něm. </a:t>
            </a:r>
            <a:endParaRPr lang="cs-CZ" dirty="0"/>
          </a:p>
        </p:txBody>
      </p:sp>
    </p:spTree>
    <p:extLst>
      <p:ext uri="{BB962C8B-B14F-4D97-AF65-F5344CB8AC3E}">
        <p14:creationId xmlns:p14="http://schemas.microsoft.com/office/powerpoint/2010/main" val="1129229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Skupina 1:</a:t>
            </a:r>
            <a:endParaRPr lang="cs-CZ" dirty="0"/>
          </a:p>
        </p:txBody>
      </p:sp>
      <p:sp>
        <p:nvSpPr>
          <p:cNvPr id="3" name="Zástupný symbol pro obsah 2"/>
          <p:cNvSpPr>
            <a:spLocks noGrp="1"/>
          </p:cNvSpPr>
          <p:nvPr>
            <p:ph idx="1"/>
          </p:nvPr>
        </p:nvSpPr>
        <p:spPr/>
        <p:txBody>
          <a:bodyPr>
            <a:normAutofit fontScale="77500" lnSpcReduction="20000"/>
          </a:bodyPr>
          <a:lstStyle/>
          <a:p>
            <a:pPr marL="514350" indent="-514350">
              <a:buAutoNum type="alphaLcParenR"/>
            </a:pPr>
            <a:r>
              <a:rPr lang="cs-CZ" dirty="0" smtClean="0"/>
              <a:t>V habsburské říši žili příslušníci jedenácti národů a národností a pěti náboženských vyznání. Nebylo snadné říši řídit, sporů mezi národnostními a konfesními skupinami nebylo málo. Císař jednou navštívil vídeňský sirotčinec a během jeho prohlídky vstoupil také do třídy, ke které mu ředitel ústavu sděloval, že se v ní nachází sirotci – držitelé stipendií ze všech korunních zemí monarchie. Císař užasl: „Tak ty děti jsou opravdu z celé monarchie?“ „Zajisté, Veličenstvo“, odpověděl ředitel, „támhleten je ze Štýrska, ten z Haliče, z Dalmácie a tento chlapec je z Čech.“ Císař pokýval hlavou, melancholicky se usmál a ještě se optal: „A snesou se?“ (1892) </a:t>
            </a:r>
          </a:p>
          <a:p>
            <a:pPr marL="514350" indent="-514350">
              <a:buAutoNum type="alphaLcParenR"/>
            </a:pPr>
            <a:r>
              <a:rPr lang="cs-CZ" dirty="0" smtClean="0"/>
              <a:t>Císařská armáda byla pestrou směsicí národů. Na sto vojáků připadalo 29 Němců, 19 Maďarů, 13 Čechů, 9 Poláků, 8 Rusínů (Ukrajinců), 7 Srbů a Chorvatů, 5 Rumunů, 5 Slováků, 3 Slovinci a 1 Ital. Velícím jazykem byla němčina, každý voják se musel naučit 80 povelů v němčině. Hlavně pro maďarské a rusínské vojáky to byl často velký problém. Ke gardovému husarskému pluku ve Vídni byl na stáž přidělen syn čínského knížete a převelen jeden maďarský hrabě. Císař poslouchá hlášení a ptá se rytmistra: „Nebudou s těmi novými potíže, umí ten Číňan německy?“ Důstojník si v rozpacích pohladil knír a odpověděl: „Číňan ano, Veličenstvo, ale ten Maďar ne.“ (1898) </a:t>
            </a:r>
          </a:p>
          <a:p>
            <a:endParaRPr lang="cs-CZ" dirty="0"/>
          </a:p>
        </p:txBody>
      </p:sp>
    </p:spTree>
    <p:extLst>
      <p:ext uri="{BB962C8B-B14F-4D97-AF65-F5344CB8AC3E}">
        <p14:creationId xmlns:p14="http://schemas.microsoft.com/office/powerpoint/2010/main" val="373551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Skupina 2</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Generál Anton </a:t>
            </a:r>
            <a:r>
              <a:rPr lang="cs-CZ" dirty="0" err="1" smtClean="0"/>
              <a:t>Galgotzy</a:t>
            </a:r>
            <a:r>
              <a:rPr lang="cs-CZ" dirty="0" smtClean="0"/>
              <a:t> byl známou postavou rakousko-uherské armády. Pocházel z rodiny venkovského učitele ze Sedmihradska a vypracoval se až do hodnosti generála. Byl znám svým přímým, vojáckým a skromným vystupováním, byl proto oblíben i u vojáků. Jako velitel sboru v Bosně dostal rozkaz postavit v členitém terénu most a když jeho jednotka stavbu dokončila, poslal do Vídně vyúčtování celé akce. To bylo velmi stručné: dostal jsem 10 tis. zlatých, utratil jsem 4220 zlatých, zbytek posílám zpět. Z Vídně generálovi odpověděli s uctivou prosbou o detaily, potřebovali provést řádné vyúčtování a vyplnit formuláře. Generál telegramem odpověděl: „Neukradl jsem nic. </a:t>
            </a:r>
            <a:r>
              <a:rPr lang="cs-CZ" dirty="0" err="1" smtClean="0"/>
              <a:t>Galgotzy</a:t>
            </a:r>
            <a:r>
              <a:rPr lang="cs-CZ" dirty="0" smtClean="0"/>
              <a:t>.“ Vojenské úřady stále nebyly spokojeny a znovu dotíraly na generála s vyúčtováním, až se generál rozzlobil a napsal dovětek k předchozímu telegramu: „Kdo mi nevěří, je osel.“ Vrchní zásobovací úřad armády si již nevěděl rady a obrátil se proto na vrchního velitele celého vojska, na císaře. František Josef si prohlédl </a:t>
            </a:r>
            <a:r>
              <a:rPr lang="cs-CZ" dirty="0" err="1" smtClean="0"/>
              <a:t>Galgotzyho</a:t>
            </a:r>
            <a:r>
              <a:rPr lang="cs-CZ" dirty="0" smtClean="0"/>
              <a:t> „účet“, telegramy a fotografii mostu a jako své rozhodnutí na akta připsal: „Já mu věřím“. (1909)</a:t>
            </a:r>
          </a:p>
          <a:p>
            <a:r>
              <a:rPr lang="cs-CZ" dirty="0" smtClean="0"/>
              <a:t>Manévry v Haliči, korunní zemi s početnou židovskou menšinou. Starý císař v čele skupiny důstojníků projížděl krajinou a před jednou židovskou vesnicí jej vítala skupina představitelů obce a předávala mu symbolické klíče od obce. Šedovlasý židovský představený pronesl hold k poctě císaře hebrejsky, protože jiný jazyk neuměl. Císař převzal klíče a skupina důstojníků v čele s císařem pokračovala na koních dále. Jeden z důstojníků, hrabě </a:t>
            </a:r>
            <a:r>
              <a:rPr lang="cs-CZ" dirty="0" err="1" smtClean="0"/>
              <a:t>Kaunitz</a:t>
            </a:r>
            <a:r>
              <a:rPr lang="cs-CZ" dirty="0" smtClean="0"/>
              <a:t>, po chvíli jízdy tiše pronesl: „Nerozuměl jsem ani slovo, co říkal ten starý žid.“ Císař jeho poznámku zaslechl, otočil se v sedle a pronesl: „Však on taky nemluvil k Vám, milý </a:t>
            </a:r>
            <a:r>
              <a:rPr lang="cs-CZ" dirty="0" err="1" smtClean="0"/>
              <a:t>Kaunitzi</a:t>
            </a:r>
            <a:r>
              <a:rPr lang="cs-CZ" dirty="0" smtClean="0"/>
              <a:t>.“ (1899)</a:t>
            </a:r>
          </a:p>
          <a:p>
            <a:endParaRPr lang="cs-CZ" dirty="0"/>
          </a:p>
        </p:txBody>
      </p:sp>
    </p:spTree>
    <p:extLst>
      <p:ext uri="{BB962C8B-B14F-4D97-AF65-F5344CB8AC3E}">
        <p14:creationId xmlns:p14="http://schemas.microsoft.com/office/powerpoint/2010/main" val="1494718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Skupina 3</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Před vídeňským Hofburgem vystupovala hostující vojenská kapela německé armády. Císař na procházce přistoupil ke kapelníkovi a šibalsky se zeptal: „Když začne válka, to nesete do boje jak vojenskou výstroj, tak instrumenty?“ Kapelník: „Ano, Vaše Veličenstvo“. Císař se dále ptá: „A když dojde k ústupu, co zahodíte jako první, výstroj nebo instrument?“ Kapelník zkoprněl v rozpacích a po chvíli povídá: „To nevím, Vaše Veličenstvo, v německé armádě se o ústupu nikdy nemluvilo.“ (1902)</a:t>
            </a:r>
          </a:p>
          <a:p>
            <a:r>
              <a:rPr lang="cs-CZ" dirty="0" smtClean="0"/>
              <a:t>Krátce po drtivé porážce Rakušanů v rakousko-pruské válce roku 1866 se císař s několika průvodci vydal na lov v oblíbeném letovisku </a:t>
            </a:r>
            <a:r>
              <a:rPr lang="cs-CZ" dirty="0" err="1" smtClean="0"/>
              <a:t>Bad</a:t>
            </a:r>
            <a:r>
              <a:rPr lang="cs-CZ" dirty="0" smtClean="0"/>
              <a:t> </a:t>
            </a:r>
            <a:r>
              <a:rPr lang="cs-CZ" dirty="0" err="1" smtClean="0"/>
              <a:t>Ischl</a:t>
            </a:r>
            <a:r>
              <a:rPr lang="cs-CZ" dirty="0" smtClean="0"/>
              <a:t>. Během chůze jeden z dvořanů pronesl poznámku, že pruský ministerský předseda Bismarck hodně pije, prý je skoro každý den opilý kořalkou. Císař na to odvětil: „Tak to si přeji, aby více pili taky moji ministři.“ (1867)</a:t>
            </a:r>
          </a:p>
          <a:p>
            <a:endParaRPr lang="cs-CZ" dirty="0"/>
          </a:p>
        </p:txBody>
      </p:sp>
    </p:spTree>
    <p:extLst>
      <p:ext uri="{BB962C8B-B14F-4D97-AF65-F5344CB8AC3E}">
        <p14:creationId xmlns:p14="http://schemas.microsoft.com/office/powerpoint/2010/main" val="2272188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Skupina 4</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Rakouskou loď s císařem na palubě na cestě do Palestiny ve Středozemním moři zastihla bouře. Kapitán přikázal všem pasažérům, aby se připoutali k pevným předmětům na palubě nebo v podpalubí, aby se nezranili pádem, nebo je vlna nespláchla do moře. Císař byl tímto rozkazem zaskočen, napadlo jej, že nebude vypadat dostatečně důstojně. Nechal si ze svého doprovodu přivolat admirála </a:t>
            </a:r>
            <a:r>
              <a:rPr lang="cs-CZ" dirty="0" err="1" smtClean="0"/>
              <a:t>Tegethoffa</a:t>
            </a:r>
            <a:r>
              <a:rPr lang="cs-CZ" dirty="0" smtClean="0"/>
              <a:t>, vítěze nad italským loďstvem v nedávné válce, a otázal se ho: „Co si o tom rozkazu myslíte, admirále? Budete se poutat?“ Admirál odpověděl stoicky: „</a:t>
            </a:r>
            <a:r>
              <a:rPr lang="cs-CZ" dirty="0"/>
              <a:t>J</a:t>
            </a:r>
            <a:r>
              <a:rPr lang="cs-CZ" dirty="0" smtClean="0"/>
              <a:t>á? Ne, Výsosti. Ale když utonu já, splním jen svou povinnost. Císař má jiné povinnosti.“ (1869)</a:t>
            </a:r>
          </a:p>
          <a:p>
            <a:r>
              <a:rPr lang="cs-CZ" dirty="0" smtClean="0"/>
              <a:t>Císař byl zdatný úředník, který vydržel číst akta i deset hodin denně. Akta musela být přesně seřazená po jednotlivých listech. Jednou při přednášení spisů vrchní pobočník hrabě Eduard </a:t>
            </a:r>
            <a:r>
              <a:rPr lang="cs-CZ" dirty="0" err="1" smtClean="0"/>
              <a:t>Paar</a:t>
            </a:r>
            <a:r>
              <a:rPr lang="cs-CZ" dirty="0" smtClean="0"/>
              <a:t>, tehdy skoro sedmdesátník, trochu škobrtl a taktak, že spisy nerozsypal po zemi. A pětasedmdesátiletý císař to hned glosoval: „Milý </a:t>
            </a:r>
            <a:r>
              <a:rPr lang="cs-CZ" dirty="0" err="1" smtClean="0"/>
              <a:t>Paare</a:t>
            </a:r>
            <a:r>
              <a:rPr lang="cs-CZ" dirty="0" smtClean="0"/>
              <a:t>, musíte dávat pozor, aby Vám ty listy nevypadly na zem. Už byste se pro ně nedokázal ohnout. A já, jestli si kleknu, tak už taky nevstanu.“ (1906)</a:t>
            </a:r>
          </a:p>
          <a:p>
            <a:endParaRPr lang="cs-CZ" dirty="0"/>
          </a:p>
        </p:txBody>
      </p:sp>
    </p:spTree>
    <p:extLst>
      <p:ext uri="{BB962C8B-B14F-4D97-AF65-F5344CB8AC3E}">
        <p14:creationId xmlns:p14="http://schemas.microsoft.com/office/powerpoint/2010/main" val="543370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Komentář vyučujícího</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Skupina 1: Anekdoty ukazují na nesnadnou roli císaře jako otce svých národů, dobrotivého sice, ale podle potřeby také přísného. Záměrem cenzury pravděpodobně bylo nechat vyniknout císařovu dobrou vůli ke shodě, přičemž ale absolutní shoda byla stěží možná. Zajímavý je v této souvislosti dalších z údajných císařských citátů o „snesitelné nespokojenosti“ rakouských národů: „Když rozhodnu spor a všechny strany (myšleno zástupci národů) jsou mírně nespokojeny, vím, že jsem rozhodl správně.“ Druhá anekdota ukazuje na roli němčiny jako de facto hlavního komunikačního, kulturně vůdčího, ale nikoliv státního jazyka monarchie. S akceptací této reality pro celou rozhlehlou a kulturně a národnostně pestrou říši měli nejvíce problémy právě Maďaři, resp. maďarská politická reprezentace.</a:t>
            </a:r>
            <a:endParaRPr lang="cs-CZ" dirty="0"/>
          </a:p>
        </p:txBody>
      </p:sp>
    </p:spTree>
    <p:extLst>
      <p:ext uri="{BB962C8B-B14F-4D97-AF65-F5344CB8AC3E}">
        <p14:creationId xmlns:p14="http://schemas.microsoft.com/office/powerpoint/2010/main" val="2508790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Komentář vyučujícího</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Skupina 2: Obě anekdoty ukazují na zvláštní vztah císaře k armádě. Panovník se v prvé řadě cítil být vojákem a ve vojenském prostředí se cítil dobře. Vojensky přísný, skromný a přísně uspořádaný byl také jeho způsob života. K vojákům měl pochopení a byl ochoten krýt i některé archaické zvláštnosti rytířského chování důstojníků, např. svým zásahem kryl důstojníky, kteří podstoupili čestné souboje na obranu cti. Celou důstojnickou komunitu vnímal pravděpodobně jako </a:t>
            </a:r>
            <a:r>
              <a:rPr lang="cs-CZ" dirty="0" err="1" smtClean="0"/>
              <a:t>Kriegskammeradschaft</a:t>
            </a:r>
            <a:r>
              <a:rPr lang="cs-CZ" dirty="0" smtClean="0"/>
              <a:t>, tj. společenství bratrů ve zbrani (aktivní důstojníci si v soukromí tykali, sdíleli stejné záliby apod.). Druhá z anekdot ukazuje císařovu náboženskou toleranci na příkladu židovské komunity – ač byl císař výchovou bigotní katolík a konzervativně založený člověk, náboženskou toleranci jako aspekt modernity přijal za svou a postavení židovské komunity v Rakousko-Uhersku je v evropském srovnání hodnoceno jako velmi příznivé, ovšem samozřejmě s řadou významných regionálních odlišností. V hlavních centrech říše byly osoby židovského původu dobře integrovány do společnosti, ale některé limity přesto zůstávaly, např. dostupnost vyšších vojenských a akademických hodností, otevřený antisemitismus části politických stran a občasné protižidovské skandály a kravály, např. tzv. </a:t>
            </a:r>
            <a:r>
              <a:rPr lang="cs-CZ" dirty="0" err="1" smtClean="0"/>
              <a:t>Hilsnerova</a:t>
            </a:r>
            <a:r>
              <a:rPr lang="cs-CZ" dirty="0" smtClean="0"/>
              <a:t> aféra. </a:t>
            </a:r>
            <a:endParaRPr lang="cs-CZ" dirty="0"/>
          </a:p>
        </p:txBody>
      </p:sp>
    </p:spTree>
    <p:extLst>
      <p:ext uri="{BB962C8B-B14F-4D97-AF65-F5344CB8AC3E}">
        <p14:creationId xmlns:p14="http://schemas.microsoft.com/office/powerpoint/2010/main" val="380090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Biograficky orientovaná badatelská výuka</a:t>
            </a: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smtClean="0"/>
              <a:t>Cílová skupina: studenti dějepisu druhého nebo třetího ročníku vyššího cyklu gymnázia</a:t>
            </a:r>
          </a:p>
          <a:p>
            <a:r>
              <a:rPr lang="cs-CZ" dirty="0" smtClean="0"/>
              <a:t>Časová náročnost: 45 min. (+ shlédnutí dokumentárního filmu v délce cca 50 min. jako příprava na výuku), některé části výuky lze vynechat nebo časovou dotaci pro ně určenou zkrátit</a:t>
            </a:r>
          </a:p>
          <a:p>
            <a:r>
              <a:rPr lang="cs-CZ" dirty="0" smtClean="0"/>
              <a:t>Cíle výuky a motivace:</a:t>
            </a:r>
          </a:p>
          <a:p>
            <a:pPr marL="0" indent="0">
              <a:buNone/>
            </a:pPr>
            <a:r>
              <a:rPr lang="cs-CZ" dirty="0" smtClean="0"/>
              <a:t>František Josef I. (1830–1916) patří k nejdéle panujícím vládcům v dějinách lidstva. Je symbolem epochy, které říkáme </a:t>
            </a:r>
            <a:r>
              <a:rPr lang="cs-CZ" dirty="0" err="1" smtClean="0"/>
              <a:t>františko</a:t>
            </a:r>
            <a:r>
              <a:rPr lang="cs-CZ" dirty="0" smtClean="0"/>
              <a:t>-josefinská a které může v Evropě konkurovat snad pouze epocha viktoriánská. Ve střední Evropě je František Josef chápán jako člověk symbolizující epochu modernizace se všemi pozitivy a negativy, které změny do života lidí přinášely. Svým osudem symbolizuje také rozporný postoj člověka k novému způsobu života v moderní společnosti, řada tragédií a nezdarů provázejících jeho vládu i osobní život dávají celé epoše silný lidský rozměr. </a:t>
            </a:r>
          </a:p>
          <a:p>
            <a:pPr marL="0" indent="0">
              <a:buNone/>
            </a:pPr>
            <a:r>
              <a:rPr lang="cs-CZ" dirty="0" smtClean="0"/>
              <a:t>Během období, kdy seděl František Josef I. na rakouském (rakousko-uherském) trůnu, se vystřídali v čele svých zemí:</a:t>
            </a:r>
          </a:p>
          <a:p>
            <a:pPr marL="0" indent="0">
              <a:buNone/>
            </a:pPr>
            <a:r>
              <a:rPr lang="cs-CZ" dirty="0" smtClean="0"/>
              <a:t>-	tři němečtí císařové</a:t>
            </a:r>
          </a:p>
          <a:p>
            <a:pPr marL="0" indent="0">
              <a:buNone/>
            </a:pPr>
            <a:r>
              <a:rPr lang="cs-CZ" dirty="0" smtClean="0"/>
              <a:t>-	čtyři ruští carové</a:t>
            </a:r>
          </a:p>
          <a:p>
            <a:pPr marL="0" indent="0">
              <a:buNone/>
            </a:pPr>
            <a:r>
              <a:rPr lang="cs-CZ" dirty="0" smtClean="0"/>
              <a:t>-	dvanáct nejvyšších státních představitelů Francie</a:t>
            </a:r>
          </a:p>
          <a:p>
            <a:pPr marL="0" indent="0">
              <a:buNone/>
            </a:pPr>
            <a:r>
              <a:rPr lang="cs-CZ" dirty="0" smtClean="0"/>
              <a:t>-	osmnáct amerických prezidentů</a:t>
            </a:r>
          </a:p>
          <a:p>
            <a:r>
              <a:rPr lang="cs-CZ" dirty="0" smtClean="0"/>
              <a:t>S odstupem času veřejnost zapomíná na císařovy chyby a neúspěchy a problémy, které nedokázal uspokojivě vyřešit: národnostní vztahy, ústavnost a demokratizace poměrů v říši, sociální napětí ad. Zvyšuje tak se vliv dobové propagandy, která císaře líčila jako moudrého a dobrotivého otce obyvatel říše, který se cítil být prvním služebníkem státu, obětoval se pro říši a jeho režim se snažil být i v maličkostech korektní a neúplatný. Cílem výuky je na blíže se seznámit s osobností císaře Františka Josefa, nahlédnout cestou badatelského vyučování hlavní problémy jeho epochy a provést na základě této znalosti kritiku císařovy sebeprezentace. Zkušenost se státní propagandou pozdního 19. století bude pro studenty užitečná při kritické interpretaci propagandy pozdější i současné.</a:t>
            </a:r>
          </a:p>
          <a:p>
            <a:endParaRPr lang="cs-CZ" dirty="0"/>
          </a:p>
        </p:txBody>
      </p:sp>
    </p:spTree>
    <p:extLst>
      <p:ext uri="{BB962C8B-B14F-4D97-AF65-F5344CB8AC3E}">
        <p14:creationId xmlns:p14="http://schemas.microsoft.com/office/powerpoint/2010/main" val="3846746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Komentář vyučujícího</a:t>
            </a:r>
            <a:endParaRPr lang="cs-CZ" dirty="0"/>
          </a:p>
        </p:txBody>
      </p:sp>
      <p:sp>
        <p:nvSpPr>
          <p:cNvPr id="3" name="Zástupný symbol pro obsah 2"/>
          <p:cNvSpPr>
            <a:spLocks noGrp="1"/>
          </p:cNvSpPr>
          <p:nvPr>
            <p:ph idx="1"/>
          </p:nvPr>
        </p:nvSpPr>
        <p:spPr/>
        <p:txBody>
          <a:bodyPr/>
          <a:lstStyle/>
          <a:p>
            <a:r>
              <a:rPr lang="cs-CZ" dirty="0" smtClean="0"/>
              <a:t>Skupina 3: Tyto anekdoty prošly rakouskou cenzurou, byť neukazují habsburskou říši v příliš lichotivém světle ve srovnání s dynamickým a moderním Německem. Příčinu absence cenzurního zásahu neznáme, mohlo snad jít o důsledek skutečnosti, že hlavně mladší generace akademicky vzdělané německy hovořící inteligence (tedy také státních úředníků a cenzorů), se již na Rakousko dívala dosti kriticky a od roku 1866 se v tomto prostředí šířil obdiv k roli Pruska a Německa v Evropě. Pokud část Čechů chápala Rakousko jako „vězení národů“, nelze zapomenout také na to, že se tu „uvězněni“ v soužití se Slovany cítili také někteří Němci. </a:t>
            </a:r>
            <a:endParaRPr lang="cs-CZ" dirty="0"/>
          </a:p>
        </p:txBody>
      </p:sp>
    </p:spTree>
    <p:extLst>
      <p:ext uri="{BB962C8B-B14F-4D97-AF65-F5344CB8AC3E}">
        <p14:creationId xmlns:p14="http://schemas.microsoft.com/office/powerpoint/2010/main" val="912559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Komentář vyučujícího</a:t>
            </a:r>
            <a:endParaRPr lang="cs-CZ" dirty="0"/>
          </a:p>
        </p:txBody>
      </p:sp>
      <p:sp>
        <p:nvSpPr>
          <p:cNvPr id="3" name="Zástupný symbol pro obsah 2"/>
          <p:cNvSpPr>
            <a:spLocks noGrp="1"/>
          </p:cNvSpPr>
          <p:nvPr>
            <p:ph idx="1"/>
          </p:nvPr>
        </p:nvSpPr>
        <p:spPr/>
        <p:txBody>
          <a:bodyPr/>
          <a:lstStyle/>
          <a:p>
            <a:r>
              <a:rPr lang="cs-CZ" dirty="0" smtClean="0"/>
              <a:t>Skupina 4: Anekdoty sice dělí mnoho let, ale mají stejný základ: prezentují panovníka jako prvního služebníka své říše, jako člověka, který svému státu vše obětoval, nelitoval úsilí, osobních rizik a myslel to se svou říší a jejími národy vždy dobře. Druhá anekdota je z hlediska absence cenzurního zásahu zajímavá proto, že ukazuje vedení státu jako přestárlé, jako gerontokracii (vládu starců). Důvodem byla patrně snaha ukázat císaře ve vyšším věku jako symbol stability v neklidné době. Ne nadarmo mnoho obyvatel Rakouska soudilo, že po smrti císaře skončí „staré dobré časy“ (viz </a:t>
            </a:r>
            <a:r>
              <a:rPr lang="cs-CZ" dirty="0" err="1" smtClean="0"/>
              <a:t>Zweig</a:t>
            </a:r>
            <a:r>
              <a:rPr lang="cs-CZ" dirty="0" smtClean="0"/>
              <a:t>). Císař přežil téměř všechny příslušníky vlastní generace a byl pro své poddané skutečnou stálicí a jistotou. </a:t>
            </a:r>
            <a:endParaRPr lang="cs-CZ" dirty="0"/>
          </a:p>
        </p:txBody>
      </p:sp>
    </p:spTree>
    <p:extLst>
      <p:ext uri="{BB962C8B-B14F-4D97-AF65-F5344CB8AC3E}">
        <p14:creationId xmlns:p14="http://schemas.microsoft.com/office/powerpoint/2010/main" val="184221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(opakování</a:t>
            </a:r>
            <a:r>
              <a:rPr lang="cs-CZ" smtClean="0"/>
              <a:t>, shrnutí): </a:t>
            </a:r>
            <a:r>
              <a:rPr lang="cs-CZ" dirty="0" smtClean="0"/>
              <a:t>Císař hledá rádce</a:t>
            </a:r>
            <a:endParaRPr lang="cs-CZ" dirty="0"/>
          </a:p>
        </p:txBody>
      </p:sp>
      <p:sp>
        <p:nvSpPr>
          <p:cNvPr id="3" name="Zástupný symbol pro obsah 2"/>
          <p:cNvSpPr>
            <a:spLocks noGrp="1"/>
          </p:cNvSpPr>
          <p:nvPr>
            <p:ph idx="1"/>
          </p:nvPr>
        </p:nvSpPr>
        <p:spPr/>
        <p:txBody>
          <a:bodyPr/>
          <a:lstStyle/>
          <a:p>
            <a:pPr marL="0" indent="0">
              <a:buNone/>
            </a:pPr>
            <a:r>
              <a:rPr lang="cs-CZ" dirty="0" smtClean="0"/>
              <a:t>Sepište inzerát do novin, ve kterém formulujete :</a:t>
            </a:r>
          </a:p>
          <a:p>
            <a:pPr marL="514350" indent="-514350">
              <a:buAutoNum type="alphaLcParenR"/>
            </a:pPr>
            <a:r>
              <a:rPr lang="cs-CZ" dirty="0" smtClean="0"/>
              <a:t>problém, který říši trápí;</a:t>
            </a:r>
          </a:p>
          <a:p>
            <a:pPr marL="514350" indent="-514350">
              <a:buAutoNum type="alphaLcParenR"/>
            </a:pPr>
            <a:r>
              <a:rPr lang="cs-CZ" dirty="0" smtClean="0"/>
              <a:t>profil osoby, která by měla pomoci panovníkovi v jeho rozhodování o řešení obtíží hlavně s důrazem na vzdělání a pracovní a osobní zkušenosti</a:t>
            </a:r>
          </a:p>
          <a:p>
            <a:endParaRPr lang="cs-CZ" dirty="0"/>
          </a:p>
        </p:txBody>
      </p:sp>
    </p:spTree>
    <p:extLst>
      <p:ext uri="{BB962C8B-B14F-4D97-AF65-F5344CB8AC3E}">
        <p14:creationId xmlns:p14="http://schemas.microsoft.com/office/powerpoint/2010/main" val="3349174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a:t>
            </a:r>
            <a:endParaRPr lang="cs-CZ" dirty="0"/>
          </a:p>
        </p:txBody>
      </p:sp>
      <p:sp>
        <p:nvSpPr>
          <p:cNvPr id="3" name="Zástupný symbol pro obsah 2"/>
          <p:cNvSpPr>
            <a:spLocks noGrp="1"/>
          </p:cNvSpPr>
          <p:nvPr>
            <p:ph idx="1"/>
          </p:nvPr>
        </p:nvSpPr>
        <p:spPr/>
        <p:txBody>
          <a:bodyPr>
            <a:normAutofit/>
          </a:bodyPr>
          <a:lstStyle/>
          <a:p>
            <a:r>
              <a:rPr lang="cs-CZ" sz="4400" dirty="0" smtClean="0"/>
              <a:t>Změnil se váš pohled na císaře?</a:t>
            </a:r>
            <a:endParaRPr lang="cs-CZ" sz="4400" dirty="0"/>
          </a:p>
        </p:txBody>
      </p:sp>
    </p:spTree>
    <p:extLst>
      <p:ext uri="{BB962C8B-B14F-4D97-AF65-F5344CB8AC3E}">
        <p14:creationId xmlns:p14="http://schemas.microsoft.com/office/powerpoint/2010/main" val="1174454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Metody a </a:t>
            </a:r>
            <a:r>
              <a:rPr lang="cs-CZ" dirty="0" err="1" smtClean="0"/>
              <a:t>předporozumění</a:t>
            </a:r>
            <a:endParaRPr lang="cs-CZ" dirty="0"/>
          </a:p>
        </p:txBody>
      </p:sp>
      <p:sp>
        <p:nvSpPr>
          <p:cNvPr id="3" name="Zástupný symbol pro obsah 2"/>
          <p:cNvSpPr>
            <a:spLocks noGrp="1"/>
          </p:cNvSpPr>
          <p:nvPr>
            <p:ph sz="half" idx="1"/>
          </p:nvPr>
        </p:nvSpPr>
        <p:spPr/>
        <p:txBody>
          <a:bodyPr>
            <a:normAutofit fontScale="40000" lnSpcReduction="20000"/>
          </a:bodyPr>
          <a:lstStyle/>
          <a:p>
            <a:r>
              <a:rPr lang="cs-CZ" dirty="0" smtClean="0"/>
              <a:t>Metody a formy výuky: </a:t>
            </a:r>
          </a:p>
          <a:p>
            <a:r>
              <a:rPr lang="cs-CZ" dirty="0" smtClean="0"/>
              <a:t>-	práce ve skupinách</a:t>
            </a:r>
          </a:p>
          <a:p>
            <a:r>
              <a:rPr lang="cs-CZ" dirty="0" smtClean="0"/>
              <a:t>-	analýza textu</a:t>
            </a:r>
          </a:p>
          <a:p>
            <a:r>
              <a:rPr lang="cs-CZ" dirty="0" smtClean="0"/>
              <a:t>-	badatelské vyučování</a:t>
            </a:r>
          </a:p>
          <a:p>
            <a:r>
              <a:rPr lang="cs-CZ" dirty="0" smtClean="0"/>
              <a:t>Pomůcky: 4 počítače připojené k internetu (aplikace Google </a:t>
            </a:r>
            <a:r>
              <a:rPr lang="cs-CZ" dirty="0" err="1" smtClean="0"/>
              <a:t>Earth</a:t>
            </a:r>
            <a:r>
              <a:rPr lang="cs-CZ" dirty="0" smtClean="0"/>
              <a:t> nebo postačí mapy.cz)</a:t>
            </a:r>
          </a:p>
          <a:p>
            <a:r>
              <a:rPr lang="cs-CZ" dirty="0" smtClean="0"/>
              <a:t>Klíčové pojmy: absolutismus, konstituce, modernizace</a:t>
            </a:r>
          </a:p>
          <a:p>
            <a:r>
              <a:rPr lang="cs-CZ" dirty="0" err="1" smtClean="0"/>
              <a:t>Předporozumění</a:t>
            </a:r>
            <a:r>
              <a:rPr lang="cs-CZ" dirty="0" smtClean="0"/>
              <a:t>: </a:t>
            </a:r>
          </a:p>
          <a:p>
            <a:r>
              <a:rPr lang="cs-CZ" dirty="0" smtClean="0"/>
              <a:t>Dokument František Josef I. - Soumrak habsburské monarchie na </a:t>
            </a:r>
            <a:r>
              <a:rPr lang="cs-CZ" dirty="0" err="1" smtClean="0"/>
              <a:t>youtube</a:t>
            </a:r>
            <a:endParaRPr lang="cs-CZ" dirty="0" smtClean="0"/>
          </a:p>
          <a:p>
            <a:r>
              <a:rPr lang="cs-CZ" dirty="0" smtClean="0">
                <a:hlinkClick r:id="rId2"/>
              </a:rPr>
              <a:t>https://www.youtube.com/watch?v=Axc-kJrTJl8</a:t>
            </a:r>
            <a:r>
              <a:rPr lang="cs-CZ" dirty="0" smtClean="0"/>
              <a:t> (avízo zasláno předem)</a:t>
            </a:r>
          </a:p>
          <a:p>
            <a:endParaRPr lang="cs-CZ" dirty="0"/>
          </a:p>
        </p:txBody>
      </p:sp>
      <p:sp>
        <p:nvSpPr>
          <p:cNvPr id="4" name="Zástupný symbol pro obsah 3"/>
          <p:cNvSpPr>
            <a:spLocks noGrp="1"/>
          </p:cNvSpPr>
          <p:nvPr>
            <p:ph sz="half" idx="2"/>
          </p:nvPr>
        </p:nvSpPr>
        <p:spPr/>
        <p:txBody>
          <a:bodyPr>
            <a:normAutofit fontScale="40000" lnSpcReduction="20000"/>
          </a:bodyPr>
          <a:lstStyle/>
          <a:p>
            <a:r>
              <a:rPr lang="cs-CZ" dirty="0" smtClean="0"/>
              <a:t>Stručný životopis císaře:</a:t>
            </a:r>
          </a:p>
          <a:p>
            <a:r>
              <a:rPr lang="cs-CZ" dirty="0" smtClean="0"/>
              <a:t>- narodil se ve Vídni 8. srpna 1830 </a:t>
            </a:r>
          </a:p>
          <a:p>
            <a:r>
              <a:rPr lang="cs-CZ" dirty="0" smtClean="0"/>
              <a:t>- 2. prosince 1848 nastoupil na trůn </a:t>
            </a:r>
          </a:p>
          <a:p>
            <a:r>
              <a:rPr lang="cs-CZ" dirty="0" smtClean="0"/>
              <a:t>- 1851 návrat císaře k </a:t>
            </a:r>
            <a:r>
              <a:rPr lang="cs-CZ" dirty="0" err="1" smtClean="0"/>
              <a:t>abolutistickému</a:t>
            </a:r>
            <a:r>
              <a:rPr lang="cs-CZ" dirty="0" smtClean="0"/>
              <a:t> způsobu vlády  </a:t>
            </a:r>
          </a:p>
          <a:p>
            <a:r>
              <a:rPr lang="cs-CZ" dirty="0" smtClean="0"/>
              <a:t>- 1853 nezdařený atentát na císaře </a:t>
            </a:r>
          </a:p>
          <a:p>
            <a:r>
              <a:rPr lang="cs-CZ" dirty="0" smtClean="0"/>
              <a:t>- 1854 sňatek s Alžbětou Bavorskou (</a:t>
            </a:r>
            <a:r>
              <a:rPr lang="cs-CZ" dirty="0" err="1" smtClean="0"/>
              <a:t>Sisi</a:t>
            </a:r>
            <a:r>
              <a:rPr lang="cs-CZ" dirty="0" smtClean="0"/>
              <a:t>)</a:t>
            </a:r>
          </a:p>
          <a:p>
            <a:r>
              <a:rPr lang="cs-CZ" dirty="0" smtClean="0"/>
              <a:t>- 1859 porážka habsburského vojska ve válce s Francií a Sardinií </a:t>
            </a:r>
          </a:p>
          <a:p>
            <a:r>
              <a:rPr lang="cs-CZ" dirty="0" smtClean="0"/>
              <a:t>- 1860–1861 přechod vlády ke konstitučnímu režimu </a:t>
            </a:r>
          </a:p>
          <a:p>
            <a:r>
              <a:rPr lang="cs-CZ" dirty="0" smtClean="0"/>
              <a:t>- 1866 porážka </a:t>
            </a:r>
            <a:r>
              <a:rPr lang="cs-CZ" dirty="0" err="1" smtClean="0"/>
              <a:t>habsbrských</a:t>
            </a:r>
            <a:r>
              <a:rPr lang="cs-CZ" dirty="0" smtClean="0"/>
              <a:t> vojsk ve válce s Pruskem </a:t>
            </a:r>
          </a:p>
          <a:p>
            <a:r>
              <a:rPr lang="cs-CZ" dirty="0" smtClean="0"/>
              <a:t>- 1867 Císařství rakouské se přeměnilo na Rakousko-Uhersko </a:t>
            </a:r>
          </a:p>
          <a:p>
            <a:r>
              <a:rPr lang="cs-CZ" dirty="0" smtClean="0"/>
              <a:t>- 1878 okupace Bosny a Hercegoviny habsburskými vojsky  </a:t>
            </a:r>
          </a:p>
          <a:p>
            <a:r>
              <a:rPr lang="cs-CZ" dirty="0" smtClean="0"/>
              <a:t>- 1889 sebevražda korunního prince Rudolfa</a:t>
            </a:r>
          </a:p>
          <a:p>
            <a:r>
              <a:rPr lang="cs-CZ" dirty="0" smtClean="0"/>
              <a:t> - 1898 atentát na císařovnu Alžbětu </a:t>
            </a:r>
          </a:p>
          <a:p>
            <a:r>
              <a:rPr lang="cs-CZ" dirty="0" smtClean="0"/>
              <a:t>- 28. července 1914 císař vypovídá válku Srbsku, začátek první světové války </a:t>
            </a:r>
          </a:p>
          <a:p>
            <a:r>
              <a:rPr lang="cs-CZ" dirty="0" smtClean="0"/>
              <a:t>- zemřel 21. listopadu 1916 na zámku </a:t>
            </a:r>
            <a:r>
              <a:rPr lang="cs-CZ" dirty="0" err="1" smtClean="0"/>
              <a:t>Schönbrunn</a:t>
            </a:r>
            <a:endParaRPr lang="cs-CZ" dirty="0" smtClean="0"/>
          </a:p>
          <a:p>
            <a:r>
              <a:rPr lang="cs-CZ" dirty="0" smtClean="0"/>
              <a:t>Podrobnější životopis: https://cs.wikipedia.org/wiki/Franti%C5%A1ek_Josef_I. </a:t>
            </a:r>
          </a:p>
          <a:p>
            <a:endParaRPr lang="cs-CZ" dirty="0"/>
          </a:p>
        </p:txBody>
      </p:sp>
    </p:spTree>
    <p:extLst>
      <p:ext uri="{BB962C8B-B14F-4D97-AF65-F5344CB8AC3E}">
        <p14:creationId xmlns:p14="http://schemas.microsoft.com/office/powerpoint/2010/main" val="3744422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Evokace</a:t>
            </a:r>
            <a:endParaRPr lang="cs-CZ" dirty="0"/>
          </a:p>
        </p:txBody>
      </p:sp>
      <p:sp>
        <p:nvSpPr>
          <p:cNvPr id="3" name="Zástupný symbol pro obsah 2"/>
          <p:cNvSpPr>
            <a:spLocks noGrp="1"/>
          </p:cNvSpPr>
          <p:nvPr>
            <p:ph idx="1"/>
          </p:nvPr>
        </p:nvSpPr>
        <p:spPr>
          <a:xfrm>
            <a:off x="838200" y="1825625"/>
            <a:ext cx="4982936" cy="4351338"/>
          </a:xfrm>
        </p:spPr>
        <p:txBody>
          <a:bodyPr>
            <a:normAutofit fontScale="62500" lnSpcReduction="20000"/>
          </a:bodyPr>
          <a:lstStyle/>
          <a:p>
            <a:r>
              <a:rPr lang="cs-CZ" b="1" dirty="0" smtClean="0"/>
              <a:t>Po zhlédnutí dokumentárního filmu (za domácí úkol) si přečtěte čtyři pro císaře typické citáty a formulujte svůj pohled na panovníka jako člověka…</a:t>
            </a:r>
          </a:p>
          <a:p>
            <a:r>
              <a:rPr lang="cs-CZ" dirty="0" smtClean="0"/>
              <a:t>Slavné císařské citáty (či přesněji výroky připisované císaři)</a:t>
            </a:r>
          </a:p>
          <a:p>
            <a:pPr marL="0" indent="0">
              <a:buNone/>
            </a:pPr>
            <a:r>
              <a:rPr lang="cs-CZ" dirty="0" smtClean="0"/>
              <a:t>•	„Mým </a:t>
            </a:r>
            <a:r>
              <a:rPr lang="cs-CZ" dirty="0" err="1" smtClean="0"/>
              <a:t>hlavím</a:t>
            </a:r>
            <a:r>
              <a:rPr lang="cs-CZ" dirty="0" smtClean="0"/>
              <a:t> úkolem je chránit mé národy před politikou jejich vůdců.” (1895)</a:t>
            </a:r>
          </a:p>
          <a:p>
            <a:pPr marL="0" indent="0">
              <a:buNone/>
            </a:pPr>
            <a:r>
              <a:rPr lang="cs-CZ" dirty="0" smtClean="0"/>
              <a:t>•	„Nezůstanu ušetřen ničeho na tomto světě!” (1898, první reakce na tragickou smrt císařovny)</a:t>
            </a:r>
          </a:p>
          <a:p>
            <a:pPr marL="0" indent="0">
              <a:buNone/>
            </a:pPr>
            <a:r>
              <a:rPr lang="cs-CZ" dirty="0" smtClean="0"/>
              <a:t>•	„Psací stroje jen pokazí rukopis důstojníků a poddůstojníků a nakonec rozvrátí vojenskou disciplínu.” (1901)</a:t>
            </a:r>
          </a:p>
          <a:p>
            <a:pPr marL="0" indent="0">
              <a:buNone/>
            </a:pPr>
            <a:r>
              <a:rPr lang="cs-CZ" dirty="0" smtClean="0"/>
              <a:t>•	„Rakousko-uherská armáda nepotřebuje automobily, budou jenom plašit koně.” (1906)</a:t>
            </a:r>
          </a:p>
          <a:p>
            <a:endParaRPr lang="cs-CZ" dirty="0"/>
          </a:p>
        </p:txBody>
      </p:sp>
      <p:sp>
        <p:nvSpPr>
          <p:cNvPr id="4" name="Obdélník 3"/>
          <p:cNvSpPr/>
          <p:nvPr/>
        </p:nvSpPr>
        <p:spPr>
          <a:xfrm>
            <a:off x="6115050" y="365126"/>
            <a:ext cx="5739493" cy="5909310"/>
          </a:xfrm>
          <a:prstGeom prst="rect">
            <a:avLst/>
          </a:prstGeom>
        </p:spPr>
        <p:txBody>
          <a:bodyPr wrap="square">
            <a:spAutoFit/>
          </a:bodyPr>
          <a:lstStyle/>
          <a:p>
            <a:r>
              <a:rPr lang="cs-CZ" dirty="0" smtClean="0"/>
              <a:t>Denní program císaře:</a:t>
            </a:r>
          </a:p>
          <a:p>
            <a:r>
              <a:rPr lang="cs-CZ" dirty="0" smtClean="0"/>
              <a:t>Každý den vstával o půl čtvrté ráno. Jeho komorník Eugen </a:t>
            </a:r>
            <a:r>
              <a:rPr lang="cs-CZ" dirty="0" err="1" smtClean="0"/>
              <a:t>Ketterl</a:t>
            </a:r>
            <a:r>
              <a:rPr lang="cs-CZ" dirty="0" smtClean="0"/>
              <a:t> jej budil slovy: „</a:t>
            </a:r>
            <a:r>
              <a:rPr lang="cs-CZ" i="1" dirty="0" smtClean="0"/>
              <a:t>Kladu se k nohám Vašeho Veličenstva</a:t>
            </a:r>
            <a:r>
              <a:rPr lang="cs-CZ" dirty="0" smtClean="0"/>
              <a:t>.“ Po koupeli a ranní modlitbě následovala snídaně – káva, máslo, pečivo a s výjimkou postního období několik plátků šunky. Ráno poslouchal císař hlášení vojenských a dvorských funkcionářů v pevně stanoveném pořadí, tj. jako první vždy vojenská hlášení. V sedm hodin jej čekala lékařská prohlídka, pak pokračoval v úředním jednání, obvykle až sto záležitostí denně. V poledne císař na svém pracovním stole poobědval, opět skromně – polévku a hovězí nebo kuřecí maso se zeleninou. V poledne si udělal císař vždy přestávku v práci a vyšel na balkon, aby sledoval výměnu stráží. Hlavní jídlo dne, takzvaný </a:t>
            </a:r>
            <a:r>
              <a:rPr lang="cs-CZ" dirty="0" err="1" smtClean="0"/>
              <a:t>dinner</a:t>
            </a:r>
            <a:r>
              <a:rPr lang="cs-CZ" dirty="0" smtClean="0"/>
              <a:t>, se podávalo v 17 hodin, císař rád jedl </a:t>
            </a:r>
            <a:r>
              <a:rPr lang="cs-CZ" dirty="0" err="1" smtClean="0"/>
              <a:t>dinner</a:t>
            </a:r>
            <a:r>
              <a:rPr lang="cs-CZ" dirty="0" smtClean="0"/>
              <a:t> v kruhu rodiny. Opět šlo o lehce stravitelná, jednoduchá jídla. Během pobytu v lázních se </a:t>
            </a:r>
            <a:r>
              <a:rPr lang="cs-CZ" dirty="0" err="1" smtClean="0"/>
              <a:t>dinner</a:t>
            </a:r>
            <a:r>
              <a:rPr lang="cs-CZ" dirty="0" smtClean="0"/>
              <a:t> podával již v 15 hodin, to si potom Jeho císařské veličenstvo v podvečer ještě dopřálo polévkový talíř kyselého mléka a krajíc černého chleba s máslem. V osm hodin již císařský dvůr přecházel na noční provoz.</a:t>
            </a:r>
            <a:endParaRPr lang="cs-CZ" dirty="0"/>
          </a:p>
        </p:txBody>
      </p:sp>
    </p:spTree>
    <p:extLst>
      <p:ext uri="{BB962C8B-B14F-4D97-AF65-F5344CB8AC3E}">
        <p14:creationId xmlns:p14="http://schemas.microsoft.com/office/powerpoint/2010/main" val="965782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Lidský rozměr osobnosti císaře</a:t>
            </a:r>
            <a:endParaRPr lang="cs-CZ" dirty="0"/>
          </a:p>
        </p:txBody>
      </p:sp>
      <p:sp>
        <p:nvSpPr>
          <p:cNvPr id="3" name="Zástupný symbol pro obsah 2"/>
          <p:cNvSpPr>
            <a:spLocks noGrp="1"/>
          </p:cNvSpPr>
          <p:nvPr>
            <p:ph idx="1"/>
          </p:nvPr>
        </p:nvSpPr>
        <p:spPr/>
        <p:txBody>
          <a:bodyPr/>
          <a:lstStyle/>
          <a:p>
            <a:r>
              <a:rPr lang="cs-CZ" dirty="0" smtClean="0"/>
              <a:t>Na panovníka a na jeho obraz u veřejnosti velmi silně působily rodinné tragédie v jeho nejbližším okolí. Úkol ve skupinách: Najděte na internetu bližší informace o osudu panovníkovi blízkých osob a vysvětlete jejich vztah k císaři:</a:t>
            </a:r>
          </a:p>
          <a:p>
            <a:pPr marL="0" indent="0">
              <a:buNone/>
            </a:pPr>
            <a:r>
              <a:rPr lang="cs-CZ" dirty="0" smtClean="0"/>
              <a:t>-	manželka Alžběta Bavorská (</a:t>
            </a:r>
            <a:r>
              <a:rPr lang="cs-CZ" dirty="0" err="1" smtClean="0"/>
              <a:t>Sisi</a:t>
            </a:r>
            <a:r>
              <a:rPr lang="cs-CZ" dirty="0" smtClean="0"/>
              <a:t>)</a:t>
            </a:r>
          </a:p>
          <a:p>
            <a:pPr marL="0" indent="0">
              <a:buNone/>
            </a:pPr>
            <a:r>
              <a:rPr lang="cs-CZ" dirty="0" smtClean="0"/>
              <a:t>-	bratr Maxmilián, řečený Mexický</a:t>
            </a:r>
          </a:p>
          <a:p>
            <a:pPr marL="0" indent="0">
              <a:buNone/>
            </a:pPr>
            <a:r>
              <a:rPr lang="cs-CZ" dirty="0" smtClean="0"/>
              <a:t>-	syn Rudolf</a:t>
            </a:r>
          </a:p>
          <a:p>
            <a:pPr marL="0" indent="0">
              <a:buNone/>
            </a:pPr>
            <a:r>
              <a:rPr lang="cs-CZ" dirty="0" smtClean="0"/>
              <a:t>-	synovec František Ferdinand d´Este</a:t>
            </a:r>
          </a:p>
          <a:p>
            <a:endParaRPr lang="cs-CZ" dirty="0"/>
          </a:p>
        </p:txBody>
      </p:sp>
    </p:spTree>
    <p:extLst>
      <p:ext uri="{BB962C8B-B14F-4D97-AF65-F5344CB8AC3E}">
        <p14:creationId xmlns:p14="http://schemas.microsoft.com/office/powerpoint/2010/main" val="414218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Vzpomínka na </a:t>
            </a:r>
            <a:r>
              <a:rPr lang="cs-CZ" dirty="0" err="1" smtClean="0"/>
              <a:t>františko</a:t>
            </a:r>
            <a:r>
              <a:rPr lang="cs-CZ" dirty="0" smtClean="0"/>
              <a:t>-josefinskou éru</a:t>
            </a:r>
            <a:endParaRPr lang="cs-CZ" dirty="0"/>
          </a:p>
        </p:txBody>
      </p:sp>
      <p:sp>
        <p:nvSpPr>
          <p:cNvPr id="3" name="Zástupný symbol pro obsah 2"/>
          <p:cNvSpPr>
            <a:spLocks noGrp="1"/>
          </p:cNvSpPr>
          <p:nvPr>
            <p:ph idx="1"/>
          </p:nvPr>
        </p:nvSpPr>
        <p:spPr>
          <a:xfrm>
            <a:off x="838200" y="1825624"/>
            <a:ext cx="10942864" cy="3130097"/>
          </a:xfrm>
        </p:spPr>
        <p:txBody>
          <a:bodyPr>
            <a:normAutofit fontScale="70000" lnSpcReduction="20000"/>
          </a:bodyPr>
          <a:lstStyle/>
          <a:p>
            <a:r>
              <a:rPr lang="cs-CZ" dirty="0" smtClean="0"/>
              <a:t>Rakouský spisovatel Stefan </a:t>
            </a:r>
            <a:r>
              <a:rPr lang="cs-CZ" dirty="0" err="1" smtClean="0"/>
              <a:t>Zweig</a:t>
            </a:r>
            <a:r>
              <a:rPr lang="cs-CZ" dirty="0" smtClean="0"/>
              <a:t> (1881–1942) v nostalgické vzpomínce na éru Františka Josefa, zapsáno krátce před smrtí (sebevražda):</a:t>
            </a:r>
          </a:p>
          <a:p>
            <a:pPr marL="0" indent="0">
              <a:buNone/>
            </a:pPr>
            <a:r>
              <a:rPr lang="cs-CZ" i="1" dirty="0" smtClean="0"/>
              <a:t>„ Pokusím-li se najít výstižnou formulaci pro dobu před Velkou válkou, pak doufám, že budu nejvíce pregnantní, když řeknu zlatý věk jistoty. Zdálo se, že vše v naší tisícileté rakouské monarchii je založeno na dlouhé trvání a nejvyšším výtvorem této stálosti je sám stát. Práva, která poskytoval svým občanům, byla zaručena parlamentem, svobodně zvolenými zástupci lidu, a každá povinnost byla přesně vymezena. Naše měna, rakouská koruna, obíhala ve třpytivých zlatých mincích a zaručovala tím svou stabilitu. Každý věděl, kolik vlastní, co mu náleží, co je dovoleno a co je zakázáno. Vše mělo svou normu, svou určenou míru a váhu. Kdo měl nějaký majetek, mohl si přesně vypočítat, kolik mu ročně vynesou úroky, úředník a důstojník si zase spolehlivě nalezl v kalendáři rok, v němž bude služebně povýšen a kdy půjde do penze. Každá rodina měla pevný rozpočet, věděla, kolik potřebuje na byt a stravu, na letní cestu a reprezentaci, a kromě toho si připravila malý obnos na nepředvídatelné výlohy, pro nemoc a lékaře. (…) Vše v této říši stálo pevně  a neměnitelně na svém místě a na tom nejvyšším stařičký císař.“</a:t>
            </a:r>
          </a:p>
          <a:p>
            <a:endParaRPr lang="cs-CZ" dirty="0"/>
          </a:p>
        </p:txBody>
      </p:sp>
      <p:sp>
        <p:nvSpPr>
          <p:cNvPr id="4" name="Obdélník 3"/>
          <p:cNvSpPr/>
          <p:nvPr/>
        </p:nvSpPr>
        <p:spPr>
          <a:xfrm>
            <a:off x="3048000" y="2690336"/>
            <a:ext cx="6096000" cy="3970318"/>
          </a:xfrm>
          <a:prstGeom prst="rect">
            <a:avLst/>
          </a:prstGeom>
        </p:spPr>
        <p:txBody>
          <a:bodyPr>
            <a:spAutoFit/>
          </a:bodyPr>
          <a:lstStyle/>
          <a:p>
            <a:pPr marL="342900" indent="-342900">
              <a:buAutoNum type="arabicParenR" startAt="2"/>
            </a:pPr>
            <a:endParaRPr lang="cs-CZ" dirty="0" smtClean="0"/>
          </a:p>
          <a:p>
            <a:pPr marL="342900" indent="-342900">
              <a:buAutoNum type="arabicParenR" startAt="2"/>
            </a:pPr>
            <a:endParaRPr lang="cs-CZ" dirty="0"/>
          </a:p>
          <a:p>
            <a:pPr marL="342900" indent="-342900">
              <a:buAutoNum type="arabicParenR" startAt="2"/>
            </a:pPr>
            <a:endParaRPr lang="cs-CZ" dirty="0" smtClean="0"/>
          </a:p>
          <a:p>
            <a:pPr marL="342900" indent="-342900">
              <a:buAutoNum type="arabicParenR" startAt="2"/>
            </a:pPr>
            <a:endParaRPr lang="cs-CZ" dirty="0"/>
          </a:p>
          <a:p>
            <a:pPr marL="342900" indent="-342900">
              <a:buAutoNum type="arabicParenR" startAt="2"/>
            </a:pPr>
            <a:endParaRPr lang="cs-CZ" dirty="0" smtClean="0"/>
          </a:p>
          <a:p>
            <a:endParaRPr lang="cs-CZ" dirty="0" smtClean="0"/>
          </a:p>
          <a:p>
            <a:endParaRPr lang="cs-CZ" dirty="0"/>
          </a:p>
          <a:p>
            <a:endParaRPr lang="cs-CZ" dirty="0" smtClean="0"/>
          </a:p>
          <a:p>
            <a:r>
              <a:rPr lang="cs-CZ" dirty="0" smtClean="0"/>
              <a:t>1) Vysvětlete, proč </a:t>
            </a:r>
            <a:r>
              <a:rPr lang="cs-CZ" dirty="0" err="1" smtClean="0"/>
              <a:t>Zweig</a:t>
            </a:r>
            <a:r>
              <a:rPr lang="cs-CZ" dirty="0" smtClean="0"/>
              <a:t> v textu zdůrazňuje jako symboly stability měnu, dům, držbu statku nebo obchodu, tj. pilíře soukromého vlastnictví?</a:t>
            </a:r>
          </a:p>
          <a:p>
            <a:r>
              <a:rPr lang="cs-CZ" dirty="0" smtClean="0"/>
              <a:t>2) Proč je </a:t>
            </a:r>
            <a:r>
              <a:rPr lang="cs-CZ" dirty="0" err="1" smtClean="0"/>
              <a:t>Zweigova</a:t>
            </a:r>
            <a:r>
              <a:rPr lang="cs-CZ" dirty="0" smtClean="0"/>
              <a:t> interpretace </a:t>
            </a:r>
            <a:r>
              <a:rPr lang="cs-CZ" dirty="0" err="1" smtClean="0"/>
              <a:t>františko</a:t>
            </a:r>
            <a:r>
              <a:rPr lang="cs-CZ" dirty="0" smtClean="0"/>
              <a:t>-josefinské éry nahlížena často jako falešná nebo přesmíru idealizující? Které události/rozhodnutí „image“ císaře kazí?   </a:t>
            </a:r>
            <a:endParaRPr lang="cs-CZ" dirty="0"/>
          </a:p>
        </p:txBody>
      </p:sp>
    </p:spTree>
    <p:extLst>
      <p:ext uri="{BB962C8B-B14F-4D97-AF65-F5344CB8AC3E}">
        <p14:creationId xmlns:p14="http://schemas.microsoft.com/office/powerpoint/2010/main" val="1424642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it-IT" dirty="0" smtClean="0"/>
              <a:t>Panovníkova titulatura (stav k roku 1865)</a:t>
            </a:r>
            <a:endParaRPr lang="cs-CZ" dirty="0"/>
          </a:p>
        </p:txBody>
      </p:sp>
      <p:sp>
        <p:nvSpPr>
          <p:cNvPr id="3" name="Zástupný symbol pro obsah 2"/>
          <p:cNvSpPr>
            <a:spLocks noGrp="1"/>
          </p:cNvSpPr>
          <p:nvPr>
            <p:ph sz="half" idx="1"/>
          </p:nvPr>
        </p:nvSpPr>
        <p:spPr>
          <a:xfrm>
            <a:off x="838200" y="1825625"/>
            <a:ext cx="5946321" cy="4351338"/>
          </a:xfrm>
        </p:spPr>
        <p:txBody>
          <a:bodyPr>
            <a:normAutofit fontScale="47500" lnSpcReduction="20000"/>
          </a:bodyPr>
          <a:lstStyle/>
          <a:p>
            <a:r>
              <a:rPr lang="cs-CZ" b="1" dirty="0" smtClean="0"/>
              <a:t>Jeho císařské a královské Apoštolské veličenstvo</a:t>
            </a:r>
          </a:p>
          <a:p>
            <a:r>
              <a:rPr lang="cs-CZ" b="1" dirty="0" smtClean="0"/>
              <a:t>z Boží vůle císař rakouský,</a:t>
            </a:r>
          </a:p>
          <a:p>
            <a:r>
              <a:rPr lang="cs-CZ" b="1" dirty="0" smtClean="0"/>
              <a:t>král český a uherský, lombardský a benátský, dalmatský, chorvatský, slavonský, haličský, </a:t>
            </a:r>
            <a:r>
              <a:rPr lang="cs-CZ" b="1" dirty="0" err="1" smtClean="0"/>
              <a:t>vladimiřský</a:t>
            </a:r>
            <a:r>
              <a:rPr lang="cs-CZ" b="1" dirty="0" smtClean="0"/>
              <a:t> a </a:t>
            </a:r>
            <a:r>
              <a:rPr lang="cs-CZ" b="1" dirty="0" err="1" smtClean="0"/>
              <a:t>illyrský</a:t>
            </a:r>
            <a:r>
              <a:rPr lang="cs-CZ" b="1" dirty="0" smtClean="0"/>
              <a:t>;</a:t>
            </a:r>
          </a:p>
          <a:p>
            <a:r>
              <a:rPr lang="cs-CZ" b="1" dirty="0" smtClean="0"/>
              <a:t>král jeruzalémský; </a:t>
            </a:r>
          </a:p>
          <a:p>
            <a:r>
              <a:rPr lang="cs-CZ" b="1" dirty="0" smtClean="0"/>
              <a:t>arcivévoda rakouský,</a:t>
            </a:r>
          </a:p>
          <a:p>
            <a:r>
              <a:rPr lang="cs-CZ" b="1" dirty="0" smtClean="0"/>
              <a:t>velkovévoda toskánský a krakovský;</a:t>
            </a:r>
          </a:p>
          <a:p>
            <a:r>
              <a:rPr lang="cs-CZ" b="1" dirty="0" smtClean="0"/>
              <a:t>vévoda lotrinský, salcburský, štýrský, korutanský, kraňský a bukovinský;</a:t>
            </a:r>
          </a:p>
          <a:p>
            <a:r>
              <a:rPr lang="cs-CZ" b="1" dirty="0" smtClean="0"/>
              <a:t>velkokníže sedmihradský, markrabě moravský;</a:t>
            </a:r>
          </a:p>
          <a:p>
            <a:r>
              <a:rPr lang="cs-CZ" b="1" dirty="0" smtClean="0"/>
              <a:t>vévoda </a:t>
            </a:r>
            <a:r>
              <a:rPr lang="cs-CZ" b="1" dirty="0" err="1" smtClean="0"/>
              <a:t>horno</a:t>
            </a:r>
            <a:r>
              <a:rPr lang="cs-CZ" b="1" dirty="0" smtClean="0"/>
              <a:t>- a dolnoslezský, modenský, parmský, </a:t>
            </a:r>
            <a:r>
              <a:rPr lang="cs-CZ" b="1" dirty="0" err="1" smtClean="0"/>
              <a:t>piacenzský</a:t>
            </a:r>
            <a:r>
              <a:rPr lang="cs-CZ" b="1" dirty="0" smtClean="0"/>
              <a:t> a </a:t>
            </a:r>
            <a:r>
              <a:rPr lang="cs-CZ" b="1" dirty="0" err="1" smtClean="0"/>
              <a:t>guastalský</a:t>
            </a:r>
            <a:r>
              <a:rPr lang="cs-CZ" b="1" dirty="0" smtClean="0"/>
              <a:t>, osvětimský a </a:t>
            </a:r>
            <a:r>
              <a:rPr lang="cs-CZ" b="1" dirty="0" err="1" smtClean="0"/>
              <a:t>zátorský</a:t>
            </a:r>
            <a:r>
              <a:rPr lang="cs-CZ" b="1" dirty="0" smtClean="0"/>
              <a:t>, těšínský, </a:t>
            </a:r>
            <a:r>
              <a:rPr lang="cs-CZ" b="1" dirty="0" err="1" smtClean="0"/>
              <a:t>furlanský</a:t>
            </a:r>
            <a:r>
              <a:rPr lang="cs-CZ" b="1" dirty="0" smtClean="0"/>
              <a:t>, dubrovnický a zadarský;</a:t>
            </a:r>
          </a:p>
          <a:p>
            <a:r>
              <a:rPr lang="cs-CZ" b="1" dirty="0" err="1" smtClean="0"/>
              <a:t>okněžněný</a:t>
            </a:r>
            <a:r>
              <a:rPr lang="cs-CZ" b="1" dirty="0" smtClean="0"/>
              <a:t> hrabě habsburský, tyrolský, </a:t>
            </a:r>
            <a:r>
              <a:rPr lang="cs-CZ" b="1" dirty="0" err="1" smtClean="0"/>
              <a:t>kyburský</a:t>
            </a:r>
            <a:r>
              <a:rPr lang="cs-CZ" b="1" dirty="0" smtClean="0"/>
              <a:t>, </a:t>
            </a:r>
            <a:r>
              <a:rPr lang="cs-CZ" b="1" dirty="0" err="1" smtClean="0"/>
              <a:t>goricijský</a:t>
            </a:r>
            <a:r>
              <a:rPr lang="cs-CZ" b="1" dirty="0" smtClean="0"/>
              <a:t> a </a:t>
            </a:r>
            <a:r>
              <a:rPr lang="cs-CZ" b="1" dirty="0" err="1" smtClean="0"/>
              <a:t>gradišťský</a:t>
            </a:r>
            <a:r>
              <a:rPr lang="cs-CZ" b="1" dirty="0" smtClean="0"/>
              <a:t>;</a:t>
            </a:r>
          </a:p>
          <a:p>
            <a:r>
              <a:rPr lang="cs-CZ" b="1" dirty="0" smtClean="0"/>
              <a:t>kníže tridentský a brixenský;</a:t>
            </a:r>
          </a:p>
          <a:p>
            <a:r>
              <a:rPr lang="cs-CZ" b="1" dirty="0" smtClean="0"/>
              <a:t>markrabě </a:t>
            </a:r>
            <a:r>
              <a:rPr lang="cs-CZ" b="1" dirty="0" err="1" smtClean="0"/>
              <a:t>horno</a:t>
            </a:r>
            <a:r>
              <a:rPr lang="cs-CZ" b="1" dirty="0" smtClean="0"/>
              <a:t>- a dolnolužický a istrijský;</a:t>
            </a:r>
          </a:p>
          <a:p>
            <a:r>
              <a:rPr lang="cs-CZ" b="1" dirty="0" smtClean="0"/>
              <a:t>hrabě </a:t>
            </a:r>
            <a:r>
              <a:rPr lang="cs-CZ" b="1" dirty="0" err="1" smtClean="0"/>
              <a:t>hohenembský</a:t>
            </a:r>
            <a:r>
              <a:rPr lang="cs-CZ" b="1" dirty="0" smtClean="0"/>
              <a:t>, </a:t>
            </a:r>
            <a:r>
              <a:rPr lang="cs-CZ" b="1" dirty="0" err="1" smtClean="0"/>
              <a:t>feldkirchský</a:t>
            </a:r>
            <a:r>
              <a:rPr lang="cs-CZ" b="1" dirty="0" smtClean="0"/>
              <a:t>, </a:t>
            </a:r>
            <a:r>
              <a:rPr lang="cs-CZ" b="1" dirty="0" err="1" smtClean="0"/>
              <a:t>břežnický</a:t>
            </a:r>
            <a:r>
              <a:rPr lang="cs-CZ" b="1" dirty="0" smtClean="0"/>
              <a:t>, </a:t>
            </a:r>
            <a:r>
              <a:rPr lang="cs-CZ" b="1" dirty="0" err="1" smtClean="0"/>
              <a:t>sonnenberský</a:t>
            </a:r>
            <a:r>
              <a:rPr lang="cs-CZ" b="1" dirty="0" smtClean="0"/>
              <a:t>;</a:t>
            </a:r>
          </a:p>
          <a:p>
            <a:r>
              <a:rPr lang="cs-CZ" b="1" dirty="0" smtClean="0"/>
              <a:t>pán terstský, kotorský a na Slovinském </a:t>
            </a:r>
            <a:r>
              <a:rPr lang="cs-CZ" b="1" dirty="0" err="1" smtClean="0"/>
              <a:t>Krajišti</a:t>
            </a:r>
            <a:r>
              <a:rPr lang="cs-CZ" b="1" dirty="0" smtClean="0"/>
              <a:t>;</a:t>
            </a:r>
          </a:p>
          <a:p>
            <a:r>
              <a:rPr lang="cs-CZ" b="1" dirty="0" smtClean="0"/>
              <a:t>velkovojvoda srbský</a:t>
            </a:r>
          </a:p>
          <a:p>
            <a:endParaRPr lang="cs-CZ" dirty="0" smtClean="0"/>
          </a:p>
          <a:p>
            <a:endParaRPr lang="cs-CZ" dirty="0"/>
          </a:p>
        </p:txBody>
      </p:sp>
      <p:pic>
        <p:nvPicPr>
          <p:cNvPr id="5" name="Zástupný symbol pro obsah 4"/>
          <p:cNvPicPr>
            <a:picLocks noGrp="1" noChangeAspect="1"/>
          </p:cNvPicPr>
          <p:nvPr>
            <p:ph sz="half" idx="2"/>
          </p:nvPr>
        </p:nvPicPr>
        <p:blipFill>
          <a:blip r:embed="rId2"/>
          <a:stretch>
            <a:fillRect/>
          </a:stretch>
        </p:blipFill>
        <p:spPr>
          <a:xfrm>
            <a:off x="10093778" y="294595"/>
            <a:ext cx="1828800" cy="2495550"/>
          </a:xfrm>
          <a:prstGeom prst="rect">
            <a:avLst/>
          </a:prstGeom>
        </p:spPr>
      </p:pic>
      <p:sp>
        <p:nvSpPr>
          <p:cNvPr id="6" name="Obdélník 5"/>
          <p:cNvSpPr/>
          <p:nvPr/>
        </p:nvSpPr>
        <p:spPr>
          <a:xfrm>
            <a:off x="6784521" y="1443841"/>
            <a:ext cx="5078186" cy="5355312"/>
          </a:xfrm>
          <a:prstGeom prst="rect">
            <a:avLst/>
          </a:prstGeom>
        </p:spPr>
        <p:txBody>
          <a:bodyPr wrap="square">
            <a:spAutoFit/>
          </a:bodyPr>
          <a:lstStyle/>
          <a:p>
            <a:endParaRPr lang="cs-CZ" dirty="0" smtClean="0"/>
          </a:p>
          <a:p>
            <a:endParaRPr lang="cs-CZ" dirty="0"/>
          </a:p>
          <a:p>
            <a:endParaRPr lang="cs-CZ" dirty="0" smtClean="0"/>
          </a:p>
          <a:p>
            <a:endParaRPr lang="cs-CZ" dirty="0"/>
          </a:p>
          <a:p>
            <a:endParaRPr lang="cs-CZ" dirty="0" smtClean="0"/>
          </a:p>
          <a:p>
            <a:r>
              <a:rPr lang="cs-CZ" dirty="0" smtClean="0"/>
              <a:t>Úkol:</a:t>
            </a:r>
          </a:p>
          <a:p>
            <a:r>
              <a:rPr lang="cs-CZ" dirty="0" smtClean="0"/>
              <a:t>Najděte na mapě zmíněná historická území a města: Lužice, Sedmihradsko, Toskánsko, Kraňsko, Benátsko, Slavonie, Bukovina, </a:t>
            </a:r>
            <a:r>
              <a:rPr lang="cs-CZ" dirty="0" err="1" smtClean="0"/>
              <a:t>Piacenza</a:t>
            </a:r>
            <a:r>
              <a:rPr lang="cs-CZ" dirty="0" smtClean="0"/>
              <a:t>, Kotor, </a:t>
            </a:r>
            <a:r>
              <a:rPr lang="cs-CZ" dirty="0" err="1" smtClean="0"/>
              <a:t>Modena</a:t>
            </a:r>
            <a:endParaRPr lang="cs-CZ" dirty="0" smtClean="0"/>
          </a:p>
          <a:p>
            <a:r>
              <a:rPr lang="cs-CZ" dirty="0" smtClean="0"/>
              <a:t>Které uvedené tituly působí (s ohledem na poměry roku 1865) nepatřičně?</a:t>
            </a:r>
          </a:p>
          <a:p>
            <a:r>
              <a:rPr lang="cs-CZ" dirty="0" smtClean="0"/>
              <a:t>-	protože byla v roce 1861 vydána ústava</a:t>
            </a:r>
          </a:p>
          <a:p>
            <a:r>
              <a:rPr lang="cs-CZ" dirty="0" smtClean="0"/>
              <a:t>-	protože Habsburkové dávno ztratili moc nad zeměmi a panstvími uvedenými v titulatuře</a:t>
            </a:r>
          </a:p>
          <a:p>
            <a:r>
              <a:rPr lang="cs-CZ" dirty="0" smtClean="0"/>
              <a:t>-	protože titul už ztratil svůj starobylý význam a státní útvar s ním spojený již dávno zanikl, přesto si ale v titulatuře drží určitý význam a pro 19. století manifestuje určité mocenské ambice </a:t>
            </a:r>
          </a:p>
          <a:p>
            <a:endParaRPr lang="cs-CZ" dirty="0"/>
          </a:p>
        </p:txBody>
      </p:sp>
    </p:spTree>
    <p:extLst>
      <p:ext uri="{BB962C8B-B14F-4D97-AF65-F5344CB8AC3E}">
        <p14:creationId xmlns:p14="http://schemas.microsoft.com/office/powerpoint/2010/main" val="1928607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06736" y="365126"/>
            <a:ext cx="6447064" cy="606424"/>
          </a:xfrm>
        </p:spPr>
        <p:txBody>
          <a:bodyPr>
            <a:noAutofit/>
          </a:bodyPr>
          <a:lstStyle/>
          <a:p>
            <a:r>
              <a:rPr lang="cs-CZ" sz="2800" b="1" dirty="0" smtClean="0"/>
              <a:t>Císařské public relations I.: návštěva města Brna ku příležitosti velkých střeleckých slavností v roce 1892</a:t>
            </a:r>
            <a:endParaRPr lang="cs-CZ" sz="2800" b="1" dirty="0"/>
          </a:p>
        </p:txBody>
      </p:sp>
      <p:sp>
        <p:nvSpPr>
          <p:cNvPr id="3" name="Zástupný symbol pro obsah 2"/>
          <p:cNvSpPr>
            <a:spLocks noGrp="1"/>
          </p:cNvSpPr>
          <p:nvPr>
            <p:ph idx="1"/>
          </p:nvPr>
        </p:nvSpPr>
        <p:spPr>
          <a:xfrm>
            <a:off x="838200" y="97971"/>
            <a:ext cx="3619500" cy="6531429"/>
          </a:xfrm>
        </p:spPr>
        <p:txBody>
          <a:bodyPr>
            <a:normAutofit fontScale="40000" lnSpcReduction="20000"/>
          </a:bodyPr>
          <a:lstStyle/>
          <a:p>
            <a:pPr marL="0" indent="0">
              <a:buNone/>
            </a:pPr>
            <a:r>
              <a:rPr lang="cs-CZ" sz="3500" b="1" dirty="0" smtClean="0"/>
              <a:t>Řazení delegací vítajících císaře v ulicích Brna, sestaveno na základě vyjednávání panovníkovy kanceláře s moravským místodržitelstvím</a:t>
            </a:r>
          </a:p>
          <a:p>
            <a:endParaRPr lang="cs-CZ" sz="3500" dirty="0" smtClean="0"/>
          </a:p>
          <a:p>
            <a:pPr marL="0" indent="0">
              <a:buNone/>
            </a:pPr>
            <a:r>
              <a:rPr lang="cs-CZ" dirty="0" smtClean="0"/>
              <a:t>- důstojníci brněnské posádky</a:t>
            </a:r>
          </a:p>
          <a:p>
            <a:pPr marL="0" indent="0">
              <a:buNone/>
            </a:pPr>
            <a:r>
              <a:rPr lang="cs-CZ" dirty="0" smtClean="0"/>
              <a:t>- členové veteránských spolků</a:t>
            </a:r>
          </a:p>
          <a:p>
            <a:pPr marL="0" indent="0">
              <a:buNone/>
            </a:pPr>
            <a:r>
              <a:rPr lang="cs-CZ" dirty="0" smtClean="0"/>
              <a:t>- šlechtičtí držitelé dvorských hodností</a:t>
            </a:r>
          </a:p>
          <a:p>
            <a:pPr marL="0" indent="0">
              <a:buNone/>
            </a:pPr>
            <a:r>
              <a:rPr lang="cs-CZ" dirty="0" smtClean="0"/>
              <a:t>- aristokratky činné v charitě</a:t>
            </a:r>
          </a:p>
          <a:p>
            <a:pPr marL="0" indent="0">
              <a:buNone/>
            </a:pPr>
            <a:r>
              <a:rPr lang="cs-CZ" dirty="0" smtClean="0"/>
              <a:t>- brněnský římskokatolický biskup</a:t>
            </a:r>
          </a:p>
          <a:p>
            <a:pPr marL="0" indent="0">
              <a:buNone/>
            </a:pPr>
            <a:r>
              <a:rPr lang="cs-CZ" dirty="0" smtClean="0"/>
              <a:t>- ostatní představitelé moravské šlechty </a:t>
            </a:r>
          </a:p>
          <a:p>
            <a:pPr marL="0" indent="0">
              <a:buNone/>
            </a:pPr>
            <a:r>
              <a:rPr lang="cs-CZ" dirty="0" smtClean="0"/>
              <a:t>- ostatní důstojníci</a:t>
            </a:r>
          </a:p>
          <a:p>
            <a:pPr marL="0" indent="0">
              <a:buNone/>
            </a:pPr>
            <a:r>
              <a:rPr lang="cs-CZ" dirty="0" smtClean="0"/>
              <a:t>- představitelé Zemského sněmu moravského</a:t>
            </a:r>
          </a:p>
          <a:p>
            <a:pPr marL="0" indent="0">
              <a:buNone/>
            </a:pPr>
            <a:r>
              <a:rPr lang="cs-CZ" dirty="0" smtClean="0"/>
              <a:t>- vedení města Brna</a:t>
            </a:r>
          </a:p>
          <a:p>
            <a:pPr marL="0" indent="0">
              <a:buNone/>
            </a:pPr>
            <a:r>
              <a:rPr lang="cs-CZ" dirty="0" smtClean="0"/>
              <a:t>- úředníci zemského sněmu a magistrátu</a:t>
            </a:r>
          </a:p>
          <a:p>
            <a:pPr marL="0" indent="0">
              <a:buNone/>
            </a:pPr>
            <a:r>
              <a:rPr lang="cs-CZ" dirty="0" smtClean="0"/>
              <a:t>- vedení Německé technické vysoké školy</a:t>
            </a:r>
          </a:p>
          <a:p>
            <a:pPr marL="0" indent="0">
              <a:buNone/>
            </a:pPr>
            <a:r>
              <a:rPr lang="cs-CZ" dirty="0" smtClean="0"/>
              <a:t>- představitelé protestanských náboženských obcí a obce židovské</a:t>
            </a:r>
          </a:p>
          <a:p>
            <a:pPr marL="0" indent="0">
              <a:buNone/>
            </a:pPr>
            <a:r>
              <a:rPr lang="cs-CZ" dirty="0" smtClean="0"/>
              <a:t>- Obchodní a živnostenská komora</a:t>
            </a:r>
          </a:p>
          <a:p>
            <a:pPr marL="0" indent="0">
              <a:buNone/>
            </a:pPr>
            <a:r>
              <a:rPr lang="cs-CZ" dirty="0" smtClean="0"/>
              <a:t>- Advokátní a Notářská komora</a:t>
            </a:r>
          </a:p>
          <a:p>
            <a:pPr marL="0" indent="0">
              <a:buNone/>
            </a:pPr>
            <a:r>
              <a:rPr lang="cs-CZ" dirty="0" smtClean="0"/>
              <a:t>- představitelé vědeckých společností (Společnost pro povznesení orby ad.)</a:t>
            </a:r>
          </a:p>
          <a:p>
            <a:pPr marL="0" indent="0">
              <a:buNone/>
            </a:pPr>
            <a:r>
              <a:rPr lang="cs-CZ" dirty="0" smtClean="0"/>
              <a:t>- vedení Dělnické úrazové pojišťovny</a:t>
            </a:r>
          </a:p>
          <a:p>
            <a:pPr marL="0" indent="0">
              <a:buNone/>
            </a:pPr>
            <a:r>
              <a:rPr lang="cs-CZ" dirty="0" smtClean="0"/>
              <a:t>- ředitelé středních škol</a:t>
            </a:r>
          </a:p>
          <a:p>
            <a:pPr marL="0" indent="0">
              <a:buNone/>
            </a:pPr>
            <a:r>
              <a:rPr lang="cs-CZ" dirty="0" smtClean="0"/>
              <a:t>- představitelé německých spolků</a:t>
            </a:r>
          </a:p>
          <a:p>
            <a:pPr marL="0" indent="0">
              <a:buNone/>
            </a:pPr>
            <a:r>
              <a:rPr lang="cs-CZ" dirty="0" smtClean="0"/>
              <a:t>- představitelé českých spolků (prakticky všechny významné s výjimkou Sokola)</a:t>
            </a:r>
          </a:p>
          <a:p>
            <a:pPr marL="0" indent="0">
              <a:buNone/>
            </a:pPr>
            <a:r>
              <a:rPr lang="cs-CZ" dirty="0" smtClean="0"/>
              <a:t>- představitelé řemeslnických společenstev (řezníci, stolaři, pekaři atd.)</a:t>
            </a:r>
          </a:p>
          <a:p>
            <a:endParaRPr lang="cs-CZ" dirty="0"/>
          </a:p>
        </p:txBody>
      </p:sp>
      <p:sp>
        <p:nvSpPr>
          <p:cNvPr id="4" name="Obdélník 3"/>
          <p:cNvSpPr/>
          <p:nvPr/>
        </p:nvSpPr>
        <p:spPr>
          <a:xfrm>
            <a:off x="4759779" y="335846"/>
            <a:ext cx="7176407" cy="5909310"/>
          </a:xfrm>
          <a:prstGeom prst="rect">
            <a:avLst/>
          </a:prstGeom>
        </p:spPr>
        <p:txBody>
          <a:bodyPr wrap="square">
            <a:spAutoFit/>
          </a:bodyPr>
          <a:lstStyle/>
          <a:p>
            <a:endParaRPr lang="cs-CZ" dirty="0"/>
          </a:p>
          <a:p>
            <a:endParaRPr lang="cs-CZ" dirty="0" smtClean="0"/>
          </a:p>
          <a:p>
            <a:endParaRPr lang="cs-CZ" dirty="0" smtClean="0"/>
          </a:p>
          <a:p>
            <a:endParaRPr lang="cs-CZ" dirty="0" smtClean="0"/>
          </a:p>
          <a:p>
            <a:r>
              <a:rPr lang="cs-CZ" dirty="0" smtClean="0"/>
              <a:t>Úkol: Panovník přijel do Brna na vojenskou slavnost, tím bylo částečně ovlivněno řazení delegací.</a:t>
            </a:r>
          </a:p>
          <a:p>
            <a:r>
              <a:rPr lang="cs-CZ" dirty="0" smtClean="0"/>
              <a:t>a) Jak byste na základě seznamu vymezili žádaný obraz panovníka u veřejnosti, tj. jak si dvorská kancelář přála, aby byl panovník vnímán?</a:t>
            </a:r>
          </a:p>
          <a:p>
            <a:r>
              <a:rPr lang="cs-CZ" dirty="0" smtClean="0"/>
              <a:t>b) Panovník vystupoval jako vládce nábožensky tolerantní, i když víme, že byl vychován jako hluboce věřící římský katolík a tento znak z jeho myšlení nikdy úplně nezmizel. Co signalizuje tuto toleranci při návštěvě Brna?</a:t>
            </a:r>
          </a:p>
          <a:p>
            <a:r>
              <a:rPr lang="cs-CZ" dirty="0" smtClean="0"/>
              <a:t>c) Císař se jako konzervativně založený člověk obával negativních důsledků kapitalismu a manifestoval tuto skutečnost také svou návštěvou v Brně, tj. v jednom z nejvíce průmyslových měst své říše. Jak panovníkův ambivalentní vztah ke kapitalismu vyjadřuje řazení delegací? Kdo v delegaci zastupuje „kapitalisty“, kdo „starý dobrý předkapitalistický svět“ a kdo snahu utlumit sociální důsledky kapitalismu?</a:t>
            </a:r>
          </a:p>
          <a:p>
            <a:r>
              <a:rPr lang="cs-CZ" dirty="0" smtClean="0"/>
              <a:t>d) Jak se v delegacích odráží národnostní poměry v Brně? Proč byl v roce 1892 z delegace vyřazen spolek Sokol, když ještě v roce 1880 při panovníkově návštěvě v Brně přítomen mohl být?</a:t>
            </a:r>
          </a:p>
          <a:p>
            <a:r>
              <a:rPr lang="cs-CZ" dirty="0" smtClean="0"/>
              <a:t>e) Je v řazení delegací přítomna genderová problematika?   </a:t>
            </a:r>
            <a:endParaRPr lang="cs-CZ" dirty="0"/>
          </a:p>
        </p:txBody>
      </p:sp>
    </p:spTree>
    <p:extLst>
      <p:ext uri="{BB962C8B-B14F-4D97-AF65-F5344CB8AC3E}">
        <p14:creationId xmlns:p14="http://schemas.microsoft.com/office/powerpoint/2010/main" val="1092416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Dva milníky v dobovém vnímání císaře: manifesty z let 1860 a 1914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Jde o dva z nejdůležitějších dokumentů vlády Františka Josefa. Všimněte si:</a:t>
            </a:r>
          </a:p>
          <a:p>
            <a:pPr marL="0" indent="0">
              <a:buNone/>
            </a:pPr>
            <a:r>
              <a:rPr lang="cs-CZ" dirty="0" smtClean="0"/>
              <a:t>-	Jak tu panovník vysvětluje události let 1848–1849 a jak vlastně vykládá skutečnost, že jej poměry v zemi donutili podělit se část moci a svolat zastupitelský sbor?</a:t>
            </a:r>
          </a:p>
          <a:p>
            <a:pPr marL="0" indent="0">
              <a:buNone/>
            </a:pPr>
            <a:r>
              <a:rPr lang="cs-CZ" dirty="0" smtClean="0"/>
              <a:t>-	Které pasáže naznačují panovníkovu nechuť k lidovým hnutím, ke konstituci?</a:t>
            </a:r>
          </a:p>
          <a:p>
            <a:pPr marL="0" indent="0">
              <a:buNone/>
            </a:pPr>
            <a:r>
              <a:rPr lang="cs-CZ" dirty="0" smtClean="0"/>
              <a:t>-	I přes několik desetiletí konstituční vlády a soužití se zastupitelskými sbory zní prohlášení z roku 1914, jakoby tuto skutečnost ignorovalo. Ve kterých pasážích?</a:t>
            </a:r>
          </a:p>
          <a:p>
            <a:pPr marL="0" indent="0">
              <a:buNone/>
            </a:pPr>
            <a:r>
              <a:rPr lang="cs-CZ" dirty="0" smtClean="0"/>
              <a:t>-	Panovník byl na začátku 20. století mnohými vnímán jako nepatřičný pozůstatek starých časů, jako archaismus v moderní době. Dokládají to některé pasáže v textu?</a:t>
            </a:r>
          </a:p>
          <a:p>
            <a:pPr marL="0" indent="0">
              <a:buNone/>
            </a:pPr>
            <a:r>
              <a:rPr lang="cs-CZ" dirty="0" smtClean="0"/>
              <a:t>-	Ve kterých částech textu se panovník projevuje jako hluboce věřící člověk s až fatalistickým přístupem ke světu?</a:t>
            </a:r>
          </a:p>
          <a:p>
            <a:endParaRPr lang="cs-CZ" dirty="0"/>
          </a:p>
        </p:txBody>
      </p:sp>
      <p:sp>
        <p:nvSpPr>
          <p:cNvPr id="4" name="Obdélník 3"/>
          <p:cNvSpPr/>
          <p:nvPr/>
        </p:nvSpPr>
        <p:spPr>
          <a:xfrm>
            <a:off x="3634108" y="3244334"/>
            <a:ext cx="4923784" cy="3416320"/>
          </a:xfrm>
          <a:prstGeom prst="rect">
            <a:avLst/>
          </a:prstGeom>
        </p:spPr>
        <p:txBody>
          <a:bodyPr wrap="none">
            <a:spAutoFit/>
          </a:bodyPr>
          <a:lstStyle/>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r>
              <a:rPr lang="cs-CZ" dirty="0" smtClean="0">
                <a:solidFill>
                  <a:srgbClr val="FF0000"/>
                </a:solidFill>
              </a:rPr>
              <a:t>Po přečtení obou dokumentů se k úkolům vrátíme.</a:t>
            </a:r>
            <a:endParaRPr lang="cs-CZ" dirty="0">
              <a:solidFill>
                <a:srgbClr val="FF0000"/>
              </a:solidFill>
            </a:endParaRPr>
          </a:p>
        </p:txBody>
      </p:sp>
    </p:spTree>
    <p:extLst>
      <p:ext uri="{BB962C8B-B14F-4D97-AF65-F5344CB8AC3E}">
        <p14:creationId xmlns:p14="http://schemas.microsoft.com/office/powerpoint/2010/main" val="395409727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4052</Words>
  <Application>Microsoft Office PowerPoint</Application>
  <PresentationFormat>Širokoúhlá obrazovka</PresentationFormat>
  <Paragraphs>208</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Calibri Light</vt:lpstr>
      <vt:lpstr>Motiv Office</vt:lpstr>
      <vt:lpstr>František Josef I., panovník zlatého věku jistoty?</vt:lpstr>
      <vt:lpstr>Biograficky orientovaná badatelská výuka</vt:lpstr>
      <vt:lpstr>Metody a předporozumění</vt:lpstr>
      <vt:lpstr>Evokace</vt:lpstr>
      <vt:lpstr>Lidský rozměr osobnosti císaře</vt:lpstr>
      <vt:lpstr>Vzpomínka na františko-josefinskou éru</vt:lpstr>
      <vt:lpstr>Panovníkova titulatura (stav k roku 1865)</vt:lpstr>
      <vt:lpstr>Císařské public relations I.: návštěva města Brna ku příležitosti velkých střeleckých slavností v roce 1892</vt:lpstr>
      <vt:lpstr>Dva milníky v dobovém vnímání císaře: manifesty z let 1860 a 1914 </vt:lpstr>
      <vt:lpstr>Mým národům! (1860)</vt:lpstr>
      <vt:lpstr>Mým národům (1914)</vt:lpstr>
      <vt:lpstr>Císařské public relations II.: Dobové anekdoty o panovníkovi a císařské bonmoty (schválené cenzurou a publikované v dobovém tisku) – skupinová práce</vt:lpstr>
      <vt:lpstr>Zadání pro čtyři skupiny</vt:lpstr>
      <vt:lpstr>Skupina 1:</vt:lpstr>
      <vt:lpstr>Skupina 2</vt:lpstr>
      <vt:lpstr>Skupina 3</vt:lpstr>
      <vt:lpstr>Skupina 4</vt:lpstr>
      <vt:lpstr>Komentář vyučujícího</vt:lpstr>
      <vt:lpstr>Komentář vyučujícího</vt:lpstr>
      <vt:lpstr>Komentář vyučujícího</vt:lpstr>
      <vt:lpstr>Komentář vyučujícího</vt:lpstr>
      <vt:lpstr>Úkol (opakování, shrnutí): Císař hledá rádce</vt:lpstr>
      <vt:lpstr>Závěr</vt:lpstr>
    </vt:vector>
  </TitlesOfParts>
  <Company>FFMU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František Josef I., panovník zlatého věku jistoty?</dc:title>
  <dc:creator>Lukáš Fasora</dc:creator>
  <cp:lastModifiedBy>Lukáš Fasora</cp:lastModifiedBy>
  <cp:revision>6</cp:revision>
  <dcterms:created xsi:type="dcterms:W3CDTF">2022-09-16T08:39:07Z</dcterms:created>
  <dcterms:modified xsi:type="dcterms:W3CDTF">2022-09-16T09:27:06Z</dcterms:modified>
</cp:coreProperties>
</file>