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92" r:id="rId4"/>
    <p:sldId id="291" r:id="rId5"/>
    <p:sldId id="290" r:id="rId6"/>
    <p:sldId id="293" r:id="rId7"/>
    <p:sldId id="297" r:id="rId8"/>
    <p:sldId id="298" r:id="rId9"/>
    <p:sldId id="299" r:id="rId10"/>
    <p:sldId id="300" r:id="rId11"/>
    <p:sldId id="259" r:id="rId12"/>
    <p:sldId id="260" r:id="rId13"/>
    <p:sldId id="261" r:id="rId14"/>
    <p:sldId id="289" r:id="rId15"/>
    <p:sldId id="280" r:id="rId16"/>
    <p:sldId id="277" r:id="rId17"/>
    <p:sldId id="301" r:id="rId18"/>
    <p:sldId id="302" r:id="rId19"/>
    <p:sldId id="282" r:id="rId20"/>
    <p:sldId id="303" r:id="rId21"/>
    <p:sldId id="304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BF946-222A-F044-88EF-30D40AC2277E}" v="54" dt="2022-11-09T13:30:02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8"/>
    <p:restoredTop sz="69385" autoAdjust="0"/>
  </p:normalViewPr>
  <p:slideViewPr>
    <p:cSldViewPr snapToGrid="0" snapToObjects="1">
      <p:cViewPr varScale="1">
        <p:scale>
          <a:sx n="59" d="100"/>
          <a:sy n="59" d="100"/>
        </p:scale>
        <p:origin x="13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7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75AA-1E93-4247-A86F-0EC209A5838C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596-23BE-1844-97FC-1F5AFFFB3CC9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263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64050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3175F-F382-2A4B-ADD6-24B279EEFE50}" type="slidenum">
              <a:rPr kumimoji="1" lang="ko-Kore-CZ" altLang="en-US" smtClean="0"/>
              <a:t>17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725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3175F-F382-2A4B-ADD6-24B279EEFE50}" type="slidenum">
              <a:rPr kumimoji="1" lang="ko-Kore-CZ" altLang="en-US" smtClean="0"/>
              <a:t>18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03148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87363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4701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26941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2904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98749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1053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45347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ㅔ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ㅐ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ㅖ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ㅒ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ㅚ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ㅟ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ㅢ</a:t>
            </a:r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19112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52710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여기까지 복습하고 워드로 넘어가기</a:t>
            </a:r>
            <a:endParaRPr kumimoji="1" lang="en-US" altLang="ko-KR" dirty="0"/>
          </a:p>
          <a:p>
            <a:endParaRPr kumimoji="1" lang="ko-Kore-CZ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50101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3175F-F382-2A4B-ADD6-24B279EEFE50}" type="slidenum">
              <a:rPr kumimoji="1" lang="ko-Kore-CZ" altLang="en-US" smtClean="0"/>
              <a:t>16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1647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116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11/09/2022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1"/>
            <a:ext cx="12192000" cy="7429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2" y="638510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5" y="1584553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1"/>
            <a:ext cx="12192000" cy="74295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42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6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07FA9-263B-8B08-AE1A-CBD564AE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Review –</a:t>
            </a:r>
            <a:r>
              <a:rPr kumimoji="1" lang="ko-KR" altLang="en-US" dirty="0"/>
              <a:t> </a:t>
            </a:r>
            <a:r>
              <a:rPr kumimoji="1" lang="en-US" altLang="ko-KR" dirty="0"/>
              <a:t>topic</a:t>
            </a:r>
            <a:r>
              <a:rPr kumimoji="1" lang="en-US" altLang="ko-Kore-CZ" dirty="0"/>
              <a:t> marker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F449E3-3EE4-A965-0899-D7FBE5E1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417129"/>
            <a:ext cx="9603275" cy="3450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ko-Kore-CZ" dirty="0"/>
              <a:t>Topic Marker</a:t>
            </a:r>
            <a:r>
              <a:rPr kumimoji="1" lang="en-US" altLang="ko-KR" dirty="0"/>
              <a:t> </a:t>
            </a:r>
            <a:r>
              <a:rPr kumimoji="1" lang="ko-KR" altLang="en-US" dirty="0"/>
              <a:t> </a:t>
            </a:r>
            <a:r>
              <a:rPr kumimoji="1" lang="en-US" altLang="ko-KR" dirty="0"/>
              <a:t> -</a:t>
            </a:r>
            <a:r>
              <a:rPr kumimoji="1" lang="ko-KR" altLang="en-US" dirty="0"/>
              <a:t>  는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를</a:t>
            </a:r>
            <a:endParaRPr kumimoji="1"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è"/>
            </a:pPr>
            <a:r>
              <a:rPr lang="ko-KR" altLang="en-US" sz="1800" i="0" u="none" strike="noStrike" dirty="0">
                <a:solidFill>
                  <a:schemeClr val="tx1"/>
                </a:solidFill>
                <a:effectLst/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  </a:t>
            </a:r>
            <a:r>
              <a:rPr lang="en" altLang="ko-Kore-CZ" sz="1800" i="0" u="none" strike="noStrike" dirty="0">
                <a:solidFill>
                  <a:schemeClr val="tx1"/>
                </a:solidFill>
                <a:effectLst/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a grammatical particle used to mark the topic of a sentence.</a:t>
            </a:r>
          </a:p>
          <a:p>
            <a:pPr>
              <a:lnSpc>
                <a:spcPct val="150000"/>
              </a:lnSpc>
              <a:buFont typeface="Wingdings" pitchFamily="2" charset="2"/>
              <a:buChar char="è"/>
            </a:pPr>
            <a:endParaRPr lang="en" altLang="ko-Kore-CZ" sz="1800" dirty="0">
              <a:latin typeface="+mj-lt"/>
              <a:ea typeface="Apple SD Gothic Neo" panose="02000300000000000000" pitchFamily="2" charset="-127"/>
              <a:cs typeface="Aharoni" panose="02010803020104030203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ore-CZ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Ex)   I ate</a:t>
            </a:r>
            <a:r>
              <a:rPr lang="ko-KR" altLang="en-US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 </a:t>
            </a:r>
            <a:r>
              <a:rPr lang="en-US" altLang="ko-KR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chocolate</a:t>
            </a:r>
            <a:r>
              <a:rPr lang="en-US" altLang="ko-Kore-CZ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.      </a:t>
            </a:r>
            <a:r>
              <a:rPr lang="ko-KR" altLang="en-US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나는 </a:t>
            </a:r>
            <a:r>
              <a:rPr lang="ko-KR" altLang="en-US" sz="1800" dirty="0" err="1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초콜렛</a:t>
            </a:r>
            <a:r>
              <a:rPr lang="ko-KR" altLang="en-US" sz="1800" dirty="0" err="1">
                <a:highlight>
                  <a:srgbClr val="FFFF00"/>
                </a:highlight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을</a:t>
            </a:r>
            <a:r>
              <a:rPr lang="ko-KR" altLang="en-US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 먹었다</a:t>
            </a:r>
            <a:r>
              <a:rPr lang="en-US" altLang="ko-KR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.</a:t>
            </a:r>
            <a:r>
              <a:rPr lang="en" altLang="ko-Kore-CZ" sz="1800" i="0" u="none" strike="noStrike" dirty="0">
                <a:solidFill>
                  <a:schemeClr val="tx1"/>
                </a:solidFill>
                <a:effectLst/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altLang="ko-Kore-CZ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Ex)   </a:t>
            </a:r>
            <a:r>
              <a:rPr lang="en-US" altLang="ko-Kore-CZ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I </a:t>
            </a:r>
            <a:r>
              <a:rPr lang="en-US" altLang="ko-KR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l</a:t>
            </a:r>
            <a:r>
              <a:rPr lang="en-US" altLang="ko-Kore-CZ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ike Korean</a:t>
            </a:r>
            <a:r>
              <a:rPr lang="en-US" altLang="ko-KR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.         </a:t>
            </a:r>
            <a:r>
              <a:rPr lang="ko-KR" altLang="en-US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나는 한국어</a:t>
            </a:r>
            <a:r>
              <a:rPr lang="ko-KR" altLang="en-US" sz="1800" dirty="0">
                <a:highlight>
                  <a:srgbClr val="FFFF00"/>
                </a:highlight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를</a:t>
            </a:r>
            <a:r>
              <a:rPr lang="ko-KR" altLang="en-US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 좋아한다</a:t>
            </a:r>
            <a:r>
              <a:rPr lang="en-US" altLang="ko-KR" sz="1800" dirty="0">
                <a:latin typeface="+mj-lt"/>
                <a:ea typeface="Apple SD Gothic Neo" panose="02000300000000000000" pitchFamily="2" charset="-127"/>
                <a:cs typeface="Aharoni" panose="02010803020104030203" pitchFamily="2" charset="-79"/>
              </a:rPr>
              <a:t>.</a:t>
            </a:r>
            <a:endParaRPr lang="en" altLang="ko-Kore-CZ" sz="1800" i="0" u="none" strike="noStrike" dirty="0">
              <a:solidFill>
                <a:schemeClr val="tx1"/>
              </a:solidFill>
              <a:effectLst/>
              <a:latin typeface="+mj-lt"/>
              <a:ea typeface="Apple SD Gothic Neo" panose="02000300000000000000" pitchFamily="2" charset="-127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è"/>
            </a:pPr>
            <a:endParaRPr lang="en" altLang="ko-Kore-CZ" sz="1800" dirty="0">
              <a:latin typeface="+mj-lt"/>
              <a:ea typeface="Apple SD Gothic Neo" panose="02000300000000000000" pitchFamily="2" charset="-127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" altLang="ko-Kore-CZ" sz="1800" i="0" u="none" strike="noStrike" dirty="0">
              <a:solidFill>
                <a:schemeClr val="tx1"/>
              </a:solidFill>
              <a:effectLst/>
              <a:latin typeface="+mj-lt"/>
              <a:ea typeface="Apple SD Gothic Neo" panose="02000300000000000000" pitchFamily="2" charset="-127"/>
              <a:cs typeface="Aharoni" panose="02010803020104030203" pitchFamily="2" charset="-79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387353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2F5B4-B116-E949-B161-6BEB8534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38152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lang="en" altLang="ko-Kore-CZ" dirty="0"/>
              <a:t>palatalization</a:t>
            </a:r>
            <a:br>
              <a:rPr lang="en" altLang="ko-Kore-CZ" b="1" dirty="0"/>
            </a:br>
            <a:endParaRPr kumimoji="1" lang="ko-Kore-CZ" altLang="en-US" dirty="0"/>
          </a:p>
        </p:txBody>
      </p:sp>
      <p:sp>
        <p:nvSpPr>
          <p:cNvPr id="6" name="입체 5">
            <a:extLst>
              <a:ext uri="{FF2B5EF4-FFF2-40B4-BE49-F238E27FC236}">
                <a16:creationId xmlns:a16="http://schemas.microsoft.com/office/drawing/2014/main" id="{16523989-B4BD-8B4D-BA36-870B6172DA8B}"/>
              </a:ext>
            </a:extLst>
          </p:cNvPr>
          <p:cNvSpPr/>
          <p:nvPr/>
        </p:nvSpPr>
        <p:spPr>
          <a:xfrm>
            <a:off x="4917990" y="2785800"/>
            <a:ext cx="2842053" cy="1458097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1A703A-DE98-F142-8045-D9841289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50" y="2015735"/>
            <a:ext cx="10356159" cy="4842268"/>
          </a:xfrm>
        </p:spPr>
        <p:txBody>
          <a:bodyPr>
            <a:normAutofit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ㄷ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ㅌ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meets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ㅣ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‘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R" dirty="0">
                <a:solidFill>
                  <a:srgbClr val="FF0000"/>
                </a:solidFill>
                <a:latin typeface="Times New Roman" panose="02020603050405020304" pitchFamily="18" charset="0"/>
                <a:ea typeface="AppleGothic" pitchFamily="2" charset="-127"/>
                <a:cs typeface="Times New Roman" panose="02020603050405020304" pitchFamily="18" charset="0"/>
              </a:rPr>
              <a:t>[i]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vowels and turns into‘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ㅈ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ㅊ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’.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지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ㅌ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치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/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Example)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같이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-ti/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together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가치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gachi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해돋이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-do-di/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sunrise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해도지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-do-ji]</a:t>
            </a:r>
          </a:p>
          <a:p>
            <a:pPr marL="0" indent="0">
              <a:buNone/>
            </a:pPr>
            <a:r>
              <a:rPr kumimoji="1" lang="en-US" altLang="ko-KR" dirty="0"/>
              <a:t>                    </a:t>
            </a:r>
          </a:p>
          <a:p>
            <a:pPr marL="0" indent="0">
              <a:buNone/>
            </a:pPr>
            <a:r>
              <a:rPr kumimoji="1" lang="en-US" altLang="ko-Kore-CZ" dirty="0"/>
              <a:t>                     </a:t>
            </a:r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E6F98-9EF5-7D41-92FC-233ED43302A4}"/>
              </a:ext>
            </a:extLst>
          </p:cNvPr>
          <p:cNvSpPr txBox="1"/>
          <p:nvPr/>
        </p:nvSpPr>
        <p:spPr>
          <a:xfrm>
            <a:off x="5279423" y="4842304"/>
            <a:ext cx="12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 </a:t>
            </a:r>
            <a:endParaRPr kumimoji="1" lang="ko-Kore-CZ" altLang="en-US" dirty="0"/>
          </a:p>
        </p:txBody>
      </p:sp>
      <p:pic>
        <p:nvPicPr>
          <p:cNvPr id="7" name="오디오 6">
            <a:hlinkClick r:id="" action="ppaction://media"/>
            <a:extLst>
              <a:ext uri="{FF2B5EF4-FFF2-40B4-BE49-F238E27FC236}">
                <a16:creationId xmlns:a16="http://schemas.microsoft.com/office/drawing/2014/main" id="{F8900254-6DBE-1140-B900-0D4503270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0"/>
    </mc:Choice>
    <mc:Fallback xmlns="">
      <p:transition spd="slow" advTm="84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입체 10">
            <a:extLst>
              <a:ext uri="{FF2B5EF4-FFF2-40B4-BE49-F238E27FC236}">
                <a16:creationId xmlns:a16="http://schemas.microsoft.com/office/drawing/2014/main" id="{E2BF78B7-125F-BE4B-93D9-C5F089F0E528}"/>
              </a:ext>
            </a:extLst>
          </p:cNvPr>
          <p:cNvSpPr/>
          <p:nvPr/>
        </p:nvSpPr>
        <p:spPr>
          <a:xfrm>
            <a:off x="4695568" y="2601096"/>
            <a:ext cx="3373395" cy="1149179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DB3F0D-2879-684C-B30F-E05F9C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058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kumimoji="1" lang="en-US" altLang="ko-Kore-CZ" dirty="0" err="1"/>
              <a:t>liquidization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88695F-7B3E-5144-8B35-80641CDF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5"/>
            <a:ext cx="9603275" cy="4842268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is pronounced as [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]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in front or behind＇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</a:t>
            </a:r>
          </a:p>
          <a:p>
            <a:pPr algn="ctr"/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      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</a:t>
            </a: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ㄹ</a:t>
            </a:r>
            <a:endParaRPr kumimoji="1" lang="en-US" altLang="ko-Kore-CZ" sz="3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 )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논리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/non-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li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logic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놀리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-li]</a:t>
            </a: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온라인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On-line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올라인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-line]</a:t>
            </a:r>
          </a:p>
          <a:p>
            <a:pPr marL="0" indent="0">
              <a:buNone/>
            </a:pP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난로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nan-lo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Stove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날로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nal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-lo]</a:t>
            </a:r>
          </a:p>
          <a:p>
            <a:pPr marL="0" indent="0">
              <a:buNone/>
            </a:pPr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0" name="U자형 화살표[U] 9">
            <a:extLst>
              <a:ext uri="{FF2B5EF4-FFF2-40B4-BE49-F238E27FC236}">
                <a16:creationId xmlns:a16="http://schemas.microsoft.com/office/drawing/2014/main" id="{AFD51ABD-759F-D441-8E6C-5DA4E4691990}"/>
              </a:ext>
            </a:extLst>
          </p:cNvPr>
          <p:cNvSpPr/>
          <p:nvPr/>
        </p:nvSpPr>
        <p:spPr>
          <a:xfrm>
            <a:off x="5955961" y="2829701"/>
            <a:ext cx="1408671" cy="3459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63750"/>
              <a:gd name="adj5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>
              <a:solidFill>
                <a:schemeClr val="tx1"/>
              </a:solidFill>
            </a:endParaRPr>
          </a:p>
        </p:txBody>
      </p:sp>
      <p:pic>
        <p:nvPicPr>
          <p:cNvPr id="5" name="오디오 4">
            <a:hlinkClick r:id="" action="ppaction://media"/>
            <a:extLst>
              <a:ext uri="{FF2B5EF4-FFF2-40B4-BE49-F238E27FC236}">
                <a16:creationId xmlns:a16="http://schemas.microsoft.com/office/drawing/2014/main" id="{F0D48022-2BCF-2644-9A05-88AED9F64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7"/>
    </mc:Choice>
    <mc:Fallback xmlns="">
      <p:transition spd="slow" advTm="5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FF1329-ACAD-1A43-8B43-3055A793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37007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nasalization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8BC66-8FCF-D345-8063-20B511B5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7"/>
            <a:ext cx="9603275" cy="10492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 consonants other than the original nasal sounds are changed to nasal sounds (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)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under the influence of</a:t>
            </a:r>
            <a:r>
              <a:rPr lang="cs-CZ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ore-CZ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neighboring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nasal sounds.</a:t>
            </a:r>
          </a:p>
          <a:p>
            <a:pPr marL="0" indent="0">
              <a:buNone/>
            </a:pPr>
            <a:endParaRPr lang="en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kumimoji="1" lang="ko-Kore-CZ" altLang="en-US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DA90B-1657-9B47-9140-993EBDEAB976}"/>
              </a:ext>
            </a:extLst>
          </p:cNvPr>
          <p:cNvSpPr txBox="1"/>
          <p:nvPr/>
        </p:nvSpPr>
        <p:spPr>
          <a:xfrm>
            <a:off x="1451579" y="3515500"/>
            <a:ext cx="4707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189" indent="-457189">
              <a:buAutoNum type="arabicPeriod"/>
            </a:pP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189" indent="-457189">
              <a:buFont typeface="Arial" panose="020B0604020202020204" pitchFamily="34" charset="0"/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189" indent="-457189">
              <a:buFont typeface="Arial" panose="020B0604020202020204" pitchFamily="34" charset="0"/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  <a:p>
            <a:pPr marL="457189" indent="-457189">
              <a:buFont typeface="Arial" panose="020B0604020202020204" pitchFamily="34" charset="0"/>
              <a:buAutoNum type="arabicPeriod"/>
            </a:pP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</a:p>
          <a:p>
            <a:pPr marL="457189" indent="-457189"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10419FE7-F727-A845-9F60-B4A0D8758D3B}"/>
              </a:ext>
            </a:extLst>
          </p:cNvPr>
          <p:cNvCxnSpPr/>
          <p:nvPr/>
        </p:nvCxnSpPr>
        <p:spPr>
          <a:xfrm>
            <a:off x="6462584" y="3274540"/>
            <a:ext cx="0" cy="262800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52C0DF-8FC6-2644-A2B9-C8994BDCBAAB}"/>
              </a:ext>
            </a:extLst>
          </p:cNvPr>
          <p:cNvSpPr txBox="1"/>
          <p:nvPr/>
        </p:nvSpPr>
        <p:spPr>
          <a:xfrm>
            <a:off x="6697366" y="3274544"/>
            <a:ext cx="5165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dirty="0"/>
              <a:t>Example)</a:t>
            </a:r>
          </a:p>
          <a:p>
            <a:endParaRPr kumimoji="1" lang="en-US" altLang="ko-Kore-CZ" dirty="0"/>
          </a:p>
          <a:p>
            <a:r>
              <a:rPr kumimoji="1" lang="ko-Kore-CZ" altLang="en-US" dirty="0"/>
              <a:t>국물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soup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궁물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goong-mool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대통령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president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대통녕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dae</a:t>
            </a:r>
            <a:r>
              <a:rPr kumimoji="1" lang="en-US" altLang="ko-KR" dirty="0"/>
              <a:t>-tong-</a:t>
            </a:r>
            <a:r>
              <a:rPr kumimoji="1" lang="en-US" altLang="ko-KR" dirty="0" err="1"/>
              <a:t>nyung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국립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national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국닙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궁닙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</a:t>
            </a:r>
            <a:r>
              <a:rPr kumimoji="1" lang="en-US" altLang="ko-KR" dirty="0"/>
              <a:t>-nip]</a:t>
            </a:r>
            <a:endParaRPr kumimoji="1" lang="en-US" altLang="ko-Kore-CZ" dirty="0"/>
          </a:p>
        </p:txBody>
      </p:sp>
      <p:pic>
        <p:nvPicPr>
          <p:cNvPr id="8" name="오디오 7">
            <a:hlinkClick r:id="" action="ppaction://media"/>
            <a:extLst>
              <a:ext uri="{FF2B5EF4-FFF2-40B4-BE49-F238E27FC236}">
                <a16:creationId xmlns:a16="http://schemas.microsoft.com/office/drawing/2014/main" id="{87216077-624E-C64A-BF84-CB7CBD9E0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47"/>
    </mc:Choice>
    <mc:Fallback xmlns="">
      <p:transition spd="slow" advTm="7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CC082-DDE3-4A45-9FA3-30FF5A6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77" y="1187579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Important </a:t>
            </a:r>
            <a:r>
              <a:rPr kumimoji="1" lang="en-US" altLang="ko-Kore-CZ" dirty="0">
                <a:solidFill>
                  <a:srgbClr val="FF0000"/>
                </a:solidFill>
              </a:rPr>
              <a:t>!!</a:t>
            </a:r>
            <a:endParaRPr kumimoji="1" lang="ko-Kore-CZ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DE85E9-A80C-9E46-A8A2-64596B07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you write, you must use original word ! </a:t>
            </a:r>
          </a:p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These gramma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tical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rules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are</a:t>
            </a: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only used when you speak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.</a:t>
            </a:r>
            <a:endParaRPr kumimoji="1" lang="ko-Kore-CZ" altLang="en-US" dirty="0">
              <a:solidFill>
                <a:srgbClr val="FF0000"/>
              </a:solidFill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059515A-A6C1-184A-AFF9-760F664501BE}"/>
              </a:ext>
            </a:extLst>
          </p:cNvPr>
          <p:cNvSpPr/>
          <p:nvPr/>
        </p:nvSpPr>
        <p:spPr>
          <a:xfrm>
            <a:off x="2421927" y="3629828"/>
            <a:ext cx="2669060" cy="1611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CZ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같이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가치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 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E1223BD5-96DB-5C4E-8957-568D9FB63FC4}"/>
              </a:ext>
            </a:extLst>
          </p:cNvPr>
          <p:cNvSpPr/>
          <p:nvPr/>
        </p:nvSpPr>
        <p:spPr>
          <a:xfrm>
            <a:off x="6771508" y="3629831"/>
            <a:ext cx="2496065" cy="15229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대통령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대통녕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  <p:pic>
        <p:nvPicPr>
          <p:cNvPr id="7" name="오디오 6">
            <a:hlinkClick r:id="" action="ppaction://media"/>
            <a:extLst>
              <a:ext uri="{FF2B5EF4-FFF2-40B4-BE49-F238E27FC236}">
                <a16:creationId xmlns:a16="http://schemas.microsoft.com/office/drawing/2014/main" id="{918EDF17-5BE4-614C-8021-458C1E38C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8"/>
    </mc:Choice>
    <mc:Fallback xmlns="">
      <p:transition spd="slow" advTm="2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0A9EA9-4C40-6D45-8712-A02CB008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40156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Basic word -</a:t>
            </a:r>
            <a:endParaRPr kumimoji="1" lang="ko-Kore-CZ" altLang="en-US" dirty="0"/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F973C6DB-DBAE-7848-94F4-711A96A25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D7AF230E-06E2-D0D2-0181-AD807ADEA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34558" r="22371" b="18503"/>
          <a:stretch/>
        </p:blipFill>
        <p:spPr>
          <a:xfrm>
            <a:off x="768460" y="1231174"/>
            <a:ext cx="10893455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4"/>
    </mc:Choice>
    <mc:Fallback xmlns="">
      <p:transition spd="slow" advTm="1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4037A-613B-054E-91FE-33798C8D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Dialogue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CBC31F-2EAC-7241-9D9A-C864FEA5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39299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Nahyun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- 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Hi, When will we meet?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 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안녕 우리 언제 만날까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(an-</a:t>
            </a:r>
            <a:r>
              <a:rPr kumimoji="1" lang="en-US" altLang="ko-KR" sz="2400" dirty="0" err="1">
                <a:latin typeface="AppleGothic" pitchFamily="2" charset="-127"/>
                <a:ea typeface="AppleGothic" pitchFamily="2" charset="-127"/>
              </a:rPr>
              <a:t>nyeong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</a:rPr>
              <a:t>uri</a:t>
            </a:r>
            <a:r>
              <a:rPr lang="en-US" altLang="ko-KR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</a:rPr>
              <a:t>eonje</a:t>
            </a:r>
            <a:r>
              <a:rPr lang="en-US" altLang="ko-KR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</a:rPr>
              <a:t>mannalkka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?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marL="0" indent="0" algn="ctr">
              <a:buNone/>
            </a:pPr>
            <a:endParaRPr kumimoji="1" lang="en-US" altLang="ko-Kore-CZ" sz="24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Haeryeon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 - 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about meeting on November 9th?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11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월 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9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일 수요일에 </a:t>
            </a:r>
            <a:r>
              <a:rPr kumimoji="1" lang="ko-KR" altLang="en-US" sz="2400" dirty="0" err="1">
                <a:latin typeface="AppleGothic" pitchFamily="2" charset="-127"/>
                <a:ea typeface="AppleGothic" pitchFamily="2" charset="-127"/>
              </a:rPr>
              <a:t>만나는거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 어때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r>
              <a:rPr kumimoji="1" lang="en-US" altLang="en-US" sz="2800" dirty="0">
                <a:latin typeface="AppleGothic" pitchFamily="2" charset="-127"/>
                <a:ea typeface="AppleGothic"/>
              </a:rPr>
              <a:t>(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mannaneungeo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eottae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?</a:t>
            </a:r>
            <a:r>
              <a:rPr kumimoji="1" lang="en-US" altLang="ko-KR" sz="2800" b="0" i="0" dirty="0">
                <a:effectLst/>
                <a:latin typeface="Roboto" panose="02000000000000000000" pitchFamily="2" charset="0"/>
                <a:ea typeface="AppleGothic"/>
              </a:rPr>
              <a:t>)</a:t>
            </a:r>
            <a:endParaRPr kumimoji="1" lang="ko-Kore-CZ" altLang="en-US" sz="2800" dirty="0">
              <a:latin typeface="AppleGothic" pitchFamily="2" charset="-127"/>
              <a:ea typeface="AppleGothic"/>
            </a:endParaRPr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FB9479AD-CB92-194D-8226-B3000ACFA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6"/>
    </mc:Choice>
    <mc:Fallback xmlns="">
      <p:transition spd="slow" advTm="2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4037A-613B-054E-91FE-33798C8D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Dialogue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CBC31F-2EAC-7241-9D9A-C864FEA5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69482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Nahyun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- 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Okay, let's think about where to meet 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 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좋아 어디서 만날지 생각해보자</a:t>
            </a:r>
            <a:endParaRPr kumimoji="1" lang="en-US" altLang="ko-KR" sz="24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joha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eo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-die-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seo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 man-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nal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-ji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saeng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-gak-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hae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-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bo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-ja</a:t>
            </a:r>
            <a:r>
              <a:rPr kumimoji="1" lang="en-US" altLang="ko-KR" sz="2800" dirty="0">
                <a:latin typeface="AppleGothic" pitchFamily="2" charset="-127"/>
                <a:ea typeface="AppleGothic"/>
              </a:rPr>
              <a:t>)</a:t>
            </a:r>
          </a:p>
          <a:p>
            <a:pPr marL="0" indent="0" algn="ctr">
              <a:buNone/>
            </a:pPr>
            <a:endParaRPr kumimoji="1" lang="en-US" altLang="ko-Kore-CZ" sz="2800" dirty="0">
              <a:latin typeface="AppleGothic" pitchFamily="2" charset="-127"/>
              <a:ea typeface="AppleGothic"/>
            </a:endParaRPr>
          </a:p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Haeryeon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 - 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want to go to </a:t>
            </a:r>
            <a:r>
              <a:rPr kumimoji="1" lang="en-US" altLang="ko-Kore-CZ" sz="2400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Gyeongbokgung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Palace 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나는 경복궁을 </a:t>
            </a:r>
            <a:r>
              <a:rPr kumimoji="1" lang="ko-KR" altLang="en-US" sz="2400" dirty="0" err="1">
                <a:latin typeface="AppleGothic" pitchFamily="2" charset="-127"/>
                <a:ea typeface="AppleGothic" pitchFamily="2" charset="-127"/>
              </a:rPr>
              <a:t>가고싶어</a:t>
            </a:r>
            <a:endParaRPr kumimoji="1" lang="en-US" altLang="ko-KR" sz="24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kumimoji="1" lang="en-US" altLang="en-US" sz="3200" dirty="0">
                <a:latin typeface="AppleGothic" pitchFamily="2" charset="-127"/>
                <a:ea typeface="AppleGothic"/>
              </a:rPr>
              <a:t>(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na-neun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 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gyeongbokgung-eul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 ga-go-sip-</a:t>
            </a:r>
            <a:r>
              <a:rPr lang="en-US" altLang="ko-KR" sz="2400" b="0" i="0" dirty="0" err="1">
                <a:effectLst/>
                <a:latin typeface="Roboto" panose="02000000000000000000" pitchFamily="2" charset="0"/>
                <a:ea typeface="AppleGothic"/>
              </a:rPr>
              <a:t>eo</a:t>
            </a:r>
            <a:r>
              <a:rPr lang="en-US" altLang="ko-KR" sz="2400" b="0" i="0" dirty="0">
                <a:effectLst/>
                <a:latin typeface="Roboto" panose="02000000000000000000" pitchFamily="2" charset="0"/>
                <a:ea typeface="AppleGothic"/>
              </a:rPr>
              <a:t>)</a:t>
            </a:r>
            <a:endParaRPr kumimoji="1" lang="ko-Kore-CZ" altLang="en-US" sz="3200" dirty="0">
              <a:latin typeface="AppleGothic" pitchFamily="2" charset="-127"/>
              <a:ea typeface="AppleGothic"/>
            </a:endParaRPr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FB9479AD-CB92-194D-8226-B3000ACFA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C08081-493E-7300-E39D-0318ED80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714" y="1487829"/>
            <a:ext cx="13375425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6"/>
    </mc:Choice>
    <mc:Fallback xmlns="">
      <p:transition spd="slow" advTm="2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4037A-613B-054E-91FE-33798C8D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Dialogue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CBC31F-2EAC-7241-9D9A-C864FEA5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69482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Nahyun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- 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should I take to </a:t>
            </a:r>
            <a:r>
              <a:rPr kumimoji="1" lang="en-US" altLang="ko-Kore-CZ" sz="2400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Gyeongbokgung</a:t>
            </a:r>
            <a:r>
              <a:rPr kumimoji="1" lang="en-US" altLang="ko-Kore-CZ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Palace?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 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경복궁까지 뭐 타고 가는게 좋을까</a:t>
            </a: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r>
              <a:rPr kumimoji="1" lang="en-US" altLang="ko-KR" sz="24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gyeongbokgung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kka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-ji 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mwo</a:t>
            </a:r>
            <a:r>
              <a:rPr lang="en-US" altLang="ko-KR" dirty="0" err="1">
                <a:solidFill>
                  <a:srgbClr val="444444"/>
                </a:solidFill>
                <a:latin typeface="Roboto" panose="02000000000000000000" pitchFamily="2" charset="0"/>
              </a:rPr>
              <a:t>-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tago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ka-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neun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ge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ko-KR" sz="20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joh-eul-kka</a:t>
            </a:r>
            <a:r>
              <a:rPr lang="en-US" altLang="ko-K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?</a:t>
            </a:r>
            <a:r>
              <a:rPr kumimoji="1" lang="en-US" altLang="ko-KR" sz="2800" dirty="0">
                <a:latin typeface="AppleGothic" pitchFamily="2" charset="-127"/>
                <a:ea typeface="AppleGothic"/>
              </a:rPr>
              <a:t>)</a:t>
            </a:r>
          </a:p>
          <a:p>
            <a:pPr marL="0" indent="0" algn="ctr">
              <a:buNone/>
            </a:pPr>
            <a:endParaRPr kumimoji="1" lang="en-US" altLang="ko-Kore-CZ" sz="2800" dirty="0">
              <a:latin typeface="AppleGothic" pitchFamily="2" charset="-127"/>
              <a:ea typeface="AppleGothic"/>
            </a:endParaRPr>
          </a:p>
          <a:p>
            <a:pPr marL="0" indent="0" algn="ctr">
              <a:buNone/>
            </a:pPr>
            <a:r>
              <a:rPr kumimoji="1" lang="en-US" altLang="ko-Kore-CZ" sz="2400" dirty="0" err="1">
                <a:latin typeface="AppleGothic" pitchFamily="2" charset="-127"/>
                <a:ea typeface="AppleGothic" pitchFamily="2" charset="-127"/>
              </a:rPr>
              <a:t>Haeryeon</a:t>
            </a: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en-US" altLang="ko-KR" sz="24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think the bus and subway will be convenient</a:t>
            </a:r>
          </a:p>
          <a:p>
            <a:pPr marL="0" indent="0" algn="ctr">
              <a:buNone/>
            </a:pPr>
            <a:r>
              <a:rPr kumimoji="1" lang="en-US" altLang="ko-Kore-CZ" sz="2400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sz="2400" dirty="0" err="1">
                <a:latin typeface="AppleGothic" pitchFamily="2" charset="-127"/>
                <a:ea typeface="AppleGothic" pitchFamily="2" charset="-127"/>
              </a:rPr>
              <a:t>버스랑</a:t>
            </a:r>
            <a:r>
              <a:rPr kumimoji="1" lang="ko-KR" altLang="en-US" sz="2400" dirty="0">
                <a:latin typeface="AppleGothic" pitchFamily="2" charset="-127"/>
                <a:ea typeface="AppleGothic" pitchFamily="2" charset="-127"/>
              </a:rPr>
              <a:t> 지하철이 편할 것 같아</a:t>
            </a:r>
            <a:endParaRPr kumimoji="1" lang="en-US" altLang="ko-KR" sz="2400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kumimoji="1" lang="en-US" altLang="en-US" sz="3200" dirty="0">
                <a:latin typeface="AppleGothic" pitchFamily="2" charset="-127"/>
                <a:ea typeface="AppleGothic"/>
              </a:rPr>
              <a:t>(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bus-rang </a:t>
            </a:r>
            <a:r>
              <a:rPr lang="en-US" altLang="ko-KR" sz="24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jihacheor-i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 </a:t>
            </a:r>
            <a:r>
              <a:rPr lang="en-US" altLang="ko-KR" sz="24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pyeon-hal</a:t>
            </a:r>
            <a:r>
              <a:rPr lang="en-US" altLang="ko-KR" sz="2400" dirty="0" err="1">
                <a:solidFill>
                  <a:srgbClr val="444444"/>
                </a:solidFill>
                <a:latin typeface="Roboto" panose="02000000000000000000" pitchFamily="2" charset="0"/>
                <a:ea typeface="AppleGothic"/>
              </a:rPr>
              <a:t>-</a:t>
            </a:r>
            <a:r>
              <a:rPr lang="en-US" altLang="ko-KR" sz="24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geot</a:t>
            </a:r>
            <a:r>
              <a:rPr lang="en-US" altLang="ko-KR" sz="2400" dirty="0" err="1">
                <a:solidFill>
                  <a:srgbClr val="444444"/>
                </a:solidFill>
                <a:latin typeface="Roboto" panose="02000000000000000000" pitchFamily="2" charset="0"/>
                <a:ea typeface="AppleGothic"/>
              </a:rPr>
              <a:t>-</a:t>
            </a:r>
            <a:r>
              <a:rPr lang="en-US" altLang="ko-KR" sz="2400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AppleGothic"/>
              </a:rPr>
              <a:t>gata</a:t>
            </a:r>
            <a:r>
              <a:rPr lang="en-US" altLang="ko-KR" sz="2800" b="0" i="0" dirty="0">
                <a:effectLst/>
                <a:latin typeface="Roboto" panose="02000000000000000000" pitchFamily="2" charset="0"/>
                <a:ea typeface="AppleGothic"/>
              </a:rPr>
              <a:t>)</a:t>
            </a:r>
            <a:endParaRPr kumimoji="1" lang="ko-Kore-CZ" altLang="en-US" sz="3200" dirty="0">
              <a:latin typeface="AppleGothic" pitchFamily="2" charset="-127"/>
              <a:ea typeface="AppleGothic"/>
            </a:endParaRPr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FB9479AD-CB92-194D-8226-B3000ACFA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6"/>
    </mc:Choice>
    <mc:Fallback xmlns="">
      <p:transition spd="slow" advTm="2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3924E-20D5-2446-8C41-0E36C9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97" y="1238868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ko-KR" sz="2800" b="1" i="1" kern="0" dirty="0"/>
              <a:t>Korean</a:t>
            </a:r>
            <a:r>
              <a:rPr lang="ko-KR" altLang="en-US" sz="2800" b="1" i="1" kern="0" dirty="0"/>
              <a:t> </a:t>
            </a:r>
            <a:r>
              <a:rPr lang="en-US" altLang="ko-KR" sz="2800" b="1" i="1" kern="0" dirty="0"/>
              <a:t>culture-Restaurant</a:t>
            </a:r>
            <a:br>
              <a:rPr lang="en-US" altLang="ko-KR" sz="2800" b="1" i="1" kern="0" dirty="0"/>
            </a:br>
            <a:endParaRPr kumimoji="1" lang="ko-Kore-CZ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92D74D-91B7-164B-9E1C-06D7ADAE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7" y="1763486"/>
            <a:ext cx="10881360" cy="4428307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1. You don’t have to order the water (water is for free, also not tap water)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2. When you order, you can call the waiter (you don’t have to wait until they come to your table)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Even, the restaurant has a bell for each tables to call waiters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3. Side dishes can be refilled free of charge in most places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4. You have to go to the counter yourself to pay after eating 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(The waiter won’t come to your seat)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5. They don't clean up the plates until customers finish eating and leave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6. You don’t have to pay the tip for the waiter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18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endParaRPr kumimoji="1" lang="ko-Kore-CZ" altLang="en-US" sz="1800" dirty="0">
              <a:latin typeface="AppleGothic" pitchFamily="2" charset="-127"/>
              <a:ea typeface="AppleGothic"/>
            </a:endParaRPr>
          </a:p>
        </p:txBody>
      </p:sp>
      <p:pic>
        <p:nvPicPr>
          <p:cNvPr id="2052" name="Picture 4" descr="강식당 음료부의 잔얼음정수기 코웨이 CHPSI-8500L : 네이버 블로그">
            <a:extLst>
              <a:ext uri="{FF2B5EF4-FFF2-40B4-BE49-F238E27FC236}">
                <a16:creationId xmlns:a16="http://schemas.microsoft.com/office/drawing/2014/main" id="{C40150B8-18E6-B7EF-21DB-D2E1368F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70" y="165341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1"/>
    </mc:Choice>
    <mc:Fallback xmlns="">
      <p:transition spd="slow" advTm="6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6DA87-BEAB-AC42-B6FC-E17C4DE3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224649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Index</a:t>
            </a:r>
            <a:br>
              <a:rPr kumimoji="1" lang="en-US" altLang="ko-Kore-CZ" dirty="0"/>
            </a:b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7F7B5-D96B-1646-B176-00762D9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82738"/>
            <a:ext cx="9603275" cy="240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ore-CZ" sz="2400" dirty="0"/>
          </a:p>
          <a:p>
            <a:r>
              <a:rPr kumimoji="1" lang="en-US" altLang="ko-Kore-CZ" sz="2400" dirty="0"/>
              <a:t>Brief Review (week 1,2,3)</a:t>
            </a:r>
          </a:p>
          <a:p>
            <a:r>
              <a:rPr kumimoji="1" lang="en-US" altLang="ko-Kore-CZ" sz="2400" dirty="0"/>
              <a:t>Grammar</a:t>
            </a:r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5F4B0E49-032D-224E-B82A-11A16F2E62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5"/>
    </mc:Choice>
    <mc:Fallback xmlns="">
      <p:transition spd="slow" advTm="30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3924E-20D5-2446-8C41-0E36C9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97" y="1238868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ko-KR" sz="2800" b="1" i="1" kern="0" dirty="0"/>
              <a:t>Korean</a:t>
            </a:r>
            <a:r>
              <a:rPr lang="ko-KR" altLang="en-US" sz="2800" b="1" i="1" kern="0" dirty="0"/>
              <a:t> </a:t>
            </a:r>
            <a:r>
              <a:rPr lang="en-US" altLang="ko-KR" sz="2800" b="1" i="1" kern="0" dirty="0"/>
              <a:t>culture-Restaurant</a:t>
            </a:r>
            <a:br>
              <a:rPr lang="en-US" altLang="ko-KR" sz="2800" b="1" i="1" kern="0" dirty="0"/>
            </a:br>
            <a:endParaRPr kumimoji="1" lang="ko-Kore-CZ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92D74D-91B7-164B-9E1C-06D7ADAE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7" y="1763486"/>
            <a:ext cx="10881360" cy="4428307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1. You don’t have to order the water (water is for free, also not tap water)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2. When you order, you can call the waiter (you don’t have to wait until they come to your table)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Even, the restaurant has a bell for each tables to call waiters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3. Side dishes can be refilled free of charge in most places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4. You have to go to the counter yourself to pay after eating 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(The waiter won’t come to your seat)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5. They don't clean up the plates until customers finish eating and leave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6. You don’t have to pay the tip for the waiter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18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endParaRPr kumimoji="1" lang="ko-Kore-CZ" altLang="en-US" sz="1800" dirty="0">
              <a:latin typeface="AppleGothic" pitchFamily="2" charset="-127"/>
              <a:ea typeface="AppleGothic"/>
            </a:endParaRPr>
          </a:p>
        </p:txBody>
      </p:sp>
      <p:pic>
        <p:nvPicPr>
          <p:cNvPr id="2050" name="Picture 2" descr="트렌드 - KOTRA 해외시장뉴스 상품·산업 | 트렌드">
            <a:extLst>
              <a:ext uri="{FF2B5EF4-FFF2-40B4-BE49-F238E27FC236}">
                <a16:creationId xmlns:a16="http://schemas.microsoft.com/office/drawing/2014/main" id="{9567390C-6CE8-2A67-0828-4B3986AEB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39" y="1505493"/>
            <a:ext cx="67627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1"/>
    </mc:Choice>
    <mc:Fallback xmlns="">
      <p:transition spd="slow" advTm="6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3924E-20D5-2446-8C41-0E36C9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97" y="1238868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ko-KR" sz="2800" b="1" i="1" kern="0" dirty="0"/>
              <a:t>Korean</a:t>
            </a:r>
            <a:r>
              <a:rPr lang="ko-KR" altLang="en-US" sz="2800" b="1" i="1" kern="0" dirty="0"/>
              <a:t> </a:t>
            </a:r>
            <a:r>
              <a:rPr lang="en-US" altLang="ko-KR" sz="2800" b="1" i="1" kern="0" dirty="0"/>
              <a:t>culture-Restaurant</a:t>
            </a:r>
            <a:br>
              <a:rPr lang="en-US" altLang="ko-KR" sz="2800" b="1" i="1" kern="0" dirty="0"/>
            </a:br>
            <a:endParaRPr kumimoji="1" lang="ko-Kore-CZ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92D74D-91B7-164B-9E1C-06D7ADAE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7" y="1763486"/>
            <a:ext cx="10881360" cy="4428307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1. You don’t have to order the water (water is for free, also not tap water)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2. When you order, you can call the waiter (you don’t have to wait until they come to your table)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Even, the restaurant has a bell for each tables to call waiters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3. Side dishes can be refilled free of charge in most places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4. You have to go to the counter yourself to pay after eating 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(The waiter won’t come to your seat)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5. They don't clean up the plates until customers finish eating and leave</a:t>
            </a: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effectLst/>
                <a:uLnTx/>
                <a:uFillTx/>
                <a:latin typeface="Calibri"/>
                <a:ea typeface="AppleGothic"/>
              </a:rPr>
              <a:t>6. You don’t have to pay the tip for the waiter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sz="1800" b="1" i="0" u="none" strike="noStrike" kern="1200" cap="none" spc="0" normalizeH="0" baseline="0" dirty="0">
              <a:effectLst/>
              <a:uLnTx/>
              <a:uFillTx/>
              <a:latin typeface="Calibri"/>
              <a:ea typeface="AppleGothic"/>
            </a:endParaRPr>
          </a:p>
          <a:p>
            <a:endParaRPr kumimoji="1" lang="ko-Kore-CZ" altLang="en-US" sz="1800" dirty="0">
              <a:latin typeface="AppleGothic" pitchFamily="2" charset="-127"/>
              <a:ea typeface="AppleGothic"/>
            </a:endParaRPr>
          </a:p>
        </p:txBody>
      </p:sp>
      <p:pic>
        <p:nvPicPr>
          <p:cNvPr id="2054" name="Picture 6" descr="8가지 반찬과 6가지 양념장, 쌈채소까지. 삼겹살계의 한정식. - 무블 &gt;캠페인&gt;체험단">
            <a:extLst>
              <a:ext uri="{FF2B5EF4-FFF2-40B4-BE49-F238E27FC236}">
                <a16:creationId xmlns:a16="http://schemas.microsoft.com/office/drawing/2014/main" id="{28FC244A-04E1-CDC8-D322-096B6CCB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1"/>
    </mc:Choice>
    <mc:Fallback xmlns="">
      <p:transition spd="slow" advTm="6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6B798-8B6A-B34B-ACFB-7C4F876583E7}"/>
              </a:ext>
            </a:extLst>
          </p:cNvPr>
          <p:cNvSpPr txBox="1"/>
          <p:nvPr/>
        </p:nvSpPr>
        <p:spPr>
          <a:xfrm>
            <a:off x="2865623" y="2454027"/>
            <a:ext cx="6940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6600" b="1" dirty="0"/>
              <a:t>Thank you</a:t>
            </a:r>
            <a:endParaRPr kumimoji="1" lang="ko-Kore-CZ" altLang="en-US" sz="6600" b="1" dirty="0"/>
          </a:p>
        </p:txBody>
      </p:sp>
      <p:pic>
        <p:nvPicPr>
          <p:cNvPr id="4" name="그래픽 3" descr="댓글 심장 단색으로 채워진">
            <a:extLst>
              <a:ext uri="{FF2B5EF4-FFF2-40B4-BE49-F238E27FC236}">
                <a16:creationId xmlns:a16="http://schemas.microsoft.com/office/drawing/2014/main" id="{6E81E8F2-1106-1943-B1F7-97E36855A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820" y="2042412"/>
            <a:ext cx="1931233" cy="1931233"/>
          </a:xfrm>
          <a:prstGeom prst="rect">
            <a:avLst/>
          </a:prstGeom>
        </p:spPr>
      </p:pic>
      <p:pic>
        <p:nvPicPr>
          <p:cNvPr id="3" name="오디오 2">
            <a:hlinkClick r:id="" action="ppaction://media"/>
            <a:extLst>
              <a:ext uri="{FF2B5EF4-FFF2-40B4-BE49-F238E27FC236}">
                <a16:creationId xmlns:a16="http://schemas.microsoft.com/office/drawing/2014/main" id="{472A4F08-12C6-AA46-BBA8-C9A6E93EB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BA6F8-A90F-33DE-B471-597CFC2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85689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871F0E-E577-4D01-696A-3DA9E7FA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5FB0D234-6732-8108-E5FE-8FAEB80B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3" y="1634924"/>
            <a:ext cx="10944654" cy="35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8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5E5B8-E800-71AF-DCD6-06178E0C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A3B286F1-E3F9-E60B-AB14-24504089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2" y="1968513"/>
            <a:ext cx="6315621" cy="2526044"/>
          </a:xfrm>
          <a:prstGeom prst="rect">
            <a:avLst/>
          </a:prstGeom>
        </p:spPr>
      </p:pic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9EC51539-7092-9186-4FFF-9BA0FE5F4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5" y="3339017"/>
            <a:ext cx="6595781" cy="27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D1A5F-5103-1874-BA7F-468C4243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ko-Kore-CZ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35EA51-C319-87DF-3889-22BF618A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90" y="1077343"/>
            <a:ext cx="9780165" cy="5596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8757D-78CA-4E64-A09F-8BCC50C1E30D}"/>
              </a:ext>
            </a:extLst>
          </p:cNvPr>
          <p:cNvSpPr txBox="1"/>
          <p:nvPr/>
        </p:nvSpPr>
        <p:spPr>
          <a:xfrm>
            <a:off x="281353" y="389461"/>
            <a:ext cx="628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3200" b="1" dirty="0">
                <a:highlight>
                  <a:srgbClr val="FFFF00"/>
                </a:highlight>
              </a:rPr>
              <a:t>How to write consonant</a:t>
            </a:r>
            <a:endParaRPr kumimoji="1" lang="ko-Kore-CZ" alt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250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C6951C-B1AD-9EF5-D490-E23A443A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47" y="839009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How to write vowel</a:t>
            </a:r>
            <a:endParaRPr kumimoji="1" lang="ko-Kore-CZ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B6BE343-A118-311A-63EB-AD0623B36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680" y="1888244"/>
            <a:ext cx="4298167" cy="4751707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C3A737-3E1B-E538-A254-813CD2D5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293" y="1951986"/>
            <a:ext cx="1674910" cy="17708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9CB45D1-4B6E-146B-CD54-438A23B6B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363" y="1951986"/>
            <a:ext cx="1674910" cy="177086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7D7A2FB-8687-C4E3-F9AE-0DD8A6AE8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93" y="4118811"/>
            <a:ext cx="1681879" cy="177086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93D0BFD-44D4-4A44-D9DC-E82327440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532" y="4192455"/>
            <a:ext cx="1514329" cy="15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07FA9-263B-8B08-AE1A-CBD564AE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Informal/polite expression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F449E3-3EE4-A965-0899-D7FBE5E1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2" y="2015734"/>
            <a:ext cx="5763608" cy="34506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Hi                                                     </a:t>
            </a:r>
            <a:r>
              <a:rPr kumimoji="1" lang="en-US" altLang="ko-Kore-CZ" sz="1800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Informal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en-US" altLang="ko-Kore-CZ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polite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ko-KR" altLang="en-US" sz="1800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안녕 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ko-KR" altLang="en-US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안녕하세요</a:t>
            </a:r>
            <a:r>
              <a:rPr kumimoji="1" lang="en-US" altLang="ko-KR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{An-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nyeong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 / An-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nyeong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-ha-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sae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}</a:t>
            </a:r>
            <a:endParaRPr kumimoji="1" lang="en-US" altLang="ko-Kore-CZ" sz="18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Bye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ko-KR" altLang="en-US" sz="1800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잘 가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1800" dirty="0" err="1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안녕히가세요</a:t>
            </a:r>
            <a:endParaRPr kumimoji="1" lang="en-US" altLang="ko-KR" sz="1800" dirty="0">
              <a:highlight>
                <a:srgbClr val="00FFFF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{Jal-ga  / An-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nyeong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hee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-ga-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sae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}</a:t>
            </a:r>
            <a:endParaRPr kumimoji="1" lang="ko-Kore-CZ" altLang="en-US" sz="1800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D718A-EEAE-3DE3-2D2C-37B6C7B99672}"/>
              </a:ext>
            </a:extLst>
          </p:cNvPr>
          <p:cNvSpPr txBox="1"/>
          <p:nvPr/>
        </p:nvSpPr>
        <p:spPr>
          <a:xfrm>
            <a:off x="6253217" y="2015734"/>
            <a:ext cx="6100762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Sorry                                                   </a:t>
            </a:r>
            <a:r>
              <a:rPr kumimoji="1" lang="en-US" altLang="ko-Kore-CZ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Informal</a:t>
            </a: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en-US" altLang="ko-Kore-CZ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polit</a:t>
            </a:r>
            <a:r>
              <a:rPr kumimoji="1" lang="en-US" altLang="ko-Kore-CZ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e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ko-Kore-CZ" sz="18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ko-KR" altLang="en-US" sz="1800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미안해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ko-KR" altLang="en-US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미안해요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죄송합니다</a:t>
            </a:r>
            <a:r>
              <a:rPr kumimoji="1" lang="en-US" altLang="ko-KR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{Mi-an-</a:t>
            </a:r>
            <a:r>
              <a:rPr kumimoji="1" lang="en-US" altLang="ko-Kore-CZ" sz="1800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  / Mi-an-</a:t>
            </a:r>
            <a:r>
              <a:rPr kumimoji="1" lang="en-US" altLang="ko-Kore-CZ" sz="1800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-</a:t>
            </a:r>
            <a:r>
              <a:rPr kumimoji="1" lang="en-US" altLang="ko-Kore-CZ" sz="1800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 / </a:t>
            </a:r>
            <a:r>
              <a:rPr kumimoji="1" lang="en-US" altLang="ko-Kore-CZ" sz="1800" dirty="0" err="1">
                <a:latin typeface="AppleGothic" pitchFamily="2" charset="-127"/>
                <a:ea typeface="AppleGothic" pitchFamily="2" charset="-127"/>
              </a:rPr>
              <a:t>Jwae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-song-ha</a:t>
            </a:r>
            <a:r>
              <a:rPr kumimoji="1" lang="cs-CZ" altLang="ko-Kore-CZ" sz="1800" dirty="0">
                <a:latin typeface="AppleGothic" pitchFamily="2" charset="-127"/>
                <a:ea typeface="AppleGothic" pitchFamily="2" charset="-127"/>
              </a:rPr>
              <a:t>p-ni-da</a:t>
            </a: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}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ko-Kore-CZ" sz="18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>
                <a:latin typeface="AppleGothic" pitchFamily="2" charset="-127"/>
                <a:ea typeface="AppleGothic" pitchFamily="2" charset="-127"/>
              </a:rPr>
              <a:t>Thank you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ko-Kore-CZ" sz="18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ko-KR" altLang="en-US" sz="1800" dirty="0">
                <a:highlight>
                  <a:srgbClr val="FF00FF"/>
                </a:highlight>
                <a:latin typeface="AppleGothic" pitchFamily="2" charset="-127"/>
                <a:ea typeface="AppleGothic" pitchFamily="2" charset="-127"/>
              </a:rPr>
              <a:t>고마워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고마워요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sz="18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1800" dirty="0">
                <a:highlight>
                  <a:srgbClr val="00FFFF"/>
                </a:highlight>
                <a:latin typeface="AppleGothic" pitchFamily="2" charset="-127"/>
                <a:ea typeface="AppleGothic" pitchFamily="2" charset="-127"/>
              </a:rPr>
              <a:t>감사합니다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{Go-ma-wo / Go-ma-wo-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  / Gam-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sa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-hap-</a:t>
            </a:r>
            <a:r>
              <a:rPr kumimoji="1" lang="en-US" altLang="ko-KR" sz="1800" dirty="0" err="1">
                <a:latin typeface="AppleGothic" pitchFamily="2" charset="-127"/>
                <a:ea typeface="AppleGothic" pitchFamily="2" charset="-127"/>
              </a:rPr>
              <a:t>ni</a:t>
            </a:r>
            <a:r>
              <a:rPr kumimoji="1" lang="en-US" altLang="ko-KR" sz="1800" dirty="0">
                <a:latin typeface="AppleGothic" pitchFamily="2" charset="-127"/>
                <a:ea typeface="AppleGothic" pitchFamily="2" charset="-127"/>
              </a:rPr>
              <a:t>-da}</a:t>
            </a:r>
            <a:endParaRPr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214330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07FA9-263B-8B08-AE1A-CBD564AE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Informal/polite expression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F449E3-3EE4-A965-0899-D7FBE5E1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05" y="2087171"/>
            <a:ext cx="3106133" cy="3450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CZ" sz="3600" b="1" dirty="0"/>
              <a:t> I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dirty="0"/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dirty="0">
                <a:sym typeface="Wingdings" pitchFamily="2" charset="2"/>
              </a:rPr>
              <a:t>   Informal  :  </a:t>
            </a:r>
            <a:r>
              <a:rPr kumimoji="1" lang="ko-KR" altLang="en-US" dirty="0">
                <a:sym typeface="Wingdings" pitchFamily="2" charset="2"/>
              </a:rPr>
              <a:t>   </a:t>
            </a:r>
            <a:r>
              <a:rPr kumimoji="1" lang="ko-KR" altLang="en-US" dirty="0">
                <a:highlight>
                  <a:srgbClr val="FFFF00"/>
                </a:highlight>
                <a:sym typeface="Wingdings" pitchFamily="2" charset="2"/>
              </a:rPr>
              <a:t>나</a:t>
            </a:r>
            <a:r>
              <a:rPr kumimoji="1" lang="ko-KR" altLang="en-US" dirty="0">
                <a:sym typeface="Wingdings" pitchFamily="2" charset="2"/>
              </a:rPr>
              <a:t>는</a:t>
            </a:r>
            <a:endParaRPr kumimoji="1"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è"/>
            </a:pPr>
            <a:endParaRPr kumimoji="1" lang="en-US" altLang="ko-Kore-CZ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dirty="0">
                <a:sym typeface="Wingdings" pitchFamily="2" charset="2"/>
              </a:rPr>
              <a:t>    Polite     :     </a:t>
            </a:r>
            <a:r>
              <a:rPr kumimoji="1" lang="ko-KR" altLang="en-US" dirty="0">
                <a:highlight>
                  <a:srgbClr val="FFFF00"/>
                </a:highlight>
                <a:sym typeface="Wingdings" pitchFamily="2" charset="2"/>
              </a:rPr>
              <a:t>저</a:t>
            </a:r>
            <a:r>
              <a:rPr kumimoji="1" lang="ko-KR" altLang="en-US" dirty="0">
                <a:sym typeface="Wingdings" pitchFamily="2" charset="2"/>
              </a:rPr>
              <a:t>는</a:t>
            </a:r>
            <a:endParaRPr kumimoji="1" lang="en-US" altLang="ko-Kore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09FEF-27EA-CC97-E742-06C8956664B2}"/>
              </a:ext>
            </a:extLst>
          </p:cNvPr>
          <p:cNvSpPr txBox="1"/>
          <p:nvPr/>
        </p:nvSpPr>
        <p:spPr>
          <a:xfrm>
            <a:off x="3396647" y="2020878"/>
            <a:ext cx="3324224" cy="354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ore-CZ" sz="3600" b="1" dirty="0"/>
              <a:t>My</a:t>
            </a:r>
          </a:p>
          <a:p>
            <a:pPr>
              <a:lnSpc>
                <a:spcPct val="150000"/>
              </a:lnSpc>
            </a:pPr>
            <a:endParaRPr kumimoji="1" lang="en-US" altLang="ko-Kore-CZ" sz="3600" dirty="0"/>
          </a:p>
          <a:p>
            <a:pPr>
              <a:lnSpc>
                <a:spcPct val="150000"/>
              </a:lnSpc>
            </a:pPr>
            <a:r>
              <a:rPr kumimoji="1" lang="en-US" altLang="ko-Kore-CZ" sz="2000" dirty="0">
                <a:sym typeface="Wingdings" pitchFamily="2" charset="2"/>
              </a:rPr>
              <a:t>  Informal</a:t>
            </a:r>
            <a:r>
              <a:rPr kumimoji="1" lang="ko-KR" altLang="en-US" sz="2000" dirty="0">
                <a:sym typeface="Wingdings" pitchFamily="2" charset="2"/>
              </a:rPr>
              <a:t> </a:t>
            </a:r>
            <a:r>
              <a:rPr kumimoji="1" lang="en-US" altLang="ko-KR" sz="2000" dirty="0">
                <a:sym typeface="Wingdings" pitchFamily="2" charset="2"/>
              </a:rPr>
              <a:t> </a:t>
            </a:r>
            <a:r>
              <a:rPr kumimoji="1" lang="ko-KR" altLang="en-US" sz="2000" dirty="0">
                <a:sym typeface="Wingdings" pitchFamily="2" charset="2"/>
              </a:rPr>
              <a:t> </a:t>
            </a:r>
            <a:r>
              <a:rPr kumimoji="1" lang="en-US" altLang="ko-Kore-CZ" sz="2000" dirty="0">
                <a:sym typeface="Wingdings" pitchFamily="2" charset="2"/>
              </a:rPr>
              <a:t> : </a:t>
            </a:r>
            <a:r>
              <a:rPr kumimoji="1" lang="ko-KR" altLang="en-US" sz="2000" dirty="0">
                <a:sym typeface="Wingdings" pitchFamily="2" charset="2"/>
              </a:rPr>
              <a:t>    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나</a:t>
            </a:r>
            <a:r>
              <a:rPr kumimoji="1" lang="ko-KR" altLang="en-US" sz="2000" dirty="0">
                <a:sym typeface="Wingdings" pitchFamily="2" charset="2"/>
              </a:rPr>
              <a:t>의</a:t>
            </a:r>
            <a:endParaRPr kumimoji="1" lang="en-US" altLang="ko-KR" sz="2000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dirty="0">
                <a:sym typeface="Wingdings" pitchFamily="2" charset="2"/>
              </a:rPr>
              <a:t></a:t>
            </a:r>
            <a:r>
              <a:rPr kumimoji="1" lang="ko-KR" altLang="en-US" sz="2000" dirty="0">
                <a:sym typeface="Wingdings" pitchFamily="2" charset="2"/>
              </a:rPr>
              <a:t>    </a:t>
            </a:r>
            <a:r>
              <a:rPr kumimoji="1" lang="en-US" altLang="ko-KR" sz="2000" dirty="0">
                <a:sym typeface="Wingdings" pitchFamily="2" charset="2"/>
              </a:rPr>
              <a:t>Polite</a:t>
            </a:r>
            <a:r>
              <a:rPr kumimoji="1" lang="ko-KR" altLang="en-US" sz="2000" dirty="0">
                <a:sym typeface="Wingdings" pitchFamily="2" charset="2"/>
              </a:rPr>
              <a:t>     </a:t>
            </a:r>
            <a:r>
              <a:rPr kumimoji="1" lang="en-US" altLang="ko-KR" sz="2000" dirty="0">
                <a:sym typeface="Wingdings" pitchFamily="2" charset="2"/>
              </a:rPr>
              <a:t>:  </a:t>
            </a:r>
            <a:r>
              <a:rPr kumimoji="1" lang="ko-KR" altLang="en-US" sz="2000" dirty="0">
                <a:sym typeface="Wingdings" pitchFamily="2" charset="2"/>
              </a:rPr>
              <a:t>    </a:t>
            </a:r>
            <a:r>
              <a:rPr kumimoji="1" lang="en-US" altLang="ko-KR" sz="2000" dirty="0">
                <a:sym typeface="Wingdings" pitchFamily="2" charset="2"/>
              </a:rPr>
              <a:t>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저</a:t>
            </a:r>
            <a:r>
              <a:rPr kumimoji="1" lang="ko-KR" altLang="en-US" sz="2000" dirty="0">
                <a:sym typeface="Wingdings" pitchFamily="2" charset="2"/>
              </a:rPr>
              <a:t>의 </a:t>
            </a:r>
            <a:endParaRPr kumimoji="1" lang="en-US" altLang="ko-Kore-CZ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D86E7-F226-EEA7-16E9-049BFF07A01F}"/>
              </a:ext>
            </a:extLst>
          </p:cNvPr>
          <p:cNvSpPr txBox="1"/>
          <p:nvPr/>
        </p:nvSpPr>
        <p:spPr>
          <a:xfrm>
            <a:off x="6502780" y="2021841"/>
            <a:ext cx="2914650" cy="354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ore-CZ" sz="3600" b="1" dirty="0"/>
              <a:t>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ore-CZ" sz="36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è"/>
            </a:pPr>
            <a:r>
              <a:rPr kumimoji="1" lang="en-US" altLang="ko-Kore-CZ" sz="2000" dirty="0">
                <a:sym typeface="Wingdings" pitchFamily="2" charset="2"/>
              </a:rPr>
              <a:t>Informal   :   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나</a:t>
            </a:r>
            <a:endParaRPr kumimoji="1" lang="en-US" altLang="ko-KR" sz="2000" dirty="0">
              <a:highlight>
                <a:srgbClr val="FFFF00"/>
              </a:highlight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è"/>
            </a:pPr>
            <a:endParaRPr kumimoji="1" lang="en-US" altLang="ko-Kore-CZ" sz="200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è"/>
            </a:pPr>
            <a:endParaRPr kumimoji="1" lang="en-US" altLang="ko-Kore-CZ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dirty="0">
                <a:sym typeface="Wingdings" pitchFamily="2" charset="2"/>
              </a:rPr>
              <a:t>  </a:t>
            </a:r>
            <a:r>
              <a:rPr kumimoji="1" lang="en-US" altLang="ko-Kore-CZ" sz="2000" dirty="0">
                <a:sym typeface="Wingdings" pitchFamily="2" charset="2"/>
              </a:rPr>
              <a:t> Polite     :    </a:t>
            </a:r>
            <a:r>
              <a:rPr kumimoji="1" lang="en-US" altLang="ko-Kore-CZ" sz="2000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저</a:t>
            </a:r>
            <a:endParaRPr kumimoji="1" lang="en-US" altLang="ko-Kore-CZ" sz="20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6EE11-98D4-667F-71B6-3C667014EBE5}"/>
              </a:ext>
            </a:extLst>
          </p:cNvPr>
          <p:cNvSpPr txBox="1"/>
          <p:nvPr/>
        </p:nvSpPr>
        <p:spPr>
          <a:xfrm>
            <a:off x="9129713" y="1992133"/>
            <a:ext cx="2786062" cy="354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ore-CZ" sz="3600" b="1" dirty="0"/>
              <a:t>Your</a:t>
            </a:r>
          </a:p>
          <a:p>
            <a:pPr>
              <a:lnSpc>
                <a:spcPct val="150000"/>
              </a:lnSpc>
            </a:pPr>
            <a:endParaRPr kumimoji="1" lang="en-US" altLang="ko-Kore-CZ" dirty="0"/>
          </a:p>
          <a:p>
            <a:pPr>
              <a:lnSpc>
                <a:spcPct val="150000"/>
              </a:lnSpc>
            </a:pPr>
            <a:endParaRPr kumimoji="1" lang="en-US" altLang="ko-Kore-CZ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è"/>
            </a:pPr>
            <a:r>
              <a:rPr kumimoji="1" lang="en-US" altLang="ko-Kore-CZ" sz="2000" dirty="0">
                <a:sym typeface="Wingdings" pitchFamily="2" charset="2"/>
              </a:rPr>
              <a:t>Informal</a:t>
            </a:r>
            <a:r>
              <a:rPr kumimoji="1" lang="ko-KR" altLang="en-US" sz="2000" dirty="0">
                <a:sym typeface="Wingdings" pitchFamily="2" charset="2"/>
              </a:rPr>
              <a:t> </a:t>
            </a:r>
            <a:r>
              <a:rPr kumimoji="1" lang="en-US" altLang="ko-Kore-CZ" sz="2000" dirty="0">
                <a:sym typeface="Wingdings" pitchFamily="2" charset="2"/>
              </a:rPr>
              <a:t>   :  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너</a:t>
            </a:r>
            <a:endParaRPr kumimoji="1" lang="en-US" altLang="ko-KR" sz="2000" dirty="0">
              <a:highlight>
                <a:srgbClr val="FFFF00"/>
              </a:highlight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è"/>
            </a:pPr>
            <a:endParaRPr kumimoji="1" lang="en-US" altLang="ko-Kore-CZ" sz="20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kumimoji="1" lang="en-US" altLang="ko-Kore-CZ" sz="2000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è"/>
            </a:pPr>
            <a:r>
              <a:rPr kumimoji="1" lang="en-US" altLang="ko-Kore-CZ" sz="2000" dirty="0">
                <a:sym typeface="Wingdings" pitchFamily="2" charset="2"/>
              </a:rPr>
              <a:t>Polite</a:t>
            </a:r>
            <a:r>
              <a:rPr kumimoji="1" lang="ko-KR" altLang="en-US" sz="2000" dirty="0">
                <a:sym typeface="Wingdings" pitchFamily="2" charset="2"/>
              </a:rPr>
              <a:t>   </a:t>
            </a:r>
            <a:r>
              <a:rPr kumimoji="1" lang="en-US" altLang="ko-Kore-CZ" sz="2000" dirty="0">
                <a:sym typeface="Wingdings" pitchFamily="2" charset="2"/>
              </a:rPr>
              <a:t>  : </a:t>
            </a:r>
            <a:r>
              <a:rPr kumimoji="1" lang="ko-KR" altLang="en-US" sz="2000" dirty="0">
                <a:sym typeface="Wingdings" pitchFamily="2" charset="2"/>
              </a:rPr>
              <a:t>    </a:t>
            </a:r>
            <a:r>
              <a:rPr kumimoji="1" lang="ko-KR" altLang="en-US" sz="2000" dirty="0">
                <a:highlight>
                  <a:srgbClr val="FFFF00"/>
                </a:highlight>
                <a:sym typeface="Wingdings" pitchFamily="2" charset="2"/>
              </a:rPr>
              <a:t>당신</a:t>
            </a:r>
            <a:endParaRPr kumimoji="1" lang="ko-Kore-CZ" alt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936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07FA9-263B-8B08-AE1A-CBD564AE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CZ" dirty="0"/>
              <a:t>Review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F449E3-3EE4-A965-0899-D7FBE5E1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36" y="1853756"/>
            <a:ext cx="5858857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ko-Kore-CZ" sz="1800" dirty="0"/>
              <a:t>&lt; Be – verb &gt;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ko-Kore-CZ" sz="1800" dirty="0"/>
              <a:t>  Am  ,  Are  ,   Is       =      </a:t>
            </a:r>
            <a:r>
              <a:rPr kumimoji="1" lang="en-US" altLang="ko-KR" sz="1800" dirty="0"/>
              <a:t>-</a:t>
            </a:r>
            <a:r>
              <a:rPr kumimoji="1" lang="ko-KR" altLang="en-US" sz="1800" dirty="0"/>
              <a:t> 다</a:t>
            </a:r>
            <a:r>
              <a:rPr kumimoji="1" lang="en-US" altLang="ko-KR" sz="1800" dirty="0"/>
              <a:t> </a:t>
            </a:r>
            <a:r>
              <a:rPr kumimoji="1" lang="ko-KR" altLang="en-US" sz="1800" dirty="0"/>
              <a:t> </a:t>
            </a:r>
            <a:r>
              <a:rPr kumimoji="1" lang="en-US" altLang="ko-KR" sz="1800" dirty="0"/>
              <a:t>  ,</a:t>
            </a:r>
            <a:r>
              <a:rPr kumimoji="1" lang="ko-KR" altLang="en-US" sz="1800" dirty="0"/>
              <a:t>  </a:t>
            </a:r>
            <a:r>
              <a:rPr kumimoji="1" lang="en-US" altLang="ko-KR" sz="1800" dirty="0"/>
              <a:t>- </a:t>
            </a:r>
            <a:r>
              <a:rPr kumimoji="1" lang="ko-KR" altLang="en-US" sz="1800" dirty="0"/>
              <a:t> 이다    </a:t>
            </a:r>
            <a:r>
              <a:rPr kumimoji="1" lang="en-US" altLang="ko-KR" sz="1800" dirty="0"/>
              <a:t>( da  / I – da 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ko-Kore-CZ" sz="1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kumimoji="1" lang="en-US" altLang="ko-Kore-CZ" sz="1800" dirty="0"/>
          </a:p>
        </p:txBody>
      </p:sp>
      <p:sp>
        <p:nvSpPr>
          <p:cNvPr id="4" name="타원형 설명선[O] 3">
            <a:extLst>
              <a:ext uri="{FF2B5EF4-FFF2-40B4-BE49-F238E27FC236}">
                <a16:creationId xmlns:a16="http://schemas.microsoft.com/office/drawing/2014/main" id="{008B725A-13DC-826E-0E19-981E5E12DAA3}"/>
              </a:ext>
            </a:extLst>
          </p:cNvPr>
          <p:cNvSpPr/>
          <p:nvPr/>
        </p:nvSpPr>
        <p:spPr>
          <a:xfrm>
            <a:off x="2868925" y="1549139"/>
            <a:ext cx="1275612" cy="530923"/>
          </a:xfrm>
          <a:prstGeom prst="wedgeEllipseCallout">
            <a:avLst>
              <a:gd name="adj1" fmla="val 34262"/>
              <a:gd name="adj2" fmla="val 963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CZ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Behind Vowel</a:t>
            </a:r>
            <a:endParaRPr kumimoji="1" lang="ko-Kore-CZ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타원형 설명선[O] 4">
            <a:extLst>
              <a:ext uri="{FF2B5EF4-FFF2-40B4-BE49-F238E27FC236}">
                <a16:creationId xmlns:a16="http://schemas.microsoft.com/office/drawing/2014/main" id="{30F3898F-140C-EB6D-80E2-43BCFCA4BBC7}"/>
              </a:ext>
            </a:extLst>
          </p:cNvPr>
          <p:cNvSpPr/>
          <p:nvPr/>
        </p:nvSpPr>
        <p:spPr>
          <a:xfrm>
            <a:off x="4955476" y="1508017"/>
            <a:ext cx="1496521" cy="613168"/>
          </a:xfrm>
          <a:prstGeom prst="wedgeEllipseCallout">
            <a:avLst>
              <a:gd name="adj1" fmla="val -44513"/>
              <a:gd name="adj2" fmla="val 801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CZ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Behind</a:t>
            </a:r>
          </a:p>
          <a:p>
            <a:pPr algn="ctr"/>
            <a:r>
              <a:rPr kumimoji="1" lang="en-US" altLang="ko-Kore-CZ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Consonant</a:t>
            </a:r>
            <a:endParaRPr kumimoji="1" lang="ko-Kore-CZ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365D7-F63C-38AB-631D-B475CA3D08B2}"/>
              </a:ext>
            </a:extLst>
          </p:cNvPr>
          <p:cNvSpPr txBox="1"/>
          <p:nvPr/>
        </p:nvSpPr>
        <p:spPr>
          <a:xfrm>
            <a:off x="970700" y="3403053"/>
            <a:ext cx="5072062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CZ" dirty="0"/>
              <a:t>&lt; Informal expression&gt;</a:t>
            </a:r>
          </a:p>
          <a:p>
            <a:pPr>
              <a:lnSpc>
                <a:spcPct val="150000"/>
              </a:lnSpc>
            </a:pPr>
            <a:endParaRPr kumimoji="1" lang="en-US" altLang="ko-Kore-CZ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è"/>
            </a:pPr>
            <a:r>
              <a:rPr kumimoji="1" lang="ko-Kore-CZ" altLang="en-US" dirty="0">
                <a:sym typeface="Wingdings" pitchFamily="2" charset="2"/>
              </a:rPr>
              <a:t>야</a:t>
            </a:r>
            <a:r>
              <a:rPr kumimoji="1" lang="en-US" altLang="ko-Kore-CZ" dirty="0">
                <a:sym typeface="Wingdings" pitchFamily="2" charset="2"/>
              </a:rPr>
              <a:t>  </a:t>
            </a:r>
            <a:r>
              <a:rPr kumimoji="1" lang="en-US" altLang="ko-KR" dirty="0">
                <a:sym typeface="Wingdings" pitchFamily="2" charset="2"/>
              </a:rPr>
              <a:t>[</a:t>
            </a:r>
            <a:r>
              <a:rPr kumimoji="1" lang="en-US" altLang="ko-KR" dirty="0" err="1">
                <a:sym typeface="Wingdings" pitchFamily="2" charset="2"/>
              </a:rPr>
              <a:t>Ya</a:t>
            </a:r>
            <a:r>
              <a:rPr kumimoji="1" lang="en-US" altLang="ko-KR" dirty="0">
                <a:sym typeface="Wingdings" pitchFamily="2" charset="2"/>
              </a:rPr>
              <a:t>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è"/>
            </a:pPr>
            <a:endParaRPr kumimoji="1"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en-US" altLang="ko-Kore-CZ" dirty="0">
                <a:sym typeface="Wingdings" pitchFamily="2" charset="2"/>
              </a:rPr>
              <a:t>Ex) I am </a:t>
            </a:r>
            <a:r>
              <a:rPr kumimoji="1" lang="en-US" altLang="ko-Kore-CZ" dirty="0" err="1">
                <a:sym typeface="Wingdings" pitchFamily="2" charset="2"/>
              </a:rPr>
              <a:t>Haeryeon</a:t>
            </a:r>
            <a:r>
              <a:rPr kumimoji="1" lang="en-US" altLang="ko-Kore-CZ" dirty="0">
                <a:sym typeface="Wingdings" pitchFamily="2" charset="2"/>
              </a:rPr>
              <a:t>.               </a:t>
            </a:r>
            <a:r>
              <a:rPr kumimoji="1" lang="ko-KR" altLang="en-US" dirty="0">
                <a:sym typeface="Wingdings" pitchFamily="2" charset="2"/>
              </a:rPr>
              <a:t>나는 </a:t>
            </a:r>
            <a:r>
              <a:rPr kumimoji="1" lang="ko-KR" altLang="en-US" dirty="0" err="1">
                <a:sym typeface="Wingdings" pitchFamily="2" charset="2"/>
              </a:rPr>
              <a:t>해련</a:t>
            </a:r>
            <a:r>
              <a:rPr kumimoji="1" lang="ko-KR" altLang="en-US" dirty="0" err="1">
                <a:highlight>
                  <a:srgbClr val="FFFF00"/>
                </a:highlight>
                <a:sym typeface="Wingdings" pitchFamily="2" charset="2"/>
              </a:rPr>
              <a:t>이야</a:t>
            </a:r>
            <a:r>
              <a:rPr kumimoji="1" lang="en-US" altLang="ko-KR" dirty="0"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>
                <a:sym typeface="Wingdings" pitchFamily="2" charset="2"/>
              </a:rPr>
              <a:t>Ex) What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en-US" altLang="ko-KR" dirty="0">
                <a:sym typeface="Wingdings" pitchFamily="2" charset="2"/>
              </a:rPr>
              <a:t>is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en-US" altLang="ko-KR" dirty="0">
                <a:sym typeface="Wingdings" pitchFamily="2" charset="2"/>
              </a:rPr>
              <a:t>that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en-US" altLang="ko-KR" dirty="0">
                <a:sym typeface="Wingdings" pitchFamily="2" charset="2"/>
              </a:rPr>
              <a:t>?</a:t>
            </a:r>
            <a:r>
              <a:rPr kumimoji="1" lang="ko-KR" altLang="en-US" dirty="0">
                <a:sym typeface="Wingdings" pitchFamily="2" charset="2"/>
              </a:rPr>
              <a:t>                 저건 </a:t>
            </a:r>
            <a:r>
              <a:rPr kumimoji="1" lang="ko-KR" altLang="en-US" dirty="0" err="1">
                <a:sym typeface="Wingdings" pitchFamily="2" charset="2"/>
              </a:rPr>
              <a:t>뭐</a:t>
            </a:r>
            <a:r>
              <a:rPr kumimoji="1" lang="ko-KR" altLang="en-US" dirty="0" err="1">
                <a:highlight>
                  <a:srgbClr val="FFFF00"/>
                </a:highlight>
                <a:sym typeface="Wingdings" pitchFamily="2" charset="2"/>
              </a:rPr>
              <a:t>야</a:t>
            </a:r>
            <a:r>
              <a:rPr kumimoji="1" lang="en-US" altLang="ko-KR" dirty="0">
                <a:sym typeface="Wingdings" pitchFamily="2" charset="2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59EE2-0536-B4CF-EDED-24C74A5B7A24}"/>
              </a:ext>
            </a:extLst>
          </p:cNvPr>
          <p:cNvSpPr txBox="1"/>
          <p:nvPr/>
        </p:nvSpPr>
        <p:spPr>
          <a:xfrm>
            <a:off x="6807993" y="3579062"/>
            <a:ext cx="4657725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dirty="0"/>
              <a:t>&lt;</a:t>
            </a:r>
            <a:r>
              <a:rPr kumimoji="1" lang="ko-KR" altLang="en-US" dirty="0"/>
              <a:t> </a:t>
            </a:r>
            <a:r>
              <a:rPr kumimoji="1" lang="en-US" altLang="ko-KR" dirty="0"/>
              <a:t>Polite Expression &gt;</a:t>
            </a:r>
          </a:p>
          <a:p>
            <a:endParaRPr kumimoji="1" lang="en-US" altLang="ko-Kore-CZ" dirty="0"/>
          </a:p>
          <a:p>
            <a:endParaRPr kumimoji="1" lang="en-US" altLang="ko-Kore-CZ" dirty="0"/>
          </a:p>
          <a:p>
            <a:pPr marL="285750" indent="-285750">
              <a:buFont typeface="Wingdings" pitchFamily="2" charset="2"/>
              <a:buChar char="è"/>
            </a:pPr>
            <a:r>
              <a:rPr kumimoji="1" lang="ko-KR" altLang="en-US" dirty="0">
                <a:sym typeface="Wingdings" pitchFamily="2" charset="2"/>
              </a:rPr>
              <a:t>에요 </a:t>
            </a:r>
            <a:r>
              <a:rPr kumimoji="1" lang="en-US" altLang="ko-KR" dirty="0">
                <a:sym typeface="Wingdings" pitchFamily="2" charset="2"/>
              </a:rPr>
              <a:t>[</a:t>
            </a:r>
            <a:r>
              <a:rPr kumimoji="1" lang="en-US" altLang="ko-KR" dirty="0" err="1">
                <a:sym typeface="Wingdings" pitchFamily="2" charset="2"/>
              </a:rPr>
              <a:t>Yeyo</a:t>
            </a:r>
            <a:r>
              <a:rPr kumimoji="1" lang="en-US" altLang="ko-KR" dirty="0">
                <a:sym typeface="Wingdings" pitchFamily="2" charset="2"/>
              </a:rPr>
              <a:t>]     =.</a:t>
            </a:r>
            <a:r>
              <a:rPr kumimoji="1" lang="ko-KR" altLang="en-US" dirty="0">
                <a:sym typeface="Wingdings" pitchFamily="2" charset="2"/>
              </a:rPr>
              <a:t>   </a:t>
            </a:r>
            <a:r>
              <a:rPr kumimoji="1" lang="ko-KR" altLang="en-US" dirty="0" err="1">
                <a:sym typeface="Wingdings" pitchFamily="2" charset="2"/>
              </a:rPr>
              <a:t>이에요</a:t>
            </a:r>
            <a:r>
              <a:rPr kumimoji="1" lang="en-US" altLang="ko-KR" dirty="0">
                <a:sym typeface="Wingdings" pitchFamily="2" charset="2"/>
              </a:rPr>
              <a:t>  [</a:t>
            </a:r>
            <a:r>
              <a:rPr kumimoji="1" lang="en-US" altLang="ko-KR" dirty="0" err="1">
                <a:sym typeface="Wingdings" pitchFamily="2" charset="2"/>
              </a:rPr>
              <a:t>i</a:t>
            </a:r>
            <a:r>
              <a:rPr kumimoji="1" lang="en-US" altLang="ko-KR" dirty="0">
                <a:sym typeface="Wingdings" pitchFamily="2" charset="2"/>
              </a:rPr>
              <a:t> - </a:t>
            </a:r>
            <a:r>
              <a:rPr kumimoji="1" lang="en-US" altLang="ko-KR" dirty="0" err="1">
                <a:sym typeface="Wingdings" pitchFamily="2" charset="2"/>
              </a:rPr>
              <a:t>yae</a:t>
            </a:r>
            <a:r>
              <a:rPr kumimoji="1" lang="en-US" altLang="ko-KR" dirty="0">
                <a:sym typeface="Wingdings" pitchFamily="2" charset="2"/>
              </a:rPr>
              <a:t> – </a:t>
            </a:r>
            <a:r>
              <a:rPr kumimoji="1" lang="en-US" altLang="ko-KR" dirty="0" err="1">
                <a:sym typeface="Wingdings" pitchFamily="2" charset="2"/>
              </a:rPr>
              <a:t>yo</a:t>
            </a:r>
            <a:r>
              <a:rPr kumimoji="1" lang="en-US" altLang="ko-KR" dirty="0">
                <a:sym typeface="Wingdings" pitchFamily="2" charset="2"/>
              </a:rPr>
              <a:t>]</a:t>
            </a:r>
          </a:p>
          <a:p>
            <a:pPr marL="285750" indent="-285750">
              <a:buFont typeface="Wingdings" pitchFamily="2" charset="2"/>
              <a:buChar char="è"/>
            </a:pPr>
            <a:endParaRPr kumimoji="1" lang="en-US" altLang="ko-Kore-CZ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è"/>
            </a:pPr>
            <a:endParaRPr kumimoji="1" lang="en-US" altLang="ko-Kore-CZ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en-US" altLang="ko-Kore-CZ" dirty="0">
                <a:sym typeface="Wingdings" pitchFamily="2" charset="2"/>
              </a:rPr>
              <a:t>Ex) I am </a:t>
            </a:r>
            <a:r>
              <a:rPr kumimoji="1" lang="en-US" altLang="ko-Kore-CZ" dirty="0" err="1">
                <a:sym typeface="Wingdings" pitchFamily="2" charset="2"/>
              </a:rPr>
              <a:t>Nahyun</a:t>
            </a:r>
            <a:r>
              <a:rPr kumimoji="1" lang="en-US" altLang="ko-Kore-CZ" dirty="0">
                <a:sym typeface="Wingdings" pitchFamily="2" charset="2"/>
              </a:rPr>
              <a:t>.          </a:t>
            </a:r>
            <a:r>
              <a:rPr kumimoji="1" lang="ko-KR" altLang="en-US" dirty="0">
                <a:sym typeface="Wingdings" pitchFamily="2" charset="2"/>
              </a:rPr>
              <a:t>저는 나현</a:t>
            </a:r>
            <a:r>
              <a:rPr kumimoji="1" lang="ko-KR" altLang="en-US" dirty="0">
                <a:highlight>
                  <a:srgbClr val="FFFF00"/>
                </a:highlight>
                <a:sym typeface="Wingdings" pitchFamily="2" charset="2"/>
              </a:rPr>
              <a:t>이에요</a:t>
            </a:r>
            <a:r>
              <a:rPr kumimoji="1" lang="en-US" altLang="ko-KR" dirty="0"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ko-Kore-CZ" dirty="0">
                <a:sym typeface="Wingdings" pitchFamily="2" charset="2"/>
              </a:rPr>
              <a:t>Ex) What is this?          </a:t>
            </a:r>
            <a:r>
              <a:rPr kumimoji="1" lang="ko-KR" altLang="en-US" dirty="0">
                <a:sym typeface="Wingdings" pitchFamily="2" charset="2"/>
              </a:rPr>
              <a:t> 이건 </a:t>
            </a:r>
            <a:r>
              <a:rPr kumimoji="1" lang="ko-KR" altLang="en-US" dirty="0" err="1">
                <a:sym typeface="Wingdings" pitchFamily="2" charset="2"/>
              </a:rPr>
              <a:t>뭐</a:t>
            </a:r>
            <a:r>
              <a:rPr kumimoji="1" lang="ko-KR" altLang="en-US" dirty="0" err="1">
                <a:highlight>
                  <a:srgbClr val="FFFF00"/>
                </a:highlight>
                <a:sym typeface="Wingdings" pitchFamily="2" charset="2"/>
              </a:rPr>
              <a:t>에요</a:t>
            </a:r>
            <a:r>
              <a:rPr kumimoji="1" lang="en-US" altLang="ko-KR" dirty="0">
                <a:sym typeface="Wingdings" pitchFamily="2" charset="2"/>
              </a:rPr>
              <a:t>?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402805732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와이드스크린</PresentationFormat>
  <Paragraphs>208</Paragraphs>
  <Slides>22</Slides>
  <Notes>14</Notes>
  <HiddenSlides>0</HiddenSlides>
  <MMClips>10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AppleGothic</vt:lpstr>
      <vt:lpstr>Arial</vt:lpstr>
      <vt:lpstr>Calibri</vt:lpstr>
      <vt:lpstr>Gill Sans MT</vt:lpstr>
      <vt:lpstr>Roboto</vt:lpstr>
      <vt:lpstr>Times New Roman</vt:lpstr>
      <vt:lpstr>Wingdings</vt:lpstr>
      <vt:lpstr>갤러리</vt:lpstr>
      <vt:lpstr>Korean class</vt:lpstr>
      <vt:lpstr>Index </vt:lpstr>
      <vt:lpstr>Review</vt:lpstr>
      <vt:lpstr>Review</vt:lpstr>
      <vt:lpstr>PowerPoint 프레젠테이션</vt:lpstr>
      <vt:lpstr>How to write vowel</vt:lpstr>
      <vt:lpstr>Informal/polite expression</vt:lpstr>
      <vt:lpstr>Informal/polite expression</vt:lpstr>
      <vt:lpstr>Review</vt:lpstr>
      <vt:lpstr>Review – topic marker</vt:lpstr>
      <vt:lpstr>Grammar - palatalization </vt:lpstr>
      <vt:lpstr>Grammar - liquidization</vt:lpstr>
      <vt:lpstr>Grammar - nasalization</vt:lpstr>
      <vt:lpstr>Important !!</vt:lpstr>
      <vt:lpstr>Basic word -</vt:lpstr>
      <vt:lpstr>Dialogue</vt:lpstr>
      <vt:lpstr>Dialogue</vt:lpstr>
      <vt:lpstr>Dialogue</vt:lpstr>
      <vt:lpstr>Korean culture-Restaurant </vt:lpstr>
      <vt:lpstr>Korean culture-Restaurant </vt:lpstr>
      <vt:lpstr>Korean culture-Restaurant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나현 배</cp:lastModifiedBy>
  <cp:revision>11</cp:revision>
  <dcterms:created xsi:type="dcterms:W3CDTF">2020-12-23T12:33:32Z</dcterms:created>
  <dcterms:modified xsi:type="dcterms:W3CDTF">2022-11-09T16:08:36Z</dcterms:modified>
</cp:coreProperties>
</file>