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7" r:id="rId2"/>
    <p:sldId id="309" r:id="rId3"/>
    <p:sldId id="259" r:id="rId4"/>
    <p:sldId id="260" r:id="rId5"/>
    <p:sldId id="261" r:id="rId6"/>
    <p:sldId id="262" r:id="rId7"/>
    <p:sldId id="263" r:id="rId8"/>
    <p:sldId id="267" r:id="rId9"/>
    <p:sldId id="295" r:id="rId10"/>
    <p:sldId id="296" r:id="rId11"/>
    <p:sldId id="297" r:id="rId12"/>
    <p:sldId id="268" r:id="rId13"/>
    <p:sldId id="298" r:id="rId14"/>
    <p:sldId id="301" r:id="rId15"/>
    <p:sldId id="292" r:id="rId16"/>
    <p:sldId id="293" r:id="rId17"/>
    <p:sldId id="294" r:id="rId18"/>
    <p:sldId id="302" r:id="rId19"/>
    <p:sldId id="303" r:id="rId20"/>
    <p:sldId id="304" r:id="rId21"/>
    <p:sldId id="306" r:id="rId22"/>
    <p:sldId id="307" r:id="rId23"/>
    <p:sldId id="305" r:id="rId24"/>
    <p:sldId id="308" r:id="rId25"/>
    <p:sldId id="269" r:id="rId26"/>
    <p:sldId id="28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69385" autoAdjust="0"/>
  </p:normalViewPr>
  <p:slideViewPr>
    <p:cSldViewPr snapToGrid="0" snapToObjects="1">
      <p:cViewPr varScale="1">
        <p:scale>
          <a:sx n="59" d="100"/>
          <a:sy n="59" d="100"/>
        </p:scale>
        <p:origin x="14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274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CZ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75AA-1E93-4247-A86F-0EC209A5838C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CZ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CZ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CZ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F596-23BE-1844-97FC-1F5AFFFB3CC9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02633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75384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In Korean, you can make negative sentences using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못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 and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안</a:t>
            </a: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The two are used in different situations</a:t>
            </a:r>
          </a:p>
          <a:p>
            <a:endParaRPr kumimoji="1" lang="en-US" altLang="en-US" b="0" i="0" dirty="0">
              <a:solidFill>
                <a:srgbClr val="000000"/>
              </a:solidFill>
              <a:effectLst/>
              <a:latin typeface="noto"/>
            </a:endParaRPr>
          </a:p>
          <a:p>
            <a:r>
              <a:rPr kumimoji="1" lang="ko-KR" altLang="en-US" b="0" i="0" dirty="0">
                <a:solidFill>
                  <a:srgbClr val="000000"/>
                </a:solidFill>
                <a:effectLst/>
                <a:latin typeface="noto"/>
              </a:rPr>
              <a:t>안 </a:t>
            </a:r>
            <a:r>
              <a:rPr kumimoji="1" lang="en-US" altLang="ko-KR" b="0" i="0" dirty="0">
                <a:solidFill>
                  <a:srgbClr val="000000"/>
                </a:solidFill>
                <a:effectLst/>
                <a:latin typeface="noto"/>
              </a:rPr>
              <a:t>used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2. </a:t>
            </a: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Indicate that a certain action does not occur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42900" marR="0" indent="-34290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2. A certain state does not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3. Simply denies an objective fact by the will of the subject to perform the action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</a:p>
          <a:p>
            <a:pPr marL="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In conclusion, what the subject who performs the action does not do by will is to use ‘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’</a:t>
            </a:r>
          </a:p>
          <a:p>
            <a:endParaRPr kumimoji="1" lang="en-US" altLang="en-US" b="0" i="0" dirty="0">
              <a:solidFill>
                <a:srgbClr val="000000"/>
              </a:solidFill>
              <a:effectLst/>
              <a:latin typeface="noto"/>
            </a:endParaRPr>
          </a:p>
          <a:p>
            <a:r>
              <a:rPr kumimoji="1" lang="ko-KR" altLang="en-US" b="0" i="0" dirty="0">
                <a:solidFill>
                  <a:srgbClr val="000000"/>
                </a:solidFill>
                <a:effectLst/>
                <a:latin typeface="noto"/>
              </a:rPr>
              <a:t>못 </a:t>
            </a:r>
            <a:r>
              <a:rPr kumimoji="1" lang="en-US" altLang="ko-KR" b="0" i="0" dirty="0">
                <a:solidFill>
                  <a:srgbClr val="000000"/>
                </a:solidFill>
                <a:effectLst/>
                <a:latin typeface="noto"/>
              </a:rPr>
              <a:t>used</a:t>
            </a:r>
          </a:p>
          <a:p>
            <a:pPr marL="342900" indent="-342900">
              <a:buAutoNum type="arabicPeriod"/>
              <a:defRPr/>
            </a:pPr>
            <a:r>
              <a:rPr lang="en-US" altLang="ko-KR" sz="1100" b="0" dirty="0">
                <a:solidFill>
                  <a:srgbClr val="000000"/>
                </a:solidFill>
                <a:latin typeface="Noto Sans"/>
              </a:rPr>
              <a:t>I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 Sans"/>
              </a:rPr>
              <a:t>ndicate that the ability  for the subject's will is insufficient</a:t>
            </a:r>
          </a:p>
          <a:p>
            <a:pPr marL="342900" indent="-342900">
              <a:buAutoNum type="arabicPeriod"/>
              <a:defRPr/>
            </a:pPr>
            <a:endParaRPr lang="en-US" altLang="ko-KR" sz="1100" b="0" dirty="0">
              <a:solidFill>
                <a:srgbClr val="000000"/>
              </a:solidFill>
              <a:latin typeface="Noto Sans"/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1100" b="0" i="0" dirty="0">
                <a:solidFill>
                  <a:srgbClr val="000000"/>
                </a:solidFill>
                <a:effectLst/>
                <a:latin typeface="Noto Sans"/>
              </a:rPr>
              <a:t> Or it cannot happen due to other circumstances</a:t>
            </a:r>
          </a:p>
          <a:p>
            <a:pPr marL="0" indent="0">
              <a:buNone/>
              <a:defRPr/>
            </a:pPr>
            <a:endParaRPr lang="en-US" altLang="ko-KR" sz="1600" b="0" i="0" dirty="0">
              <a:solidFill>
                <a:srgbClr val="000000"/>
              </a:solidFill>
              <a:effectLst/>
              <a:latin typeface="noto"/>
            </a:endParaRPr>
          </a:p>
          <a:p>
            <a:pPr marL="0" indent="0">
              <a:buNone/>
              <a:defRPr/>
            </a:pPr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It is used it for situations you can't do</a:t>
            </a:r>
            <a:endParaRPr lang="ko-KR" altLang="en-US" sz="1100" b="0" dirty="0"/>
          </a:p>
          <a:p>
            <a:endParaRPr kumimoji="1" lang="ko-Kore-CZ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18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82852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안 만나다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＂ means not meeting by my will</a:t>
            </a:r>
            <a:br>
              <a:rPr lang="en-US" altLang="ko-KR" dirty="0"/>
            </a:b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＂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못 만나다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＂ is not because of my will, but because of other situations</a:t>
            </a:r>
            <a:endParaRPr kumimoji="1" lang="ko-Kore-CZ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19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421463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Like the negative expression ‘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’ sentence that we saw in the review,</a:t>
            </a:r>
            <a:br>
              <a:rPr lang="en-US" altLang="ko-KR" dirty="0"/>
            </a:b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There are two ways of using the word "mot" in negative sentences</a:t>
            </a:r>
          </a:p>
          <a:p>
            <a:endParaRPr kumimoji="1" lang="en-US" altLang="en-US" b="0" i="0" dirty="0">
              <a:solidFill>
                <a:srgbClr val="000000"/>
              </a:solidFill>
              <a:effectLst/>
              <a:latin typeface="noto"/>
            </a:endParaRPr>
          </a:p>
          <a:p>
            <a:endParaRPr kumimoji="1" lang="ko-Kore-CZ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20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495579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21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480532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22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87002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23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65826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I made a simple example. Let's solve it together</a:t>
            </a:r>
            <a:endParaRPr kumimoji="1" lang="ko-Kore-CZ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24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414439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9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402193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10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422361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11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80050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13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85616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14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06082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15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72990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16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134811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17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27583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02300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9"/>
            <a:ext cx="4973915" cy="30920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8"/>
          </a:xfrm>
        </p:spPr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5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1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3" y="798975"/>
            <a:ext cx="7828831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7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7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7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1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5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1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1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5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9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71164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1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3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0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6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FCAA-4738-5A41-BDD1-1FC6F310DD66}" type="datetimeFigureOut">
              <a:rPr kumimoji="1" lang="ko-Kore-CZ" altLang="en-US" smtClean="0"/>
              <a:t>11/16/2022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E8136B-B731-9645-9497-0DEA0E29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5" y="1584553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kumimoji="1" lang="en-US" altLang="en-US" sz="7200" dirty="0">
                <a:solidFill>
                  <a:srgbClr val="454545"/>
                </a:solidFill>
              </a:rPr>
              <a:t>Korean class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EC2BA-7C1D-834F-B087-B791AD2BF238}"/>
              </a:ext>
            </a:extLst>
          </p:cNvPr>
          <p:cNvSpPr txBox="1"/>
          <p:nvPr/>
        </p:nvSpPr>
        <p:spPr>
          <a:xfrm>
            <a:off x="4872042" y="4371975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CZ" dirty="0">
                <a:solidFill>
                  <a:srgbClr val="C00000"/>
                </a:solidFill>
              </a:rPr>
              <a:t>WEEK 6</a:t>
            </a:r>
            <a:endParaRPr kumimoji="1" lang="ko-Kore-CZ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8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EBA6F8-A90F-33DE-B471-597CFC2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6" y="1185973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Review</a:t>
            </a:r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2016125"/>
            <a:ext cx="6196734" cy="627322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ko-Kore-CZ" sz="4400" dirty="0"/>
              <a:t>Past expression</a:t>
            </a:r>
            <a:endParaRPr kumimoji="1" lang="ko-Kore-CZ" altLang="en-US" sz="3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62AAD81-71B2-7627-ADBE-9066CC163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93" y="2643447"/>
            <a:ext cx="9140613" cy="36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7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EBA6F8-A90F-33DE-B471-597CFC2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6" y="1185973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Review</a:t>
            </a:r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2016125"/>
            <a:ext cx="6196734" cy="627322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ko-Kore-CZ" sz="4400" dirty="0"/>
              <a:t>Past expression</a:t>
            </a:r>
            <a:endParaRPr kumimoji="1" lang="ko-Kore-CZ" altLang="en-US" sz="3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34D16E9-0FFD-BB2C-DBE0-62D87EF7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78" y="2757179"/>
            <a:ext cx="9628971" cy="37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EE5C1F-DA02-00E9-69EF-33434782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193626"/>
            <a:ext cx="9603275" cy="654630"/>
          </a:xfrm>
        </p:spPr>
        <p:txBody>
          <a:bodyPr>
            <a:normAutofit fontScale="90000"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1.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Past tense marker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었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았</a:t>
            </a:r>
            <a:b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endParaRPr kumimoji="1" lang="ko-Kore-CZ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699EE0E-7A93-C7BA-3B4D-837300D55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 t="34014" r="22475" b="18911"/>
          <a:stretch/>
        </p:blipFill>
        <p:spPr>
          <a:xfrm>
            <a:off x="682525" y="2015732"/>
            <a:ext cx="8462348" cy="3972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58DC4-6C6C-ADB1-5C2B-19C350DAE0F7}"/>
              </a:ext>
            </a:extLst>
          </p:cNvPr>
          <p:cNvSpPr txBox="1"/>
          <p:nvPr/>
        </p:nvSpPr>
        <p:spPr>
          <a:xfrm>
            <a:off x="8894100" y="5465337"/>
            <a:ext cx="362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Subtle differences 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5397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EBA6F8-A90F-33DE-B471-597CFC2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6" y="1185973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Review</a:t>
            </a:r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2016125"/>
            <a:ext cx="6196734" cy="627322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ko-Kore-CZ" sz="6000" dirty="0"/>
              <a:t>Future expression</a:t>
            </a:r>
            <a:endParaRPr kumimoji="1" lang="ko-Kore-CZ" altLang="en-US" sz="3200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0AA1DD01-5A72-D7AC-7537-BDDCCCC8FB96}"/>
              </a:ext>
            </a:extLst>
          </p:cNvPr>
          <p:cNvSpPr txBox="1">
            <a:spLocks/>
          </p:cNvSpPr>
          <p:nvPr/>
        </p:nvSpPr>
        <p:spPr>
          <a:xfrm>
            <a:off x="1294362" y="288070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altLang="ko-Kore-CZ" sz="2800">
                <a:latin typeface="AppleGothic" pitchFamily="2" charset="-127"/>
                <a:ea typeface="AppleGothic" pitchFamily="2" charset="-127"/>
              </a:rPr>
              <a:t>If you want to make a future expression,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ko-Kore-CZ" sz="2800">
                <a:latin typeface="AppleGothic" pitchFamily="2" charset="-127"/>
                <a:ea typeface="AppleGothic" pitchFamily="2" charset="-127"/>
              </a:rPr>
              <a:t>add</a:t>
            </a:r>
            <a:r>
              <a:rPr kumimoji="1" lang="en" altLang="ko-Kore-CZ" sz="320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" altLang="ko-Kore-CZ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–</a:t>
            </a:r>
            <a:r>
              <a:rPr kumimoji="1" lang="ko-KR" altLang="en-US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ㄹ</a:t>
            </a:r>
            <a:r>
              <a:rPr kumimoji="1" lang="en-US" altLang="ko-KR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ko-KR" altLang="en-US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을 거야</a:t>
            </a:r>
            <a:r>
              <a:rPr kumimoji="1" lang="en-US" altLang="ko-KR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</a:t>
            </a:r>
            <a:r>
              <a:rPr kumimoji="1" lang="ko-KR" altLang="en-US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거다</a:t>
            </a:r>
            <a:r>
              <a:rPr kumimoji="1" lang="en-US" altLang="ko-KR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800">
                <a:latin typeface="AppleGothic" pitchFamily="2" charset="-127"/>
                <a:ea typeface="AppleGothic" pitchFamily="2" charset="-127"/>
              </a:rPr>
              <a:t>to verb’s ending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kumimoji="1" lang="en" altLang="ko-Kore-CZ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–</a:t>
            </a:r>
            <a:r>
              <a:rPr kumimoji="1" lang="ko-KR" altLang="en-US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ㄹ</a:t>
            </a:r>
            <a:r>
              <a:rPr kumimoji="1" lang="en-US" altLang="ko-KR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ko-KR" altLang="en-US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을 거예요 </a:t>
            </a:r>
            <a:r>
              <a:rPr kumimoji="1" lang="en-US" altLang="ko-KR" sz="3200" b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(polite)</a:t>
            </a:r>
            <a:endParaRPr kumimoji="1" lang="en-US" altLang="ko-KR" sz="3200" dirty="0">
              <a:latin typeface="AppleGothic" pitchFamily="2" charset="-127"/>
              <a:ea typeface="Apple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9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EBA6F8-A90F-33DE-B471-597CFC2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6" y="1185973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Review</a:t>
            </a:r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2016125"/>
            <a:ext cx="6196734" cy="627322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ko-Kore-CZ" sz="6000" dirty="0"/>
              <a:t>Future expression</a:t>
            </a:r>
            <a:endParaRPr kumimoji="1" lang="ko-Kore-CZ" altLang="en-US" sz="3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F0197F0-5D69-7B82-2F9C-A8FE41269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05" y="2643447"/>
            <a:ext cx="9603275" cy="35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4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EBA6F8-A90F-33DE-B471-597CFC2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6" y="1113509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Review</a:t>
            </a:r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2016125"/>
            <a:ext cx="6196734" cy="627322"/>
          </a:xfrm>
        </p:spPr>
        <p:txBody>
          <a:bodyPr>
            <a:normAutofit/>
          </a:bodyPr>
          <a:lstStyle/>
          <a:p>
            <a:r>
              <a:rPr kumimoji="1" lang="en-US" altLang="ko-Kore-CZ" sz="3200" dirty="0"/>
              <a:t>Negative expression – ‘</a:t>
            </a:r>
            <a:r>
              <a:rPr kumimoji="1" lang="ko-KR" altLang="en-US" sz="3200" dirty="0"/>
              <a:t>안</a:t>
            </a:r>
            <a:r>
              <a:rPr kumimoji="1" lang="en-US" altLang="ko-KR" sz="3200" dirty="0"/>
              <a:t>’</a:t>
            </a:r>
            <a:endParaRPr kumimoji="1" lang="ko-Kore-CZ" altLang="en-US" sz="32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05E7D88F-7184-6ED5-157B-46D55FD3B837}"/>
              </a:ext>
            </a:extLst>
          </p:cNvPr>
          <p:cNvSpPr txBox="1">
            <a:spLocks/>
          </p:cNvSpPr>
          <p:nvPr/>
        </p:nvSpPr>
        <p:spPr>
          <a:xfrm>
            <a:off x="1450976" y="2657178"/>
            <a:ext cx="11578281" cy="3878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There are mainly two ways to make negative sentence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altLang="ko-Kore-CZ" sz="2800" dirty="0">
                <a:latin typeface="AppleGothic" pitchFamily="2" charset="-127"/>
                <a:ea typeface="AppleGothic" pitchFamily="2" charset="-127"/>
              </a:rPr>
              <a:t>         1. Adding </a:t>
            </a:r>
            <a:r>
              <a:rPr lang="ko-KR" altLang="en-US" sz="28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안 </a:t>
            </a:r>
            <a:r>
              <a:rPr lang="en-US" altLang="ko-KR" sz="28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8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an] </a:t>
            </a:r>
            <a:r>
              <a:rPr lang="en" altLang="ko-Kore-CZ" sz="2800" dirty="0">
                <a:latin typeface="AppleGothic" pitchFamily="2" charset="-127"/>
                <a:ea typeface="AppleGothic" pitchFamily="2" charset="-127"/>
              </a:rPr>
              <a:t>before a verb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altLang="ko-Kore-CZ" sz="2800" dirty="0">
                <a:latin typeface="AppleGothic" pitchFamily="2" charset="-127"/>
                <a:ea typeface="AppleGothic" pitchFamily="2" charset="-127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altLang="ko-Kore-CZ" sz="2800" dirty="0">
                <a:latin typeface="AppleGothic" pitchFamily="2" charset="-127"/>
                <a:ea typeface="AppleGothic" pitchFamily="2" charset="-127"/>
              </a:rPr>
              <a:t>         2. Using the negative verb ending, </a:t>
            </a:r>
            <a:r>
              <a:rPr lang="ko-KR" altLang="en-US" sz="28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지 않다 </a:t>
            </a:r>
            <a:r>
              <a:rPr lang="en-US" altLang="ko-KR" sz="28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[ </a:t>
            </a:r>
            <a:r>
              <a:rPr lang="en" altLang="ko-Kore-CZ" sz="28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ji an-ta]</a:t>
            </a:r>
            <a:br>
              <a:rPr lang="en" altLang="ko-Kore-CZ" sz="28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</a:br>
            <a:endParaRPr lang="en" altLang="ko-Kore-CZ" sz="2800" b="1" dirty="0">
              <a:solidFill>
                <a:srgbClr val="C00000"/>
              </a:solidFill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81401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EBA6F8-A90F-33DE-B471-597CFC2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6" y="1185973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Review</a:t>
            </a:r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2016125"/>
            <a:ext cx="6196734" cy="627322"/>
          </a:xfrm>
        </p:spPr>
        <p:txBody>
          <a:bodyPr>
            <a:normAutofit/>
          </a:bodyPr>
          <a:lstStyle/>
          <a:p>
            <a:r>
              <a:rPr kumimoji="1" lang="en-US" altLang="ko-Kore-CZ" sz="3200" dirty="0"/>
              <a:t>Negative expression</a:t>
            </a:r>
            <a:endParaRPr kumimoji="1" lang="ko-Kore-CZ" altLang="en-US" sz="3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EC96EAA-9F8B-41F4-9486-F467FDBEA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50976" y="2876203"/>
            <a:ext cx="9754393" cy="3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1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EBA6F8-A90F-33DE-B471-597CFC2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6" y="1160850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Review</a:t>
            </a:r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2016125"/>
            <a:ext cx="6196734" cy="627322"/>
          </a:xfrm>
        </p:spPr>
        <p:txBody>
          <a:bodyPr>
            <a:normAutofit/>
          </a:bodyPr>
          <a:lstStyle/>
          <a:p>
            <a:r>
              <a:rPr kumimoji="1" lang="en-US" altLang="ko-Kore-CZ" sz="3200" dirty="0"/>
              <a:t>Negative expression</a:t>
            </a:r>
            <a:endParaRPr kumimoji="1" lang="ko-Kore-CZ" altLang="en-US" sz="3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618160A-6DC0-E55B-9E1F-B56A33524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76" y="2825958"/>
            <a:ext cx="9887444" cy="38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1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1015477"/>
            <a:ext cx="6196734" cy="627322"/>
          </a:xfrm>
        </p:spPr>
        <p:txBody>
          <a:bodyPr>
            <a:normAutofit/>
          </a:bodyPr>
          <a:lstStyle/>
          <a:p>
            <a:r>
              <a:rPr kumimoji="1" lang="en-US" altLang="ko-Kore-CZ" sz="3200" dirty="0"/>
              <a:t>Negative expression</a:t>
            </a:r>
            <a:endParaRPr kumimoji="1" lang="ko-Kore-CZ" altLang="en-US" sz="3200" dirty="0"/>
          </a:p>
        </p:txBody>
      </p:sp>
      <p:graphicFrame>
        <p:nvGraphicFramePr>
          <p:cNvPr id="9" name="표 9">
            <a:extLst>
              <a:ext uri="{FF2B5EF4-FFF2-40B4-BE49-F238E27FC236}">
                <a16:creationId xmlns:a16="http://schemas.microsoft.com/office/drawing/2014/main" id="{58A0069E-7460-6080-CA5A-2FA8E89E4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386"/>
              </p:ext>
            </p:extLst>
          </p:nvPr>
        </p:nvGraphicFramePr>
        <p:xfrm>
          <a:off x="1510341" y="2161309"/>
          <a:ext cx="977859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298">
                  <a:extLst>
                    <a:ext uri="{9D8B030D-6E8A-4147-A177-3AD203B41FA5}">
                      <a16:colId xmlns:a16="http://schemas.microsoft.com/office/drawing/2014/main" val="1080873734"/>
                    </a:ext>
                  </a:extLst>
                </a:gridCol>
                <a:gridCol w="4889298">
                  <a:extLst>
                    <a:ext uri="{9D8B030D-6E8A-4147-A177-3AD203B41FA5}">
                      <a16:colId xmlns:a16="http://schemas.microsoft.com/office/drawing/2014/main" val="2111082975"/>
                    </a:ext>
                  </a:extLst>
                </a:gridCol>
              </a:tblGrid>
              <a:tr h="66454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174682"/>
                  </a:ext>
                </a:extLst>
              </a:tr>
              <a:tr h="33588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20521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D3B8629-B5C2-2C79-6908-15BE7042E8B5}"/>
              </a:ext>
            </a:extLst>
          </p:cNvPr>
          <p:cNvSpPr txBox="1"/>
          <p:nvPr/>
        </p:nvSpPr>
        <p:spPr>
          <a:xfrm>
            <a:off x="903063" y="2161309"/>
            <a:ext cx="6109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/>
              <a:t>Using ‘</a:t>
            </a:r>
            <a:r>
              <a:rPr lang="ko-KR" altLang="en-US" sz="2800" b="1" dirty="0"/>
              <a:t>안</a:t>
            </a:r>
            <a:r>
              <a:rPr lang="en-US" altLang="ko-KR" sz="2800" b="1" dirty="0"/>
              <a:t>’ [an]</a:t>
            </a:r>
            <a:endParaRPr lang="ko-KR" altLang="en-US" sz="2000" b="1" dirty="0"/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4BA72359-94D0-E22C-175A-1773C9C08716}"/>
              </a:ext>
            </a:extLst>
          </p:cNvPr>
          <p:cNvSpPr txBox="1"/>
          <p:nvPr/>
        </p:nvSpPr>
        <p:spPr>
          <a:xfrm>
            <a:off x="6900962" y="2197818"/>
            <a:ext cx="3149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800" b="1" dirty="0"/>
              <a:t>Using ‘</a:t>
            </a:r>
            <a:r>
              <a:rPr lang="ko-KR" altLang="en-US" sz="2800" b="1" dirty="0"/>
              <a:t>못</a:t>
            </a:r>
            <a:r>
              <a:rPr lang="en-US" altLang="ko-KR" sz="2800" b="1" dirty="0"/>
              <a:t>’ [mot]</a:t>
            </a:r>
            <a:endParaRPr lang="ko-KR" altLang="en-US" sz="2800" b="1" dirty="0"/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id="{DFE434A3-E9F1-4C11-43A6-6FD938E17B46}"/>
              </a:ext>
            </a:extLst>
          </p:cNvPr>
          <p:cNvSpPr txBox="1"/>
          <p:nvPr/>
        </p:nvSpPr>
        <p:spPr>
          <a:xfrm>
            <a:off x="1607654" y="2898054"/>
            <a:ext cx="4700671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Noto Sans"/>
              </a:rPr>
              <a:t>It is used</a:t>
            </a:r>
          </a:p>
          <a:p>
            <a:pPr lvl="0">
              <a:defRPr/>
            </a:pPr>
            <a:endParaRPr lang="en-US" altLang="ko-KR" sz="2100" b="1" i="0" dirty="0">
              <a:solidFill>
                <a:srgbClr val="000000"/>
              </a:solidFill>
              <a:effectLst/>
              <a:latin typeface="Noto Sans"/>
            </a:endParaRPr>
          </a:p>
          <a:p>
            <a:pPr lvl="0">
              <a:defRPr/>
            </a:pPr>
            <a:r>
              <a:rPr lang="en-US" altLang="ko-KR" sz="2100" b="1" dirty="0">
                <a:solidFill>
                  <a:srgbClr val="000000"/>
                </a:solidFill>
                <a:latin typeface="Noto Sans"/>
              </a:rPr>
              <a:t>1. I</a:t>
            </a:r>
            <a:r>
              <a:rPr lang="en-US" altLang="ko-KR" sz="2100" b="1" i="0" dirty="0">
                <a:solidFill>
                  <a:srgbClr val="000000"/>
                </a:solidFill>
                <a:effectLst/>
                <a:latin typeface="Noto Sans"/>
              </a:rPr>
              <a:t>ndicate that a certain action </a:t>
            </a:r>
          </a:p>
          <a:p>
            <a:pPr lvl="0">
              <a:defRPr/>
            </a:pPr>
            <a:r>
              <a:rPr lang="en-US" altLang="ko-KR" sz="2100" b="1" i="0" dirty="0">
                <a:solidFill>
                  <a:srgbClr val="000000"/>
                </a:solidFill>
                <a:effectLst/>
                <a:latin typeface="Noto Sans"/>
              </a:rPr>
              <a:t>    does not occur</a:t>
            </a:r>
          </a:p>
          <a:p>
            <a:pPr lvl="0">
              <a:defRPr/>
            </a:pPr>
            <a:endParaRPr lang="en-US" altLang="ko-KR" sz="2100" b="1" i="0" dirty="0">
              <a:solidFill>
                <a:srgbClr val="000000"/>
              </a:solidFill>
              <a:effectLst/>
              <a:latin typeface="Noto Sans"/>
            </a:endParaRPr>
          </a:p>
          <a:p>
            <a:pPr marL="342900" indent="-342900">
              <a:buAutoNum type="arabicPeriod" startAt="2"/>
              <a:defRPr/>
            </a:pPr>
            <a:r>
              <a:rPr lang="en-US" altLang="ko-KR" sz="2100" b="1" i="0" dirty="0">
                <a:solidFill>
                  <a:srgbClr val="000000"/>
                </a:solidFill>
                <a:effectLst/>
                <a:latin typeface="Noto Sans"/>
              </a:rPr>
              <a:t>A certain state does not</a:t>
            </a:r>
          </a:p>
          <a:p>
            <a:pPr marL="342900" indent="-342900">
              <a:buAutoNum type="arabicPeriod" startAt="2"/>
              <a:defRPr/>
            </a:pPr>
            <a:endParaRPr lang="en-US" altLang="ko-KR" sz="2100" b="1" i="0" dirty="0">
              <a:solidFill>
                <a:srgbClr val="000000"/>
              </a:solidFill>
              <a:effectLst/>
              <a:latin typeface="Noto Sans"/>
            </a:endParaRPr>
          </a:p>
          <a:p>
            <a:pPr lvl="0">
              <a:defRPr/>
            </a:pPr>
            <a:r>
              <a:rPr lang="en-US" altLang="ko-KR" sz="2100" b="1" i="0" dirty="0">
                <a:solidFill>
                  <a:srgbClr val="000000"/>
                </a:solidFill>
                <a:effectLst/>
                <a:latin typeface="Noto Sans"/>
              </a:rPr>
              <a:t>3.  </a:t>
            </a:r>
            <a:r>
              <a:rPr lang="en-US" altLang="ko-KR" sz="2100" b="1" dirty="0">
                <a:solidFill>
                  <a:srgbClr val="000000"/>
                </a:solidFill>
                <a:latin typeface="Noto Sans"/>
              </a:rPr>
              <a:t>S</a:t>
            </a:r>
            <a:r>
              <a:rPr lang="en-US" altLang="ko-KR" sz="2100" b="1" i="0" dirty="0">
                <a:solidFill>
                  <a:srgbClr val="000000"/>
                </a:solidFill>
                <a:effectLst/>
                <a:latin typeface="Noto Sans"/>
              </a:rPr>
              <a:t>imply denies an objective fact </a:t>
            </a:r>
          </a:p>
          <a:p>
            <a:pPr lvl="0">
              <a:defRPr/>
            </a:pPr>
            <a:r>
              <a:rPr lang="en-US" altLang="ko-KR" sz="2100" b="1" i="0" dirty="0">
                <a:solidFill>
                  <a:srgbClr val="000000"/>
                </a:solidFill>
                <a:effectLst/>
                <a:latin typeface="Noto Sans"/>
              </a:rPr>
              <a:t>by the will of the subject to perform the action</a:t>
            </a:r>
            <a:endParaRPr lang="en-US" altLang="ko-KR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6623B9DD-C3AA-F8A9-0843-513F9E80984D}"/>
              </a:ext>
            </a:extLst>
          </p:cNvPr>
          <p:cNvSpPr txBox="1"/>
          <p:nvPr/>
        </p:nvSpPr>
        <p:spPr>
          <a:xfrm>
            <a:off x="6399639" y="3289421"/>
            <a:ext cx="4875372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Noto Sans"/>
              </a:rPr>
              <a:t>It is used</a:t>
            </a:r>
          </a:p>
          <a:p>
            <a:pPr lvl="0">
              <a:defRPr/>
            </a:pPr>
            <a:endParaRPr lang="en-US" altLang="ko-KR" dirty="0">
              <a:solidFill>
                <a:srgbClr val="000000"/>
              </a:solidFill>
              <a:latin typeface="Noto Sans"/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2100" b="1" dirty="0">
                <a:solidFill>
                  <a:srgbClr val="000000"/>
                </a:solidFill>
                <a:latin typeface="Noto Sans"/>
              </a:rPr>
              <a:t>I</a:t>
            </a:r>
            <a:r>
              <a:rPr lang="en-US" altLang="ko-KR" sz="2100" b="1" i="0" dirty="0">
                <a:solidFill>
                  <a:srgbClr val="000000"/>
                </a:solidFill>
                <a:effectLst/>
                <a:latin typeface="Noto Sans"/>
              </a:rPr>
              <a:t>ndicate that the ability  for the subject's will is insufficient</a:t>
            </a:r>
          </a:p>
          <a:p>
            <a:pPr marL="342900" indent="-342900">
              <a:buAutoNum type="arabicPeriod"/>
              <a:defRPr/>
            </a:pPr>
            <a:endParaRPr lang="en-US" altLang="ko-KR" sz="2100" b="1" dirty="0">
              <a:solidFill>
                <a:srgbClr val="000000"/>
              </a:solidFill>
              <a:latin typeface="Noto Sans"/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2100" b="1" i="0" dirty="0">
                <a:solidFill>
                  <a:srgbClr val="000000"/>
                </a:solidFill>
                <a:effectLst/>
                <a:latin typeface="Noto Sans"/>
              </a:rPr>
              <a:t> Or it cannot happen due to other circumstances</a:t>
            </a:r>
            <a:endParaRPr lang="ko-KR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65313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1015477"/>
            <a:ext cx="6196734" cy="627322"/>
          </a:xfrm>
        </p:spPr>
        <p:txBody>
          <a:bodyPr>
            <a:normAutofit/>
          </a:bodyPr>
          <a:lstStyle/>
          <a:p>
            <a:r>
              <a:rPr kumimoji="1" lang="en-US" altLang="ko-Kore-CZ" sz="3200" dirty="0"/>
              <a:t>Negative expression</a:t>
            </a:r>
            <a:endParaRPr kumimoji="1" lang="ko-Kore-CZ" altLang="en-US" sz="3200" dirty="0"/>
          </a:p>
        </p:txBody>
      </p:sp>
      <p:graphicFrame>
        <p:nvGraphicFramePr>
          <p:cNvPr id="9" name="표 9">
            <a:extLst>
              <a:ext uri="{FF2B5EF4-FFF2-40B4-BE49-F238E27FC236}">
                <a16:creationId xmlns:a16="http://schemas.microsoft.com/office/drawing/2014/main" id="{58A0069E-7460-6080-CA5A-2FA8E89E40EA}"/>
              </a:ext>
            </a:extLst>
          </p:cNvPr>
          <p:cNvGraphicFramePr>
            <a:graphicFrameLocks noGrp="1"/>
          </p:cNvGraphicFramePr>
          <p:nvPr/>
        </p:nvGraphicFramePr>
        <p:xfrm>
          <a:off x="1510341" y="2161309"/>
          <a:ext cx="977859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298">
                  <a:extLst>
                    <a:ext uri="{9D8B030D-6E8A-4147-A177-3AD203B41FA5}">
                      <a16:colId xmlns:a16="http://schemas.microsoft.com/office/drawing/2014/main" val="1080873734"/>
                    </a:ext>
                  </a:extLst>
                </a:gridCol>
                <a:gridCol w="4889298">
                  <a:extLst>
                    <a:ext uri="{9D8B030D-6E8A-4147-A177-3AD203B41FA5}">
                      <a16:colId xmlns:a16="http://schemas.microsoft.com/office/drawing/2014/main" val="2111082975"/>
                    </a:ext>
                  </a:extLst>
                </a:gridCol>
              </a:tblGrid>
              <a:tr h="66454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174682"/>
                  </a:ext>
                </a:extLst>
              </a:tr>
              <a:tr h="33588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20521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D3B8629-B5C2-2C79-6908-15BE7042E8B5}"/>
              </a:ext>
            </a:extLst>
          </p:cNvPr>
          <p:cNvSpPr txBox="1"/>
          <p:nvPr/>
        </p:nvSpPr>
        <p:spPr>
          <a:xfrm>
            <a:off x="903063" y="2161309"/>
            <a:ext cx="6109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/>
              <a:t>Using ‘</a:t>
            </a:r>
            <a:r>
              <a:rPr lang="ko-KR" altLang="en-US" sz="2800" b="1" dirty="0"/>
              <a:t>안</a:t>
            </a:r>
            <a:r>
              <a:rPr lang="en-US" altLang="ko-KR" sz="2800" b="1" dirty="0"/>
              <a:t>’ [an]</a:t>
            </a:r>
            <a:endParaRPr lang="ko-KR" altLang="en-US" sz="2000" b="1" dirty="0"/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4BA72359-94D0-E22C-175A-1773C9C08716}"/>
              </a:ext>
            </a:extLst>
          </p:cNvPr>
          <p:cNvSpPr txBox="1"/>
          <p:nvPr/>
        </p:nvSpPr>
        <p:spPr>
          <a:xfrm>
            <a:off x="6900962" y="2197818"/>
            <a:ext cx="3149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800" b="1" dirty="0"/>
              <a:t>Using ‘</a:t>
            </a:r>
            <a:r>
              <a:rPr lang="ko-KR" altLang="en-US" sz="2800" b="1" dirty="0"/>
              <a:t>못</a:t>
            </a:r>
            <a:r>
              <a:rPr lang="en-US" altLang="ko-KR" sz="2800" b="1" dirty="0"/>
              <a:t>’ [mot]</a:t>
            </a:r>
            <a:endParaRPr lang="ko-KR" altLang="en-US" sz="2800" b="1" dirty="0"/>
          </a:p>
        </p:txBody>
      </p:sp>
      <p:sp>
        <p:nvSpPr>
          <p:cNvPr id="2" name="TextBox 33">
            <a:extLst>
              <a:ext uri="{FF2B5EF4-FFF2-40B4-BE49-F238E27FC236}">
                <a16:creationId xmlns:a16="http://schemas.microsoft.com/office/drawing/2014/main" id="{21A2ACAD-BAA0-760A-BFC9-18E66E035AEE}"/>
              </a:ext>
            </a:extLst>
          </p:cNvPr>
          <p:cNvSpPr txBox="1"/>
          <p:nvPr/>
        </p:nvSpPr>
        <p:spPr>
          <a:xfrm>
            <a:off x="1680444" y="2915110"/>
            <a:ext cx="5042635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2100" b="1" dirty="0"/>
              <a:t>I</a:t>
            </a:r>
            <a:r>
              <a:rPr lang="ko-KR" altLang="en-US" sz="2100" b="1" dirty="0"/>
              <a:t> </a:t>
            </a:r>
            <a:r>
              <a:rPr lang="en-US" altLang="ko-KR" sz="2100" b="1" dirty="0"/>
              <a:t>didn’t</a:t>
            </a:r>
            <a:r>
              <a:rPr lang="ko-KR" altLang="en-US" sz="2100" b="1" dirty="0"/>
              <a:t> </a:t>
            </a:r>
            <a:r>
              <a:rPr lang="en-US" altLang="ko-KR" sz="2100" b="1" dirty="0"/>
              <a:t>meet</a:t>
            </a:r>
            <a:r>
              <a:rPr lang="ko-KR" altLang="en-US" sz="2100" b="1" dirty="0"/>
              <a:t> </a:t>
            </a:r>
            <a:r>
              <a:rPr lang="en-US" altLang="ko-KR" sz="2100" b="1" dirty="0"/>
              <a:t>him</a:t>
            </a:r>
          </a:p>
          <a:p>
            <a:pPr lvl="0">
              <a:defRPr/>
            </a:pPr>
            <a:endParaRPr lang="en-US" altLang="ko-KR" sz="2100" b="1" dirty="0"/>
          </a:p>
          <a:p>
            <a:pPr lvl="0">
              <a:defRPr/>
            </a:pPr>
            <a:r>
              <a:rPr lang="ko-KR" altLang="en-US" sz="2100" b="1" dirty="0"/>
              <a:t>나는 그를 안 만났다</a:t>
            </a:r>
            <a:r>
              <a:rPr lang="en-US" altLang="ko-KR" sz="2100" b="1" dirty="0"/>
              <a:t>.</a:t>
            </a:r>
          </a:p>
          <a:p>
            <a:pPr lvl="0">
              <a:defRPr/>
            </a:pPr>
            <a:endParaRPr lang="en-US" altLang="ko-KR" sz="2100" b="1" dirty="0"/>
          </a:p>
          <a:p>
            <a:pPr lvl="0">
              <a:defRPr/>
            </a:pPr>
            <a:r>
              <a:rPr lang="en-US" altLang="ko-KR" sz="2000" b="1" dirty="0"/>
              <a:t>[</a:t>
            </a:r>
            <a:r>
              <a:rPr lang="en-US" altLang="ko-KR" sz="2000" b="1" dirty="0" err="1"/>
              <a:t>naneun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geuleul</a:t>
            </a:r>
            <a:r>
              <a:rPr lang="en-US" altLang="ko-KR" sz="2000" b="1" dirty="0"/>
              <a:t> an man-</a:t>
            </a:r>
            <a:r>
              <a:rPr lang="en-US" altLang="ko-KR" sz="2000" b="1" dirty="0" err="1"/>
              <a:t>natda</a:t>
            </a:r>
            <a:r>
              <a:rPr lang="en-US" altLang="ko-KR" sz="2000" b="1" dirty="0"/>
              <a:t>]</a:t>
            </a:r>
          </a:p>
          <a:p>
            <a:pPr lvl="0">
              <a:defRPr/>
            </a:pPr>
            <a:endParaRPr lang="en-US" altLang="ko-KR" sz="2100" b="1" dirty="0"/>
          </a:p>
          <a:p>
            <a:pPr lvl="0">
              <a:defRPr/>
            </a:pPr>
            <a:r>
              <a:rPr lang="en-US" altLang="ko-KR" sz="2100" b="1" dirty="0"/>
              <a:t>I didn’t eat it</a:t>
            </a:r>
          </a:p>
          <a:p>
            <a:pPr lvl="0">
              <a:defRPr/>
            </a:pPr>
            <a:endParaRPr lang="en-US" altLang="ko-KR" sz="2100" b="1" dirty="0"/>
          </a:p>
          <a:p>
            <a:pPr lvl="0">
              <a:defRPr/>
            </a:pPr>
            <a:r>
              <a:rPr lang="ko-KR" altLang="en-US" sz="2100" b="1" dirty="0"/>
              <a:t>나는 그것을 </a:t>
            </a:r>
            <a:r>
              <a:rPr lang="ko-KR" altLang="en-US" sz="2100" b="1" dirty="0" err="1"/>
              <a:t>안먹었다</a:t>
            </a:r>
            <a:r>
              <a:rPr lang="en-US" altLang="ko-KR" sz="2100" b="1" dirty="0"/>
              <a:t>.</a:t>
            </a:r>
          </a:p>
          <a:p>
            <a:pPr lvl="0">
              <a:defRPr/>
            </a:pPr>
            <a:r>
              <a:rPr lang="en-US" altLang="ko-KR" b="1" dirty="0"/>
              <a:t>[</a:t>
            </a:r>
            <a:r>
              <a:rPr lang="en-US" altLang="ko-KR" b="1" dirty="0" err="1"/>
              <a:t>naneun</a:t>
            </a:r>
            <a:r>
              <a:rPr lang="en-US" altLang="ko-KR" b="1" dirty="0"/>
              <a:t> </a:t>
            </a:r>
            <a:r>
              <a:rPr lang="en-US" altLang="ko-KR" b="1" dirty="0" err="1"/>
              <a:t>geugeos-eul</a:t>
            </a:r>
            <a:r>
              <a:rPr lang="en-US" altLang="ko-KR" b="1" dirty="0"/>
              <a:t> an</a:t>
            </a:r>
            <a:r>
              <a:rPr lang="ko-KR" altLang="en-US" b="1" dirty="0"/>
              <a:t> </a:t>
            </a:r>
            <a:r>
              <a:rPr lang="en-US" altLang="ko-KR" b="1" dirty="0" err="1"/>
              <a:t>neog-eot</a:t>
            </a:r>
            <a:r>
              <a:rPr lang="en-US" altLang="ko-KR" b="1" dirty="0"/>
              <a:t> da]</a:t>
            </a:r>
          </a:p>
          <a:p>
            <a:pPr lvl="0">
              <a:defRPr/>
            </a:pPr>
            <a:endParaRPr lang="en-US" altLang="ko-KR" sz="2100" b="1" dirty="0"/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270BC5AC-97DE-B8E3-BD4F-2778EE99D2DD}"/>
              </a:ext>
            </a:extLst>
          </p:cNvPr>
          <p:cNvSpPr txBox="1"/>
          <p:nvPr/>
        </p:nvSpPr>
        <p:spPr>
          <a:xfrm>
            <a:off x="6425802" y="2915110"/>
            <a:ext cx="497955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2100" b="1" dirty="0">
                <a:solidFill>
                  <a:srgbClr val="000000"/>
                </a:solidFill>
              </a:rPr>
              <a:t>I couldn’t meet him</a:t>
            </a:r>
          </a:p>
          <a:p>
            <a:pPr lvl="0">
              <a:defRPr/>
            </a:pPr>
            <a:endParaRPr lang="en-US" altLang="ko-KR" sz="21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ko-KR" altLang="en-US" sz="2100" b="1" dirty="0">
                <a:solidFill>
                  <a:srgbClr val="000000"/>
                </a:solidFill>
              </a:rPr>
              <a:t>나는 그를 못 만났다</a:t>
            </a:r>
            <a:r>
              <a:rPr lang="en-US" altLang="ko-KR" sz="2100" b="1" dirty="0">
                <a:solidFill>
                  <a:srgbClr val="000000"/>
                </a:solidFill>
              </a:rPr>
              <a:t>.</a:t>
            </a:r>
          </a:p>
          <a:p>
            <a:pPr lvl="0">
              <a:defRPr/>
            </a:pPr>
            <a:r>
              <a:rPr lang="en-US" altLang="ko-KR" sz="2100" b="1" dirty="0">
                <a:solidFill>
                  <a:srgbClr val="000000"/>
                </a:solidFill>
              </a:rPr>
              <a:t>[</a:t>
            </a:r>
            <a:r>
              <a:rPr lang="en-US" altLang="ko-KR" sz="2100" b="1" dirty="0" err="1">
                <a:solidFill>
                  <a:srgbClr val="000000"/>
                </a:solidFill>
              </a:rPr>
              <a:t>naneun</a:t>
            </a:r>
            <a:r>
              <a:rPr lang="en-US" altLang="ko-KR" sz="2100" b="1" dirty="0">
                <a:solidFill>
                  <a:srgbClr val="000000"/>
                </a:solidFill>
              </a:rPr>
              <a:t> </a:t>
            </a:r>
            <a:r>
              <a:rPr lang="en-US" altLang="ko-KR" sz="2100" b="1" dirty="0" err="1">
                <a:solidFill>
                  <a:srgbClr val="000000"/>
                </a:solidFill>
              </a:rPr>
              <a:t>geu-leul</a:t>
            </a:r>
            <a:r>
              <a:rPr lang="en-US" altLang="ko-KR" sz="2100" b="1" dirty="0">
                <a:solidFill>
                  <a:srgbClr val="000000"/>
                </a:solidFill>
              </a:rPr>
              <a:t> mot man-</a:t>
            </a:r>
            <a:r>
              <a:rPr lang="en-US" altLang="ko-KR" sz="2100" b="1" dirty="0" err="1">
                <a:solidFill>
                  <a:srgbClr val="000000"/>
                </a:solidFill>
              </a:rPr>
              <a:t>natda</a:t>
            </a:r>
            <a:r>
              <a:rPr lang="en-US" altLang="ko-KR" sz="2100" b="1" dirty="0">
                <a:solidFill>
                  <a:srgbClr val="000000"/>
                </a:solidFill>
              </a:rPr>
              <a:t>]</a:t>
            </a:r>
          </a:p>
          <a:p>
            <a:pPr lvl="0">
              <a:defRPr/>
            </a:pPr>
            <a:endParaRPr lang="en-US" altLang="ko-KR" sz="21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ko-KR" sz="2100" b="1" dirty="0">
                <a:solidFill>
                  <a:srgbClr val="000000"/>
                </a:solidFill>
              </a:rPr>
              <a:t>I</a:t>
            </a:r>
            <a:r>
              <a:rPr lang="ko-KR" altLang="en-US" sz="2100" b="1" dirty="0">
                <a:solidFill>
                  <a:srgbClr val="000000"/>
                </a:solidFill>
              </a:rPr>
              <a:t> </a:t>
            </a:r>
            <a:r>
              <a:rPr lang="en-US" altLang="ko-KR" sz="2100" b="1" dirty="0">
                <a:solidFill>
                  <a:srgbClr val="000000"/>
                </a:solidFill>
              </a:rPr>
              <a:t>couldn’t</a:t>
            </a:r>
            <a:r>
              <a:rPr lang="ko-KR" altLang="en-US" sz="2100" b="1" dirty="0">
                <a:solidFill>
                  <a:srgbClr val="000000"/>
                </a:solidFill>
              </a:rPr>
              <a:t> </a:t>
            </a:r>
            <a:r>
              <a:rPr lang="en-US" altLang="ko-KR" sz="2100" b="1" dirty="0">
                <a:solidFill>
                  <a:srgbClr val="000000"/>
                </a:solidFill>
              </a:rPr>
              <a:t>eat</a:t>
            </a:r>
            <a:r>
              <a:rPr lang="ko-KR" altLang="en-US" sz="2100" b="1" dirty="0">
                <a:solidFill>
                  <a:srgbClr val="000000"/>
                </a:solidFill>
              </a:rPr>
              <a:t> </a:t>
            </a:r>
            <a:r>
              <a:rPr lang="en-US" altLang="ko-KR" sz="2100" b="1" dirty="0">
                <a:solidFill>
                  <a:srgbClr val="000000"/>
                </a:solidFill>
              </a:rPr>
              <a:t>it.</a:t>
            </a:r>
          </a:p>
          <a:p>
            <a:pPr lvl="0">
              <a:defRPr/>
            </a:pPr>
            <a:endParaRPr lang="en-US" altLang="ko-KR" sz="21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ko-KR" altLang="en-US" sz="2100" b="1" dirty="0">
                <a:solidFill>
                  <a:srgbClr val="000000"/>
                </a:solidFill>
              </a:rPr>
              <a:t>나는 그것을 못 먹었다</a:t>
            </a:r>
            <a:r>
              <a:rPr lang="en-US" altLang="ko-KR" sz="2100" b="1" dirty="0">
                <a:solidFill>
                  <a:srgbClr val="000000"/>
                </a:solidFill>
              </a:rPr>
              <a:t>.</a:t>
            </a:r>
          </a:p>
          <a:p>
            <a:pPr lvl="0"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[</a:t>
            </a:r>
            <a:r>
              <a:rPr lang="en-US" altLang="ko-KR" b="1" dirty="0" err="1">
                <a:solidFill>
                  <a:srgbClr val="000000"/>
                </a:solidFill>
              </a:rPr>
              <a:t>naneun</a:t>
            </a:r>
            <a:r>
              <a:rPr lang="en-US" altLang="ko-KR" b="1" dirty="0">
                <a:solidFill>
                  <a:srgbClr val="000000"/>
                </a:solidFill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</a:rPr>
              <a:t>geugeos-eul</a:t>
            </a:r>
            <a:r>
              <a:rPr lang="en-US" altLang="ko-KR" b="1" dirty="0">
                <a:solidFill>
                  <a:srgbClr val="000000"/>
                </a:solidFill>
              </a:rPr>
              <a:t> mot </a:t>
            </a:r>
            <a:r>
              <a:rPr lang="en-US" altLang="ko-KR" b="1" dirty="0" err="1">
                <a:solidFill>
                  <a:srgbClr val="000000"/>
                </a:solidFill>
              </a:rPr>
              <a:t>meog-eot</a:t>
            </a:r>
            <a:r>
              <a:rPr lang="en-US" altLang="ko-KR" b="1" dirty="0">
                <a:solidFill>
                  <a:srgbClr val="000000"/>
                </a:solidFill>
              </a:rPr>
              <a:t> da]</a:t>
            </a:r>
          </a:p>
          <a:p>
            <a:pPr lvl="0">
              <a:defRPr/>
            </a:pPr>
            <a:endParaRPr lang="en-US" altLang="ko-KR" sz="2100" b="1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ko-KR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46328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D08FCE-10B1-F549-852E-714ABD32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89332"/>
            <a:ext cx="9603275" cy="1049235"/>
          </a:xfrm>
        </p:spPr>
        <p:txBody>
          <a:bodyPr/>
          <a:lstStyle/>
          <a:p>
            <a:pPr algn="ctr"/>
            <a:r>
              <a:rPr kumimoji="1" lang="en-US" altLang="ko-Kore-CZ" dirty="0"/>
              <a:t>Postposition Particles – subject making 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C933D1-9279-3A4F-B0BE-4B8518CC4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318055"/>
            <a:ext cx="9603275" cy="345061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ko-KR" altLang="en-US" sz="60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이</a:t>
            </a:r>
            <a:r>
              <a:rPr lang="en-US" altLang="ko-KR" sz="60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6000" b="1" dirty="0" err="1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i</a:t>
            </a:r>
            <a:r>
              <a:rPr lang="en" altLang="ko-Kore-CZ" sz="60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] / </a:t>
            </a:r>
            <a:r>
              <a:rPr lang="ko-KR" altLang="en-US" sz="60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가</a:t>
            </a:r>
            <a:r>
              <a:rPr lang="en-US" altLang="ko-KR" sz="60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60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ga]</a:t>
            </a:r>
            <a:br>
              <a:rPr lang="en" altLang="ko-Kore-CZ" sz="6000" b="1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</a:br>
            <a:endParaRPr lang="en" altLang="ko-Kore-CZ" sz="6000" b="1" dirty="0">
              <a:solidFill>
                <a:srgbClr val="C00000"/>
              </a:solidFill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lang="en" altLang="ko-Kore-CZ" sz="3200" dirty="0">
                <a:latin typeface="AppleGothic" pitchFamily="2" charset="-127"/>
                <a:ea typeface="AppleGothic" pitchFamily="2" charset="-127"/>
              </a:rPr>
              <a:t>The role of subject marking particles is relatively simple compared to that of role of topic marking particles. </a:t>
            </a:r>
          </a:p>
          <a:p>
            <a:pPr marL="0" indent="0" algn="ctr">
              <a:buNone/>
            </a:pPr>
            <a:endParaRPr lang="en" altLang="ko-Kore-CZ" sz="3200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" altLang="ko-Kore-CZ" sz="3200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" altLang="ko-Kore-CZ" sz="4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Words ending with a consonant + -</a:t>
            </a:r>
            <a:r>
              <a:rPr lang="ko-KR" altLang="en-US" sz="4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이 </a:t>
            </a:r>
            <a:endParaRPr lang="en-US" altLang="ko-KR" sz="4000" dirty="0"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" altLang="ko-Kore-CZ" sz="4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Words ending with a vowel + -</a:t>
            </a:r>
            <a:r>
              <a:rPr lang="ko-KR" altLang="en-US" sz="4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가 </a:t>
            </a:r>
          </a:p>
          <a:p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33161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4"/>
    </mc:Choice>
    <mc:Fallback xmlns="">
      <p:transition spd="slow" advTm="2412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1015477"/>
            <a:ext cx="6196734" cy="627322"/>
          </a:xfrm>
        </p:spPr>
        <p:txBody>
          <a:bodyPr>
            <a:normAutofit/>
          </a:bodyPr>
          <a:lstStyle/>
          <a:p>
            <a:r>
              <a:rPr kumimoji="1" lang="en-US" altLang="ko-Kore-CZ" sz="3200" dirty="0"/>
              <a:t>Negative expression – ‘</a:t>
            </a:r>
            <a:r>
              <a:rPr kumimoji="1" lang="ko-KR" altLang="en-US" sz="3200" dirty="0"/>
              <a:t>못</a:t>
            </a:r>
            <a:r>
              <a:rPr kumimoji="1" lang="en-US" altLang="ko-KR" sz="3200" dirty="0"/>
              <a:t>’</a:t>
            </a:r>
            <a:endParaRPr kumimoji="1" lang="ko-Kore-CZ" alt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B71DE-B824-8B89-EF3D-3712080620FC}"/>
              </a:ext>
            </a:extLst>
          </p:cNvPr>
          <p:cNvSpPr txBox="1"/>
          <p:nvPr/>
        </p:nvSpPr>
        <p:spPr>
          <a:xfrm>
            <a:off x="1450976" y="2035453"/>
            <a:ext cx="12663770" cy="49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0" lang="en" altLang="ko-Kore-CZ" sz="24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There are mainly two ways to make </a:t>
            </a:r>
            <a:r>
              <a:rPr kumimoji="0" lang="en" altLang="ko-Kore-CZ" sz="2400" b="1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“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못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” [</a:t>
            </a:r>
            <a:r>
              <a:rPr lang="en-US" altLang="ko-KR" sz="2400" b="1" dirty="0">
                <a:solidFill>
                  <a:srgbClr val="454545"/>
                </a:solidFill>
                <a:latin typeface="AppleGothic"/>
                <a:ea typeface="AppleGothic"/>
              </a:rPr>
              <a:t>mot]</a:t>
            </a:r>
            <a:r>
              <a:rPr lang="ko-KR" altLang="en-US" sz="2400" b="1" dirty="0">
                <a:solidFill>
                  <a:srgbClr val="454545"/>
                </a:solidFill>
                <a:latin typeface="AppleGothic"/>
                <a:ea typeface="AppleGothic"/>
              </a:rPr>
              <a:t> </a:t>
            </a:r>
            <a:r>
              <a:rPr kumimoji="0" lang="en" altLang="ko-Kore-CZ" sz="24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negative sentence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FA84D-E11B-37AB-41E6-285A03D8CAF8}"/>
              </a:ext>
            </a:extLst>
          </p:cNvPr>
          <p:cNvSpPr txBox="1"/>
          <p:nvPr/>
        </p:nvSpPr>
        <p:spPr>
          <a:xfrm>
            <a:off x="1775460" y="3004931"/>
            <a:ext cx="8641079" cy="2157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None/>
              <a:defRPr/>
            </a:pPr>
            <a:r>
              <a:rPr kumimoji="0" lang="en" altLang="ko-Kore-CZ" sz="3600" b="1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1. Adding </a:t>
            </a:r>
            <a:r>
              <a:rPr kumimoji="0" lang="ko-KR" altLang="en-US" sz="36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못 </a:t>
            </a:r>
            <a:r>
              <a:rPr kumimoji="0" lang="en-US" altLang="ko-KR" sz="36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</a:t>
            </a:r>
            <a:r>
              <a:rPr lang="en" altLang="ko-KR" sz="3600" b="1" dirty="0">
                <a:solidFill>
                  <a:srgbClr val="C00000"/>
                </a:solidFill>
                <a:latin typeface="AppleGothic"/>
                <a:ea typeface="AppleGothic"/>
              </a:rPr>
              <a:t>mot</a:t>
            </a:r>
            <a:r>
              <a:rPr kumimoji="0" lang="en" altLang="ko-Kore-CZ" sz="36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] </a:t>
            </a:r>
            <a:r>
              <a:rPr kumimoji="0" lang="en" altLang="ko-Kore-CZ" sz="3600" b="1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before a verb </a:t>
            </a:r>
          </a:p>
          <a:p>
            <a:pPr marL="0" marR="0" lvl="0" indent="0" algn="ctr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None/>
              <a:defRPr/>
            </a:pPr>
            <a:r>
              <a:rPr lang="en" altLang="ko-Kore-CZ" sz="3600" b="1" dirty="0">
                <a:solidFill>
                  <a:srgbClr val="454545"/>
                </a:solidFill>
                <a:latin typeface="AppleGothic"/>
                <a:ea typeface="AppleGothic"/>
              </a:rPr>
              <a:t>    </a:t>
            </a:r>
            <a:r>
              <a:rPr kumimoji="0" lang="en" altLang="ko-Kore-CZ" sz="3600" b="1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2. Using the negative verb ending, </a:t>
            </a:r>
            <a:r>
              <a:rPr lang="en-US" altLang="ko-Kore-CZ" sz="3600" b="1" dirty="0">
                <a:solidFill>
                  <a:srgbClr val="C00000"/>
                </a:solidFill>
                <a:latin typeface="AppleGothic"/>
                <a:ea typeface="AppleGothic"/>
              </a:rPr>
              <a:t>-</a:t>
            </a:r>
            <a:r>
              <a:rPr lang="ko-KR" altLang="en-US" sz="3600" b="1" dirty="0">
                <a:solidFill>
                  <a:srgbClr val="C00000"/>
                </a:solidFill>
                <a:latin typeface="AppleGothic"/>
                <a:ea typeface="AppleGothic"/>
              </a:rPr>
              <a:t>지</a:t>
            </a:r>
            <a:r>
              <a:rPr kumimoji="0" lang="ko-KR" altLang="en-US" sz="36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</a:t>
            </a:r>
            <a:r>
              <a:rPr lang="ko-KR" altLang="en-US" sz="3600" b="1" dirty="0">
                <a:solidFill>
                  <a:srgbClr val="C00000"/>
                </a:solidFill>
                <a:latin typeface="AppleGothic"/>
                <a:ea typeface="AppleGothic"/>
              </a:rPr>
              <a:t>못하</a:t>
            </a:r>
            <a:r>
              <a:rPr kumimoji="0" lang="ko-KR" altLang="en-US" sz="36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다 </a:t>
            </a:r>
            <a:r>
              <a:rPr kumimoji="0" lang="en-US" altLang="ko-KR" sz="36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 </a:t>
            </a:r>
            <a:r>
              <a:rPr kumimoji="0" lang="en" altLang="ko-Kore-CZ" sz="36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ji </a:t>
            </a:r>
            <a:r>
              <a:rPr kumimoji="0" lang="en-US" altLang="ko-Kore-CZ" sz="36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mot</a:t>
            </a:r>
            <a:r>
              <a:rPr kumimoji="0" lang="en" altLang="ko-Kore-CZ" sz="36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-hada]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8008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1015477"/>
            <a:ext cx="6196734" cy="627322"/>
          </a:xfrm>
        </p:spPr>
        <p:txBody>
          <a:bodyPr>
            <a:normAutofit/>
          </a:bodyPr>
          <a:lstStyle/>
          <a:p>
            <a:r>
              <a:rPr kumimoji="1" lang="en-US" altLang="ko-Kore-CZ" sz="3200" dirty="0"/>
              <a:t>Negative expression – ‘</a:t>
            </a:r>
            <a:r>
              <a:rPr kumimoji="1" lang="ko-KR" altLang="en-US" sz="3200" dirty="0"/>
              <a:t>못</a:t>
            </a:r>
            <a:r>
              <a:rPr kumimoji="1" lang="en-US" altLang="ko-KR" sz="3200" dirty="0"/>
              <a:t>’</a:t>
            </a:r>
            <a:endParaRPr kumimoji="1" lang="ko-Kore-CZ" altLang="en-US" sz="3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0AD91BE-6890-1FE0-C4A3-A358B9A84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7" t="37143" r="8071" b="14807"/>
          <a:stretch/>
        </p:blipFill>
        <p:spPr>
          <a:xfrm>
            <a:off x="644821" y="2076993"/>
            <a:ext cx="10902358" cy="45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59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1015477"/>
            <a:ext cx="6196734" cy="627322"/>
          </a:xfrm>
        </p:spPr>
        <p:txBody>
          <a:bodyPr>
            <a:normAutofit/>
          </a:bodyPr>
          <a:lstStyle/>
          <a:p>
            <a:r>
              <a:rPr kumimoji="1" lang="en-US" altLang="ko-Kore-CZ" sz="3200" dirty="0"/>
              <a:t>Negative expression – ‘</a:t>
            </a:r>
            <a:r>
              <a:rPr kumimoji="1" lang="ko-KR" altLang="en-US" sz="3200" dirty="0"/>
              <a:t>못</a:t>
            </a:r>
            <a:r>
              <a:rPr kumimoji="1" lang="en-US" altLang="ko-KR" sz="3200" dirty="0"/>
              <a:t>’</a:t>
            </a:r>
            <a:endParaRPr kumimoji="1" lang="ko-Kore-CZ" altLang="en-US" sz="3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E7A4F09-3644-579A-C8C2-890356D15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21" t="30476" r="8928" b="14807"/>
          <a:stretch/>
        </p:blipFill>
        <p:spPr>
          <a:xfrm>
            <a:off x="1450976" y="2067356"/>
            <a:ext cx="9613264" cy="464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16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1015477"/>
            <a:ext cx="6196734" cy="627322"/>
          </a:xfrm>
        </p:spPr>
        <p:txBody>
          <a:bodyPr>
            <a:normAutofit/>
          </a:bodyPr>
          <a:lstStyle/>
          <a:p>
            <a:r>
              <a:rPr kumimoji="1" lang="en-US" altLang="ko-Kore-CZ" sz="3200" dirty="0"/>
              <a:t>Negative expression – ‘</a:t>
            </a:r>
            <a:r>
              <a:rPr kumimoji="1" lang="ko-KR" altLang="en-US" sz="3200" dirty="0"/>
              <a:t>못</a:t>
            </a:r>
            <a:r>
              <a:rPr kumimoji="1" lang="en-US" altLang="ko-KR" sz="3200" dirty="0"/>
              <a:t>’</a:t>
            </a:r>
            <a:endParaRPr kumimoji="1" lang="ko-Kore-CZ" alt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1101A-48DE-B55D-36D2-F8BE4F14C0A4}"/>
              </a:ext>
            </a:extLst>
          </p:cNvPr>
          <p:cNvSpPr txBox="1"/>
          <p:nvPr/>
        </p:nvSpPr>
        <p:spPr>
          <a:xfrm>
            <a:off x="1438872" y="1953498"/>
            <a:ext cx="10377982" cy="35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Since the negative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못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refers to one’s ability or volition, </a:t>
            </a:r>
          </a:p>
          <a:p>
            <a:pPr marR="0" lvl="0" algn="ctr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it cannot be used with the adjectives which describe states or quantity </a:t>
            </a:r>
          </a:p>
          <a:p>
            <a:pPr marR="0" lvl="0" algn="ctr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0" marR="0" lvl="0" indent="0" algn="ctr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  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못 높아요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high (x) </a:t>
            </a:r>
          </a:p>
          <a:p>
            <a:pPr marL="0" marR="0" lvl="0" indent="0" algn="ctr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못 좁아요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narrow (x)</a:t>
            </a:r>
          </a:p>
          <a:p>
            <a:pPr marL="0" marR="0" lvl="0" indent="0" algn="ctr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못 많아요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a lot (x)</a:t>
            </a:r>
          </a:p>
          <a:p>
            <a:pPr marL="0" marR="0" lvl="0" indent="0" algn="ctr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못 적어요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a few (x)</a:t>
            </a:r>
          </a:p>
          <a:p>
            <a:pPr marR="0" lvl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344919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1015477"/>
            <a:ext cx="6196734" cy="627322"/>
          </a:xfrm>
        </p:spPr>
        <p:txBody>
          <a:bodyPr>
            <a:normAutofit/>
          </a:bodyPr>
          <a:lstStyle/>
          <a:p>
            <a:r>
              <a:rPr kumimoji="1" lang="en-US" altLang="ko-Kore-CZ" sz="3200" dirty="0"/>
              <a:t>Negative expression </a:t>
            </a:r>
            <a:endParaRPr kumimoji="1" lang="ko-Kore-CZ" altLang="en-US" sz="3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BC9C9A-45B2-B3E5-3182-628130A4E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29" t="30705" r="6628" b="8527"/>
          <a:stretch/>
        </p:blipFill>
        <p:spPr>
          <a:xfrm>
            <a:off x="1525376" y="1881051"/>
            <a:ext cx="9395172" cy="4833258"/>
          </a:xfrm>
          <a:prstGeom prst="rect">
            <a:avLst/>
          </a:prstGeom>
        </p:spPr>
      </p:pic>
      <p:sp>
        <p:nvSpPr>
          <p:cNvPr id="6" name="원형: 비어 있음 5">
            <a:extLst>
              <a:ext uri="{FF2B5EF4-FFF2-40B4-BE49-F238E27FC236}">
                <a16:creationId xmlns:a16="http://schemas.microsoft.com/office/drawing/2014/main" id="{7681E80F-1E4B-5C51-2CFD-70D29DA6B5C3}"/>
              </a:ext>
            </a:extLst>
          </p:cNvPr>
          <p:cNvSpPr/>
          <p:nvPr/>
        </p:nvSpPr>
        <p:spPr>
          <a:xfrm>
            <a:off x="6727371" y="2743200"/>
            <a:ext cx="920339" cy="914400"/>
          </a:xfrm>
          <a:prstGeom prst="donut">
            <a:avLst>
              <a:gd name="adj" fmla="val 162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95AA511D-4C5F-CBFE-D179-689D33FBBD3A}"/>
              </a:ext>
            </a:extLst>
          </p:cNvPr>
          <p:cNvSpPr/>
          <p:nvPr/>
        </p:nvSpPr>
        <p:spPr>
          <a:xfrm>
            <a:off x="4137863" y="4258491"/>
            <a:ext cx="852149" cy="744583"/>
          </a:xfrm>
          <a:prstGeom prst="donut">
            <a:avLst>
              <a:gd name="adj" fmla="val 1922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B1A3D086-0D17-685A-1B6B-685D403F2C75}"/>
              </a:ext>
            </a:extLst>
          </p:cNvPr>
          <p:cNvSpPr/>
          <p:nvPr/>
        </p:nvSpPr>
        <p:spPr>
          <a:xfrm>
            <a:off x="6844937" y="5603966"/>
            <a:ext cx="1058092" cy="914400"/>
          </a:xfrm>
          <a:prstGeom prst="donut">
            <a:avLst>
              <a:gd name="adj" fmla="val 1922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D08FCE-10B1-F549-852E-714ABD32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89332"/>
            <a:ext cx="9603275" cy="1049235"/>
          </a:xfrm>
        </p:spPr>
        <p:txBody>
          <a:bodyPr/>
          <a:lstStyle/>
          <a:p>
            <a:pPr algn="ctr"/>
            <a:endParaRPr kumimoji="1" lang="ko-Kore-CZ" altLang="en-US" dirty="0"/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1F64F9E9-92E1-8F3F-653E-8FF95DB6C1D5}"/>
              </a:ext>
            </a:extLst>
          </p:cNvPr>
          <p:cNvSpPr/>
          <p:nvPr/>
        </p:nvSpPr>
        <p:spPr>
          <a:xfrm>
            <a:off x="535851" y="929550"/>
            <a:ext cx="11355614" cy="4969254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4000" kern="0" dirty="0">
              <a:solidFill>
                <a:srgbClr val="87726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DCFE5-4EEB-1723-22D9-F459C792022F}"/>
              </a:ext>
            </a:extLst>
          </p:cNvPr>
          <p:cNvSpPr txBox="1"/>
          <p:nvPr/>
        </p:nvSpPr>
        <p:spPr>
          <a:xfrm>
            <a:off x="653511" y="929550"/>
            <a:ext cx="111202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endParaRPr lang="en-US" altLang="ko-KR" sz="20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2000" b="1" dirty="0">
                <a:solidFill>
                  <a:schemeClr val="tx1"/>
                </a:solidFill>
              </a:rPr>
              <a:t>If a stranger approaches you suddenly, they will be wary</a:t>
            </a:r>
          </a:p>
          <a:p>
            <a:pPr marL="342900" indent="-342900">
              <a:buAutoNum type="arabicPeriod"/>
              <a:defRPr/>
            </a:pPr>
            <a:endParaRPr lang="en-US" altLang="ko-KR" sz="20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2000" b="1" dirty="0">
                <a:solidFill>
                  <a:schemeClr val="tx1"/>
                </a:solidFill>
              </a:rPr>
              <a:t> It’s quite rude to date someone else when you’re meeting one person and also not good to go club when you are in a relationship</a:t>
            </a:r>
          </a:p>
          <a:p>
            <a:pPr marL="342900" indent="-342900">
              <a:buAutoNum type="arabicPeriod"/>
              <a:defRPr/>
            </a:pPr>
            <a:endParaRPr lang="en-US" altLang="ko-KR" sz="20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2000" b="1" dirty="0">
                <a:solidFill>
                  <a:schemeClr val="tx1"/>
                </a:solidFill>
              </a:rPr>
              <a:t>Because they prefer clear relations, they need clear words when starting a relationship</a:t>
            </a:r>
          </a:p>
          <a:p>
            <a:pPr marL="342900" indent="-342900">
              <a:buAutoNum type="arabicPeriod"/>
              <a:defRPr/>
            </a:pPr>
            <a:endParaRPr lang="en-US" altLang="ko-KR" sz="20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2000" b="1" dirty="0">
                <a:solidFill>
                  <a:schemeClr val="tx1"/>
                </a:solidFill>
              </a:rPr>
              <a:t>From the day they started dating, they start counting, and 100unit days are important days for couples. ( But couples who date for a long time sometimes skip them)</a:t>
            </a:r>
          </a:p>
          <a:p>
            <a:pPr marL="342900" indent="-342900">
              <a:buAutoNum type="arabicPeriod"/>
              <a:defRPr/>
            </a:pPr>
            <a:endParaRPr lang="en-US" altLang="ko-KR" sz="20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2000" b="1" dirty="0">
                <a:solidFill>
                  <a:schemeClr val="tx1"/>
                </a:solidFill>
              </a:rPr>
              <a:t>If they eat meal together, after it’s essential to go to a cafe or to a wine bar or pub</a:t>
            </a:r>
          </a:p>
          <a:p>
            <a:pPr marL="342900" indent="-342900">
              <a:buAutoNum type="arabicPeriod"/>
              <a:defRPr/>
            </a:pPr>
            <a:endParaRPr lang="en-US" altLang="ko-KR" sz="20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2000" b="1" dirty="0">
                <a:solidFill>
                  <a:schemeClr val="tx1"/>
                </a:solidFill>
              </a:rPr>
              <a:t>Couple items such as couple rings are worn a lot even if they are not serious relationship like getting marriage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F652963-2331-6FB7-6B53-49E566B07BC3}"/>
              </a:ext>
            </a:extLst>
          </p:cNvPr>
          <p:cNvSpPr/>
          <p:nvPr/>
        </p:nvSpPr>
        <p:spPr>
          <a:xfrm>
            <a:off x="-507691" y="30889"/>
            <a:ext cx="7791451" cy="73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3200" b="1" i="1" kern="0" dirty="0">
                <a:solidFill>
                  <a:srgbClr val="87726A"/>
                </a:solidFill>
              </a:rPr>
              <a:t>Korean</a:t>
            </a:r>
            <a:r>
              <a:rPr lang="ko-KR" altLang="en-US" sz="3200" b="1" i="1" kern="0" dirty="0">
                <a:solidFill>
                  <a:srgbClr val="87726A"/>
                </a:solidFill>
              </a:rPr>
              <a:t> </a:t>
            </a:r>
            <a:r>
              <a:rPr lang="en-US" altLang="ko-KR" sz="3200" b="1" i="1" kern="0" dirty="0">
                <a:solidFill>
                  <a:srgbClr val="87726A"/>
                </a:solidFill>
              </a:rPr>
              <a:t>culture-Dating</a:t>
            </a:r>
            <a:r>
              <a:rPr lang="ko-KR" altLang="en-US" sz="3200" b="1" i="1" kern="0" dirty="0">
                <a:solidFill>
                  <a:srgbClr val="87726A"/>
                </a:solidFill>
              </a:rPr>
              <a:t> </a:t>
            </a:r>
            <a:r>
              <a:rPr lang="en-US" altLang="ko-KR" sz="3200" b="1" i="1" kern="0" dirty="0">
                <a:solidFill>
                  <a:srgbClr val="87726A"/>
                </a:solidFill>
              </a:rPr>
              <a:t>culture</a:t>
            </a:r>
            <a:endParaRPr lang="ko-KR" altLang="en-US" sz="6000" kern="0" dirty="0">
              <a:solidFill>
                <a:srgbClr val="877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4"/>
    </mc:Choice>
    <mc:Fallback xmlns="">
      <p:transition spd="slow" advTm="2412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A6B798-8B6A-B34B-ACFB-7C4F876583E7}"/>
              </a:ext>
            </a:extLst>
          </p:cNvPr>
          <p:cNvSpPr txBox="1"/>
          <p:nvPr/>
        </p:nvSpPr>
        <p:spPr>
          <a:xfrm>
            <a:off x="2865623" y="2454027"/>
            <a:ext cx="6940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Z" sz="6600" b="1" dirty="0"/>
              <a:t>Thank you</a:t>
            </a:r>
            <a:endParaRPr kumimoji="1" lang="ko-Kore-CZ" altLang="en-US" sz="6600" b="1" dirty="0"/>
          </a:p>
        </p:txBody>
      </p:sp>
      <p:pic>
        <p:nvPicPr>
          <p:cNvPr id="4" name="그래픽 3" descr="댓글 심장 단색으로 채워진">
            <a:extLst>
              <a:ext uri="{FF2B5EF4-FFF2-40B4-BE49-F238E27FC236}">
                <a16:creationId xmlns:a16="http://schemas.microsoft.com/office/drawing/2014/main" id="{6E81E8F2-1106-1943-B1F7-97E36855A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7820" y="2042412"/>
            <a:ext cx="1931233" cy="1931233"/>
          </a:xfrm>
          <a:prstGeom prst="rect">
            <a:avLst/>
          </a:prstGeom>
        </p:spPr>
      </p:pic>
      <p:pic>
        <p:nvPicPr>
          <p:cNvPr id="3" name="오디오 2">
            <a:hlinkClick r:id="" action="ppaction://media"/>
            <a:extLst>
              <a:ext uri="{FF2B5EF4-FFF2-40B4-BE49-F238E27FC236}">
                <a16:creationId xmlns:a16="http://schemas.microsoft.com/office/drawing/2014/main" id="{472A4F08-12C6-AA46-BBA8-C9A6E93EB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1"/>
    </mc:Choice>
    <mc:Fallback xmlns="">
      <p:transition spd="slow" advTm="5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D08FCE-10B1-F549-852E-714ABD32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89332"/>
            <a:ext cx="9603275" cy="10492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ko-Kore-CZ" sz="3200" dirty="0"/>
              <a:t>Example</a:t>
            </a:r>
            <a:endParaRPr kumimoji="1" lang="ko-Kore-CZ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6FA99-4BE5-E5D6-D3D6-7B5A12F2D2A0}"/>
              </a:ext>
            </a:extLst>
          </p:cNvPr>
          <p:cNvSpPr txBox="1"/>
          <p:nvPr/>
        </p:nvSpPr>
        <p:spPr>
          <a:xfrm>
            <a:off x="2362540" y="2635651"/>
            <a:ext cx="83778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o-KR" altLang="en-US" sz="2000" u="sng" dirty="0">
                <a:latin typeface="AppleGothic" pitchFamily="2" charset="-127"/>
                <a:ea typeface="AppleGothic" pitchFamily="2" charset="-127"/>
              </a:rPr>
              <a:t>가방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 err="1">
                <a:latin typeface="AppleGothic" pitchFamily="2" charset="-127"/>
                <a:ea typeface="AppleGothic" pitchFamily="2" charset="-127"/>
              </a:rPr>
              <a:t>ga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-bang] + 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이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 err="1">
                <a:latin typeface="AppleGothic" pitchFamily="2" charset="-127"/>
                <a:ea typeface="AppleGothic" pitchFamily="2" charset="-127"/>
              </a:rPr>
              <a:t>i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] </a:t>
            </a:r>
          </a:p>
          <a:p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   </a:t>
            </a:r>
            <a:r>
              <a:rPr lang="en" altLang="ko-Kore-CZ" sz="1600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=bag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  </a:t>
            </a:r>
          </a:p>
          <a:p>
            <a:endParaRPr lang="en" altLang="ko-Kore-CZ" sz="2000" dirty="0">
              <a:latin typeface="AppleGothic" pitchFamily="2" charset="-127"/>
              <a:ea typeface="AppleGothic" pitchFamily="2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2000" u="sng" dirty="0">
                <a:latin typeface="AppleGothic" pitchFamily="2" charset="-127"/>
                <a:ea typeface="AppleGothic" pitchFamily="2" charset="-127"/>
              </a:rPr>
              <a:t>학교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 err="1">
                <a:latin typeface="AppleGothic" pitchFamily="2" charset="-127"/>
                <a:ea typeface="AppleGothic" pitchFamily="2" charset="-127"/>
              </a:rPr>
              <a:t>hak-gyo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] + 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가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 err="1">
                <a:latin typeface="AppleGothic" pitchFamily="2" charset="-127"/>
                <a:ea typeface="AppleGothic" pitchFamily="2" charset="-127"/>
              </a:rPr>
              <a:t>ga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] </a:t>
            </a:r>
          </a:p>
          <a:p>
            <a:r>
              <a:rPr kumimoji="1" lang="en-US" altLang="ko-Kore-CZ" sz="2000" dirty="0">
                <a:latin typeface="AppleGothic" pitchFamily="2" charset="-127"/>
                <a:ea typeface="AppleGothic" pitchFamily="2" charset="-127"/>
              </a:rPr>
              <a:t>   </a:t>
            </a:r>
            <a:r>
              <a:rPr kumimoji="1" lang="en-US" altLang="ko-Kore-CZ" sz="1600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=school</a:t>
            </a:r>
          </a:p>
          <a:p>
            <a:endParaRPr kumimoji="1" lang="en-US" altLang="ko-Kore-CZ" sz="1600" dirty="0">
              <a:solidFill>
                <a:srgbClr val="C00000"/>
              </a:solidFill>
              <a:latin typeface="AppleGothic" pitchFamily="2" charset="-127"/>
              <a:ea typeface="AppleGothic" pitchFamily="2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kumimoji="1" lang="ko-KR" altLang="en-US" sz="2000" u="sng" dirty="0">
                <a:latin typeface="AppleGothic" pitchFamily="2" charset="-127"/>
                <a:ea typeface="AppleGothic" pitchFamily="2" charset="-127"/>
              </a:rPr>
              <a:t>아버지</a:t>
            </a:r>
            <a:r>
              <a:rPr kumimoji="1" lang="en-US" altLang="ko-KR" sz="2000" dirty="0">
                <a:latin typeface="AppleGothic" pitchFamily="2" charset="-127"/>
                <a:ea typeface="AppleGothic" pitchFamily="2" charset="-127"/>
              </a:rPr>
              <a:t>[a-</a:t>
            </a:r>
            <a:r>
              <a:rPr kumimoji="1" lang="en-US" altLang="ko-KR" sz="2000" dirty="0" err="1">
                <a:latin typeface="AppleGothic" pitchFamily="2" charset="-127"/>
                <a:ea typeface="AppleGothic" pitchFamily="2" charset="-127"/>
              </a:rPr>
              <a:t>beo</a:t>
            </a:r>
            <a:r>
              <a:rPr kumimoji="1" lang="ko-KR" altLang="en-US" sz="20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dirty="0">
                <a:latin typeface="AppleGothic" pitchFamily="2" charset="-127"/>
                <a:ea typeface="AppleGothic" pitchFamily="2" charset="-127"/>
              </a:rPr>
              <a:t>–ji] + </a:t>
            </a:r>
            <a:r>
              <a:rPr kumimoji="1" lang="ko-KR" altLang="en-US" sz="2000" dirty="0">
                <a:latin typeface="AppleGothic" pitchFamily="2" charset="-127"/>
                <a:ea typeface="AppleGothic" pitchFamily="2" charset="-127"/>
              </a:rPr>
              <a:t>가 </a:t>
            </a:r>
            <a:r>
              <a:rPr kumimoji="1"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sz="2000" dirty="0" err="1">
                <a:latin typeface="AppleGothic" pitchFamily="2" charset="-127"/>
                <a:ea typeface="AppleGothic" pitchFamily="2" charset="-127"/>
              </a:rPr>
              <a:t>ga</a:t>
            </a:r>
            <a:r>
              <a:rPr kumimoji="1" lang="en-US" altLang="ko-KR" sz="2000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r>
              <a:rPr kumimoji="1" lang="en-US" altLang="ko-Kore-CZ" sz="2000" dirty="0">
                <a:latin typeface="AppleGothic" pitchFamily="2" charset="-127"/>
                <a:ea typeface="AppleGothic" pitchFamily="2" charset="-127"/>
              </a:rPr>
              <a:t>   </a:t>
            </a:r>
            <a:r>
              <a:rPr kumimoji="1" lang="en-US" altLang="ko-Kore-CZ" sz="1600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=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06E4A-1447-91B1-2DBB-1406F6DD9056}"/>
              </a:ext>
            </a:extLst>
          </p:cNvPr>
          <p:cNvSpPr txBox="1"/>
          <p:nvPr/>
        </p:nvSpPr>
        <p:spPr>
          <a:xfrm>
            <a:off x="2314437" y="5302559"/>
            <a:ext cx="690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ko-KR" altLang="en-US" u="sng" dirty="0">
                <a:latin typeface="AppleGothic" pitchFamily="2" charset="-127"/>
                <a:ea typeface="AppleGothic" pitchFamily="2" charset="-127"/>
              </a:rPr>
              <a:t>선물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이 왔다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.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seon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mul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i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-what-da]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=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A gift is came</a:t>
            </a:r>
          </a:p>
          <a:p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   </a:t>
            </a:r>
            <a:r>
              <a:rPr kumimoji="1" lang="en-US" altLang="ko-Kore-CZ" sz="1600" dirty="0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=gift</a:t>
            </a:r>
            <a:endParaRPr kumimoji="1" lang="ko-Kore-CZ" altLang="en-US" sz="1600" dirty="0">
              <a:solidFill>
                <a:srgbClr val="C00000"/>
              </a:solidFill>
              <a:latin typeface="AppleGothic" pitchFamily="2" charset="-127"/>
              <a:ea typeface="Apple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4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4"/>
    </mc:Choice>
    <mc:Fallback xmlns="">
      <p:transition spd="slow" advTm="241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3B23CA-5094-E0A7-94C0-20F69380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b="1" i="1" dirty="0">
                <a:solidFill>
                  <a:srgbClr val="FF0000"/>
                </a:solidFill>
              </a:rPr>
              <a:t>Spacing</a:t>
            </a:r>
            <a:r>
              <a:rPr kumimoji="1" lang="en-US" altLang="ko-Kore-CZ" dirty="0"/>
              <a:t> is Important !!!!! (</a:t>
            </a:r>
            <a:r>
              <a:rPr kumimoji="1" lang="ko-KR" altLang="en-US" dirty="0"/>
              <a:t>띄어쓰기</a:t>
            </a:r>
            <a:r>
              <a:rPr kumimoji="1" lang="en-US" altLang="ko-KR" dirty="0"/>
              <a:t>)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E3F4A9-28B4-5575-9084-65F76BCC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56372"/>
            <a:ext cx="9603275" cy="3997110"/>
          </a:xfrm>
        </p:spPr>
        <p:txBody>
          <a:bodyPr>
            <a:normAutofit fontScale="92500" lnSpcReduction="20000"/>
          </a:bodyPr>
          <a:lstStyle/>
          <a:p>
            <a:r>
              <a:rPr lang="en" altLang="ko-Kore-CZ" sz="3200" b="0" i="1" u="none" strike="noStrike" dirty="0">
                <a:solidFill>
                  <a:srgbClr val="FF0000"/>
                </a:solidFill>
                <a:effectLst/>
                <a:latin typeface="-apple-system"/>
              </a:rPr>
              <a:t>The meaning of sentences with the same words and </a:t>
            </a:r>
            <a:r>
              <a:rPr lang="en-US" altLang="ko-KR" sz="3200" i="1" dirty="0">
                <a:solidFill>
                  <a:srgbClr val="FF0000"/>
                </a:solidFill>
                <a:latin typeface="-apple-system"/>
              </a:rPr>
              <a:t>postpositions</a:t>
            </a:r>
            <a:r>
              <a:rPr lang="en-US" altLang="ko-KR" sz="1900" i="1" dirty="0">
                <a:solidFill>
                  <a:srgbClr val="FF0000"/>
                </a:solidFill>
                <a:latin typeface="-apple-system"/>
              </a:rPr>
              <a:t>(</a:t>
            </a:r>
            <a:r>
              <a:rPr lang="ko-KR" altLang="en-US" sz="1900" i="1" dirty="0">
                <a:solidFill>
                  <a:srgbClr val="FF0000"/>
                </a:solidFill>
                <a:latin typeface="-apple-system"/>
              </a:rPr>
              <a:t>조사 </a:t>
            </a:r>
            <a:r>
              <a:rPr lang="en-US" altLang="ko-KR" sz="1900" i="1" dirty="0">
                <a:solidFill>
                  <a:srgbClr val="FF0000"/>
                </a:solidFill>
                <a:latin typeface="-apple-system"/>
              </a:rPr>
              <a:t>=</a:t>
            </a:r>
            <a:r>
              <a:rPr lang="ko-KR" altLang="en-US" sz="1900" i="1" dirty="0">
                <a:solidFill>
                  <a:srgbClr val="FF0000"/>
                </a:solidFill>
                <a:latin typeface="-apple-system"/>
              </a:rPr>
              <a:t> 은</a:t>
            </a:r>
            <a:r>
              <a:rPr lang="en-US" altLang="ko-KR" sz="1900" i="1" dirty="0">
                <a:solidFill>
                  <a:srgbClr val="FF0000"/>
                </a:solidFill>
                <a:latin typeface="-apple-system"/>
              </a:rPr>
              <a:t>/</a:t>
            </a:r>
            <a:r>
              <a:rPr lang="ko-KR" altLang="en-US" sz="1900" i="1" dirty="0">
                <a:solidFill>
                  <a:srgbClr val="FF0000"/>
                </a:solidFill>
                <a:latin typeface="-apple-system"/>
              </a:rPr>
              <a:t>는</a:t>
            </a:r>
            <a:r>
              <a:rPr lang="en-US" altLang="ko-KR" sz="1900" i="1" dirty="0">
                <a:solidFill>
                  <a:srgbClr val="FF0000"/>
                </a:solidFill>
                <a:latin typeface="-apple-system"/>
              </a:rPr>
              <a:t>/</a:t>
            </a:r>
            <a:r>
              <a:rPr lang="ko-KR" altLang="en-US" sz="1900" i="1" dirty="0">
                <a:solidFill>
                  <a:srgbClr val="FF0000"/>
                </a:solidFill>
                <a:latin typeface="-apple-system"/>
              </a:rPr>
              <a:t>이</a:t>
            </a:r>
            <a:r>
              <a:rPr lang="en-US" altLang="ko-KR" sz="1900" i="1" dirty="0">
                <a:solidFill>
                  <a:srgbClr val="FF0000"/>
                </a:solidFill>
                <a:latin typeface="-apple-system"/>
              </a:rPr>
              <a:t>/</a:t>
            </a:r>
            <a:r>
              <a:rPr lang="ko-KR" altLang="en-US" sz="1900" i="1" dirty="0">
                <a:solidFill>
                  <a:srgbClr val="FF0000"/>
                </a:solidFill>
                <a:latin typeface="-apple-system"/>
              </a:rPr>
              <a:t>가</a:t>
            </a:r>
            <a:r>
              <a:rPr lang="en-US" altLang="ko-KR" sz="1900" i="1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ko-KR" altLang="en-US" sz="1900" i="1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en-US" altLang="ko-KR" sz="1900" i="1" dirty="0">
                <a:solidFill>
                  <a:srgbClr val="FF0000"/>
                </a:solidFill>
                <a:latin typeface="-apple-system"/>
              </a:rPr>
              <a:t>etc.)</a:t>
            </a:r>
            <a:r>
              <a:rPr lang="en" altLang="ko-Kore-CZ" sz="1900" b="0" i="1" u="none" strike="noStrike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" altLang="ko-Kore-CZ" sz="3200" b="0" i="1" u="none" strike="noStrike" dirty="0">
                <a:solidFill>
                  <a:srgbClr val="FF0000"/>
                </a:solidFill>
                <a:effectLst/>
                <a:latin typeface="-apple-system"/>
              </a:rPr>
              <a:t>in the same order depends on how you space them.</a:t>
            </a:r>
            <a:endParaRPr kumimoji="1" lang="en-US" altLang="ko-Kore-CZ" sz="3200" i="1" dirty="0">
              <a:solidFill>
                <a:srgbClr val="FF0000"/>
              </a:solidFill>
            </a:endParaRPr>
          </a:p>
          <a:p>
            <a:endParaRPr kumimoji="1" lang="en-US" altLang="ko-Kore-CZ" dirty="0"/>
          </a:p>
          <a:p>
            <a:r>
              <a:rPr kumimoji="1" lang="ko-Kore-CZ" altLang="en-US" dirty="0"/>
              <a:t>아버지가</a:t>
            </a:r>
            <a:r>
              <a:rPr kumimoji="1" lang="ko-KR" altLang="en-US" dirty="0"/>
              <a:t> 방에 들어가셨다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r>
              <a:rPr kumimoji="1" lang="en-US" altLang="ko-KR" dirty="0"/>
              <a:t>(</a:t>
            </a:r>
            <a:r>
              <a:rPr lang="en" altLang="ko-Kore-CZ" dirty="0" err="1"/>
              <a:t>abeojiga</a:t>
            </a:r>
            <a:r>
              <a:rPr lang="en" altLang="ko-Kore-CZ" dirty="0"/>
              <a:t> bang-e </a:t>
            </a:r>
            <a:r>
              <a:rPr lang="en" altLang="ko-Kore-CZ" dirty="0" err="1"/>
              <a:t>deul-eogasyeossda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kumimoji="1" lang="en-US" altLang="ko-KR" dirty="0"/>
              <a:t>=</a:t>
            </a:r>
            <a:r>
              <a:rPr kumimoji="1" lang="ko-KR" altLang="en-US" dirty="0"/>
              <a:t> </a:t>
            </a:r>
            <a:r>
              <a:rPr kumimoji="1" lang="en-US" altLang="ko-KR" dirty="0"/>
              <a:t>Father went in the room</a:t>
            </a:r>
          </a:p>
          <a:p>
            <a:pPr marL="0" indent="0">
              <a:buNone/>
            </a:pPr>
            <a:endParaRPr kumimoji="1" lang="en-US" altLang="ko-KR" dirty="0"/>
          </a:p>
          <a:p>
            <a:r>
              <a:rPr kumimoji="1" lang="ko-KR" altLang="en-US" dirty="0" err="1"/>
              <a:t>아버지가방에들어가셨다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 </a:t>
            </a:r>
            <a:r>
              <a:rPr kumimoji="1" lang="en-US" altLang="ko-KR" dirty="0"/>
              <a:t>(</a:t>
            </a:r>
            <a:r>
              <a:rPr lang="en" altLang="ko-Kore-CZ" dirty="0" err="1"/>
              <a:t>abeojigabang-edeul-eogasyeossda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kumimoji="1" lang="en-US" altLang="ko-Kore-CZ" dirty="0"/>
              <a:t>= Father went in the bag</a:t>
            </a:r>
          </a:p>
        </p:txBody>
      </p:sp>
    </p:spTree>
    <p:extLst>
      <p:ext uri="{BB962C8B-B14F-4D97-AF65-F5344CB8AC3E}">
        <p14:creationId xmlns:p14="http://schemas.microsoft.com/office/powerpoint/2010/main" val="379338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3B23CA-5094-E0A7-94C0-20F69380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b="1" i="1" dirty="0">
                <a:solidFill>
                  <a:srgbClr val="FF0000"/>
                </a:solidFill>
              </a:rPr>
              <a:t>Spacing</a:t>
            </a:r>
            <a:r>
              <a:rPr kumimoji="1" lang="en-US" altLang="ko-Kore-CZ" dirty="0"/>
              <a:t> is Important !!!!! (</a:t>
            </a:r>
            <a:r>
              <a:rPr kumimoji="1" lang="ko-KR" altLang="en-US" dirty="0"/>
              <a:t>띄어쓰기</a:t>
            </a:r>
            <a:r>
              <a:rPr kumimoji="1" lang="en-US" altLang="ko-KR" dirty="0"/>
              <a:t>)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E3F4A9-28B4-5575-9084-65F76BCC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602868"/>
            <a:ext cx="9603275" cy="3122071"/>
          </a:xfrm>
        </p:spPr>
        <p:txBody>
          <a:bodyPr/>
          <a:lstStyle/>
          <a:p>
            <a:r>
              <a:rPr kumimoji="1" lang="ko-KR" altLang="en-US" dirty="0"/>
              <a:t>친구가 자꾸만 져요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r>
              <a:rPr kumimoji="1" lang="en-US" altLang="ko-KR" dirty="0"/>
              <a:t>(C</a:t>
            </a:r>
            <a:r>
              <a:rPr lang="en" altLang="ko-Kore-CZ" dirty="0" err="1"/>
              <a:t>hinguga</a:t>
            </a:r>
            <a:r>
              <a:rPr lang="en" altLang="ko-Kore-CZ" dirty="0"/>
              <a:t> </a:t>
            </a:r>
            <a:r>
              <a:rPr lang="en" altLang="ko-Kore-CZ" dirty="0" err="1"/>
              <a:t>jakkuman</a:t>
            </a:r>
            <a:r>
              <a:rPr lang="en" altLang="ko-Kore-CZ" dirty="0"/>
              <a:t> </a:t>
            </a:r>
            <a:r>
              <a:rPr lang="en" altLang="ko-Kore-CZ" dirty="0" err="1"/>
              <a:t>jyeoyo</a:t>
            </a:r>
            <a:r>
              <a:rPr lang="en" altLang="ko-Kore-CZ" dirty="0"/>
              <a:t>.</a:t>
            </a:r>
            <a:r>
              <a:rPr lang="en-US" altLang="ko-KR" dirty="0"/>
              <a:t>)</a:t>
            </a: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=</a:t>
            </a:r>
            <a:r>
              <a:rPr kumimoji="1" lang="ko-KR" altLang="en-US" dirty="0"/>
              <a:t> </a:t>
            </a:r>
            <a:r>
              <a:rPr kumimoji="1" lang="en-US" altLang="ko-KR" dirty="0"/>
              <a:t>My friend keeps losing.</a:t>
            </a:r>
          </a:p>
          <a:p>
            <a:endParaRPr kumimoji="1" lang="en-US" altLang="ko-Kore-CZ" dirty="0"/>
          </a:p>
          <a:p>
            <a:endParaRPr kumimoji="1" lang="en-US" altLang="ko-Kore-CZ" dirty="0"/>
          </a:p>
          <a:p>
            <a:r>
              <a:rPr kumimoji="1" lang="ko-KR" altLang="en-US" dirty="0"/>
              <a:t>친구가 자꾸 만져요</a:t>
            </a:r>
            <a:r>
              <a:rPr kumimoji="1" lang="en-US" altLang="ko-KR" dirty="0"/>
              <a:t>. (</a:t>
            </a:r>
            <a:r>
              <a:rPr kumimoji="1" lang="en" altLang="ko-KR" dirty="0" err="1"/>
              <a:t>C</a:t>
            </a:r>
            <a:r>
              <a:rPr lang="en" altLang="ko-Kore-CZ" dirty="0" err="1"/>
              <a:t>hinguga</a:t>
            </a:r>
            <a:r>
              <a:rPr lang="en" altLang="ko-Kore-CZ" dirty="0"/>
              <a:t> </a:t>
            </a:r>
            <a:r>
              <a:rPr lang="en" altLang="ko-Kore-CZ" dirty="0" err="1"/>
              <a:t>jakku</a:t>
            </a:r>
            <a:r>
              <a:rPr lang="en" altLang="ko-Kore-CZ" dirty="0"/>
              <a:t> </a:t>
            </a:r>
            <a:r>
              <a:rPr lang="en" altLang="ko-Kore-CZ" dirty="0" err="1"/>
              <a:t>manjyeoyo</a:t>
            </a:r>
            <a:r>
              <a:rPr lang="en" altLang="ko-Kore-CZ" dirty="0"/>
              <a:t>.)</a:t>
            </a: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ore-CZ" dirty="0"/>
              <a:t>= My friend keeps touching me.</a:t>
            </a:r>
          </a:p>
        </p:txBody>
      </p:sp>
    </p:spTree>
    <p:extLst>
      <p:ext uri="{BB962C8B-B14F-4D97-AF65-F5344CB8AC3E}">
        <p14:creationId xmlns:p14="http://schemas.microsoft.com/office/powerpoint/2010/main" val="233757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32F244-3CA4-FEB1-8CF6-1C2158A0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b="1" i="1" dirty="0">
                <a:solidFill>
                  <a:srgbClr val="FF0000"/>
                </a:solidFill>
              </a:rPr>
              <a:t>Spacing</a:t>
            </a:r>
            <a:r>
              <a:rPr kumimoji="1" lang="en-US" altLang="ko-Kore-CZ" dirty="0"/>
              <a:t> is Important !!!!! (</a:t>
            </a:r>
            <a:r>
              <a:rPr kumimoji="1" lang="ko-KR" altLang="en-US" dirty="0"/>
              <a:t>띄어쓰기</a:t>
            </a:r>
            <a:r>
              <a:rPr kumimoji="1" lang="en-US" altLang="ko-KR" dirty="0"/>
              <a:t>)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DCF3CD-EEFF-7CB5-64DE-ADBB1F099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78459"/>
            <a:ext cx="9603275" cy="2525788"/>
          </a:xfrm>
        </p:spPr>
        <p:txBody>
          <a:bodyPr/>
          <a:lstStyle/>
          <a:p>
            <a:r>
              <a:rPr lang="ko-KR" alt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나물좀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 줘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en-US" altLang="ko-KR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=</a:t>
            </a:r>
            <a:r>
              <a:rPr kumimoji="1"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" altLang="ko-Kore-CZ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Give some </a:t>
            </a:r>
            <a:r>
              <a:rPr lang="en-US" altLang="ko-Kore-CZ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vegetables.</a:t>
            </a:r>
          </a:p>
          <a:p>
            <a:pPr marL="0" indent="0">
              <a:buNone/>
            </a:pPr>
            <a:endParaRPr kumimoji="1" lang="en-US" altLang="ko-Kore-CZ" dirty="0">
              <a:solidFill>
                <a:srgbClr val="000000"/>
              </a:solidFill>
              <a:latin typeface="-apple-system"/>
            </a:endParaRPr>
          </a:p>
          <a:p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나 물 좀 줘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altLang="ko-K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=</a:t>
            </a:r>
            <a:r>
              <a:rPr lang="ko-KR" alt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Give me some water.</a:t>
            </a:r>
            <a:endParaRPr lang="en-US" altLang="ko-KR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kumimoji="1" lang="en-US" altLang="ko-Kore-CZ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kumimoji="1" lang="en-US" altLang="ko-Kore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139550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FF5575-C1B6-B573-94C2-BF4DD2B2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dirty="0"/>
              <a:t>Postpositional particles – object making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77A1EA-D0A7-0E1E-D064-A44DCA759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1" lang="ko-KR" altLang="en-US" sz="4000" b="1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을</a:t>
            </a:r>
            <a:r>
              <a:rPr kumimoji="1" lang="en-US" altLang="ko-KR" sz="4000" b="1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sz="4000" b="1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eul</a:t>
            </a:r>
            <a:r>
              <a:rPr kumimoji="1" lang="en-US" altLang="ko-KR" sz="4000" b="1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] / </a:t>
            </a:r>
            <a:r>
              <a:rPr kumimoji="1" lang="ko-KR" altLang="en-US" sz="4000" b="1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를</a:t>
            </a:r>
            <a:r>
              <a:rPr kumimoji="1" lang="en-US" altLang="ko-KR" sz="4000" b="1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sz="4000" b="1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leul</a:t>
            </a:r>
            <a:r>
              <a:rPr kumimoji="1" lang="en-US" altLang="ko-KR" sz="4000" b="1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 algn="ctr">
              <a:buNone/>
            </a:pPr>
            <a:endParaRPr lang="en" altLang="ko-Kore-CZ" sz="2000" dirty="0"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" altLang="ko-Kore-CZ" sz="2000" dirty="0"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Words ending with a  consonant + -</a:t>
            </a:r>
            <a:r>
              <a:rPr lang="ko-KR" altLang="en-US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을</a:t>
            </a:r>
            <a:endParaRPr lang="en-US" altLang="ko-KR" sz="2000" dirty="0"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Words ending with a vowel + -</a:t>
            </a:r>
            <a:r>
              <a:rPr lang="ko-KR" altLang="en-US" sz="2000" dirty="0" err="1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를</a:t>
            </a:r>
            <a:r>
              <a:rPr lang="ko-KR" altLang="en-US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</a:t>
            </a:r>
          </a:p>
          <a:p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140714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D08FCE-10B1-F549-852E-714ABD32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89332"/>
            <a:ext cx="9603275" cy="1049235"/>
          </a:xfrm>
        </p:spPr>
        <p:txBody>
          <a:bodyPr/>
          <a:lstStyle/>
          <a:p>
            <a:pPr algn="ctr"/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C933D1-9279-3A4F-B0BE-4B8518CC4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318055"/>
            <a:ext cx="9603275" cy="3450613"/>
          </a:xfrm>
        </p:spPr>
        <p:txBody>
          <a:bodyPr>
            <a:normAutofit/>
          </a:bodyPr>
          <a:lstStyle/>
          <a:p>
            <a:endParaRPr kumimoji="1" lang="ko-Kore-CZ" altLang="en-US" dirty="0"/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DF0C7A95-C474-7624-EAB4-D9E0628FC06E}"/>
              </a:ext>
            </a:extLst>
          </p:cNvPr>
          <p:cNvSpPr/>
          <p:nvPr/>
        </p:nvSpPr>
        <p:spPr>
          <a:xfrm>
            <a:off x="342872" y="814153"/>
            <a:ext cx="11355614" cy="584508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4000" kern="0" dirty="0">
              <a:solidFill>
                <a:srgbClr val="87726A"/>
              </a:solidFill>
            </a:endParaRPr>
          </a:p>
        </p:txBody>
      </p:sp>
      <p:sp>
        <p:nvSpPr>
          <p:cNvPr id="10" name="사각형: 둥근 모서리 1">
            <a:extLst>
              <a:ext uri="{FF2B5EF4-FFF2-40B4-BE49-F238E27FC236}">
                <a16:creationId xmlns:a16="http://schemas.microsoft.com/office/drawing/2014/main" id="{5F9E6FDA-3333-BB76-008A-F2F720B324B4}"/>
              </a:ext>
            </a:extLst>
          </p:cNvPr>
          <p:cNvSpPr/>
          <p:nvPr/>
        </p:nvSpPr>
        <p:spPr>
          <a:xfrm>
            <a:off x="1927378" y="2246375"/>
            <a:ext cx="1786455" cy="1784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Stem of verbs and adjectives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(descriptive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verbs)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77D095-732B-7DE4-326B-103592B3C600}"/>
              </a:ext>
            </a:extLst>
          </p:cNvPr>
          <p:cNvSpPr txBox="1"/>
          <p:nvPr/>
        </p:nvSpPr>
        <p:spPr>
          <a:xfrm>
            <a:off x="4189632" y="2504167"/>
            <a:ext cx="4225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/>
              <a:t>+  -</a:t>
            </a:r>
            <a:r>
              <a:rPr lang="ko-KR" altLang="en-US" sz="6000" b="1" dirty="0"/>
              <a:t>다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0C7FC6E4-283A-3B23-861B-AC4D0A3B0634}"/>
              </a:ext>
            </a:extLst>
          </p:cNvPr>
          <p:cNvSpPr txBox="1"/>
          <p:nvPr/>
        </p:nvSpPr>
        <p:spPr>
          <a:xfrm>
            <a:off x="464027" y="1011404"/>
            <a:ext cx="10859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The stems of verbs and adjectives do not stand alone, and they are always conjugated by various or inflectional endings.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9D13181-F443-E292-4F77-3F7812368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75"/>
          <a:stretch/>
        </p:blipFill>
        <p:spPr>
          <a:xfrm>
            <a:off x="7011180" y="2216495"/>
            <a:ext cx="3758821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177B2E-85CF-ED19-7FA4-E04A0D73FA83}"/>
              </a:ext>
            </a:extLst>
          </p:cNvPr>
          <p:cNvSpPr txBox="1"/>
          <p:nvPr/>
        </p:nvSpPr>
        <p:spPr>
          <a:xfrm>
            <a:off x="629026" y="50156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anything being left out after you take ‘-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oon YGO 530_TT"/>
              </a:rPr>
              <a:t>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oon YGO 530_TT"/>
              </a:rPr>
              <a:t>’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out from the verbs and adjectives is the stem</a:t>
            </a:r>
            <a:endParaRPr lang="ko-KR" altLang="en-US" dirty="0"/>
          </a:p>
        </p:txBody>
      </p:sp>
      <p:cxnSp>
        <p:nvCxnSpPr>
          <p:cNvPr id="15" name="연결선: 구부러짐 8">
            <a:extLst>
              <a:ext uri="{FF2B5EF4-FFF2-40B4-BE49-F238E27FC236}">
                <a16:creationId xmlns:a16="http://schemas.microsoft.com/office/drawing/2014/main" id="{E8B7FFD7-5EF0-1FD9-E8EB-56C307C25C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40236" y="3553815"/>
            <a:ext cx="641423" cy="81848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5CF80E8-5A1A-5771-A4AE-7F20BEAEFB9F}"/>
              </a:ext>
            </a:extLst>
          </p:cNvPr>
          <p:cNvSpPr/>
          <p:nvPr/>
        </p:nvSpPr>
        <p:spPr>
          <a:xfrm>
            <a:off x="2322893" y="0"/>
            <a:ext cx="725152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kern="0" dirty="0">
                <a:solidFill>
                  <a:srgbClr val="87726A"/>
                </a:solidFill>
              </a:rPr>
              <a:t>Stems of verbs and adjectives 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4"/>
    </mc:Choice>
    <mc:Fallback xmlns="">
      <p:transition spd="slow" advTm="2412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EBA6F8-A90F-33DE-B471-597CFC2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6" y="1185973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Review</a:t>
            </a:r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769589C-CC09-AD0F-7A3A-413DCDC2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6" y="2016125"/>
            <a:ext cx="6196734" cy="627322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ko-Kore-CZ" sz="4400" dirty="0"/>
              <a:t>Past expression</a:t>
            </a:r>
            <a:endParaRPr kumimoji="1" lang="ko-Kore-CZ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28E5EC-FE50-3A01-9729-971FF70A7848}"/>
              </a:ext>
            </a:extLst>
          </p:cNvPr>
          <p:cNvSpPr txBox="1">
            <a:spLocks/>
          </p:cNvSpPr>
          <p:nvPr/>
        </p:nvSpPr>
        <p:spPr>
          <a:xfrm>
            <a:off x="730461" y="2849266"/>
            <a:ext cx="11052236" cy="31596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594" indent="-228594" algn="l" defTabSz="914377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>
                <a:latin typeface="AppleGothic" pitchFamily="2" charset="-127"/>
                <a:ea typeface="AppleGothic" pitchFamily="2" charset="-127"/>
              </a:rPr>
              <a:t>1.</a:t>
            </a:r>
            <a:r>
              <a:rPr lang="ko-KR" altLang="en-US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>
                <a:latin typeface="AppleGothic" pitchFamily="2" charset="-127"/>
                <a:ea typeface="AppleGothic" pitchFamily="2" charset="-127"/>
              </a:rPr>
              <a:t>Verb stems ending with vowels </a:t>
            </a:r>
            <a:r>
              <a:rPr lang="en-US" altLang="ko-KR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ᅩ [</a:t>
            </a:r>
            <a:r>
              <a:rPr lang="en" altLang="ko-Kore-CZ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o] or </a:t>
            </a:r>
            <a:r>
              <a:rPr lang="en-US" altLang="ko-KR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ᅡ [</a:t>
            </a:r>
            <a:r>
              <a:rPr lang="en" altLang="ko-Kore-CZ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a] </a:t>
            </a:r>
            <a:r>
              <a:rPr lang="en" altLang="ko-Kore-CZ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>
                <a:latin typeface="AppleGothic" pitchFamily="2" charset="-127"/>
                <a:ea typeface="AppleGothic" pitchFamily="2" charset="-127"/>
              </a:rPr>
              <a:t>+</a:t>
            </a:r>
            <a:r>
              <a:rPr lang="ko-KR" altLang="en-US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sz="2800" b="1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았어요</a:t>
            </a:r>
            <a:r>
              <a:rPr lang="en-US" altLang="ko-KR" sz="2800" b="1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 [ass-eo-yo]</a:t>
            </a:r>
            <a:endParaRPr lang="en" altLang="ko-Kore-CZ" sz="2800" b="1">
              <a:solidFill>
                <a:srgbClr val="C00000"/>
              </a:solidFill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" altLang="ko-Kore-CZ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" altLang="ko-Kore-CZ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>
                <a:latin typeface="AppleGothic" pitchFamily="2" charset="-127"/>
                <a:ea typeface="AppleGothic" pitchFamily="2" charset="-127"/>
              </a:rPr>
              <a:t>2.</a:t>
            </a:r>
            <a:r>
              <a:rPr lang="ko-KR" altLang="en-US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>
                <a:latin typeface="AppleGothic" pitchFamily="2" charset="-127"/>
                <a:ea typeface="AppleGothic" pitchFamily="2" charset="-127"/>
              </a:rPr>
              <a:t>Verb stems ending with vowels </a:t>
            </a:r>
            <a:r>
              <a:rPr lang="en" altLang="ko-Kore-CZ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OTHER THAN </a:t>
            </a:r>
            <a:r>
              <a:rPr lang="en-US" altLang="ko-KR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ᅩ </a:t>
            </a:r>
            <a:r>
              <a:rPr lang="en" altLang="ko-Kore-CZ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or </a:t>
            </a:r>
            <a:r>
              <a:rPr lang="en-US" altLang="ko-KR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ᅡ </a:t>
            </a:r>
            <a:r>
              <a:rPr lang="en" altLang="ko-Kore-CZ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>
                <a:latin typeface="AppleGothic" pitchFamily="2" charset="-127"/>
                <a:ea typeface="AppleGothic" pitchFamily="2" charset="-127"/>
              </a:rPr>
              <a:t>+</a:t>
            </a:r>
            <a:r>
              <a:rPr lang="ko-KR" altLang="en-US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sz="2800" b="1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었어요</a:t>
            </a:r>
            <a:r>
              <a:rPr lang="en-US" altLang="ko-KR" sz="2800" b="1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 [eoss-eo-yo]</a:t>
            </a:r>
            <a:endParaRPr lang="en" altLang="ko-Kore-CZ" sz="2800" b="1">
              <a:solidFill>
                <a:srgbClr val="C00000"/>
              </a:solidFill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" altLang="ko-Kore-CZ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>
                <a:latin typeface="AppleGothic" pitchFamily="2" charset="-127"/>
                <a:ea typeface="AppleGothic" pitchFamily="2" charset="-127"/>
              </a:rPr>
              <a:t>3.</a:t>
            </a:r>
            <a:r>
              <a:rPr lang="ko-KR" altLang="en-US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>
                <a:latin typeface="AppleGothic" pitchFamily="2" charset="-127"/>
                <a:ea typeface="AppleGothic" pitchFamily="2" charset="-127"/>
              </a:rPr>
              <a:t>Verb stem </a:t>
            </a:r>
            <a:r>
              <a:rPr lang="ko-KR" altLang="en-US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하</a:t>
            </a:r>
            <a:r>
              <a:rPr lang="ko-KR" altLang="en-US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>
                <a:latin typeface="AppleGothic" pitchFamily="2" charset="-127"/>
                <a:ea typeface="AppleGothic" pitchFamily="2" charset="-127"/>
              </a:rPr>
              <a:t>+</a:t>
            </a:r>
            <a:r>
              <a:rPr lang="ko-KR" altLang="en-US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sz="2800" b="1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였어요</a:t>
            </a:r>
            <a:r>
              <a:rPr lang="en-US" altLang="ko-KR" sz="2800" b="1">
                <a:solidFill>
                  <a:srgbClr val="C00000"/>
                </a:solidFill>
                <a:latin typeface="AppleGothic" pitchFamily="2" charset="-127"/>
                <a:ea typeface="AppleGothic" pitchFamily="2" charset="-127"/>
              </a:rPr>
              <a:t> [yeoss-eo-yo]</a:t>
            </a:r>
            <a:endParaRPr kumimoji="1" lang="en-US" altLang="ko-Kore-CZ" sz="2800" b="1">
              <a:solidFill>
                <a:srgbClr val="C00000"/>
              </a:solidFill>
            </a:endParaRPr>
          </a:p>
          <a:p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3193722867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</Words>
  <Application>Microsoft Office PowerPoint</Application>
  <PresentationFormat>와이드스크린</PresentationFormat>
  <Paragraphs>190</Paragraphs>
  <Slides>26</Slides>
  <Notes>16</Notes>
  <HiddenSlides>0</HiddenSlides>
  <MMClips>1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9" baseType="lpstr">
      <vt:lpstr>AppleGothic</vt:lpstr>
      <vt:lpstr>-apple-system</vt:lpstr>
      <vt:lpstr>noto</vt:lpstr>
      <vt:lpstr>Yoon YGO 530_TT</vt:lpstr>
      <vt:lpstr>맑은 고딕</vt:lpstr>
      <vt:lpstr>함초롬바탕</vt:lpstr>
      <vt:lpstr>Arial</vt:lpstr>
      <vt:lpstr>Calibri</vt:lpstr>
      <vt:lpstr>Gill Sans MT</vt:lpstr>
      <vt:lpstr>Noto Sans</vt:lpstr>
      <vt:lpstr>Tahoma</vt:lpstr>
      <vt:lpstr>Wingdings</vt:lpstr>
      <vt:lpstr>갤러리</vt:lpstr>
      <vt:lpstr>Korean class</vt:lpstr>
      <vt:lpstr>Postposition Particles – subject making </vt:lpstr>
      <vt:lpstr>Example</vt:lpstr>
      <vt:lpstr>Spacing is Important !!!!! (띄어쓰기)</vt:lpstr>
      <vt:lpstr>Spacing is Important !!!!! (띄어쓰기)</vt:lpstr>
      <vt:lpstr>Spacing is Important !!!!! (띄어쓰기)</vt:lpstr>
      <vt:lpstr>Postpositional particles – object making</vt:lpstr>
      <vt:lpstr>PowerPoint 프레젠테이션</vt:lpstr>
      <vt:lpstr>Review</vt:lpstr>
      <vt:lpstr>Review</vt:lpstr>
      <vt:lpstr>Review</vt:lpstr>
      <vt:lpstr>1. Past tense marker 었, 았 </vt:lpstr>
      <vt:lpstr>Review</vt:lpstr>
      <vt:lpstr>Review</vt:lpstr>
      <vt:lpstr>Review</vt:lpstr>
      <vt:lpstr>Review</vt:lpstr>
      <vt:lpstr>Review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class</dc:title>
  <dc:creator>장은주</dc:creator>
  <cp:lastModifiedBy>나현 배</cp:lastModifiedBy>
  <cp:revision>14</cp:revision>
  <dcterms:created xsi:type="dcterms:W3CDTF">2020-12-23T12:33:32Z</dcterms:created>
  <dcterms:modified xsi:type="dcterms:W3CDTF">2022-11-16T16:42:05Z</dcterms:modified>
</cp:coreProperties>
</file>