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Lst>
  <p:sldSz cy="5143500" cx="9144000"/>
  <p:notesSz cx="6858000" cy="9144000"/>
  <p:embeddedFontLst>
    <p:embeddedFont>
      <p:font typeface="Roboto"/>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Roboto-boldItalic.fntdata"/><Relationship Id="rId106" Type="http://schemas.openxmlformats.org/officeDocument/2006/relationships/font" Target="fonts/Roboto-italic.fntdata"/><Relationship Id="rId105" Type="http://schemas.openxmlformats.org/officeDocument/2006/relationships/font" Target="fonts/Roboto-bold.fntdata"/><Relationship Id="rId104" Type="http://schemas.openxmlformats.org/officeDocument/2006/relationships/font" Target="fonts/Roboto-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58951f89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58951f89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58951f897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58951f897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577eb524b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577eb524b3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577eb52e9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577eb52e9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77eb52e9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77eb52e9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577eb52e9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577eb52e9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577eb52e9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577eb52e9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58951f897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58951f897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577eb52e9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577eb52e9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577eb52e9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577eb52e9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577eb524b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577eb524b3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577eb52e9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577eb52e9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577eb52e9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577eb52e9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577eb52e9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577eb52e9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8951f897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58951f897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58951f897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58951f897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58951f8975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58951f8975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58951f897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58951f897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58951f897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58951f897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58951f8975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58951f8975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57c2357c1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57c2357c1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577eb524b3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577eb524b3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57c2357c1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57c2357c1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57c2357c1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57c2357c1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577eb52e95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577eb52e95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58951f897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58951f897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57c2357c1a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57c2357c1a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58951f897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58951f897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577eb52e9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577eb52e9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577eb52e9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577eb52e9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57c2357c1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57c2357c1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58951f897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58951f897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577eb524b3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577eb524b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ff2a3ef50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ff2a3ef50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58951f897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58951f897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8951f897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58951f897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57c2357c1a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57c2357c1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577eb52e95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577eb52e95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57c2357c1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57c2357c1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57c2357c1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57c2357c1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57c2357c1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57c2357c1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58951f897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58951f897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57c2357c1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57c2357c1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577eb524b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577eb524b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58951f897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58951f897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58951f897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58951f897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57c2357c1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57c2357c1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58951f897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58951f897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58951f897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58951f897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57c2357c1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57c2357c1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57c2357c1a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57c2357c1a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58951f897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58951f897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57c2357c1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57c2357c1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57c2357c1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57c2357c1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577eb524b3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577eb524b3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58cc31940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58cc31940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ff2a3ef50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ff2a3ef50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ff2a3ef50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ff2a3ef50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ff2a3ef50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ff2a3ef50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7c2357c1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7c2357c1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ff2a3ef50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ff2a3ef50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58951f897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58951f897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58951f897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58951f897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58951f897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58951f897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58951f897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58951f897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577eb524b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577eb524b3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58951f897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58951f897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58951f8975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58951f8975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58951f8975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58951f8975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58951f897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58951f897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58cc3194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58cc3194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58cc31940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58cc31940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58951f897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58951f897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58951f897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58951f897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ff2a3ef50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ff2a3ef50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ff2a3ef50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ff2a3ef50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577eb524b3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577eb524b3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f2a3ef50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ff2a3ef50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ff2a3ef50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ff2a3ef50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ff2a3ef50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ff2a3ef50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58951f8975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58951f8975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f2a3ef50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ff2a3ef50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ff2a3ef50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ff2a3ef50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ff2a3ef50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ff2a3ef50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ff2a3ef50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ff2a3ef50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ff2a3ef500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ff2a3ef50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ff2a3ef50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ff2a3ef50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57c2357c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57c2357c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ff2a3ef50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ff2a3ef50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58951f8975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58951f8975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ff2a3ef500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ff2a3ef50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ff2a3ef50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ff2a3ef50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ff2a3ef50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ff2a3ef50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ff2a3ef50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ff2a3ef50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ff2a3ef50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ff2a3ef50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ff2a3ef50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ff2a3ef50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ff2a3ef50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ff2a3ef50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s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drive.google.com/file/d/1VRI2VpllyL_20wgMcb0n6wM5RNAqFUdp/view" TargetMode="Externa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drive.google.com/file/d/1wD_-5LXQWV9sa9n1ieboyCXgtSEBtz-H/view" TargetMode="Externa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drive.google.com/file/d/14K0MjMNzwlcrPOdKNa8ykBxtQB500tMv/view"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www.youtube.com/watch?v=R_kceafWtbE" TargetMode="Externa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hyperlink" Target="http://www.youtube.com/watch?v=aHZdDmYFZN0" TargetMode="Externa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hyperlink" Target="http://www.youtube.com/watch?v=FcHsysPGSt0" TargetMode="Externa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hyperlink" Target="http://www.youtube.com/watch?v=E3-vsKwQ0Cg" TargetMode="Externa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hyperlink" Target="http://www.youtube.com/watch?v=WTfdqPutk5Y" TargetMode="Externa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hyperlink" Target="http://www.youtube.com/watch?v=8lV6MA9ekQc" TargetMode="External"/><Relationship Id="rId4"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hyperlink" Target="http://www.youtube.com/watch?v=P_bsH2-gdK4" TargetMode="External"/><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youtube.com/watch?v=UL69lgV4YfU" TargetMode="External"/><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hyperlink" Target="http://www.youtube.com/watch?v=3xBSSGTWCFs" TargetMode="External"/><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hyperlink" Target="http://www.youtube.com/watch?v=KEP3s53VD4c" TargetMode="External"/><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hyperlink" Target="https://vimeo.com/38756837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hyperlink" Target="https://vimeo.com/manage/videos/189164616"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hyperlink" Target="https://vimeo.com/channels/wineaftercoffe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hyperlink" Target="http://www.youtube.com/watch?v=XoyZmu0IOKc" TargetMode="External"/><Relationship Id="rId4" Type="http://schemas.openxmlformats.org/officeDocument/2006/relationships/image" Target="../media/image2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hyperlink" Target="https://www.dropbox.com/s/qnvryd6x1093sr8/Whalebone_animatik_v1.mp4?dl=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vimeo.com/93206523"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hyperlink" Target="http://www.youtube.com/watch?v=n0lBVwArO84" TargetMode="External"/><Relationship Id="rId4" Type="http://schemas.openxmlformats.org/officeDocument/2006/relationships/image" Target="../media/image3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hyperlink" Target="https://www.behance.net/gallery/145474309/Whalebone-Aura"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hyperlink" Target="http://www.youtube.com/watch?v=FTjG-Aux_yQ" TargetMode="External"/><Relationship Id="rId4" Type="http://schemas.openxmlformats.org/officeDocument/2006/relationships/image" Target="../media/image3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dropbox.com/s/qjjy8nel5m9i9uc/VIDEO_03_SMELL_v8.mp4?dl=0"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s://vimeo.com/manage/videos/309828293"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5.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32.png"/><Relationship Id="rId5" Type="http://schemas.openxmlformats.org/officeDocument/2006/relationships/image" Target="../media/image4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0.png"/><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41.png"/><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hyperlink" Target="https://vimeo.com/140767141" TargetMode="External"/><Relationship Id="rId4" Type="http://schemas.openxmlformats.org/officeDocument/2006/relationships/hyperlink" Target="https://vimeo.com/145254398" TargetMode="External"/><Relationship Id="rId5" Type="http://schemas.openxmlformats.org/officeDocument/2006/relationships/hyperlink" Target="https://vimeo.com/473019862"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hyperlink" Target="http://www.youtube.com/watch?v=lcufB7Kxc58" TargetMode="External"/><Relationship Id="rId4" Type="http://schemas.openxmlformats.org/officeDocument/2006/relationships/image" Target="../media/image4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3.png"/><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5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hyperlink" Target="https://vimeo.com/222605247" TargetMode="External"/><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hyperlink" Target="https://bunnystudio.com/voice/" TargetMode="External"/><Relationship Id="rId4" Type="http://schemas.openxmlformats.org/officeDocument/2006/relationships/image" Target="../media/image5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hyperlink" Target="https://www.fiverr.com/" TargetMode="Externa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hyperlink" Target="https://www.bajko.sk/" TargetMode="Externa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hyperlink" Target="http://www.youtube.com/watch?v=UO3N_PRIgX0" TargetMode="External"/><Relationship Id="rId4" Type="http://schemas.openxmlformats.org/officeDocument/2006/relationships/image" Target="../media/image5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57.png"/><Relationship Id="rId4" Type="http://schemas.openxmlformats.org/officeDocument/2006/relationships/image" Target="../media/image5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s://freesound.org/" TargetMode="Externa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hyperlink" Target="https://getsoundly.com/" TargetMode="Externa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3851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sk"/>
              <a:t>Zvukový design multimediálního díla</a:t>
            </a:r>
            <a:endParaRPr b="1"/>
          </a:p>
        </p:txBody>
      </p:sp>
      <p:sp>
        <p:nvSpPr>
          <p:cNvPr id="55" name="Google Shape;55;p13"/>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56" name="Google Shape;56;p13"/>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0" name="Shape 110"/>
        <p:cNvGrpSpPr/>
        <p:nvPr/>
      </p:nvGrpSpPr>
      <p:grpSpPr>
        <a:xfrm>
          <a:off x="0" y="0"/>
          <a:ext cx="0" cy="0"/>
          <a:chOff x="0" y="0"/>
          <a:chExt cx="0" cy="0"/>
        </a:xfrm>
      </p:grpSpPr>
      <p:sp>
        <p:nvSpPr>
          <p:cNvPr id="111" name="Google Shape;111;p22"/>
          <p:cNvSpPr txBox="1"/>
          <p:nvPr/>
        </p:nvSpPr>
        <p:spPr>
          <a:xfrm>
            <a:off x="378875" y="298500"/>
            <a:ext cx="16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Showreel 2017</a:t>
            </a:r>
            <a:endParaRPr b="1">
              <a:solidFill>
                <a:schemeClr val="dk1"/>
              </a:solidFill>
            </a:endParaRPr>
          </a:p>
        </p:txBody>
      </p:sp>
      <p:pic>
        <p:nvPicPr>
          <p:cNvPr id="112" name="Google Shape;112;p22" title="MH_Showreel.mp4">
            <a:hlinkClick r:id="rId3"/>
          </p:cNvPr>
          <p:cNvPicPr preferRelativeResize="0"/>
          <p:nvPr/>
        </p:nvPicPr>
        <p:blipFill>
          <a:blip r:embed="rId4">
            <a:alphaModFix/>
          </a:blip>
          <a:stretch>
            <a:fillRect/>
          </a:stretch>
        </p:blipFill>
        <p:spPr>
          <a:xfrm>
            <a:off x="892000" y="698700"/>
            <a:ext cx="7359998" cy="4139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sp>
        <p:nvSpPr>
          <p:cNvPr id="117" name="Google Shape;117;p23"/>
          <p:cNvSpPr txBox="1"/>
          <p:nvPr/>
        </p:nvSpPr>
        <p:spPr>
          <a:xfrm>
            <a:off x="378875" y="298500"/>
            <a:ext cx="16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Showreel 2020</a:t>
            </a:r>
            <a:endParaRPr b="1">
              <a:solidFill>
                <a:schemeClr val="dk1"/>
              </a:solidFill>
            </a:endParaRPr>
          </a:p>
        </p:txBody>
      </p:sp>
      <p:pic>
        <p:nvPicPr>
          <p:cNvPr id="118" name="Google Shape;118;p23" title="MTNHS_SHOWREEL_2020_update_fp2.mp4">
            <a:hlinkClick r:id="rId3"/>
          </p:cNvPr>
          <p:cNvPicPr preferRelativeResize="0"/>
          <p:nvPr/>
        </p:nvPicPr>
        <p:blipFill>
          <a:blip r:embed="rId4">
            <a:alphaModFix/>
          </a:blip>
          <a:stretch>
            <a:fillRect/>
          </a:stretch>
        </p:blipFill>
        <p:spPr>
          <a:xfrm>
            <a:off x="892000" y="698700"/>
            <a:ext cx="7359998" cy="4139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2" name="Shape 122"/>
        <p:cNvGrpSpPr/>
        <p:nvPr/>
      </p:nvGrpSpPr>
      <p:grpSpPr>
        <a:xfrm>
          <a:off x="0" y="0"/>
          <a:ext cx="0" cy="0"/>
          <a:chOff x="0" y="0"/>
          <a:chExt cx="0" cy="0"/>
        </a:xfrm>
      </p:grpSpPr>
      <p:pic>
        <p:nvPicPr>
          <p:cNvPr id="123" name="Google Shape;123;p24" title="Motionhouse_Showreel_Highwater_fp2.mp4">
            <a:hlinkClick r:id="rId3"/>
          </p:cNvPr>
          <p:cNvPicPr preferRelativeResize="0"/>
          <p:nvPr/>
        </p:nvPicPr>
        <p:blipFill>
          <a:blip r:embed="rId4">
            <a:alphaModFix/>
          </a:blip>
          <a:stretch>
            <a:fillRect/>
          </a:stretch>
        </p:blipFill>
        <p:spPr>
          <a:xfrm>
            <a:off x="1633538" y="367900"/>
            <a:ext cx="5876926" cy="4407700"/>
          </a:xfrm>
          <a:prstGeom prst="rect">
            <a:avLst/>
          </a:prstGeom>
          <a:noFill/>
          <a:ln>
            <a:noFill/>
          </a:ln>
        </p:spPr>
      </p:pic>
      <p:sp>
        <p:nvSpPr>
          <p:cNvPr id="124" name="Google Shape;124;p24"/>
          <p:cNvSpPr txBox="1"/>
          <p:nvPr/>
        </p:nvSpPr>
        <p:spPr>
          <a:xfrm>
            <a:off x="378875" y="298500"/>
            <a:ext cx="16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Showreel 2022</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Forma predmetu</a:t>
            </a:r>
            <a:endParaRPr b="1"/>
          </a:p>
        </p:txBody>
      </p:sp>
      <p:sp>
        <p:nvSpPr>
          <p:cNvPr id="130" name="Google Shape;130;p25"/>
          <p:cNvSpPr txBox="1"/>
          <p:nvPr>
            <p:ph idx="1" type="body"/>
          </p:nvPr>
        </p:nvSpPr>
        <p:spPr>
          <a:xfrm>
            <a:off x="311700" y="1795200"/>
            <a:ext cx="8520600" cy="1553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sk"/>
              <a:t>Inšpirácia:</a:t>
            </a:r>
            <a:endParaRPr/>
          </a:p>
          <a:p>
            <a:pPr indent="0" lvl="0" marL="0" rtl="0" algn="ctr">
              <a:spcBef>
                <a:spcPts val="1200"/>
              </a:spcBef>
              <a:spcAft>
                <a:spcPts val="1200"/>
              </a:spcAft>
              <a:buNone/>
            </a:pPr>
            <a:r>
              <a:rPr lang="sk">
                <a:solidFill>
                  <a:srgbClr val="F3F3F3"/>
                </a:solidFill>
              </a:rPr>
              <a:t>PV257 Projekt z GD a multimédií</a:t>
            </a:r>
            <a:endParaRPr>
              <a:solidFill>
                <a:srgbClr val="F3F3F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Predpoklady a obsah predmetu</a:t>
            </a:r>
            <a:endParaRPr b="1"/>
          </a:p>
        </p:txBody>
      </p:sp>
      <p:sp>
        <p:nvSpPr>
          <p:cNvPr id="136" name="Google Shape;13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sk"/>
              <a:t>Výuka předmětu předpokládá kreativní myšlení, aktivní přístup a základní znalost libovolného softwaru potřebného k tvorbě sound designu</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sk"/>
              <a:t>Obsahem předmětu je simulace praktického provozu kreativního studia. Cílem je rozvoj schopností studentů vedoucích k přípravě autorské prezentace a profesionálního zpracování sound designu s dodržením deadlinů a následného vytvoření multimediálního díla z oblasti motion designu. Studenti budou v rámci výuky vedeni k týmové spolupráci, obhajobě tvůrčího nápadu na základě zpětné vazby a k inovativnímu řešení výsledné práce, která bude kombinovat kromě znalostí zvukové stránky i znalosti z oblasti animovaného filmu, motion designu či storytellingu.</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Výstupy z predmetu</a:t>
            </a:r>
            <a:endParaRPr b="1"/>
          </a:p>
        </p:txBody>
      </p:sp>
      <p:sp>
        <p:nvSpPr>
          <p:cNvPr id="142" name="Google Shape;14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2 videá - Song + SD</a:t>
            </a:r>
            <a:endParaRPr/>
          </a:p>
          <a:p>
            <a:pPr indent="0" lvl="0" marL="0" rtl="0" algn="l">
              <a:spcBef>
                <a:spcPts val="1200"/>
              </a:spcBef>
              <a:spcAft>
                <a:spcPts val="0"/>
              </a:spcAft>
              <a:buNone/>
            </a:pPr>
            <a:r>
              <a:rPr lang="sk"/>
              <a:t>1 video - Song + SD + Voiceover</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sk"/>
              <a:t>Na konci predmetu 3 práce do svojho vlastného portfólia.</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8"/>
          <p:cNvSpPr txBox="1"/>
          <p:nvPr>
            <p:ph type="ctrTitle"/>
          </p:nvPr>
        </p:nvSpPr>
        <p:spPr>
          <a:xfrm>
            <a:off x="311708" y="13851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sk"/>
              <a:t>Teória</a:t>
            </a:r>
            <a:endParaRPr b="1"/>
          </a:p>
        </p:txBody>
      </p:sp>
      <p:sp>
        <p:nvSpPr>
          <p:cNvPr id="148" name="Google Shape;148;p28"/>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149" name="Google Shape;149;p28"/>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9"/>
          <p:cNvSpPr txBox="1"/>
          <p:nvPr>
            <p:ph type="ctrTitle"/>
          </p:nvPr>
        </p:nvSpPr>
        <p:spPr>
          <a:xfrm>
            <a:off x="311708" y="13851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sk"/>
              <a:t>Multimédiá</a:t>
            </a:r>
            <a:endParaRPr b="1"/>
          </a:p>
        </p:txBody>
      </p:sp>
      <p:sp>
        <p:nvSpPr>
          <p:cNvPr id="155" name="Google Shape;155;p29"/>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156" name="Google Shape;156;p29"/>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sk" sz="2320"/>
              <a:t>Typologie médií podle McQuaila (2006):</a:t>
            </a:r>
            <a:endParaRPr b="1" sz="2320"/>
          </a:p>
        </p:txBody>
      </p:sp>
      <p:sp>
        <p:nvSpPr>
          <p:cNvPr id="162" name="Google Shape;162;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sz="1600"/>
              <a:t>Multimédium označuje médium, které používá </a:t>
            </a:r>
            <a:r>
              <a:rPr b="1" lang="sk" sz="1600">
                <a:solidFill>
                  <a:schemeClr val="accent2"/>
                </a:solidFill>
              </a:rPr>
              <a:t>různé formy informačního obsahu a zpracování informací</a:t>
            </a:r>
            <a:r>
              <a:rPr lang="sk" sz="1600"/>
              <a:t> (např. obraz, zvuk, text, interaktivní). </a:t>
            </a:r>
            <a:endParaRPr sz="1600"/>
          </a:p>
        </p:txBody>
      </p:sp>
      <p:sp>
        <p:nvSpPr>
          <p:cNvPr id="163" name="Google Shape;163;p30"/>
          <p:cNvSpPr txBox="1"/>
          <p:nvPr>
            <p:ph type="title"/>
          </p:nvPr>
        </p:nvSpPr>
        <p:spPr>
          <a:xfrm>
            <a:off x="311700" y="2353225"/>
            <a:ext cx="8520600" cy="101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sk" sz="2320"/>
              <a:t>Typologie médií podle Stanleyho Gibba: </a:t>
            </a:r>
            <a:br>
              <a:rPr b="1" lang="sk" sz="2320"/>
            </a:br>
            <a:r>
              <a:rPr b="1" lang="sk" sz="2320"/>
              <a:t>na základě vztahů mezi prvky díla (1973)‏</a:t>
            </a:r>
            <a:endParaRPr b="1" sz="2320"/>
          </a:p>
        </p:txBody>
      </p:sp>
      <p:sp>
        <p:nvSpPr>
          <p:cNvPr id="164" name="Google Shape;164;p30"/>
          <p:cNvSpPr txBox="1"/>
          <p:nvPr>
            <p:ph idx="1" type="body"/>
          </p:nvPr>
        </p:nvSpPr>
        <p:spPr>
          <a:xfrm>
            <a:off x="311700" y="35226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sz="1600"/>
              <a:t>Multimédiá </a:t>
            </a:r>
            <a:r>
              <a:rPr lang="sk" sz="1600"/>
              <a:t>respektují </a:t>
            </a:r>
            <a:r>
              <a:rPr b="1" lang="sk" sz="1600">
                <a:solidFill>
                  <a:schemeClr val="accent2"/>
                </a:solidFill>
              </a:rPr>
              <a:t>autonomii začleněných a vzájemně konfrontovaných prvků</a:t>
            </a:r>
            <a:r>
              <a:rPr lang="sk" sz="1600"/>
              <a:t> – zvuk, kulisy, scénický pohyb, obraz, gesta, vůně atd. (Např. opera, film, počítačová hra.)</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1"/>
          <p:cNvSpPr txBox="1"/>
          <p:nvPr>
            <p:ph type="title"/>
          </p:nvPr>
        </p:nvSpPr>
        <p:spPr>
          <a:xfrm>
            <a:off x="311700" y="445025"/>
            <a:ext cx="8520600" cy="102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sk" sz="2300"/>
              <a:t>Sokolowski - Šeďová (Multimédia : Současnost budoucnosti, Grada Publishing 1994)</a:t>
            </a:r>
            <a:r>
              <a:rPr lang="sk" sz="2300"/>
              <a:t>‏</a:t>
            </a:r>
            <a:endParaRPr sz="2300"/>
          </a:p>
        </p:txBody>
      </p:sp>
      <p:sp>
        <p:nvSpPr>
          <p:cNvPr id="170" name="Google Shape;170;p31"/>
          <p:cNvSpPr txBox="1"/>
          <p:nvPr>
            <p:ph idx="1" type="body"/>
          </p:nvPr>
        </p:nvSpPr>
        <p:spPr>
          <a:xfrm>
            <a:off x="311700" y="1580550"/>
            <a:ext cx="8520600" cy="298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a:t>V dnešním slova smyslu definujeme pojem multimédia jako </a:t>
            </a:r>
            <a:r>
              <a:rPr b="1" lang="sk">
                <a:solidFill>
                  <a:schemeClr val="accent2"/>
                </a:solidFill>
              </a:rPr>
              <a:t>integraci textu, obrázků, grafiky, zvuku, animace a videa za účelem zprostředkování informací.</a:t>
            </a:r>
            <a:endParaRPr b="1">
              <a:solidFill>
                <a:schemeClr val="accen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660450"/>
            <a:ext cx="8520600" cy="38226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sk"/>
              <a:t>22.9., 7.10.</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Aktualita multimediality</a:t>
            </a:r>
            <a:endParaRPr b="1"/>
          </a:p>
        </p:txBody>
      </p:sp>
      <p:sp>
        <p:nvSpPr>
          <p:cNvPr id="176" name="Google Shape;17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Multimedialita je rysem postmediální doby. </a:t>
            </a:r>
            <a:endParaRPr/>
          </a:p>
          <a:p>
            <a:pPr indent="0" lvl="0" marL="0" rtl="0" algn="l">
              <a:spcBef>
                <a:spcPts val="1200"/>
              </a:spcBef>
              <a:spcAft>
                <a:spcPts val="0"/>
              </a:spcAft>
              <a:buNone/>
            </a:pPr>
            <a:r>
              <a:rPr b="1" lang="sk">
                <a:solidFill>
                  <a:schemeClr val="accent2"/>
                </a:solidFill>
              </a:rPr>
              <a:t>Překonání omezení charakteristik</a:t>
            </a:r>
            <a:r>
              <a:rPr lang="sk"/>
              <a:t> jednotlivých médií (aurálních, vizuálních, taktilních ad.) </a:t>
            </a:r>
            <a:r>
              <a:rPr b="1" lang="sk">
                <a:solidFill>
                  <a:schemeClr val="accent2"/>
                </a:solidFill>
              </a:rPr>
              <a:t>a jejich materiální (hardwarové) podoby</a:t>
            </a:r>
            <a:r>
              <a:rPr lang="sk"/>
              <a:t> znamená možnost </a:t>
            </a:r>
            <a:r>
              <a:rPr b="1" lang="sk">
                <a:solidFill>
                  <a:schemeClr val="accent2"/>
                </a:solidFill>
              </a:rPr>
              <a:t>svobodného přecházení</a:t>
            </a:r>
            <a:r>
              <a:rPr lang="sk"/>
              <a:t> mezi formami vyjádření a smyslového vnímání. </a:t>
            </a:r>
            <a:endParaRPr/>
          </a:p>
          <a:p>
            <a:pPr indent="0" lvl="0" marL="0" rtl="0" algn="l">
              <a:spcBef>
                <a:spcPts val="1200"/>
              </a:spcBef>
              <a:spcAft>
                <a:spcPts val="1200"/>
              </a:spcAft>
              <a:buNone/>
            </a:pPr>
            <a:r>
              <a:rPr lang="sk" sz="1200">
                <a:solidFill>
                  <a:srgbClr val="666666"/>
                </a:solidFill>
              </a:rPr>
              <a:t>Martin Flašár - Estetické teorie multimédií</a:t>
            </a:r>
            <a:endParaRPr sz="1200">
              <a:solidFill>
                <a:srgbClr val="66666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3"/>
          <p:cNvSpPr txBox="1"/>
          <p:nvPr>
            <p:ph type="ctrTitle"/>
          </p:nvPr>
        </p:nvSpPr>
        <p:spPr>
          <a:xfrm>
            <a:off x="311708" y="13851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sk"/>
              <a:t>Motion Design</a:t>
            </a:r>
            <a:endParaRPr b="1"/>
          </a:p>
        </p:txBody>
      </p:sp>
      <p:sp>
        <p:nvSpPr>
          <p:cNvPr id="182" name="Google Shape;182;p33"/>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183" name="Google Shape;183;p33"/>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Definícia</a:t>
            </a:r>
            <a:endParaRPr b="1"/>
          </a:p>
        </p:txBody>
      </p:sp>
      <p:sp>
        <p:nvSpPr>
          <p:cNvPr id="189" name="Google Shape;18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Motion Design můžeme chápat jako komunikační nástroj. </a:t>
            </a:r>
            <a:endParaRPr/>
          </a:p>
          <a:p>
            <a:pPr indent="0" lvl="0" marL="0" rtl="0" algn="l">
              <a:spcBef>
                <a:spcPts val="1200"/>
              </a:spcBef>
              <a:spcAft>
                <a:spcPts val="0"/>
              </a:spcAft>
              <a:buNone/>
            </a:pPr>
            <a:r>
              <a:rPr b="1" lang="sk">
                <a:solidFill>
                  <a:schemeClr val="accent2"/>
                </a:solidFill>
              </a:rPr>
              <a:t>Kombinace videa a audia</a:t>
            </a:r>
            <a:r>
              <a:rPr lang="sk"/>
              <a:t> umožňuje sdělovat informace, vyprávět příběh a vyvolávat emoce velmi intenzivně a v krátkém čase. </a:t>
            </a:r>
            <a:endParaRPr/>
          </a:p>
          <a:p>
            <a:pPr indent="0" lvl="0" marL="0" rtl="0" algn="l">
              <a:spcBef>
                <a:spcPts val="1200"/>
              </a:spcBef>
              <a:spcAft>
                <a:spcPts val="0"/>
              </a:spcAft>
              <a:buNone/>
            </a:pPr>
            <a:r>
              <a:rPr lang="sk"/>
              <a:t>Komunikačními nástroji motion designu jsou: </a:t>
            </a:r>
            <a:r>
              <a:rPr b="1" lang="sk">
                <a:solidFill>
                  <a:schemeClr val="accent2"/>
                </a:solidFill>
              </a:rPr>
              <a:t>grafický design rozpohybovaný animací (video) a sound design (audio)</a:t>
            </a:r>
            <a:r>
              <a:rPr lang="sk"/>
              <a:t>.</a:t>
            </a:r>
            <a:endParaRPr/>
          </a:p>
          <a:p>
            <a:pPr indent="0" lvl="0" marL="0" rtl="0" algn="l">
              <a:spcBef>
                <a:spcPts val="1200"/>
              </a:spcBef>
              <a:spcAft>
                <a:spcPts val="1200"/>
              </a:spcAft>
              <a:buNone/>
            </a:pPr>
            <a:r>
              <a:rPr lang="sk"/>
              <a:t>Grafický obsah komunikuje vizuálně pomocí tvarů, barev, prostoru, typografie, pohybu a koláži digitálních médií - fotografie a videa.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Vizuálna hudba</a:t>
            </a:r>
            <a:endParaRPr b="1"/>
          </a:p>
        </p:txBody>
      </p:sp>
      <p:sp>
        <p:nvSpPr>
          <p:cNvPr id="195" name="Google Shape;195;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sk"/>
              <a:t>V spojení s počiatkom motion dizajnu je potrebné spomenúť aj takzvanú vizuálnu hudbu, kde sa tradičná hranica medzi vizuálnou a auditívnou formou výrazu rozmazáva a prekrýva v rámci jedného celku, ktorý môžeme vnímať ako predchodcu motion dizajnu.</a:t>
            </a:r>
            <a:endParaRPr/>
          </a:p>
          <a:p>
            <a:pPr indent="0" lvl="0" marL="0" rtl="0" algn="l">
              <a:spcBef>
                <a:spcPts val="1200"/>
              </a:spcBef>
              <a:spcAft>
                <a:spcPts val="0"/>
              </a:spcAft>
              <a:buNone/>
            </a:pPr>
            <a:r>
              <a:rPr lang="sk"/>
              <a:t>V tomto období bolo v rámci tvorby abstraktných umelcov tvoriacich vizuálnu hudbu a abstraktné filmy typické používať hudbu, ako základ pre ich vizuálnu tvorbu. Hudba tak bola primárnym prvkom v rámci vzniknutého audiovizuálneho diela.</a:t>
            </a:r>
            <a:endParaRPr/>
          </a:p>
          <a:p>
            <a:pPr indent="0" lvl="0" marL="0" rtl="0" algn="l">
              <a:spcBef>
                <a:spcPts val="1200"/>
              </a:spcBef>
              <a:spcAft>
                <a:spcPts val="0"/>
              </a:spcAft>
              <a:buNone/>
            </a:pPr>
            <a:r>
              <a:rPr lang="sk"/>
              <a:t>Oscar Fischinger, Norman Mclaren a Len Lye, Walter Ruttman, Viking Eggeling, Hans Richter či amerických pionierov Johna a Jamesa Whitney, Mary Ellen Butte, Stan Brakhage či Jordana Belsona alebo Evelyn Lambart a ich kolegovia v National Film Board of Canada, ktorí taktiež vytvorili viacero zaujímavých snímkov.</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9" name="Shape 199"/>
        <p:cNvGrpSpPr/>
        <p:nvPr/>
      </p:nvGrpSpPr>
      <p:grpSpPr>
        <a:xfrm>
          <a:off x="0" y="0"/>
          <a:ext cx="0" cy="0"/>
          <a:chOff x="0" y="0"/>
          <a:chExt cx="0" cy="0"/>
        </a:xfrm>
      </p:grpSpPr>
      <p:pic>
        <p:nvPicPr>
          <p:cNvPr descr="Rhythmus 21 è un film del 1921 dell'artista tedesco Hans Richter: https://youtube.com/playlist?list=PLue4rhsHxp69Pj64qxVdIHgaqHPC48v5z&#10;La pellicola in questione è un film non-narrativo, il primo della serie Rhythm di Richter, e si sviluppa in immagini astratte montate secondo un preciso senso del ritmo, che dona “musicalità” allo scorrere dei fotogrammi e al loro complesso.&#10;#CinemaAstratto&#10;&#10;“Il cinema astratto nacque in Germania e si sviluppò negli stessi anni dell’espressionismo e del kammerspiel. Gli autori tentarono di creare un cinema di forme pure, svincolato dalla rappresentazione del reale, dove alla narrazione si sostituiva il ritmico avvicendarsi di figure geometriche. “Rhytmus 21” (1921) di Hans Richter fu il film che diede inizio al movimento. Utilizzando forme elementari Richter riesce a focalizzare la sua ricerca sugli elementi essenziali del cinema: movimento, tempo e luce e ad enfatizzare le relazioni tra questi. Egli crea così un ritmo visivo che è la base e l’essenza di quest’opera e delle successive come Rythmus 23: &#10;https://youtu.be/M4R2RKo8vV8 &#10;&#10;#Ritchter &#10;&#10;Hans Richter è stato un artista tedesco formatosi sotto l’ influenza del cubismo e del dadaismo; pittore e pioniere del cinema astratto, egli ha sostenuto lungo tutto il suo processo artistico la convinzione che l’arte dovesse avere una connotazione politica, affiancandole così il concetto di rivoluzione. Richter inizia a sperimentare l’arte cinematografica, perché ritenuta un’ interessante esperienza per l’occhio umano e mezzo complementare dell’arte pittorica.&#10;&#10;Musica di iconauta&#10;&#10;Leggi di più su &#10;Breve Storia del Cinema - Il cinema delle avanguardie:&#10;https://www.brevestoriadelcinema.org/04-4-il-cinema-delle-avanguardie/" id="200" name="Google Shape;200;p36" title="Hans Richter: Rhythmus 21 (1921)">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
        <p:nvSpPr>
          <p:cNvPr id="201" name="Google Shape;201;p36"/>
          <p:cNvSpPr txBox="1"/>
          <p:nvPr/>
        </p:nvSpPr>
        <p:spPr>
          <a:xfrm>
            <a:off x="378875" y="298500"/>
            <a:ext cx="784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Hans Richter - Rhytmus 21 - 1921 (+ Viking Eggeling) - Prvý animovaný abstraktný film?</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5" name="Shape 205"/>
        <p:cNvGrpSpPr/>
        <p:nvPr/>
      </p:nvGrpSpPr>
      <p:grpSpPr>
        <a:xfrm>
          <a:off x="0" y="0"/>
          <a:ext cx="0" cy="0"/>
          <a:chOff x="0" y="0"/>
          <a:chExt cx="0" cy="0"/>
        </a:xfrm>
      </p:grpSpPr>
      <p:pic>
        <p:nvPicPr>
          <p:cNvPr descr="Score by Max Butting (1920)" id="206" name="Google Shape;206;p37" title="Lichtspiel Opus I (1921) - Walther Ruttmann">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
        <p:nvSpPr>
          <p:cNvPr id="207" name="Google Shape;207;p37"/>
          <p:cNvSpPr txBox="1"/>
          <p:nvPr/>
        </p:nvSpPr>
        <p:spPr>
          <a:xfrm>
            <a:off x="378875" y="298500"/>
            <a:ext cx="4005000" cy="105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sk">
                <a:solidFill>
                  <a:srgbClr val="FFFFFF"/>
                </a:solidFill>
                <a:highlight>
                  <a:srgbClr val="181818"/>
                </a:highlight>
                <a:latin typeface="Roboto"/>
                <a:ea typeface="Roboto"/>
                <a:cs typeface="Roboto"/>
                <a:sym typeface="Roboto"/>
              </a:rPr>
              <a:t>Walther Ruttmann - Lichtspiel Opus I - 1921</a:t>
            </a:r>
            <a:endParaRPr b="1">
              <a:solidFill>
                <a:srgbClr val="FFFFFF"/>
              </a:solidFill>
              <a:highlight>
                <a:srgbClr val="181818"/>
              </a:highlight>
              <a:latin typeface="Roboto"/>
              <a:ea typeface="Roboto"/>
              <a:cs typeface="Roboto"/>
              <a:sym typeface="Roboto"/>
            </a:endParaRPr>
          </a:p>
          <a:p>
            <a:pPr indent="0" lvl="0" marL="0" rtl="0" algn="l">
              <a:lnSpc>
                <a:spcPct val="115000"/>
              </a:lnSpc>
              <a:spcBef>
                <a:spcPts val="0"/>
              </a:spcBef>
              <a:spcAft>
                <a:spcPts val="0"/>
              </a:spcAft>
              <a:buNone/>
            </a:pPr>
            <a:r>
              <a:t/>
            </a:r>
            <a:endParaRPr b="1" sz="2300">
              <a:solidFill>
                <a:srgbClr val="FFFFFF"/>
              </a:solidFill>
              <a:highlight>
                <a:srgbClr val="181818"/>
              </a:highlight>
              <a:latin typeface="Roboto"/>
              <a:ea typeface="Roboto"/>
              <a:cs typeface="Roboto"/>
              <a:sym typeface="Roboto"/>
            </a:endParaRPr>
          </a:p>
          <a:p>
            <a:pPr indent="0" lvl="0" marL="0" rtl="0" algn="l">
              <a:spcBef>
                <a:spcPts val="0"/>
              </a:spcBef>
              <a:spcAft>
                <a:spcPts val="0"/>
              </a:spcAft>
              <a:buNone/>
            </a:pPr>
            <a:r>
              <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1" name="Shape 211"/>
        <p:cNvGrpSpPr/>
        <p:nvPr/>
      </p:nvGrpSpPr>
      <p:grpSpPr>
        <a:xfrm>
          <a:off x="0" y="0"/>
          <a:ext cx="0" cy="0"/>
          <a:chOff x="0" y="0"/>
          <a:chExt cx="0" cy="0"/>
        </a:xfrm>
      </p:grpSpPr>
      <p:pic>
        <p:nvPicPr>
          <p:cNvPr id="212" name="Google Shape;212;p38" title="An Optical Poem, 1938, Oskar Fischinger">
            <a:hlinkClick r:id="rId3"/>
          </p:cNvPr>
          <p:cNvPicPr preferRelativeResize="0"/>
          <p:nvPr/>
        </p:nvPicPr>
        <p:blipFill>
          <a:blip r:embed="rId4">
            <a:alphaModFix/>
          </a:blip>
          <a:stretch>
            <a:fillRect/>
          </a:stretch>
        </p:blipFill>
        <p:spPr>
          <a:xfrm>
            <a:off x="1357300" y="160725"/>
            <a:ext cx="6429400" cy="4822050"/>
          </a:xfrm>
          <a:prstGeom prst="rect">
            <a:avLst/>
          </a:prstGeom>
          <a:noFill/>
          <a:ln>
            <a:noFill/>
          </a:ln>
        </p:spPr>
      </p:pic>
      <p:sp>
        <p:nvSpPr>
          <p:cNvPr id="213" name="Google Shape;213;p38"/>
          <p:cNvSpPr txBox="1"/>
          <p:nvPr/>
        </p:nvSpPr>
        <p:spPr>
          <a:xfrm>
            <a:off x="378875" y="298500"/>
            <a:ext cx="419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Oscar Fischinger - An optical poem 1938</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pic>
        <p:nvPicPr>
          <p:cNvPr descr="la minimale esisteva già negli anni '40" id="218" name="Google Shape;218;p39" title="Norman McLaren - Dots (1940)">
            <a:hlinkClick r:id="rId3"/>
          </p:cNvPr>
          <p:cNvPicPr preferRelativeResize="0"/>
          <p:nvPr/>
        </p:nvPicPr>
        <p:blipFill>
          <a:blip r:embed="rId4">
            <a:alphaModFix/>
          </a:blip>
          <a:stretch>
            <a:fillRect/>
          </a:stretch>
        </p:blipFill>
        <p:spPr>
          <a:xfrm>
            <a:off x="1580613" y="328213"/>
            <a:ext cx="5982775" cy="4487075"/>
          </a:xfrm>
          <a:prstGeom prst="rect">
            <a:avLst/>
          </a:prstGeom>
          <a:noFill/>
          <a:ln>
            <a:noFill/>
          </a:ln>
        </p:spPr>
      </p:pic>
      <p:sp>
        <p:nvSpPr>
          <p:cNvPr id="219" name="Google Shape;219;p39"/>
          <p:cNvSpPr txBox="1"/>
          <p:nvPr/>
        </p:nvSpPr>
        <p:spPr>
          <a:xfrm>
            <a:off x="378875" y="298500"/>
            <a:ext cx="419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Norman McLaren - Dots (1940)</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Základné kategórie</a:t>
            </a:r>
            <a:endParaRPr b="1"/>
          </a:p>
        </p:txBody>
      </p:sp>
      <p:sp>
        <p:nvSpPr>
          <p:cNvPr id="225" name="Google Shape;225;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Medzi základné kategórie, ktoré môžeme zaradiť do motion dizajnu sú </a:t>
            </a:r>
            <a:r>
              <a:rPr b="1" lang="sk">
                <a:solidFill>
                  <a:schemeClr val="accent2"/>
                </a:solidFill>
              </a:rPr>
              <a:t>2D abstraktné animované video, kinetická typografia, animácia loga, explainer video, 3D video, filmové titulky, televízna identita a rôzne mobilné aplikácie a animácie v nich. </a:t>
            </a:r>
            <a:endParaRPr b="1">
              <a:solidFill>
                <a:schemeClr val="accent2"/>
              </a:solidFill>
            </a:endParaRPr>
          </a:p>
          <a:p>
            <a:pPr indent="0" lvl="0" marL="0" rtl="0" algn="l">
              <a:spcBef>
                <a:spcPts val="1200"/>
              </a:spcBef>
              <a:spcAft>
                <a:spcPts val="1200"/>
              </a:spcAft>
              <a:buNone/>
            </a:pPr>
            <a:r>
              <a:rPr lang="sk"/>
              <a:t>Veľký vplyv na vývoj tak mal aj už vyššie spomínaný technický pokrok, ktorý umožnil rozšírenie motion dizajnu do viacerých kategórii a mnohých, ktoré sa objavili v spojení s digitalizáciou a rozšírením internetu, ktorý mal na ne veľký vplyv.</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9" name="Shape 229"/>
        <p:cNvGrpSpPr/>
        <p:nvPr/>
      </p:nvGrpSpPr>
      <p:grpSpPr>
        <a:xfrm>
          <a:off x="0" y="0"/>
          <a:ext cx="0" cy="0"/>
          <a:chOff x="0" y="0"/>
          <a:chExt cx="0" cy="0"/>
        </a:xfrm>
      </p:grpSpPr>
      <p:pic>
        <p:nvPicPr>
          <p:cNvPr descr="https://www.stringtheory.me/work-good-books &#10;&#10;This was one of an epic series of videos that helped raise money to support charitable projects&#10;providing water, sanitation, access to education and sustainable agriculture across the world, in partnership with Oxfam. &#10;&#10;Our amazing creative partners have developed this unique and literary way to tell the Good Books charity story. Years later and the big players have caught up and now build charity into their model. Creating the final Good Books chapter after 11 years and many fantastic projects funded. &#10;We leave these pieces online as a loving homage to the creatives that made them. Hugh talents - and this is advertising as art. &#10;&#10;We're working on new projects and you can still connect with us on facebook, where you will our latest project at https://www.facebook.com/sexinspacedotcom" id="230" name="Google Shape;230;p41" title="Metamorphosis - Good Books Great Writers Series">
            <a:hlinkClick r:id="rId3"/>
          </p:cNvPr>
          <p:cNvPicPr preferRelativeResize="0"/>
          <p:nvPr/>
        </p:nvPicPr>
        <p:blipFill>
          <a:blip r:embed="rId4">
            <a:alphaModFix/>
          </a:blip>
          <a:stretch>
            <a:fillRect/>
          </a:stretch>
        </p:blipFill>
        <p:spPr>
          <a:xfrm>
            <a:off x="1610000" y="350250"/>
            <a:ext cx="5924000" cy="4443000"/>
          </a:xfrm>
          <a:prstGeom prst="rect">
            <a:avLst/>
          </a:prstGeom>
          <a:noFill/>
          <a:ln>
            <a:noFill/>
          </a:ln>
        </p:spPr>
      </p:pic>
      <p:sp>
        <p:nvSpPr>
          <p:cNvPr id="231" name="Google Shape;231;p41"/>
          <p:cNvSpPr txBox="1"/>
          <p:nvPr/>
        </p:nvSpPr>
        <p:spPr>
          <a:xfrm>
            <a:off x="378875" y="298500"/>
            <a:ext cx="419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Buck - Good books - Metamorphosis</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751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sk"/>
              <a:t>Adam Mihalov</a:t>
            </a:r>
            <a:endParaRPr b="1"/>
          </a:p>
        </p:txBody>
      </p:sp>
      <p:sp>
        <p:nvSpPr>
          <p:cNvPr id="68" name="Google Shape;68;p15"/>
          <p:cNvSpPr txBox="1"/>
          <p:nvPr>
            <p:ph idx="1" type="body"/>
          </p:nvPr>
        </p:nvSpPr>
        <p:spPr>
          <a:xfrm>
            <a:off x="311700" y="1228675"/>
            <a:ext cx="8520600" cy="3552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sk"/>
              <a:t>Teorie interaktivních médií</a:t>
            </a:r>
            <a:endParaRPr/>
          </a:p>
          <a:p>
            <a:pPr indent="0" lvl="0" marL="0" rtl="0" algn="ctr">
              <a:spcBef>
                <a:spcPts val="1200"/>
              </a:spcBef>
              <a:spcAft>
                <a:spcPts val="0"/>
              </a:spcAft>
              <a:buNone/>
            </a:pPr>
            <a:r>
              <a:t/>
            </a:r>
            <a:endParaRPr/>
          </a:p>
          <a:p>
            <a:pPr indent="0" lvl="0" marL="0" rtl="0" algn="ctr">
              <a:lnSpc>
                <a:spcPct val="115000"/>
              </a:lnSpc>
              <a:spcBef>
                <a:spcPts val="1200"/>
              </a:spcBef>
              <a:spcAft>
                <a:spcPts val="0"/>
              </a:spcAft>
              <a:buNone/>
            </a:pPr>
            <a:r>
              <a:rPr lang="sk" sz="1200"/>
              <a:t>2015: </a:t>
            </a:r>
            <a:endParaRPr sz="1200"/>
          </a:p>
          <a:p>
            <a:pPr indent="0" lvl="0" marL="0" rtl="0" algn="ctr">
              <a:lnSpc>
                <a:spcPct val="115000"/>
              </a:lnSpc>
              <a:spcBef>
                <a:spcPts val="1200"/>
              </a:spcBef>
              <a:spcAft>
                <a:spcPts val="0"/>
              </a:spcAft>
              <a:buNone/>
            </a:pPr>
            <a:r>
              <a:rPr b="1" lang="sk" sz="1600">
                <a:solidFill>
                  <a:srgbClr val="F3F3F3"/>
                </a:solidFill>
              </a:rPr>
              <a:t>Flat design vs. skeumorfizmus - vývoj</a:t>
            </a:r>
            <a:br>
              <a:rPr b="1" lang="sk" sz="1600">
                <a:solidFill>
                  <a:srgbClr val="F3F3F3"/>
                </a:solidFill>
              </a:rPr>
            </a:br>
            <a:r>
              <a:rPr b="1" lang="sk" sz="1600">
                <a:solidFill>
                  <a:srgbClr val="F3F3F3"/>
                </a:solidFill>
              </a:rPr>
              <a:t>grafického dizajnu v digitálnych médiách</a:t>
            </a:r>
            <a:endParaRPr b="1" sz="1600">
              <a:solidFill>
                <a:srgbClr val="F3F3F3"/>
              </a:solidFill>
            </a:endParaRPr>
          </a:p>
          <a:p>
            <a:pPr indent="0" lvl="0" marL="0" rtl="0" algn="ctr">
              <a:lnSpc>
                <a:spcPct val="115000"/>
              </a:lnSpc>
              <a:spcBef>
                <a:spcPts val="1200"/>
              </a:spcBef>
              <a:spcAft>
                <a:spcPts val="0"/>
              </a:spcAft>
              <a:buNone/>
            </a:pPr>
            <a:r>
              <a:rPr lang="sk" sz="1200"/>
              <a:t>2017: </a:t>
            </a:r>
            <a:endParaRPr sz="1200"/>
          </a:p>
          <a:p>
            <a:pPr indent="0" lvl="0" marL="0" rtl="0" algn="ctr">
              <a:lnSpc>
                <a:spcPct val="115000"/>
              </a:lnSpc>
              <a:spcBef>
                <a:spcPts val="1200"/>
              </a:spcBef>
              <a:spcAft>
                <a:spcPts val="0"/>
              </a:spcAft>
              <a:buNone/>
            </a:pPr>
            <a:r>
              <a:rPr b="1" lang="sk" sz="1600">
                <a:solidFill>
                  <a:srgbClr val="F3F3F3"/>
                </a:solidFill>
              </a:rPr>
              <a:t>Praktické aspekty sound dizajnu v motion dizajne</a:t>
            </a:r>
            <a:endParaRPr b="1" sz="1600">
              <a:solidFill>
                <a:srgbClr val="F3F3F3"/>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5" name="Shape 235"/>
        <p:cNvGrpSpPr/>
        <p:nvPr/>
      </p:nvGrpSpPr>
      <p:grpSpPr>
        <a:xfrm>
          <a:off x="0" y="0"/>
          <a:ext cx="0" cy="0"/>
          <a:chOff x="0" y="0"/>
          <a:chExt cx="0" cy="0"/>
        </a:xfrm>
      </p:grpSpPr>
      <p:pic>
        <p:nvPicPr>
          <p:cNvPr descr="Why do we post certain things rather than others? What influences the aesthetics of what we create? How do we choose what is worth showing and what is not?&#10;&#10;This film explores and meditates on the impact of a &quot;like&quot;. The good, the ugly, and all the conflict in between.&#10;&#10;For insight into the process, please check the article from Motionographer below:&#10;&#10;motionographer.com/2017/02/09/andrew-vucko-and-the-power-of-like/" id="236" name="Google Shape;236;p42" title="The Power of Like">
            <a:hlinkClick r:id="rId3"/>
          </p:cNvPr>
          <p:cNvPicPr preferRelativeResize="0"/>
          <p:nvPr/>
        </p:nvPicPr>
        <p:blipFill>
          <a:blip r:embed="rId4">
            <a:alphaModFix/>
          </a:blip>
          <a:stretch>
            <a:fillRect/>
          </a:stretch>
        </p:blipFill>
        <p:spPr>
          <a:xfrm>
            <a:off x="1372625" y="172225"/>
            <a:ext cx="6398750" cy="4799050"/>
          </a:xfrm>
          <a:prstGeom prst="rect">
            <a:avLst/>
          </a:prstGeom>
          <a:noFill/>
          <a:ln>
            <a:noFill/>
          </a:ln>
        </p:spPr>
      </p:pic>
      <p:sp>
        <p:nvSpPr>
          <p:cNvPr id="237" name="Google Shape;237;p42"/>
          <p:cNvSpPr txBox="1"/>
          <p:nvPr/>
        </p:nvSpPr>
        <p:spPr>
          <a:xfrm>
            <a:off x="378875" y="298500"/>
            <a:ext cx="27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Vucko - The power of like</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1" name="Shape 241"/>
        <p:cNvGrpSpPr/>
        <p:nvPr/>
      </p:nvGrpSpPr>
      <p:grpSpPr>
        <a:xfrm>
          <a:off x="0" y="0"/>
          <a:ext cx="0" cy="0"/>
          <a:chOff x="0" y="0"/>
          <a:chExt cx="0" cy="0"/>
        </a:xfrm>
      </p:grpSpPr>
      <p:pic>
        <p:nvPicPr>
          <p:cNvPr descr="Inspired by Ernst Haeckel’s work, the titles delve into a microscopic world and brings to life the real beauty of this unseen world. It follows the story of microorganisms from birth to death: representing the event theme of ‘creative tension’ in three stages: pushing and pulling, friction, and release.&#10;&#10;The process into making the titles were documented through four films by Ways &amp; Means:&#10;Part I: semipermanent.com/articles/no-sleep-till-sydney-i&#10;Part II: semipermanent.com/articles/no-sleep-till-sydney-ii&#10;Part III: semipermanent.com/articles/no-sleep-till-sydney&#10;Part IV: Coming soon&#10;&#10;CREDITS&#10;&#10;Directed &amp; Produced by&#10;Joyce N. Ho (joycenho.com)&#10;&#10;Music &amp; Sound Design&#10;Ambrose Yu (ambroseyu.com)&#10;&#10;Type Design &amp; Animation&#10;Worship (worship.studio)&#10;&#10;Design &amp; Animation&#10;William Arnold (williamarnold.tv)&#10;Nidia Dias (nidiadias.com)&#10;Joyce N. Ho&#10;Somei Sun (vimeo.com/somei)&#10;Joel Watkins (joelwatkins.com)&#10;&#10;Cinematography&#10;Davy Evans (davyevans.co.uk)&#10;&#10;Edit&#10;Alex Gee (alexpgee.com)&#10;&#10;Storyboard&#10;Mercy Lomelin (ohmercy.me)&#10;&#10;Additional Animation&#10;Hayato Yamane (helloyato.com)" id="242" name="Google Shape;242;p43" title="Semi Permanent Opening Titles 2018">
            <a:hlinkClick r:id="rId3"/>
          </p:cNvPr>
          <p:cNvPicPr preferRelativeResize="0"/>
          <p:nvPr/>
        </p:nvPicPr>
        <p:blipFill>
          <a:blip r:embed="rId4">
            <a:alphaModFix/>
          </a:blip>
          <a:stretch>
            <a:fillRect/>
          </a:stretch>
        </p:blipFill>
        <p:spPr>
          <a:xfrm>
            <a:off x="1548075" y="303800"/>
            <a:ext cx="6047850" cy="4535900"/>
          </a:xfrm>
          <a:prstGeom prst="rect">
            <a:avLst/>
          </a:prstGeom>
          <a:noFill/>
          <a:ln>
            <a:noFill/>
          </a:ln>
        </p:spPr>
      </p:pic>
      <p:sp>
        <p:nvSpPr>
          <p:cNvPr id="243" name="Google Shape;243;p43"/>
          <p:cNvSpPr txBox="1"/>
          <p:nvPr/>
        </p:nvSpPr>
        <p:spPr>
          <a:xfrm>
            <a:off x="378875" y="298500"/>
            <a:ext cx="32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Semi permanent - Opening titles</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sk" sz="2320"/>
              <a:t>Danny Yount</a:t>
            </a:r>
            <a:endParaRPr b="1" sz="2320"/>
          </a:p>
        </p:txBody>
      </p:sp>
      <p:sp>
        <p:nvSpPr>
          <p:cNvPr id="249" name="Google Shape;249;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Traditionally motion design has always been </a:t>
            </a:r>
            <a:r>
              <a:rPr b="1" lang="sk">
                <a:solidFill>
                  <a:schemeClr val="accent2"/>
                </a:solidFill>
              </a:rPr>
              <a:t>graphic design in motion</a:t>
            </a:r>
            <a:r>
              <a:rPr lang="sk"/>
              <a:t>, </a:t>
            </a:r>
            <a:r>
              <a:rPr lang="sk"/>
              <a:t>it's</a:t>
            </a:r>
            <a:r>
              <a:rPr lang="sk"/>
              <a:t> our way of communicating to each other through typography, the photography and now fortunately </a:t>
            </a:r>
            <a:r>
              <a:rPr lang="sk"/>
              <a:t>it's</a:t>
            </a:r>
            <a:r>
              <a:rPr lang="sk"/>
              <a:t> evolved also into character animation, visual effects and </a:t>
            </a:r>
            <a:r>
              <a:rPr lang="sk"/>
              <a:t>it's</a:t>
            </a:r>
            <a:r>
              <a:rPr lang="sk"/>
              <a:t> just the visual language that we use in motion that we use to communicate to each other. </a:t>
            </a:r>
            <a:r>
              <a:rPr lang="sk"/>
              <a:t>it's</a:t>
            </a:r>
            <a:r>
              <a:rPr lang="sk"/>
              <a:t> always gonna be something that help sort of create a mood in a exhibit space, on film, or on TV if </a:t>
            </a:r>
            <a:r>
              <a:rPr lang="sk"/>
              <a:t>it's</a:t>
            </a:r>
            <a:r>
              <a:rPr lang="sk"/>
              <a:t> even gonna exists in the future.</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sk" sz="1400"/>
              <a:t>Oblivion, Iron Man 1-3, Six Feet Under, Kiss Kiss Bang Bang, Rocknrolla, Sherlock Holmes, Tron Legacy,</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3" name="Shape 253"/>
        <p:cNvGrpSpPr/>
        <p:nvPr/>
      </p:nvGrpSpPr>
      <p:grpSpPr>
        <a:xfrm>
          <a:off x="0" y="0"/>
          <a:ext cx="0" cy="0"/>
          <a:chOff x="0" y="0"/>
          <a:chExt cx="0" cy="0"/>
        </a:xfrm>
      </p:grpSpPr>
      <p:pic>
        <p:nvPicPr>
          <p:cNvPr descr="A compilation of main titles and promos directed by Danny Yount&#10;&#10;www.dannyyount.com&#10;www.prodigalpictures.com&#10;&#10;&#10;©prologue films  ©prodigal pictures" id="254" name="Google Shape;254;p45" title="MAIN TITLES reel">
            <a:hlinkClick r:id="rId3"/>
          </p:cNvPr>
          <p:cNvPicPr preferRelativeResize="0"/>
          <p:nvPr/>
        </p:nvPicPr>
        <p:blipFill>
          <a:blip r:embed="rId4">
            <a:alphaModFix/>
          </a:blip>
          <a:stretch>
            <a:fillRect/>
          </a:stretch>
        </p:blipFill>
        <p:spPr>
          <a:xfrm>
            <a:off x="1386875" y="182900"/>
            <a:ext cx="6370250" cy="4777700"/>
          </a:xfrm>
          <a:prstGeom prst="rect">
            <a:avLst/>
          </a:prstGeom>
          <a:noFill/>
          <a:ln>
            <a:noFill/>
          </a:ln>
        </p:spPr>
      </p:pic>
      <p:sp>
        <p:nvSpPr>
          <p:cNvPr id="255" name="Google Shape;255;p45"/>
          <p:cNvSpPr txBox="1"/>
          <p:nvPr/>
        </p:nvSpPr>
        <p:spPr>
          <a:xfrm>
            <a:off x="378875" y="298500"/>
            <a:ext cx="32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Dany Yount - showreel</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sk" sz="2320"/>
              <a:t>Sander van Dijk</a:t>
            </a:r>
            <a:endParaRPr b="1" sz="2320"/>
          </a:p>
        </p:txBody>
      </p:sp>
      <p:sp>
        <p:nvSpPr>
          <p:cNvPr id="261" name="Google Shape;261;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sz="1600"/>
              <a:t>Motion design is a new medium for communication and </a:t>
            </a:r>
            <a:r>
              <a:rPr b="1" lang="sk" sz="1600">
                <a:solidFill>
                  <a:schemeClr val="accent2"/>
                </a:solidFill>
              </a:rPr>
              <a:t>it's</a:t>
            </a:r>
            <a:r>
              <a:rPr b="1" lang="sk" sz="1600">
                <a:solidFill>
                  <a:schemeClr val="accent2"/>
                </a:solidFill>
              </a:rPr>
              <a:t> communicating with al these new mediums like color, shapes, motion, design, sound and it s combining all these mediums into one place</a:t>
            </a:r>
            <a:r>
              <a:rPr lang="sk" sz="1600"/>
              <a:t> like maybe in future in virtual reality and augmented reality and </a:t>
            </a:r>
            <a:r>
              <a:rPr lang="sk" sz="1600"/>
              <a:t>it's</a:t>
            </a:r>
            <a:r>
              <a:rPr lang="sk" sz="1600"/>
              <a:t> combining all these things into one suite to communicate something with and that </a:t>
            </a:r>
            <a:r>
              <a:rPr b="1" lang="sk" sz="1600">
                <a:solidFill>
                  <a:schemeClr val="accent2"/>
                </a:solidFill>
              </a:rPr>
              <a:t>what i feel motion design is kind a like collection name for a lot of other arts combined</a:t>
            </a:r>
            <a:r>
              <a:rPr lang="sk" sz="1600"/>
              <a:t> if that makes sense.</a:t>
            </a:r>
            <a:endParaRPr sz="1600"/>
          </a:p>
          <a:p>
            <a:pPr indent="0" lvl="0" marL="0" rtl="0" algn="l">
              <a:spcBef>
                <a:spcPts val="1200"/>
              </a:spcBef>
              <a:spcAft>
                <a:spcPts val="1200"/>
              </a:spcAft>
              <a:buNone/>
            </a:pPr>
            <a:r>
              <a:rPr lang="sk" sz="1600"/>
              <a:t>The way we communicate is changing and we are using way more visuals to communicate and we are going to in the future as you know our technology is developing and </a:t>
            </a:r>
            <a:r>
              <a:rPr b="1" lang="sk" sz="1600">
                <a:solidFill>
                  <a:schemeClr val="accent2"/>
                </a:solidFill>
              </a:rPr>
              <a:t>the amount of information we share in the world today, visual communication and motion graphic is really the most advanced forms of communication that we have.</a:t>
            </a:r>
            <a:endParaRPr b="1" sz="1600">
              <a:solidFill>
                <a:schemeClr val="accen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5" name="Shape 265"/>
        <p:cNvGrpSpPr/>
        <p:nvPr/>
      </p:nvGrpSpPr>
      <p:grpSpPr>
        <a:xfrm>
          <a:off x="0" y="0"/>
          <a:ext cx="0" cy="0"/>
          <a:chOff x="0" y="0"/>
          <a:chExt cx="0" cy="0"/>
        </a:xfrm>
      </p:grpSpPr>
      <p:pic>
        <p:nvPicPr>
          <p:cNvPr descr="Client: Pause Fest, Australia&#10;Visual Production: Sander Van Dijk, NL&#10;Music &amp; Sound, Radium Audio&#10;Creative Vision &amp; Direction: Andrew Diey&#10;Musicians: Pále&#10;Sound Design: Studio Irad Lee, Peter Malmqvist, Dave Connoly&#10;----------------------------------------------------------------------&#10;sandervandijk.tv&#10;radium-audio.com&#10;pausefest.com.au&#10;iradlee.com&#10;-------------------------------------------------------------------&#10;01: Pause Fest Opening Titles: http://youtu.be/GFWMt7eY48U&#10;02: Pause Fest Ian Clemmer: http://youtu.be/0pCdYk-E1aE&#10;03: Pause Fest Bestia: http://youtu.be/moMr_hESLIk&#10;04: Pause Fest Murat Pak: http://youtu.be/qorP1SVI4kg&#10;05: Pause Fest Sander: http://youtu.be/3xBSSGTWCFs&#10;06: Pause Fest Ronaldo: http://youtu.be/ip3j_7tFqX8&#10;07: Pause Fest Dima: http://youtu.be/P_ZWea47mus&#10;08: Pause Fest Jimmy Mirari: http://youtu.be/f4exIYX7KHQ&#10;09: Pause Fest Hi Organic: http://youtu.be/HsVlA4ZCOwo&#10;10: Radium Audio - Pause Fest Film: SOON&#10;11: Radium Audio Presents - 70Min Pause Mix: SOON&#10;-------------------------------------------------------------------" id="266" name="Google Shape;266;p47" title="Pause Fest 2011 - Sander Van Dijk &amp; Radium Audio">
            <a:hlinkClick r:id="rId3"/>
          </p:cNvPr>
          <p:cNvPicPr preferRelativeResize="0"/>
          <p:nvPr/>
        </p:nvPicPr>
        <p:blipFill>
          <a:blip r:embed="rId4">
            <a:alphaModFix/>
          </a:blip>
          <a:stretch>
            <a:fillRect/>
          </a:stretch>
        </p:blipFill>
        <p:spPr>
          <a:xfrm>
            <a:off x="1328125" y="138850"/>
            <a:ext cx="6487750" cy="4865800"/>
          </a:xfrm>
          <a:prstGeom prst="rect">
            <a:avLst/>
          </a:prstGeom>
          <a:noFill/>
          <a:ln>
            <a:noFill/>
          </a:ln>
        </p:spPr>
      </p:pic>
      <p:sp>
        <p:nvSpPr>
          <p:cNvPr id="267" name="Google Shape;267;p47"/>
          <p:cNvSpPr txBox="1"/>
          <p:nvPr/>
        </p:nvSpPr>
        <p:spPr>
          <a:xfrm>
            <a:off x="378875" y="298500"/>
            <a:ext cx="32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Sander van Dijk - Pause fest</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sk" sz="2320"/>
              <a:t>Justin Cone - Motionographer</a:t>
            </a:r>
            <a:endParaRPr b="1" sz="2320"/>
          </a:p>
        </p:txBody>
      </p:sp>
      <p:sp>
        <p:nvSpPr>
          <p:cNvPr id="273" name="Google Shape;273;p48"/>
          <p:cNvSpPr txBox="1"/>
          <p:nvPr>
            <p:ph idx="1" type="body"/>
          </p:nvPr>
        </p:nvSpPr>
        <p:spPr>
          <a:xfrm>
            <a:off x="311700" y="1152475"/>
            <a:ext cx="8520600" cy="1419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sz="1600"/>
              <a:t>„Motion graphic design, it would seem, is a fairly shallow practice. All artifice, little substance. But if we reconfigure the phrase to '</a:t>
            </a:r>
            <a:r>
              <a:rPr b="1" lang="sk" sz="1600">
                <a:solidFill>
                  <a:schemeClr val="accent2"/>
                </a:solidFill>
              </a:rPr>
              <a:t>graphic design in motion'</a:t>
            </a:r>
            <a:r>
              <a:rPr lang="sk" sz="1600"/>
              <a:t>, it suddenly blooms with possibility. Graphic design sits at the </a:t>
            </a:r>
            <a:r>
              <a:rPr b="1" lang="sk" sz="1600">
                <a:solidFill>
                  <a:schemeClr val="accent2"/>
                </a:solidFill>
              </a:rPr>
              <a:t>intersection of many complementary fields.</a:t>
            </a:r>
            <a:endParaRPr b="1" sz="1600">
              <a:solidFill>
                <a:schemeClr val="accent2"/>
              </a:solidFill>
            </a:endParaRPr>
          </a:p>
        </p:txBody>
      </p:sp>
      <p:sp>
        <p:nvSpPr>
          <p:cNvPr id="274" name="Google Shape;274;p48"/>
          <p:cNvSpPr txBox="1"/>
          <p:nvPr>
            <p:ph type="title"/>
          </p:nvPr>
        </p:nvSpPr>
        <p:spPr>
          <a:xfrm>
            <a:off x="311700" y="26607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sk" sz="2320"/>
              <a:t>SEGD - The Society for Experiential Graphic Design</a:t>
            </a:r>
            <a:endParaRPr b="1" sz="2320"/>
          </a:p>
        </p:txBody>
      </p:sp>
      <p:sp>
        <p:nvSpPr>
          <p:cNvPr id="275" name="Google Shape;275;p48"/>
          <p:cNvSpPr txBox="1"/>
          <p:nvPr>
            <p:ph idx="1" type="body"/>
          </p:nvPr>
        </p:nvSpPr>
        <p:spPr>
          <a:xfrm>
            <a:off x="311700" y="3322375"/>
            <a:ext cx="8520600" cy="1419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sz="1600"/>
              <a:t>„Essentially, </a:t>
            </a:r>
            <a:r>
              <a:rPr b="1" lang="sk" sz="1600">
                <a:solidFill>
                  <a:schemeClr val="accent2"/>
                </a:solidFill>
              </a:rPr>
              <a:t>motion design is a discipline that applies graphic design principles to filmmaking and video production through use of animation and visual effects</a:t>
            </a:r>
            <a:r>
              <a:rPr lang="sk" sz="1600"/>
              <a:t>. Examples include films, videos, animated text, and web-based animations and apps. </a:t>
            </a:r>
            <a:endParaRPr sz="1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Rola Sound dizajnu</a:t>
            </a:r>
            <a:endParaRPr b="1"/>
          </a:p>
        </p:txBody>
      </p:sp>
      <p:sp>
        <p:nvSpPr>
          <p:cNvPr id="281" name="Google Shape;281;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Opomeneme-li klasickou charakterovou </a:t>
            </a:r>
            <a:r>
              <a:rPr lang="sk"/>
              <a:t>animaci</a:t>
            </a:r>
            <a:r>
              <a:rPr lang="sk"/>
              <a:t>, která je doménou animovaného filmu a budeme hovořit o motion designu jako o díle, jehož vizuální stránku tvoří především abstraktní elementy, má </a:t>
            </a:r>
            <a:r>
              <a:rPr b="1" lang="sk">
                <a:solidFill>
                  <a:schemeClr val="accent2"/>
                </a:solidFill>
              </a:rPr>
              <a:t>sound design klíčovou roli pro diváckou interpretaci abstrakce.</a:t>
            </a:r>
            <a:r>
              <a:rPr lang="sk"/>
              <a:t> </a:t>
            </a:r>
            <a:endParaRPr/>
          </a:p>
          <a:p>
            <a:pPr indent="0" lvl="0" marL="0" rtl="0" algn="l">
              <a:spcBef>
                <a:spcPts val="1200"/>
              </a:spcBef>
              <a:spcAft>
                <a:spcPts val="0"/>
              </a:spcAft>
              <a:buNone/>
            </a:pPr>
            <a:r>
              <a:rPr b="1" lang="sk">
                <a:solidFill>
                  <a:schemeClr val="accent2"/>
                </a:solidFill>
              </a:rPr>
              <a:t>Hudba se stává prioritní emoční složkou</a:t>
            </a:r>
            <a:r>
              <a:rPr lang="sk"/>
              <a:t>, která určí, jak bude divák obraz vnímat. </a:t>
            </a:r>
            <a:endParaRPr/>
          </a:p>
          <a:p>
            <a:pPr indent="0" lvl="0" marL="0" rtl="0" algn="l">
              <a:spcBef>
                <a:spcPts val="1200"/>
              </a:spcBef>
              <a:spcAft>
                <a:spcPts val="1200"/>
              </a:spcAft>
              <a:buNone/>
            </a:pPr>
            <a:r>
              <a:rPr b="1" lang="sk">
                <a:solidFill>
                  <a:schemeClr val="accent2"/>
                </a:solidFill>
              </a:rPr>
              <a:t>Ruchy dávají abstraktním tvarům funkce, váhu, asociace a směřují divákovu fantazii kýženým směrem</a:t>
            </a:r>
            <a:r>
              <a:rPr lang="sk"/>
              <a:t>. Bíle kolo na černém podkladu může být bowlingová koule, ale zároveň bodové světlo reflektoru. O tom rozhoduje animace a zvuk.</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5" name="Shape 285"/>
        <p:cNvGrpSpPr/>
        <p:nvPr/>
      </p:nvGrpSpPr>
      <p:grpSpPr>
        <a:xfrm>
          <a:off x="0" y="0"/>
          <a:ext cx="0" cy="0"/>
          <a:chOff x="0" y="0"/>
          <a:chExt cx="0" cy="0"/>
        </a:xfrm>
      </p:grpSpPr>
      <p:pic>
        <p:nvPicPr>
          <p:cNvPr descr="A biologist once told a story about his Harvard professor named Louis Agassiz, who taught him a simple habit to help him see more than he ever dreamed. The lesson he learned is also the secret to lifelong and life-changing Bible reading: keep looking.&#10;&#10;One reason we see so little when we read the Bible is that we do not give ourselves long enough to look. John Piper shares the story “Agassiz and the Fish” in his new book “Reading the Bible Supernaturally” (https://desiringgod.org/books/reading-the-bible-supernaturally). In the seemingly ordinary act of reading the Bible, something miraculous happens: God gives us new eyes to see more of him — if we are willing to slow down and keep looking.&#10;&#10;http://desiringgod.org/keep-looking&#10;&#10;Script: David Mathis, Marshall Segal (Adapted from an excerpt from “Reading the Bible Supernaturally”)&#10;Production: Stefan Green&#10;Voice Over: John Piper&#10;Creative Direction &amp; Animation: Jorge R Canedo E.&#10;Design: Chris Anderson&#10;Additional Animation: Victor Claudio Silva, Phil Borst&#10;Music &amp; SFX: John Poon" id="286" name="Google Shape;286;p50" title="Keep Looking: The Life Changing Secret to Reading the Bible">
            <a:hlinkClick r:id="rId3"/>
          </p:cNvPr>
          <p:cNvPicPr preferRelativeResize="0"/>
          <p:nvPr/>
        </p:nvPicPr>
        <p:blipFill>
          <a:blip r:embed="rId4">
            <a:alphaModFix/>
          </a:blip>
          <a:stretch>
            <a:fillRect/>
          </a:stretch>
        </p:blipFill>
        <p:spPr>
          <a:xfrm>
            <a:off x="1259100" y="87100"/>
            <a:ext cx="6625800" cy="4969350"/>
          </a:xfrm>
          <a:prstGeom prst="rect">
            <a:avLst/>
          </a:prstGeom>
          <a:noFill/>
          <a:ln>
            <a:noFill/>
          </a:ln>
        </p:spPr>
      </p:pic>
      <p:sp>
        <p:nvSpPr>
          <p:cNvPr id="287" name="Google Shape;287;p50"/>
          <p:cNvSpPr txBox="1"/>
          <p:nvPr/>
        </p:nvSpPr>
        <p:spPr>
          <a:xfrm>
            <a:off x="378875" y="298500"/>
            <a:ext cx="32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Jorge R Canedo - Keep looking</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1"/>
          <p:cNvSpPr txBox="1"/>
          <p:nvPr/>
        </p:nvSpPr>
        <p:spPr>
          <a:xfrm>
            <a:off x="3072000" y="217155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k" u="sng">
                <a:solidFill>
                  <a:schemeClr val="hlink"/>
                </a:solidFill>
                <a:hlinkClick r:id="rId3"/>
              </a:rPr>
              <a:t>Giant Ant - Slack</a:t>
            </a:r>
            <a:endParaRPr b="1">
              <a:solidFill>
                <a:schemeClr val="dk1"/>
              </a:solidFill>
            </a:endParaRPr>
          </a:p>
        </p:txBody>
      </p:sp>
      <p:sp>
        <p:nvSpPr>
          <p:cNvPr id="293" name="Google Shape;293;p51"/>
          <p:cNvSpPr txBox="1"/>
          <p:nvPr/>
        </p:nvSpPr>
        <p:spPr>
          <a:xfrm>
            <a:off x="378875" y="298500"/>
            <a:ext cx="32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dk1"/>
                </a:solidFill>
              </a:rPr>
              <a:t>Giant Ant - Slack</a:t>
            </a:r>
            <a:endParaRPr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740325" y="2285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Art Director</a:t>
            </a:r>
            <a:endParaRPr b="1"/>
          </a:p>
        </p:txBody>
      </p:sp>
      <p:sp>
        <p:nvSpPr>
          <p:cNvPr id="74" name="Google Shape;74;p16"/>
          <p:cNvSpPr txBox="1"/>
          <p:nvPr>
            <p:ph idx="1" type="body"/>
          </p:nvPr>
        </p:nvSpPr>
        <p:spPr>
          <a:xfrm>
            <a:off x="3369225" y="411900"/>
            <a:ext cx="4946100" cy="43197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lang="sk" sz="1200"/>
              <a:t>Adam Mihalov je Art Directorem studia Motionhouse. Vystudoval Teorii interaktivních médii na Masarykově univerzitě v Brně. Jako grafický dizajnér se během studia podílel na tvorbě vizuální identity pro Ateliér grafického dizajnu Masarykovy univerzity, vizuální identity pro univerzitní písmolijnu či forenzního softwaru pro identifikaci obličejů. </a:t>
            </a:r>
            <a:endParaRPr sz="1200"/>
          </a:p>
          <a:p>
            <a:pPr indent="0" lvl="0" marL="0" rtl="0" algn="l">
              <a:lnSpc>
                <a:spcPct val="115000"/>
              </a:lnSpc>
              <a:spcBef>
                <a:spcPts val="1200"/>
              </a:spcBef>
              <a:spcAft>
                <a:spcPts val="0"/>
              </a:spcAft>
              <a:buNone/>
            </a:pPr>
            <a:r>
              <a:rPr lang="sk" sz="1200"/>
              <a:t>Později už profesionálně vytvářel ilustrace a grafické výstupy pro mnohé klienty, včetně ilustrací pro oceňovaný office společnosti FEG od studia Perspektiv (Office of the Year 2020 a German Design Award | Special Mention). </a:t>
            </a:r>
            <a:endParaRPr sz="1200"/>
          </a:p>
          <a:p>
            <a:pPr indent="0" lvl="0" marL="0" rtl="0" algn="l">
              <a:lnSpc>
                <a:spcPct val="115000"/>
              </a:lnSpc>
              <a:spcBef>
                <a:spcPts val="1200"/>
              </a:spcBef>
              <a:spcAft>
                <a:spcPts val="1200"/>
              </a:spcAft>
              <a:buNone/>
            </a:pPr>
            <a:r>
              <a:rPr lang="sk" sz="1200"/>
              <a:t>Ve studiu Motionhouse, kde působí od roku 2015, vytvořil vizuální styl a ilustrace pro stovky animovaných spotů. Jeho styl se vyznačuje minimalismem ve spojení s jednoduchými barevnými paletami a jeho práci na komerčních projektech pro Avast, Microsoft, Remosku či Mall.cz viděli stovky tisíc diváků po celém světě</a:t>
            </a:r>
            <a:endParaRPr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2"/>
          <p:cNvSpPr txBox="1"/>
          <p:nvPr/>
        </p:nvSpPr>
        <p:spPr>
          <a:xfrm>
            <a:off x="2456300" y="2371650"/>
            <a:ext cx="406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k" u="sng">
                <a:solidFill>
                  <a:schemeClr val="hlink"/>
                </a:solidFill>
                <a:hlinkClick r:id="rId3"/>
              </a:rPr>
              <a:t>Skrivanek by Motionhouse</a:t>
            </a:r>
            <a:endParaRPr b="1">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Mouvo - festival</a:t>
            </a:r>
            <a:endParaRPr b="1"/>
          </a:p>
        </p:txBody>
      </p:sp>
      <p:sp>
        <p:nvSpPr>
          <p:cNvPr id="304" name="Google Shape;304;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sk"/>
              <a:t>Praha</a:t>
            </a:r>
            <a:endParaRPr/>
          </a:p>
          <a:p>
            <a:pPr indent="0" lvl="0" marL="0" rtl="0" algn="l">
              <a:spcBef>
                <a:spcPts val="1200"/>
              </a:spcBef>
              <a:spcAft>
                <a:spcPts val="0"/>
              </a:spcAft>
              <a:buNone/>
            </a:pPr>
            <a:r>
              <a:rPr lang="sk"/>
              <a:t>Festival představující Motion design ve všech jeho podobách. </a:t>
            </a:r>
            <a:r>
              <a:rPr lang="sk"/>
              <a:t>Všudypřítomný</a:t>
            </a:r>
            <a:r>
              <a:rPr lang="sk"/>
              <a:t> a kreativní dynamický obor, který </a:t>
            </a:r>
            <a:r>
              <a:rPr b="1" lang="sk">
                <a:solidFill>
                  <a:schemeClr val="accent2"/>
                </a:solidFill>
              </a:rPr>
              <a:t>spojuje grafický design, animaci, video, speciální efekty a nové technologie.</a:t>
            </a:r>
            <a:r>
              <a:rPr lang="sk"/>
              <a:t> </a:t>
            </a:r>
            <a:endParaRPr/>
          </a:p>
          <a:p>
            <a:pPr indent="0" lvl="0" marL="0" rtl="0" algn="l">
              <a:spcBef>
                <a:spcPts val="1200"/>
              </a:spcBef>
              <a:spcAft>
                <a:spcPts val="1200"/>
              </a:spcAft>
              <a:buNone/>
            </a:pPr>
            <a:r>
              <a:rPr lang="sk"/>
              <a:t>Mouvo festival je průsečíkem pro tvůrce, talenty a producenty z celého světa, kteří chtějí spolupracovat, setkávat se s dalšími ze svých řad, být inspirováni a inspirovat.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Motion Masterklas</a:t>
            </a:r>
            <a:endParaRPr b="1"/>
          </a:p>
        </p:txBody>
      </p:sp>
      <p:sp>
        <p:nvSpPr>
          <p:cNvPr id="310" name="Google Shape;310;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Brno | Zatiaľ 3 meetupy</a:t>
            </a:r>
            <a:endParaRPr/>
          </a:p>
          <a:p>
            <a:pPr indent="0" lvl="0" marL="0" rtl="0" algn="l">
              <a:spcBef>
                <a:spcPts val="1200"/>
              </a:spcBef>
              <a:spcAft>
                <a:spcPts val="0"/>
              </a:spcAft>
              <a:buNone/>
            </a:pPr>
            <a:r>
              <a:rPr lang="sk"/>
              <a:t>MotionMasterKlas je meetup motion designerů a lidí, kteří se o téma zajímají. Potkáme se u piva a poslechneme si odborné rady a příběhy tří speakerů. S každým z nich pak proběhne krátká debata, do které se můžete zapojit.</a:t>
            </a:r>
            <a:endParaRPr/>
          </a:p>
          <a:p>
            <a:pPr indent="0" lvl="0" marL="0" rtl="0" algn="l">
              <a:spcBef>
                <a:spcPts val="1200"/>
              </a:spcBef>
              <a:spcAft>
                <a:spcPts val="1200"/>
              </a:spcAft>
              <a:buNone/>
            </a:pPr>
            <a:r>
              <a:rPr lang="sk"/>
              <a:t>Celkově se moc akcí pro motion designery v Brně nekoná. To bychom rádi změnili a zavedli tak pravidelné meetupy s přednáškami odborníků z oboru. Doufáme, že se akce budou pravidelně opakovat, posílí mezi námi vztahy a nabijí nás všechny energií a kreativitou.</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5"/>
          <p:cNvSpPr txBox="1"/>
          <p:nvPr/>
        </p:nvSpPr>
        <p:spPr>
          <a:xfrm>
            <a:off x="2053800" y="2371650"/>
            <a:ext cx="503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k" u="sng">
                <a:solidFill>
                  <a:schemeClr val="hlink"/>
                </a:solidFill>
                <a:hlinkClick r:id="rId3"/>
              </a:rPr>
              <a:t>Wine after Coffee</a:t>
            </a:r>
            <a:endParaRPr b="1">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6"/>
          <p:cNvSpPr txBox="1"/>
          <p:nvPr>
            <p:ph type="ctrTitle"/>
          </p:nvPr>
        </p:nvSpPr>
        <p:spPr>
          <a:xfrm>
            <a:off x="311708" y="13851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sk"/>
              <a:t>Fázy tvorby</a:t>
            </a:r>
            <a:br>
              <a:rPr b="1" lang="sk"/>
            </a:br>
            <a:r>
              <a:rPr b="1" lang="sk"/>
              <a:t>Motion Designu</a:t>
            </a:r>
            <a:endParaRPr b="1"/>
          </a:p>
        </p:txBody>
      </p:sp>
      <p:sp>
        <p:nvSpPr>
          <p:cNvPr id="321" name="Google Shape;321;p56"/>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322" name="Google Shape;322;p56"/>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7"/>
          <p:cNvSpPr txBox="1"/>
          <p:nvPr/>
        </p:nvSpPr>
        <p:spPr>
          <a:xfrm>
            <a:off x="328075" y="663150"/>
            <a:ext cx="2635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lt2"/>
                </a:solidFill>
              </a:rPr>
              <a:t>01</a:t>
            </a:r>
            <a:r>
              <a:rPr b="1" lang="sk">
                <a:solidFill>
                  <a:schemeClr val="dk1"/>
                </a:solidFill>
              </a:rPr>
              <a:t> </a:t>
            </a:r>
            <a:r>
              <a:rPr b="1" lang="sk">
                <a:solidFill>
                  <a:schemeClr val="dk1"/>
                </a:solidFill>
              </a:rPr>
              <a:t>Scénář</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sk" sz="1200">
                <a:solidFill>
                  <a:schemeClr val="lt2"/>
                </a:solidFill>
              </a:rPr>
              <a:t>Zabývá se strukturou vyprávění, vyzněním scén a nemusí ještě konkrétné určovat, co "řekne" obraz a co zvuk. Pokud je tedy scénárista obeznámen s funkcí sound designu, věnuje dostatečný prostor na využití potenciálu zvuku.</a:t>
            </a:r>
            <a:endParaRPr sz="1200">
              <a:solidFill>
                <a:schemeClr val="lt2"/>
              </a:solidFill>
            </a:endParaRPr>
          </a:p>
        </p:txBody>
      </p:sp>
      <p:sp>
        <p:nvSpPr>
          <p:cNvPr id="328" name="Google Shape;328;p57"/>
          <p:cNvSpPr txBox="1"/>
          <p:nvPr/>
        </p:nvSpPr>
        <p:spPr>
          <a:xfrm>
            <a:off x="3254250" y="663150"/>
            <a:ext cx="2635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lt2"/>
                </a:solidFill>
              </a:rPr>
              <a:t>02</a:t>
            </a:r>
            <a:r>
              <a:rPr b="1" lang="sk">
                <a:solidFill>
                  <a:schemeClr val="dk1"/>
                </a:solidFill>
              </a:rPr>
              <a:t> Storyboard</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sk" sz="1200">
                <a:solidFill>
                  <a:schemeClr val="lt2"/>
                </a:solidFill>
              </a:rPr>
              <a:t>Zde dochází ke klíčovému rozdělení rolí, co bude komunikováno obrazem a co zvukem.</a:t>
            </a:r>
            <a:endParaRPr sz="1200">
              <a:solidFill>
                <a:schemeClr val="lt2"/>
              </a:solidFill>
            </a:endParaRPr>
          </a:p>
        </p:txBody>
      </p:sp>
      <p:sp>
        <p:nvSpPr>
          <p:cNvPr id="329" name="Google Shape;329;p57"/>
          <p:cNvSpPr txBox="1"/>
          <p:nvPr/>
        </p:nvSpPr>
        <p:spPr>
          <a:xfrm>
            <a:off x="6180425" y="663150"/>
            <a:ext cx="26355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lt2"/>
                </a:solidFill>
              </a:rPr>
              <a:t>03</a:t>
            </a:r>
            <a:r>
              <a:rPr b="1" lang="sk">
                <a:solidFill>
                  <a:schemeClr val="dk1"/>
                </a:solidFill>
              </a:rPr>
              <a:t> Animatik</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sk" sz="1200">
                <a:solidFill>
                  <a:schemeClr val="lt2"/>
                </a:solidFill>
              </a:rPr>
              <a:t>Audiovizuální koncept. Rozčasované skice scén</a:t>
            </a:r>
            <a:br>
              <a:rPr lang="sk" sz="1200">
                <a:solidFill>
                  <a:schemeClr val="lt2"/>
                </a:solidFill>
              </a:rPr>
            </a:br>
            <a:r>
              <a:rPr lang="sk" sz="1200">
                <a:solidFill>
                  <a:schemeClr val="lt2"/>
                </a:solidFill>
              </a:rPr>
              <a:t>s náznakem animace do finální stopáže. </a:t>
            </a:r>
            <a:endParaRPr sz="1200">
              <a:solidFill>
                <a:schemeClr val="lt2"/>
              </a:solidFill>
            </a:endParaRPr>
          </a:p>
          <a:p>
            <a:pPr indent="0" lvl="0" marL="0" rtl="0" algn="l">
              <a:spcBef>
                <a:spcPts val="0"/>
              </a:spcBef>
              <a:spcAft>
                <a:spcPts val="0"/>
              </a:spcAft>
              <a:buNone/>
            </a:pPr>
            <a:r>
              <a:t/>
            </a:r>
            <a:endParaRPr sz="1200">
              <a:solidFill>
                <a:schemeClr val="lt2"/>
              </a:solidFill>
            </a:endParaRPr>
          </a:p>
          <a:p>
            <a:pPr indent="0" lvl="0" marL="0" rtl="0" algn="l">
              <a:spcBef>
                <a:spcPts val="0"/>
              </a:spcBef>
              <a:spcAft>
                <a:spcPts val="0"/>
              </a:spcAft>
              <a:buNone/>
            </a:pPr>
            <a:r>
              <a:rPr lang="sk" sz="1200">
                <a:solidFill>
                  <a:schemeClr val="lt2"/>
                </a:solidFill>
              </a:rPr>
              <a:t>V této fázi sound designer společně s editorem určují tempo, volbu a střih hudby a časování mluveného komentáře.</a:t>
            </a:r>
            <a:endParaRPr sz="1200">
              <a:solidFill>
                <a:schemeClr val="lt2"/>
              </a:solidFill>
            </a:endParaRPr>
          </a:p>
        </p:txBody>
      </p:sp>
      <p:sp>
        <p:nvSpPr>
          <p:cNvPr id="330" name="Google Shape;330;p57"/>
          <p:cNvSpPr txBox="1"/>
          <p:nvPr/>
        </p:nvSpPr>
        <p:spPr>
          <a:xfrm>
            <a:off x="328075" y="2925925"/>
            <a:ext cx="2635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lt2"/>
                </a:solidFill>
              </a:rPr>
              <a:t>04</a:t>
            </a:r>
            <a:r>
              <a:rPr b="1" lang="sk">
                <a:solidFill>
                  <a:schemeClr val="dk1"/>
                </a:solidFill>
              </a:rPr>
              <a:t> Grafický dizajn a animace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sk" sz="1200">
                <a:solidFill>
                  <a:schemeClr val="lt2"/>
                </a:solidFill>
              </a:rPr>
              <a:t>Vytvoření finální obrazové</a:t>
            </a:r>
            <a:br>
              <a:rPr lang="sk" sz="1200">
                <a:solidFill>
                  <a:schemeClr val="lt2"/>
                </a:solidFill>
              </a:rPr>
            </a:br>
            <a:r>
              <a:rPr lang="sk" sz="1200">
                <a:solidFill>
                  <a:schemeClr val="lt2"/>
                </a:solidFill>
              </a:rPr>
              <a:t>stránky videa.</a:t>
            </a:r>
            <a:endParaRPr sz="1200">
              <a:solidFill>
                <a:schemeClr val="lt2"/>
              </a:solidFill>
            </a:endParaRPr>
          </a:p>
        </p:txBody>
      </p:sp>
      <p:sp>
        <p:nvSpPr>
          <p:cNvPr id="331" name="Google Shape;331;p57"/>
          <p:cNvSpPr txBox="1"/>
          <p:nvPr/>
        </p:nvSpPr>
        <p:spPr>
          <a:xfrm>
            <a:off x="3254250" y="2925925"/>
            <a:ext cx="2635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a:solidFill>
                  <a:schemeClr val="lt2"/>
                </a:solidFill>
              </a:rPr>
              <a:t>05</a:t>
            </a:r>
            <a:r>
              <a:rPr b="1" lang="sk">
                <a:solidFill>
                  <a:schemeClr val="dk1"/>
                </a:solidFill>
              </a:rPr>
              <a:t> Sound Design</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sk" sz="1200">
                <a:solidFill>
                  <a:schemeClr val="lt2"/>
                </a:solidFill>
              </a:rPr>
              <a:t>Obraz je předán sound designerovi, který zfinalizuje zvukovou stránku</a:t>
            </a:r>
            <a:br>
              <a:rPr lang="sk" sz="1200">
                <a:solidFill>
                  <a:schemeClr val="lt2"/>
                </a:solidFill>
              </a:rPr>
            </a:br>
            <a:r>
              <a:rPr lang="sk" sz="1200">
                <a:solidFill>
                  <a:schemeClr val="lt2"/>
                </a:solidFill>
              </a:rPr>
              <a:t>a dodá finální mix zvuku</a:t>
            </a:r>
            <a:endParaRPr sz="1200">
              <a:solidFill>
                <a:schemeClr val="lt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8"/>
          <p:cNvSpPr txBox="1"/>
          <p:nvPr>
            <p:ph type="ctrTitle"/>
          </p:nvPr>
        </p:nvSpPr>
        <p:spPr>
          <a:xfrm>
            <a:off x="311708" y="13851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sk"/>
              <a:t>Tvorba klientského</a:t>
            </a:r>
            <a:br>
              <a:rPr b="1" lang="sk"/>
            </a:br>
            <a:r>
              <a:rPr b="1" lang="sk"/>
              <a:t>animovaného videa</a:t>
            </a:r>
            <a:endParaRPr b="1"/>
          </a:p>
        </p:txBody>
      </p:sp>
      <p:sp>
        <p:nvSpPr>
          <p:cNvPr id="337" name="Google Shape;337;p58"/>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338" name="Google Shape;338;p58"/>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342" name="Shape 342"/>
        <p:cNvGrpSpPr/>
        <p:nvPr/>
      </p:nvGrpSpPr>
      <p:grpSpPr>
        <a:xfrm>
          <a:off x="0" y="0"/>
          <a:ext cx="0" cy="0"/>
          <a:chOff x="0" y="0"/>
          <a:chExt cx="0" cy="0"/>
        </a:xfrm>
      </p:grpSpPr>
      <p:pic>
        <p:nvPicPr>
          <p:cNvPr id="343" name="Google Shape;343;p59"/>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60"/>
          <p:cNvPicPr preferRelativeResize="0"/>
          <p:nvPr/>
        </p:nvPicPr>
        <p:blipFill>
          <a:blip r:embed="rId3">
            <a:alphaModFix/>
          </a:blip>
          <a:stretch>
            <a:fillRect/>
          </a:stretch>
        </p:blipFill>
        <p:spPr>
          <a:xfrm>
            <a:off x="270938" y="152400"/>
            <a:ext cx="8602132" cy="48386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352" name="Shape 352"/>
        <p:cNvGrpSpPr/>
        <p:nvPr/>
      </p:nvGrpSpPr>
      <p:grpSpPr>
        <a:xfrm>
          <a:off x="0" y="0"/>
          <a:ext cx="0" cy="0"/>
          <a:chOff x="0" y="0"/>
          <a:chExt cx="0" cy="0"/>
        </a:xfrm>
      </p:grpSpPr>
      <p:pic>
        <p:nvPicPr>
          <p:cNvPr id="353" name="Google Shape;353;p61"/>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1" name="Google Shape;81;p17"/>
          <p:cNvPicPr preferRelativeResize="0"/>
          <p:nvPr/>
        </p:nvPicPr>
        <p:blipFill>
          <a:blip r:embed="rId3">
            <a:alphaModFix/>
          </a:blip>
          <a:stretch>
            <a:fillRect/>
          </a:stretch>
        </p:blipFill>
        <p:spPr>
          <a:xfrm>
            <a:off x="1144340" y="1152475"/>
            <a:ext cx="6855319" cy="2838550"/>
          </a:xfrm>
          <a:prstGeom prst="rect">
            <a:avLst/>
          </a:prstGeom>
          <a:noFill/>
          <a:ln>
            <a:noFill/>
          </a:ln>
        </p:spPr>
      </p:pic>
      <p:sp>
        <p:nvSpPr>
          <p:cNvPr id="82" name="Google Shape;82;p17"/>
          <p:cNvSpPr/>
          <p:nvPr/>
        </p:nvSpPr>
        <p:spPr>
          <a:xfrm>
            <a:off x="6923825" y="2713800"/>
            <a:ext cx="963300" cy="453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nvSpPr>
        <p:spPr>
          <a:xfrm>
            <a:off x="3072000" y="515475"/>
            <a:ext cx="3000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sk" sz="1200">
                <a:solidFill>
                  <a:schemeClr val="lt1"/>
                </a:solidFill>
              </a:rPr>
              <a:t>Klienti</a:t>
            </a:r>
            <a:endParaRPr b="1" sz="1100">
              <a:solidFill>
                <a:schemeClr val="lt1"/>
              </a:solidFill>
            </a:endParaRPr>
          </a:p>
        </p:txBody>
      </p:sp>
      <p:pic>
        <p:nvPicPr>
          <p:cNvPr id="84" name="Google Shape;84;p17"/>
          <p:cNvPicPr preferRelativeResize="0"/>
          <p:nvPr/>
        </p:nvPicPr>
        <p:blipFill>
          <a:blip r:embed="rId4">
            <a:alphaModFix/>
          </a:blip>
          <a:stretch>
            <a:fillRect/>
          </a:stretch>
        </p:blipFill>
        <p:spPr>
          <a:xfrm>
            <a:off x="6962466" y="2847125"/>
            <a:ext cx="886025" cy="1172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7" name="Shape 357"/>
        <p:cNvGrpSpPr/>
        <p:nvPr/>
      </p:nvGrpSpPr>
      <p:grpSpPr>
        <a:xfrm>
          <a:off x="0" y="0"/>
          <a:ext cx="0" cy="0"/>
          <a:chOff x="0" y="0"/>
          <a:chExt cx="0" cy="0"/>
        </a:xfrm>
      </p:grpSpPr>
      <p:pic>
        <p:nvPicPr>
          <p:cNvPr id="358" name="Google Shape;358;p62"/>
          <p:cNvPicPr preferRelativeResize="0"/>
          <p:nvPr/>
        </p:nvPicPr>
        <p:blipFill>
          <a:blip r:embed="rId3">
            <a:alphaModFix/>
          </a:blip>
          <a:stretch>
            <a:fillRect/>
          </a:stretch>
        </p:blipFill>
        <p:spPr>
          <a:xfrm>
            <a:off x="0" y="394662"/>
            <a:ext cx="4758700" cy="4354175"/>
          </a:xfrm>
          <a:prstGeom prst="rect">
            <a:avLst/>
          </a:prstGeom>
          <a:noFill/>
          <a:ln>
            <a:noFill/>
          </a:ln>
        </p:spPr>
      </p:pic>
      <p:pic>
        <p:nvPicPr>
          <p:cNvPr id="359" name="Google Shape;359;p62"/>
          <p:cNvPicPr preferRelativeResize="0"/>
          <p:nvPr/>
        </p:nvPicPr>
        <p:blipFill>
          <a:blip r:embed="rId4">
            <a:alphaModFix/>
          </a:blip>
          <a:stretch>
            <a:fillRect/>
          </a:stretch>
        </p:blipFill>
        <p:spPr>
          <a:xfrm>
            <a:off x="4454000" y="745350"/>
            <a:ext cx="4690000" cy="2083671"/>
          </a:xfrm>
          <a:prstGeom prst="rect">
            <a:avLst/>
          </a:prstGeom>
          <a:noFill/>
          <a:ln>
            <a:noFill/>
          </a:ln>
        </p:spPr>
      </p:pic>
      <p:pic>
        <p:nvPicPr>
          <p:cNvPr id="360" name="Google Shape;360;p62"/>
          <p:cNvPicPr preferRelativeResize="0"/>
          <p:nvPr/>
        </p:nvPicPr>
        <p:blipFill>
          <a:blip r:embed="rId5">
            <a:alphaModFix/>
          </a:blip>
          <a:stretch>
            <a:fillRect/>
          </a:stretch>
        </p:blipFill>
        <p:spPr>
          <a:xfrm>
            <a:off x="4572000" y="2738339"/>
            <a:ext cx="4572001" cy="201048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4" name="Shape 364"/>
        <p:cNvGrpSpPr/>
        <p:nvPr/>
      </p:nvGrpSpPr>
      <p:grpSpPr>
        <a:xfrm>
          <a:off x="0" y="0"/>
          <a:ext cx="0" cy="0"/>
          <a:chOff x="0" y="0"/>
          <a:chExt cx="0" cy="0"/>
        </a:xfrm>
      </p:grpSpPr>
      <p:pic>
        <p:nvPicPr>
          <p:cNvPr id="365" name="Google Shape;365;p63"/>
          <p:cNvPicPr preferRelativeResize="0"/>
          <p:nvPr/>
        </p:nvPicPr>
        <p:blipFill>
          <a:blip r:embed="rId3">
            <a:alphaModFix/>
          </a:blip>
          <a:stretch>
            <a:fillRect/>
          </a:stretch>
        </p:blipFill>
        <p:spPr>
          <a:xfrm>
            <a:off x="716263" y="152400"/>
            <a:ext cx="7711473" cy="4838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369" name="Shape 369"/>
        <p:cNvGrpSpPr/>
        <p:nvPr/>
      </p:nvGrpSpPr>
      <p:grpSpPr>
        <a:xfrm>
          <a:off x="0" y="0"/>
          <a:ext cx="0" cy="0"/>
          <a:chOff x="0" y="0"/>
          <a:chExt cx="0" cy="0"/>
        </a:xfrm>
      </p:grpSpPr>
      <p:pic>
        <p:nvPicPr>
          <p:cNvPr id="370" name="Google Shape;370;p64"/>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5"/>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66"/>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384" name="Shape 384"/>
        <p:cNvGrpSpPr/>
        <p:nvPr/>
      </p:nvGrpSpPr>
      <p:grpSpPr>
        <a:xfrm>
          <a:off x="0" y="0"/>
          <a:ext cx="0" cy="0"/>
          <a:chOff x="0" y="0"/>
          <a:chExt cx="0" cy="0"/>
        </a:xfrm>
      </p:grpSpPr>
      <p:pic>
        <p:nvPicPr>
          <p:cNvPr id="385" name="Google Shape;385;p67"/>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9" name="Shape 389"/>
        <p:cNvGrpSpPr/>
        <p:nvPr/>
      </p:nvGrpSpPr>
      <p:grpSpPr>
        <a:xfrm>
          <a:off x="0" y="0"/>
          <a:ext cx="0" cy="0"/>
          <a:chOff x="0" y="0"/>
          <a:chExt cx="0" cy="0"/>
        </a:xfrm>
      </p:grpSpPr>
      <p:pic>
        <p:nvPicPr>
          <p:cNvPr descr="Let love lift you up.&#10;&#10;Visit Disney Movies Anywhere for more! https://www.disneymoviesanywhere.com/ &#10;&#10;Facebook:&#10;https://www.facebook.com/Pixar&#10; &#10;Instagram: &#10;https://www.instagram.com/pixar/ &#10; &#10;Twitter: &#10;https://twitter.com/Pixar&#10; &#10;Copyright: (C) Disney•Pixar" id="390" name="Google Shape;390;p68" title="Up &quot;Married Life&quot; | Pixar Side by Side">
            <a:hlinkClick r:id="rId3"/>
          </p:cNvPr>
          <p:cNvPicPr preferRelativeResize="0"/>
          <p:nvPr/>
        </p:nvPicPr>
        <p:blipFill>
          <a:blip r:embed="rId4">
            <a:alphaModFix/>
          </a:blip>
          <a:stretch>
            <a:fillRect/>
          </a:stretch>
        </p:blipFill>
        <p:spPr>
          <a:xfrm>
            <a:off x="1341675" y="149025"/>
            <a:ext cx="6460650" cy="4845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9"/>
          <p:cNvSpPr txBox="1"/>
          <p:nvPr/>
        </p:nvSpPr>
        <p:spPr>
          <a:xfrm>
            <a:off x="2487150" y="2156100"/>
            <a:ext cx="4169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k" u="sng">
                <a:solidFill>
                  <a:schemeClr val="hlink"/>
                </a:solidFill>
                <a:hlinkClick r:id="rId3"/>
              </a:rPr>
              <a:t>Whalebone Animatik</a:t>
            </a:r>
            <a:endParaRPr>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399" name="Shape 399"/>
        <p:cNvGrpSpPr/>
        <p:nvPr/>
      </p:nvGrpSpPr>
      <p:grpSpPr>
        <a:xfrm>
          <a:off x="0" y="0"/>
          <a:ext cx="0" cy="0"/>
          <a:chOff x="0" y="0"/>
          <a:chExt cx="0" cy="0"/>
        </a:xfrm>
      </p:grpSpPr>
      <p:pic>
        <p:nvPicPr>
          <p:cNvPr id="400" name="Google Shape;400;p70"/>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404" name="Shape 404"/>
        <p:cNvGrpSpPr/>
        <p:nvPr/>
      </p:nvGrpSpPr>
      <p:grpSpPr>
        <a:xfrm>
          <a:off x="0" y="0"/>
          <a:ext cx="0" cy="0"/>
          <a:chOff x="0" y="0"/>
          <a:chExt cx="0" cy="0"/>
        </a:xfrm>
      </p:grpSpPr>
      <p:pic>
        <p:nvPicPr>
          <p:cNvPr id="405" name="Google Shape;405;p71"/>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628650" y="-213275"/>
            <a:ext cx="8000998" cy="54901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Animace</a:t>
            </a:r>
            <a:endParaRPr b="1"/>
          </a:p>
        </p:txBody>
      </p:sp>
      <p:sp>
        <p:nvSpPr>
          <p:cNvPr id="411" name="Google Shape;411;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12 princípov animácie - </a:t>
            </a:r>
            <a:r>
              <a:rPr lang="sk" u="sng">
                <a:solidFill>
                  <a:schemeClr val="hlink"/>
                </a:solidFill>
                <a:hlinkClick r:id="rId3"/>
              </a:rPr>
              <a:t>Link</a:t>
            </a:r>
            <a:endParaRPr/>
          </a:p>
          <a:p>
            <a:pPr indent="0" lvl="0" marL="0" rtl="0" algn="l">
              <a:spcBef>
                <a:spcPts val="1200"/>
              </a:spcBef>
              <a:spcAft>
                <a:spcPts val="0"/>
              </a:spcAft>
              <a:buNone/>
            </a:pPr>
            <a:r>
              <a:rPr b="1" lang="sk"/>
              <a:t>Keyframe:</a:t>
            </a:r>
            <a:r>
              <a:rPr lang="sk"/>
              <a:t> If animation can be defined as a series of individual frames which when viewed in sequence give the illusion of movement, then keyframes are the important individual frames that mark the beginning and end of each sequence of an action.</a:t>
            </a:r>
            <a:endParaRPr/>
          </a:p>
          <a:p>
            <a:pPr indent="0" lvl="0" marL="0" rtl="0" algn="l">
              <a:spcBef>
                <a:spcPts val="1200"/>
              </a:spcBef>
              <a:spcAft>
                <a:spcPts val="120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73"/>
          <p:cNvPicPr preferRelativeResize="0"/>
          <p:nvPr/>
        </p:nvPicPr>
        <p:blipFill>
          <a:blip r:embed="rId3">
            <a:alphaModFix/>
          </a:blip>
          <a:stretch>
            <a:fillRect/>
          </a:stretch>
        </p:blipFill>
        <p:spPr>
          <a:xfrm>
            <a:off x="152400" y="152400"/>
            <a:ext cx="8839204" cy="467424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74"/>
          <p:cNvPicPr preferRelativeResize="0"/>
          <p:nvPr/>
        </p:nvPicPr>
        <p:blipFill>
          <a:blip r:embed="rId3">
            <a:alphaModFix/>
          </a:blip>
          <a:stretch>
            <a:fillRect/>
          </a:stretch>
        </p:blipFill>
        <p:spPr>
          <a:xfrm>
            <a:off x="152400" y="152400"/>
            <a:ext cx="8839204" cy="468287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75"/>
          <p:cNvPicPr preferRelativeResize="0"/>
          <p:nvPr/>
        </p:nvPicPr>
        <p:blipFill>
          <a:blip r:embed="rId3">
            <a:alphaModFix/>
          </a:blip>
          <a:stretch>
            <a:fillRect/>
          </a:stretch>
        </p:blipFill>
        <p:spPr>
          <a:xfrm>
            <a:off x="152400" y="152400"/>
            <a:ext cx="8839204" cy="480804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3"/>
        </a:solidFill>
      </p:bgPr>
    </p:bg>
    <p:spTree>
      <p:nvGrpSpPr>
        <p:cNvPr id="430" name="Shape 430"/>
        <p:cNvGrpSpPr/>
        <p:nvPr/>
      </p:nvGrpSpPr>
      <p:grpSpPr>
        <a:xfrm>
          <a:off x="0" y="0"/>
          <a:ext cx="0" cy="0"/>
          <a:chOff x="0" y="0"/>
          <a:chExt cx="0" cy="0"/>
        </a:xfrm>
      </p:grpSpPr>
      <p:pic>
        <p:nvPicPr>
          <p:cNvPr id="431" name="Google Shape;431;p76"/>
          <p:cNvPicPr preferRelativeResize="0"/>
          <p:nvPr/>
        </p:nvPicPr>
        <p:blipFill>
          <a:blip r:embed="rId3">
            <a:alphaModFix/>
          </a:blip>
          <a:stretch>
            <a:fillRect/>
          </a:stretch>
        </p:blipFill>
        <p:spPr>
          <a:xfrm>
            <a:off x="152400" y="152400"/>
            <a:ext cx="8598655" cy="483870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77"/>
          <p:cNvPicPr preferRelativeResize="0"/>
          <p:nvPr/>
        </p:nvPicPr>
        <p:blipFill>
          <a:blip r:embed="rId3">
            <a:alphaModFix/>
          </a:blip>
          <a:stretch>
            <a:fillRect/>
          </a:stretch>
        </p:blipFill>
        <p:spPr>
          <a:xfrm>
            <a:off x="152400" y="152400"/>
            <a:ext cx="8839201" cy="479737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0" name="Shape 440"/>
        <p:cNvGrpSpPr/>
        <p:nvPr/>
      </p:nvGrpSpPr>
      <p:grpSpPr>
        <a:xfrm>
          <a:off x="0" y="0"/>
          <a:ext cx="0" cy="0"/>
          <a:chOff x="0" y="0"/>
          <a:chExt cx="0" cy="0"/>
        </a:xfrm>
      </p:grpSpPr>
      <p:pic>
        <p:nvPicPr>
          <p:cNvPr descr="Boost your #ARPU with an out-of-the-box #cybersecurity product in 7 weeks! 🐋&#10;&#10;Time to market leadership, record adoption rates, a cutting-edge white-label product with no barriers to purchase. Whalebone Aura is a must for #telco operators.&#10;&#10;Offer your customers the opportunity to stay safe online at all times no matter what kind of devices they use. Become the product offering leader with next-gen network security. Let the subscribers see the value through multiple digital touchpoints.&#10;&#10;Learn more about Aura ➡ https://www.whalebone.io/whalebone-aura&#10;&#10;#ConnectedMeansProtected" id="441" name="Google Shape;441;p78" title="Boost Your Revenue with Whalebone Aura">
            <a:hlinkClick r:id="rId3"/>
          </p:cNvPr>
          <p:cNvPicPr preferRelativeResize="0"/>
          <p:nvPr/>
        </p:nvPicPr>
        <p:blipFill>
          <a:blip r:embed="rId4">
            <a:alphaModFix/>
          </a:blip>
          <a:stretch>
            <a:fillRect/>
          </a:stretch>
        </p:blipFill>
        <p:spPr>
          <a:xfrm>
            <a:off x="1480713" y="253288"/>
            <a:ext cx="6182575" cy="4636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9"/>
          <p:cNvSpPr txBox="1"/>
          <p:nvPr/>
        </p:nvSpPr>
        <p:spPr>
          <a:xfrm>
            <a:off x="2499750" y="2263950"/>
            <a:ext cx="414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k" u="sng">
                <a:solidFill>
                  <a:schemeClr val="hlink"/>
                </a:solidFill>
                <a:hlinkClick r:id="rId3"/>
              </a:rPr>
              <a:t>Behance</a:t>
            </a:r>
            <a:endParaRPr>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0"/>
          <p:cNvSpPr txBox="1"/>
          <p:nvPr>
            <p:ph type="ctrTitle"/>
          </p:nvPr>
        </p:nvSpPr>
        <p:spPr>
          <a:xfrm>
            <a:off x="311708" y="13851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sk"/>
              <a:t>Sound Design</a:t>
            </a:r>
            <a:endParaRPr b="1"/>
          </a:p>
        </p:txBody>
      </p:sp>
      <p:sp>
        <p:nvSpPr>
          <p:cNvPr id="452" name="Google Shape;452;p80"/>
          <p:cNvSpPr txBox="1"/>
          <p:nvPr>
            <p:ph idx="1" type="subTitle"/>
          </p:nvPr>
        </p:nvSpPr>
        <p:spPr>
          <a:xfrm>
            <a:off x="311700" y="4036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k" sz="1100"/>
              <a:t>Adam Mihalov</a:t>
            </a:r>
            <a:endParaRPr sz="1100"/>
          </a:p>
        </p:txBody>
      </p:sp>
      <p:sp>
        <p:nvSpPr>
          <p:cNvPr id="453" name="Google Shape;453;p80"/>
          <p:cNvSpPr txBox="1"/>
          <p:nvPr>
            <p:ph idx="1" type="subTitle"/>
          </p:nvPr>
        </p:nvSpPr>
        <p:spPr>
          <a:xfrm>
            <a:off x="311700" y="592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sk" sz="1100"/>
              <a:t>PODZIM 2022</a:t>
            </a:r>
            <a:endParaRPr sz="11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Termín Sound Design</a:t>
            </a:r>
            <a:endParaRPr b="1"/>
          </a:p>
        </p:txBody>
      </p:sp>
      <p:sp>
        <p:nvSpPr>
          <p:cNvPr id="459" name="Google Shape;459;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sk"/>
              <a:t>T</a:t>
            </a:r>
            <a:r>
              <a:rPr lang="sk"/>
              <a:t>ermín Sound dizajn bol po prvýkrát použitý v roku 1979 Francisom Fordom Coppolou, v procese vytvárania jedného z najviac pamätných príkladov sound dizajnu v rámci filmovej tvorby, a to “Apocalypse now” </a:t>
            </a:r>
            <a:endParaRPr/>
          </a:p>
          <a:p>
            <a:pPr indent="0" lvl="0" marL="0" rtl="0" algn="l">
              <a:spcBef>
                <a:spcPts val="1200"/>
              </a:spcBef>
              <a:spcAft>
                <a:spcPts val="0"/>
              </a:spcAft>
              <a:buNone/>
            </a:pPr>
            <a:r>
              <a:rPr lang="sk"/>
              <a:t>(Walter Murch sa podieľal aj na “zvukovej montáži” ako to bolo označované u Copollovho “road movie” The rain people z roku 1969)</a:t>
            </a:r>
            <a:endParaRPr/>
          </a:p>
          <a:p>
            <a:pPr indent="0" lvl="0" marL="0" rtl="0" algn="l">
              <a:spcBef>
                <a:spcPts val="1200"/>
              </a:spcBef>
              <a:spcAft>
                <a:spcPts val="0"/>
              </a:spcAft>
              <a:buNone/>
            </a:pPr>
            <a:r>
              <a:rPr lang="sk"/>
              <a:t>Sound dizajnéra teda definoval ako “an individual ultimately responsible for all aspects of a film’s audio track, from the dialogue and sound effects recording, re-recording and the final mix of the final track</a:t>
            </a:r>
            <a:endParaRPr/>
          </a:p>
          <a:p>
            <a:pPr indent="0" lvl="0" marL="0" rtl="0" algn="l">
              <a:spcBef>
                <a:spcPts val="1200"/>
              </a:spcBef>
              <a:spcAft>
                <a:spcPts val="1200"/>
              </a:spcAft>
              <a:buNone/>
            </a:pPr>
            <a:r>
              <a:rPr lang="sk"/>
              <a:t>„Dobrý zvukař už dávno není jen technikem, obsluhovatelem a opravářem záznamového a reprodukčního zařízení, ale stal se v plném smyslu tohoto slova uměleckým spolutvůrcem. (Pejcha, Škubal 2005)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3"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280988" y="-434500"/>
            <a:ext cx="8582027" cy="57304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Subscribe to CLASSIC TRAILERS: http://bit.ly/1u43jDe&#10;Subscribe to TRAILERS: http://bit.ly/sxaw6h&#10;Subscribe to COMING SOON: http://bit.ly/H2vZUn&#10;Like us on FACEBOOK: http://goo.gl/dHs73&#10;Follow us on TWITTER: http://bit.ly/1ghOWmt &#10;Apocalypse Now (1979) Official Trailer - Martin Sheen, Robert Duvall Drama Movie HD&#10;&#10;During the U.S.-Viet Nam War, Captain Willard is sent on a dangerous mission into Cambodia to assassinate a renegade colonel who has set himself up as a god among a local tribe.&#10;&#10;&#10;Welcome to the Fandango MOVIECLIPS Trailer Vault Channel. Where trailers from the past, from recent to long ago, from a time before YouTube, can be enjoyed by all. We search near and far for original movie trailer from all decades. Feel free to send us your trailer requests and we will do our best to hunt it down." id="464" name="Google Shape;464;p82" title="Apocalypse Now (1979) Official Trailer - Martin Sheen, Robert Duvall Drama Movie HD">
            <a:hlinkClick r:id="rId3"/>
          </p:cNvPr>
          <p:cNvPicPr preferRelativeResize="0"/>
          <p:nvPr/>
        </p:nvPicPr>
        <p:blipFill>
          <a:blip r:embed="rId4">
            <a:alphaModFix/>
          </a:blip>
          <a:stretch>
            <a:fillRect/>
          </a:stretch>
        </p:blipFill>
        <p:spPr>
          <a:xfrm>
            <a:off x="1845250" y="526702"/>
            <a:ext cx="5453500" cy="4090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Michael Filimowicz</a:t>
            </a:r>
            <a:endParaRPr b="1"/>
          </a:p>
        </p:txBody>
      </p:sp>
      <p:sp>
        <p:nvSpPr>
          <p:cNvPr id="470" name="Google Shape;470;p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a:t>„Sound design can be said to consist of </a:t>
            </a:r>
            <a:r>
              <a:rPr b="1" lang="sk">
                <a:solidFill>
                  <a:schemeClr val="accent2"/>
                </a:solidFill>
              </a:rPr>
              <a:t>two aspects: the making of sounds and making decisions with those sounds</a:t>
            </a:r>
            <a:r>
              <a:rPr lang="sk"/>
              <a:t>. Making sounds involves a gamut of techniques that includes the processes of recording (finding and capturing a sound), signal processing (altering sounds) and synthesis (inventing sounds from the abstract realms of mathematics and electronics). The second aspect of sound design is the creation of relationships to motion-visual and photo- realistic imagery.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Dôležitosť zvukovej stopy</a:t>
            </a:r>
            <a:endParaRPr b="1"/>
          </a:p>
        </p:txBody>
      </p:sp>
      <p:sp>
        <p:nvSpPr>
          <p:cNvPr id="476" name="Google Shape;476;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sk"/>
              <a:t>Sound is what truly convinces the mind that it is in a place; in other words, </a:t>
            </a:r>
            <a:r>
              <a:rPr b="1" lang="sk">
                <a:solidFill>
                  <a:schemeClr val="accent2"/>
                </a:solidFill>
              </a:rPr>
              <a:t>hearing is believing</a:t>
            </a:r>
            <a:r>
              <a:rPr lang="sk"/>
              <a:t>. </a:t>
            </a:r>
            <a:endParaRPr/>
          </a:p>
          <a:p>
            <a:pPr indent="0" lvl="0" marL="0" rtl="0" algn="l">
              <a:spcBef>
                <a:spcPts val="1200"/>
              </a:spcBef>
              <a:spcAft>
                <a:spcPts val="0"/>
              </a:spcAft>
              <a:buNone/>
            </a:pPr>
            <a:r>
              <a:rPr lang="sk"/>
              <a:t>Sound is half the presentation of a movie, but it is always in service to the whole. Sound design working at its best </a:t>
            </a:r>
            <a:r>
              <a:rPr b="1" lang="sk">
                <a:solidFill>
                  <a:schemeClr val="accent2"/>
                </a:solidFill>
              </a:rPr>
              <a:t>seamlessly describes, enhances and elevates the image, giving weight, character and detail to all we see</a:t>
            </a:r>
            <a:r>
              <a:rPr lang="sk"/>
              <a:t>. It creates the universe in which the story takes place, further extending the reality on screen.“ Geoffrey Rubay</a:t>
            </a:r>
            <a:endParaRPr/>
          </a:p>
          <a:p>
            <a:pPr indent="0" lvl="0" marL="0" rtl="0" algn="l">
              <a:spcBef>
                <a:spcPts val="1200"/>
              </a:spcBef>
              <a:spcAft>
                <a:spcPts val="1200"/>
              </a:spcAft>
              <a:buNone/>
            </a:pPr>
            <a:r>
              <a:rPr lang="sk"/>
              <a:t>What makes SD so </a:t>
            </a:r>
            <a:r>
              <a:rPr lang="sk"/>
              <a:t>important</a:t>
            </a:r>
            <a:r>
              <a:rPr lang="sk"/>
              <a:t>? „Because we live in a world where </a:t>
            </a:r>
            <a:r>
              <a:rPr b="1" lang="sk">
                <a:solidFill>
                  <a:schemeClr val="accent2"/>
                </a:solidFill>
              </a:rPr>
              <a:t>humans mainly understand their environment using vision and hearing</a:t>
            </a:r>
            <a:r>
              <a:rPr lang="sk"/>
              <a:t>. They are the two most important senses to understand a message, so as we want something exciting coming through our eyes, we also want it through our ears - Aimar Molero</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Pauletto a Hillman</a:t>
            </a:r>
            <a:endParaRPr b="1"/>
          </a:p>
        </p:txBody>
      </p:sp>
      <p:sp>
        <p:nvSpPr>
          <p:cNvPr id="482" name="Google Shape;482;p85"/>
          <p:cNvSpPr txBox="1"/>
          <p:nvPr>
            <p:ph idx="1" type="body"/>
          </p:nvPr>
        </p:nvSpPr>
        <p:spPr>
          <a:xfrm>
            <a:off x="311700" y="1152475"/>
            <a:ext cx="8520600" cy="3713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sk" sz="2979"/>
              <a:t>Š</a:t>
            </a:r>
            <a:r>
              <a:rPr lang="sk" sz="2979"/>
              <a:t>tyri oblasti zvuku sú logická, abstraktná, temporálna a priestorová.</a:t>
            </a:r>
            <a:endParaRPr sz="2979"/>
          </a:p>
          <a:p>
            <a:pPr indent="0" lvl="0" marL="0" rtl="0" algn="l">
              <a:spcBef>
                <a:spcPts val="1200"/>
              </a:spcBef>
              <a:spcAft>
                <a:spcPts val="0"/>
              </a:spcAft>
              <a:buNone/>
            </a:pPr>
            <a:r>
              <a:rPr b="1" lang="sk" sz="2979">
                <a:solidFill>
                  <a:schemeClr val="accent2"/>
                </a:solidFill>
              </a:rPr>
              <a:t>Logická oblasť</a:t>
            </a:r>
            <a:r>
              <a:rPr lang="sk" sz="2979"/>
              <a:t> so sebou nesie priamu komunikáciu a význam, a teda jedná sa o dialóg, komentár, diegetickú hudbu, symbolické a signalizujúce zvuky, ktoré všetky obsahujú nejaký jasný význam</a:t>
            </a:r>
            <a:endParaRPr sz="2979"/>
          </a:p>
          <a:p>
            <a:pPr indent="0" lvl="0" marL="0" rtl="0" algn="l">
              <a:spcBef>
                <a:spcPts val="1200"/>
              </a:spcBef>
              <a:spcAft>
                <a:spcPts val="0"/>
              </a:spcAft>
              <a:buNone/>
            </a:pPr>
            <a:r>
              <a:rPr b="1" lang="sk" sz="2979">
                <a:solidFill>
                  <a:schemeClr val="accent2"/>
                </a:solidFill>
              </a:rPr>
              <a:t>Abstraktná oblasť</a:t>
            </a:r>
            <a:r>
              <a:rPr lang="sk" sz="2979"/>
              <a:t> je oblasťou, ktorá prináša a nesie atmosféru, priestorové tóny a synchróone a nesynchrónne zvukové efekty.</a:t>
            </a:r>
            <a:endParaRPr sz="2979"/>
          </a:p>
          <a:p>
            <a:pPr indent="0" lvl="0" marL="0" rtl="0" algn="l">
              <a:spcBef>
                <a:spcPts val="1200"/>
              </a:spcBef>
              <a:spcAft>
                <a:spcPts val="0"/>
              </a:spcAft>
              <a:buNone/>
            </a:pPr>
            <a:r>
              <a:rPr lang="sk" sz="2979"/>
              <a:t>Treťou oblasťou je </a:t>
            </a:r>
            <a:r>
              <a:rPr b="1" lang="sk" sz="2979">
                <a:solidFill>
                  <a:schemeClr val="accent2"/>
                </a:solidFill>
              </a:rPr>
              <a:t>oblasť temporálna</a:t>
            </a:r>
            <a:r>
              <a:rPr lang="sk" sz="2979"/>
              <a:t>, ktorá sa zaoberá temporálnou evolúciou soundtracku skrz rytmus, tempo a interpunkciu</a:t>
            </a:r>
            <a:endParaRPr sz="2979"/>
          </a:p>
          <a:p>
            <a:pPr indent="0" lvl="0" marL="0" rtl="0" algn="l">
              <a:spcBef>
                <a:spcPts val="1200"/>
              </a:spcBef>
              <a:spcAft>
                <a:spcPts val="1200"/>
              </a:spcAft>
              <a:buNone/>
            </a:pPr>
            <a:r>
              <a:rPr b="1" lang="sk" sz="2979">
                <a:solidFill>
                  <a:schemeClr val="accent2"/>
                </a:solidFill>
              </a:rPr>
              <a:t>Priestorová oblasť</a:t>
            </a:r>
            <a:r>
              <a:rPr lang="sk" sz="2979"/>
              <a:t>, ktorá sa zaoberá priestorovým umiestnením zvukov v rámci okolitého zvukového poľa,</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Určenie nálady</a:t>
            </a:r>
            <a:endParaRPr b="1"/>
          </a:p>
        </p:txBody>
      </p:sp>
      <p:sp>
        <p:nvSpPr>
          <p:cNvPr id="488" name="Google Shape;488;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Animovaný film (cartoon) vs. realizmus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Nástrahy Realizmu</a:t>
            </a:r>
            <a:endParaRPr/>
          </a:p>
        </p:txBody>
      </p:sp>
      <p:sp>
        <p:nvSpPr>
          <p:cNvPr id="494" name="Google Shape;494;p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u="sng">
                <a:solidFill>
                  <a:schemeClr val="hlink"/>
                </a:solidFill>
                <a:hlinkClick r:id="rId3"/>
              </a:rPr>
              <a:t>LINK</a:t>
            </a:r>
            <a:endParaRPr/>
          </a:p>
          <a:p>
            <a:pPr indent="-295275" lvl="0" marL="457200" rtl="0" algn="l">
              <a:spcBef>
                <a:spcPts val="1200"/>
              </a:spcBef>
              <a:spcAft>
                <a:spcPts val="0"/>
              </a:spcAft>
              <a:buClr>
                <a:srgbClr val="F5F4F3"/>
              </a:buClr>
              <a:buSzPts val="1050"/>
              <a:buFont typeface="Roboto"/>
              <a:buAutoNum type="arabicPeriod"/>
            </a:pPr>
            <a:r>
              <a:rPr lang="sk" sz="1050">
                <a:solidFill>
                  <a:srgbClr val="F5F4F3"/>
                </a:solidFill>
                <a:highlight>
                  <a:srgbClr val="252628"/>
                </a:highlight>
                <a:latin typeface="Roboto"/>
                <a:ea typeface="Roboto"/>
                <a:cs typeface="Roboto"/>
                <a:sym typeface="Roboto"/>
              </a:rPr>
              <a:t>Kapání vody na smajlíky se zde nehodí. Chtělo by to něco spojené se smradem.</a:t>
            </a:r>
            <a:endParaRPr sz="1050">
              <a:solidFill>
                <a:srgbClr val="F5F4F3"/>
              </a:solidFill>
              <a:highlight>
                <a:srgbClr val="252628"/>
              </a:highlight>
              <a:latin typeface="Roboto"/>
              <a:ea typeface="Roboto"/>
              <a:cs typeface="Roboto"/>
              <a:sym typeface="Roboto"/>
            </a:endParaRPr>
          </a:p>
          <a:p>
            <a:pPr indent="-295275" lvl="0" marL="457200" rtl="0" algn="l">
              <a:spcBef>
                <a:spcPts val="0"/>
              </a:spcBef>
              <a:spcAft>
                <a:spcPts val="0"/>
              </a:spcAft>
              <a:buClr>
                <a:srgbClr val="F5F4F3"/>
              </a:buClr>
              <a:buSzPts val="1050"/>
              <a:buFont typeface="Roboto"/>
              <a:buAutoNum type="arabicPeriod"/>
            </a:pPr>
            <a:r>
              <a:rPr lang="sk" sz="1050">
                <a:solidFill>
                  <a:srgbClr val="F5F4F3"/>
                </a:solidFill>
                <a:highlight>
                  <a:srgbClr val="252628"/>
                </a:highlight>
                <a:latin typeface="Roboto"/>
                <a:ea typeface="Roboto"/>
                <a:cs typeface="Roboto"/>
                <a:sym typeface="Roboto"/>
              </a:rPr>
              <a:t>Kovový zvuk na instalaci betonové produktu, taky nedává smysl.</a:t>
            </a:r>
            <a:endParaRPr sz="1050">
              <a:solidFill>
                <a:srgbClr val="F5F4F3"/>
              </a:solidFill>
              <a:highlight>
                <a:srgbClr val="252628"/>
              </a:highlight>
              <a:latin typeface="Roboto"/>
              <a:ea typeface="Roboto"/>
              <a:cs typeface="Roboto"/>
              <a:sym typeface="Roboto"/>
            </a:endParaRPr>
          </a:p>
          <a:p>
            <a:pPr indent="-295275" lvl="0" marL="457200" rtl="0" algn="l">
              <a:spcBef>
                <a:spcPts val="0"/>
              </a:spcBef>
              <a:spcAft>
                <a:spcPts val="0"/>
              </a:spcAft>
              <a:buClr>
                <a:srgbClr val="F5F4F3"/>
              </a:buClr>
              <a:buSzPts val="1050"/>
              <a:buFont typeface="Roboto"/>
              <a:buAutoNum type="arabicPeriod"/>
            </a:pPr>
            <a:r>
              <a:rPr lang="sk" sz="1050">
                <a:solidFill>
                  <a:srgbClr val="F5F4F3"/>
                </a:solidFill>
                <a:highlight>
                  <a:srgbClr val="252628"/>
                </a:highlight>
                <a:latin typeface="Roboto"/>
                <a:ea typeface="Roboto"/>
                <a:cs typeface="Roboto"/>
                <a:sym typeface="Roboto"/>
              </a:rPr>
              <a:t>Splachování toalety na čištění je úplně mimo. Zde to chce ruch tryskající vody.</a:t>
            </a:r>
            <a:endParaRPr sz="1050">
              <a:solidFill>
                <a:srgbClr val="F5F4F3"/>
              </a:solidFill>
              <a:highlight>
                <a:srgbClr val="252628"/>
              </a:highlight>
              <a:latin typeface="Roboto"/>
              <a:ea typeface="Roboto"/>
              <a:cs typeface="Roboto"/>
              <a:sym typeface="Roboto"/>
            </a:endParaRPr>
          </a:p>
          <a:p>
            <a:pPr indent="0" lvl="0" marL="0" rtl="0" algn="l">
              <a:spcBef>
                <a:spcPts val="0"/>
              </a:spcBef>
              <a:spcAft>
                <a:spcPts val="120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Zložky Sound designu</a:t>
            </a:r>
            <a:endParaRPr b="1"/>
          </a:p>
        </p:txBody>
      </p:sp>
      <p:sp>
        <p:nvSpPr>
          <p:cNvPr id="500" name="Google Shape;500;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arenR"/>
            </a:pPr>
            <a:r>
              <a:rPr lang="sk"/>
              <a:t>Hudba</a:t>
            </a:r>
            <a:endParaRPr/>
          </a:p>
          <a:p>
            <a:pPr indent="-342900" lvl="0" marL="457200" rtl="0" algn="l">
              <a:spcBef>
                <a:spcPts val="0"/>
              </a:spcBef>
              <a:spcAft>
                <a:spcPts val="0"/>
              </a:spcAft>
              <a:buSzPts val="1800"/>
              <a:buAutoNum type="arabicParenR"/>
            </a:pPr>
            <a:r>
              <a:rPr lang="sk"/>
              <a:t>Voiceover</a:t>
            </a:r>
            <a:endParaRPr/>
          </a:p>
          <a:p>
            <a:pPr indent="-342900" lvl="0" marL="457200" rtl="0" algn="l">
              <a:spcBef>
                <a:spcPts val="0"/>
              </a:spcBef>
              <a:spcAft>
                <a:spcPts val="0"/>
              </a:spcAft>
              <a:buSzPts val="1800"/>
              <a:buAutoNum type="arabicParenR"/>
            </a:pPr>
            <a:r>
              <a:rPr lang="sk"/>
              <a:t>Ruchy</a:t>
            </a:r>
            <a:endParaRPr/>
          </a:p>
          <a:p>
            <a:pPr indent="-342900" lvl="0" marL="457200" rtl="0" algn="l">
              <a:spcBef>
                <a:spcPts val="0"/>
              </a:spcBef>
              <a:spcAft>
                <a:spcPts val="0"/>
              </a:spcAft>
              <a:buSzPts val="1800"/>
              <a:buAutoNum type="arabicParenR"/>
            </a:pPr>
            <a:r>
              <a:rPr lang="sk"/>
              <a:t>Mix</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Hudba</a:t>
            </a:r>
            <a:endParaRPr b="1"/>
          </a:p>
        </p:txBody>
      </p:sp>
      <p:sp>
        <p:nvSpPr>
          <p:cNvPr id="506" name="Google Shape;506;p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sk"/>
              <a:t>„Sound often has an influence on picture. Scenes are different depending on how sound plays out in them. The sound also has a profound impact on storytelling, and on a film rhythm. The same scenes played without sound often seem much longer, than played with a background music - Vesna Dakić</a:t>
            </a:r>
            <a:endParaRPr/>
          </a:p>
          <a:p>
            <a:pPr indent="0" lvl="0" marL="0" rtl="0" algn="l">
              <a:spcBef>
                <a:spcPts val="1200"/>
              </a:spcBef>
              <a:spcAft>
                <a:spcPts val="0"/>
              </a:spcAft>
              <a:buNone/>
            </a:pPr>
            <a:r>
              <a:rPr lang="sk"/>
              <a:t>Zvuky a hudba predstavujú až 50% z celkovej zábavy pri sledovaní filmu pre divákov - George Lucas</a:t>
            </a:r>
            <a:endParaRPr/>
          </a:p>
          <a:p>
            <a:pPr indent="0" lvl="0" marL="0" rtl="0" algn="l">
              <a:spcBef>
                <a:spcPts val="1200"/>
              </a:spcBef>
              <a:spcAft>
                <a:spcPts val="0"/>
              </a:spcAft>
              <a:buNone/>
            </a:pPr>
            <a:r>
              <a:rPr lang="sk"/>
              <a:t>„For me music is the main part, the sound effects, then foley, but it depends. I sometimes do things with only sound effects and foley, but i think that what you can express with music is hard to express it with sound effects, (In the style of motion that i usually work with) - Aimar Molero</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Komerčné projekty</a:t>
            </a:r>
            <a:endParaRPr/>
          </a:p>
        </p:txBody>
      </p:sp>
      <p:sp>
        <p:nvSpPr>
          <p:cNvPr id="512" name="Google Shape;512;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Komponovaná hudba</a:t>
            </a:r>
            <a:endParaRPr/>
          </a:p>
          <a:p>
            <a:pPr indent="0" lvl="0" marL="0" rtl="0" algn="l">
              <a:spcBef>
                <a:spcPts val="1200"/>
              </a:spcBef>
              <a:spcAft>
                <a:spcPts val="0"/>
              </a:spcAft>
              <a:buNone/>
            </a:pPr>
            <a:r>
              <a:rPr lang="sk"/>
              <a:t> </a:t>
            </a:r>
            <a:r>
              <a:rPr lang="sk" u="sng">
                <a:solidFill>
                  <a:schemeClr val="hlink"/>
                </a:solidFill>
                <a:hlinkClick r:id="rId3"/>
              </a:rPr>
              <a:t>Aukro - motionhouse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sk"/>
              <a:t>Kupovaná hudba - “hudobné banky”</a:t>
            </a:r>
            <a:endParaRPr/>
          </a:p>
          <a:p>
            <a:pPr indent="0" lvl="0" marL="0" rtl="0" algn="l">
              <a:spcBef>
                <a:spcPts val="1200"/>
              </a:spcBef>
              <a:spcAft>
                <a:spcPts val="0"/>
              </a:spcAft>
              <a:buNone/>
            </a:pPr>
            <a:r>
              <a:rPr lang="sk"/>
              <a:t>Licencie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Premiumbeat.com</a:t>
            </a:r>
            <a:endParaRPr/>
          </a:p>
        </p:txBody>
      </p:sp>
      <p:sp>
        <p:nvSpPr>
          <p:cNvPr id="518" name="Google Shape;518;p9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9" name="Google Shape;519;p91"/>
          <p:cNvPicPr preferRelativeResize="0"/>
          <p:nvPr/>
        </p:nvPicPr>
        <p:blipFill>
          <a:blip r:embed="rId3">
            <a:alphaModFix/>
          </a:blip>
          <a:stretch>
            <a:fillRect/>
          </a:stretch>
        </p:blipFill>
        <p:spPr>
          <a:xfrm>
            <a:off x="668876" y="1152474"/>
            <a:ext cx="6792852" cy="3661775"/>
          </a:xfrm>
          <a:prstGeom prst="rect">
            <a:avLst/>
          </a:prstGeom>
          <a:noFill/>
          <a:ln>
            <a:noFill/>
          </a:ln>
        </p:spPr>
      </p:pic>
      <p:pic>
        <p:nvPicPr>
          <p:cNvPr id="520" name="Google Shape;520;p91"/>
          <p:cNvPicPr preferRelativeResize="0"/>
          <p:nvPr/>
        </p:nvPicPr>
        <p:blipFill>
          <a:blip r:embed="rId4">
            <a:alphaModFix/>
          </a:blip>
          <a:stretch>
            <a:fillRect/>
          </a:stretch>
        </p:blipFill>
        <p:spPr>
          <a:xfrm>
            <a:off x="4572000" y="0"/>
            <a:ext cx="4528625" cy="2096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2671389" y="76200"/>
            <a:ext cx="7806114" cy="4991099"/>
          </a:xfrm>
          <a:prstGeom prst="rect">
            <a:avLst/>
          </a:prstGeom>
          <a:noFill/>
          <a:ln>
            <a:noFill/>
          </a:ln>
        </p:spPr>
      </p:pic>
      <p:pic>
        <p:nvPicPr>
          <p:cNvPr id="100" name="Google Shape;100;p20"/>
          <p:cNvPicPr preferRelativeResize="0"/>
          <p:nvPr/>
        </p:nvPicPr>
        <p:blipFill>
          <a:blip r:embed="rId4">
            <a:alphaModFix/>
          </a:blip>
          <a:stretch>
            <a:fillRect/>
          </a:stretch>
        </p:blipFill>
        <p:spPr>
          <a:xfrm>
            <a:off x="-238125" y="0"/>
            <a:ext cx="4406751" cy="2486026"/>
          </a:xfrm>
          <a:prstGeom prst="rect">
            <a:avLst/>
          </a:prstGeom>
          <a:noFill/>
          <a:ln>
            <a:noFill/>
          </a:ln>
        </p:spPr>
      </p:pic>
      <p:pic>
        <p:nvPicPr>
          <p:cNvPr id="101" name="Google Shape;101;p20"/>
          <p:cNvPicPr preferRelativeResize="0"/>
          <p:nvPr/>
        </p:nvPicPr>
        <p:blipFill>
          <a:blip r:embed="rId5">
            <a:alphaModFix/>
          </a:blip>
          <a:stretch>
            <a:fillRect/>
          </a:stretch>
        </p:blipFill>
        <p:spPr>
          <a:xfrm>
            <a:off x="-1776727" y="1984705"/>
            <a:ext cx="5945350" cy="384459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Audiojungle.com</a:t>
            </a:r>
            <a:endParaRPr/>
          </a:p>
        </p:txBody>
      </p:sp>
      <p:sp>
        <p:nvSpPr>
          <p:cNvPr id="526" name="Google Shape;526;p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7" name="Google Shape;527;p92"/>
          <p:cNvPicPr preferRelativeResize="0"/>
          <p:nvPr/>
        </p:nvPicPr>
        <p:blipFill>
          <a:blip r:embed="rId3">
            <a:alphaModFix/>
          </a:blip>
          <a:stretch>
            <a:fillRect/>
          </a:stretch>
        </p:blipFill>
        <p:spPr>
          <a:xfrm>
            <a:off x="311700" y="1152475"/>
            <a:ext cx="6002924" cy="3030775"/>
          </a:xfrm>
          <a:prstGeom prst="rect">
            <a:avLst/>
          </a:prstGeom>
          <a:noFill/>
          <a:ln>
            <a:noFill/>
          </a:ln>
        </p:spPr>
      </p:pic>
      <p:pic>
        <p:nvPicPr>
          <p:cNvPr id="528" name="Google Shape;528;p92"/>
          <p:cNvPicPr preferRelativeResize="0"/>
          <p:nvPr/>
        </p:nvPicPr>
        <p:blipFill rotWithShape="1">
          <a:blip r:embed="rId4">
            <a:alphaModFix/>
          </a:blip>
          <a:srcRect b="2847" l="0" r="0" t="2847"/>
          <a:stretch/>
        </p:blipFill>
        <p:spPr>
          <a:xfrm>
            <a:off x="2848476" y="2041822"/>
            <a:ext cx="6295526" cy="310167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Hudební banka</a:t>
            </a:r>
            <a:endParaRPr/>
          </a:p>
        </p:txBody>
      </p:sp>
      <p:sp>
        <p:nvSpPr>
          <p:cNvPr id="534" name="Google Shape;534;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35" name="Google Shape;535;p93"/>
          <p:cNvPicPr preferRelativeResize="0"/>
          <p:nvPr/>
        </p:nvPicPr>
        <p:blipFill>
          <a:blip r:embed="rId3">
            <a:alphaModFix/>
          </a:blip>
          <a:stretch>
            <a:fillRect/>
          </a:stretch>
        </p:blipFill>
        <p:spPr>
          <a:xfrm>
            <a:off x="402525" y="1017725"/>
            <a:ext cx="7081974" cy="379342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Artlist.io</a:t>
            </a:r>
            <a:endParaRPr/>
          </a:p>
        </p:txBody>
      </p:sp>
      <p:sp>
        <p:nvSpPr>
          <p:cNvPr id="541" name="Google Shape;541;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42" name="Google Shape;542;p94"/>
          <p:cNvPicPr preferRelativeResize="0"/>
          <p:nvPr/>
        </p:nvPicPr>
        <p:blipFill>
          <a:blip r:embed="rId3">
            <a:alphaModFix/>
          </a:blip>
          <a:stretch>
            <a:fillRect/>
          </a:stretch>
        </p:blipFill>
        <p:spPr>
          <a:xfrm>
            <a:off x="156875" y="2204700"/>
            <a:ext cx="5506550" cy="2938801"/>
          </a:xfrm>
          <a:prstGeom prst="rect">
            <a:avLst/>
          </a:prstGeom>
          <a:noFill/>
          <a:ln>
            <a:noFill/>
          </a:ln>
        </p:spPr>
      </p:pic>
      <p:pic>
        <p:nvPicPr>
          <p:cNvPr id="543" name="Google Shape;543;p94"/>
          <p:cNvPicPr preferRelativeResize="0"/>
          <p:nvPr/>
        </p:nvPicPr>
        <p:blipFill>
          <a:blip r:embed="rId4">
            <a:alphaModFix/>
          </a:blip>
          <a:stretch>
            <a:fillRect/>
          </a:stretch>
        </p:blipFill>
        <p:spPr>
          <a:xfrm>
            <a:off x="3698925" y="113525"/>
            <a:ext cx="5723776" cy="30742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Voiceover</a:t>
            </a:r>
            <a:endParaRPr b="1"/>
          </a:p>
        </p:txBody>
      </p:sp>
      <p:sp>
        <p:nvSpPr>
          <p:cNvPr id="549" name="Google Shape;549;p9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Rozprávač/dialógy/monológ postavy</a:t>
            </a:r>
            <a:endParaRPr/>
          </a:p>
          <a:p>
            <a:pPr indent="0" lvl="0" marL="0" rtl="0" algn="l">
              <a:spcBef>
                <a:spcPts val="1200"/>
              </a:spcBef>
              <a:spcAft>
                <a:spcPts val="0"/>
              </a:spcAft>
              <a:buNone/>
            </a:pPr>
            <a:r>
              <a:rPr b="1" lang="sk"/>
              <a:t>Rozprávač</a:t>
            </a:r>
            <a:r>
              <a:rPr lang="sk"/>
              <a:t> - Iskander Krayenbosch - The Hero’s Journey - </a:t>
            </a:r>
            <a:r>
              <a:rPr lang="sk" u="sng">
                <a:solidFill>
                  <a:schemeClr val="hlink"/>
                </a:solidFill>
                <a:hlinkClick r:id="rId3"/>
              </a:rPr>
              <a:t>LINK</a:t>
            </a:r>
            <a:endParaRPr/>
          </a:p>
          <a:p>
            <a:pPr indent="0" lvl="0" marL="0" rtl="0" algn="l">
              <a:spcBef>
                <a:spcPts val="1200"/>
              </a:spcBef>
              <a:spcAft>
                <a:spcPts val="0"/>
              </a:spcAft>
              <a:buNone/>
            </a:pPr>
            <a:r>
              <a:rPr b="1" lang="sk"/>
              <a:t>Dialóg</a:t>
            </a:r>
            <a:r>
              <a:rPr lang="sk"/>
              <a:t> - Linn Fritz + Bee Grandinetti - Canadian frames - </a:t>
            </a:r>
            <a:r>
              <a:rPr lang="sk" u="sng">
                <a:solidFill>
                  <a:schemeClr val="hlink"/>
                </a:solidFill>
                <a:hlinkClick r:id="rId4"/>
              </a:rPr>
              <a:t>LINK</a:t>
            </a:r>
            <a:endParaRPr/>
          </a:p>
          <a:p>
            <a:pPr indent="0" lvl="0" marL="0" rtl="0" algn="l">
              <a:spcBef>
                <a:spcPts val="1200"/>
              </a:spcBef>
              <a:spcAft>
                <a:spcPts val="1200"/>
              </a:spcAft>
              <a:buNone/>
            </a:pPr>
            <a:r>
              <a:rPr b="1" lang="sk"/>
              <a:t>Prehovor postavy</a:t>
            </a:r>
            <a:r>
              <a:rPr lang="sk"/>
              <a:t> - Cub studio - Trump Facts - </a:t>
            </a:r>
            <a:r>
              <a:rPr lang="sk" u="sng">
                <a:solidFill>
                  <a:schemeClr val="hlink"/>
                </a:solidFill>
                <a:hlinkClick r:id="rId5"/>
              </a:rPr>
              <a:t>LINK</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3" name="Shape 553"/>
        <p:cNvGrpSpPr/>
        <p:nvPr/>
      </p:nvGrpSpPr>
      <p:grpSpPr>
        <a:xfrm>
          <a:off x="0" y="0"/>
          <a:ext cx="0" cy="0"/>
          <a:chOff x="0" y="0"/>
          <a:chExt cx="0" cy="0"/>
        </a:xfrm>
      </p:grpSpPr>
      <p:pic>
        <p:nvPicPr>
          <p:cNvPr id="554" name="Google Shape;554;p96" title="Introduction to OnePlus Community">
            <a:hlinkClick r:id="rId3"/>
          </p:cNvPr>
          <p:cNvPicPr preferRelativeResize="0"/>
          <p:nvPr/>
        </p:nvPicPr>
        <p:blipFill>
          <a:blip r:embed="rId4">
            <a:alphaModFix/>
          </a:blip>
          <a:stretch>
            <a:fillRect/>
          </a:stretch>
        </p:blipFill>
        <p:spPr>
          <a:xfrm>
            <a:off x="1556850" y="481853"/>
            <a:ext cx="5573100" cy="417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Lip sync</a:t>
            </a:r>
            <a:endParaRPr/>
          </a:p>
        </p:txBody>
      </p:sp>
      <p:sp>
        <p:nvSpPr>
          <p:cNvPr id="560" name="Google Shape;560;p9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1" name="Google Shape;561;p97"/>
          <p:cNvPicPr preferRelativeResize="0"/>
          <p:nvPr/>
        </p:nvPicPr>
        <p:blipFill>
          <a:blip r:embed="rId3">
            <a:alphaModFix/>
          </a:blip>
          <a:stretch>
            <a:fillRect/>
          </a:stretch>
        </p:blipFill>
        <p:spPr>
          <a:xfrm>
            <a:off x="311700" y="1098700"/>
            <a:ext cx="4104900" cy="3416400"/>
          </a:xfrm>
          <a:prstGeom prst="rect">
            <a:avLst/>
          </a:prstGeom>
          <a:noFill/>
          <a:ln>
            <a:noFill/>
          </a:ln>
        </p:spPr>
      </p:pic>
      <p:pic>
        <p:nvPicPr>
          <p:cNvPr id="562" name="Google Shape;562;p97"/>
          <p:cNvPicPr preferRelativeResize="0"/>
          <p:nvPr/>
        </p:nvPicPr>
        <p:blipFill>
          <a:blip r:embed="rId4">
            <a:alphaModFix/>
          </a:blip>
          <a:stretch>
            <a:fillRect/>
          </a:stretch>
        </p:blipFill>
        <p:spPr>
          <a:xfrm>
            <a:off x="4365600" y="1098700"/>
            <a:ext cx="4714074" cy="2088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Character Animator</a:t>
            </a:r>
            <a:endParaRPr b="1"/>
          </a:p>
        </p:txBody>
      </p:sp>
      <p:sp>
        <p:nvSpPr>
          <p:cNvPr id="568" name="Google Shape;568;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9" name="Google Shape;569;p98"/>
          <p:cNvPicPr preferRelativeResize="0"/>
          <p:nvPr/>
        </p:nvPicPr>
        <p:blipFill>
          <a:blip r:embed="rId3">
            <a:alphaModFix/>
          </a:blip>
          <a:stretch>
            <a:fillRect/>
          </a:stretch>
        </p:blipFill>
        <p:spPr>
          <a:xfrm>
            <a:off x="1354050" y="1152475"/>
            <a:ext cx="6768200" cy="38071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The Simpsons Live</a:t>
            </a:r>
            <a:endParaRPr b="1"/>
          </a:p>
        </p:txBody>
      </p:sp>
      <p:sp>
        <p:nvSpPr>
          <p:cNvPr id="575" name="Google Shape;575;p9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u="sng">
                <a:solidFill>
                  <a:schemeClr val="hlink"/>
                </a:solidFill>
                <a:hlinkClick r:id="rId3"/>
              </a:rPr>
              <a:t>LINK</a:t>
            </a:r>
            <a:endParaRPr/>
          </a:p>
        </p:txBody>
      </p:sp>
      <p:pic>
        <p:nvPicPr>
          <p:cNvPr id="576" name="Google Shape;576;p99"/>
          <p:cNvPicPr preferRelativeResize="0"/>
          <p:nvPr/>
        </p:nvPicPr>
        <p:blipFill>
          <a:blip r:embed="rId4">
            <a:alphaModFix/>
          </a:blip>
          <a:stretch>
            <a:fillRect/>
          </a:stretch>
        </p:blipFill>
        <p:spPr>
          <a:xfrm>
            <a:off x="2097975" y="1308925"/>
            <a:ext cx="6000750" cy="33718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Speakri</a:t>
            </a:r>
            <a:endParaRPr b="1"/>
          </a:p>
        </p:txBody>
      </p:sp>
      <p:sp>
        <p:nvSpPr>
          <p:cNvPr id="582" name="Google Shape;582;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sk"/>
              <a:t>Bunny Studio:</a:t>
            </a:r>
            <a:r>
              <a:rPr lang="sk"/>
              <a:t> </a:t>
            </a:r>
            <a:r>
              <a:rPr lang="sk" u="sng">
                <a:solidFill>
                  <a:schemeClr val="hlink"/>
                </a:solidFill>
                <a:hlinkClick r:id="rId3"/>
              </a:rPr>
              <a:t>LINK</a:t>
            </a:r>
            <a:endParaRPr/>
          </a:p>
        </p:txBody>
      </p:sp>
      <p:pic>
        <p:nvPicPr>
          <p:cNvPr id="583" name="Google Shape;583;p100"/>
          <p:cNvPicPr preferRelativeResize="0"/>
          <p:nvPr/>
        </p:nvPicPr>
        <p:blipFill>
          <a:blip r:embed="rId4">
            <a:alphaModFix/>
          </a:blip>
          <a:stretch>
            <a:fillRect/>
          </a:stretch>
        </p:blipFill>
        <p:spPr>
          <a:xfrm>
            <a:off x="311700" y="1682222"/>
            <a:ext cx="5709025" cy="31611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89" name="Google Shape;589;p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sk"/>
              <a:t>Fiverr:</a:t>
            </a:r>
            <a:r>
              <a:rPr lang="sk"/>
              <a:t> </a:t>
            </a:r>
            <a:r>
              <a:rPr lang="sk" u="sng">
                <a:solidFill>
                  <a:schemeClr val="hlink"/>
                </a:solidFill>
                <a:hlinkClick r:id="rId3"/>
              </a:rPr>
              <a:t>LINK</a:t>
            </a:r>
            <a:endParaRPr/>
          </a:p>
        </p:txBody>
      </p:sp>
      <p:pic>
        <p:nvPicPr>
          <p:cNvPr id="590" name="Google Shape;590;p101"/>
          <p:cNvPicPr preferRelativeResize="0"/>
          <p:nvPr/>
        </p:nvPicPr>
        <p:blipFill>
          <a:blip r:embed="rId4">
            <a:alphaModFix/>
          </a:blip>
          <a:stretch>
            <a:fillRect/>
          </a:stretch>
        </p:blipFill>
        <p:spPr>
          <a:xfrm>
            <a:off x="2293225" y="1330050"/>
            <a:ext cx="6078351" cy="3534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5" name="Shape 105"/>
        <p:cNvGrpSpPr/>
        <p:nvPr/>
      </p:nvGrpSpPr>
      <p:grpSpPr>
        <a:xfrm>
          <a:off x="0" y="0"/>
          <a:ext cx="0" cy="0"/>
          <a:chOff x="0" y="0"/>
          <a:chExt cx="0" cy="0"/>
        </a:xfrm>
      </p:grpSpPr>
      <p:pic>
        <p:nvPicPr>
          <p:cNvPr id="106" name="Google Shape;106;p21"/>
          <p:cNvPicPr preferRelativeResize="0"/>
          <p:nvPr/>
        </p:nvPicPr>
        <p:blipFill>
          <a:blip r:embed="rId3">
            <a:alphaModFix/>
          </a:blip>
          <a:stretch>
            <a:fillRect/>
          </a:stretch>
        </p:blipFill>
        <p:spPr>
          <a:xfrm>
            <a:off x="76200" y="42858"/>
            <a:ext cx="8991600" cy="505778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96" name="Google Shape;596;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sk"/>
              <a:t>Bajko studio:</a:t>
            </a:r>
            <a:r>
              <a:rPr lang="sk"/>
              <a:t> </a:t>
            </a:r>
            <a:r>
              <a:rPr lang="sk" u="sng">
                <a:solidFill>
                  <a:schemeClr val="hlink"/>
                </a:solidFill>
                <a:hlinkClick r:id="rId3"/>
              </a:rPr>
              <a:t>LINK</a:t>
            </a:r>
            <a:endParaRPr/>
          </a:p>
        </p:txBody>
      </p:sp>
      <p:pic>
        <p:nvPicPr>
          <p:cNvPr id="597" name="Google Shape;597;p102"/>
          <p:cNvPicPr preferRelativeResize="0"/>
          <p:nvPr/>
        </p:nvPicPr>
        <p:blipFill>
          <a:blip r:embed="rId4">
            <a:alphaModFix/>
          </a:blip>
          <a:stretch>
            <a:fillRect/>
          </a:stretch>
        </p:blipFill>
        <p:spPr>
          <a:xfrm>
            <a:off x="311710" y="1616101"/>
            <a:ext cx="7605217" cy="341639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Ruchy</a:t>
            </a:r>
            <a:endParaRPr b="1"/>
          </a:p>
        </p:txBody>
      </p:sp>
      <p:sp>
        <p:nvSpPr>
          <p:cNvPr id="603" name="Google Shape;603;p1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„Úloha ruchu v animovaném filmu vysoko převyšuje svou funkci ve všech ostatních filmových žánrech. Zkuste svůj film „neruchovat“ – nezažijete větší zklamání. Naopak: dejte si úlohu, že použijete ruch všude, kde je to jen trochu logické a funkční. Uvidíte, jakých radostných překvapení se dožijete. Ruch je kořením animovaného filmu. - Ivo Bláha</a:t>
            </a:r>
            <a:endParaRPr/>
          </a:p>
          <a:p>
            <a:pPr indent="0" lvl="0" marL="0" rtl="0" algn="l">
              <a:spcBef>
                <a:spcPts val="1200"/>
              </a:spcBef>
              <a:spcAft>
                <a:spcPts val="1200"/>
              </a:spcAft>
              <a:buNone/>
            </a:pPr>
            <a:r>
              <a:rPr lang="sk"/>
              <a:t>Foley, Ambient sounds, Dizajn zvukových efektov, Layering, Syntetické zvuky, Samplovanie</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Foley</a:t>
            </a:r>
            <a:endParaRPr/>
          </a:p>
        </p:txBody>
      </p:sp>
      <p:sp>
        <p:nvSpPr>
          <p:cNvPr id="609" name="Google Shape;609;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n Hollywood, everything is magic and make-believe, even sounds. When you watch a film that immerses you completely in its world, you’re probably hearing the work of sound artists. If the work is done right, you won’t be able to tell that the “natural” sounds on screen are manufactured with studio props. That's the challenge for Warner Bros. Foley artists Alyson Moore, Chris Moriana and mixer Mary Jo Lang. Theirs is a practice in recreation, one creative element at a time.&#10;&#10;#Hollywood #Sound #FoleyArtists &#10;&#10;SUBSCRIBE: https://goo.gl/vR6Acb&#10;&#10;Follow us behind the scenes on Instagram: http://goo.gl/2KABeX&#10;Make our acquaintance on Facebook: http://goo.gl/Vn0XIZ&#10;Give us a shout on Twitter: http://goo.gl/sY1GLY&#10;Come hang with us on Vimeo: http://goo.gl/T0OzjV&#10;Visit our world directly: http://www.greatbigstory.com&#10;&#10;This story is a part of our Frontiers series, where we bring you front and center to the dreamers, pioneers, and innovators leading society at the cutting edge. Let us take you along for a trip to the oft-imagined but rarely accomplished.&#10;&#10;Great Big Story is a video network dedicated to the untold, overlooked &amp; flat-out amazing. Humans are capable of incredible things &amp; we're here to tell their stories. When a rocket lands in your backyard, you get in." id="610" name="Google Shape;610;p104" title="The Magic of Making Sound">
            <a:hlinkClick r:id="rId3"/>
          </p:cNvPr>
          <p:cNvPicPr preferRelativeResize="0"/>
          <p:nvPr/>
        </p:nvPicPr>
        <p:blipFill>
          <a:blip r:embed="rId4">
            <a:alphaModFix/>
          </a:blip>
          <a:stretch>
            <a:fillRect/>
          </a:stretch>
        </p:blipFill>
        <p:spPr>
          <a:xfrm>
            <a:off x="2576025" y="728912"/>
            <a:ext cx="5244433" cy="3933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Field Recording</a:t>
            </a:r>
            <a:endParaRPr/>
          </a:p>
        </p:txBody>
      </p:sp>
      <p:sp>
        <p:nvSpPr>
          <p:cNvPr id="616" name="Google Shape;616;p10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Tascam, Sony, Zoom</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sk"/>
              <a:t>Zoom H6</a:t>
            </a:r>
            <a:endParaRPr/>
          </a:p>
          <a:p>
            <a:pPr indent="0" lvl="0" marL="0" rtl="0" algn="l">
              <a:spcBef>
                <a:spcPts val="1200"/>
              </a:spcBef>
              <a:spcAft>
                <a:spcPts val="1200"/>
              </a:spcAft>
              <a:buNone/>
            </a:pPr>
            <a:r>
              <a:rPr lang="sk"/>
              <a:t>Sony PCM-D100</a:t>
            </a:r>
            <a:endParaRPr/>
          </a:p>
        </p:txBody>
      </p:sp>
      <p:pic>
        <p:nvPicPr>
          <p:cNvPr id="617" name="Google Shape;617;p105"/>
          <p:cNvPicPr preferRelativeResize="0"/>
          <p:nvPr/>
        </p:nvPicPr>
        <p:blipFill>
          <a:blip r:embed="rId3">
            <a:alphaModFix/>
          </a:blip>
          <a:stretch>
            <a:fillRect/>
          </a:stretch>
        </p:blipFill>
        <p:spPr>
          <a:xfrm>
            <a:off x="3213452" y="798000"/>
            <a:ext cx="1689350" cy="3770875"/>
          </a:xfrm>
          <a:prstGeom prst="rect">
            <a:avLst/>
          </a:prstGeom>
          <a:noFill/>
          <a:ln>
            <a:noFill/>
          </a:ln>
        </p:spPr>
      </p:pic>
      <p:pic>
        <p:nvPicPr>
          <p:cNvPr id="618" name="Google Shape;618;p105"/>
          <p:cNvPicPr preferRelativeResize="0"/>
          <p:nvPr/>
        </p:nvPicPr>
        <p:blipFill>
          <a:blip r:embed="rId4">
            <a:alphaModFix/>
          </a:blip>
          <a:stretch>
            <a:fillRect/>
          </a:stretch>
        </p:blipFill>
        <p:spPr>
          <a:xfrm>
            <a:off x="5135300" y="798000"/>
            <a:ext cx="3770876" cy="377087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Hudobné knižnice</a:t>
            </a:r>
            <a:endParaRPr b="1"/>
          </a:p>
        </p:txBody>
      </p:sp>
      <p:sp>
        <p:nvSpPr>
          <p:cNvPr id="624" name="Google Shape;624;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a:t>Budget friendly: Freesound, Soundly</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Freesound.org</a:t>
            </a:r>
            <a:endParaRPr/>
          </a:p>
        </p:txBody>
      </p:sp>
      <p:sp>
        <p:nvSpPr>
          <p:cNvPr id="630" name="Google Shape;630;p1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u="sng">
                <a:solidFill>
                  <a:schemeClr val="hlink"/>
                </a:solidFill>
                <a:hlinkClick r:id="rId3"/>
              </a:rPr>
              <a:t>LINK</a:t>
            </a:r>
            <a:endParaRPr/>
          </a:p>
        </p:txBody>
      </p:sp>
      <p:pic>
        <p:nvPicPr>
          <p:cNvPr id="631" name="Google Shape;631;p107"/>
          <p:cNvPicPr preferRelativeResize="0"/>
          <p:nvPr/>
        </p:nvPicPr>
        <p:blipFill>
          <a:blip r:embed="rId4">
            <a:alphaModFix/>
          </a:blip>
          <a:stretch>
            <a:fillRect/>
          </a:stretch>
        </p:blipFill>
        <p:spPr>
          <a:xfrm>
            <a:off x="2722550" y="320875"/>
            <a:ext cx="6109752" cy="450177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k"/>
              <a:t>Soundly</a:t>
            </a:r>
            <a:endParaRPr/>
          </a:p>
        </p:txBody>
      </p:sp>
      <p:sp>
        <p:nvSpPr>
          <p:cNvPr id="637" name="Google Shape;637;p1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k" u="sng">
                <a:solidFill>
                  <a:schemeClr val="hlink"/>
                </a:solidFill>
                <a:hlinkClick r:id="rId3"/>
              </a:rPr>
              <a:t>LINK</a:t>
            </a:r>
            <a:endParaRPr/>
          </a:p>
        </p:txBody>
      </p:sp>
      <p:pic>
        <p:nvPicPr>
          <p:cNvPr id="638" name="Google Shape;638;p108"/>
          <p:cNvPicPr preferRelativeResize="0"/>
          <p:nvPr/>
        </p:nvPicPr>
        <p:blipFill>
          <a:blip r:embed="rId4">
            <a:alphaModFix/>
          </a:blip>
          <a:stretch>
            <a:fillRect/>
          </a:stretch>
        </p:blipFill>
        <p:spPr>
          <a:xfrm>
            <a:off x="1896451" y="843966"/>
            <a:ext cx="6750075" cy="35793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sk"/>
              <a:t>Digital Audio Workstation</a:t>
            </a:r>
            <a:endParaRPr b="1"/>
          </a:p>
        </p:txBody>
      </p:sp>
      <p:sp>
        <p:nvSpPr>
          <p:cNvPr id="644" name="Google Shape;644;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k"/>
              <a:t>Pro Tools, </a:t>
            </a:r>
            <a:endParaRPr/>
          </a:p>
          <a:p>
            <a:pPr indent="0" lvl="0" marL="0" rtl="0" algn="l">
              <a:spcBef>
                <a:spcPts val="1200"/>
              </a:spcBef>
              <a:spcAft>
                <a:spcPts val="0"/>
              </a:spcAft>
              <a:buNone/>
            </a:pPr>
            <a:r>
              <a:rPr lang="sk"/>
              <a:t>Nuendo, (Pro štúdia, filmový a herný priemysel)</a:t>
            </a:r>
            <a:endParaRPr/>
          </a:p>
          <a:p>
            <a:pPr indent="0" lvl="0" marL="0" rtl="0" algn="l">
              <a:spcBef>
                <a:spcPts val="1200"/>
              </a:spcBef>
              <a:spcAft>
                <a:spcPts val="0"/>
              </a:spcAft>
              <a:buNone/>
            </a:pPr>
            <a:r>
              <a:rPr lang="sk"/>
              <a:t>Logic, </a:t>
            </a:r>
            <a:r>
              <a:rPr lang="sk"/>
              <a:t>Ableton, Cubase (Hudobný producenti)</a:t>
            </a:r>
            <a:endParaRPr/>
          </a:p>
          <a:p>
            <a:pPr indent="0" lvl="0" marL="0" rtl="0" algn="l">
              <a:spcBef>
                <a:spcPts val="1200"/>
              </a:spcBef>
              <a:spcAft>
                <a:spcPts val="0"/>
              </a:spcAft>
              <a:buNone/>
            </a:pPr>
            <a:r>
              <a:rPr lang="sk"/>
              <a:t>Reaper, </a:t>
            </a:r>
            <a:endParaRPr/>
          </a:p>
          <a:p>
            <a:pPr indent="0" lvl="0" marL="0" rtl="0" algn="l">
              <a:spcBef>
                <a:spcPts val="1200"/>
              </a:spcBef>
              <a:spcAft>
                <a:spcPts val="1200"/>
              </a:spcAft>
              <a:buNone/>
            </a:pPr>
            <a:r>
              <a:rPr lang="sk"/>
              <a:t>Audition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10"/>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sk"/>
              <a:t>Záver</a:t>
            </a:r>
            <a:endParaRPr b="1"/>
          </a:p>
        </p:txBody>
      </p:sp>
      <p:sp>
        <p:nvSpPr>
          <p:cNvPr id="650" name="Google Shape;650;p11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