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9" r:id="rId6"/>
    <p:sldId id="267" r:id="rId7"/>
    <p:sldId id="271" r:id="rId8"/>
    <p:sldId id="258" r:id="rId9"/>
    <p:sldId id="268" r:id="rId10"/>
    <p:sldId id="259" r:id="rId11"/>
    <p:sldId id="260" r:id="rId12"/>
    <p:sldId id="261" r:id="rId13"/>
    <p:sldId id="270" r:id="rId14"/>
    <p:sldId id="265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EA22-AD51-441F-93E8-00C921D4C5B8}" type="datetimeFigureOut">
              <a:rPr lang="cs-CZ" smtClean="0"/>
              <a:pPr/>
              <a:t>11.10.2023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1BAC-8E04-4D28-97F6-2E7DEE0E12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Leopold-Franzens-Universit%C3%A4t_Innsbruc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a3m.cnrs.fr/pages/accueil.php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fr.wikipedia.org/wiki/Gabrielle_D%C3%A9mians_d'Archimbau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iham.ish-lyon.cnrs.fr/" TargetMode="External"/><Relationship Id="rId4" Type="http://schemas.openxmlformats.org/officeDocument/2006/relationships/hyperlink" Target="https://fr.wikipedia.org/wiki/Jean-Marie_Pese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Nedestruktivn%C3%AD_archeologie" TargetMode="External"/><Relationship Id="rId3" Type="http://schemas.openxmlformats.org/officeDocument/2006/relationships/hyperlink" Target="https://cs.wikipedia.org/wiki/Valletta" TargetMode="External"/><Relationship Id="rId7" Type="http://schemas.openxmlformats.org/officeDocument/2006/relationships/hyperlink" Target="https://cs.wikipedia.org/wiki/1995" TargetMode="External"/><Relationship Id="rId2" Type="http://schemas.openxmlformats.org/officeDocument/2006/relationships/hyperlink" Target="https://cs.wikipedia.org/wiki/Mal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25._kv%C4%9Bten" TargetMode="External"/><Relationship Id="rId5" Type="http://schemas.openxmlformats.org/officeDocument/2006/relationships/hyperlink" Target="https://cs.wikipedia.org/wiki/1992" TargetMode="External"/><Relationship Id="rId4" Type="http://schemas.openxmlformats.org/officeDocument/2006/relationships/hyperlink" Target="https://cs.wikipedia.org/wiki/16._leden" TargetMode="External"/><Relationship Id="rId9" Type="http://schemas.openxmlformats.org/officeDocument/2006/relationships/hyperlink" Target="https://cs.wikipedia.org/wiki/Z%C3%A1kon_o_st%C3%A1tn%C3%AD_pam%C3%A1tkov%C3%A9_p%C3%A9%C4%8D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e.wikipedia.org/wiki/Martin-Luther-Universit%C3%A4t_Halle-Wittenbe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cs-CZ" dirty="0"/>
              <a:t>Archeologie mladšího středověku v Evropě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76202"/>
            <a:ext cx="2808312" cy="34474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988839"/>
            <a:ext cx="2552700" cy="3581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15616" y="5877272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Edward C. </a:t>
            </a:r>
            <a:r>
              <a:rPr lang="cs-CZ" dirty="0" err="1"/>
              <a:t>Harris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5913243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Heiko</a:t>
            </a:r>
            <a:r>
              <a:rPr lang="cs-CZ" dirty="0"/>
              <a:t> </a:t>
            </a:r>
            <a:r>
              <a:rPr lang="cs-CZ" dirty="0" err="1"/>
              <a:t>Steuer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Rakousko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Závislost na německé archeologii</a:t>
            </a:r>
          </a:p>
          <a:p>
            <a:r>
              <a:rPr lang="de-DE" sz="2000" dirty="0"/>
              <a:t>Mittelalter- und Neuzeitarchäologie am Institut für </a:t>
            </a:r>
            <a:r>
              <a:rPr lang="de-DE" sz="2000" dirty="0" err="1"/>
              <a:t>Archäologien</a:t>
            </a:r>
            <a:r>
              <a:rPr lang="de-DE" sz="2000" dirty="0"/>
              <a:t> der </a:t>
            </a:r>
            <a:r>
              <a:rPr lang="de-DE" sz="2000" u="sng" dirty="0">
                <a:hlinkClick r:id="rId2" tooltip="Leopold-Franzens-Universität Innsbruck"/>
              </a:rPr>
              <a:t>Leopold-Franzens-Universität Innsbruck</a:t>
            </a:r>
            <a:r>
              <a:rPr lang="de-DE" sz="2000" u="sng" dirty="0"/>
              <a:t>.</a:t>
            </a:r>
          </a:p>
          <a:p>
            <a:r>
              <a:rPr lang="de-DE" sz="2000" dirty="0"/>
              <a:t>Institut für Urgeschichte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historische</a:t>
            </a:r>
            <a:r>
              <a:rPr lang="cs-CZ" sz="2000" dirty="0"/>
              <a:t> </a:t>
            </a:r>
            <a:r>
              <a:rPr lang="cs-CZ" sz="2000" dirty="0" err="1"/>
              <a:t>Archäologie</a:t>
            </a:r>
            <a:r>
              <a:rPr lang="cs-CZ" sz="2000" dirty="0"/>
              <a:t> der </a:t>
            </a:r>
            <a:r>
              <a:rPr lang="cs-CZ" sz="2000" dirty="0" err="1"/>
              <a:t>Universität</a:t>
            </a:r>
            <a:r>
              <a:rPr lang="cs-CZ" sz="2000" dirty="0"/>
              <a:t> </a:t>
            </a:r>
            <a:r>
              <a:rPr lang="cs-CZ" sz="2000" dirty="0" err="1"/>
              <a:t>Wien</a:t>
            </a:r>
            <a:r>
              <a:rPr lang="de-DE" sz="2000" dirty="0"/>
              <a:t>.</a:t>
            </a:r>
          </a:p>
          <a:p>
            <a:r>
              <a:rPr lang="cs-CZ" sz="2000" dirty="0" err="1"/>
              <a:t>Österreichische</a:t>
            </a:r>
            <a:r>
              <a:rPr lang="cs-CZ" sz="2000" dirty="0"/>
              <a:t> </a:t>
            </a:r>
            <a:r>
              <a:rPr lang="cs-CZ" sz="2000" dirty="0" err="1"/>
              <a:t>Gesellschaft</a:t>
            </a:r>
            <a:r>
              <a:rPr lang="cs-CZ" sz="2000" dirty="0"/>
              <a:t>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Mittelalterarchäologie</a:t>
            </a:r>
            <a:r>
              <a:rPr lang="cs-CZ" sz="2000" dirty="0"/>
              <a:t> (</a:t>
            </a:r>
            <a:r>
              <a:rPr lang="cs-CZ" sz="2000" dirty="0" err="1"/>
              <a:t>zal</a:t>
            </a:r>
            <a:r>
              <a:rPr lang="cs-CZ" sz="2000" dirty="0"/>
              <a:t>. 1984)</a:t>
            </a:r>
          </a:p>
          <a:p>
            <a:r>
              <a:rPr lang="cs-CZ" sz="2000" dirty="0"/>
              <a:t>APP: </a:t>
            </a:r>
            <a:r>
              <a:rPr lang="cs-CZ" sz="2000" dirty="0" err="1"/>
              <a:t>Bundesdenkmalamt</a:t>
            </a:r>
            <a:r>
              <a:rPr lang="cs-CZ" sz="2000" dirty="0"/>
              <a:t> in </a:t>
            </a:r>
            <a:r>
              <a:rPr lang="cs-CZ" sz="2000" dirty="0" err="1"/>
              <a:t>Österreich</a:t>
            </a:r>
            <a:r>
              <a:rPr lang="cs-CZ" sz="2000" dirty="0"/>
              <a:t>, </a:t>
            </a:r>
            <a:r>
              <a:rPr lang="cs-CZ" sz="2000" dirty="0" err="1"/>
              <a:t>Abteilung</a:t>
            </a:r>
            <a:r>
              <a:rPr lang="cs-CZ" sz="2000" dirty="0"/>
              <a:t>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Archäologie</a:t>
            </a:r>
            <a:r>
              <a:rPr lang="cs-CZ" sz="2000" dirty="0"/>
              <a:t>;</a:t>
            </a:r>
          </a:p>
          <a:p>
            <a:r>
              <a:rPr lang="cs-CZ" sz="2000" dirty="0"/>
              <a:t> </a:t>
            </a:r>
            <a:r>
              <a:rPr lang="cs-CZ" sz="2000" dirty="0" err="1"/>
              <a:t>Asinoe</a:t>
            </a:r>
            <a:r>
              <a:rPr lang="cs-CZ" sz="2000" dirty="0"/>
              <a:t>, Archäologie </a:t>
            </a:r>
            <a:r>
              <a:rPr lang="cs-CZ" sz="2000" dirty="0" err="1"/>
              <a:t>service</a:t>
            </a:r>
            <a:endParaRPr lang="cs-CZ" sz="2000" dirty="0"/>
          </a:p>
          <a:p>
            <a:r>
              <a:rPr lang="cs-CZ" sz="2000" dirty="0"/>
              <a:t>Hertha Ladenbauer-Orel ; Fritz Felgenhauer (1920-2009);</a:t>
            </a:r>
          </a:p>
          <a:p>
            <a:r>
              <a:rPr lang="cs-CZ" sz="2000" dirty="0"/>
              <a:t>Sabine Felgenhauer-Schmiedt (* 1943)</a:t>
            </a:r>
          </a:p>
          <a:p>
            <a:r>
              <a:rPr lang="cs-CZ" sz="2000" dirty="0"/>
              <a:t>Mladší generace: Thomas Kühtreiber</a:t>
            </a:r>
          </a:p>
          <a:p>
            <a:r>
              <a:rPr lang="cs-CZ" sz="2000" dirty="0" err="1"/>
              <a:t>Beiträge</a:t>
            </a:r>
            <a:r>
              <a:rPr lang="cs-CZ" sz="2000" dirty="0"/>
              <a:t> </a:t>
            </a:r>
            <a:r>
              <a:rPr lang="cs-CZ" sz="2000" dirty="0" err="1"/>
              <a:t>zur</a:t>
            </a:r>
            <a:r>
              <a:rPr lang="cs-CZ" sz="2000" dirty="0"/>
              <a:t> </a:t>
            </a:r>
            <a:r>
              <a:rPr lang="cs-CZ" sz="2000" dirty="0" err="1"/>
              <a:t>Archäologie</a:t>
            </a:r>
            <a:r>
              <a:rPr lang="cs-CZ" sz="2000" dirty="0"/>
              <a:t> des </a:t>
            </a:r>
            <a:r>
              <a:rPr lang="cs-CZ" sz="2000" dirty="0" err="1"/>
              <a:t>Mittelalters</a:t>
            </a:r>
            <a:r>
              <a:rPr lang="cs-CZ" sz="2000" dirty="0"/>
              <a:t> „</a:t>
            </a:r>
          </a:p>
          <a:p>
            <a:r>
              <a:rPr lang="de-DE" sz="2000" dirty="0"/>
              <a:t>Beiträge zur </a:t>
            </a:r>
            <a:r>
              <a:rPr lang="de-DE" sz="2000" dirty="0" err="1"/>
              <a:t>Mittelalterarchäologie</a:t>
            </a:r>
            <a:r>
              <a:rPr lang="de-DE" sz="2000" dirty="0"/>
              <a:t> in Österreich 29/2013. Eine</a:t>
            </a:r>
            <a:r>
              <a:rPr lang="cs-CZ" sz="2000" dirty="0"/>
              <a:t> </a:t>
            </a:r>
            <a:r>
              <a:rPr lang="de-DE" sz="2000" dirty="0"/>
              <a:t>Bilanz.</a:t>
            </a:r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3600" dirty="0"/>
              <a:t>Francie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Michel</a:t>
            </a:r>
            <a:r>
              <a:rPr lang="cs-CZ" sz="2000" dirty="0"/>
              <a:t> </a:t>
            </a:r>
            <a:r>
              <a:rPr lang="cs-CZ" sz="2000" b="1" dirty="0"/>
              <a:t> de </a:t>
            </a:r>
            <a:r>
              <a:rPr lang="cs-CZ" sz="2000" b="1" dirty="0" err="1"/>
              <a:t>Boüard</a:t>
            </a:r>
            <a:r>
              <a:rPr lang="cs-CZ" sz="2000" b="1" dirty="0"/>
              <a:t> </a:t>
            </a:r>
            <a:r>
              <a:rPr lang="cs-CZ" sz="2000" dirty="0"/>
              <a:t>(1909-1989) </a:t>
            </a:r>
            <a:r>
              <a:rPr lang="cs-CZ" sz="2000" b="1" dirty="0"/>
              <a:t>:</a:t>
            </a:r>
            <a:r>
              <a:rPr lang="cs-CZ" sz="2000" dirty="0"/>
              <a:t> 1954- </a:t>
            </a:r>
            <a:r>
              <a:rPr lang="cs-CZ" sz="2000" dirty="0" err="1"/>
              <a:t>Caen</a:t>
            </a:r>
            <a:r>
              <a:rPr lang="cs-CZ" sz="2000" dirty="0"/>
              <a:t>,  Centre de </a:t>
            </a:r>
            <a:r>
              <a:rPr lang="cs-CZ" sz="2000" dirty="0" err="1"/>
              <a:t>Recherches</a:t>
            </a:r>
            <a:r>
              <a:rPr lang="cs-CZ" sz="2000" dirty="0"/>
              <a:t> </a:t>
            </a:r>
            <a:r>
              <a:rPr lang="cs-CZ" sz="2000" dirty="0" err="1"/>
              <a:t>archéologiques</a:t>
            </a:r>
            <a:r>
              <a:rPr lang="cs-CZ" sz="2000" dirty="0"/>
              <a:t> </a:t>
            </a:r>
            <a:r>
              <a:rPr lang="cs-CZ" sz="2000" dirty="0" err="1"/>
              <a:t>Médiévales</a:t>
            </a:r>
            <a:r>
              <a:rPr lang="cs-CZ" sz="2000" dirty="0"/>
              <a:t>, od r. 1940 na katedře historie univerzity v </a:t>
            </a:r>
            <a:r>
              <a:rPr lang="cs-CZ" sz="2000" dirty="0" err="1"/>
              <a:t>Caen</a:t>
            </a:r>
            <a:r>
              <a:rPr lang="cs-CZ" sz="2000" dirty="0"/>
              <a:t>, časopis </a:t>
            </a:r>
            <a:r>
              <a:rPr lang="cs-CZ" sz="2000" dirty="0" err="1"/>
              <a:t>Archéologie</a:t>
            </a:r>
            <a:r>
              <a:rPr lang="cs-CZ" sz="2000" dirty="0"/>
              <a:t> </a:t>
            </a:r>
            <a:r>
              <a:rPr lang="cs-CZ" sz="2000" dirty="0" err="1"/>
              <a:t>médievale</a:t>
            </a:r>
            <a:r>
              <a:rPr lang="cs-CZ" sz="2000" dirty="0"/>
              <a:t>; podpora čelných historiků školy </a:t>
            </a:r>
            <a:r>
              <a:rPr lang="cs-CZ" sz="2000" dirty="0" err="1"/>
              <a:t>Annales</a:t>
            </a:r>
            <a:r>
              <a:rPr lang="cs-CZ" sz="2000" dirty="0"/>
              <a:t>- </a:t>
            </a:r>
            <a:r>
              <a:rPr lang="cs-CZ" sz="2000" dirty="0" err="1"/>
              <a:t>Annales</a:t>
            </a:r>
            <a:r>
              <a:rPr lang="cs-CZ" sz="2000" dirty="0"/>
              <a:t>, G. </a:t>
            </a:r>
            <a:r>
              <a:rPr lang="cs-CZ" sz="2000" dirty="0" err="1"/>
              <a:t>Dubyho</a:t>
            </a:r>
            <a:r>
              <a:rPr lang="cs-CZ" sz="2000" dirty="0"/>
              <a:t> aj. </a:t>
            </a:r>
            <a:r>
              <a:rPr lang="cs-CZ" sz="2000" dirty="0" err="1"/>
              <a:t>Le</a:t>
            </a:r>
            <a:r>
              <a:rPr lang="cs-CZ" sz="2000" dirty="0"/>
              <a:t> </a:t>
            </a:r>
            <a:r>
              <a:rPr lang="cs-CZ" sz="2000" dirty="0" err="1"/>
              <a:t>Goffa</a:t>
            </a:r>
            <a:r>
              <a:rPr lang="cs-CZ" sz="2000" dirty="0"/>
              <a:t>.</a:t>
            </a:r>
          </a:p>
          <a:p>
            <a:r>
              <a:rPr lang="cs-CZ" sz="2000" dirty="0"/>
              <a:t>Kolokvium - </a:t>
            </a:r>
            <a:r>
              <a:rPr lang="cs-CZ" sz="2000" dirty="0" err="1"/>
              <a:t>Château</a:t>
            </a:r>
            <a:r>
              <a:rPr lang="cs-CZ" sz="2000" dirty="0"/>
              <a:t> </a:t>
            </a:r>
            <a:r>
              <a:rPr lang="cs-CZ" sz="2000" dirty="0" err="1"/>
              <a:t>Gaillard</a:t>
            </a:r>
            <a:r>
              <a:rPr lang="cs-CZ" sz="2000" dirty="0"/>
              <a:t> od 1962</a:t>
            </a:r>
          </a:p>
          <a:p>
            <a:r>
              <a:rPr lang="fr-FR" sz="2000" dirty="0"/>
              <a:t>Rozvoj mezi 1960 at 1970 ; zahájení záchranných výzkumů měst </a:t>
            </a:r>
            <a:endParaRPr lang="cs-CZ" sz="2000" dirty="0"/>
          </a:p>
          <a:p>
            <a:r>
              <a:rPr lang="fr-FR" sz="2000" dirty="0">
                <a:hlinkClick r:id="rId2" tooltip="Gabrielle Démians d'Archimbau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Gabrielle Démians d'Archimbaud</a:t>
            </a:r>
            <a:r>
              <a:rPr lang="cs-CZ" sz="2000" dirty="0"/>
              <a:t>:  založila  </a:t>
            </a:r>
            <a:r>
              <a:rPr lang="cs-CZ" sz="2000" i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Laboratoire</a:t>
            </a:r>
            <a:r>
              <a:rPr lang="cs-CZ" sz="2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i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d’archéologie</a:t>
            </a:r>
            <a:r>
              <a:rPr lang="cs-CZ" sz="2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i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médiévale</a:t>
            </a:r>
            <a:r>
              <a:rPr lang="fr-FR" sz="2000" dirty="0"/>
              <a:t> </a:t>
            </a:r>
            <a:r>
              <a:rPr lang="cs-CZ" sz="2000" dirty="0" err="1"/>
              <a:t>Univer</a:t>
            </a:r>
            <a:r>
              <a:rPr lang="cs-CZ" sz="2000" dirty="0"/>
              <a:t>, </a:t>
            </a:r>
            <a:r>
              <a:rPr lang="cs-CZ" sz="2000" dirty="0" err="1"/>
              <a:t>sité</a:t>
            </a:r>
            <a:r>
              <a:rPr lang="cs-CZ" sz="2000" dirty="0"/>
              <a:t> </a:t>
            </a:r>
            <a:r>
              <a:rPr lang="cs-CZ" sz="2000" dirty="0" err="1"/>
              <a:t>dAix</a:t>
            </a:r>
            <a:r>
              <a:rPr lang="cs-CZ" sz="2000" dirty="0"/>
              <a:t>-MARSEILLE • CNRS; </a:t>
            </a:r>
            <a:r>
              <a:rPr lang="cs-CZ" sz="2000" dirty="0" err="1"/>
              <a:t>Aix</a:t>
            </a:r>
            <a:r>
              <a:rPr lang="cs-CZ" sz="2000" dirty="0"/>
              <a:t>-en Provence; </a:t>
            </a:r>
            <a:r>
              <a:rPr lang="fr-FR" sz="2000" dirty="0">
                <a:hlinkClick r:id="rId4" tooltip="Jean-Marie Pese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Jean-Marie Pesez</a:t>
            </a:r>
            <a:r>
              <a:rPr lang="fr-FR" sz="2000" dirty="0"/>
              <a:t> (1929-1998)</a:t>
            </a:r>
            <a:r>
              <a:rPr lang="cs-CZ" sz="2000" dirty="0"/>
              <a:t>-</a:t>
            </a:r>
            <a:r>
              <a:rPr lang="fr-FR" sz="2000" b="1" dirty="0"/>
              <a:t> École pratique des hautes études</a:t>
            </a:r>
            <a:r>
              <a:rPr lang="fr-FR" sz="2000" dirty="0"/>
              <a:t> (EPHE</a:t>
            </a:r>
            <a:r>
              <a:rPr lang="cs-CZ" sz="2000" dirty="0"/>
              <a:t>), </a:t>
            </a:r>
            <a:r>
              <a:rPr lang="fr-FR" sz="2000" dirty="0"/>
              <a:t>École des hautes études en sciences sociales</a:t>
            </a:r>
            <a:r>
              <a:rPr lang="cs-CZ" sz="2000" dirty="0"/>
              <a:t> (EPHESS); výzkum vsi </a:t>
            </a:r>
            <a:r>
              <a:rPr lang="cs-CZ" sz="2000" dirty="0" err="1"/>
              <a:t>Rougiers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l’Université</a:t>
            </a:r>
            <a:r>
              <a:rPr lang="cs-CZ" sz="2000" dirty="0"/>
              <a:t> de </a:t>
            </a:r>
            <a:r>
              <a:rPr lang="cs-CZ" sz="2000" dirty="0" err="1"/>
              <a:t>Lorraine</a:t>
            </a:r>
            <a:r>
              <a:rPr lang="cs-CZ" sz="2000" dirty="0"/>
              <a:t>; </a:t>
            </a:r>
            <a:r>
              <a:rPr lang="cs-CZ" sz="2000" dirty="0" err="1"/>
              <a:t>l’IRAM</a:t>
            </a:r>
            <a:r>
              <a:rPr lang="cs-CZ" sz="2000" dirty="0"/>
              <a:t> (Institut de </a:t>
            </a:r>
            <a:r>
              <a:rPr lang="cs-CZ" sz="2000" dirty="0" err="1"/>
              <a:t>recherche</a:t>
            </a:r>
            <a:r>
              <a:rPr lang="cs-CZ" sz="2000" dirty="0"/>
              <a:t> </a:t>
            </a:r>
            <a:r>
              <a:rPr lang="cs-CZ" sz="2000" dirty="0" err="1"/>
              <a:t>sur</a:t>
            </a:r>
            <a:r>
              <a:rPr lang="cs-CZ" sz="2000" dirty="0"/>
              <a:t> </a:t>
            </a:r>
            <a:r>
              <a:rPr lang="cs-CZ" sz="2000" dirty="0" err="1"/>
              <a:t>l’Antiquité</a:t>
            </a:r>
            <a:r>
              <a:rPr lang="cs-CZ" sz="2000" dirty="0"/>
              <a:t> et </a:t>
            </a:r>
            <a:r>
              <a:rPr lang="cs-CZ" sz="2000" dirty="0" err="1"/>
              <a:t>le</a:t>
            </a:r>
            <a:r>
              <a:rPr lang="cs-CZ" sz="2000" dirty="0"/>
              <a:t> </a:t>
            </a:r>
            <a:r>
              <a:rPr lang="cs-CZ" sz="2000" dirty="0" err="1"/>
              <a:t>Moyen</a:t>
            </a:r>
            <a:r>
              <a:rPr lang="cs-CZ" sz="2000" dirty="0"/>
              <a:t> </a:t>
            </a:r>
            <a:r>
              <a:rPr lang="cs-CZ" sz="2000" dirty="0" err="1"/>
              <a:t>Âge</a:t>
            </a:r>
            <a:r>
              <a:rPr lang="cs-CZ" sz="2000" dirty="0"/>
              <a:t> – </a:t>
            </a:r>
            <a:r>
              <a:rPr lang="cs-CZ" sz="2000" dirty="0" err="1"/>
              <a:t>Ausonius</a:t>
            </a:r>
            <a:r>
              <a:rPr lang="cs-CZ" sz="2000" dirty="0"/>
              <a:t>) à Bordeaux; </a:t>
            </a:r>
            <a:r>
              <a:rPr lang="cs-CZ" sz="2000" dirty="0" err="1"/>
              <a:t>Université</a:t>
            </a:r>
            <a:r>
              <a:rPr lang="cs-CZ" sz="2000" dirty="0"/>
              <a:t> Paris 1;</a:t>
            </a:r>
          </a:p>
          <a:p>
            <a:r>
              <a:rPr lang="fr-FR" sz="2000" dirty="0"/>
              <a:t>Centre national de la recherche scientifique</a:t>
            </a:r>
            <a:r>
              <a:rPr lang="cs-CZ" sz="2000" dirty="0"/>
              <a:t> (CNRS)</a:t>
            </a:r>
          </a:p>
          <a:p>
            <a:r>
              <a:rPr lang="fr-FR" sz="2000" b="1" dirty="0">
                <a:hlinkClick r:id="rId5" tooltip="Histoire, Archéologie, Littératures &lt;br /&gt;des mondes chrétiens et musulmans médiévaux"/>
              </a:rPr>
              <a:t>Histoire, Archéologie, Littératures </a:t>
            </a:r>
            <a:r>
              <a:rPr lang="cs-CZ" sz="2000" b="1" dirty="0">
                <a:hlinkClick r:id="rId5" tooltip="Histoire, Archéologie, Littératures &lt;br /&gt;des mondes chrétiens et musulmans médiévaux"/>
              </a:rPr>
              <a:t> </a:t>
            </a:r>
            <a:r>
              <a:rPr lang="fr-FR" sz="2000" b="1" dirty="0">
                <a:hlinkClick r:id="rId5" tooltip="Histoire, Archéologie, Littératures &lt;br /&gt;des mondes chrétiens et musulmans médiévaux"/>
              </a:rPr>
              <a:t>des mondes chrétiens et musulmans médiévaux</a:t>
            </a:r>
            <a:r>
              <a:rPr lang="cs-CZ" sz="2000" b="1" dirty="0"/>
              <a:t>  </a:t>
            </a:r>
            <a:r>
              <a:rPr lang="fr-FR" sz="2000" dirty="0"/>
              <a:t>CNRS – Université Lyon 2 – EHESS – ENS de Lyon – Université d’Avignon et des Pays de Vaucluse – Université Lyon 3</a:t>
            </a:r>
          </a:p>
          <a:p>
            <a:r>
              <a:rPr lang="cs-CZ" sz="2000" dirty="0"/>
              <a:t>La </a:t>
            </a:r>
            <a:r>
              <a:rPr lang="cs-CZ" sz="2000" dirty="0" err="1"/>
              <a:t>Société</a:t>
            </a:r>
            <a:r>
              <a:rPr lang="cs-CZ" sz="2000" dirty="0"/>
              <a:t> </a:t>
            </a:r>
            <a:r>
              <a:rPr lang="cs-CZ" sz="2000" dirty="0" err="1"/>
              <a:t>d’Archéologie</a:t>
            </a:r>
            <a:r>
              <a:rPr lang="cs-CZ" sz="2000" dirty="0"/>
              <a:t> </a:t>
            </a:r>
            <a:r>
              <a:rPr lang="cs-CZ" sz="2000" dirty="0" err="1"/>
              <a:t>Médiévale</a:t>
            </a:r>
            <a:r>
              <a:rPr lang="cs-CZ" sz="2000" dirty="0"/>
              <a:t> (SAM), </a:t>
            </a:r>
            <a:r>
              <a:rPr lang="cs-CZ" sz="2000" dirty="0" err="1"/>
              <a:t>zal</a:t>
            </a:r>
            <a:r>
              <a:rPr lang="cs-CZ" sz="2000" dirty="0"/>
              <a:t>. 1983</a:t>
            </a:r>
          </a:p>
          <a:p>
            <a:pPr lvl="0"/>
            <a:r>
              <a:rPr lang="cs-CZ" sz="2000" dirty="0"/>
              <a:t>APP 2001- založení INRAP- Institut </a:t>
            </a:r>
            <a:r>
              <a:rPr lang="cs-CZ" sz="2000" dirty="0" err="1"/>
              <a:t>national</a:t>
            </a:r>
            <a:r>
              <a:rPr lang="cs-CZ" sz="2000" dirty="0"/>
              <a:t> de </a:t>
            </a:r>
            <a:r>
              <a:rPr lang="cs-CZ" sz="2000" dirty="0" err="1"/>
              <a:t>recherches</a:t>
            </a:r>
            <a:r>
              <a:rPr lang="cs-CZ" sz="2000" dirty="0"/>
              <a:t> </a:t>
            </a:r>
            <a:r>
              <a:rPr lang="cs-CZ" sz="2000" dirty="0" err="1"/>
              <a:t>archéologiques</a:t>
            </a:r>
            <a:r>
              <a:rPr lang="cs-CZ" sz="2000" dirty="0"/>
              <a:t> </a:t>
            </a:r>
            <a:r>
              <a:rPr lang="cs-CZ" sz="2000" dirty="0" err="1"/>
              <a:t>préventives</a:t>
            </a:r>
            <a:r>
              <a:rPr lang="cs-CZ" sz="2000" dirty="0"/>
              <a:t>. </a:t>
            </a:r>
            <a:r>
              <a:rPr lang="cs-CZ" sz="2000" dirty="0" err="1"/>
              <a:t>Directeurs</a:t>
            </a:r>
            <a:r>
              <a:rPr lang="cs-CZ" sz="2000" dirty="0"/>
              <a:t> </a:t>
            </a:r>
            <a:r>
              <a:rPr lang="cs-CZ" sz="2000" dirty="0" err="1"/>
              <a:t>interrégionaux</a:t>
            </a:r>
            <a:endParaRPr lang="cs-CZ" sz="2000" dirty="0"/>
          </a:p>
          <a:p>
            <a:pPr lvl="0"/>
            <a:r>
              <a:rPr lang="cs-CZ" sz="2000" dirty="0" err="1"/>
              <a:t>Archéologie</a:t>
            </a:r>
            <a:r>
              <a:rPr lang="cs-CZ" sz="2000" dirty="0"/>
              <a:t> </a:t>
            </a:r>
            <a:r>
              <a:rPr lang="cs-CZ" sz="2000" dirty="0" err="1"/>
              <a:t>médiévale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C22E92-0CF7-D221-D26F-B9F89F1E6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437774"/>
            <a:ext cx="2070893" cy="25922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9682BE-2F71-B2CC-3136-37AA9FD4A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81" y="3356992"/>
            <a:ext cx="2279668" cy="342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3600" b="1" dirty="0"/>
              <a:t>Švédsko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/>
              <a:t>Univerzita Lund: Erik </a:t>
            </a:r>
            <a:r>
              <a:rPr lang="cs-CZ" sz="2400" dirty="0" err="1"/>
              <a:t>Cinthio</a:t>
            </a:r>
            <a:r>
              <a:rPr lang="cs-CZ" sz="2400" dirty="0"/>
              <a:t> se stal prvním docentem a posléze profesorem pro dějiny umění a středověkou archeologii ve Švédsku 1971; výuka středověké  archeologie ustaven 1962; </a:t>
            </a:r>
          </a:p>
          <a:p>
            <a:r>
              <a:rPr lang="cs-CZ" sz="2400" dirty="0"/>
              <a:t> Lund- již od 1890 výzkum středověkého města (G. </a:t>
            </a:r>
            <a:r>
              <a:rPr lang="cs-CZ" sz="2400" dirty="0" err="1"/>
              <a:t>Karkin</a:t>
            </a:r>
            <a:r>
              <a:rPr lang="cs-CZ" sz="2400" dirty="0"/>
              <a:t>,  A. </a:t>
            </a:r>
            <a:r>
              <a:rPr lang="cs-CZ" sz="2400" dirty="0" err="1"/>
              <a:t>Olsson</a:t>
            </a:r>
            <a:r>
              <a:rPr lang="cs-CZ" sz="2400" dirty="0"/>
              <a:t>,  R. </a:t>
            </a:r>
            <a:r>
              <a:rPr lang="cs-CZ" sz="2400" dirty="0" err="1"/>
              <a:t>Blomquist</a:t>
            </a:r>
            <a:r>
              <a:rPr lang="cs-CZ" sz="2400" dirty="0"/>
              <a:t> ; vliv procesuální archeologie od 70. let., pak post </a:t>
            </a:r>
            <a:r>
              <a:rPr lang="cs-CZ" sz="2400" dirty="0" err="1"/>
              <a:t>processuální</a:t>
            </a:r>
            <a:r>
              <a:rPr lang="cs-CZ" sz="2400" dirty="0"/>
              <a:t>.</a:t>
            </a:r>
          </a:p>
          <a:p>
            <a:r>
              <a:rPr lang="cs-CZ" sz="2400" dirty="0"/>
              <a:t>Hans </a:t>
            </a:r>
            <a:r>
              <a:rPr lang="cs-CZ" sz="2400" dirty="0" err="1"/>
              <a:t>Andersson</a:t>
            </a:r>
            <a:r>
              <a:rPr lang="cs-CZ" sz="2400" dirty="0"/>
              <a:t>: Středověké město ve Švédsku a Finsku(1976-1984)</a:t>
            </a:r>
          </a:p>
          <a:p>
            <a:r>
              <a:rPr lang="cs-CZ" sz="2400" dirty="0"/>
              <a:t>APP: </a:t>
            </a:r>
            <a:r>
              <a:rPr lang="cs-CZ" sz="2400" dirty="0" err="1"/>
              <a:t>Johansson</a:t>
            </a:r>
            <a:r>
              <a:rPr lang="cs-CZ" sz="2400" dirty="0"/>
              <a:t>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Heritage</a:t>
            </a:r>
            <a:r>
              <a:rPr lang="cs-CZ" sz="2400" dirty="0"/>
              <a:t> </a:t>
            </a:r>
            <a:r>
              <a:rPr lang="cs-CZ" sz="2400" dirty="0" err="1"/>
              <a:t>Board</a:t>
            </a:r>
            <a:r>
              <a:rPr lang="cs-CZ" sz="2400" dirty="0"/>
              <a:t>, </a:t>
            </a:r>
            <a:r>
              <a:rPr lang="cs-CZ" sz="2400" dirty="0" err="1"/>
              <a:t>Division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Rescue</a:t>
            </a:r>
            <a:r>
              <a:rPr lang="cs-CZ" sz="2400" dirty="0"/>
              <a:t> </a:t>
            </a:r>
            <a:r>
              <a:rPr lang="cs-CZ" sz="2400" dirty="0" err="1"/>
              <a:t>Archaeology</a:t>
            </a:r>
            <a:r>
              <a:rPr lang="cs-CZ" sz="2400" dirty="0"/>
              <a:t>, Stockholm; regionální struktura; výzkum provádí často soukromé organizace</a:t>
            </a:r>
          </a:p>
          <a:p>
            <a:r>
              <a:rPr lang="cs-CZ" sz="2400" dirty="0"/>
              <a:t>Teoretické práce  na přelomu tisíciletí. PO 2000 projekty i mimo Evropu (</a:t>
            </a:r>
            <a:r>
              <a:rPr lang="cs-CZ" sz="2400" dirty="0" err="1"/>
              <a:t>Uni</a:t>
            </a:r>
            <a:r>
              <a:rPr lang="cs-CZ" sz="2400" dirty="0"/>
              <a:t> Lund).Rozvoj archeologie modernity</a:t>
            </a:r>
          </a:p>
          <a:p>
            <a:endParaRPr lang="cs-CZ" sz="2400" dirty="0"/>
          </a:p>
          <a:p>
            <a:r>
              <a:rPr lang="cs-CZ" sz="2400" b="1" dirty="0"/>
              <a:t>Literatura</a:t>
            </a:r>
          </a:p>
          <a:p>
            <a:r>
              <a:rPr lang="cs-CZ" sz="2400" dirty="0" err="1"/>
              <a:t>Andersson</a:t>
            </a:r>
            <a:r>
              <a:rPr lang="cs-CZ" sz="2400" dirty="0"/>
              <a:t> H. </a:t>
            </a:r>
            <a:r>
              <a:rPr lang="cs-CZ" sz="2400" dirty="0" err="1"/>
              <a:t>Carelli</a:t>
            </a:r>
            <a:r>
              <a:rPr lang="cs-CZ" sz="2400" dirty="0"/>
              <a:t> P. and </a:t>
            </a:r>
            <a:r>
              <a:rPr lang="cs-CZ" sz="2400" dirty="0" err="1"/>
              <a:t>Ersgård</a:t>
            </a:r>
            <a:r>
              <a:rPr lang="cs-CZ" sz="2400" dirty="0"/>
              <a:t> L.( eds.) 2009: </a:t>
            </a:r>
            <a:r>
              <a:rPr lang="cs-CZ" sz="2400" dirty="0" err="1"/>
              <a:t>Visions</a:t>
            </a:r>
            <a:r>
              <a:rPr lang="cs-CZ" sz="2400" dirty="0"/>
              <a:t> of the Past: </a:t>
            </a:r>
            <a:r>
              <a:rPr lang="cs-CZ" sz="2400" dirty="0" err="1"/>
              <a:t>Trends</a:t>
            </a:r>
            <a:r>
              <a:rPr lang="cs-CZ" sz="2400" dirty="0"/>
              <a:t> and </a:t>
            </a:r>
            <a:r>
              <a:rPr lang="cs-CZ" sz="2400" dirty="0" err="1"/>
              <a:t>Traditions</a:t>
            </a:r>
            <a:r>
              <a:rPr lang="cs-CZ" sz="2400" dirty="0"/>
              <a:t> in </a:t>
            </a:r>
            <a:r>
              <a:rPr lang="cs-CZ" sz="2400" dirty="0" err="1"/>
              <a:t>Swedish</a:t>
            </a:r>
            <a:r>
              <a:rPr lang="cs-CZ" sz="2400" dirty="0"/>
              <a:t> Medieval Archaeology. Lund Studies in Medieval Archaeology, 19; Stockholm; </a:t>
            </a:r>
            <a:r>
              <a:rPr lang="cs-CZ" sz="2400" dirty="0" err="1"/>
              <a:t>Wienberg</a:t>
            </a:r>
            <a:r>
              <a:rPr lang="cs-CZ" sz="2400" dirty="0"/>
              <a:t>, J. 2014:Historical Archaeology in </a:t>
            </a:r>
            <a:r>
              <a:rPr lang="cs-CZ" sz="2400" dirty="0" err="1"/>
              <a:t>Sweden</a:t>
            </a:r>
            <a:r>
              <a:rPr lang="cs-CZ" sz="2400" dirty="0"/>
              <a:t>,Post-</a:t>
            </a:r>
            <a:r>
              <a:rPr lang="cs-CZ" sz="2400" dirty="0" err="1"/>
              <a:t>Classical</a:t>
            </a:r>
            <a:r>
              <a:rPr lang="cs-CZ" sz="2400" dirty="0"/>
              <a:t> </a:t>
            </a:r>
            <a:r>
              <a:rPr lang="cs-CZ" sz="2400" dirty="0" err="1"/>
              <a:t>Archaeologies</a:t>
            </a:r>
            <a:r>
              <a:rPr lang="cs-CZ" sz="2400" dirty="0"/>
              <a:t> 4, p. 447-470</a:t>
            </a:r>
            <a:r>
              <a:rPr lang="cs-CZ" dirty="0"/>
              <a:t>. </a:t>
            </a:r>
          </a:p>
          <a:p>
            <a:r>
              <a:rPr lang="cs-CZ" sz="2600" dirty="0" err="1"/>
              <a:t>Wienberg</a:t>
            </a:r>
            <a:r>
              <a:rPr lang="cs-CZ" sz="2600" dirty="0"/>
              <a:t>, J. (2015). </a:t>
            </a:r>
            <a:r>
              <a:rPr lang="cs-CZ" sz="2600" dirty="0" err="1"/>
              <a:t>Historical</a:t>
            </a:r>
            <a:r>
              <a:rPr lang="cs-CZ" sz="2600" dirty="0"/>
              <a:t> Archaeology in </a:t>
            </a:r>
            <a:r>
              <a:rPr lang="cs-CZ" sz="2600" dirty="0" err="1"/>
              <a:t>Sweden</a:t>
            </a:r>
            <a:r>
              <a:rPr lang="cs-CZ" sz="2600" dirty="0"/>
              <a:t>: </a:t>
            </a:r>
            <a:r>
              <a:rPr lang="cs-CZ" sz="2600" dirty="0" err="1"/>
              <a:t>from</a:t>
            </a:r>
            <a:r>
              <a:rPr lang="cs-CZ" sz="2600" dirty="0"/>
              <a:t> the Middle Ages to Modernity. In M. </a:t>
            </a:r>
            <a:r>
              <a:rPr lang="cs-CZ" sz="2600" dirty="0" err="1"/>
              <a:t>Svart</a:t>
            </a:r>
            <a:r>
              <a:rPr lang="cs-CZ" sz="2600" dirty="0"/>
              <a:t> </a:t>
            </a:r>
            <a:r>
              <a:rPr lang="cs-CZ" sz="2600" dirty="0" err="1"/>
              <a:t>Kristiansen</a:t>
            </a:r>
            <a:r>
              <a:rPr lang="cs-CZ" sz="2600" dirty="0"/>
              <a:t>, E. </a:t>
            </a:r>
            <a:r>
              <a:rPr lang="cs-CZ" sz="2600" dirty="0" err="1"/>
              <a:t>Roesdahl</a:t>
            </a:r>
            <a:r>
              <a:rPr lang="cs-CZ" sz="2600" dirty="0"/>
              <a:t>, &amp; J. Graham-</a:t>
            </a:r>
            <a:r>
              <a:rPr lang="cs-CZ" sz="2600" dirty="0" err="1"/>
              <a:t>Campbell</a:t>
            </a:r>
            <a:r>
              <a:rPr lang="cs-CZ" sz="2600" dirty="0"/>
              <a:t> (Eds.), Medieval Archaeology in </a:t>
            </a:r>
            <a:r>
              <a:rPr lang="cs-CZ" sz="2600" dirty="0" err="1"/>
              <a:t>Scandinavia</a:t>
            </a:r>
            <a:r>
              <a:rPr lang="cs-CZ" sz="2600" dirty="0"/>
              <a:t> and </a:t>
            </a:r>
            <a:r>
              <a:rPr lang="cs-CZ" sz="2600" dirty="0" err="1"/>
              <a:t>Beyond</a:t>
            </a:r>
            <a:r>
              <a:rPr lang="cs-CZ" sz="2600" dirty="0"/>
              <a:t>: </a:t>
            </a:r>
            <a:r>
              <a:rPr lang="cs-CZ" sz="2600" dirty="0" err="1"/>
              <a:t>History</a:t>
            </a:r>
            <a:r>
              <a:rPr lang="cs-CZ" sz="2600" dirty="0"/>
              <a:t>, </a:t>
            </a:r>
            <a:r>
              <a:rPr lang="cs-CZ" sz="2600" dirty="0" err="1"/>
              <a:t>trends</a:t>
            </a:r>
            <a:r>
              <a:rPr lang="cs-CZ" sz="2600" dirty="0"/>
              <a:t> and </a:t>
            </a:r>
            <a:r>
              <a:rPr lang="cs-CZ" sz="2600" dirty="0" err="1"/>
              <a:t>tomorrow</a:t>
            </a:r>
            <a:r>
              <a:rPr lang="cs-CZ" sz="2600" dirty="0"/>
              <a:t>. </a:t>
            </a:r>
            <a:r>
              <a:rPr lang="cs-CZ" sz="2600" dirty="0" err="1"/>
              <a:t>Aarhus</a:t>
            </a:r>
            <a:r>
              <a:rPr lang="cs-CZ" sz="2600" dirty="0"/>
              <a:t>: </a:t>
            </a:r>
            <a:r>
              <a:rPr lang="cs-CZ" sz="2600" dirty="0" err="1"/>
              <a:t>Aarhus</a:t>
            </a:r>
            <a:r>
              <a:rPr lang="cs-CZ" sz="2600" dirty="0"/>
              <a:t> </a:t>
            </a:r>
            <a:r>
              <a:rPr lang="cs-CZ" sz="2600" dirty="0" err="1"/>
              <a:t>Universitetsforlag</a:t>
            </a:r>
            <a:r>
              <a:rPr lang="cs-CZ" sz="2600" dirty="0"/>
              <a:t>, </a:t>
            </a:r>
            <a:r>
              <a:rPr lang="cs-CZ" sz="2600" dirty="0" err="1"/>
              <a:t>pp</a:t>
            </a:r>
            <a:r>
              <a:rPr lang="cs-CZ" sz="2600" dirty="0"/>
              <a:t>. 155-174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08D74D-7BD0-1B2C-8943-52887F3E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14635"/>
            <a:ext cx="2244454" cy="23566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A4426C-086F-F93F-0DAE-35CDDAEF1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56" y="2963251"/>
            <a:ext cx="1990208" cy="264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1912 založen </a:t>
            </a:r>
            <a:r>
              <a:rPr lang="cs-CZ" sz="2000" dirty="0" err="1"/>
              <a:t>Riksantikvaren</a:t>
            </a:r>
            <a:r>
              <a:rPr lang="cs-CZ" sz="2000" dirty="0"/>
              <a:t> – Ústřední úřad pro památky archeologické lokality, 1988 Ředitelství kulturního dědictví v Norsku – zodpovědnost za kulturní dědictví</a:t>
            </a:r>
          </a:p>
          <a:p>
            <a:r>
              <a:rPr lang="cs-CZ" sz="2000" dirty="0"/>
              <a:t> 1955 první městský výzkum – </a:t>
            </a:r>
            <a:r>
              <a:rPr lang="cs-CZ" sz="2000" dirty="0" err="1"/>
              <a:t>Bryggen</a:t>
            </a:r>
            <a:r>
              <a:rPr lang="cs-CZ" sz="2000" dirty="0"/>
              <a:t>, pak </a:t>
            </a:r>
            <a:r>
              <a:rPr lang="cs-CZ" sz="2000" dirty="0" err="1"/>
              <a:t>Olso</a:t>
            </a:r>
            <a:r>
              <a:rPr lang="cs-CZ" sz="2000" dirty="0"/>
              <a:t>, </a:t>
            </a:r>
            <a:r>
              <a:rPr lang="cs-CZ" sz="2000" dirty="0" err="1"/>
              <a:t>Trondheim</a:t>
            </a:r>
            <a:r>
              <a:rPr lang="cs-CZ" sz="2000" dirty="0"/>
              <a:t> a další; principy prehistorické archeologie. Boj o zbytek dřevěného Bergenu, rozsáhlý výzkum.Velká výstava v muzeu postaveném namístě výzkumu, Po těchto výzkumech vznikla 4 střediska </a:t>
            </a:r>
            <a:r>
              <a:rPr lang="cs-CZ" sz="2000" dirty="0" err="1"/>
              <a:t>Riksantikvarenu</a:t>
            </a:r>
            <a:r>
              <a:rPr lang="cs-CZ" sz="2000" dirty="0"/>
              <a:t>  - Oslo, </a:t>
            </a:r>
            <a:r>
              <a:rPr lang="cs-CZ" sz="2000" dirty="0" err="1"/>
              <a:t>Trondheim</a:t>
            </a:r>
            <a:r>
              <a:rPr lang="cs-CZ" sz="2000" dirty="0"/>
              <a:t>, </a:t>
            </a:r>
            <a:r>
              <a:rPr lang="cs-CZ" sz="2000" dirty="0" err="1"/>
              <a:t>Tonsberg</a:t>
            </a:r>
            <a:r>
              <a:rPr lang="cs-CZ" sz="2000" dirty="0"/>
              <a:t>, Bergen. 1994- transformace do Norského ústavu  výzkumu kulturního dědictví  s centrem v Oslu a regionálními pobočkami; přednostní orientace na středověk.</a:t>
            </a:r>
          </a:p>
          <a:p>
            <a:r>
              <a:rPr lang="cs-CZ" sz="2000" dirty="0"/>
              <a:t> Zavedení archeologie středověku jako oboru- univerzita Lund 1962, v pol. 90.let už na 4 univerzitách v rámci širšího programu studia archeologie (Bergen, Oslo, </a:t>
            </a:r>
            <a:r>
              <a:rPr lang="cs-CZ" sz="1700" b="0" i="0" dirty="0" err="1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Tromsø</a:t>
            </a:r>
            <a:r>
              <a:rPr lang="cs-CZ" sz="2000" dirty="0"/>
              <a:t>. </a:t>
            </a:r>
            <a:r>
              <a:rPr lang="cs-CZ" sz="2000" dirty="0" err="1"/>
              <a:t>Trondheim</a:t>
            </a:r>
            <a:r>
              <a:rPr lang="cs-CZ" sz="2000" dirty="0"/>
              <a:t>)</a:t>
            </a:r>
          </a:p>
          <a:p>
            <a:r>
              <a:rPr lang="cs-CZ" sz="2000" dirty="0"/>
              <a:t> Do 90.let zaostávala středověká archeologie venkova. Rozvoj výuky. Velké výzkumné projekty.2015- 40 archeologů </a:t>
            </a:r>
            <a:r>
              <a:rPr lang="cs-CZ" sz="2000" dirty="0" err="1"/>
              <a:t>středvěku</a:t>
            </a:r>
            <a:endParaRPr lang="cs-CZ" sz="2000" dirty="0"/>
          </a:p>
          <a:p>
            <a:r>
              <a:rPr lang="cs-CZ" sz="2400" dirty="0"/>
              <a:t>J </a:t>
            </a:r>
            <a:r>
              <a:rPr lang="cs-CZ" sz="2000" dirty="0" err="1"/>
              <a:t>Oye</a:t>
            </a:r>
            <a:r>
              <a:rPr lang="cs-CZ" sz="2000" dirty="0"/>
              <a:t>, Medieval Archaeology in </a:t>
            </a:r>
            <a:r>
              <a:rPr lang="cs-CZ" sz="2000" dirty="0" err="1"/>
              <a:t>Norway</a:t>
            </a:r>
            <a:r>
              <a:rPr lang="cs-CZ" sz="2000" dirty="0"/>
              <a:t> – a </a:t>
            </a:r>
            <a:r>
              <a:rPr lang="cs-CZ" sz="2000" dirty="0" err="1"/>
              <a:t>discipline</a:t>
            </a:r>
            <a:r>
              <a:rPr lang="cs-CZ" sz="2000" dirty="0"/>
              <a:t> of </a:t>
            </a: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own</a:t>
            </a:r>
            <a:r>
              <a:rPr lang="cs-CZ" sz="2000" dirty="0"/>
              <a:t>? </a:t>
            </a:r>
            <a:r>
              <a:rPr lang="cs-CZ" sz="2000" dirty="0" err="1"/>
              <a:t>In:Medieval</a:t>
            </a:r>
            <a:r>
              <a:rPr lang="cs-CZ" sz="2000" dirty="0"/>
              <a:t> Archaeology in </a:t>
            </a:r>
            <a:r>
              <a:rPr lang="cs-CZ" sz="2000" dirty="0" err="1"/>
              <a:t>Scandinavia</a:t>
            </a:r>
            <a:r>
              <a:rPr lang="cs-CZ" sz="2000" dirty="0"/>
              <a:t> and </a:t>
            </a:r>
            <a:r>
              <a:rPr lang="cs-CZ" sz="2000" dirty="0" err="1"/>
              <a:t>beyond</a:t>
            </a:r>
            <a:r>
              <a:rPr lang="cs-CZ" sz="2000" dirty="0"/>
              <a:t>. </a:t>
            </a:r>
            <a:r>
              <a:rPr lang="cs-CZ" sz="2000" dirty="0" err="1"/>
              <a:t>History</a:t>
            </a:r>
            <a:r>
              <a:rPr lang="cs-CZ" sz="2000" dirty="0"/>
              <a:t>, </a:t>
            </a:r>
            <a:r>
              <a:rPr lang="cs-CZ" sz="2000" dirty="0" err="1"/>
              <a:t>Trends</a:t>
            </a:r>
            <a:r>
              <a:rPr lang="cs-CZ" sz="2000" dirty="0"/>
              <a:t> and </a:t>
            </a:r>
            <a:r>
              <a:rPr lang="cs-CZ" sz="2000" dirty="0" err="1"/>
              <a:t>Tomorrow</a:t>
            </a:r>
            <a:r>
              <a:rPr lang="cs-CZ" sz="2000" dirty="0"/>
              <a:t> ,ed. M. S. </a:t>
            </a:r>
            <a:r>
              <a:rPr lang="cs-CZ" sz="2000" dirty="0" err="1"/>
              <a:t>Kristiansen</a:t>
            </a:r>
            <a:r>
              <a:rPr lang="cs-CZ" sz="2000" dirty="0"/>
              <a:t> et al., </a:t>
            </a:r>
            <a:r>
              <a:rPr lang="cs-CZ" sz="2000" dirty="0" err="1"/>
              <a:t>Aarhus</a:t>
            </a:r>
            <a:r>
              <a:rPr lang="cs-CZ" sz="2000" dirty="0"/>
              <a:t> 2015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Polsko</a:t>
            </a:r>
            <a:br>
              <a:rPr lang="cs-CZ" dirty="0"/>
            </a:br>
            <a:r>
              <a:rPr lang="cs-CZ" dirty="0"/>
              <a:t> :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Do 3. čtvrtiny 20. stol. dominoval raný středověk studium vzniku piastovského státu (Witold Hensel, </a:t>
            </a:r>
            <a:r>
              <a:rPr lang="cs-CZ" sz="2000" dirty="0" err="1"/>
              <a:t>Zofia</a:t>
            </a:r>
            <a:r>
              <a:rPr lang="cs-CZ" sz="2000" dirty="0"/>
              <a:t> Kurnatowska)</a:t>
            </a:r>
          </a:p>
          <a:p>
            <a:r>
              <a:rPr lang="cs-CZ" sz="2000" dirty="0"/>
              <a:t>Institut archeologii i etnologii PAN; Univerzity, muzea</a:t>
            </a:r>
            <a:br>
              <a:rPr lang="cs-CZ" sz="2000" b="1" dirty="0"/>
            </a:br>
            <a:r>
              <a:rPr lang="cs-CZ" sz="2000" dirty="0" err="1"/>
              <a:t>Stanislaw</a:t>
            </a:r>
            <a:r>
              <a:rPr lang="cs-CZ" sz="2000" dirty="0"/>
              <a:t> </a:t>
            </a:r>
            <a:r>
              <a:rPr lang="cs-CZ" sz="2000" dirty="0" err="1"/>
              <a:t>Tabaczyński</a:t>
            </a:r>
            <a:r>
              <a:rPr lang="cs-CZ" sz="2000" dirty="0"/>
              <a:t> (nar. 1930);  Leszek </a:t>
            </a:r>
            <a:r>
              <a:rPr lang="cs-CZ" sz="2000" dirty="0" err="1"/>
              <a:t>Kajzer</a:t>
            </a:r>
            <a:r>
              <a:rPr lang="cs-CZ" sz="2000" dirty="0"/>
              <a:t> (1944-2016)</a:t>
            </a:r>
          </a:p>
          <a:p>
            <a:r>
              <a:rPr lang="cs-CZ" sz="2000" dirty="0" err="1"/>
              <a:t>Jerzy</a:t>
            </a:r>
            <a:r>
              <a:rPr lang="cs-CZ" sz="2000" dirty="0"/>
              <a:t> </a:t>
            </a:r>
            <a:r>
              <a:rPr lang="cs-CZ" sz="2000" dirty="0" err="1"/>
              <a:t>Kruppé</a:t>
            </a:r>
            <a:r>
              <a:rPr lang="cs-CZ" sz="2000" dirty="0"/>
              <a:t> ( nar. 1931)</a:t>
            </a:r>
          </a:p>
          <a:p>
            <a:endParaRPr lang="cs-CZ" sz="2000" dirty="0"/>
          </a:p>
          <a:p>
            <a:r>
              <a:rPr lang="cs-CZ" sz="2000" dirty="0"/>
              <a:t>Významná centra výzkumu</a:t>
            </a:r>
            <a:br>
              <a:rPr lang="cs-CZ" sz="2000" b="1" dirty="0"/>
            </a:br>
            <a:r>
              <a:rPr lang="cs-CZ" sz="2000" dirty="0"/>
              <a:t>Wrocław (univerzita, výzkum měst, zvl. Wrocław; </a:t>
            </a:r>
            <a:r>
              <a:rPr lang="cs-CZ" sz="2000" dirty="0" err="1"/>
              <a:t>prof</a:t>
            </a:r>
            <a:r>
              <a:rPr lang="cs-CZ" sz="2000" dirty="0"/>
              <a:t> J. </a:t>
            </a:r>
            <a:r>
              <a:rPr lang="cs-CZ" sz="2000" dirty="0" err="1"/>
              <a:t>Piekalski</a:t>
            </a:r>
            <a:r>
              <a:rPr lang="cs-CZ" sz="2000" dirty="0"/>
              <a:t>, Karol Wachowski), Štětín (Arch, ústav IAE PAN, výzkum pomořanských měst, prof. M. </a:t>
            </a:r>
            <a:r>
              <a:rPr lang="cs-CZ" sz="2000" dirty="0" err="1"/>
              <a:t>Rebkowski</a:t>
            </a:r>
            <a:r>
              <a:rPr lang="cs-CZ" sz="2000" dirty="0"/>
              <a:t>), </a:t>
            </a:r>
            <a:r>
              <a:rPr lang="cs-CZ" sz="2000" dirty="0" err="1"/>
              <a:t>Lódź</a:t>
            </a:r>
            <a:r>
              <a:rPr lang="cs-CZ" sz="2000" dirty="0"/>
              <a:t> (univerzita, výzkum opevněných sídel, prof. Leszek Kaiser), Toruň (univerzita)</a:t>
            </a:r>
          </a:p>
          <a:p>
            <a:r>
              <a:rPr lang="cs-CZ" sz="2000" b="1" dirty="0"/>
              <a:t> </a:t>
            </a:r>
            <a:r>
              <a:rPr lang="cs-CZ" sz="2000" dirty="0"/>
              <a:t>Soukromé archeologické organizace</a:t>
            </a:r>
          </a:p>
          <a:p>
            <a:endParaRPr lang="cs-CZ" sz="2000" b="1" dirty="0"/>
          </a:p>
          <a:p>
            <a:r>
              <a:rPr lang="cs-CZ" sz="2000" b="1" dirty="0"/>
              <a:t>Literatura:</a:t>
            </a:r>
          </a:p>
          <a:p>
            <a:r>
              <a:rPr lang="cs-CZ" sz="2000" dirty="0"/>
              <a:t>St. </a:t>
            </a:r>
            <a:r>
              <a:rPr lang="cs-CZ" sz="2000" dirty="0" err="1"/>
              <a:t>Tabaczyński</a:t>
            </a:r>
            <a:r>
              <a:rPr lang="cs-CZ" sz="2000" dirty="0"/>
              <a:t>  1987: Archeologia </a:t>
            </a:r>
            <a:r>
              <a:rPr lang="cs-CZ" sz="2000" dirty="0" err="1"/>
              <a:t>średniowieczna</a:t>
            </a:r>
            <a:r>
              <a:rPr lang="cs-CZ" sz="2000" dirty="0"/>
              <a:t>: </a:t>
            </a:r>
            <a:r>
              <a:rPr lang="cs-CZ" sz="2000" dirty="0" err="1"/>
              <a:t>problemy</a:t>
            </a:r>
            <a:r>
              <a:rPr lang="cs-CZ" sz="2000" dirty="0"/>
              <a:t>, </a:t>
            </a:r>
            <a:r>
              <a:rPr lang="cs-CZ" sz="2000" dirty="0" err="1"/>
              <a:t>źródła</a:t>
            </a:r>
            <a:r>
              <a:rPr lang="cs-CZ" sz="2000" dirty="0"/>
              <a:t>, metody, cele </a:t>
            </a:r>
            <a:r>
              <a:rPr lang="cs-CZ" sz="2000" dirty="0" err="1"/>
              <a:t>badawcze</a:t>
            </a:r>
            <a:r>
              <a:rPr lang="cs-CZ" sz="2000" dirty="0"/>
              <a:t>, </a:t>
            </a:r>
            <a:r>
              <a:rPr lang="cs-CZ" sz="2000" dirty="0" err="1"/>
              <a:t>Zakład</a:t>
            </a:r>
            <a:r>
              <a:rPr lang="cs-CZ" sz="2000" dirty="0"/>
              <a:t> </a:t>
            </a:r>
            <a:r>
              <a:rPr lang="cs-CZ" sz="2000" dirty="0" err="1"/>
              <a:t>Narodowy</a:t>
            </a:r>
            <a:r>
              <a:rPr lang="cs-CZ" sz="2000" dirty="0"/>
              <a:t> im. </a:t>
            </a:r>
            <a:r>
              <a:rPr lang="cs-CZ" sz="2000" dirty="0" err="1"/>
              <a:t>Ossolińskich</a:t>
            </a:r>
            <a:r>
              <a:rPr lang="cs-CZ" sz="2000" dirty="0"/>
              <a:t>.</a:t>
            </a:r>
          </a:p>
          <a:p>
            <a:r>
              <a:rPr lang="cs-CZ" sz="2200" dirty="0" err="1"/>
              <a:t>Archaeologia</a:t>
            </a:r>
            <a:r>
              <a:rPr lang="cs-CZ" sz="2200" dirty="0"/>
              <a:t> </a:t>
            </a:r>
            <a:r>
              <a:rPr lang="cs-CZ" sz="2200" dirty="0" err="1"/>
              <a:t>Historica</a:t>
            </a:r>
            <a:r>
              <a:rPr lang="cs-CZ" sz="2200" dirty="0"/>
              <a:t> </a:t>
            </a:r>
            <a:r>
              <a:rPr lang="cs-CZ" sz="2200" dirty="0" err="1"/>
              <a:t>Polona</a:t>
            </a:r>
            <a:br>
              <a:rPr lang="cs-CZ" sz="2400" dirty="0"/>
            </a:br>
            <a:endParaRPr lang="cs-CZ" sz="2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E773AA-4D38-E78E-8D7A-658DC5E3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134416"/>
            <a:ext cx="1876425" cy="24288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BB9C6E7-7BC5-F043-52B6-87CB9CF8B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26" y="3863656"/>
            <a:ext cx="2305194" cy="23016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BC30F6F-2D60-AF1B-5A37-04E6C04E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379230"/>
            <a:ext cx="13335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AE2A9-45B3-4678-59E4-C545CA30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Maďarsko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D5043-64C5-2AEE-BAC4-A316FA61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Univerzita </a:t>
            </a:r>
            <a:r>
              <a:rPr lang="cs-CZ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Eötvös</a:t>
            </a:r>
            <a:r>
              <a:rPr lang="cs-CZ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cs-CZ" sz="2400" b="0" i="0" dirty="0" err="1">
                <a:effectLst/>
                <a:latin typeface="Open Sans" panose="020B0606030504020204" pitchFamily="34" charset="0"/>
              </a:rPr>
              <a:t>ánd</a:t>
            </a:r>
            <a:r>
              <a:rPr lang="cs-CZ" sz="2400" b="0" i="0" dirty="0">
                <a:effectLst/>
                <a:latin typeface="Open Sans" panose="020B0606030504020204" pitchFamily="34" charset="0"/>
              </a:rPr>
              <a:t> v </a:t>
            </a:r>
            <a:r>
              <a:rPr lang="cs-CZ" sz="2400" dirty="0" err="1"/>
              <a:t>Budapešťi</a:t>
            </a:r>
            <a:endParaRPr lang="cs-CZ" sz="2400" dirty="0"/>
          </a:p>
          <a:p>
            <a:r>
              <a:rPr lang="cs-CZ" sz="2400" dirty="0"/>
              <a:t>Univerzita v Szegedu</a:t>
            </a:r>
          </a:p>
          <a:p>
            <a:r>
              <a:rPr lang="cs-CZ" sz="2400" dirty="0"/>
              <a:t>Uherské národní muzeum v Budapešti</a:t>
            </a:r>
          </a:p>
          <a:p>
            <a:r>
              <a:rPr lang="cs-CZ" sz="2400" dirty="0"/>
              <a:t>Acta </a:t>
            </a:r>
            <a:r>
              <a:rPr lang="cs-CZ" sz="2400" dirty="0" err="1"/>
              <a:t>Achaeologica</a:t>
            </a:r>
            <a:endParaRPr lang="cs-CZ" sz="2400" dirty="0"/>
          </a:p>
          <a:p>
            <a:r>
              <a:rPr lang="cs-CZ" sz="2400" dirty="0"/>
              <a:t>Imre </a:t>
            </a:r>
            <a:r>
              <a:rPr lang="cs-CZ" sz="2400" dirty="0" err="1"/>
              <a:t>Holl</a:t>
            </a:r>
            <a:endParaRPr lang="cs-CZ" sz="2400" dirty="0"/>
          </a:p>
          <a:p>
            <a:r>
              <a:rPr lang="cs-CZ" sz="2400" dirty="0"/>
              <a:t>István </a:t>
            </a:r>
            <a:r>
              <a:rPr lang="cs-CZ" sz="2400" dirty="0" err="1"/>
              <a:t>Feldt</a:t>
            </a:r>
            <a:endParaRPr lang="cs-CZ" sz="2400" dirty="0"/>
          </a:p>
          <a:p>
            <a:r>
              <a:rPr lang="cs-CZ" sz="2400" dirty="0" err="1"/>
              <a:t>Jósef</a:t>
            </a:r>
            <a:r>
              <a:rPr lang="cs-CZ" sz="2400" dirty="0"/>
              <a:t> </a:t>
            </a:r>
            <a:r>
              <a:rPr lang="cs-CZ" sz="2400" dirty="0" err="1"/>
              <a:t>Laszlovszky</a:t>
            </a:r>
            <a:endParaRPr lang="cs-CZ" sz="2400" dirty="0"/>
          </a:p>
          <a:p>
            <a:r>
              <a:rPr lang="cs-CZ" sz="2400" dirty="0"/>
              <a:t> Miklós </a:t>
            </a:r>
            <a:r>
              <a:rPr lang="cs-CZ" sz="2400" dirty="0" err="1"/>
              <a:t>Takács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B5BE9C-37A3-2E02-E9F3-1F99FEA43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603178"/>
            <a:ext cx="1921396" cy="19213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965678-4472-AEE8-211D-05F4B9BE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523256"/>
            <a:ext cx="1905000" cy="1905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29DD23-2935-828D-33AC-F5A20C9E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149080"/>
            <a:ext cx="1905000" cy="1905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B350FB-1994-5B82-E54A-EC7406835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0" y="242645"/>
            <a:ext cx="2536348" cy="47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DBA79-B6AA-D84F-43AC-FEEE47E9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Maltská konvence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2DF354-0B44-0C1B-B79A-91080DBB5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09" y="836712"/>
            <a:ext cx="8229600" cy="511307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6400" b="1" i="0" dirty="0">
                <a:effectLst/>
                <a:latin typeface="Arial" panose="020B0604020202020204" pitchFamily="34" charset="0"/>
              </a:rPr>
              <a:t>Maltská konvence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 neboli </a:t>
            </a:r>
            <a:r>
              <a:rPr lang="cs-CZ" sz="6400" b="1" i="0" dirty="0">
                <a:effectLst/>
                <a:latin typeface="Arial" panose="020B0604020202020204" pitchFamily="34" charset="0"/>
              </a:rPr>
              <a:t>Úmluva o ochraně archeologického dědictví Evropy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 je mezinárodní dohoda, jejímž cílem je především ochrana evropského archeologického kulturního dědictví, sjednocení různorodých přístupů jednotlivých států a podpora výměny informací a zkušeností. Úmluva byla podepsána v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2" tooltip="Mal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maltské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3" tooltip="Vallet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Vallettě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 dne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4" tooltip="16. le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 ledna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5" tooltip="199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1992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, v platnost vstoupila dne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6" tooltip="25. kvě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25. května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7" tooltip="19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1995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cs-CZ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Cílem úmluvy je ochraňovat archeologické dědictví „</a:t>
            </a:r>
            <a:r>
              <a:rPr lang="cs-CZ" sz="6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jako zdroj evropské kolektivní paměti a jako nástroj historického a vědeckého studia</a:t>
            </a:r>
            <a:r>
              <a:rPr lang="cs-CZ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 (článek 1). Součástí archeologického dědictví jsou podle Maltské konvence „</a:t>
            </a:r>
            <a:r>
              <a:rPr lang="cs-CZ" sz="6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jakékoli stopy po lidstvu z minulých období, jejichž uchování a studium umožňuje sledovat vývoj historie lidstva a jeho vztah k přirozenému prostředí“</a:t>
            </a:r>
            <a:r>
              <a:rPr lang="cs-CZ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To zahrnuje veškeré stavby, konstrukce, skupiny budov, zastavěná území, movité objekty a další památky, nacházející se jak na souši, tak pod vodou (článek 1).</a:t>
            </a:r>
          </a:p>
          <a:p>
            <a:pPr algn="l"/>
            <a:r>
              <a:rPr lang="cs-CZ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Zúčastněné strany se zavazují právně zajistit ochranu archeologického dědictví a zabránit nezákonným a neodborným vykopávkám i jinému narušování archeologického dědictví (článek 2, 3 a 4). Při archeologickém výzkumu by měly být upřednostňovány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8" tooltip="Nedestruktivní archeolog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nedestruktivní metody</a:t>
            </a:r>
            <a:r>
              <a:rPr lang="cs-CZ" sz="64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(článek 3).</a:t>
            </a:r>
          </a:p>
          <a:p>
            <a:pPr algn="l"/>
            <a:r>
              <a:rPr lang="cs-CZ" sz="64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Článek 5 pojednává o účasti archeologů na tvorbě územních plánů tak, aby byly minimalizovány nepříznivé dopady stavební činnosti na archeologické dědictví. Každá zúčastněná strana se také zavazuje zajistit veřejné financování archeologických výzkumů (článek 6) a zamezit nezákonnému obchodování s archeologickým dědictvím (článek 10).</a:t>
            </a:r>
          </a:p>
          <a:p>
            <a:pPr algn="l"/>
            <a:r>
              <a:rPr lang="cs-CZ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Úmluva dále signatáře zavazuje k rozvoji vzdělávacích aktivit, k podpoře zpřístupnění archeologických památek a rozvíjení veřejného povědomí o hodnotě archeologického dědictví (článek 9), k publikaci a výměně informací o prováděných výzkumech (články 7 a 8) i ke vzájemné technické a vědecké pomoci prostřednictvím výměny zkušeností a expertů (článek 12).</a:t>
            </a:r>
          </a:p>
          <a:p>
            <a:pPr algn="l"/>
            <a:r>
              <a:rPr lang="cs-CZ" sz="6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Maltská konvence je v případě rozporů nadřazena národním zákonům, v případě ČR 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  <a:hlinkClick r:id="rId9" tooltip="Zákon o státní památkové péč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Zákonu o státní památkové péči</a:t>
            </a:r>
            <a:r>
              <a:rPr lang="cs-CZ" sz="6400" b="0" i="0" u="none" strike="noStrike" dirty="0">
                <a:effectLst/>
                <a:latin typeface="Arial" panose="020B0604020202020204" pitchFamily="34" charset="0"/>
              </a:rPr>
              <a:t>;</a:t>
            </a:r>
            <a:r>
              <a:rPr lang="cs-CZ" sz="4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sz="6400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 ratifikována 1998, platnost od r. 2000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43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966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Společné znaky vývoje archeologie mladšího středověku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966" y="1260186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Počátky v 19. století, vztah k dějinám architektury</a:t>
            </a:r>
          </a:p>
          <a:p>
            <a:r>
              <a:rPr lang="cs-CZ" sz="2800" dirty="0"/>
              <a:t>Rozvoj po 2. světové válce, plně se etablovala v poslední třetině 20. století</a:t>
            </a:r>
          </a:p>
          <a:p>
            <a:r>
              <a:rPr lang="cs-CZ" sz="2800" dirty="0"/>
              <a:t>Používá metodiku pravěké archeologie, avšak je silně ovlivněna souběžnou existencí písemných a obrazových  pramenů a  s nimi pracující historií a dějinami umění. Nálezové situace, zejména ve městech, se často vyznačují </a:t>
            </a:r>
            <a:r>
              <a:rPr lang="cs-CZ" sz="2800" dirty="0" err="1"/>
              <a:t>vicenásobnou</a:t>
            </a:r>
            <a:r>
              <a:rPr lang="cs-CZ" sz="2800" dirty="0"/>
              <a:t> stratifikací</a:t>
            </a:r>
          </a:p>
          <a:p>
            <a:r>
              <a:rPr lang="cs-CZ" sz="2800" dirty="0"/>
              <a:t>Je etablovaná jak v prostředí tradičních vědeckých pracovišť, tak organizací  aktivních v oblasti archeologické památkové péče –např. městská archeologie stojí na záchranných (preventivních) výzkumech</a:t>
            </a:r>
          </a:p>
          <a:p>
            <a:r>
              <a:rPr lang="cs-CZ" sz="2800" dirty="0"/>
              <a:t>Závislost na historii poněkud brzdí přijímání teoretických konceptů pravěké archeologie, zejména z prostředí kulturní antropologie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3600" b="1" dirty="0"/>
              <a:t>Británie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60640"/>
          </a:xfrm>
        </p:spPr>
        <p:txBody>
          <a:bodyPr>
            <a:normAutofit/>
          </a:bodyPr>
          <a:lstStyle/>
          <a:p>
            <a:r>
              <a:rPr lang="cs-CZ" sz="2000" dirty="0"/>
              <a:t>Období 1945-1970: W. </a:t>
            </a:r>
            <a:r>
              <a:rPr lang="cs-CZ" sz="2000" dirty="0" err="1"/>
              <a:t>Crimes</a:t>
            </a:r>
            <a:r>
              <a:rPr lang="cs-CZ" sz="2000" dirty="0"/>
              <a:t> vedl Roman and Medieval London Excavation Council, výzkumy kostelů a klášterů i hradeb – první výzkumy uvnitř měst - 63 záchranných akcí; rozlišování stratigrafií; osídlení, zaniklé vsi;</a:t>
            </a:r>
            <a:r>
              <a:rPr lang="en-US" sz="2000" dirty="0"/>
              <a:t> Deserted Medieval Village Research </a:t>
            </a:r>
            <a:r>
              <a:rPr lang="en-US" sz="2000" dirty="0" err="1"/>
              <a:t>Grou</a:t>
            </a:r>
            <a:r>
              <a:rPr lang="cs-CZ" sz="2000" dirty="0"/>
              <a:t>p; </a:t>
            </a:r>
            <a:r>
              <a:rPr lang="cs-CZ" sz="2000" dirty="0" err="1"/>
              <a:t>Wharram</a:t>
            </a:r>
            <a:r>
              <a:rPr lang="cs-CZ" sz="2000" dirty="0"/>
              <a:t> </a:t>
            </a:r>
            <a:r>
              <a:rPr lang="cs-CZ" sz="2000" dirty="0" err="1"/>
              <a:t>Percy</a:t>
            </a:r>
            <a:r>
              <a:rPr lang="cs-CZ" sz="2000" dirty="0"/>
              <a:t>-od 1948/1950- do 1992; M. </a:t>
            </a:r>
            <a:r>
              <a:rPr lang="cs-CZ" sz="2000" dirty="0" err="1"/>
              <a:t>Beresford</a:t>
            </a:r>
            <a:r>
              <a:rPr lang="cs-CZ" sz="2000" dirty="0"/>
              <a:t> -J. </a:t>
            </a:r>
            <a:r>
              <a:rPr lang="cs-CZ" sz="2000" dirty="0" err="1"/>
              <a:t>Hurst</a:t>
            </a:r>
            <a:r>
              <a:rPr lang="cs-CZ" sz="2000" dirty="0"/>
              <a:t>; Hen </a:t>
            </a:r>
            <a:r>
              <a:rPr lang="cs-CZ" sz="2000" dirty="0" err="1"/>
              <a:t>Domen</a:t>
            </a:r>
            <a:r>
              <a:rPr lang="cs-CZ" sz="2000" dirty="0"/>
              <a:t>-výzkum motte, od 1960-1988.Letecká fotografie (</a:t>
            </a:r>
            <a:r>
              <a:rPr lang="cs-CZ" sz="2000" dirty="0" err="1"/>
              <a:t>M.Beresford</a:t>
            </a:r>
            <a:r>
              <a:rPr lang="cs-CZ" sz="2000" dirty="0"/>
              <a:t> - St. Joseph 1958)</a:t>
            </a:r>
          </a:p>
          <a:p>
            <a:r>
              <a:rPr lang="cs-CZ" sz="2000" dirty="0"/>
              <a:t>University: 33; nejvýznamnější se studiem archeologie: Cambridge, Oxford, </a:t>
            </a:r>
            <a:r>
              <a:rPr lang="cs-CZ" sz="2000" dirty="0" err="1"/>
              <a:t>Durham</a:t>
            </a:r>
            <a:r>
              <a:rPr lang="cs-CZ" sz="2000" dirty="0"/>
              <a:t>, </a:t>
            </a:r>
            <a:r>
              <a:rPr lang="cs-CZ" sz="2000" dirty="0" err="1"/>
              <a:t>Exeter</a:t>
            </a:r>
            <a:r>
              <a:rPr lang="cs-CZ" sz="2000" dirty="0"/>
              <a:t>, Glasgow, London </a:t>
            </a:r>
            <a:r>
              <a:rPr lang="cs-CZ" sz="2000" dirty="0" err="1"/>
              <a:t>College</a:t>
            </a:r>
            <a:r>
              <a:rPr lang="cs-CZ" sz="2000" dirty="0"/>
              <a:t>, Newcastle, Sheffield… 1971  David Wilson- první profesor středověké archeologie v Británii, na University </a:t>
            </a:r>
            <a:r>
              <a:rPr lang="cs-CZ" sz="2000" dirty="0" err="1"/>
              <a:t>College</a:t>
            </a:r>
            <a:r>
              <a:rPr lang="cs-CZ" sz="2000" dirty="0"/>
              <a:t> v Londýně</a:t>
            </a:r>
          </a:p>
          <a:p>
            <a:r>
              <a:rPr lang="cs-CZ" sz="2000" dirty="0" err="1"/>
              <a:t>National</a:t>
            </a:r>
            <a:r>
              <a:rPr lang="cs-CZ" sz="2000" dirty="0"/>
              <a:t> </a:t>
            </a:r>
            <a:r>
              <a:rPr lang="cs-CZ" sz="2000" dirty="0" err="1"/>
              <a:t>Heritage</a:t>
            </a:r>
            <a:endParaRPr lang="cs-CZ" sz="2000" dirty="0"/>
          </a:p>
          <a:p>
            <a:r>
              <a:rPr lang="cs-CZ" sz="2000" dirty="0"/>
              <a:t>Archeologická památková péče se opírá o nestátní</a:t>
            </a:r>
          </a:p>
          <a:p>
            <a:pPr marL="0" indent="0">
              <a:buNone/>
            </a:pPr>
            <a:r>
              <a:rPr lang="cs-CZ" sz="2000" dirty="0"/>
              <a:t>      </a:t>
            </a:r>
            <a:r>
              <a:rPr lang="cs-CZ" sz="2000" dirty="0" err="1"/>
              <a:t>archaeological</a:t>
            </a:r>
            <a:r>
              <a:rPr lang="cs-CZ" sz="2000" dirty="0"/>
              <a:t> units (</a:t>
            </a:r>
            <a:r>
              <a:rPr lang="cs-CZ" sz="2000" dirty="0" err="1"/>
              <a:t>trusts</a:t>
            </a:r>
            <a:r>
              <a:rPr lang="cs-CZ" sz="2000" dirty="0"/>
              <a:t>); London Museum</a:t>
            </a:r>
          </a:p>
          <a:p>
            <a:pPr marL="0" indent="0">
              <a:buNone/>
            </a:pPr>
            <a:r>
              <a:rPr lang="cs-CZ" sz="2000" dirty="0"/>
              <a:t>    Society for Medieval Archeology</a:t>
            </a:r>
          </a:p>
          <a:p>
            <a:endParaRPr lang="cs-CZ" sz="20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17F8D6-C8A6-2462-FBC7-E29C16A2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31" y="3645024"/>
            <a:ext cx="1937048" cy="30584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782960"/>
          </a:xfrm>
        </p:spPr>
        <p:txBody>
          <a:bodyPr>
            <a:normAutofit/>
          </a:bodyPr>
          <a:lstStyle/>
          <a:p>
            <a:r>
              <a:rPr lang="cs-CZ" sz="3200" b="1" dirty="0"/>
              <a:t>Británie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34075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1972- významný rok pro městskou archeologii </a:t>
            </a:r>
            <a:r>
              <a:rPr lang="cs-CZ" sz="2400" dirty="0" err="1"/>
              <a:t>Heighway</a:t>
            </a:r>
            <a:r>
              <a:rPr lang="cs-CZ" sz="2400" dirty="0"/>
              <a:t>, C. 1972: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erosion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history</a:t>
            </a:r>
            <a:r>
              <a:rPr lang="cs-CZ" sz="2400" dirty="0"/>
              <a:t>. London. Manifest proti ničení arch. památek při výstavbě.  Již 1981- 146 městských výzkumů;</a:t>
            </a:r>
          </a:p>
          <a:p>
            <a:r>
              <a:rPr lang="cs-CZ" sz="2400" dirty="0" err="1"/>
              <a:t>Harris</a:t>
            </a:r>
            <a:r>
              <a:rPr lang="cs-CZ" sz="2400" dirty="0"/>
              <a:t> </a:t>
            </a:r>
            <a:r>
              <a:rPr lang="cs-CZ" sz="2400" dirty="0" err="1"/>
              <a:t>Edw</a:t>
            </a:r>
            <a:r>
              <a:rPr lang="cs-CZ" sz="2400" dirty="0"/>
              <a:t>. 1975: principy stratigrafie –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Archaeology</a:t>
            </a:r>
            <a:r>
              <a:rPr lang="cs-CZ" sz="2400" dirty="0"/>
              <a:t>; </a:t>
            </a:r>
            <a:r>
              <a:rPr lang="cs-CZ" sz="2400" dirty="0" err="1"/>
              <a:t>Harris</a:t>
            </a:r>
            <a:r>
              <a:rPr lang="cs-CZ" sz="2400" dirty="0"/>
              <a:t>, Edward C.; (1979 &amp; 1989). </a:t>
            </a:r>
            <a:r>
              <a:rPr lang="cs-CZ" sz="2400" dirty="0" err="1"/>
              <a:t>Principles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Archaeological</a:t>
            </a:r>
            <a:r>
              <a:rPr lang="cs-CZ" sz="2400" dirty="0"/>
              <a:t> </a:t>
            </a:r>
            <a:r>
              <a:rPr lang="cs-CZ" sz="2400" dirty="0" err="1"/>
              <a:t>Stratigraphy</a:t>
            </a:r>
            <a:r>
              <a:rPr lang="cs-CZ" sz="2400" dirty="0"/>
              <a:t>. London &amp; New York: </a:t>
            </a:r>
            <a:r>
              <a:rPr lang="cs-CZ" sz="2400" dirty="0" err="1"/>
              <a:t>Academic</a:t>
            </a:r>
            <a:r>
              <a:rPr lang="cs-CZ" sz="2400" dirty="0"/>
              <a:t> </a:t>
            </a:r>
            <a:r>
              <a:rPr lang="cs-CZ" sz="2400" dirty="0" err="1"/>
              <a:t>Press</a:t>
            </a:r>
            <a:r>
              <a:rPr lang="cs-CZ" sz="2400" dirty="0"/>
              <a:t>.</a:t>
            </a:r>
          </a:p>
          <a:p>
            <a:r>
              <a:rPr lang="cs-CZ" sz="2400" dirty="0"/>
              <a:t> </a:t>
            </a:r>
            <a:r>
              <a:rPr lang="cs-CZ" sz="2400" dirty="0" err="1"/>
              <a:t>Barker</a:t>
            </a:r>
            <a:r>
              <a:rPr lang="cs-CZ" sz="2400" dirty="0"/>
              <a:t>, P.A: </a:t>
            </a:r>
            <a:r>
              <a:rPr lang="cs-CZ" sz="2400" dirty="0" err="1"/>
              <a:t>Techniques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archaeological</a:t>
            </a:r>
            <a:r>
              <a:rPr lang="cs-CZ" sz="2400" dirty="0"/>
              <a:t> </a:t>
            </a:r>
            <a:r>
              <a:rPr lang="cs-CZ" sz="2400" dirty="0" err="1"/>
              <a:t>Ecxcavation</a:t>
            </a:r>
            <a:r>
              <a:rPr lang="cs-CZ" sz="2400" dirty="0"/>
              <a:t>, 1977</a:t>
            </a:r>
          </a:p>
          <a:p>
            <a:r>
              <a:rPr lang="cs-CZ" sz="2400" dirty="0"/>
              <a:t>70. léta - zrod nestátních organizací provádějících</a:t>
            </a:r>
          </a:p>
          <a:p>
            <a:r>
              <a:rPr lang="cs-CZ" sz="2400" dirty="0"/>
              <a:t> Záchranné výzkumy</a:t>
            </a:r>
          </a:p>
          <a:p>
            <a:r>
              <a:rPr lang="cs-CZ" sz="2400" dirty="0"/>
              <a:t>Martin Carver (*1941), profesor univerzity v Yorku</a:t>
            </a:r>
          </a:p>
          <a:p>
            <a:r>
              <a:rPr lang="cs-CZ" sz="2400" dirty="0"/>
              <a:t>Od 1990 do současnosti: Standardizace metod, </a:t>
            </a:r>
          </a:p>
          <a:p>
            <a:r>
              <a:rPr lang="cs-CZ" sz="2400" dirty="0"/>
              <a:t>prospekce, magnetometrie apod. 3D modelling, </a:t>
            </a:r>
          </a:p>
          <a:p>
            <a:pPr marL="0" indent="0">
              <a:buNone/>
            </a:pPr>
            <a:r>
              <a:rPr lang="cs-CZ" sz="2400" dirty="0"/>
              <a:t>      modely společnosti</a:t>
            </a:r>
          </a:p>
          <a:p>
            <a:r>
              <a:rPr lang="cs-CZ" sz="2400" dirty="0"/>
              <a:t> Silné teoretické zázemí, tvorba nových</a:t>
            </a:r>
          </a:p>
          <a:p>
            <a:r>
              <a:rPr lang="cs-CZ" sz="2400" dirty="0"/>
              <a:t> konceptů- Roberta </a:t>
            </a:r>
            <a:r>
              <a:rPr lang="cs-CZ" sz="2400" dirty="0" err="1"/>
              <a:t>Gilchrist</a:t>
            </a:r>
            <a:r>
              <a:rPr lang="cs-CZ" sz="2400" dirty="0"/>
              <a:t>- volá po</a:t>
            </a:r>
          </a:p>
          <a:p>
            <a:pPr marL="0" indent="0">
              <a:buNone/>
            </a:pPr>
            <a:r>
              <a:rPr lang="cs-CZ" sz="2400" dirty="0"/>
              <a:t>     zapojení teorie do středověké archeologie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742804"/>
            <a:ext cx="1472952" cy="14729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4ABABEF-2E05-3EDE-C13B-F97ECB33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723257"/>
            <a:ext cx="1472952" cy="1472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Británie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1248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/>
              <a:t>Teorie</a:t>
            </a:r>
          </a:p>
          <a:p>
            <a:r>
              <a:rPr lang="cs-CZ" sz="2400" dirty="0"/>
              <a:t>1) Období dominance </a:t>
            </a:r>
            <a:r>
              <a:rPr lang="cs-CZ" sz="2400" dirty="0" err="1"/>
              <a:t>processualismu</a:t>
            </a:r>
            <a:r>
              <a:rPr lang="cs-CZ" sz="2400" dirty="0"/>
              <a:t> ( vliv KL. </a:t>
            </a:r>
            <a:r>
              <a:rPr lang="cs-CZ" sz="2400" dirty="0" err="1"/>
              <a:t>Binforda</a:t>
            </a:r>
            <a:r>
              <a:rPr lang="cs-CZ" sz="2400" dirty="0"/>
              <a:t> </a:t>
            </a:r>
            <a:r>
              <a:rPr lang="cs-CZ" sz="2400" i="1" dirty="0"/>
              <a:t>New </a:t>
            </a:r>
            <a:r>
              <a:rPr lang="cs-CZ" sz="2400" i="1" dirty="0" err="1"/>
              <a:t>Perspectives</a:t>
            </a:r>
            <a:r>
              <a:rPr lang="cs-CZ" sz="2400" i="1" dirty="0"/>
              <a:t> in  </a:t>
            </a:r>
            <a:r>
              <a:rPr lang="cs-CZ" sz="2400" i="1" dirty="0" err="1"/>
              <a:t>Archaeology</a:t>
            </a:r>
            <a:r>
              <a:rPr lang="cs-CZ" sz="2400" i="1" dirty="0"/>
              <a:t> </a:t>
            </a:r>
            <a:r>
              <a:rPr lang="cs-CZ" sz="2400" dirty="0"/>
              <a:t> (1968). 3 oblasti, kde </a:t>
            </a:r>
            <a:r>
              <a:rPr lang="cs-CZ" sz="2400" dirty="0" err="1"/>
              <a:t>procesualismus</a:t>
            </a:r>
            <a:r>
              <a:rPr lang="cs-CZ" sz="2400" dirty="0"/>
              <a:t> ovlivnil středověká studia. 1) zájem, jak vznikl  archeologický pramen; 2)prostorová analýza- venkovské osídlení, </a:t>
            </a:r>
            <a:r>
              <a:rPr lang="cs-CZ" sz="2400" dirty="0" err="1"/>
              <a:t>hirarchie</a:t>
            </a:r>
            <a:r>
              <a:rPr lang="cs-CZ" sz="2400" dirty="0"/>
              <a:t> sídel, 3) kombinace metod </a:t>
            </a:r>
            <a:r>
              <a:rPr lang="cs-CZ" sz="2400" dirty="0" err="1"/>
              <a:t>artefaktuální</a:t>
            </a:r>
            <a:r>
              <a:rPr lang="cs-CZ" sz="2400" dirty="0"/>
              <a:t> analýzy s geografickým modelováním a kvantifikačními metodami při studiu směny (mechanismy distribuce aj.)</a:t>
            </a:r>
          </a:p>
          <a:p>
            <a:r>
              <a:rPr lang="cs-CZ" sz="2400" dirty="0"/>
              <a:t>Pozdní 70. a raná  80.léta kritika procesuálního přístupu ve prospěch více behaviorálního, posun k méně konsensuálnímu pohledu na společnost, kritika masívního vyhodnocování dat; vliv fenomenologie, neomarxismu, strukturalismu, genderových studií  </a:t>
            </a:r>
            <a:r>
              <a:rPr lang="cs-CZ" sz="2400" dirty="0" err="1"/>
              <a:t>Steve</a:t>
            </a:r>
            <a:r>
              <a:rPr lang="cs-CZ" sz="2400" dirty="0"/>
              <a:t> </a:t>
            </a:r>
            <a:r>
              <a:rPr lang="cs-CZ" sz="2400" dirty="0" err="1"/>
              <a:t>Driscoll</a:t>
            </a:r>
            <a:r>
              <a:rPr lang="cs-CZ" sz="2400" dirty="0"/>
              <a:t> 1984 – volání po nové střed. archeologii, třeba osvětlovat rituální chování nebo středověkou ideologii; většina střed. archeologů ovšem zůstala nedotčena teorií. 1986: sezení </a:t>
            </a:r>
            <a:r>
              <a:rPr lang="cs-CZ" sz="2400" dirty="0" err="1"/>
              <a:t>This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medieval archeology? – </a:t>
            </a:r>
            <a:r>
              <a:rPr lang="cs-CZ" sz="2400" dirty="0" err="1"/>
              <a:t>Theoretical</a:t>
            </a:r>
            <a:r>
              <a:rPr lang="cs-CZ" sz="2400" dirty="0"/>
              <a:t> </a:t>
            </a:r>
            <a:r>
              <a:rPr lang="cs-CZ" sz="2400" dirty="0" err="1"/>
              <a:t>archaeology</a:t>
            </a:r>
            <a:r>
              <a:rPr lang="cs-CZ" sz="2400" dirty="0"/>
              <a:t> </a:t>
            </a:r>
            <a:r>
              <a:rPr lang="cs-CZ" sz="2400" dirty="0" err="1"/>
              <a:t>group</a:t>
            </a:r>
            <a:endParaRPr lang="cs-CZ" sz="2400" dirty="0"/>
          </a:p>
          <a:p>
            <a:r>
              <a:rPr lang="cs-CZ" sz="2400" dirty="0"/>
              <a:t>Nástup </a:t>
            </a:r>
            <a:r>
              <a:rPr lang="cs-CZ" sz="2400" dirty="0" err="1"/>
              <a:t>postprocesuálních</a:t>
            </a:r>
            <a:r>
              <a:rPr lang="cs-CZ" sz="2400" dirty="0"/>
              <a:t> teorií a přístupů. Neomarxismus: mocenský zápas v centru vysvětlování společnosti.</a:t>
            </a:r>
          </a:p>
          <a:p>
            <a:r>
              <a:rPr lang="cs-CZ" sz="2400" dirty="0"/>
              <a:t>Vztah mezi historií a archeologií: nyní méně soutěživý</a:t>
            </a:r>
          </a:p>
          <a:p>
            <a:r>
              <a:rPr lang="cs-CZ" sz="2400" dirty="0"/>
              <a:t>Nové přístupy - kulturní antropologie, archeologie genderu; identity  antropologické projevy různých skupin obyvatel (věk, pohlaví, sociální postavení; výzkum struktury výživy).</a:t>
            </a:r>
          </a:p>
          <a:p>
            <a:r>
              <a:rPr lang="cs-CZ" sz="2400" dirty="0"/>
              <a:t>Vliv </a:t>
            </a:r>
            <a:r>
              <a:rPr lang="cs-CZ" sz="2400" dirty="0" err="1"/>
              <a:t>Bourdieuovy</a:t>
            </a:r>
            <a:r>
              <a:rPr lang="cs-CZ" sz="2400" dirty="0"/>
              <a:t> teorie „habitu“-sociálních praktik, chování, druhy sociálního kapitálu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729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Výběr z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21" y="980728"/>
            <a:ext cx="8229600" cy="5179714"/>
          </a:xfrm>
        </p:spPr>
        <p:txBody>
          <a:bodyPr>
            <a:normAutofit fontScale="85000" lnSpcReduction="20000"/>
          </a:bodyPr>
          <a:lstStyle/>
          <a:p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Hinton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D. A. 1983: 25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medieval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Sheffield.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Driscoll, S.T. (1984) The new medieval archaeology: theory vs. history.</a:t>
            </a:r>
          </a:p>
          <a:p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Scottish Archaeological Review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3(2):pp. 104-109.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Gerrard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C. M. 2003:. Medieval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traditions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contemporary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London: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Majewski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T.–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Gaimster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D. (eds.) International Handbook of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New York 2009</a:t>
            </a:r>
          </a:p>
          <a:p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Gilchrist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R.,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Reynolds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, A.(ed.)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: 50 years of medieval archaeology, 1957–2007, Oxbow 2009. Studie 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Gilchrist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R., Medieval Archaeology and Theory: A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disciplinary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Leap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s.385-408;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Gardiner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M. -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Rippon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 S.,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of Medieval archaeology, 65-75.</a:t>
            </a:r>
          </a:p>
          <a:p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Gilchrist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R. –ed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. 2016: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Medieval Archaeology 1-4, Routledge 2016.</a:t>
            </a:r>
          </a:p>
          <a:p>
            <a:r>
              <a:rPr lang="cs-CZ" sz="2200" dirty="0"/>
              <a:t>Jervis, B. 2014: Pottery and Social Life in Medieval England: </a:t>
            </a:r>
            <a:r>
              <a:rPr lang="cs-CZ" sz="2200" dirty="0" err="1"/>
              <a:t>Towards</a:t>
            </a:r>
            <a:r>
              <a:rPr lang="cs-CZ" sz="2200" dirty="0"/>
              <a:t> a </a:t>
            </a:r>
            <a:r>
              <a:rPr lang="cs-CZ" sz="2200" dirty="0" err="1"/>
              <a:t>Relational</a:t>
            </a:r>
            <a:r>
              <a:rPr lang="cs-CZ" sz="2200" dirty="0"/>
              <a:t> </a:t>
            </a:r>
            <a:r>
              <a:rPr lang="cs-CZ" sz="2200" dirty="0" err="1"/>
              <a:t>Approach</a:t>
            </a:r>
            <a:r>
              <a:rPr lang="cs-CZ" sz="2200" dirty="0"/>
              <a:t>. </a:t>
            </a:r>
            <a:r>
              <a:rPr lang="cs-CZ" sz="2200" dirty="0" err="1"/>
              <a:t>Oxbow</a:t>
            </a:r>
            <a:r>
              <a:rPr lang="cs-CZ" sz="2200" dirty="0"/>
              <a:t>.</a:t>
            </a:r>
          </a:p>
          <a:p>
            <a:r>
              <a:rPr lang="cs-CZ" sz="1900" dirty="0" err="1"/>
              <a:t>Gilchrist</a:t>
            </a:r>
            <a:r>
              <a:rPr lang="cs-CZ" sz="1900" dirty="0"/>
              <a:t>, R. 2004: Archaeology and the Life </a:t>
            </a:r>
            <a:r>
              <a:rPr lang="cs-CZ" sz="1900" dirty="0" err="1"/>
              <a:t>Course</a:t>
            </a:r>
            <a:r>
              <a:rPr lang="cs-CZ" sz="1900" dirty="0"/>
              <a:t>: a Time and Place for Gender. In: L. </a:t>
            </a:r>
            <a:r>
              <a:rPr lang="cs-CZ" sz="1900" dirty="0" err="1"/>
              <a:t>Meskell</a:t>
            </a:r>
            <a:r>
              <a:rPr lang="cs-CZ" sz="1900" dirty="0"/>
              <a:t> and R.W. </a:t>
            </a:r>
            <a:r>
              <a:rPr lang="cs-CZ" sz="1900" dirty="0" err="1"/>
              <a:t>Preucel</a:t>
            </a:r>
            <a:r>
              <a:rPr lang="cs-CZ" sz="1900" dirty="0"/>
              <a:t> (eds), A </a:t>
            </a:r>
            <a:r>
              <a:rPr lang="cs-CZ" sz="1900" dirty="0" err="1"/>
              <a:t>Companion</a:t>
            </a:r>
            <a:r>
              <a:rPr lang="cs-CZ" sz="1900" dirty="0"/>
              <a:t> to Social Archaeology. Oxford: </a:t>
            </a:r>
            <a:r>
              <a:rPr lang="cs-CZ" sz="1900" dirty="0" err="1"/>
              <a:t>Blackwell</a:t>
            </a:r>
            <a:r>
              <a:rPr lang="cs-CZ" sz="1900" dirty="0"/>
              <a:t>, 142–160. </a:t>
            </a:r>
          </a:p>
          <a:p>
            <a:r>
              <a:rPr lang="cs-CZ" sz="1900" dirty="0" err="1"/>
              <a:t>Gerrard</a:t>
            </a:r>
            <a:r>
              <a:rPr lang="cs-CZ" sz="1900" dirty="0"/>
              <a:t>,</a:t>
            </a:r>
            <a:r>
              <a:rPr lang="cs-CZ" sz="1900" b="1" dirty="0"/>
              <a:t> </a:t>
            </a:r>
            <a:r>
              <a:rPr lang="cs-CZ" sz="1900" dirty="0"/>
              <a:t>Ch</a:t>
            </a:r>
            <a:r>
              <a:rPr lang="cs-CZ" sz="1900" b="1" dirty="0"/>
              <a:t>. – </a:t>
            </a:r>
            <a:r>
              <a:rPr lang="cs-CZ" sz="1900" dirty="0" err="1"/>
              <a:t>Gutiérez</a:t>
            </a:r>
            <a:r>
              <a:rPr lang="cs-CZ" sz="1900" dirty="0"/>
              <a:t>, A. (ed.) 2018:       The Oxford Handbook Of Later Medieval Archaeology in </a:t>
            </a:r>
            <a:r>
              <a:rPr lang="cs-CZ" sz="1900" dirty="0" err="1"/>
              <a:t>Britain</a:t>
            </a:r>
            <a:r>
              <a:rPr lang="cs-CZ" sz="1900" dirty="0"/>
              <a:t>. Oxford.</a:t>
            </a:r>
          </a:p>
          <a:p>
            <a:r>
              <a:rPr lang="cs-CZ" sz="1900" dirty="0" err="1"/>
              <a:t>McClain</a:t>
            </a:r>
            <a:r>
              <a:rPr lang="cs-CZ" sz="1900" dirty="0"/>
              <a:t>, A. 2012:Theory, </a:t>
            </a:r>
            <a:r>
              <a:rPr lang="cs-CZ" sz="1900" dirty="0" err="1"/>
              <a:t>disciplinary</a:t>
            </a:r>
            <a:r>
              <a:rPr lang="cs-CZ" sz="1900" dirty="0"/>
              <a:t> </a:t>
            </a:r>
            <a:r>
              <a:rPr lang="cs-CZ" sz="1900" dirty="0" err="1"/>
              <a:t>perspectives</a:t>
            </a:r>
            <a:r>
              <a:rPr lang="cs-CZ" sz="1900" dirty="0"/>
              <a:t> and the archaeology of </a:t>
            </a:r>
            <a:r>
              <a:rPr lang="cs-CZ" sz="1900" dirty="0" err="1"/>
              <a:t>later</a:t>
            </a:r>
            <a:r>
              <a:rPr lang="cs-CZ" sz="1900" dirty="0"/>
              <a:t> medieval </a:t>
            </a:r>
            <a:r>
              <a:rPr lang="cs-CZ" sz="1900" dirty="0" err="1"/>
              <a:t>England</a:t>
            </a:r>
            <a:r>
              <a:rPr lang="cs-CZ" sz="1900" dirty="0"/>
              <a:t>, Medieval Archaeology 56, 131-170.</a:t>
            </a: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9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747E75-9B38-5E13-A94F-BF7A77F9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581128"/>
            <a:ext cx="2571096" cy="20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cs-CZ" sz="2400" dirty="0"/>
              <a:t>W. </a:t>
            </a:r>
            <a:r>
              <a:rPr lang="cs-CZ" sz="2400" dirty="0" err="1"/>
              <a:t>Janssen</a:t>
            </a:r>
            <a:r>
              <a:rPr lang="cs-CZ" sz="2400" dirty="0"/>
              <a:t> – sídlištní archeologie; G. </a:t>
            </a:r>
            <a:r>
              <a:rPr lang="cs-CZ" sz="2400" dirty="0" err="1"/>
              <a:t>Fehring</a:t>
            </a:r>
            <a:r>
              <a:rPr lang="cs-CZ" sz="2400" dirty="0"/>
              <a:t>  archeologie měst </a:t>
            </a:r>
          </a:p>
          <a:p>
            <a:r>
              <a:rPr lang="cs-CZ" sz="2400" dirty="0"/>
              <a:t>Silný vztah k historii</a:t>
            </a:r>
          </a:p>
          <a:p>
            <a:r>
              <a:rPr lang="cs-CZ" sz="2400" dirty="0"/>
              <a:t>H. Steuer- projekt </a:t>
            </a:r>
            <a:r>
              <a:rPr lang="cs-CZ" sz="2400" dirty="0" err="1"/>
              <a:t>Germanische</a:t>
            </a:r>
            <a:r>
              <a:rPr lang="cs-CZ" sz="2400" dirty="0"/>
              <a:t> </a:t>
            </a:r>
            <a:r>
              <a:rPr lang="cs-CZ" sz="2400" i="1" dirty="0" err="1"/>
              <a:t>Altertumskunde</a:t>
            </a:r>
            <a:endParaRPr lang="cs-CZ" sz="2400" i="1" dirty="0"/>
          </a:p>
          <a:p>
            <a:r>
              <a:rPr lang="cs-CZ" sz="2400" dirty="0"/>
              <a:t>Rozvoj od 60.let 20. stol.</a:t>
            </a:r>
          </a:p>
          <a:p>
            <a:r>
              <a:rPr lang="cs-CZ" sz="2400" dirty="0"/>
              <a:t> Záchranná archeologie</a:t>
            </a:r>
          </a:p>
          <a:p>
            <a:r>
              <a:rPr lang="cs-CZ" sz="2400" dirty="0"/>
              <a:t> Univerzity, Muzea, Ústavy památkové péče (</a:t>
            </a:r>
            <a:r>
              <a:rPr lang="cs-CZ" sz="2400" dirty="0" err="1"/>
              <a:t>Denkmalamt</a:t>
            </a:r>
            <a:r>
              <a:rPr lang="cs-CZ" sz="2400" dirty="0"/>
              <a:t>)</a:t>
            </a:r>
          </a:p>
          <a:p>
            <a:r>
              <a:rPr lang="cs-CZ" sz="2400" dirty="0"/>
              <a:t> Péče o památky je  v gesci jednotlivých spolkových zemích</a:t>
            </a:r>
          </a:p>
          <a:p>
            <a:r>
              <a:rPr lang="cs-CZ" sz="2400" dirty="0"/>
              <a:t>Teoretický výzkum: H. Steuer, S., E. </a:t>
            </a:r>
            <a:r>
              <a:rPr lang="cs-CZ" sz="2400" dirty="0" err="1"/>
              <a:t>Gringmuth-Dallmer</a:t>
            </a:r>
            <a:r>
              <a:rPr lang="cs-CZ" sz="2400" dirty="0"/>
              <a:t>, S. </a:t>
            </a:r>
            <a:r>
              <a:rPr lang="cs-CZ" sz="2400" dirty="0" err="1"/>
              <a:t>Brather</a:t>
            </a:r>
            <a:r>
              <a:rPr lang="cs-CZ" sz="2400" dirty="0"/>
              <a:t>, B., Scholkmann, U. Müller.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BF5F5D-EB0B-4E09-4413-0D2B27FF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689299"/>
            <a:ext cx="1475835" cy="22461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6BE43C-1D51-1DB1-45FA-ABF8F9F1E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056" y="5162803"/>
            <a:ext cx="1556296" cy="15562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cs-CZ" dirty="0"/>
              <a:t>Německo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88632"/>
          </a:xfrm>
        </p:spPr>
        <p:txBody>
          <a:bodyPr>
            <a:normAutofit fontScale="25000" lnSpcReduction="20000"/>
          </a:bodyPr>
          <a:lstStyle/>
          <a:p>
            <a:endParaRPr lang="cs-CZ" sz="8600" dirty="0"/>
          </a:p>
          <a:p>
            <a:r>
              <a:rPr lang="cs-CZ" sz="8600" dirty="0"/>
              <a:t> </a:t>
            </a:r>
            <a:r>
              <a:rPr lang="cs-CZ" sz="9600" b="1" dirty="0"/>
              <a:t>Výuka středověké archeologie</a:t>
            </a:r>
          </a:p>
          <a:p>
            <a:r>
              <a:rPr lang="de-DE" sz="8000" dirty="0"/>
              <a:t> Otto-Friedrich-Universität Bamberg</a:t>
            </a:r>
          </a:p>
          <a:p>
            <a:endParaRPr lang="cs-CZ" sz="8000" dirty="0"/>
          </a:p>
          <a:p>
            <a:r>
              <a:rPr lang="cs-CZ" sz="8000" dirty="0"/>
              <a:t>Albert-</a:t>
            </a:r>
            <a:r>
              <a:rPr lang="cs-CZ" sz="8000" dirty="0" err="1"/>
              <a:t>Ludwigs</a:t>
            </a:r>
            <a:r>
              <a:rPr lang="cs-CZ" sz="8000" dirty="0"/>
              <a:t>-Universität Freiburg im Breisgau.</a:t>
            </a:r>
          </a:p>
          <a:p>
            <a:r>
              <a:rPr lang="cs-CZ" sz="8000" dirty="0"/>
              <a:t>Vydavatel Zeitschrift für Archäologie des Mittelalters od 1974</a:t>
            </a:r>
            <a:endParaRPr lang="de-DE" sz="8000" dirty="0"/>
          </a:p>
          <a:p>
            <a:endParaRPr lang="cs-CZ" sz="8000" dirty="0">
              <a:hlinkClick r:id="rId2" tooltip="Martin-Luther-Universität Halle-Wittenberg"/>
            </a:endParaRPr>
          </a:p>
          <a:p>
            <a:r>
              <a:rPr lang="de-DE" sz="8000" dirty="0"/>
              <a:t> Martin-Luther-Universität Halle-Wittenberg</a:t>
            </a:r>
          </a:p>
          <a:p>
            <a:endParaRPr lang="cs-CZ" sz="8000" dirty="0"/>
          </a:p>
          <a:p>
            <a:r>
              <a:rPr lang="de-DE" sz="8000" dirty="0"/>
              <a:t> Eberhard-Karls-Universität Tübingen </a:t>
            </a:r>
            <a:endParaRPr lang="cs-CZ" sz="8000" dirty="0"/>
          </a:p>
          <a:p>
            <a:r>
              <a:rPr lang="de-DE" sz="8000" dirty="0"/>
              <a:t> Universität Trier </a:t>
            </a:r>
            <a:endParaRPr lang="cs-CZ" sz="8000" dirty="0"/>
          </a:p>
          <a:p>
            <a:r>
              <a:rPr lang="cs-CZ" sz="8000" dirty="0"/>
              <a:t>Christian-</a:t>
            </a:r>
            <a:r>
              <a:rPr lang="cs-CZ" sz="8000" dirty="0" err="1"/>
              <a:t>Albrechts</a:t>
            </a:r>
            <a:r>
              <a:rPr lang="cs-CZ" sz="8000" dirty="0"/>
              <a:t>-Universität zu Kiel, </a:t>
            </a:r>
            <a:r>
              <a:rPr lang="cs-CZ" sz="8000" dirty="0" err="1"/>
              <a:t>U.Müller</a:t>
            </a:r>
            <a:endParaRPr lang="cs-CZ" sz="8000" dirty="0"/>
          </a:p>
          <a:p>
            <a:endParaRPr lang="cs-CZ" sz="8000" dirty="0"/>
          </a:p>
          <a:p>
            <a:r>
              <a:rPr lang="cs-CZ" sz="8000" dirty="0" err="1"/>
              <a:t>Martin</a:t>
            </a:r>
            <a:r>
              <a:rPr lang="cs-CZ" sz="8000" dirty="0"/>
              <a:t>-</a:t>
            </a:r>
            <a:r>
              <a:rPr lang="cs-CZ" sz="8000" dirty="0" err="1"/>
              <a:t>Luther</a:t>
            </a:r>
            <a:r>
              <a:rPr lang="cs-CZ" sz="8000" dirty="0"/>
              <a:t>-</a:t>
            </a:r>
            <a:r>
              <a:rPr lang="cs-CZ" sz="8000" dirty="0" err="1"/>
              <a:t>Universität</a:t>
            </a:r>
            <a:r>
              <a:rPr lang="cs-CZ" sz="8000" dirty="0"/>
              <a:t> </a:t>
            </a:r>
            <a:r>
              <a:rPr lang="cs-CZ" sz="8000" dirty="0" err="1"/>
              <a:t>Halle</a:t>
            </a:r>
            <a:r>
              <a:rPr lang="cs-CZ" sz="8000" dirty="0"/>
              <a:t>-</a:t>
            </a:r>
            <a:r>
              <a:rPr lang="cs-CZ" sz="8000" dirty="0" err="1"/>
              <a:t>Wittenberg</a:t>
            </a:r>
            <a:endParaRPr lang="de-DE" sz="8000" dirty="0"/>
          </a:p>
          <a:p>
            <a:endParaRPr lang="cs-CZ" sz="8000" dirty="0"/>
          </a:p>
          <a:p>
            <a:r>
              <a:rPr lang="cs-CZ" sz="8000" dirty="0"/>
              <a:t>APP: </a:t>
            </a:r>
            <a:r>
              <a:rPr lang="cs-CZ" sz="8000" dirty="0" err="1"/>
              <a:t>Landesamt</a:t>
            </a:r>
            <a:r>
              <a:rPr lang="cs-CZ" sz="8000" dirty="0"/>
              <a:t> </a:t>
            </a:r>
            <a:r>
              <a:rPr lang="cs-CZ" sz="8000" dirty="0" err="1"/>
              <a:t>für</a:t>
            </a:r>
            <a:r>
              <a:rPr lang="cs-CZ" sz="8000" dirty="0"/>
              <a:t> </a:t>
            </a:r>
            <a:r>
              <a:rPr lang="cs-CZ" sz="8000" dirty="0" err="1"/>
              <a:t>Denkmalpflege</a:t>
            </a:r>
            <a:r>
              <a:rPr lang="cs-CZ" sz="8000" dirty="0"/>
              <a:t> ve spolkových zemích</a:t>
            </a:r>
          </a:p>
          <a:p>
            <a:r>
              <a:rPr lang="cs-CZ" sz="80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84A47F-2DE5-47B8-722B-33D0C6AF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708920"/>
            <a:ext cx="1763942" cy="2351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cs-CZ" sz="3200" b="1" dirty="0"/>
              <a:t>Výběr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62500" lnSpcReduction="20000"/>
          </a:bodyPr>
          <a:lstStyle/>
          <a:p>
            <a:r>
              <a:rPr lang="cs-CZ" sz="2600" dirty="0" err="1"/>
              <a:t>Schlesinger</a:t>
            </a:r>
            <a:r>
              <a:rPr lang="cs-CZ" sz="2600" dirty="0"/>
              <a:t>, W. 1974: </a:t>
            </a:r>
            <a:r>
              <a:rPr lang="cs-CZ" sz="2600" dirty="0" err="1"/>
              <a:t>Archäologie</a:t>
            </a:r>
            <a:r>
              <a:rPr lang="cs-CZ" sz="2600" dirty="0"/>
              <a:t> des </a:t>
            </a:r>
            <a:r>
              <a:rPr lang="cs-CZ" sz="2600" dirty="0" err="1"/>
              <a:t>Mittelalters</a:t>
            </a:r>
            <a:r>
              <a:rPr lang="cs-CZ" sz="2600" dirty="0"/>
              <a:t> in der </a:t>
            </a:r>
            <a:r>
              <a:rPr lang="cs-CZ" sz="2600" dirty="0" err="1"/>
              <a:t>Sicht</a:t>
            </a:r>
            <a:r>
              <a:rPr lang="cs-CZ" sz="2600" dirty="0"/>
              <a:t> des </a:t>
            </a:r>
            <a:r>
              <a:rPr lang="cs-CZ" sz="2600" dirty="0" err="1"/>
              <a:t>Historikers</a:t>
            </a:r>
            <a:r>
              <a:rPr lang="cs-CZ" sz="2600" dirty="0"/>
              <a:t>, </a:t>
            </a:r>
            <a:r>
              <a:rPr lang="cs-CZ" sz="2600" dirty="0" err="1"/>
              <a:t>Zeitschrift</a:t>
            </a:r>
            <a:r>
              <a:rPr lang="cs-CZ" sz="2600" dirty="0"/>
              <a:t> </a:t>
            </a:r>
            <a:r>
              <a:rPr lang="cs-CZ" sz="2600" dirty="0" err="1"/>
              <a:t>für</a:t>
            </a:r>
            <a:r>
              <a:rPr lang="cs-CZ" sz="2600" dirty="0"/>
              <a:t> </a:t>
            </a:r>
            <a:r>
              <a:rPr lang="cs-CZ" sz="2600" dirty="0" err="1"/>
              <a:t>Archäologie</a:t>
            </a:r>
            <a:r>
              <a:rPr lang="cs-CZ" sz="2600" dirty="0"/>
              <a:t> </a:t>
            </a:r>
            <a:r>
              <a:rPr lang="cs-CZ" sz="2600" dirty="0" err="1"/>
              <a:t>desMittelalters</a:t>
            </a:r>
            <a:r>
              <a:rPr lang="cs-CZ" sz="2600" dirty="0"/>
              <a:t> 2, 7–31</a:t>
            </a:r>
          </a:p>
          <a:p>
            <a:endParaRPr lang="cs-CZ" sz="2600" dirty="0"/>
          </a:p>
          <a:p>
            <a:r>
              <a:rPr lang="cs-CZ" sz="2600" dirty="0" err="1"/>
              <a:t>Wenskus</a:t>
            </a:r>
            <a:r>
              <a:rPr lang="cs-CZ" sz="2600" dirty="0"/>
              <a:t>, R. 1979: </a:t>
            </a:r>
            <a:r>
              <a:rPr lang="cs-CZ" sz="2600" dirty="0" err="1"/>
              <a:t>Randbemerkungen</a:t>
            </a:r>
            <a:r>
              <a:rPr lang="cs-CZ" sz="2600" dirty="0"/>
              <a:t> </a:t>
            </a:r>
            <a:r>
              <a:rPr lang="cs-CZ" sz="2600" dirty="0" err="1"/>
              <a:t>zum</a:t>
            </a:r>
            <a:r>
              <a:rPr lang="cs-CZ" sz="2600" dirty="0"/>
              <a:t> </a:t>
            </a:r>
            <a:r>
              <a:rPr lang="cs-CZ" sz="2600" dirty="0" err="1"/>
              <a:t>Verhältnis</a:t>
            </a:r>
            <a:r>
              <a:rPr lang="cs-CZ" sz="2600" dirty="0"/>
              <a:t> von Historie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Archäologie</a:t>
            </a:r>
            <a:r>
              <a:rPr lang="cs-CZ" sz="2600" dirty="0"/>
              <a:t>, </a:t>
            </a:r>
            <a:r>
              <a:rPr lang="cs-CZ" sz="2600" dirty="0" err="1"/>
              <a:t>insbesondere</a:t>
            </a:r>
            <a:r>
              <a:rPr lang="cs-CZ" sz="2600" dirty="0"/>
              <a:t> </a:t>
            </a:r>
            <a:r>
              <a:rPr lang="cs-CZ" sz="2600" dirty="0" err="1"/>
              <a:t>mittelalterlicher</a:t>
            </a:r>
            <a:r>
              <a:rPr lang="cs-CZ" sz="2600" dirty="0"/>
              <a:t> </a:t>
            </a:r>
            <a:r>
              <a:rPr lang="cs-CZ" sz="2600" dirty="0" err="1"/>
              <a:t>Geschichte</a:t>
            </a:r>
            <a:r>
              <a:rPr lang="cs-CZ" sz="2600" dirty="0"/>
              <a:t>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Mittelalterarchäologie</a:t>
            </a:r>
            <a:r>
              <a:rPr lang="cs-CZ" sz="2600" dirty="0"/>
              <a:t>, in: </a:t>
            </a:r>
            <a:r>
              <a:rPr lang="cs-CZ" sz="2600" dirty="0" err="1"/>
              <a:t>Jankuhn</a:t>
            </a:r>
            <a:r>
              <a:rPr lang="cs-CZ" sz="2600" dirty="0"/>
              <a:t>, H., </a:t>
            </a:r>
            <a:r>
              <a:rPr lang="cs-CZ" sz="2600" dirty="0" err="1"/>
              <a:t>Wenskus</a:t>
            </a:r>
            <a:r>
              <a:rPr lang="cs-CZ" sz="2600" dirty="0"/>
              <a:t>, R. (</a:t>
            </a:r>
            <a:r>
              <a:rPr lang="cs-CZ" sz="2600" dirty="0" err="1"/>
              <a:t>eds</a:t>
            </a:r>
            <a:r>
              <a:rPr lang="cs-CZ" sz="2600" dirty="0"/>
              <a:t>.), </a:t>
            </a:r>
            <a:r>
              <a:rPr lang="cs-CZ" sz="2600" dirty="0" err="1"/>
              <a:t>Geschichtswissenschaft</a:t>
            </a:r>
            <a:r>
              <a:rPr lang="cs-CZ" sz="2600" dirty="0"/>
              <a:t>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Archäologie</a:t>
            </a:r>
            <a:r>
              <a:rPr lang="cs-CZ" sz="2600" dirty="0"/>
              <a:t>, </a:t>
            </a:r>
            <a:r>
              <a:rPr lang="cs-CZ" sz="2600" dirty="0" err="1"/>
              <a:t>Vorträge</a:t>
            </a:r>
            <a:r>
              <a:rPr lang="cs-CZ" sz="2600" dirty="0"/>
              <a:t>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Forschungen</a:t>
            </a:r>
            <a:r>
              <a:rPr lang="cs-CZ" sz="2600" dirty="0"/>
              <a:t>, Band 22, </a:t>
            </a:r>
            <a:r>
              <a:rPr lang="cs-CZ" sz="2600" dirty="0" err="1"/>
              <a:t>Sigmaringen</a:t>
            </a:r>
            <a:r>
              <a:rPr lang="cs-CZ" sz="2600" dirty="0"/>
              <a:t>, 637–657</a:t>
            </a:r>
          </a:p>
          <a:p>
            <a:pPr lvl="0"/>
            <a:endParaRPr lang="cs-CZ" sz="2600" dirty="0"/>
          </a:p>
          <a:p>
            <a:pPr lvl="0"/>
            <a:r>
              <a:rPr lang="cs-CZ" sz="2600" dirty="0"/>
              <a:t>Steuer, H., 1993: Mittelalterarchäologie und </a:t>
            </a:r>
            <a:r>
              <a:rPr lang="cs-CZ" sz="2600" dirty="0" err="1"/>
              <a:t>Sozialgeschichte</a:t>
            </a:r>
            <a:r>
              <a:rPr lang="cs-CZ" sz="2600" dirty="0"/>
              <a:t>. </a:t>
            </a:r>
            <a:r>
              <a:rPr lang="cs-CZ" sz="2600" dirty="0" err="1"/>
              <a:t>Fragestellungen</a:t>
            </a:r>
            <a:r>
              <a:rPr lang="cs-CZ" sz="2600" dirty="0"/>
              <a:t>, </a:t>
            </a:r>
            <a:r>
              <a:rPr lang="cs-CZ" sz="2600" dirty="0" err="1"/>
              <a:t>Ergebnisse</a:t>
            </a:r>
            <a:r>
              <a:rPr lang="cs-CZ" sz="2600" dirty="0"/>
              <a:t>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Zukunftausgaben</a:t>
            </a:r>
            <a:r>
              <a:rPr lang="cs-CZ" sz="2600" dirty="0"/>
              <a:t>, </a:t>
            </a:r>
            <a:r>
              <a:rPr lang="cs-CZ" sz="2600" dirty="0" err="1"/>
              <a:t>Mittelalterarchäologie</a:t>
            </a:r>
            <a:r>
              <a:rPr lang="cs-CZ" sz="2600" dirty="0"/>
              <a:t> in </a:t>
            </a:r>
            <a:r>
              <a:rPr lang="cs-CZ" sz="2600" dirty="0" err="1"/>
              <a:t>Zentraleuropa</a:t>
            </a:r>
            <a:r>
              <a:rPr lang="cs-CZ" sz="2600" dirty="0"/>
              <a:t>, ZAM </a:t>
            </a:r>
            <a:r>
              <a:rPr lang="cs-CZ" sz="2600" dirty="0" err="1"/>
              <a:t>Beiheft</a:t>
            </a:r>
            <a:r>
              <a:rPr lang="cs-CZ" sz="2600" dirty="0"/>
              <a:t> 9/1995,87–104</a:t>
            </a:r>
          </a:p>
          <a:p>
            <a:endParaRPr lang="cs-CZ" sz="2600" dirty="0"/>
          </a:p>
          <a:p>
            <a:r>
              <a:rPr lang="cs-CZ" sz="2600" dirty="0" err="1"/>
              <a:t>Scholkmann</a:t>
            </a:r>
            <a:r>
              <a:rPr lang="cs-CZ" sz="2600" dirty="0"/>
              <a:t>, B. B. 1997/1998: </a:t>
            </a:r>
            <a:r>
              <a:rPr lang="cs-CZ" sz="2600" dirty="0" err="1"/>
              <a:t>Archäologie</a:t>
            </a:r>
            <a:r>
              <a:rPr lang="cs-CZ" sz="2600" dirty="0"/>
              <a:t> des </a:t>
            </a:r>
            <a:r>
              <a:rPr lang="cs-CZ" sz="2600" dirty="0" err="1"/>
              <a:t>Mittelalters</a:t>
            </a:r>
            <a:r>
              <a:rPr lang="cs-CZ" sz="2600" dirty="0"/>
              <a:t> und der </a:t>
            </a:r>
            <a:r>
              <a:rPr lang="cs-CZ" sz="2600" dirty="0" err="1"/>
              <a:t>Neuzeit</a:t>
            </a:r>
            <a:r>
              <a:rPr lang="cs-CZ" sz="2600" dirty="0"/>
              <a:t> </a:t>
            </a:r>
            <a:r>
              <a:rPr lang="cs-CZ" sz="2600" dirty="0" err="1"/>
              <a:t>heute</a:t>
            </a:r>
            <a:r>
              <a:rPr lang="cs-CZ" sz="2600" dirty="0"/>
              <a:t>. </a:t>
            </a:r>
            <a:r>
              <a:rPr lang="cs-CZ" sz="2600" dirty="0" err="1"/>
              <a:t>Eine</a:t>
            </a:r>
            <a:r>
              <a:rPr lang="cs-CZ" sz="2600" dirty="0"/>
              <a:t> </a:t>
            </a:r>
            <a:r>
              <a:rPr lang="cs-CZ" sz="2600" dirty="0" err="1"/>
              <a:t>Standortbestimmung</a:t>
            </a:r>
            <a:r>
              <a:rPr lang="cs-CZ" sz="2600" dirty="0"/>
              <a:t> </a:t>
            </a:r>
            <a:r>
              <a:rPr lang="cs-CZ" sz="2600" dirty="0" err="1"/>
              <a:t>im</a:t>
            </a:r>
            <a:r>
              <a:rPr lang="cs-CZ" sz="2600" dirty="0"/>
              <a:t> </a:t>
            </a:r>
            <a:r>
              <a:rPr lang="cs-CZ" sz="2600" dirty="0" err="1"/>
              <a:t>interdisziplinären</a:t>
            </a:r>
            <a:r>
              <a:rPr lang="cs-CZ" sz="2600" dirty="0"/>
              <a:t> Kontext. In: </a:t>
            </a:r>
            <a:r>
              <a:rPr lang="cs-CZ" sz="2600" dirty="0" err="1"/>
              <a:t>Zeitschrift</a:t>
            </a:r>
            <a:r>
              <a:rPr lang="cs-CZ" sz="2600" dirty="0"/>
              <a:t> </a:t>
            </a:r>
            <a:r>
              <a:rPr lang="cs-CZ" sz="2600" dirty="0" err="1"/>
              <a:t>für</a:t>
            </a:r>
            <a:r>
              <a:rPr lang="cs-CZ" sz="2600" dirty="0"/>
              <a:t> </a:t>
            </a:r>
            <a:r>
              <a:rPr lang="cs-CZ" sz="2600" dirty="0" err="1"/>
              <a:t>Archäologie</a:t>
            </a:r>
            <a:r>
              <a:rPr lang="cs-CZ" sz="2600" dirty="0"/>
              <a:t> des </a:t>
            </a:r>
            <a:r>
              <a:rPr lang="cs-CZ" sz="2600" dirty="0" err="1"/>
              <a:t>Mittelalters</a:t>
            </a:r>
            <a:r>
              <a:rPr lang="cs-CZ" sz="2600" dirty="0"/>
              <a:t>. 25/26,  S. 7–18.</a:t>
            </a:r>
          </a:p>
          <a:p>
            <a:pPr lvl="0"/>
            <a:endParaRPr lang="cs-CZ" sz="2600" dirty="0"/>
          </a:p>
          <a:p>
            <a:r>
              <a:rPr lang="cs-CZ" sz="2600" dirty="0" err="1"/>
              <a:t>Fehring</a:t>
            </a:r>
            <a:r>
              <a:rPr lang="cs-CZ" sz="2600" dirty="0"/>
              <a:t>, G. 2000: Die </a:t>
            </a:r>
            <a:r>
              <a:rPr lang="cs-CZ" sz="2600" dirty="0" err="1"/>
              <a:t>Archäologie</a:t>
            </a:r>
            <a:r>
              <a:rPr lang="cs-CZ" sz="2600" dirty="0"/>
              <a:t> des </a:t>
            </a:r>
            <a:r>
              <a:rPr lang="cs-CZ" sz="2600" dirty="0" err="1"/>
              <a:t>Mittelalters</a:t>
            </a:r>
            <a:r>
              <a:rPr lang="cs-CZ" sz="2600" dirty="0"/>
              <a:t>. </a:t>
            </a:r>
            <a:r>
              <a:rPr lang="cs-CZ" sz="2600" dirty="0" err="1"/>
              <a:t>Eine</a:t>
            </a:r>
            <a:r>
              <a:rPr lang="cs-CZ" sz="2600" dirty="0"/>
              <a:t> </a:t>
            </a:r>
            <a:r>
              <a:rPr lang="cs-CZ" sz="2600" dirty="0" err="1"/>
              <a:t>Einführung</a:t>
            </a:r>
            <a:r>
              <a:rPr lang="cs-CZ" sz="2600" dirty="0"/>
              <a:t>. 3. vyd.  Darmstadt - Stuttgart. </a:t>
            </a:r>
          </a:p>
          <a:p>
            <a:pPr lvl="0"/>
            <a:endParaRPr lang="cs-CZ" sz="2600" dirty="0"/>
          </a:p>
          <a:p>
            <a:pPr lvl="0"/>
            <a:r>
              <a:rPr lang="cs-CZ" sz="2600" dirty="0" err="1"/>
              <a:t>Schimpff</a:t>
            </a:r>
            <a:r>
              <a:rPr lang="cs-CZ" sz="2600" dirty="0"/>
              <a:t>, V. 2004: </a:t>
            </a:r>
            <a:r>
              <a:rPr lang="cs-CZ" sz="2600" dirty="0" err="1"/>
              <a:t>Mittelalterarchäologie</a:t>
            </a:r>
            <a:r>
              <a:rPr lang="cs-CZ" sz="2600" dirty="0"/>
              <a:t>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Mentalitätsgeschichte</a:t>
            </a:r>
            <a:r>
              <a:rPr lang="cs-CZ" sz="2600" dirty="0"/>
              <a:t>: Der </a:t>
            </a:r>
            <a:r>
              <a:rPr lang="cs-CZ" sz="2600" dirty="0" err="1"/>
              <a:t>Griffel</a:t>
            </a:r>
            <a:r>
              <a:rPr lang="cs-CZ" sz="2600" dirty="0"/>
              <a:t> des </a:t>
            </a:r>
            <a:r>
              <a:rPr lang="cs-CZ" sz="2600" dirty="0" err="1"/>
              <a:t>sparsamen</a:t>
            </a:r>
            <a:r>
              <a:rPr lang="cs-CZ" sz="2600" dirty="0"/>
              <a:t> </a:t>
            </a:r>
            <a:r>
              <a:rPr lang="cs-CZ" sz="2600" dirty="0" err="1"/>
              <a:t>Kaufmanns</a:t>
            </a:r>
            <a:r>
              <a:rPr lang="cs-CZ" sz="2600" dirty="0"/>
              <a:t>. In: Volker </a:t>
            </a:r>
            <a:r>
              <a:rPr lang="cs-CZ" sz="2600" dirty="0" err="1"/>
              <a:t>Schimpff</a:t>
            </a:r>
            <a:r>
              <a:rPr lang="cs-CZ" sz="2600" dirty="0"/>
              <a:t>, </a:t>
            </a:r>
            <a:r>
              <a:rPr lang="cs-CZ" sz="2600" dirty="0" err="1"/>
              <a:t>Wieland</a:t>
            </a:r>
            <a:r>
              <a:rPr lang="cs-CZ" sz="2600" dirty="0"/>
              <a:t> </a:t>
            </a:r>
            <a:r>
              <a:rPr lang="cs-CZ" sz="2600" dirty="0" err="1"/>
              <a:t>Führ</a:t>
            </a:r>
            <a:r>
              <a:rPr lang="cs-CZ" sz="2600" dirty="0"/>
              <a:t> (</a:t>
            </a:r>
            <a:r>
              <a:rPr lang="cs-CZ" sz="2600" dirty="0" err="1"/>
              <a:t>Hrsg</a:t>
            </a:r>
            <a:r>
              <a:rPr lang="cs-CZ" sz="2600" dirty="0"/>
              <a:t>.): </a:t>
            </a:r>
            <a:r>
              <a:rPr lang="cs-CZ" sz="2600" dirty="0" err="1"/>
              <a:t>Historia</a:t>
            </a:r>
            <a:r>
              <a:rPr lang="cs-CZ" sz="2600" dirty="0"/>
              <a:t> in </a:t>
            </a:r>
            <a:r>
              <a:rPr lang="cs-CZ" sz="2600" dirty="0" err="1"/>
              <a:t>museo</a:t>
            </a:r>
            <a:r>
              <a:rPr lang="cs-CZ" sz="2600" dirty="0"/>
              <a:t>. </a:t>
            </a:r>
            <a:r>
              <a:rPr lang="cs-CZ" sz="2600" dirty="0" err="1"/>
              <a:t>Festschrift</a:t>
            </a:r>
            <a:r>
              <a:rPr lang="cs-CZ" sz="2600" dirty="0"/>
              <a:t> </a:t>
            </a:r>
            <a:r>
              <a:rPr lang="cs-CZ" sz="2600" dirty="0" err="1"/>
              <a:t>für</a:t>
            </a:r>
            <a:r>
              <a:rPr lang="cs-CZ" sz="2600" dirty="0"/>
              <a:t> Frank-Dietrich </a:t>
            </a:r>
            <a:r>
              <a:rPr lang="cs-CZ" sz="2600" dirty="0" err="1"/>
              <a:t>Jacob</a:t>
            </a:r>
            <a:r>
              <a:rPr lang="cs-CZ" sz="2600" dirty="0"/>
              <a:t> </a:t>
            </a:r>
            <a:r>
              <a:rPr lang="cs-CZ" sz="2600" dirty="0" err="1"/>
              <a:t>zum</a:t>
            </a:r>
            <a:r>
              <a:rPr lang="cs-CZ" sz="2600" dirty="0"/>
              <a:t> </a:t>
            </a:r>
            <a:r>
              <a:rPr lang="cs-CZ" sz="2600" dirty="0" err="1"/>
              <a:t>sechzigsten</a:t>
            </a:r>
            <a:r>
              <a:rPr lang="cs-CZ" sz="2600" dirty="0"/>
              <a:t> </a:t>
            </a:r>
            <a:r>
              <a:rPr lang="cs-CZ" sz="2600" dirty="0" err="1"/>
              <a:t>Geburtstag</a:t>
            </a:r>
            <a:r>
              <a:rPr lang="cs-CZ" sz="2600" dirty="0"/>
              <a:t>.  </a:t>
            </a:r>
            <a:r>
              <a:rPr lang="cs-CZ" sz="2600" dirty="0" err="1"/>
              <a:t>Langenweißbach</a:t>
            </a:r>
            <a:r>
              <a:rPr lang="cs-CZ" sz="2600" dirty="0"/>
              <a:t> 2004, S. 417–432</a:t>
            </a:r>
          </a:p>
          <a:p>
            <a:pPr lvl="0"/>
            <a:r>
              <a:rPr lang="cs-CZ" sz="2600" dirty="0" err="1"/>
              <a:t>Schreg</a:t>
            </a:r>
            <a:r>
              <a:rPr lang="cs-CZ" sz="2600" dirty="0"/>
              <a:t>, R. </a:t>
            </a:r>
            <a:r>
              <a:rPr lang="de-DE" sz="2600" dirty="0"/>
              <a:t> Archäologie der frühen Neuzeit. Der Beitrag der Archäologie angesichts zunehmender Schriftquellen. In: Mitteilungen der Deutschen Gesellschaft für Archäologie des Mittelalters und der Neuzeit. 18, 2007,  9–20</a:t>
            </a:r>
            <a:endParaRPr lang="cs-CZ" sz="2600" dirty="0"/>
          </a:p>
          <a:p>
            <a:endParaRPr lang="cs-CZ" sz="2600" dirty="0"/>
          </a:p>
          <a:p>
            <a:endParaRPr lang="cs-CZ" sz="2000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65956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2460</Words>
  <Application>Microsoft Office PowerPoint</Application>
  <PresentationFormat>Předvádění na obrazovce (4:3)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Motiv sady Office</vt:lpstr>
      <vt:lpstr>Archeologie mladšího středověku v Evropě</vt:lpstr>
      <vt:lpstr>Společné znaky vývoje archeologie mladšího středověku</vt:lpstr>
      <vt:lpstr>Británie 1</vt:lpstr>
      <vt:lpstr>Británie 2</vt:lpstr>
      <vt:lpstr>Británie 3</vt:lpstr>
      <vt:lpstr>Výběr z literatury</vt:lpstr>
      <vt:lpstr>Německo</vt:lpstr>
      <vt:lpstr>Německo</vt:lpstr>
      <vt:lpstr>Výběr literatury</vt:lpstr>
      <vt:lpstr>Rakousko</vt:lpstr>
      <vt:lpstr>Francie</vt:lpstr>
      <vt:lpstr>Švédsko</vt:lpstr>
      <vt:lpstr>Norsko</vt:lpstr>
      <vt:lpstr>Polsko  :</vt:lpstr>
      <vt:lpstr>Maďarsko</vt:lpstr>
      <vt:lpstr>Maltská konvence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Archeologie mladšího středověku v Evropě</dc:title>
  <dc:creator>Doma</dc:creator>
  <cp:lastModifiedBy>Rudolf Procházka</cp:lastModifiedBy>
  <cp:revision>78</cp:revision>
  <dcterms:created xsi:type="dcterms:W3CDTF">2017-02-27T19:20:33Z</dcterms:created>
  <dcterms:modified xsi:type="dcterms:W3CDTF">2023-10-11T06:55:47Z</dcterms:modified>
</cp:coreProperties>
</file>