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6"/>
  </p:notesMasterIdLst>
  <p:sldIdLst>
    <p:sldId id="307" r:id="rId2"/>
    <p:sldId id="308" r:id="rId3"/>
    <p:sldId id="257" r:id="rId4"/>
    <p:sldId id="256" r:id="rId5"/>
    <p:sldId id="270" r:id="rId6"/>
    <p:sldId id="260" r:id="rId7"/>
    <p:sldId id="309" r:id="rId8"/>
    <p:sldId id="259" r:id="rId9"/>
    <p:sldId id="258" r:id="rId10"/>
    <p:sldId id="261" r:id="rId11"/>
    <p:sldId id="262" r:id="rId12"/>
    <p:sldId id="273" r:id="rId13"/>
    <p:sldId id="310" r:id="rId14"/>
    <p:sldId id="263" r:id="rId15"/>
  </p:sldIdLst>
  <p:sldSz cx="9144000" cy="5143500" type="screen16x9"/>
  <p:notesSz cx="6858000" cy="9144000"/>
  <p:embeddedFontLst>
    <p:embeddedFont>
      <p:font typeface="Dela Gothic One" pitchFamily="2" charset="-128"/>
      <p:regular r:id="rId17"/>
    </p:embeddedFont>
    <p:embeddedFont>
      <p:font typeface="Bebas Neue" panose="020B0606020202050201" pitchFamily="34" charset="77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unito Light" panose="020F0302020204030204" pitchFamily="34" charset="0"/>
      <p:regular r:id="rId23"/>
      <p: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Condensed Light" panose="020F0302020204030204" pitchFamily="34" charset="0"/>
      <p:regular r:id="rId29"/>
      <p:italic r:id="rId30"/>
    </p:embeddedFont>
    <p:embeddedFont>
      <p:font typeface="Trispace" pitchFamily="2" charset="77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orient="horz" pos="2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608A44-8692-449D-B530-6DCAF57C6A19}">
  <a:tblStyle styleId="{5C608A44-8692-449D-B530-6DCAF57C6A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770"/>
  </p:normalViewPr>
  <p:slideViewPr>
    <p:cSldViewPr snapToGrid="0">
      <p:cViewPr varScale="1">
        <p:scale>
          <a:sx n="108" d="100"/>
          <a:sy n="108" d="100"/>
        </p:scale>
        <p:origin x="208" y="664"/>
      </p:cViewPr>
      <p:guideLst>
        <p:guide orient="horz" pos="3240"/>
        <p:guide orient="horz" pos="2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110e7b17c3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110e7b17c3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076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10e7b17c3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10e7b17c3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116e04b47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116e04b47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116e04b47b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1116e04b47b_2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934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10e7b17c3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110e7b17c3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116e04b47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116e04b47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885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de369de01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de369de01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10e7b17c3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110e7b17c3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116e04b47b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116e04b47b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1250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de369de01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de369de01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de369de01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0de369de01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10e7b17c3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10e7b17c3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10e7b17c3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10e7b17c3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0000"/>
          </a:blip>
          <a:srcRect l="7798" r="7806"/>
          <a:stretch/>
        </p:blipFill>
        <p:spPr>
          <a:xfrm rot="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841850"/>
            <a:ext cx="6595200" cy="28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0725" y="3840850"/>
            <a:ext cx="51621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 amt="20000"/>
          </a:blip>
          <a:srcRect l="7798" r="7806"/>
          <a:stretch/>
        </p:blipFill>
        <p:spPr>
          <a:xfrm rot="-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437961" y="1345457"/>
            <a:ext cx="31341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1437950" y="1643225"/>
            <a:ext cx="3134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345224"/>
            <a:ext cx="7248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3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4"/>
          </p:nvPr>
        </p:nvSpPr>
        <p:spPr>
          <a:xfrm>
            <a:off x="1437936" y="2511200"/>
            <a:ext cx="3134100" cy="2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1437925" y="2808750"/>
            <a:ext cx="3134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 hasCustomPrompt="1"/>
          </p:nvPr>
        </p:nvSpPr>
        <p:spPr>
          <a:xfrm>
            <a:off x="713225" y="2511200"/>
            <a:ext cx="724800" cy="2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7"/>
          </p:nvPr>
        </p:nvSpPr>
        <p:spPr>
          <a:xfrm>
            <a:off x="1437961" y="3676733"/>
            <a:ext cx="3134100" cy="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1437950" y="3974275"/>
            <a:ext cx="3134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9" hasCustomPrompt="1"/>
          </p:nvPr>
        </p:nvSpPr>
        <p:spPr>
          <a:xfrm>
            <a:off x="713225" y="3676500"/>
            <a:ext cx="724800" cy="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3"/>
          </p:nvPr>
        </p:nvSpPr>
        <p:spPr>
          <a:xfrm>
            <a:off x="5296727" y="1345457"/>
            <a:ext cx="31341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4"/>
          </p:nvPr>
        </p:nvSpPr>
        <p:spPr>
          <a:xfrm>
            <a:off x="5296725" y="1643225"/>
            <a:ext cx="3134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1991" y="1345224"/>
            <a:ext cx="7248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6"/>
          </p:nvPr>
        </p:nvSpPr>
        <p:spPr>
          <a:xfrm>
            <a:off x="5296701" y="2511433"/>
            <a:ext cx="3134100" cy="2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7"/>
          </p:nvPr>
        </p:nvSpPr>
        <p:spPr>
          <a:xfrm>
            <a:off x="5296700" y="2808750"/>
            <a:ext cx="3134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571990" y="2511200"/>
            <a:ext cx="724800" cy="2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9"/>
          </p:nvPr>
        </p:nvSpPr>
        <p:spPr>
          <a:xfrm>
            <a:off x="5296727" y="3676733"/>
            <a:ext cx="3134100" cy="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20"/>
          </p:nvPr>
        </p:nvSpPr>
        <p:spPr>
          <a:xfrm>
            <a:off x="5296725" y="3974275"/>
            <a:ext cx="3134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571991" y="3676500"/>
            <a:ext cx="724800" cy="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 rotWithShape="1">
          <a:blip r:embed="rId2">
            <a:alphaModFix amt="20000"/>
          </a:blip>
          <a:srcRect l="15604"/>
          <a:stretch/>
        </p:blipFill>
        <p:spPr>
          <a:xfrm rot="-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713225" y="1006650"/>
            <a:ext cx="6101700" cy="22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713225" y="3286500"/>
            <a:ext cx="6101700" cy="6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2">
            <a:alphaModFix amt="20000"/>
          </a:blip>
          <a:srcRect l="7798" r="7806"/>
          <a:stretch/>
        </p:blipFill>
        <p:spPr>
          <a:xfrm rot="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713225" y="3439950"/>
            <a:ext cx="6735000" cy="4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713225" y="1263150"/>
            <a:ext cx="6735000" cy="20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 rotWithShape="1">
          <a:blip r:embed="rId2">
            <a:alphaModFix amt="20000"/>
          </a:blip>
          <a:srcRect l="15604"/>
          <a:stretch/>
        </p:blipFill>
        <p:spPr>
          <a:xfrm rot="-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083950" y="909863"/>
            <a:ext cx="3852000" cy="18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1"/>
          </p:nvPr>
        </p:nvSpPr>
        <p:spPr>
          <a:xfrm>
            <a:off x="1083950" y="2797775"/>
            <a:ext cx="38520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accent2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5"/>
          <p:cNvPicPr preferRelativeResize="0"/>
          <p:nvPr/>
        </p:nvPicPr>
        <p:blipFill rotWithShape="1">
          <a:blip r:embed="rId2">
            <a:alphaModFix amt="20000"/>
          </a:blip>
          <a:srcRect l="18827" t="26128" r="18827"/>
          <a:stretch/>
        </p:blipFill>
        <p:spPr>
          <a:xfrm rot="-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5"/>
          <p:cNvSpPr/>
          <p:nvPr/>
        </p:nvSpPr>
        <p:spPr>
          <a:xfrm>
            <a:off x="713225" y="3625075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SOP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43" name="Google Shape;143;p25"/>
          <p:cNvSpPr/>
          <p:nvPr/>
        </p:nvSpPr>
        <p:spPr>
          <a:xfrm>
            <a:off x="713225" y="4166975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Strategy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44" name="Google Shape;144;p25"/>
          <p:cNvSpPr/>
          <p:nvPr/>
        </p:nvSpPr>
        <p:spPr>
          <a:xfrm>
            <a:off x="6355075" y="539500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rPr>
              <a:t>Marketing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6355075" y="1081400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Plan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46" name="Google Shape;146;p25"/>
          <p:cNvSpPr/>
          <p:nvPr/>
        </p:nvSpPr>
        <p:spPr>
          <a:xfrm>
            <a:off x="4198475" y="539500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rPr>
              <a:t>Vision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solidFill>
          <a:schemeClr val="lt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 rotWithShape="1">
          <a:blip r:embed="rId2">
            <a:alphaModFix amt="20000"/>
          </a:blip>
          <a:srcRect l="12824" t="5954" r="12831" b="5954"/>
          <a:stretch/>
        </p:blipFill>
        <p:spPr>
          <a:xfrm rot="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/>
          <p:nvPr/>
        </p:nvSpPr>
        <p:spPr>
          <a:xfrm>
            <a:off x="6355075" y="3625075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Trispace"/>
                <a:ea typeface="Trispace"/>
                <a:cs typeface="Trispace"/>
                <a:sym typeface="Trispace"/>
              </a:rPr>
              <a:t>Analysis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6355075" y="4166975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Strategy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4198475" y="4166975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rPr>
              <a:t>Plan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4198475" y="3625075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Vision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6355075" y="3083175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Trispace"/>
                <a:ea typeface="Trispace"/>
                <a:cs typeface="Trispace"/>
                <a:sym typeface="Trispace"/>
              </a:rPr>
              <a:t>SOP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713225" y="539500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Goals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 amt="20000"/>
          </a:blip>
          <a:srcRect l="7798" r="7806"/>
          <a:stretch/>
        </p:blipFill>
        <p:spPr>
          <a:xfrm rot="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286325" y="1784163"/>
            <a:ext cx="4939200" cy="10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784163"/>
            <a:ext cx="1398600" cy="10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286325" y="2829388"/>
            <a:ext cx="49392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 amt="20000"/>
          </a:blip>
          <a:srcRect l="7798" r="7806"/>
          <a:stretch/>
        </p:blipFill>
        <p:spPr>
          <a:xfrm rot="-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13250" y="1081175"/>
            <a:ext cx="7717500" cy="3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0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 amt="20000"/>
          </a:blip>
          <a:srcRect l="7798" r="7806"/>
          <a:stretch/>
        </p:blipFill>
        <p:spPr>
          <a:xfrm rot="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797000" y="1171775"/>
            <a:ext cx="2742600" cy="4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2"/>
          </p:nvPr>
        </p:nvSpPr>
        <p:spPr>
          <a:xfrm>
            <a:off x="3797000" y="2730500"/>
            <a:ext cx="2742600" cy="4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3797000" y="3167025"/>
            <a:ext cx="2742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797000" y="1608300"/>
            <a:ext cx="2742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4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 amt="20000"/>
          </a:blip>
          <a:srcRect l="7798" r="7806"/>
          <a:stretch/>
        </p:blipFill>
        <p:spPr>
          <a:xfrm rot="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 rotWithShape="1">
          <a:blip r:embed="rId2">
            <a:alphaModFix amt="20000"/>
          </a:blip>
          <a:srcRect l="7798" r="7806"/>
          <a:stretch/>
        </p:blipFill>
        <p:spPr>
          <a:xfrm rot="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13225" y="914675"/>
            <a:ext cx="4857900" cy="9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13225" y="1940725"/>
            <a:ext cx="4857900" cy="22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 rotWithShape="1">
          <a:blip r:embed="rId2">
            <a:alphaModFix amt="20000"/>
          </a:blip>
          <a:srcRect l="15604"/>
          <a:stretch/>
        </p:blipFill>
        <p:spPr>
          <a:xfrm rot="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720000" y="824225"/>
            <a:ext cx="5844900" cy="87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720000" y="1694475"/>
            <a:ext cx="5844900" cy="14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5134175" y="817425"/>
            <a:ext cx="3296400" cy="19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10"/>
          <p:cNvPicPr preferRelativeResize="0"/>
          <p:nvPr/>
        </p:nvPicPr>
        <p:blipFill rotWithShape="1">
          <a:blip r:embed="rId2">
            <a:alphaModFix amt="10000"/>
          </a:blip>
          <a:srcRect l="15604"/>
          <a:stretch/>
        </p:blipFill>
        <p:spPr>
          <a:xfrm rot="-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 rotWithShape="1">
          <a:blip r:embed="rId2">
            <a:alphaModFix amt="10000"/>
          </a:blip>
          <a:srcRect l="15604"/>
          <a:stretch/>
        </p:blipFill>
        <p:spPr>
          <a:xfrm rot="5400000">
            <a:off x="1995625" y="-2004900"/>
            <a:ext cx="5152750" cy="915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ispace"/>
              <a:buChar char="●"/>
              <a:defRPr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ispace"/>
              <a:buChar char="○"/>
              <a:defRPr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ispace"/>
              <a:buChar char="■"/>
              <a:defRPr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ispace"/>
              <a:buChar char="●"/>
              <a:defRPr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ispace"/>
              <a:buChar char="○"/>
              <a:defRPr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ispace"/>
              <a:buChar char="■"/>
              <a:defRPr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ispace"/>
              <a:buChar char="●"/>
              <a:defRPr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ispace"/>
              <a:buChar char="○"/>
              <a:defRPr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ispace"/>
              <a:buChar char="■"/>
              <a:defRPr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71" r:id="rId14"/>
    <p:sldLayoutId id="2147483672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5-jA-vXNX-M" TargetMode="Externa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jpg"/><Relationship Id="rId5" Type="http://schemas.openxmlformats.org/officeDocument/2006/relationships/hyperlink" Target="https://www.youtube.com/watch?v=JZWtuAIM1Ak" TargetMode="Externa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sL-9Khv7wa4" TargetMode="Externa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youtu.be/_O3eKij7jk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8"/>
          <p:cNvSpPr txBox="1">
            <a:spLocks noGrp="1"/>
          </p:cNvSpPr>
          <p:nvPr>
            <p:ph type="title"/>
          </p:nvPr>
        </p:nvSpPr>
        <p:spPr>
          <a:xfrm>
            <a:off x="5134175" y="817425"/>
            <a:ext cx="3296400" cy="19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532" name="Google Shape;532;p48"/>
          <p:cNvSpPr/>
          <p:nvPr/>
        </p:nvSpPr>
        <p:spPr>
          <a:xfrm>
            <a:off x="6355075" y="4166975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Trispace"/>
                <a:ea typeface="Trispace"/>
                <a:cs typeface="Trispace"/>
                <a:sym typeface="Trispace"/>
              </a:rPr>
              <a:t>Plan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33" name="Google Shape;533;p48"/>
          <p:cNvSpPr/>
          <p:nvPr/>
        </p:nvSpPr>
        <p:spPr>
          <a:xfrm>
            <a:off x="6355075" y="3625075"/>
            <a:ext cx="2075700" cy="441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Marketing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3928F06-130B-6B7E-0D27-3FB588964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229" y="35646"/>
            <a:ext cx="9608457" cy="5404757"/>
          </a:xfrm>
          <a:prstGeom prst="rect">
            <a:avLst/>
          </a:prstGeom>
        </p:spPr>
      </p:pic>
      <p:sp>
        <p:nvSpPr>
          <p:cNvPr id="6" name="Google Shape;165;p30">
            <a:extLst>
              <a:ext uri="{FF2B5EF4-FFF2-40B4-BE49-F238E27FC236}">
                <a16:creationId xmlns:a16="http://schemas.microsoft.com/office/drawing/2014/main" id="{257BE75C-2459-17A6-EEF1-AC1830363CEB}"/>
              </a:ext>
            </a:extLst>
          </p:cNvPr>
          <p:cNvSpPr txBox="1">
            <a:spLocks/>
          </p:cNvSpPr>
          <p:nvPr/>
        </p:nvSpPr>
        <p:spPr>
          <a:xfrm>
            <a:off x="470908" y="775662"/>
            <a:ext cx="7077836" cy="392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 b="0" i="0" u="none" strike="noStrike" cap="none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a Gothic One"/>
              <a:buNone/>
              <a:defRPr sz="28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l"/>
            <a:r>
              <a:rPr lang="en-GB" sz="5400" dirty="0">
                <a:solidFill>
                  <a:schemeClr val="tx1"/>
                </a:solidFill>
              </a:rPr>
              <a:t>THE STRANGE VARIETY OF ACCENTS IN </a:t>
            </a:r>
            <a:r>
              <a:rPr lang="en-GB" sz="5400" i="1" dirty="0">
                <a:solidFill>
                  <a:schemeClr val="tx1"/>
                </a:solidFill>
              </a:rPr>
              <a:t>KNIVES OUT</a:t>
            </a:r>
            <a:endParaRPr lang="en-GB" sz="5400" dirty="0">
              <a:solidFill>
                <a:schemeClr val="tx1"/>
              </a:solidFill>
            </a:endParaRPr>
          </a:p>
        </p:txBody>
      </p:sp>
      <p:pic>
        <p:nvPicPr>
          <p:cNvPr id="7" name="Audio Recording 30. 11. 2022 20:59:44" descr="Audio Recording 30. 11. 2022 20:59:44">
            <a:hlinkClick r:id="" action="ppaction://media"/>
            <a:extLst>
              <a:ext uri="{FF2B5EF4-FFF2-40B4-BE49-F238E27FC236}">
                <a16:creationId xmlns:a16="http://schemas.microsoft.com/office/drawing/2014/main" id="{B40EA8CF-624F-291C-C2D7-3F8247149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6863" y="170288"/>
            <a:ext cx="647137" cy="64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6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>
            <a:spLocks noGrp="1"/>
          </p:cNvSpPr>
          <p:nvPr>
            <p:ph type="title"/>
          </p:nvPr>
        </p:nvSpPr>
        <p:spPr>
          <a:xfrm>
            <a:off x="540689" y="848803"/>
            <a:ext cx="8325016" cy="38533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TALKING ABOUT THE ACCENT</a:t>
            </a:r>
            <a:endParaRPr dirty="0"/>
          </a:p>
        </p:txBody>
      </p:sp>
      <p:sp>
        <p:nvSpPr>
          <p:cNvPr id="223" name="Google Shape;223;p35"/>
          <p:cNvSpPr txBox="1">
            <a:spLocks noGrp="1"/>
          </p:cNvSpPr>
          <p:nvPr>
            <p:ph type="title" idx="2"/>
          </p:nvPr>
        </p:nvSpPr>
        <p:spPr>
          <a:xfrm>
            <a:off x="1736164" y="990294"/>
            <a:ext cx="5671672" cy="10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CAST</a:t>
            </a:r>
            <a:endParaRPr dirty="0"/>
          </a:p>
        </p:txBody>
      </p:sp>
      <p:sp>
        <p:nvSpPr>
          <p:cNvPr id="224" name="Google Shape;224;p35"/>
          <p:cNvSpPr txBox="1">
            <a:spLocks noGrp="1"/>
          </p:cNvSpPr>
          <p:nvPr>
            <p:ph type="subTitle" idx="1"/>
          </p:nvPr>
        </p:nvSpPr>
        <p:spPr>
          <a:xfrm>
            <a:off x="2200964" y="3587014"/>
            <a:ext cx="572859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hlinkClick r:id="rId5"/>
              </a:rPr>
              <a:t>https://www.youtube.com/watch?v=5-jA-vXNX-M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25" name="Google Shape;225;p35"/>
          <p:cNvCxnSpPr/>
          <p:nvPr/>
        </p:nvCxnSpPr>
        <p:spPr>
          <a:xfrm>
            <a:off x="862625" y="3465467"/>
            <a:ext cx="1099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Audio Recording 30. 11. 2022 21:12:46" descr="Audio Recording 30. 11. 2022 21:12:46">
            <a:hlinkClick r:id="" action="ppaction://media"/>
            <a:extLst>
              <a:ext uri="{FF2B5EF4-FFF2-40B4-BE49-F238E27FC236}">
                <a16:creationId xmlns:a16="http://schemas.microsoft.com/office/drawing/2014/main" id="{D4383002-2688-ABBF-96EF-7D8387DC9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0353" y="113829"/>
            <a:ext cx="614839" cy="614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9B10F25-A14F-4CD7-D356-4ECEC9069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685" y="-547018"/>
            <a:ext cx="9573369" cy="6380651"/>
          </a:xfrm>
          <a:prstGeom prst="rect">
            <a:avLst/>
          </a:prstGeom>
        </p:spPr>
      </p:pic>
      <p:sp>
        <p:nvSpPr>
          <p:cNvPr id="233" name="Google Shape;233;p36"/>
          <p:cNvSpPr txBox="1">
            <a:spLocks noGrp="1"/>
          </p:cNvSpPr>
          <p:nvPr>
            <p:ph type="title"/>
          </p:nvPr>
        </p:nvSpPr>
        <p:spPr>
          <a:xfrm>
            <a:off x="211117" y="211975"/>
            <a:ext cx="5505871" cy="87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FAMILY</a:t>
            </a:r>
            <a:endParaRPr dirty="0"/>
          </a:p>
        </p:txBody>
      </p:sp>
      <p:pic>
        <p:nvPicPr>
          <p:cNvPr id="4" name="Audio Recording 30. 11. 2022 21:13:31" descr="Audio Recording 30. 11. 2022 21:13:31">
            <a:hlinkClick r:id="" action="ppaction://media"/>
            <a:extLst>
              <a:ext uri="{FF2B5EF4-FFF2-40B4-BE49-F238E27FC236}">
                <a16:creationId xmlns:a16="http://schemas.microsoft.com/office/drawing/2014/main" id="{6CD0F2DB-156D-EAC7-9B8C-3C716B331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6847" y="-428341"/>
            <a:ext cx="640316" cy="640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7"/>
          <p:cNvSpPr txBox="1">
            <a:spLocks noGrp="1"/>
          </p:cNvSpPr>
          <p:nvPr>
            <p:ph type="title"/>
          </p:nvPr>
        </p:nvSpPr>
        <p:spPr>
          <a:xfrm>
            <a:off x="621477" y="683850"/>
            <a:ext cx="3852000" cy="18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JONI THROMBEY</a:t>
            </a:r>
            <a:endParaRPr sz="3600" dirty="0"/>
          </a:p>
        </p:txBody>
      </p:sp>
      <p:sp>
        <p:nvSpPr>
          <p:cNvPr id="526" name="Google Shape;526;p47"/>
          <p:cNvSpPr txBox="1">
            <a:spLocks noGrp="1"/>
          </p:cNvSpPr>
          <p:nvPr>
            <p:ph type="subTitle" idx="1"/>
          </p:nvPr>
        </p:nvSpPr>
        <p:spPr>
          <a:xfrm>
            <a:off x="621477" y="2408161"/>
            <a:ext cx="3852000" cy="2236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(TONI COLLETTE)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VALLEY GIRL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Open mouth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Uptalking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E</a:t>
            </a:r>
            <a:r>
              <a:rPr lang="en" dirty="0" err="1"/>
              <a:t>nd</a:t>
            </a:r>
            <a:r>
              <a:rPr lang="en" dirty="0"/>
              <a:t>-emphasis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i="1" dirty="0"/>
              <a:t>“Who is that guy?” “You’re famous.”</a:t>
            </a:r>
            <a:endParaRPr i="1" dirty="0"/>
          </a:p>
        </p:txBody>
      </p:sp>
      <p:pic>
        <p:nvPicPr>
          <p:cNvPr id="3" name="Picture 2" descr="A person in a dress&#10;&#10;Description automatically generated with low confidence">
            <a:extLst>
              <a:ext uri="{FF2B5EF4-FFF2-40B4-BE49-F238E27FC236}">
                <a16:creationId xmlns:a16="http://schemas.microsoft.com/office/drawing/2014/main" id="{76001192-5E4B-C6E9-34D2-CE2846B95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524" y="680260"/>
            <a:ext cx="3964411" cy="3964411"/>
          </a:xfrm>
          <a:prstGeom prst="rect">
            <a:avLst/>
          </a:prstGeom>
        </p:spPr>
      </p:pic>
      <p:pic>
        <p:nvPicPr>
          <p:cNvPr id="4" name="Audio Recording 30. 11. 2022 21:17:27" descr="Audio Recording 30. 11. 2022 21:17:27">
            <a:hlinkClick r:id="" action="ppaction://media"/>
            <a:extLst>
              <a:ext uri="{FF2B5EF4-FFF2-40B4-BE49-F238E27FC236}">
                <a16:creationId xmlns:a16="http://schemas.microsoft.com/office/drawing/2014/main" id="{0BA13DCF-2BEA-D2C8-5F9F-365F99D5D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947" y="114285"/>
            <a:ext cx="565975" cy="565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9"/>
          <p:cNvSpPr txBox="1">
            <a:spLocks noGrp="1"/>
          </p:cNvSpPr>
          <p:nvPr>
            <p:ph type="subTitle" idx="3"/>
          </p:nvPr>
        </p:nvSpPr>
        <p:spPr>
          <a:xfrm>
            <a:off x="4343249" y="1855912"/>
            <a:ext cx="3605664" cy="2613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" dirty="0"/>
              <a:t>(JAMIE LEE CURTIS)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GIRL BOSS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 err="1"/>
              <a:t>Rhotic</a:t>
            </a:r>
            <a:r>
              <a:rPr lang="cs-CZ" dirty="0"/>
              <a:t> (</a:t>
            </a:r>
            <a:r>
              <a:rPr lang="cs-CZ" dirty="0" err="1"/>
              <a:t>father</a:t>
            </a:r>
            <a:r>
              <a:rPr lang="cs-CZ" dirty="0"/>
              <a:t>, </a:t>
            </a:r>
            <a:r>
              <a:rPr lang="cs-CZ" dirty="0" err="1"/>
              <a:t>here</a:t>
            </a:r>
            <a:r>
              <a:rPr lang="cs-CZ" dirty="0"/>
              <a:t>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T-</a:t>
            </a:r>
            <a:r>
              <a:rPr lang="cs-CZ" dirty="0" err="1"/>
              <a:t>flapping</a:t>
            </a:r>
            <a:endParaRPr lang="cs-CZ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 err="1"/>
              <a:t>Intrusion</a:t>
            </a: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hlinkClick r:id="rId5"/>
              </a:rPr>
              <a:t>https://www.youtube.com/watch?v=JZWtuAIM1Ak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(Listen to the difference of </a:t>
            </a:r>
            <a:r>
              <a:rPr lang="en-GB" i="1" dirty="0"/>
              <a:t>here </a:t>
            </a:r>
            <a:r>
              <a:rPr lang="en-GB" dirty="0"/>
              <a:t>with Linda and Mr. Blanc)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793" name="Google Shape;793;p59"/>
          <p:cNvSpPr txBox="1">
            <a:spLocks noGrp="1"/>
          </p:cNvSpPr>
          <p:nvPr>
            <p:ph type="title" idx="4"/>
          </p:nvPr>
        </p:nvSpPr>
        <p:spPr>
          <a:xfrm>
            <a:off x="4275410" y="674148"/>
            <a:ext cx="4359707" cy="10466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LINDA </a:t>
            </a:r>
            <a:br>
              <a:rPr lang="en" dirty="0"/>
            </a:br>
            <a:r>
              <a:rPr lang="en" dirty="0"/>
              <a:t>DRYSDALE</a:t>
            </a:r>
            <a:endParaRPr dirty="0"/>
          </a:p>
        </p:txBody>
      </p:sp>
      <p:pic>
        <p:nvPicPr>
          <p:cNvPr id="9" name="Picture 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C81C8B5-715A-93DB-434E-28FC604CC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69" y="578733"/>
            <a:ext cx="2920945" cy="4125629"/>
          </a:xfrm>
          <a:prstGeom prst="rect">
            <a:avLst/>
          </a:prstGeom>
        </p:spPr>
      </p:pic>
      <p:pic>
        <p:nvPicPr>
          <p:cNvPr id="10" name="Audio Recording 30. 11. 2022 21:18:50" descr="Audio Recording 30. 11. 2022 21:18:50">
            <a:hlinkClick r:id="" action="ppaction://media"/>
            <a:extLst>
              <a:ext uri="{FF2B5EF4-FFF2-40B4-BE49-F238E27FC236}">
                <a16:creationId xmlns:a16="http://schemas.microsoft.com/office/drawing/2014/main" id="{590AE695-5F70-0107-2850-A8BD74D6B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1481" y="87862"/>
            <a:ext cx="586286" cy="5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4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subTitle" idx="1"/>
          </p:nvPr>
        </p:nvSpPr>
        <p:spPr>
          <a:xfrm>
            <a:off x="713225" y="1263150"/>
            <a:ext cx="6735000" cy="20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hlinkClick r:id="rId5"/>
              </a:rPr>
              <a:t>https://www.youtube.com/watch?v=sL-9Khv7wa4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DC21D-9070-0CFA-72B7-04630FC62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WATCH  THE TRAILER HERE</a:t>
            </a:r>
          </a:p>
        </p:txBody>
      </p:sp>
      <p:pic>
        <p:nvPicPr>
          <p:cNvPr id="4" name="Audio Recording 30. 11. 2022 21:19:37" descr="Audio Recording 30. 11. 2022 21:19:37">
            <a:hlinkClick r:id="" action="ppaction://media"/>
            <a:extLst>
              <a:ext uri="{FF2B5EF4-FFF2-40B4-BE49-F238E27FC236}">
                <a16:creationId xmlns:a16="http://schemas.microsoft.com/office/drawing/2014/main" id="{8709C043-DE45-B803-D127-69DF3802A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2045" y="161059"/>
            <a:ext cx="670214" cy="67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7"/>
          <p:cNvSpPr txBox="1">
            <a:spLocks noGrp="1"/>
          </p:cNvSpPr>
          <p:nvPr>
            <p:ph type="title"/>
          </p:nvPr>
        </p:nvSpPr>
        <p:spPr>
          <a:xfrm>
            <a:off x="321419" y="909875"/>
            <a:ext cx="38520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BEST WHODUNNIT EVER MADE!</a:t>
            </a:r>
          </a:p>
        </p:txBody>
      </p:sp>
      <p:sp>
        <p:nvSpPr>
          <p:cNvPr id="526" name="Google Shape;526;p47"/>
          <p:cNvSpPr txBox="1">
            <a:spLocks noGrp="1"/>
          </p:cNvSpPr>
          <p:nvPr>
            <p:ph type="subTitle" idx="1"/>
          </p:nvPr>
        </p:nvSpPr>
        <p:spPr>
          <a:xfrm>
            <a:off x="402131" y="2815027"/>
            <a:ext cx="3852000" cy="1346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2019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/>
              <a:t>Director</a:t>
            </a:r>
            <a:r>
              <a:rPr lang="cs-CZ" dirty="0"/>
              <a:t>: Rian Johnson</a:t>
            </a:r>
          </a:p>
          <a:p>
            <a:pPr marL="0" indent="0" algn="r"/>
            <a:r>
              <a:rPr lang="cs-CZ" dirty="0" err="1"/>
              <a:t>Academy</a:t>
            </a:r>
            <a:r>
              <a:rPr lang="cs-CZ" dirty="0"/>
              <a:t> </a:t>
            </a:r>
            <a:r>
              <a:rPr lang="cs-CZ" dirty="0" err="1"/>
              <a:t>Award</a:t>
            </a:r>
            <a:r>
              <a:rPr lang="cs-CZ" dirty="0"/>
              <a:t> </a:t>
            </a:r>
            <a:r>
              <a:rPr lang="cs-CZ" dirty="0" err="1"/>
              <a:t>nominated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Best </a:t>
            </a:r>
            <a:r>
              <a:rPr lang="cs-CZ" dirty="0" err="1"/>
              <a:t>Original</a:t>
            </a:r>
            <a:r>
              <a:rPr lang="cs-CZ" dirty="0"/>
              <a:t> </a:t>
            </a:r>
            <a:r>
              <a:rPr lang="cs-CZ" dirty="0" err="1"/>
              <a:t>Screenplay</a:t>
            </a:r>
            <a:endParaRPr lang="cs-CZ" dirty="0"/>
          </a:p>
          <a:p>
            <a:pPr marL="0" indent="0" algn="r"/>
            <a:r>
              <a:rPr lang="cs-CZ" dirty="0"/>
              <a:t>52 </a:t>
            </a:r>
            <a:r>
              <a:rPr lang="cs-CZ" dirty="0" err="1"/>
              <a:t>awards</a:t>
            </a:r>
            <a:endParaRPr lang="cs-CZ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 descr="A group of men walking in the woods&#10;&#10;Description automatically generated with medium confidence">
            <a:extLst>
              <a:ext uri="{FF2B5EF4-FFF2-40B4-BE49-F238E27FC236}">
                <a16:creationId xmlns:a16="http://schemas.microsoft.com/office/drawing/2014/main" id="{15E4CDC6-D45D-45C6-A3C3-A8CCAFC94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843" y="1130170"/>
            <a:ext cx="4614531" cy="2883159"/>
          </a:xfrm>
          <a:prstGeom prst="rect">
            <a:avLst/>
          </a:prstGeom>
        </p:spPr>
      </p:pic>
      <p:pic>
        <p:nvPicPr>
          <p:cNvPr id="4" name="Audio Recording 30. 11. 2022 21:01:18" descr="Audio Recording 30. 11. 2022 21:01:18">
            <a:hlinkClick r:id="" action="ppaction://media"/>
            <a:extLst>
              <a:ext uri="{FF2B5EF4-FFF2-40B4-BE49-F238E27FC236}">
                <a16:creationId xmlns:a16="http://schemas.microsoft.com/office/drawing/2014/main" id="{FFB0E6B1-E7EF-A34A-7E02-9BEB9C84E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2170" y="97075"/>
            <a:ext cx="647204" cy="64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8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>
            <a:spLocks noGrp="1"/>
          </p:cNvSpPr>
          <p:nvPr>
            <p:ph type="body" idx="1"/>
          </p:nvPr>
        </p:nvSpPr>
        <p:spPr>
          <a:xfrm>
            <a:off x="713250" y="1081175"/>
            <a:ext cx="3176825" cy="3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dk1"/>
                </a:solidFill>
              </a:rPr>
              <a:t>When renowned crime novelist Harlan </a:t>
            </a:r>
            <a:r>
              <a:rPr lang="en-GB" sz="1400" dirty="0" err="1">
                <a:solidFill>
                  <a:schemeClr val="dk1"/>
                </a:solidFill>
              </a:rPr>
              <a:t>Thrombey</a:t>
            </a:r>
            <a:r>
              <a:rPr lang="en-GB" sz="1400" dirty="0">
                <a:solidFill>
                  <a:schemeClr val="dk1"/>
                </a:solidFill>
              </a:rPr>
              <a:t> is found dead at his estate after his 85</a:t>
            </a:r>
            <a:r>
              <a:rPr lang="en-GB" sz="1400" baseline="30000" dirty="0">
                <a:solidFill>
                  <a:schemeClr val="dk1"/>
                </a:solidFill>
              </a:rPr>
              <a:t>th</a:t>
            </a:r>
            <a:r>
              <a:rPr lang="en-GB" sz="1400" dirty="0">
                <a:solidFill>
                  <a:schemeClr val="dk1"/>
                </a:solidFill>
              </a:rPr>
              <a:t> birthday, Detective Benoit Blanc is mysteriously enlisted to investigate.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dk1"/>
                </a:solidFill>
              </a:rPr>
              <a:t>From Harlan’s </a:t>
            </a:r>
            <a:r>
              <a:rPr lang="en-GB" sz="1400" dirty="0" err="1">
                <a:solidFill>
                  <a:schemeClr val="dk1"/>
                </a:solidFill>
              </a:rPr>
              <a:t>disfunctional</a:t>
            </a:r>
            <a:r>
              <a:rPr lang="en-GB" sz="1400" dirty="0">
                <a:solidFill>
                  <a:schemeClr val="dk1"/>
                </a:solidFill>
              </a:rPr>
              <a:t> family to his devoted staff, Blanc sifts through a web of red herrings and self-serving lies to uncover the truth behind Harlan’s untimely death.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dk1"/>
                </a:solidFill>
              </a:rPr>
              <a:t>(Boston)</a:t>
            </a:r>
          </a:p>
        </p:txBody>
      </p:sp>
      <p:sp>
        <p:nvSpPr>
          <p:cNvPr id="174" name="Google Shape;174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PLOT</a:t>
            </a:r>
            <a:endParaRPr dirty="0"/>
          </a:p>
        </p:txBody>
      </p:sp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257F8597-947B-5478-7007-3E001A00E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325" y="342900"/>
            <a:ext cx="3962400" cy="4457700"/>
          </a:xfrm>
          <a:prstGeom prst="rect">
            <a:avLst/>
          </a:prstGeom>
        </p:spPr>
      </p:pic>
      <p:pic>
        <p:nvPicPr>
          <p:cNvPr id="4" name="Audio Recording 30. 11. 2022 21:03:00" descr="Audio Recording 30. 11. 2022 21:03:00">
            <a:hlinkClick r:id="" action="ppaction://media"/>
            <a:extLst>
              <a:ext uri="{FF2B5EF4-FFF2-40B4-BE49-F238E27FC236}">
                <a16:creationId xmlns:a16="http://schemas.microsoft.com/office/drawing/2014/main" id="{AE4BA68F-FA20-A5ED-E1E4-D66C83508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75" y="204921"/>
            <a:ext cx="504700" cy="50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A54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>
            <a:spLocks noGrp="1"/>
          </p:cNvSpPr>
          <p:nvPr>
            <p:ph type="ctrTitle"/>
          </p:nvPr>
        </p:nvSpPr>
        <p:spPr>
          <a:xfrm>
            <a:off x="713225" y="841850"/>
            <a:ext cx="6595200" cy="28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VARIOUS ACCENTS IN </a:t>
            </a:r>
            <a:r>
              <a:rPr lang="en" i="1" dirty="0"/>
              <a:t>KNIVES OUT</a:t>
            </a:r>
            <a:endParaRPr dirty="0"/>
          </a:p>
        </p:txBody>
      </p:sp>
      <p:sp>
        <p:nvSpPr>
          <p:cNvPr id="167" name="Google Shape;167;p30"/>
          <p:cNvSpPr/>
          <p:nvPr/>
        </p:nvSpPr>
        <p:spPr>
          <a:xfrm>
            <a:off x="713225" y="3823300"/>
            <a:ext cx="5162100" cy="495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BACKGROUND</a:t>
            </a:r>
            <a:endParaRPr dirty="0"/>
          </a:p>
        </p:txBody>
      </p:sp>
      <p:sp>
        <p:nvSpPr>
          <p:cNvPr id="475" name="Google Shape;475;p44"/>
          <p:cNvSpPr txBox="1"/>
          <p:nvPr/>
        </p:nvSpPr>
        <p:spPr>
          <a:xfrm>
            <a:off x="713225" y="1316700"/>
            <a:ext cx="7248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2200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cxnSp>
        <p:nvCxnSpPr>
          <p:cNvPr id="476" name="Google Shape;476;p44"/>
          <p:cNvCxnSpPr/>
          <p:nvPr/>
        </p:nvCxnSpPr>
        <p:spPr>
          <a:xfrm>
            <a:off x="836825" y="1720825"/>
            <a:ext cx="477600" cy="0"/>
          </a:xfrm>
          <a:prstGeom prst="straightConnector1">
            <a:avLst/>
          </a:prstGeom>
          <a:noFill/>
          <a:ln w="9525" cap="flat" cmpd="sng">
            <a:solidFill>
              <a:srgbClr val="3540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7" name="Google Shape;477;p44"/>
          <p:cNvSpPr txBox="1"/>
          <p:nvPr/>
        </p:nvSpPr>
        <p:spPr>
          <a:xfrm>
            <a:off x="1545561" y="1316700"/>
            <a:ext cx="43764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BENOIT BLANC</a:t>
            </a:r>
            <a:endParaRPr sz="20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78" name="Google Shape;478;p44"/>
          <p:cNvSpPr txBox="1"/>
          <p:nvPr/>
        </p:nvSpPr>
        <p:spPr>
          <a:xfrm>
            <a:off x="1545550" y="1643000"/>
            <a:ext cx="43764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the</a:t>
            </a:r>
            <a:r>
              <a:rPr lang="cs-CZ" dirty="0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 </a:t>
            </a:r>
            <a:r>
              <a:rPr lang="cs-CZ" dirty="0" err="1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detective</a:t>
            </a:r>
            <a:endParaRPr lang="cs-CZ" dirty="0">
              <a:solidFill>
                <a:schemeClr val="dk2"/>
              </a:solidFill>
              <a:latin typeface="Trispace"/>
              <a:ea typeface="Trispace"/>
              <a:cs typeface="Trispace"/>
              <a:sym typeface="Trispac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deep</a:t>
            </a:r>
            <a:r>
              <a:rPr lang="cs-CZ" dirty="0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 </a:t>
            </a:r>
            <a:r>
              <a:rPr lang="cs-CZ" dirty="0" err="1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southern</a:t>
            </a:r>
            <a:r>
              <a:rPr lang="cs-CZ" dirty="0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 </a:t>
            </a:r>
            <a:r>
              <a:rPr lang="cs-CZ" dirty="0" err="1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accent</a:t>
            </a:r>
            <a:endParaRPr dirty="0">
              <a:solidFill>
                <a:schemeClr val="dk2"/>
              </a:solidFill>
              <a:latin typeface="Trispace"/>
              <a:ea typeface="Trispace"/>
              <a:cs typeface="Trispace"/>
              <a:sym typeface="Trispace"/>
            </a:endParaRPr>
          </a:p>
        </p:txBody>
      </p:sp>
      <p:sp>
        <p:nvSpPr>
          <p:cNvPr id="479" name="Google Shape;479;p44"/>
          <p:cNvSpPr txBox="1"/>
          <p:nvPr/>
        </p:nvSpPr>
        <p:spPr>
          <a:xfrm>
            <a:off x="713225" y="2494198"/>
            <a:ext cx="7248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02</a:t>
            </a:r>
            <a:endParaRPr sz="2200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cxnSp>
        <p:nvCxnSpPr>
          <p:cNvPr id="480" name="Google Shape;480;p44"/>
          <p:cNvCxnSpPr/>
          <p:nvPr/>
        </p:nvCxnSpPr>
        <p:spPr>
          <a:xfrm>
            <a:off x="836825" y="2898413"/>
            <a:ext cx="477600" cy="0"/>
          </a:xfrm>
          <a:prstGeom prst="straightConnector1">
            <a:avLst/>
          </a:prstGeom>
          <a:noFill/>
          <a:ln w="9525" cap="flat" cmpd="sng">
            <a:solidFill>
              <a:srgbClr val="3540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1" name="Google Shape;481;p44"/>
          <p:cNvSpPr txBox="1"/>
          <p:nvPr/>
        </p:nvSpPr>
        <p:spPr>
          <a:xfrm>
            <a:off x="1545561" y="2494198"/>
            <a:ext cx="43764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MARTA</a:t>
            </a:r>
            <a:endParaRPr sz="20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82" name="Google Shape;482;p44"/>
          <p:cNvSpPr txBox="1"/>
          <p:nvPr/>
        </p:nvSpPr>
        <p:spPr>
          <a:xfrm>
            <a:off x="1545550" y="2820588"/>
            <a:ext cx="43764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personal</a:t>
            </a:r>
            <a:r>
              <a:rPr lang="cs-CZ" dirty="0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 </a:t>
            </a:r>
            <a:r>
              <a:rPr lang="cs-CZ" dirty="0" err="1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caretaker</a:t>
            </a:r>
            <a:br>
              <a:rPr lang="cs-CZ" dirty="0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</a:br>
            <a:r>
              <a:rPr lang="cs-CZ" dirty="0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background: latin </a:t>
            </a:r>
            <a:r>
              <a:rPr lang="cs-CZ" dirty="0" err="1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america</a:t>
            </a:r>
            <a:endParaRPr dirty="0">
              <a:solidFill>
                <a:schemeClr val="dk2"/>
              </a:solidFill>
              <a:latin typeface="Trispace"/>
              <a:ea typeface="Trispace"/>
              <a:cs typeface="Trispace"/>
              <a:sym typeface="Trispace"/>
            </a:endParaRPr>
          </a:p>
        </p:txBody>
      </p:sp>
      <p:sp>
        <p:nvSpPr>
          <p:cNvPr id="483" name="Google Shape;483;p44"/>
          <p:cNvSpPr txBox="1"/>
          <p:nvPr/>
        </p:nvSpPr>
        <p:spPr>
          <a:xfrm>
            <a:off x="713225" y="3671775"/>
            <a:ext cx="7248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2200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cxnSp>
        <p:nvCxnSpPr>
          <p:cNvPr id="484" name="Google Shape;484;p44"/>
          <p:cNvCxnSpPr/>
          <p:nvPr/>
        </p:nvCxnSpPr>
        <p:spPr>
          <a:xfrm>
            <a:off x="836825" y="4076000"/>
            <a:ext cx="477600" cy="0"/>
          </a:xfrm>
          <a:prstGeom prst="straightConnector1">
            <a:avLst/>
          </a:prstGeom>
          <a:noFill/>
          <a:ln w="9525" cap="flat" cmpd="sng">
            <a:solidFill>
              <a:srgbClr val="35402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44"/>
          <p:cNvSpPr txBox="1"/>
          <p:nvPr/>
        </p:nvSpPr>
        <p:spPr>
          <a:xfrm>
            <a:off x="1545561" y="3671775"/>
            <a:ext cx="43764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THE FAMILY</a:t>
            </a:r>
            <a:endParaRPr sz="20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86" name="Google Shape;486;p44"/>
          <p:cNvSpPr txBox="1"/>
          <p:nvPr/>
        </p:nvSpPr>
        <p:spPr>
          <a:xfrm>
            <a:off x="1545550" y="3998175"/>
            <a:ext cx="43764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g</a:t>
            </a:r>
            <a:r>
              <a:rPr lang="en" dirty="0" err="1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rew</a:t>
            </a:r>
            <a:r>
              <a:rPr lang="en" dirty="0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 up together, but have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Trispace"/>
                <a:ea typeface="Trispace"/>
                <a:cs typeface="Trispace"/>
                <a:sym typeface="Trispace"/>
              </a:rPr>
              <a:t>different accents</a:t>
            </a:r>
            <a:endParaRPr dirty="0">
              <a:solidFill>
                <a:schemeClr val="dk2"/>
              </a:solidFill>
              <a:latin typeface="Trispace"/>
              <a:ea typeface="Trispace"/>
              <a:cs typeface="Trispace"/>
              <a:sym typeface="Trispace"/>
            </a:endParaRPr>
          </a:p>
        </p:txBody>
      </p:sp>
      <p:cxnSp>
        <p:nvCxnSpPr>
          <p:cNvPr id="487" name="Google Shape;487;p44"/>
          <p:cNvCxnSpPr>
            <a:endCxn id="479" idx="0"/>
          </p:cNvCxnSpPr>
          <p:nvPr/>
        </p:nvCxnSpPr>
        <p:spPr>
          <a:xfrm>
            <a:off x="1075625" y="1724398"/>
            <a:ext cx="0" cy="76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88" name="Google Shape;488;p44"/>
          <p:cNvCxnSpPr>
            <a:endCxn id="483" idx="0"/>
          </p:cNvCxnSpPr>
          <p:nvPr/>
        </p:nvCxnSpPr>
        <p:spPr>
          <a:xfrm>
            <a:off x="1075625" y="2897775"/>
            <a:ext cx="0" cy="77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9B649305-4718-6610-25EF-BF7130E8D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009" y="0"/>
            <a:ext cx="3472991" cy="5143500"/>
          </a:xfrm>
          <a:prstGeom prst="rect">
            <a:avLst/>
          </a:prstGeom>
        </p:spPr>
      </p:pic>
      <p:pic>
        <p:nvPicPr>
          <p:cNvPr id="2" name="Audio Recording 30. 11. 2022 21:04:27" descr="Audio Recording 30. 11. 2022 21:04:27">
            <a:hlinkClick r:id="" action="ppaction://media"/>
            <a:extLst>
              <a:ext uri="{FF2B5EF4-FFF2-40B4-BE49-F238E27FC236}">
                <a16:creationId xmlns:a16="http://schemas.microsoft.com/office/drawing/2014/main" id="{C787404D-2B19-A06A-7288-D0547B43F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8562" y="0"/>
            <a:ext cx="59760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2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10C4E2BC-499F-6D9A-F538-9B6C0365D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647911" y="3517916"/>
            <a:ext cx="4857900" cy="9087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BENOIT BLANC (DANIEL CRAIG)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6" name="Audio Recording 30. 11. 2022 21:05:38" descr="Audio Recording 30. 11. 2022 21:05:38">
            <a:hlinkClick r:id="" action="ppaction://media"/>
            <a:extLst>
              <a:ext uri="{FF2B5EF4-FFF2-40B4-BE49-F238E27FC236}">
                <a16:creationId xmlns:a16="http://schemas.microsoft.com/office/drawing/2014/main" id="{EB939D95-18CD-F866-EA9D-B605E88D8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4085" y="104996"/>
            <a:ext cx="522324" cy="522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299530-9127-8383-BC4C-35DF2688C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5740" y="1076600"/>
            <a:ext cx="5211689" cy="3527400"/>
          </a:xfrm>
        </p:spPr>
        <p:txBody>
          <a:bodyPr/>
          <a:lstStyle/>
          <a:p>
            <a:pPr marL="4953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Blanc talks like a member of the Southern aristocracy with an accent that has been described by Ransom as a "Kentucky Fried Foghorn Leghorn Drawl".</a:t>
            </a:r>
          </a:p>
          <a:p>
            <a:pPr marL="4953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Many people online stated the accent to be distracting, difficult and even just terrible.</a:t>
            </a:r>
          </a:p>
          <a:p>
            <a:pPr marL="4953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Designed to be over the top.</a:t>
            </a:r>
          </a:p>
          <a:p>
            <a:pPr marL="4953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rying to capture that slow-spoken drawn out deep south accent</a:t>
            </a:r>
          </a:p>
          <a:p>
            <a:pPr marL="4953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  <a:r>
              <a:rPr lang="en-GB" sz="20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very subtle southern accent</a:t>
            </a:r>
            <a:r>
              <a:rPr lang="en-GB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</a:t>
            </a:r>
            <a:endParaRPr lang="en-CZ" sz="2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06F9A6-9515-1E0C-3410-CB748F7D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539500"/>
            <a:ext cx="7717500" cy="478200"/>
          </a:xfrm>
        </p:spPr>
        <p:txBody>
          <a:bodyPr/>
          <a:lstStyle/>
          <a:p>
            <a:pPr algn="ctr"/>
            <a:r>
              <a:rPr lang="en-CZ" dirty="0"/>
              <a:t>BLANC’S ACCENT</a:t>
            </a:r>
          </a:p>
        </p:txBody>
      </p:sp>
      <p:pic>
        <p:nvPicPr>
          <p:cNvPr id="6" name="Picture 5" descr="A person in a tie and suspenders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6224E8C9-7F4E-0171-19C2-EC65AD569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96" y="1314700"/>
            <a:ext cx="2184400" cy="3289300"/>
          </a:xfrm>
          <a:prstGeom prst="rect">
            <a:avLst/>
          </a:prstGeom>
        </p:spPr>
      </p:pic>
      <p:pic>
        <p:nvPicPr>
          <p:cNvPr id="7" name="Audio Recording 30. 11. 2022 21:09:24" descr="Audio Recording 30. 11. 2022 21:09:24">
            <a:hlinkClick r:id="" action="ppaction://media"/>
            <a:extLst>
              <a:ext uri="{FF2B5EF4-FFF2-40B4-BE49-F238E27FC236}">
                <a16:creationId xmlns:a16="http://schemas.microsoft.com/office/drawing/2014/main" id="{E7BFB127-7E28-FD9C-8336-491D97813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1034" y="145164"/>
            <a:ext cx="492790" cy="49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3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yellow shirt&#10;&#10;Description automatically generated with low confidence">
            <a:extLst>
              <a:ext uri="{FF2B5EF4-FFF2-40B4-BE49-F238E27FC236}">
                <a16:creationId xmlns:a16="http://schemas.microsoft.com/office/drawing/2014/main" id="{3C8F38C5-E414-EBC7-7727-3E99AF2EF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117" y="0"/>
            <a:ext cx="9386776" cy="5341297"/>
          </a:xfrm>
          <a:prstGeom prst="rect">
            <a:avLst/>
          </a:prstGeom>
        </p:spPr>
      </p:pic>
      <p:sp>
        <p:nvSpPr>
          <p:cNvPr id="208" name="Google Shape;208;p33"/>
          <p:cNvSpPr txBox="1">
            <a:spLocks noGrp="1"/>
          </p:cNvSpPr>
          <p:nvPr>
            <p:ph type="title"/>
          </p:nvPr>
        </p:nvSpPr>
        <p:spPr>
          <a:xfrm>
            <a:off x="713225" y="1006650"/>
            <a:ext cx="6101700" cy="22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dirty="0"/>
              <a:t>A VIDEO</a:t>
            </a:r>
            <a:endParaRPr sz="8000" dirty="0"/>
          </a:p>
        </p:txBody>
      </p:sp>
      <p:sp>
        <p:nvSpPr>
          <p:cNvPr id="209" name="Google Shape;209;p33"/>
          <p:cNvSpPr txBox="1">
            <a:spLocks noGrp="1"/>
          </p:cNvSpPr>
          <p:nvPr>
            <p:ph type="subTitle" idx="1"/>
          </p:nvPr>
        </p:nvSpPr>
        <p:spPr>
          <a:xfrm>
            <a:off x="800690" y="2515223"/>
            <a:ext cx="6101700" cy="6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hlinkClick r:id="rId4"/>
              </a:rPr>
              <a:t>https://youtu.be/_O3eKij7jkA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>
            <a:spLocks noGrp="1"/>
          </p:cNvSpPr>
          <p:nvPr>
            <p:ph type="title"/>
          </p:nvPr>
        </p:nvSpPr>
        <p:spPr>
          <a:xfrm>
            <a:off x="1437961" y="1345456"/>
            <a:ext cx="3134100" cy="3739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STRONG &amp; OVERDONE</a:t>
            </a:r>
            <a:endParaRPr dirty="0"/>
          </a:p>
        </p:txBody>
      </p:sp>
      <p:sp>
        <p:nvSpPr>
          <p:cNvPr id="180" name="Google Shape;180;p32"/>
          <p:cNvSpPr txBox="1">
            <a:spLocks noGrp="1"/>
          </p:cNvSpPr>
          <p:nvPr>
            <p:ph type="subTitle" idx="1"/>
          </p:nvPr>
        </p:nvSpPr>
        <p:spPr>
          <a:xfrm>
            <a:off x="1437950" y="1809263"/>
            <a:ext cx="3134100" cy="3739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/>
              <a:t>Falling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onto</a:t>
            </a:r>
            <a:r>
              <a:rPr lang="cs-CZ" dirty="0"/>
              <a:t> RP</a:t>
            </a:r>
            <a:endParaRPr dirty="0"/>
          </a:p>
        </p:txBody>
      </p:sp>
      <p:sp>
        <p:nvSpPr>
          <p:cNvPr id="181" name="Google Shape;181;p32"/>
          <p:cNvSpPr txBox="1">
            <a:spLocks noGrp="1"/>
          </p:cNvSpPr>
          <p:nvPr>
            <p:ph type="title" idx="2"/>
          </p:nvPr>
        </p:nvSpPr>
        <p:spPr>
          <a:xfrm>
            <a:off x="713225" y="1345224"/>
            <a:ext cx="7248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83" name="Google Shape;183;p32"/>
          <p:cNvSpPr txBox="1">
            <a:spLocks noGrp="1"/>
          </p:cNvSpPr>
          <p:nvPr>
            <p:ph type="title" idx="4"/>
          </p:nvPr>
        </p:nvSpPr>
        <p:spPr>
          <a:xfrm>
            <a:off x="1437925" y="2511199"/>
            <a:ext cx="3512700" cy="9784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PEOPLE WITH STRONG ACCENTS ARE GENERALLY DUMBER.</a:t>
            </a:r>
            <a:endParaRPr dirty="0"/>
          </a:p>
        </p:txBody>
      </p:sp>
      <p:sp>
        <p:nvSpPr>
          <p:cNvPr id="185" name="Google Shape;185;p32"/>
          <p:cNvSpPr txBox="1">
            <a:spLocks noGrp="1"/>
          </p:cNvSpPr>
          <p:nvPr>
            <p:ph type="title" idx="6"/>
          </p:nvPr>
        </p:nvSpPr>
        <p:spPr>
          <a:xfrm>
            <a:off x="713225" y="2511200"/>
            <a:ext cx="724800" cy="2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title" idx="7"/>
          </p:nvPr>
        </p:nvSpPr>
        <p:spPr>
          <a:xfrm>
            <a:off x="1437961" y="3676732"/>
            <a:ext cx="3134100" cy="482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OLD MONEY LOUISIANA</a:t>
            </a:r>
            <a:endParaRPr dirty="0"/>
          </a:p>
        </p:txBody>
      </p:sp>
      <p:sp>
        <p:nvSpPr>
          <p:cNvPr id="188" name="Google Shape;188;p32"/>
          <p:cNvSpPr txBox="1">
            <a:spLocks noGrp="1"/>
          </p:cNvSpPr>
          <p:nvPr>
            <p:ph type="title" idx="9"/>
          </p:nvPr>
        </p:nvSpPr>
        <p:spPr>
          <a:xfrm>
            <a:off x="713225" y="3676500"/>
            <a:ext cx="724800" cy="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title" idx="15"/>
          </p:nvPr>
        </p:nvSpPr>
        <p:spPr>
          <a:xfrm>
            <a:off x="4571991" y="1345224"/>
            <a:ext cx="7248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title" idx="16"/>
          </p:nvPr>
        </p:nvSpPr>
        <p:spPr>
          <a:xfrm>
            <a:off x="5296701" y="2571750"/>
            <a:ext cx="3134100" cy="2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FIRST SYLLABLE STRESS</a:t>
            </a:r>
            <a:endParaRPr dirty="0"/>
          </a:p>
        </p:txBody>
      </p:sp>
      <p:sp>
        <p:nvSpPr>
          <p:cNvPr id="194" name="Google Shape;194;p32"/>
          <p:cNvSpPr txBox="1">
            <a:spLocks noGrp="1"/>
          </p:cNvSpPr>
          <p:nvPr>
            <p:ph type="title" idx="18"/>
          </p:nvPr>
        </p:nvSpPr>
        <p:spPr>
          <a:xfrm>
            <a:off x="4571990" y="2511200"/>
            <a:ext cx="724800" cy="2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title" idx="19"/>
          </p:nvPr>
        </p:nvSpPr>
        <p:spPr>
          <a:xfrm>
            <a:off x="5296701" y="3676500"/>
            <a:ext cx="3134100" cy="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DROPPING G’s</a:t>
            </a:r>
            <a:endParaRPr dirty="0"/>
          </a:p>
        </p:txBody>
      </p:sp>
      <p:sp>
        <p:nvSpPr>
          <p:cNvPr id="196" name="Google Shape;196;p32"/>
          <p:cNvSpPr txBox="1">
            <a:spLocks noGrp="1"/>
          </p:cNvSpPr>
          <p:nvPr>
            <p:ph type="subTitle" idx="20"/>
          </p:nvPr>
        </p:nvSpPr>
        <p:spPr>
          <a:xfrm>
            <a:off x="5296725" y="3974275"/>
            <a:ext cx="3134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/>
              <a:t>Goin</a:t>
            </a:r>
            <a:r>
              <a:rPr lang="cs-CZ" dirty="0"/>
              <a:t>‘ </a:t>
            </a:r>
          </a:p>
        </p:txBody>
      </p:sp>
      <p:sp>
        <p:nvSpPr>
          <p:cNvPr id="197" name="Google Shape;197;p32"/>
          <p:cNvSpPr txBox="1">
            <a:spLocks noGrp="1"/>
          </p:cNvSpPr>
          <p:nvPr>
            <p:ph type="title" idx="21"/>
          </p:nvPr>
        </p:nvSpPr>
        <p:spPr>
          <a:xfrm>
            <a:off x="4571991" y="3676500"/>
            <a:ext cx="724800" cy="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cxnSp>
        <p:nvCxnSpPr>
          <p:cNvPr id="198" name="Google Shape;198;p32"/>
          <p:cNvCxnSpPr/>
          <p:nvPr/>
        </p:nvCxnSpPr>
        <p:spPr>
          <a:xfrm>
            <a:off x="836825" y="1719425"/>
            <a:ext cx="47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Google Shape;199;p32"/>
          <p:cNvCxnSpPr/>
          <p:nvPr/>
        </p:nvCxnSpPr>
        <p:spPr>
          <a:xfrm>
            <a:off x="836825" y="2882951"/>
            <a:ext cx="47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32"/>
          <p:cNvCxnSpPr/>
          <p:nvPr/>
        </p:nvCxnSpPr>
        <p:spPr>
          <a:xfrm>
            <a:off x="836825" y="4047550"/>
            <a:ext cx="47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32"/>
          <p:cNvCxnSpPr/>
          <p:nvPr/>
        </p:nvCxnSpPr>
        <p:spPr>
          <a:xfrm>
            <a:off x="4695588" y="1719425"/>
            <a:ext cx="47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" name="Google Shape;202;p32"/>
          <p:cNvCxnSpPr/>
          <p:nvPr/>
        </p:nvCxnSpPr>
        <p:spPr>
          <a:xfrm>
            <a:off x="4695588" y="2882951"/>
            <a:ext cx="47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32"/>
          <p:cNvCxnSpPr/>
          <p:nvPr/>
        </p:nvCxnSpPr>
        <p:spPr>
          <a:xfrm>
            <a:off x="4695588" y="4047550"/>
            <a:ext cx="47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95;p32">
            <a:extLst>
              <a:ext uri="{FF2B5EF4-FFF2-40B4-BE49-F238E27FC236}">
                <a16:creationId xmlns:a16="http://schemas.microsoft.com/office/drawing/2014/main" id="{DE958D2D-917A-5A59-C53C-62C891AA6A7B}"/>
              </a:ext>
            </a:extLst>
          </p:cNvPr>
          <p:cNvSpPr txBox="1">
            <a:spLocks/>
          </p:cNvSpPr>
          <p:nvPr/>
        </p:nvSpPr>
        <p:spPr>
          <a:xfrm>
            <a:off x="5296701" y="1343549"/>
            <a:ext cx="3134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a Gothic One"/>
              <a:buNone/>
              <a:defRPr sz="1800" b="0" i="0" u="none" strike="noStrike" cap="none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r>
              <a:rPr lang="en-GB" dirty="0"/>
              <a:t>[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ɛ</a:t>
            </a:r>
            <a:r>
              <a:rPr lang="en-GB" dirty="0"/>
              <a:t>] MERGING [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ɪ</a:t>
            </a:r>
            <a:r>
              <a:rPr lang="en-GB" dirty="0"/>
              <a:t>]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225F932-CB58-0542-3EC8-A1859DF2CC95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r>
              <a:rPr lang="en-CZ" dirty="0"/>
              <a:t>THE ACCENT:</a:t>
            </a:r>
          </a:p>
        </p:txBody>
      </p:sp>
      <p:pic>
        <p:nvPicPr>
          <p:cNvPr id="15" name="Audio Recording 30. 11. 2022 21:12:17" descr="Audio Recording 30. 11. 2022 21:12:17">
            <a:hlinkClick r:id="" action="ppaction://media"/>
            <a:extLst>
              <a:ext uri="{FF2B5EF4-FFF2-40B4-BE49-F238E27FC236}">
                <a16:creationId xmlns:a16="http://schemas.microsoft.com/office/drawing/2014/main" id="{690744C3-E128-75BA-EE0F-80C19E61D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0725" y="164813"/>
            <a:ext cx="530511" cy="530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rketing Plan for Policies and Procedures by Slidesgo">
  <a:themeElements>
    <a:clrScheme name="Simple Light">
      <a:dk1>
        <a:srgbClr val="FFFFFF"/>
      </a:dk1>
      <a:lt1>
        <a:srgbClr val="647A54"/>
      </a:lt1>
      <a:dk2>
        <a:srgbClr val="35402F"/>
      </a:dk2>
      <a:lt2>
        <a:srgbClr val="CAD3CB"/>
      </a:lt2>
      <a:accent1>
        <a:srgbClr val="CE6E4C"/>
      </a:accent1>
      <a:accent2>
        <a:srgbClr val="A85334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364</Words>
  <Application>Microsoft Macintosh PowerPoint</Application>
  <PresentationFormat>On-screen Show (16:9)</PresentationFormat>
  <Paragraphs>75</Paragraphs>
  <Slides>14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Dela Gothic One</vt:lpstr>
      <vt:lpstr>Nunito Light</vt:lpstr>
      <vt:lpstr>Calibri</vt:lpstr>
      <vt:lpstr>Arial</vt:lpstr>
      <vt:lpstr>Bebas Neue</vt:lpstr>
      <vt:lpstr>Roboto</vt:lpstr>
      <vt:lpstr>Trispace</vt:lpstr>
      <vt:lpstr>Roboto Condensed Light</vt:lpstr>
      <vt:lpstr>Marketing Plan for Policies and Procedures by Slidesgo</vt:lpstr>
      <vt:lpstr>A PICTURE IS WORTH A THOUSAND WORDS</vt:lpstr>
      <vt:lpstr>THE BEST WHODUNNIT EVER MADE!</vt:lpstr>
      <vt:lpstr>THE PLOT</vt:lpstr>
      <vt:lpstr>VARIOUS ACCENTS IN KNIVES OUT</vt:lpstr>
      <vt:lpstr>THE BACKGROUND</vt:lpstr>
      <vt:lpstr>BENOIT BLANC (DANIEL CRAIG)</vt:lpstr>
      <vt:lpstr>BLANC’S ACCENT</vt:lpstr>
      <vt:lpstr>A VIDEO</vt:lpstr>
      <vt:lpstr>STRONG &amp; OVERDONE</vt:lpstr>
      <vt:lpstr>TALKING ABOUT THE ACCENT</vt:lpstr>
      <vt:lpstr>THE FAMILY</vt:lpstr>
      <vt:lpstr>JONI THROMBEY</vt:lpstr>
      <vt:lpstr>LINDA  DRYSDALE</vt:lpstr>
      <vt:lpstr>WATCH  THE TRAILER 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PICTURE IS WORTH A THOUSAND WORDS</dc:title>
  <cp:lastModifiedBy>Lucie Koktavá</cp:lastModifiedBy>
  <cp:revision>10</cp:revision>
  <dcterms:modified xsi:type="dcterms:W3CDTF">2022-11-30T20:19:44Z</dcterms:modified>
</cp:coreProperties>
</file>