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>
        <p:scale>
          <a:sx n="114" d="100"/>
          <a:sy n="114" d="100"/>
        </p:scale>
        <p:origin x="-93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94E5-8222-4950-BF8F-1F48D9B7EA44}" type="datetimeFigureOut">
              <a:rPr lang="cs-CZ" smtClean="0"/>
              <a:pPr/>
              <a:t>12.04.2021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7FB-3DA7-45E5-B178-E35D19D898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94E5-8222-4950-BF8F-1F48D9B7EA44}" type="datetimeFigureOut">
              <a:rPr lang="cs-CZ" smtClean="0"/>
              <a:pPr/>
              <a:t>12.04.2021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7FB-3DA7-45E5-B178-E35D19D898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94E5-8222-4950-BF8F-1F48D9B7EA44}" type="datetimeFigureOut">
              <a:rPr lang="cs-CZ" smtClean="0"/>
              <a:pPr/>
              <a:t>12.04.2021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7FB-3DA7-45E5-B178-E35D19D898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94E5-8222-4950-BF8F-1F48D9B7EA44}" type="datetimeFigureOut">
              <a:rPr lang="cs-CZ" smtClean="0"/>
              <a:pPr/>
              <a:t>12.04.2021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7FB-3DA7-45E5-B178-E35D19D898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94E5-8222-4950-BF8F-1F48D9B7EA44}" type="datetimeFigureOut">
              <a:rPr lang="cs-CZ" smtClean="0"/>
              <a:pPr/>
              <a:t>12.04.2021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7FB-3DA7-45E5-B178-E35D19D898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94E5-8222-4950-BF8F-1F48D9B7EA44}" type="datetimeFigureOut">
              <a:rPr lang="cs-CZ" smtClean="0"/>
              <a:pPr/>
              <a:t>12.04.2021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7FB-3DA7-45E5-B178-E35D19D898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94E5-8222-4950-BF8F-1F48D9B7EA44}" type="datetimeFigureOut">
              <a:rPr lang="cs-CZ" smtClean="0"/>
              <a:pPr/>
              <a:t>12.04.2021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7FB-3DA7-45E5-B178-E35D19D898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94E5-8222-4950-BF8F-1F48D9B7EA44}" type="datetimeFigureOut">
              <a:rPr lang="cs-CZ" smtClean="0"/>
              <a:pPr/>
              <a:t>12.04.2021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7FB-3DA7-45E5-B178-E35D19D898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94E5-8222-4950-BF8F-1F48D9B7EA44}" type="datetimeFigureOut">
              <a:rPr lang="cs-CZ" smtClean="0"/>
              <a:pPr/>
              <a:t>12.04.2021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7FB-3DA7-45E5-B178-E35D19D898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94E5-8222-4950-BF8F-1F48D9B7EA44}" type="datetimeFigureOut">
              <a:rPr lang="cs-CZ" smtClean="0"/>
              <a:pPr/>
              <a:t>12.04.2021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7FB-3DA7-45E5-B178-E35D19D898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94E5-8222-4950-BF8F-1F48D9B7EA44}" type="datetimeFigureOut">
              <a:rPr lang="cs-CZ" smtClean="0"/>
              <a:pPr/>
              <a:t>12.04.2021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7FB-3DA7-45E5-B178-E35D19D898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894E5-8222-4950-BF8F-1F48D9B7EA44}" type="datetimeFigureOut">
              <a:rPr lang="cs-CZ" smtClean="0"/>
              <a:pPr/>
              <a:t>12.04.2021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1B7FB-3DA7-45E5-B178-E35D19D8983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Southern</a:t>
            </a:r>
            <a:r>
              <a:rPr lang="cs-CZ" dirty="0" smtClean="0"/>
              <a:t> </a:t>
            </a:r>
            <a:r>
              <a:rPr lang="cs-CZ" dirty="0" err="1" smtClean="0"/>
              <a:t>American</a:t>
            </a:r>
            <a:r>
              <a:rPr lang="cs-CZ" dirty="0" smtClean="0"/>
              <a:t> </a:t>
            </a:r>
            <a:r>
              <a:rPr lang="cs-CZ" dirty="0" err="1" smtClean="0"/>
              <a:t>English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Deep</a:t>
            </a:r>
            <a:r>
              <a:rPr lang="cs-CZ" dirty="0" smtClean="0"/>
              <a:t> </a:t>
            </a:r>
            <a:r>
              <a:rPr lang="cs-CZ" dirty="0" err="1" smtClean="0"/>
              <a:t>South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2292" name="Picture 4" descr="http://freelargephotos.com/000353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85992"/>
            <a:ext cx="6357982" cy="40004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972452" cy="796908"/>
          </a:xfrm>
        </p:spPr>
        <p:txBody>
          <a:bodyPr/>
          <a:lstStyle/>
          <a:p>
            <a:r>
              <a:rPr lang="en-US" dirty="0" err="1" smtClean="0"/>
              <a:t>Rhotic</a:t>
            </a:r>
            <a:r>
              <a:rPr lang="en-US" dirty="0" smtClean="0"/>
              <a:t> vs. Non</a:t>
            </a:r>
            <a:r>
              <a:rPr lang="cs-CZ" dirty="0" smtClean="0"/>
              <a:t>-</a:t>
            </a:r>
            <a:r>
              <a:rPr lang="cs-CZ" dirty="0" err="1" smtClean="0"/>
              <a:t>Rhotic</a:t>
            </a:r>
            <a:endParaRPr lang="cs-CZ" dirty="0"/>
          </a:p>
        </p:txBody>
      </p:sp>
      <p:pic>
        <p:nvPicPr>
          <p:cNvPr id="22530" name="Picture 2" descr="File:Non rhotic-whites-u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71546"/>
            <a:ext cx="6572296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SouthernEnglish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8334380" cy="5643602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928662" y="285728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Approximate extent of Southern American English</a:t>
            </a:r>
            <a:endParaRPr lang="cs-CZ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cs-CZ" dirty="0" err="1" smtClean="0"/>
              <a:t>South</a:t>
            </a:r>
            <a:r>
              <a:rPr lang="cs-CZ" dirty="0" smtClean="0"/>
              <a:t> </a:t>
            </a:r>
            <a:r>
              <a:rPr lang="en-US" dirty="0" smtClean="0"/>
              <a:t>does</a:t>
            </a:r>
            <a:r>
              <a:rPr lang="cs-CZ" dirty="0" smtClean="0"/>
              <a:t> not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monolithic</a:t>
            </a:r>
            <a:r>
              <a:rPr lang="cs-CZ" dirty="0" smtClean="0"/>
              <a:t> </a:t>
            </a:r>
            <a:r>
              <a:rPr lang="cs-CZ" dirty="0" err="1" smtClean="0"/>
              <a:t>dialect</a:t>
            </a:r>
            <a:r>
              <a:rPr lang="cs-CZ" dirty="0" smtClean="0"/>
              <a:t>, </a:t>
            </a:r>
            <a:r>
              <a:rPr lang="cs-CZ" dirty="0" err="1" smtClean="0"/>
              <a:t>there</a:t>
            </a:r>
            <a:r>
              <a:rPr lang="cs-CZ" dirty="0" smtClean="0"/>
              <a:t> are </a:t>
            </a:r>
            <a:r>
              <a:rPr lang="cs-CZ" dirty="0" err="1" smtClean="0"/>
              <a:t>vast</a:t>
            </a:r>
            <a:r>
              <a:rPr lang="cs-CZ" dirty="0" smtClean="0"/>
              <a:t> </a:t>
            </a:r>
            <a:r>
              <a:rPr lang="cs-CZ" dirty="0" err="1" smtClean="0"/>
              <a:t>differences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regions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area.</a:t>
            </a:r>
          </a:p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GROUP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dialects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African</a:t>
            </a:r>
            <a:r>
              <a:rPr lang="cs-CZ" dirty="0" smtClean="0"/>
              <a:t> </a:t>
            </a:r>
            <a:r>
              <a:rPr lang="cs-CZ" dirty="0" err="1" smtClean="0"/>
              <a:t>American</a:t>
            </a:r>
            <a:r>
              <a:rPr lang="cs-CZ" dirty="0" smtClean="0"/>
              <a:t> </a:t>
            </a:r>
            <a:r>
              <a:rPr lang="cs-CZ" dirty="0" err="1" smtClean="0"/>
              <a:t>Vernacular</a:t>
            </a:r>
            <a:r>
              <a:rPr lang="cs-CZ" dirty="0" smtClean="0"/>
              <a:t> </a:t>
            </a:r>
            <a:r>
              <a:rPr lang="cs-CZ" dirty="0" err="1" smtClean="0"/>
              <a:t>English</a:t>
            </a:r>
            <a:r>
              <a:rPr lang="cs-CZ" dirty="0" smtClean="0"/>
              <a:t> has a lot in </a:t>
            </a:r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Southern</a:t>
            </a:r>
            <a:r>
              <a:rPr lang="cs-CZ" dirty="0" smtClean="0"/>
              <a:t> </a:t>
            </a:r>
            <a:r>
              <a:rPr lang="cs-CZ" dirty="0" err="1" smtClean="0"/>
              <a:t>dialects</a:t>
            </a:r>
            <a:r>
              <a:rPr lang="cs-CZ" dirty="0" smtClean="0"/>
              <a:t> </a:t>
            </a:r>
            <a:r>
              <a:rPr lang="cs-CZ" dirty="0" err="1" smtClean="0"/>
              <a:t>because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historical</a:t>
            </a:r>
            <a:r>
              <a:rPr lang="cs-CZ" dirty="0" smtClean="0"/>
              <a:t> </a:t>
            </a:r>
            <a:r>
              <a:rPr lang="cs-CZ" dirty="0" err="1" smtClean="0"/>
              <a:t>ties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Southern</a:t>
            </a:r>
            <a:r>
              <a:rPr lang="cs-CZ" dirty="0" smtClean="0"/>
              <a:t> </a:t>
            </a:r>
            <a:r>
              <a:rPr lang="cs-CZ" dirty="0" err="1" smtClean="0"/>
              <a:t>dialects</a:t>
            </a:r>
            <a:r>
              <a:rPr lang="cs-CZ" dirty="0" smtClean="0"/>
              <a:t> </a:t>
            </a:r>
            <a:r>
              <a:rPr lang="cs-CZ" dirty="0" err="1" smtClean="0"/>
              <a:t>originated</a:t>
            </a:r>
            <a:r>
              <a:rPr lang="cs-CZ" dirty="0" smtClean="0"/>
              <a:t> in </a:t>
            </a:r>
            <a:r>
              <a:rPr lang="cs-CZ" dirty="0" err="1" smtClean="0"/>
              <a:t>large</a:t>
            </a:r>
            <a:r>
              <a:rPr lang="cs-CZ" dirty="0" smtClean="0"/>
              <a:t> part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immigrants</a:t>
            </a:r>
            <a:r>
              <a:rPr lang="cs-CZ" dirty="0" smtClean="0"/>
              <a:t>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moved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area in 17. </a:t>
            </a:r>
            <a:r>
              <a:rPr lang="cs-CZ" dirty="0" err="1" smtClean="0"/>
              <a:t>and</a:t>
            </a:r>
            <a:r>
              <a:rPr lang="cs-CZ" dirty="0" smtClean="0"/>
              <a:t> 18. </a:t>
            </a:r>
            <a:r>
              <a:rPr lang="cs-CZ" dirty="0" err="1" smtClean="0"/>
              <a:t>centuries</a:t>
            </a:r>
            <a:r>
              <a:rPr lang="cs-CZ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929354"/>
          </a:xfrm>
        </p:spPr>
        <p:txBody>
          <a:bodyPr/>
          <a:lstStyle/>
          <a:p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few</a:t>
            </a:r>
            <a:r>
              <a:rPr lang="cs-CZ" dirty="0" smtClean="0"/>
              <a:t> </a:t>
            </a:r>
            <a:r>
              <a:rPr lang="cs-CZ" dirty="0" err="1" smtClean="0"/>
              <a:t>generalizations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made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Southern</a:t>
            </a:r>
            <a:r>
              <a:rPr lang="cs-CZ" dirty="0" smtClean="0"/>
              <a:t> </a:t>
            </a:r>
            <a:r>
              <a:rPr lang="cs-CZ" dirty="0" err="1" smtClean="0"/>
              <a:t>American</a:t>
            </a:r>
            <a:r>
              <a:rPr lang="cs-CZ" dirty="0" smtClean="0"/>
              <a:t> </a:t>
            </a:r>
            <a:r>
              <a:rPr lang="cs-CZ" dirty="0" err="1" smtClean="0"/>
              <a:t>English</a:t>
            </a:r>
            <a:r>
              <a:rPr lang="cs-CZ" dirty="0" smtClean="0"/>
              <a:t> </a:t>
            </a:r>
            <a:r>
              <a:rPr lang="cs-CZ" dirty="0" err="1" smtClean="0"/>
              <a:t>because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great</a:t>
            </a:r>
            <a:r>
              <a:rPr lang="cs-CZ" dirty="0" smtClean="0"/>
              <a:t> </a:t>
            </a:r>
            <a:r>
              <a:rPr lang="cs-CZ" dirty="0" err="1" smtClean="0"/>
              <a:t>variation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regions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Pronunciation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differs</a:t>
            </a:r>
            <a:r>
              <a:rPr lang="cs-CZ" dirty="0" smtClean="0"/>
              <a:t> </a:t>
            </a:r>
            <a:r>
              <a:rPr lang="cs-CZ" dirty="0" err="1" smtClean="0"/>
              <a:t>very</a:t>
            </a:r>
            <a:r>
              <a:rPr lang="cs-CZ" dirty="0" smtClean="0"/>
              <a:t> much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older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younger</a:t>
            </a:r>
            <a:r>
              <a:rPr lang="cs-CZ" dirty="0" smtClean="0"/>
              <a:t> </a:t>
            </a:r>
            <a:r>
              <a:rPr lang="cs-CZ" dirty="0" err="1" smtClean="0"/>
              <a:t>generations</a:t>
            </a:r>
            <a:r>
              <a:rPr lang="cs-CZ" dirty="0" smtClean="0"/>
              <a:t> as </a:t>
            </a:r>
            <a:r>
              <a:rPr lang="cs-CZ" dirty="0" err="1" smtClean="0"/>
              <a:t>well</a:t>
            </a:r>
            <a:r>
              <a:rPr lang="cs-CZ" dirty="0" smtClean="0"/>
              <a:t> as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numerous</a:t>
            </a:r>
            <a:r>
              <a:rPr lang="cs-CZ" dirty="0" smtClean="0"/>
              <a:t> </a:t>
            </a:r>
            <a:r>
              <a:rPr lang="cs-CZ" dirty="0" err="1" smtClean="0"/>
              <a:t>ethnical</a:t>
            </a:r>
            <a:r>
              <a:rPr lang="cs-CZ" dirty="0" smtClean="0"/>
              <a:t> </a:t>
            </a:r>
            <a:r>
              <a:rPr lang="cs-CZ" dirty="0" err="1" smtClean="0"/>
              <a:t>groups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Older</a:t>
            </a:r>
            <a:r>
              <a:rPr lang="cs-CZ" dirty="0" smtClean="0"/>
              <a:t> SAE: </a:t>
            </a:r>
            <a:r>
              <a:rPr lang="cs-CZ" dirty="0" err="1" smtClean="0"/>
              <a:t>distinction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[</a:t>
            </a:r>
            <a:r>
              <a:rPr lang="sk-SK" dirty="0" err="1" smtClean="0"/>
              <a:t>ær</a:t>
            </a:r>
            <a:r>
              <a:rPr lang="sk-SK" dirty="0" smtClean="0"/>
              <a:t>], [</a:t>
            </a:r>
            <a:r>
              <a:rPr lang="sk-SK" dirty="0" err="1" smtClean="0"/>
              <a:t>er</a:t>
            </a:r>
            <a:r>
              <a:rPr lang="sk-SK" dirty="0" smtClean="0"/>
              <a:t>] and [</a:t>
            </a:r>
            <a:r>
              <a:rPr lang="cs-CZ" dirty="0" err="1" smtClean="0"/>
              <a:t>ɛr</a:t>
            </a:r>
            <a:r>
              <a:rPr lang="cs-CZ" dirty="0" smtClean="0"/>
              <a:t>] in </a:t>
            </a:r>
            <a:r>
              <a:rPr lang="en-US" i="1" dirty="0" smtClean="0"/>
              <a:t>marry</a:t>
            </a:r>
            <a:r>
              <a:rPr lang="en-US" dirty="0" smtClean="0"/>
              <a:t>, </a:t>
            </a:r>
            <a:r>
              <a:rPr lang="en-US" i="1" dirty="0" smtClean="0"/>
              <a:t>merry</a:t>
            </a:r>
            <a:r>
              <a:rPr lang="en-US" dirty="0" smtClean="0"/>
              <a:t>, and </a:t>
            </a:r>
            <a:r>
              <a:rPr lang="en-US" i="1" dirty="0" smtClean="0"/>
              <a:t>Mary</a:t>
            </a:r>
            <a:r>
              <a:rPr lang="en-US" dirty="0" smtClean="0"/>
              <a:t> is preserved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Newer</a:t>
            </a:r>
            <a:r>
              <a:rPr lang="cs-CZ" dirty="0" smtClean="0"/>
              <a:t> SAE: </a:t>
            </a:r>
            <a:r>
              <a:rPr lang="cs-CZ" dirty="0" err="1" smtClean="0"/>
              <a:t>Merging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[ɛ] </a:t>
            </a:r>
            <a:r>
              <a:rPr lang="cs-CZ" dirty="0" err="1" smtClean="0"/>
              <a:t>and</a:t>
            </a:r>
            <a:r>
              <a:rPr lang="cs-CZ" dirty="0" smtClean="0"/>
              <a:t> [ɪ] </a:t>
            </a:r>
            <a:r>
              <a:rPr lang="cs-CZ" dirty="0" err="1" smtClean="0"/>
              <a:t>before</a:t>
            </a:r>
            <a:r>
              <a:rPr lang="cs-CZ" dirty="0" smtClean="0"/>
              <a:t> </a:t>
            </a:r>
            <a:r>
              <a:rPr lang="cs-CZ" dirty="0" err="1" smtClean="0"/>
              <a:t>nasal</a:t>
            </a:r>
            <a:r>
              <a:rPr lang="cs-CZ" dirty="0" smtClean="0"/>
              <a:t> </a:t>
            </a:r>
            <a:r>
              <a:rPr lang="cs-CZ" dirty="0" err="1" smtClean="0"/>
              <a:t>consonants</a:t>
            </a:r>
            <a:r>
              <a:rPr lang="cs-CZ" dirty="0" smtClean="0"/>
              <a:t> = </a:t>
            </a:r>
            <a:r>
              <a:rPr lang="en-US" i="1" dirty="0" smtClean="0"/>
              <a:t>pen</a:t>
            </a:r>
            <a:r>
              <a:rPr lang="en-US" dirty="0" smtClean="0"/>
              <a:t> and </a:t>
            </a:r>
            <a:r>
              <a:rPr lang="en-US" i="1" dirty="0" smtClean="0"/>
              <a:t>pin</a:t>
            </a:r>
            <a:r>
              <a:rPr lang="en-US" dirty="0" smtClean="0"/>
              <a:t> are pronounced the same</a:t>
            </a:r>
            <a:r>
              <a:rPr lang="cs-CZ" dirty="0" smtClean="0"/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Autofit/>
          </a:bodyPr>
          <a:lstStyle/>
          <a:p>
            <a:r>
              <a:rPr lang="cs-CZ" dirty="0" err="1" smtClean="0"/>
              <a:t>Lax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tense </a:t>
            </a:r>
            <a:r>
              <a:rPr lang="cs-CZ" dirty="0" err="1" smtClean="0"/>
              <a:t>vowel</a:t>
            </a:r>
            <a:r>
              <a:rPr lang="cs-CZ" dirty="0" smtClean="0"/>
              <a:t> </a:t>
            </a:r>
            <a:r>
              <a:rPr lang="cs-CZ" dirty="0" err="1" smtClean="0"/>
              <a:t>neutralization</a:t>
            </a:r>
            <a:r>
              <a:rPr lang="cs-CZ" dirty="0" smtClean="0"/>
              <a:t> </a:t>
            </a:r>
            <a:r>
              <a:rPr lang="cs-CZ" dirty="0" err="1" smtClean="0"/>
              <a:t>before</a:t>
            </a:r>
            <a:r>
              <a:rPr lang="cs-CZ" dirty="0" smtClean="0"/>
              <a:t> L. </a:t>
            </a:r>
            <a:r>
              <a:rPr lang="cs-CZ" dirty="0" err="1" smtClean="0"/>
              <a:t>Pairs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feel</a:t>
            </a:r>
            <a:r>
              <a:rPr lang="cs-CZ" dirty="0" smtClean="0"/>
              <a:t>/</a:t>
            </a:r>
            <a:r>
              <a:rPr lang="cs-CZ" dirty="0" err="1" smtClean="0"/>
              <a:t>fill</a:t>
            </a:r>
            <a:r>
              <a:rPr lang="cs-CZ" dirty="0" smtClean="0"/>
              <a:t> </a:t>
            </a:r>
            <a:r>
              <a:rPr lang="cs-CZ" dirty="0" err="1" smtClean="0"/>
              <a:t>become</a:t>
            </a:r>
            <a:r>
              <a:rPr lang="cs-CZ" dirty="0" smtClean="0"/>
              <a:t> </a:t>
            </a:r>
            <a:r>
              <a:rPr lang="cs-CZ" dirty="0" err="1" smtClean="0"/>
              <a:t>homophones</a:t>
            </a:r>
            <a:r>
              <a:rPr lang="cs-CZ" dirty="0" smtClean="0"/>
              <a:t>.</a:t>
            </a:r>
          </a:p>
          <a:p>
            <a:pPr algn="ctr">
              <a:buNone/>
            </a:pPr>
            <a:endParaRPr lang="cs-CZ" sz="2800" dirty="0" smtClean="0"/>
          </a:p>
          <a:p>
            <a:pPr algn="ctr">
              <a:buNone/>
            </a:pPr>
            <a:r>
              <a:rPr lang="cs-CZ" sz="4000" dirty="0" err="1" smtClean="0"/>
              <a:t>Dialects</a:t>
            </a:r>
            <a:endParaRPr lang="cs-CZ" sz="4000" dirty="0" smtClean="0"/>
          </a:p>
          <a:p>
            <a:pPr>
              <a:buNone/>
            </a:pPr>
            <a:r>
              <a:rPr lang="cs-CZ" sz="2800" dirty="0" err="1" smtClean="0"/>
              <a:t>Atlantic</a:t>
            </a:r>
            <a:r>
              <a:rPr lang="cs-CZ" sz="2800" dirty="0" smtClean="0"/>
              <a:t>: </a:t>
            </a:r>
            <a:r>
              <a:rPr lang="cs-CZ" sz="2800" dirty="0" err="1" smtClean="0"/>
              <a:t>Virginia</a:t>
            </a:r>
            <a:r>
              <a:rPr lang="cs-CZ" sz="2800" dirty="0" smtClean="0"/>
              <a:t> </a:t>
            </a:r>
            <a:r>
              <a:rPr lang="cs-CZ" sz="2800" dirty="0" err="1" smtClean="0"/>
              <a:t>Piedmont</a:t>
            </a:r>
            <a:r>
              <a:rPr lang="cs-CZ" sz="2800" dirty="0" smtClean="0"/>
              <a:t> (most </a:t>
            </a:r>
            <a:r>
              <a:rPr lang="cs-CZ" sz="2800" dirty="0" err="1" smtClean="0"/>
              <a:t>famous</a:t>
            </a:r>
            <a:r>
              <a:rPr lang="cs-CZ" sz="2800" dirty="0" smtClean="0"/>
              <a:t>, </a:t>
            </a:r>
            <a:r>
              <a:rPr lang="cs-CZ" sz="2800" dirty="0" err="1" smtClean="0"/>
              <a:t>strong</a:t>
            </a:r>
            <a:r>
              <a:rPr lang="cs-CZ" sz="2800" dirty="0" smtClean="0"/>
              <a:t> influence on </a:t>
            </a:r>
            <a:r>
              <a:rPr lang="cs-CZ" sz="2800" dirty="0" err="1" smtClean="0"/>
              <a:t>the</a:t>
            </a:r>
            <a:r>
              <a:rPr lang="cs-CZ" sz="2800" dirty="0" smtClean="0"/>
              <a:t> rest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dialects</a:t>
            </a:r>
            <a:r>
              <a:rPr lang="cs-CZ" sz="2800" dirty="0" smtClean="0"/>
              <a:t> ), </a:t>
            </a:r>
            <a:r>
              <a:rPr lang="cs-CZ" sz="2800" dirty="0" err="1" smtClean="0"/>
              <a:t>Coastal</a:t>
            </a:r>
            <a:r>
              <a:rPr lang="cs-CZ" sz="2800" dirty="0" smtClean="0"/>
              <a:t> </a:t>
            </a:r>
            <a:r>
              <a:rPr lang="cs-CZ" sz="2800" dirty="0" err="1" smtClean="0"/>
              <a:t>Southern</a:t>
            </a:r>
            <a:r>
              <a:rPr lang="cs-CZ" sz="2800" dirty="0" smtClean="0"/>
              <a:t>.</a:t>
            </a:r>
          </a:p>
          <a:p>
            <a:pPr>
              <a:buNone/>
            </a:pPr>
            <a:r>
              <a:rPr lang="cs-CZ" sz="2800" dirty="0" err="1" smtClean="0"/>
              <a:t>Midland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Highland</a:t>
            </a:r>
            <a:r>
              <a:rPr lang="cs-CZ" sz="2800" dirty="0" smtClean="0"/>
              <a:t>: </a:t>
            </a:r>
            <a:r>
              <a:rPr lang="en-US" sz="2800" dirty="0" smtClean="0"/>
              <a:t>South Midland or Highland Southern</a:t>
            </a:r>
            <a:r>
              <a:rPr lang="cs-CZ" sz="2800" dirty="0" smtClean="0"/>
              <a:t>, </a:t>
            </a:r>
            <a:r>
              <a:rPr lang="cs-CZ" sz="2800" dirty="0" err="1" smtClean="0"/>
              <a:t>Southern</a:t>
            </a:r>
            <a:r>
              <a:rPr lang="cs-CZ" sz="2800" dirty="0" smtClean="0"/>
              <a:t> </a:t>
            </a:r>
            <a:r>
              <a:rPr lang="cs-CZ" sz="2800" dirty="0" err="1" smtClean="0"/>
              <a:t>Appalachian</a:t>
            </a:r>
            <a:r>
              <a:rPr lang="cs-CZ" sz="2800" dirty="0" smtClean="0"/>
              <a:t>.</a:t>
            </a:r>
          </a:p>
          <a:p>
            <a:pPr>
              <a:buNone/>
            </a:pPr>
            <a:r>
              <a:rPr lang="cs-CZ" sz="2800" dirty="0" err="1" smtClean="0"/>
              <a:t>Gulf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Mexico</a:t>
            </a:r>
            <a:r>
              <a:rPr lang="cs-CZ" sz="2800" dirty="0" smtClean="0"/>
              <a:t>: </a:t>
            </a:r>
            <a:r>
              <a:rPr lang="en-US" sz="2800" dirty="0" smtClean="0"/>
              <a:t>Gulf Southern and Mississippi Delta</a:t>
            </a:r>
            <a:r>
              <a:rPr lang="cs-CZ" sz="2800" b="1" dirty="0" smtClean="0"/>
              <a:t>, </a:t>
            </a:r>
            <a:r>
              <a:rPr lang="cs-CZ" sz="2800" dirty="0" smtClean="0"/>
              <a:t>Florida </a:t>
            </a:r>
            <a:r>
              <a:rPr lang="cs-CZ" sz="2800" dirty="0" err="1" smtClean="0"/>
              <a:t>Cracker</a:t>
            </a:r>
            <a:r>
              <a:rPr lang="cs-CZ" sz="2800" dirty="0" smtClean="0"/>
              <a:t>.</a:t>
            </a:r>
          </a:p>
          <a:p>
            <a:pPr>
              <a:buNone/>
            </a:pPr>
            <a:r>
              <a:rPr lang="cs-CZ" sz="2800" dirty="0" smtClean="0"/>
              <a:t>Louisiana: Cajun, </a:t>
            </a:r>
            <a:r>
              <a:rPr lang="cs-CZ" sz="2800" dirty="0" err="1" smtClean="0"/>
              <a:t>Creole</a:t>
            </a:r>
            <a:r>
              <a:rPr lang="cs-CZ" sz="2800" dirty="0" smtClean="0"/>
              <a:t>, </a:t>
            </a:r>
            <a:r>
              <a:rPr lang="cs-CZ" sz="2800" dirty="0" err="1" smtClean="0"/>
              <a:t>French</a:t>
            </a:r>
            <a:r>
              <a:rPr lang="cs-CZ" sz="2800" dirty="0" smtClean="0"/>
              <a:t>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sz="3500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/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57256"/>
          </a:xfrm>
        </p:spPr>
        <p:txBody>
          <a:bodyPr>
            <a:normAutofit/>
          </a:bodyPr>
          <a:lstStyle/>
          <a:p>
            <a:r>
              <a:rPr lang="cs-CZ" sz="4000" dirty="0" err="1" smtClean="0"/>
              <a:t>Signature</a:t>
            </a:r>
            <a:r>
              <a:rPr lang="cs-CZ" sz="4000" dirty="0" smtClean="0"/>
              <a:t> </a:t>
            </a:r>
            <a:r>
              <a:rPr lang="cs-CZ" sz="4000" dirty="0" err="1" smtClean="0"/>
              <a:t>sounds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lnSpcReduction="10000"/>
          </a:bodyPr>
          <a:lstStyle/>
          <a:p>
            <a:r>
              <a:rPr lang="cs-CZ" sz="2800" dirty="0" err="1" smtClean="0"/>
              <a:t>Merging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/>
              <a:t>[</a:t>
            </a:r>
            <a:r>
              <a:rPr lang="cs-CZ" sz="2800" dirty="0" smtClean="0"/>
              <a:t>ɛ] </a:t>
            </a:r>
            <a:r>
              <a:rPr lang="cs-CZ" sz="2800" dirty="0" err="1" smtClean="0"/>
              <a:t>and</a:t>
            </a:r>
            <a:r>
              <a:rPr lang="cs-CZ" sz="2800" dirty="0" smtClean="0"/>
              <a:t> [ɪ] </a:t>
            </a:r>
            <a:r>
              <a:rPr lang="cs-CZ" sz="2800" dirty="0" err="1" smtClean="0"/>
              <a:t>before</a:t>
            </a:r>
            <a:r>
              <a:rPr lang="cs-CZ" sz="2800" dirty="0" smtClean="0"/>
              <a:t> </a:t>
            </a:r>
            <a:r>
              <a:rPr lang="cs-CZ" sz="2800" dirty="0" err="1" smtClean="0"/>
              <a:t>nasal</a:t>
            </a:r>
            <a:r>
              <a:rPr lang="cs-CZ" sz="2800" dirty="0" smtClean="0"/>
              <a:t> </a:t>
            </a:r>
            <a:r>
              <a:rPr lang="cs-CZ" sz="2800" dirty="0" err="1" smtClean="0"/>
              <a:t>consonants</a:t>
            </a:r>
            <a:r>
              <a:rPr lang="cs-CZ" sz="2800" dirty="0" smtClean="0"/>
              <a:t> = </a:t>
            </a:r>
            <a:r>
              <a:rPr lang="en-US" sz="2800" i="1" dirty="0" smtClean="0"/>
              <a:t>pen</a:t>
            </a:r>
            <a:r>
              <a:rPr lang="en-US" sz="2800" dirty="0" smtClean="0"/>
              <a:t> and </a:t>
            </a:r>
            <a:r>
              <a:rPr lang="en-US" sz="2800" i="1" dirty="0" smtClean="0"/>
              <a:t>pin</a:t>
            </a:r>
            <a:r>
              <a:rPr lang="en-US" sz="2800" dirty="0" smtClean="0"/>
              <a:t> are pronounced the same</a:t>
            </a:r>
            <a:r>
              <a:rPr lang="cs-CZ" sz="2800" dirty="0" smtClean="0"/>
              <a:t>. (</a:t>
            </a:r>
            <a:r>
              <a:rPr lang="cs-CZ" sz="2800" dirty="0" err="1" smtClean="0"/>
              <a:t>Occasional</a:t>
            </a:r>
            <a:r>
              <a:rPr lang="cs-CZ" sz="2800" dirty="0" smtClean="0"/>
              <a:t> </a:t>
            </a:r>
            <a:r>
              <a:rPr lang="cs-CZ" sz="2800" dirty="0" err="1" smtClean="0"/>
              <a:t>diphtongization</a:t>
            </a:r>
            <a:r>
              <a:rPr lang="cs-CZ" sz="2800" dirty="0"/>
              <a:t> </a:t>
            </a:r>
            <a:r>
              <a:rPr lang="cs-CZ" sz="2800" dirty="0" smtClean="0"/>
              <a:t>– </a:t>
            </a:r>
            <a:r>
              <a:rPr lang="cs-CZ" sz="2800" dirty="0" err="1" smtClean="0"/>
              <a:t>end</a:t>
            </a:r>
            <a:r>
              <a:rPr lang="cs-CZ" sz="2800" dirty="0" smtClean="0"/>
              <a:t>, </a:t>
            </a:r>
            <a:r>
              <a:rPr lang="cs-CZ" sz="2800" dirty="0" err="1" smtClean="0"/>
              <a:t>men</a:t>
            </a:r>
            <a:r>
              <a:rPr lang="cs-CZ" sz="2800" dirty="0" smtClean="0"/>
              <a:t>)</a:t>
            </a:r>
          </a:p>
          <a:p>
            <a:r>
              <a:rPr lang="cs-CZ" sz="2800" dirty="0" err="1" smtClean="0"/>
              <a:t>Words</a:t>
            </a:r>
            <a:r>
              <a:rPr lang="cs-CZ" sz="2800" dirty="0" smtClean="0"/>
              <a:t> such as </a:t>
            </a:r>
            <a:r>
              <a:rPr lang="cs-CZ" sz="2800" i="1" dirty="0" err="1" smtClean="0"/>
              <a:t>yellow</a:t>
            </a:r>
            <a:r>
              <a:rPr lang="cs-CZ" sz="2800" i="1" dirty="0" smtClean="0"/>
              <a:t>, </a:t>
            </a:r>
            <a:r>
              <a:rPr lang="cs-CZ" sz="2800" i="1" dirty="0" err="1" smtClean="0"/>
              <a:t>window</a:t>
            </a:r>
            <a:r>
              <a:rPr lang="cs-CZ" sz="2800" dirty="0" smtClean="0"/>
              <a:t>: </a:t>
            </a:r>
            <a:r>
              <a:rPr lang="cs-CZ" sz="2800" dirty="0" err="1" smtClean="0"/>
              <a:t>Final</a:t>
            </a:r>
            <a:r>
              <a:rPr lang="cs-CZ" sz="2800" dirty="0" smtClean="0"/>
              <a:t> </a:t>
            </a:r>
            <a:r>
              <a:rPr lang="cs-CZ" sz="2800" dirty="0" err="1" smtClean="0"/>
              <a:t>vowel</a:t>
            </a:r>
            <a:r>
              <a:rPr lang="cs-CZ" sz="2800" dirty="0" smtClean="0"/>
              <a:t> </a:t>
            </a:r>
            <a:r>
              <a:rPr lang="cs-CZ" sz="2800" dirty="0" err="1" smtClean="0"/>
              <a:t>pronounced</a:t>
            </a:r>
            <a:r>
              <a:rPr lang="cs-CZ" sz="2800" dirty="0" smtClean="0"/>
              <a:t> as </a:t>
            </a:r>
            <a:r>
              <a:rPr lang="cs-CZ" sz="2800" dirty="0" err="1" smtClean="0"/>
              <a:t>r.less</a:t>
            </a:r>
            <a:r>
              <a:rPr lang="cs-CZ" sz="2800" dirty="0" smtClean="0"/>
              <a:t> </a:t>
            </a:r>
            <a:r>
              <a:rPr lang="cs-CZ" sz="2800" dirty="0" err="1" smtClean="0"/>
              <a:t>schwa</a:t>
            </a:r>
            <a:r>
              <a:rPr lang="cs-CZ" sz="2800" dirty="0" smtClean="0"/>
              <a:t> </a:t>
            </a:r>
            <a:r>
              <a:rPr lang="cs-CZ" sz="2800" dirty="0" err="1" smtClean="0"/>
              <a:t>instead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[</a:t>
            </a:r>
            <a:r>
              <a:rPr lang="sk-SK" sz="2800" dirty="0" err="1" smtClean="0"/>
              <a:t>oʊ</a:t>
            </a:r>
            <a:r>
              <a:rPr lang="sk-SK" sz="2800" dirty="0" smtClean="0"/>
              <a:t>] or [o].</a:t>
            </a:r>
          </a:p>
          <a:p>
            <a:r>
              <a:rPr lang="sk-SK" sz="2800" dirty="0" err="1" smtClean="0"/>
              <a:t>Monophtongization</a:t>
            </a:r>
            <a:r>
              <a:rPr lang="sk-SK" sz="2800" dirty="0" smtClean="0"/>
              <a:t>: </a:t>
            </a:r>
            <a:r>
              <a:rPr lang="sk-SK" sz="2800" dirty="0" err="1" smtClean="0"/>
              <a:t>Words</a:t>
            </a:r>
            <a:r>
              <a:rPr lang="sk-SK" sz="2800" dirty="0" smtClean="0"/>
              <a:t> </a:t>
            </a:r>
            <a:r>
              <a:rPr lang="sk-SK" sz="2800" dirty="0" err="1" smtClean="0"/>
              <a:t>such</a:t>
            </a:r>
            <a:r>
              <a:rPr lang="sk-SK" sz="2800" dirty="0" smtClean="0"/>
              <a:t> </a:t>
            </a:r>
            <a:r>
              <a:rPr lang="sk-SK" sz="2800" dirty="0" err="1" smtClean="0"/>
              <a:t>as</a:t>
            </a:r>
            <a:r>
              <a:rPr lang="sk-SK" sz="2800" dirty="0" smtClean="0"/>
              <a:t> </a:t>
            </a:r>
            <a:r>
              <a:rPr lang="sk-SK" sz="2800" i="1" dirty="0" smtClean="0"/>
              <a:t>boy, </a:t>
            </a:r>
            <a:r>
              <a:rPr lang="sk-SK" sz="2800" i="1" dirty="0" err="1" smtClean="0"/>
              <a:t>boil</a:t>
            </a:r>
            <a:r>
              <a:rPr lang="sk-SK" sz="2800" i="1" dirty="0" smtClean="0"/>
              <a:t>, </a:t>
            </a:r>
            <a:r>
              <a:rPr lang="sk-SK" sz="2800" i="1" dirty="0" err="1" smtClean="0"/>
              <a:t>choice</a:t>
            </a:r>
            <a:r>
              <a:rPr lang="sk-SK" sz="2800" dirty="0" smtClean="0"/>
              <a:t>: </a:t>
            </a:r>
            <a:r>
              <a:rPr lang="sk-SK" sz="2800" dirty="0" err="1" smtClean="0"/>
              <a:t>diphtong</a:t>
            </a:r>
            <a:r>
              <a:rPr lang="sk-SK" sz="2800" dirty="0" smtClean="0"/>
              <a:t> </a:t>
            </a:r>
            <a:r>
              <a:rPr lang="sk-SK" sz="2800" dirty="0" err="1" smtClean="0"/>
              <a:t>reduced</a:t>
            </a:r>
            <a:r>
              <a:rPr lang="sk-SK" sz="2800" dirty="0" smtClean="0"/>
              <a:t> to </a:t>
            </a:r>
            <a:r>
              <a:rPr lang="sk-SK" sz="2800" dirty="0" err="1" smtClean="0"/>
              <a:t>monophtong</a:t>
            </a:r>
            <a:r>
              <a:rPr lang="sk-SK" sz="2800" dirty="0" smtClean="0"/>
              <a:t> [ɔ] . </a:t>
            </a:r>
            <a:r>
              <a:rPr lang="sk-SK" sz="2800" dirty="0" err="1" smtClean="0"/>
              <a:t>Also</a:t>
            </a:r>
            <a:r>
              <a:rPr lang="sk-SK" sz="2800" dirty="0"/>
              <a:t> </a:t>
            </a:r>
            <a:r>
              <a:rPr lang="sk-SK" sz="2800" dirty="0" smtClean="0"/>
              <a:t>(</a:t>
            </a:r>
            <a:r>
              <a:rPr lang="sk-SK" sz="2800" i="1" dirty="0" err="1" smtClean="0"/>
              <a:t>right</a:t>
            </a:r>
            <a:r>
              <a:rPr lang="sk-SK" sz="2800" i="1" dirty="0" smtClean="0"/>
              <a:t>, </a:t>
            </a:r>
            <a:r>
              <a:rPr lang="sk-SK" sz="2800" i="1" dirty="0" err="1" smtClean="0"/>
              <a:t>time</a:t>
            </a:r>
            <a:r>
              <a:rPr lang="sk-SK" sz="2800" i="1" dirty="0" smtClean="0"/>
              <a:t>, </a:t>
            </a:r>
            <a:r>
              <a:rPr lang="sk-SK" sz="2800" i="1" dirty="0" err="1" smtClean="0"/>
              <a:t>like</a:t>
            </a:r>
            <a:r>
              <a:rPr lang="sk-SK" sz="2800" dirty="0" smtClean="0"/>
              <a:t>)</a:t>
            </a:r>
          </a:p>
          <a:p>
            <a:r>
              <a:rPr lang="sk-SK" sz="2800" i="1" dirty="0" err="1" smtClean="0"/>
              <a:t>Every</a:t>
            </a:r>
            <a:r>
              <a:rPr lang="sk-SK" sz="2800" i="1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dirty="0" err="1" smtClean="0"/>
              <a:t>reduced</a:t>
            </a:r>
            <a:r>
              <a:rPr lang="sk-SK" sz="2800" dirty="0" smtClean="0"/>
              <a:t> to </a:t>
            </a:r>
            <a:r>
              <a:rPr lang="cs-CZ" sz="2800" dirty="0" err="1" smtClean="0"/>
              <a:t>ɛv</a:t>
            </a:r>
            <a:r>
              <a:rPr lang="sk-SK" sz="2800" dirty="0" smtClean="0"/>
              <a:t>ə. </a:t>
            </a:r>
          </a:p>
          <a:p>
            <a:r>
              <a:rPr lang="sk-SK" sz="2800" dirty="0" smtClean="0"/>
              <a:t>-</a:t>
            </a:r>
            <a:r>
              <a:rPr lang="sk-SK" sz="2800" dirty="0" err="1" smtClean="0"/>
              <a:t>Ing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dirty="0" err="1" smtClean="0"/>
              <a:t>pronounced</a:t>
            </a:r>
            <a:r>
              <a:rPr lang="sk-SK" sz="2800" dirty="0" smtClean="0"/>
              <a:t> </a:t>
            </a:r>
            <a:r>
              <a:rPr lang="sk-SK" sz="2800" dirty="0" err="1" smtClean="0"/>
              <a:t>as</a:t>
            </a:r>
            <a:r>
              <a:rPr lang="sk-SK" sz="2800" dirty="0" smtClean="0"/>
              <a:t> [in] </a:t>
            </a:r>
            <a:r>
              <a:rPr lang="sk-SK" sz="2800" dirty="0" err="1" smtClean="0"/>
              <a:t>instead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[</a:t>
            </a:r>
            <a:r>
              <a:rPr lang="sk-SK" sz="2800" dirty="0" err="1" smtClean="0"/>
              <a:t>iŋ</a:t>
            </a:r>
            <a:r>
              <a:rPr lang="sk-SK" sz="2800" dirty="0" smtClean="0"/>
              <a:t>] in </a:t>
            </a:r>
            <a:r>
              <a:rPr lang="sk-SK" sz="2800" dirty="0" err="1" smtClean="0"/>
              <a:t>present</a:t>
            </a:r>
            <a:r>
              <a:rPr lang="sk-SK" sz="2800" dirty="0" smtClean="0"/>
              <a:t> </a:t>
            </a:r>
            <a:r>
              <a:rPr lang="sk-SK" sz="2800" dirty="0" err="1" smtClean="0"/>
              <a:t>participles</a:t>
            </a:r>
            <a:r>
              <a:rPr lang="sk-SK" sz="2800" dirty="0" smtClean="0"/>
              <a:t>.</a:t>
            </a:r>
            <a:endParaRPr lang="sk-SK" sz="2800" i="1" dirty="0" smtClean="0"/>
          </a:p>
          <a:p>
            <a:endParaRPr lang="cs-CZ" sz="2800" dirty="0" smtClean="0"/>
          </a:p>
          <a:p>
            <a:endParaRPr lang="cs-CZ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Many nouns are stressed on the first syllable</a:t>
            </a:r>
            <a:r>
              <a:rPr lang="cs-CZ" sz="2800" dirty="0" smtClean="0"/>
              <a:t> </a:t>
            </a:r>
            <a:r>
              <a:rPr lang="cs-CZ" sz="2800" dirty="0" err="1" smtClean="0"/>
              <a:t>instead</a:t>
            </a:r>
            <a:r>
              <a:rPr lang="cs-CZ" sz="2800" dirty="0" smtClean="0"/>
              <a:t> on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second</a:t>
            </a:r>
            <a:r>
              <a:rPr lang="cs-CZ" sz="2800" dirty="0" smtClean="0"/>
              <a:t>: '</a:t>
            </a:r>
            <a:r>
              <a:rPr lang="cs-CZ" sz="2800" i="1" dirty="0" smtClean="0"/>
              <a:t>police, 'cement, 'Detroit, '</a:t>
            </a:r>
            <a:r>
              <a:rPr lang="cs-CZ" sz="2800" i="1" dirty="0" err="1" smtClean="0"/>
              <a:t>behind</a:t>
            </a:r>
            <a:r>
              <a:rPr lang="cs-CZ" sz="2800" i="1" dirty="0" smtClean="0"/>
              <a:t>.</a:t>
            </a:r>
          </a:p>
          <a:p>
            <a:r>
              <a:rPr lang="cs-CZ" sz="2800" dirty="0" err="1" smtClean="0"/>
              <a:t>Contractions</a:t>
            </a:r>
            <a:r>
              <a:rPr lang="cs-CZ" sz="2800" dirty="0" smtClean="0"/>
              <a:t>: </a:t>
            </a:r>
            <a:r>
              <a:rPr lang="cs-CZ" sz="2800" dirty="0" err="1" smtClean="0"/>
              <a:t>voiced</a:t>
            </a:r>
            <a:r>
              <a:rPr lang="cs-CZ" sz="2800" dirty="0" smtClean="0"/>
              <a:t> </a:t>
            </a:r>
            <a:r>
              <a:rPr lang="cs-CZ" sz="2800" dirty="0" err="1" smtClean="0"/>
              <a:t>alveolar</a:t>
            </a:r>
            <a:r>
              <a:rPr lang="cs-CZ" sz="2800" dirty="0" smtClean="0"/>
              <a:t> </a:t>
            </a:r>
            <a:r>
              <a:rPr lang="cs-CZ" sz="2800" dirty="0" err="1" smtClean="0"/>
              <a:t>fricative</a:t>
            </a:r>
            <a:r>
              <a:rPr lang="cs-CZ" sz="2800" dirty="0" smtClean="0"/>
              <a:t> [z] </a:t>
            </a:r>
            <a:r>
              <a:rPr lang="cs-CZ" sz="2800" dirty="0" err="1" smtClean="0"/>
              <a:t>becomes</a:t>
            </a:r>
            <a:r>
              <a:rPr lang="cs-CZ" sz="2800" dirty="0" smtClean="0"/>
              <a:t> </a:t>
            </a:r>
            <a:r>
              <a:rPr lang="cs-CZ" sz="2800" dirty="0" err="1" smtClean="0"/>
              <a:t>voiced</a:t>
            </a:r>
            <a:r>
              <a:rPr lang="cs-CZ" sz="2800" dirty="0" smtClean="0"/>
              <a:t> </a:t>
            </a:r>
            <a:r>
              <a:rPr lang="cs-CZ" sz="2800" dirty="0" err="1" smtClean="0"/>
              <a:t>alveolar</a:t>
            </a:r>
            <a:r>
              <a:rPr lang="cs-CZ" sz="2800" dirty="0" smtClean="0"/>
              <a:t> stop [d]. </a:t>
            </a:r>
            <a:r>
              <a:rPr lang="cs-CZ" sz="2800" i="1" dirty="0" err="1" smtClean="0"/>
              <a:t>Isn</a:t>
            </a:r>
            <a:r>
              <a:rPr lang="cs-CZ" sz="2800" i="1" dirty="0" smtClean="0"/>
              <a:t>´t </a:t>
            </a:r>
            <a:r>
              <a:rPr lang="cs-CZ" sz="2800" dirty="0" smtClean="0"/>
              <a:t>[</a:t>
            </a:r>
            <a:r>
              <a:rPr lang="cs-CZ" sz="2800" dirty="0" err="1" smtClean="0"/>
              <a:t>iznt</a:t>
            </a:r>
            <a:r>
              <a:rPr lang="cs-CZ" sz="2800" dirty="0" smtClean="0"/>
              <a:t>] = [</a:t>
            </a:r>
            <a:r>
              <a:rPr lang="cs-CZ" sz="2800" dirty="0" err="1" smtClean="0"/>
              <a:t>idnt</a:t>
            </a:r>
            <a:r>
              <a:rPr lang="cs-CZ" sz="2800" dirty="0" smtClean="0"/>
              <a:t>], </a:t>
            </a:r>
            <a:r>
              <a:rPr lang="cs-CZ" sz="2800" i="1" dirty="0" err="1" smtClean="0"/>
              <a:t>wasn</a:t>
            </a:r>
            <a:r>
              <a:rPr lang="cs-CZ" sz="2800" i="1" dirty="0" smtClean="0"/>
              <a:t>´t </a:t>
            </a:r>
            <a:r>
              <a:rPr lang="cs-CZ" sz="2800" dirty="0" smtClean="0"/>
              <a:t>[</a:t>
            </a:r>
            <a:r>
              <a:rPr lang="cs-CZ" sz="2800" dirty="0" err="1" smtClean="0"/>
              <a:t>wʌznt</a:t>
            </a:r>
            <a:r>
              <a:rPr lang="cs-CZ" sz="2800" dirty="0" smtClean="0"/>
              <a:t>] = [</a:t>
            </a:r>
            <a:r>
              <a:rPr lang="cs-CZ" sz="2800" dirty="0" err="1" smtClean="0"/>
              <a:t>wʌdnt</a:t>
            </a:r>
            <a:r>
              <a:rPr lang="cs-CZ" sz="2800" dirty="0" smtClean="0"/>
              <a:t>].</a:t>
            </a:r>
          </a:p>
          <a:p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Southern</a:t>
            </a:r>
            <a:r>
              <a:rPr lang="cs-CZ" sz="2800" dirty="0" smtClean="0"/>
              <a:t> </a:t>
            </a:r>
            <a:r>
              <a:rPr lang="cs-CZ" sz="2800" dirty="0" err="1" smtClean="0"/>
              <a:t>vowel</a:t>
            </a:r>
            <a:r>
              <a:rPr lang="cs-CZ" sz="2800" dirty="0" smtClean="0"/>
              <a:t> </a:t>
            </a:r>
            <a:r>
              <a:rPr lang="cs-CZ" sz="2800" dirty="0" err="1" smtClean="0"/>
              <a:t>shift</a:t>
            </a:r>
            <a:r>
              <a:rPr lang="cs-CZ" sz="2800" dirty="0" smtClean="0"/>
              <a:t>: </a:t>
            </a:r>
            <a:r>
              <a:rPr lang="en-US" sz="2800" dirty="0" smtClean="0"/>
              <a:t>the nuclei of </a:t>
            </a:r>
            <a:r>
              <a:rPr lang="cs-CZ" sz="2800" dirty="0" smtClean="0"/>
              <a:t>[</a:t>
            </a:r>
            <a:r>
              <a:rPr lang="en-US" sz="2800" dirty="0" smtClean="0"/>
              <a:t>ɛ</a:t>
            </a:r>
            <a:r>
              <a:rPr lang="cs-CZ" sz="2800" dirty="0"/>
              <a:t>]</a:t>
            </a:r>
            <a:r>
              <a:rPr lang="en-US" sz="2800" dirty="0" smtClean="0"/>
              <a:t> and </a:t>
            </a:r>
            <a:r>
              <a:rPr lang="cs-CZ" sz="2800" dirty="0"/>
              <a:t>[</a:t>
            </a:r>
            <a:r>
              <a:rPr lang="en-US" sz="2800" dirty="0" smtClean="0"/>
              <a:t>ɪ</a:t>
            </a:r>
            <a:r>
              <a:rPr lang="cs-CZ" sz="2800" dirty="0" smtClean="0"/>
              <a:t>]</a:t>
            </a:r>
            <a:r>
              <a:rPr lang="en-US" sz="2800" dirty="0" smtClean="0"/>
              <a:t> move to become higher and </a:t>
            </a:r>
            <a:r>
              <a:rPr lang="en-US" sz="2800" dirty="0" err="1" smtClean="0"/>
              <a:t>fronter</a:t>
            </a:r>
            <a:r>
              <a:rPr lang="en-US" sz="2800" dirty="0" smtClean="0"/>
              <a:t>, of [</a:t>
            </a:r>
            <a:r>
              <a:rPr lang="en-US" sz="2800" dirty="0" err="1" smtClean="0"/>
              <a:t>ɛjə</a:t>
            </a:r>
            <a:r>
              <a:rPr lang="en-US" sz="2800" dirty="0" smtClean="0"/>
              <a:t>], </a:t>
            </a:r>
            <a:r>
              <a:rPr lang="cs-CZ" sz="2800" dirty="0" smtClean="0"/>
              <a:t>[</a:t>
            </a:r>
            <a:r>
              <a:rPr lang="en-US" sz="2800" dirty="0" smtClean="0"/>
              <a:t>ɛ</a:t>
            </a:r>
            <a:r>
              <a:rPr lang="cs-CZ" sz="2800" dirty="0" smtClean="0"/>
              <a:t>]</a:t>
            </a:r>
            <a:r>
              <a:rPr lang="en-US" sz="2800" dirty="0" smtClean="0"/>
              <a:t> becomes a tenser </a:t>
            </a:r>
            <a:r>
              <a:rPr lang="cs-CZ" sz="2800" dirty="0" smtClean="0"/>
              <a:t>[</a:t>
            </a:r>
            <a:r>
              <a:rPr lang="en-US" sz="2800" dirty="0" err="1" smtClean="0"/>
              <a:t>ejə</a:t>
            </a:r>
            <a:r>
              <a:rPr lang="cs-CZ" sz="2800" dirty="0"/>
              <a:t>]</a:t>
            </a:r>
            <a:r>
              <a:rPr lang="en-US" sz="2800" dirty="0" smtClean="0"/>
              <a:t>. </a:t>
            </a:r>
            <a:endParaRPr lang="cs-CZ" sz="2800" dirty="0" smtClean="0"/>
          </a:p>
          <a:p>
            <a:r>
              <a:rPr lang="cs-CZ" sz="2800" dirty="0" err="1" smtClean="0"/>
              <a:t>Vowel</a:t>
            </a:r>
            <a:r>
              <a:rPr lang="cs-CZ" sz="2800" dirty="0" smtClean="0"/>
              <a:t> </a:t>
            </a:r>
            <a:r>
              <a:rPr lang="cs-CZ" sz="2800" dirty="0" err="1" smtClean="0"/>
              <a:t>lowering</a:t>
            </a:r>
            <a:r>
              <a:rPr lang="cs-CZ" sz="2800" dirty="0" smtClean="0"/>
              <a:t>: [i] </a:t>
            </a:r>
            <a:r>
              <a:rPr lang="cs-CZ" sz="2800" dirty="0" err="1" smtClean="0"/>
              <a:t>is</a:t>
            </a:r>
            <a:r>
              <a:rPr lang="cs-CZ" sz="2800" dirty="0" smtClean="0"/>
              <a:t> </a:t>
            </a:r>
            <a:r>
              <a:rPr lang="cs-CZ" sz="2800" dirty="0" err="1" smtClean="0"/>
              <a:t>realised</a:t>
            </a:r>
            <a:r>
              <a:rPr lang="cs-CZ" sz="2800" dirty="0" smtClean="0"/>
              <a:t> as [ɛ] </a:t>
            </a:r>
            <a:r>
              <a:rPr lang="cs-CZ" sz="2800" dirty="0" err="1" smtClean="0"/>
              <a:t>or</a:t>
            </a:r>
            <a:r>
              <a:rPr lang="cs-CZ" sz="2800" dirty="0" smtClean="0"/>
              <a:t> [a</a:t>
            </a:r>
            <a:r>
              <a:rPr lang="sk-SK" sz="2800" dirty="0" smtClean="0"/>
              <a:t>ə] </a:t>
            </a:r>
            <a:r>
              <a:rPr lang="sk-SK" sz="2800" dirty="0" err="1" smtClean="0"/>
              <a:t>before</a:t>
            </a:r>
            <a:r>
              <a:rPr lang="sk-SK" sz="2800" dirty="0" smtClean="0"/>
              <a:t> </a:t>
            </a:r>
            <a:r>
              <a:rPr lang="sk-SK" sz="2800" dirty="0" err="1" smtClean="0"/>
              <a:t>velar</a:t>
            </a:r>
            <a:r>
              <a:rPr lang="sk-SK" sz="2800" dirty="0" smtClean="0"/>
              <a:t> nasal. </a:t>
            </a:r>
            <a:r>
              <a:rPr lang="sk-SK" sz="2800" i="1" dirty="0" err="1" smtClean="0"/>
              <a:t>Sing</a:t>
            </a:r>
            <a:r>
              <a:rPr lang="sk-SK" sz="2800" i="1" dirty="0" smtClean="0"/>
              <a:t> </a:t>
            </a:r>
            <a:r>
              <a:rPr lang="sk-SK" sz="2800" dirty="0" smtClean="0"/>
              <a:t>[</a:t>
            </a:r>
            <a:r>
              <a:rPr lang="sk-SK" sz="2800" dirty="0" err="1" smtClean="0"/>
              <a:t>siŋ</a:t>
            </a:r>
            <a:r>
              <a:rPr lang="sk-SK" sz="2800" dirty="0" smtClean="0"/>
              <a:t>] = [</a:t>
            </a:r>
            <a:r>
              <a:rPr lang="sk-SK" sz="2800" dirty="0" err="1" smtClean="0"/>
              <a:t>saəŋ</a:t>
            </a:r>
            <a:r>
              <a:rPr lang="sk-SK" sz="2800" dirty="0" smtClean="0"/>
              <a:t>].</a:t>
            </a:r>
          </a:p>
          <a:p>
            <a:r>
              <a:rPr lang="sk-SK" sz="2800" dirty="0" smtClean="0"/>
              <a:t>Post </a:t>
            </a:r>
            <a:r>
              <a:rPr lang="sk-SK" sz="2800" dirty="0" err="1" smtClean="0"/>
              <a:t>coronal</a:t>
            </a:r>
            <a:r>
              <a:rPr lang="sk-SK" sz="2800" dirty="0" smtClean="0"/>
              <a:t> </a:t>
            </a:r>
            <a:r>
              <a:rPr lang="sk-SK" sz="2800" dirty="0" err="1" smtClean="0"/>
              <a:t>glides</a:t>
            </a:r>
            <a:r>
              <a:rPr lang="sk-SK" sz="2800" dirty="0" smtClean="0"/>
              <a:t>: </a:t>
            </a:r>
            <a:r>
              <a:rPr lang="sk-SK" sz="2800" dirty="0" err="1" smtClean="0"/>
              <a:t>words</a:t>
            </a:r>
            <a:r>
              <a:rPr lang="sk-SK" sz="2800" dirty="0" smtClean="0"/>
              <a:t> </a:t>
            </a:r>
            <a:r>
              <a:rPr lang="sk-SK" sz="2800" dirty="0" err="1" smtClean="0"/>
              <a:t>with</a:t>
            </a:r>
            <a:r>
              <a:rPr lang="sk-SK" sz="2800" dirty="0" smtClean="0"/>
              <a:t> </a:t>
            </a:r>
            <a:r>
              <a:rPr lang="sk-SK" sz="2800" dirty="0" err="1" smtClean="0"/>
              <a:t>coronal</a:t>
            </a:r>
            <a:r>
              <a:rPr lang="sk-SK" sz="2800" dirty="0" smtClean="0"/>
              <a:t> </a:t>
            </a:r>
            <a:r>
              <a:rPr lang="sk-SK" sz="2800" dirty="0" err="1" smtClean="0"/>
              <a:t>stops</a:t>
            </a:r>
            <a:r>
              <a:rPr lang="sk-SK" sz="2800" dirty="0" smtClean="0"/>
              <a:t> /t/d/n/ </a:t>
            </a:r>
            <a:r>
              <a:rPr lang="sk-SK" sz="2800" dirty="0" err="1" smtClean="0"/>
              <a:t>have</a:t>
            </a:r>
            <a:r>
              <a:rPr lang="sk-SK" sz="2800" dirty="0" smtClean="0"/>
              <a:t> a </a:t>
            </a:r>
            <a:r>
              <a:rPr lang="sk-SK" sz="2800" dirty="0" err="1" smtClean="0"/>
              <a:t>glide</a:t>
            </a:r>
            <a:r>
              <a:rPr lang="sk-SK" sz="2800" dirty="0" smtClean="0"/>
              <a:t> /j/ </a:t>
            </a:r>
            <a:r>
              <a:rPr lang="sk-SK" sz="2800" dirty="0" err="1" smtClean="0"/>
              <a:t>inserted</a:t>
            </a:r>
            <a:r>
              <a:rPr lang="sk-SK" sz="2800" dirty="0" smtClean="0"/>
              <a:t> </a:t>
            </a:r>
            <a:r>
              <a:rPr lang="sk-SK" sz="2800" dirty="0" err="1" smtClean="0"/>
              <a:t>between</a:t>
            </a:r>
            <a:r>
              <a:rPr lang="sk-SK" sz="2800" dirty="0" smtClean="0"/>
              <a:t> </a:t>
            </a:r>
            <a:r>
              <a:rPr lang="sk-SK" sz="2800" dirty="0" err="1" smtClean="0"/>
              <a:t>the</a:t>
            </a:r>
            <a:r>
              <a:rPr lang="sk-SK" sz="2800" dirty="0" smtClean="0"/>
              <a:t> stop and </a:t>
            </a:r>
            <a:r>
              <a:rPr lang="sk-SK" sz="2800" dirty="0" err="1" smtClean="0"/>
              <a:t>vowel</a:t>
            </a:r>
            <a:r>
              <a:rPr lang="sk-SK" sz="2800" dirty="0" smtClean="0"/>
              <a:t>. </a:t>
            </a:r>
            <a:r>
              <a:rPr lang="sk-SK" sz="2800" i="1" dirty="0" err="1" smtClean="0"/>
              <a:t>Tune</a:t>
            </a:r>
            <a:r>
              <a:rPr lang="sk-SK" sz="2800" i="1" dirty="0" smtClean="0"/>
              <a:t>, </a:t>
            </a:r>
            <a:r>
              <a:rPr lang="sk-SK" sz="2800" i="1" dirty="0" err="1" smtClean="0"/>
              <a:t>duke</a:t>
            </a:r>
            <a:r>
              <a:rPr lang="sk-SK" sz="2800" i="1" dirty="0" smtClean="0"/>
              <a:t>, </a:t>
            </a:r>
            <a:r>
              <a:rPr lang="sk-SK" sz="2800" i="1" dirty="0" err="1" smtClean="0"/>
              <a:t>news</a:t>
            </a:r>
            <a:r>
              <a:rPr lang="sk-SK" sz="2800" i="1" dirty="0" smtClean="0"/>
              <a:t> </a:t>
            </a:r>
            <a:r>
              <a:rPr lang="sk-SK" sz="2800" dirty="0" err="1" smtClean="0"/>
              <a:t>become</a:t>
            </a:r>
            <a:r>
              <a:rPr lang="sk-SK" sz="2800" dirty="0" smtClean="0"/>
              <a:t> [</a:t>
            </a:r>
            <a:r>
              <a:rPr lang="sk-SK" sz="2800" dirty="0" err="1" smtClean="0"/>
              <a:t>tju</a:t>
            </a:r>
            <a:r>
              <a:rPr lang="en-US" sz="2800" dirty="0" smtClean="0"/>
              <a:t>:n], [</a:t>
            </a:r>
            <a:r>
              <a:rPr lang="en-US" sz="2800" dirty="0" err="1" smtClean="0"/>
              <a:t>djuk</a:t>
            </a:r>
            <a:r>
              <a:rPr lang="en-US" sz="2800" dirty="0" smtClean="0"/>
              <a:t>], [</a:t>
            </a:r>
            <a:r>
              <a:rPr lang="en-US" sz="2800" dirty="0" err="1" smtClean="0"/>
              <a:t>nju:z</a:t>
            </a:r>
            <a:r>
              <a:rPr lang="en-US" sz="2800" dirty="0" smtClean="0"/>
              <a:t>]</a:t>
            </a:r>
            <a:endParaRPr lang="cs-CZ" sz="2800" dirty="0" smtClean="0"/>
          </a:p>
          <a:p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694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Deep</a:t>
            </a:r>
            <a:r>
              <a:rPr lang="cs-CZ" dirty="0" smtClean="0"/>
              <a:t> </a:t>
            </a:r>
            <a:r>
              <a:rPr lang="cs-CZ" dirty="0" err="1" smtClean="0"/>
              <a:t>South</a:t>
            </a:r>
            <a:endParaRPr lang="cs-CZ" dirty="0"/>
          </a:p>
        </p:txBody>
      </p:sp>
      <p:pic>
        <p:nvPicPr>
          <p:cNvPr id="16386" name="Picture 2" descr="http://ww2.valdosta.edu/%7Esljennin/US_map-Deep_South.png"/>
          <p:cNvPicPr>
            <a:picLocks noChangeAspect="1" noChangeArrowheads="1"/>
          </p:cNvPicPr>
          <p:nvPr/>
        </p:nvPicPr>
        <p:blipFill>
          <a:blip r:embed="rId2" cstate="print"/>
          <a:srcRect l="42288" t="29543" r="3965" b="5094"/>
          <a:stretch>
            <a:fillRect/>
          </a:stretch>
        </p:blipFill>
        <p:spPr bwMode="auto">
          <a:xfrm>
            <a:off x="857224" y="1285860"/>
            <a:ext cx="7643866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r>
              <a:rPr lang="cs-CZ" dirty="0" smtClean="0"/>
              <a:t>Alabama, </a:t>
            </a:r>
            <a:r>
              <a:rPr lang="cs-CZ" dirty="0" err="1" smtClean="0"/>
              <a:t>Georgia</a:t>
            </a:r>
            <a:r>
              <a:rPr lang="cs-CZ" dirty="0" smtClean="0"/>
              <a:t>, Mississippi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South</a:t>
            </a:r>
            <a:r>
              <a:rPr lang="cs-CZ" dirty="0" smtClean="0"/>
              <a:t> </a:t>
            </a:r>
            <a:r>
              <a:rPr lang="cs-CZ" dirty="0" err="1" smtClean="0"/>
              <a:t>Carolina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Famous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: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Southern</a:t>
            </a:r>
            <a:r>
              <a:rPr lang="cs-CZ" b="1" dirty="0" smtClean="0"/>
              <a:t> </a:t>
            </a:r>
            <a:r>
              <a:rPr lang="cs-CZ" b="1" dirty="0" err="1" smtClean="0"/>
              <a:t>drawl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Vowels</a:t>
            </a:r>
            <a:r>
              <a:rPr lang="cs-CZ" dirty="0" smtClean="0"/>
              <a:t> are </a:t>
            </a:r>
            <a:r>
              <a:rPr lang="cs-CZ" dirty="0" err="1" smtClean="0"/>
              <a:t>longer</a:t>
            </a:r>
            <a:r>
              <a:rPr lang="cs-CZ" dirty="0" smtClean="0"/>
              <a:t>, </a:t>
            </a:r>
            <a:r>
              <a:rPr lang="cs-CZ" dirty="0" err="1" smtClean="0"/>
              <a:t>monophtongs</a:t>
            </a:r>
            <a:r>
              <a:rPr lang="cs-CZ" dirty="0" smtClean="0"/>
              <a:t> </a:t>
            </a:r>
            <a:r>
              <a:rPr lang="cs-CZ" dirty="0" err="1" smtClean="0"/>
              <a:t>become</a:t>
            </a:r>
            <a:r>
              <a:rPr lang="cs-CZ" dirty="0" smtClean="0"/>
              <a:t> </a:t>
            </a:r>
            <a:r>
              <a:rPr lang="cs-CZ" dirty="0" err="1" smtClean="0"/>
              <a:t>diphtongs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diphtongs</a:t>
            </a:r>
            <a:r>
              <a:rPr lang="cs-CZ" dirty="0" smtClean="0"/>
              <a:t> </a:t>
            </a:r>
            <a:r>
              <a:rPr lang="cs-CZ" dirty="0" err="1" smtClean="0"/>
              <a:t>become</a:t>
            </a:r>
            <a:r>
              <a:rPr lang="cs-CZ" dirty="0" smtClean="0"/>
              <a:t> </a:t>
            </a:r>
            <a:r>
              <a:rPr lang="cs-CZ" dirty="0" err="1" smtClean="0"/>
              <a:t>triphtongs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i="1" dirty="0" err="1" smtClean="0"/>
              <a:t>Kit</a:t>
            </a:r>
            <a:r>
              <a:rPr lang="cs-CZ" i="1" dirty="0" smtClean="0"/>
              <a:t> </a:t>
            </a:r>
            <a:r>
              <a:rPr lang="cs-CZ" dirty="0" smtClean="0"/>
              <a:t>[</a:t>
            </a:r>
            <a:r>
              <a:rPr lang="cs-CZ" dirty="0" err="1" smtClean="0"/>
              <a:t>kit</a:t>
            </a:r>
            <a:r>
              <a:rPr lang="cs-CZ" dirty="0" smtClean="0"/>
              <a:t>] = [</a:t>
            </a:r>
            <a:r>
              <a:rPr lang="cs-CZ" dirty="0" err="1" smtClean="0"/>
              <a:t>ki</a:t>
            </a:r>
            <a:r>
              <a:rPr lang="cs-CZ" dirty="0" smtClean="0"/>
              <a:t>:</a:t>
            </a:r>
            <a:r>
              <a:rPr lang="sk-SK" dirty="0" err="1" smtClean="0"/>
              <a:t>ət</a:t>
            </a:r>
            <a:r>
              <a:rPr lang="sk-SK" dirty="0" smtClean="0"/>
              <a:t>], </a:t>
            </a:r>
            <a:r>
              <a:rPr lang="sk-SK" dirty="0" err="1" smtClean="0"/>
              <a:t>milk</a:t>
            </a:r>
            <a:r>
              <a:rPr lang="sk-SK" dirty="0" smtClean="0"/>
              <a:t> [</a:t>
            </a:r>
            <a:r>
              <a:rPr lang="sk-SK" dirty="0" err="1" smtClean="0"/>
              <a:t>milk</a:t>
            </a:r>
            <a:r>
              <a:rPr lang="sk-SK" dirty="0" smtClean="0"/>
              <a:t>] = [mi</a:t>
            </a:r>
            <a:r>
              <a:rPr lang="cs-CZ" dirty="0" smtClean="0"/>
              <a:t>j(ə)k]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dirty="0" err="1" smtClean="0"/>
              <a:t>Lingering</a:t>
            </a:r>
            <a:r>
              <a:rPr lang="cs-CZ" dirty="0" smtClean="0"/>
              <a:t> on </a:t>
            </a:r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words</a:t>
            </a:r>
            <a:r>
              <a:rPr lang="cs-CZ" dirty="0" smtClean="0"/>
              <a:t> </a:t>
            </a:r>
            <a:r>
              <a:rPr lang="cs-CZ" dirty="0" err="1" smtClean="0"/>
              <a:t>while</a:t>
            </a:r>
            <a:r>
              <a:rPr lang="cs-CZ" dirty="0" smtClean="0"/>
              <a:t> </a:t>
            </a:r>
            <a:r>
              <a:rPr lang="cs-CZ" dirty="0" err="1" smtClean="0"/>
              <a:t>shortening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less</a:t>
            </a:r>
            <a:r>
              <a:rPr lang="cs-CZ" dirty="0" smtClean="0"/>
              <a:t> </a:t>
            </a:r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words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smtClean="0"/>
              <a:t>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558</Words>
  <Application>Microsoft Office PowerPoint</Application>
  <PresentationFormat>Předvádění na obrazovce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Southern American English (Deep South)</vt:lpstr>
      <vt:lpstr>Prezentace aplikace PowerPoint</vt:lpstr>
      <vt:lpstr>Prezentace aplikace PowerPoint</vt:lpstr>
      <vt:lpstr>Prezentace aplikace PowerPoint</vt:lpstr>
      <vt:lpstr>Prezentace aplikace PowerPoint</vt:lpstr>
      <vt:lpstr>Signature sounds</vt:lpstr>
      <vt:lpstr>Prezentace aplikace PowerPoint</vt:lpstr>
      <vt:lpstr>The Deep South</vt:lpstr>
      <vt:lpstr>Prezentace aplikace PowerPoint</vt:lpstr>
      <vt:lpstr>Rhotic vs. Non-Rhotic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Southern American English (Deep South)</dc:title>
  <dc:creator>Martin</dc:creator>
  <cp:lastModifiedBy>TomCat</cp:lastModifiedBy>
  <cp:revision>65</cp:revision>
  <dcterms:created xsi:type="dcterms:W3CDTF">2012-11-07T13:03:51Z</dcterms:created>
  <dcterms:modified xsi:type="dcterms:W3CDTF">2021-04-12T15:14:29Z</dcterms:modified>
</cp:coreProperties>
</file>