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Weissar" userId="a8246f16-88e2-45d5-ab01-04bf394fdcbc" providerId="ADAL" clId="{3886EF64-E826-41C6-A3E9-9827A8AEE9F6}"/>
    <pc:docChg chg="modSld">
      <pc:chgData name="Tomáš Weissar" userId="a8246f16-88e2-45d5-ab01-04bf394fdcbc" providerId="ADAL" clId="{3886EF64-E826-41C6-A3E9-9827A8AEE9F6}" dt="2020-12-07T10:26:10.298" v="1" actId="12385"/>
      <pc:docMkLst>
        <pc:docMk/>
      </pc:docMkLst>
      <pc:sldChg chg="modSp mod">
        <pc:chgData name="Tomáš Weissar" userId="a8246f16-88e2-45d5-ab01-04bf394fdcbc" providerId="ADAL" clId="{3886EF64-E826-41C6-A3E9-9827A8AEE9F6}" dt="2020-12-07T10:25:59.172" v="0" actId="12385"/>
        <pc:sldMkLst>
          <pc:docMk/>
          <pc:sldMk cId="2442382569" sldId="258"/>
        </pc:sldMkLst>
        <pc:graphicFrameChg chg="modGraphic">
          <ac:chgData name="Tomáš Weissar" userId="a8246f16-88e2-45d5-ab01-04bf394fdcbc" providerId="ADAL" clId="{3886EF64-E826-41C6-A3E9-9827A8AEE9F6}" dt="2020-12-07T10:25:59.172" v="0" actId="12385"/>
          <ac:graphicFrameMkLst>
            <pc:docMk/>
            <pc:sldMk cId="2442382569" sldId="258"/>
            <ac:graphicFrameMk id="5" creationId="{482D40BA-16D6-4C00-9430-408CF204C648}"/>
          </ac:graphicFrameMkLst>
        </pc:graphicFrameChg>
      </pc:sldChg>
      <pc:sldChg chg="modSp mod">
        <pc:chgData name="Tomáš Weissar" userId="a8246f16-88e2-45d5-ab01-04bf394fdcbc" providerId="ADAL" clId="{3886EF64-E826-41C6-A3E9-9827A8AEE9F6}" dt="2020-12-07T10:26:10.298" v="1" actId="12385"/>
        <pc:sldMkLst>
          <pc:docMk/>
          <pc:sldMk cId="244362715" sldId="260"/>
        </pc:sldMkLst>
        <pc:graphicFrameChg chg="modGraphic">
          <ac:chgData name="Tomáš Weissar" userId="a8246f16-88e2-45d5-ab01-04bf394fdcbc" providerId="ADAL" clId="{3886EF64-E826-41C6-A3E9-9827A8AEE9F6}" dt="2020-12-07T10:26:10.298" v="1" actId="12385"/>
          <ac:graphicFrameMkLst>
            <pc:docMk/>
            <pc:sldMk cId="244362715" sldId="260"/>
            <ac:graphicFrameMk id="8" creationId="{4E38E133-18D6-4802-B1C2-6E8BB94D9CF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591C8-2F64-4A50-BA9A-A56E5AF6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0D3697-2BE3-4A07-AE02-34F86C1BD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DEE4CD-9012-4BE6-8A0F-B38FFDA7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F93D56-1EDC-42E2-BB0A-ACC61874B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334FA0-59FE-44B2-8536-1ED82E90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47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D79FA-F777-4C99-8D2E-BEBB296C5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E74928-8E79-49E8-9AA5-2FFA5BEC1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B42C85-B8AB-4243-97D2-83846C4DD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77C13B-00FD-417E-A8D6-9F2104CFB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3449ED-11DE-4B0E-9A35-02605383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56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921E223-4458-49EA-AEA7-182E44B18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E92BEB-C953-4218-8FAE-F707C96CC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BEB1F4-3042-40E3-8BDF-FA594A251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51B748-C993-4D63-A99A-6935AAD4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ADB382-E850-47C1-A183-3D06766B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35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DB632-787A-4284-AF80-2FBB3B5A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B0A587-0E3F-4B45-90EB-66646FE47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69A723-0DBA-492A-8163-4411A969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A128E1-A098-4B90-AC83-30AC78522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147EA-4F61-4A9C-9CDB-B8F6E2FD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3531E-B6BE-4350-8739-7ACE31670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B855F0-CB72-4E71-A405-0011F629B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5DD7A7-8CEA-4D51-958B-9E3DDE27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C7D2A9-8465-47E3-A0C0-1968D8501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4CE68F-709D-4317-8D10-07F7A2DC9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21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F72FA-23D7-4428-9852-818390512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4AAA43-02C4-4664-B25F-1D334C25E6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2922F7F-81EE-4463-988B-2A44A108F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C96E37-C1D9-4CD0-965D-7C3ECE448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96C0F-BFA1-4A8E-BE44-708A18A3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BF77F4-02DB-4BF4-A61E-3289BE95B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9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226DB-245F-4C6A-8C58-B0076F3D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5C76D3-F0E2-45F8-B578-66BD308C3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E4EE44-C484-4D8E-8C84-F4B4246CF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6434DD1-2C02-4D34-90BC-80FA4E40A9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3002339-6420-448B-98B0-7A75B7499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EFCB5E-1BB6-416A-BE03-CE097B65F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56E0426-4B5A-411E-88AE-222E84CAD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A62B33-FCE5-4AD1-B56A-57C0A9A16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38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3527B-C0C2-4AAB-946A-99EFFFA6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DDF796C-29E2-4343-BD37-BBA098B5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FFF7E57-9B3A-432B-98AD-BF259AAC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0F748B-44D6-4F18-8976-1E8AD10B4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19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0681499-DA68-41BA-BD8A-C58AF9532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8DBBC6-E8DC-426A-9B4C-C4E6C864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9E674D-0F80-4EB8-9638-F060D702F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62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78A97-F91B-4A6B-B2F4-9D15EE05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9F5220-031A-4C58-BF7E-DDE5327AA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DB54581-FCA3-4FA4-9CAB-D34ED7F40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9A7E3F-DA0D-453E-BDAD-C912565E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BB5B74-EB7C-4CF3-9778-FDCFDC49D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02DBFF-0073-4E6C-B1C3-6E0632E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30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25F19-B99D-4B08-B2ED-7958A04E1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5EF8CD8-D4AF-47E4-8967-BEB40228A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CC13AC-A06D-499F-9FC1-87F0E7CDE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664067-3115-45BA-A718-A5BD6078E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53B6D8-9B49-4AAA-9180-3A0F66DB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947400-B699-4E47-853E-3BEC2D6D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6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F16099-AE11-4C3C-9D52-0A0387F88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8C27C6-065E-4A25-9D1D-2C99C24A8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0D1B7A-38A7-40D0-AF92-159448A62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423FC-771F-43B4-B89C-16184B2861C3}" type="datetimeFigureOut">
              <a:rPr lang="cs-CZ" smtClean="0"/>
              <a:t>27. 11. 2023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014DB9-8D2A-4A0D-ABBD-E8DFF26F8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B1D06E-C833-473E-93D3-6C4243A8C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FE9E7-8135-4742-BECB-F076E688A6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36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:a16="http://schemas.microsoft.com/office/drawing/2014/main" id="{62542EEC-4F7C-4AE2-933E-EAC8EB3FA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9F16B0-AC50-4DBC-ABFC-347461B61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1856" y="3113415"/>
            <a:ext cx="4036334" cy="2387600"/>
          </a:xfrm>
        </p:spPr>
        <p:txBody>
          <a:bodyPr anchor="t">
            <a:normAutofit/>
          </a:bodyPr>
          <a:lstStyle/>
          <a:p>
            <a:pPr algn="l"/>
            <a:r>
              <a:rPr lang="cs-CZ" sz="5400"/>
              <a:t>Deponentní slovesa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D52708-5A27-4C82-A922-FF9E851E3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1858" y="1122362"/>
            <a:ext cx="4036333" cy="1709849"/>
          </a:xfrm>
        </p:spPr>
        <p:txBody>
          <a:bodyPr anchor="b">
            <a:normAutofit/>
          </a:bodyPr>
          <a:lstStyle/>
          <a:p>
            <a:pPr algn="l"/>
            <a:r>
              <a:rPr lang="cs-CZ" sz="2000"/>
              <a:t>8. lekce</a:t>
            </a:r>
          </a:p>
        </p:txBody>
      </p:sp>
      <p:sp>
        <p:nvSpPr>
          <p:cNvPr id="3077" name="Rectangle 72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8" name="Rectangle 7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B092FCB-3FCD-45FD-A5E9-1DFDCC7B66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9" r="3" b="3"/>
          <a:stretch/>
        </p:blipFill>
        <p:spPr bwMode="auto">
          <a:xfrm>
            <a:off x="733507" y="666728"/>
            <a:ext cx="5536001" cy="546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79" name="Group 7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414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F687420-BEB4-45CD-8226-339BE553B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A963F3-E077-4EE1-B7B1-9257E7067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cs-CZ" sz="3600"/>
              <a:t>Deponentní slovesa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A66529-B76E-43D1-B114-AAB4C1FCB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r>
              <a:rPr lang="cs-CZ" sz="2000" dirty="0"/>
              <a:t>mají pouze </a:t>
            </a:r>
            <a:r>
              <a:rPr lang="cs-CZ" sz="2000" b="1" dirty="0"/>
              <a:t>pasivní tvary</a:t>
            </a:r>
            <a:r>
              <a:rPr lang="cs-CZ" sz="2000" dirty="0"/>
              <a:t>, které mají ovšem </a:t>
            </a:r>
            <a:r>
              <a:rPr lang="cs-CZ" sz="2000" b="1" dirty="0"/>
              <a:t>aktivní význam</a:t>
            </a:r>
          </a:p>
          <a:p>
            <a:pPr lvl="1"/>
            <a:r>
              <a:rPr lang="cs-CZ" sz="2000" dirty="0"/>
              <a:t>např. </a:t>
            </a:r>
            <a:r>
              <a:rPr lang="cs-CZ" sz="2000" i="1" dirty="0" err="1"/>
              <a:t>hort</a:t>
            </a:r>
            <a:r>
              <a:rPr lang="cs-CZ" sz="2000" b="1" i="1" dirty="0" err="1"/>
              <a:t>or</a:t>
            </a:r>
            <a:r>
              <a:rPr lang="cs-CZ" sz="2000" dirty="0"/>
              <a:t> = povzbuzuji </a:t>
            </a:r>
            <a:br>
              <a:rPr lang="cs-CZ" sz="2000" dirty="0"/>
            </a:br>
            <a:r>
              <a:rPr lang="cs-CZ" sz="2000" dirty="0"/>
              <a:t>× </a:t>
            </a:r>
            <a:r>
              <a:rPr lang="cs-CZ" sz="2000" i="1" dirty="0" err="1"/>
              <a:t>laud</a:t>
            </a:r>
            <a:r>
              <a:rPr lang="cs-CZ" sz="2000" b="1" i="1" dirty="0" err="1"/>
              <a:t>or</a:t>
            </a:r>
            <a:r>
              <a:rPr lang="cs-CZ" sz="2000" dirty="0"/>
              <a:t> = jsem chválen</a:t>
            </a:r>
          </a:p>
          <a:p>
            <a:r>
              <a:rPr lang="cs-CZ" sz="2000" dirty="0"/>
              <a:t>pasivum u nich nelze vůbec vyjádřit</a:t>
            </a:r>
          </a:p>
          <a:p>
            <a:r>
              <a:rPr lang="cs-CZ" sz="2000" dirty="0"/>
              <a:t>jejich tvary jsou totožné s pasivem nedeponentních sloves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Cheezburger Image 1429019904">
            <a:extLst>
              <a:ext uri="{FF2B5EF4-FFF2-40B4-BE49-F238E27FC236}">
                <a16:creationId xmlns:a16="http://schemas.microsoft.com/office/drawing/2014/main" id="{7EFC94A0-6B5F-4478-B45E-365C002850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1" r="4701" b="2471"/>
          <a:stretch/>
        </p:blipFill>
        <p:spPr bwMode="auto">
          <a:xfrm>
            <a:off x="5898993" y="862363"/>
            <a:ext cx="5805971" cy="519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294D7CD1-12FF-44F3-BA70-C7A95751900B}"/>
              </a:ext>
            </a:extLst>
          </p:cNvPr>
          <p:cNvSpPr/>
          <p:nvPr/>
        </p:nvSpPr>
        <p:spPr>
          <a:xfrm>
            <a:off x="7984664" y="208384"/>
            <a:ext cx="3985503" cy="130795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cs-CZ" sz="2000" b="1" dirty="0" err="1"/>
              <a:t>dēpōnō</a:t>
            </a:r>
            <a:r>
              <a:rPr lang="cs-CZ" sz="2000" b="1" dirty="0"/>
              <a:t>, </a:t>
            </a:r>
            <a:r>
              <a:rPr lang="cs-CZ" sz="2000" b="1" dirty="0" err="1"/>
              <a:t>ere</a:t>
            </a:r>
            <a:r>
              <a:rPr lang="cs-CZ" sz="2000" b="1" dirty="0"/>
              <a:t> </a:t>
            </a:r>
            <a:r>
              <a:rPr lang="cs-CZ" sz="2000" dirty="0"/>
              <a:t>„odkládat“</a:t>
            </a:r>
            <a:br>
              <a:rPr lang="cs-CZ" sz="2000" dirty="0"/>
            </a:br>
            <a:r>
              <a:rPr lang="cs-CZ" sz="2000" dirty="0"/>
              <a:t>tato slovesa aktivní tvary „odkládají“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09056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A0657D0-9B0D-441F-BCBA-BCC4C691B0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141817"/>
              </p:ext>
            </p:extLst>
          </p:nvPr>
        </p:nvGraphicFramePr>
        <p:xfrm>
          <a:off x="838200" y="556943"/>
          <a:ext cx="10515598" cy="1993898"/>
        </p:xfrm>
        <a:graphic>
          <a:graphicData uri="http://schemas.openxmlformats.org/drawingml/2006/table">
            <a:tbl>
              <a:tblPr firstRow="1" bandCol="1">
                <a:tableStyleId>{00A15C55-8517-42AA-B614-E9B94910E393}</a:tableStyleId>
              </a:tblPr>
              <a:tblGrid>
                <a:gridCol w="2199863">
                  <a:extLst>
                    <a:ext uri="{9D8B030D-6E8A-4147-A177-3AD203B41FA5}">
                      <a16:colId xmlns:a16="http://schemas.microsoft.com/office/drawing/2014/main" val="8300379"/>
                    </a:ext>
                  </a:extLst>
                </a:gridCol>
                <a:gridCol w="1937274">
                  <a:extLst>
                    <a:ext uri="{9D8B030D-6E8A-4147-A177-3AD203B41FA5}">
                      <a16:colId xmlns:a16="http://schemas.microsoft.com/office/drawing/2014/main" val="771688320"/>
                    </a:ext>
                  </a:extLst>
                </a:gridCol>
                <a:gridCol w="1953068">
                  <a:extLst>
                    <a:ext uri="{9D8B030D-6E8A-4147-A177-3AD203B41FA5}">
                      <a16:colId xmlns:a16="http://schemas.microsoft.com/office/drawing/2014/main" val="1684234687"/>
                    </a:ext>
                  </a:extLst>
                </a:gridCol>
                <a:gridCol w="1937274">
                  <a:extLst>
                    <a:ext uri="{9D8B030D-6E8A-4147-A177-3AD203B41FA5}">
                      <a16:colId xmlns:a16="http://schemas.microsoft.com/office/drawing/2014/main" val="3367241689"/>
                    </a:ext>
                  </a:extLst>
                </a:gridCol>
                <a:gridCol w="2488119">
                  <a:extLst>
                    <a:ext uri="{9D8B030D-6E8A-4147-A177-3AD203B41FA5}">
                      <a16:colId xmlns:a16="http://schemas.microsoft.com/office/drawing/2014/main" val="1501043846"/>
                    </a:ext>
                  </a:extLst>
                </a:gridCol>
              </a:tblGrid>
              <a:tr h="648986"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1. konjugace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2. konjugace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dirty="0">
                          <a:effectLst/>
                        </a:rPr>
                        <a:t>3. konjugace</a:t>
                      </a:r>
                      <a:endParaRPr lang="cs-CZ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3. konjugace</a:t>
                      </a:r>
                    </a:p>
                    <a:p>
                      <a:pPr algn="just"/>
                      <a:r>
                        <a:rPr lang="cs-CZ" sz="1900">
                          <a:effectLst/>
                        </a:rPr>
                        <a:t>typ capiō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4. konjugace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extLst>
                  <a:ext uri="{0D108BD9-81ED-4DB2-BD59-A6C34878D82A}">
                    <a16:rowId xmlns:a16="http://schemas.microsoft.com/office/drawing/2014/main" val="1829455677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-or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-eor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-or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-ior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-ior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extLst>
                  <a:ext uri="{0D108BD9-81ED-4DB2-BD59-A6C34878D82A}">
                    <a16:rowId xmlns:a16="http://schemas.microsoft.com/office/drawing/2014/main" val="2833912229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-ārī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-ērī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-ī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-ī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-īrī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extLst>
                  <a:ext uri="{0D108BD9-81ED-4DB2-BD59-A6C34878D82A}">
                    <a16:rowId xmlns:a16="http://schemas.microsoft.com/office/drawing/2014/main" val="3216126154"/>
                  </a:ext>
                </a:extLst>
              </a:tr>
              <a:tr h="623476"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hortor, ārī</a:t>
                      </a:r>
                    </a:p>
                    <a:p>
                      <a:pPr algn="just"/>
                      <a:r>
                        <a:rPr lang="cs-CZ" sz="1500">
                          <a:effectLst/>
                        </a:rPr>
                        <a:t>povzbuzovat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vereor, ērī</a:t>
                      </a:r>
                    </a:p>
                    <a:p>
                      <a:pPr algn="just"/>
                      <a:r>
                        <a:rPr lang="cs-CZ" sz="1500">
                          <a:effectLst/>
                        </a:rPr>
                        <a:t>obávat se, bát se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loquor, loquī</a:t>
                      </a:r>
                    </a:p>
                    <a:p>
                      <a:pPr algn="just"/>
                      <a:r>
                        <a:rPr lang="cs-CZ" sz="1500">
                          <a:effectLst/>
                        </a:rPr>
                        <a:t>mluvit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patior, patī</a:t>
                      </a:r>
                    </a:p>
                    <a:p>
                      <a:pPr algn="just"/>
                      <a:r>
                        <a:rPr lang="cs-CZ" sz="1500">
                          <a:effectLst/>
                        </a:rPr>
                        <a:t>trpět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dirty="0" err="1">
                          <a:effectLst/>
                        </a:rPr>
                        <a:t>largior</a:t>
                      </a:r>
                      <a:r>
                        <a:rPr lang="cs-CZ" sz="1900" dirty="0">
                          <a:effectLst/>
                        </a:rPr>
                        <a:t>, </a:t>
                      </a:r>
                      <a:r>
                        <a:rPr lang="cs-CZ" sz="1900" dirty="0" err="1">
                          <a:effectLst/>
                        </a:rPr>
                        <a:t>īrī</a:t>
                      </a:r>
                      <a:endParaRPr lang="cs-CZ" sz="1900" dirty="0">
                        <a:effectLst/>
                      </a:endParaRPr>
                    </a:p>
                    <a:p>
                      <a:pPr algn="just"/>
                      <a:r>
                        <a:rPr lang="cs-CZ" sz="1500" dirty="0">
                          <a:effectLst/>
                        </a:rPr>
                        <a:t>štědře rozdávat</a:t>
                      </a:r>
                      <a:endParaRPr lang="cs-CZ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extLst>
                  <a:ext uri="{0D108BD9-81ED-4DB2-BD59-A6C34878D82A}">
                    <a16:rowId xmlns:a16="http://schemas.microsoft.com/office/drawing/2014/main" val="4233607456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82D40BA-16D6-4C00-9430-408CF204C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370984"/>
              </p:ext>
            </p:extLst>
          </p:nvPr>
        </p:nvGraphicFramePr>
        <p:xfrm>
          <a:off x="838200" y="2872365"/>
          <a:ext cx="10515598" cy="1993898"/>
        </p:xfrm>
        <a:graphic>
          <a:graphicData uri="http://schemas.openxmlformats.org/drawingml/2006/table">
            <a:tbl>
              <a:tblPr firstRow="1" bandCol="1">
                <a:tableStyleId>{F5AB1C69-6EDB-4FF4-983F-18BD219EF322}</a:tableStyleId>
              </a:tblPr>
              <a:tblGrid>
                <a:gridCol w="2199863">
                  <a:extLst>
                    <a:ext uri="{9D8B030D-6E8A-4147-A177-3AD203B41FA5}">
                      <a16:colId xmlns:a16="http://schemas.microsoft.com/office/drawing/2014/main" val="8300379"/>
                    </a:ext>
                  </a:extLst>
                </a:gridCol>
                <a:gridCol w="1937274">
                  <a:extLst>
                    <a:ext uri="{9D8B030D-6E8A-4147-A177-3AD203B41FA5}">
                      <a16:colId xmlns:a16="http://schemas.microsoft.com/office/drawing/2014/main" val="771688320"/>
                    </a:ext>
                  </a:extLst>
                </a:gridCol>
                <a:gridCol w="1953068">
                  <a:extLst>
                    <a:ext uri="{9D8B030D-6E8A-4147-A177-3AD203B41FA5}">
                      <a16:colId xmlns:a16="http://schemas.microsoft.com/office/drawing/2014/main" val="1684234687"/>
                    </a:ext>
                  </a:extLst>
                </a:gridCol>
                <a:gridCol w="1937274">
                  <a:extLst>
                    <a:ext uri="{9D8B030D-6E8A-4147-A177-3AD203B41FA5}">
                      <a16:colId xmlns:a16="http://schemas.microsoft.com/office/drawing/2014/main" val="3367241689"/>
                    </a:ext>
                  </a:extLst>
                </a:gridCol>
                <a:gridCol w="2488119">
                  <a:extLst>
                    <a:ext uri="{9D8B030D-6E8A-4147-A177-3AD203B41FA5}">
                      <a16:colId xmlns:a16="http://schemas.microsoft.com/office/drawing/2014/main" val="1501043846"/>
                    </a:ext>
                  </a:extLst>
                </a:gridCol>
              </a:tblGrid>
              <a:tr h="648986">
                <a:tc>
                  <a:txBody>
                    <a:bodyPr/>
                    <a:lstStyle/>
                    <a:p>
                      <a:pPr algn="just"/>
                      <a:r>
                        <a:rPr lang="cs-CZ" sz="1900" dirty="0">
                          <a:effectLst/>
                        </a:rPr>
                        <a:t>1. konjugace</a:t>
                      </a:r>
                      <a:endParaRPr lang="cs-CZ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2. konjugace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dirty="0">
                          <a:effectLst/>
                        </a:rPr>
                        <a:t>3. konjugace</a:t>
                      </a:r>
                      <a:endParaRPr lang="cs-CZ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3. konjugace</a:t>
                      </a:r>
                    </a:p>
                    <a:p>
                      <a:pPr algn="just"/>
                      <a:r>
                        <a:rPr lang="cs-CZ" sz="1900">
                          <a:effectLst/>
                        </a:rPr>
                        <a:t>typ capiō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4. konjugace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0" anchor="ctr"/>
                </a:tc>
                <a:extLst>
                  <a:ext uri="{0D108BD9-81ED-4DB2-BD59-A6C34878D82A}">
                    <a16:rowId xmlns:a16="http://schemas.microsoft.com/office/drawing/2014/main" val="1829455677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-ō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-eō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-ō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-iō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-iō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0"/>
                </a:tc>
                <a:extLst>
                  <a:ext uri="{0D108BD9-81ED-4DB2-BD59-A6C34878D82A}">
                    <a16:rowId xmlns:a16="http://schemas.microsoft.com/office/drawing/2014/main" val="2833912229"/>
                  </a:ext>
                </a:extLst>
              </a:tr>
              <a:tr h="360718"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-āre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-ēre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-ere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-ere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b="1">
                          <a:effectLst/>
                        </a:rPr>
                        <a:t>-īre</a:t>
                      </a:r>
                      <a:endParaRPr lang="cs-CZ" sz="1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0" marB="16691"/>
                </a:tc>
                <a:extLst>
                  <a:ext uri="{0D108BD9-81ED-4DB2-BD59-A6C34878D82A}">
                    <a16:rowId xmlns:a16="http://schemas.microsoft.com/office/drawing/2014/main" val="3216126154"/>
                  </a:ext>
                </a:extLst>
              </a:tr>
              <a:tr h="623476"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laudō, āre</a:t>
                      </a:r>
                    </a:p>
                    <a:p>
                      <a:pPr algn="just"/>
                      <a:r>
                        <a:rPr lang="cs-CZ" sz="1500">
                          <a:effectLst/>
                        </a:rPr>
                        <a:t>chválit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videō, ēre</a:t>
                      </a:r>
                    </a:p>
                    <a:p>
                      <a:pPr algn="just"/>
                      <a:r>
                        <a:rPr lang="cs-CZ" sz="1500">
                          <a:effectLst/>
                        </a:rPr>
                        <a:t>vidět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legō, ere</a:t>
                      </a:r>
                    </a:p>
                    <a:p>
                      <a:pPr algn="just"/>
                      <a:r>
                        <a:rPr lang="cs-CZ" sz="1500">
                          <a:effectLst/>
                        </a:rPr>
                        <a:t>číst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>
                          <a:effectLst/>
                        </a:rPr>
                        <a:t>accipiō, ere</a:t>
                      </a:r>
                    </a:p>
                    <a:p>
                      <a:pPr algn="just"/>
                      <a:r>
                        <a:rPr lang="cs-CZ" sz="1500">
                          <a:effectLst/>
                        </a:rPr>
                        <a:t>přijímat</a:t>
                      </a:r>
                      <a:endParaRPr lang="cs-CZ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900" dirty="0" err="1">
                          <a:effectLst/>
                        </a:rPr>
                        <a:t>audiō</a:t>
                      </a:r>
                      <a:r>
                        <a:rPr lang="cs-CZ" sz="1900" dirty="0">
                          <a:effectLst/>
                        </a:rPr>
                        <a:t>, </a:t>
                      </a:r>
                      <a:r>
                        <a:rPr lang="cs-CZ" sz="1900" dirty="0" err="1">
                          <a:effectLst/>
                        </a:rPr>
                        <a:t>īre</a:t>
                      </a:r>
                      <a:r>
                        <a:rPr lang="cs-CZ" sz="1900" dirty="0">
                          <a:effectLst/>
                        </a:rPr>
                        <a:t> </a:t>
                      </a:r>
                    </a:p>
                    <a:p>
                      <a:pPr algn="just"/>
                      <a:r>
                        <a:rPr lang="cs-CZ" sz="1500" dirty="0">
                          <a:effectLst/>
                        </a:rPr>
                        <a:t>slyšet</a:t>
                      </a:r>
                      <a:endParaRPr lang="cs-CZ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381" marR="64381" marT="16691" marB="16691"/>
                </a:tc>
                <a:extLst>
                  <a:ext uri="{0D108BD9-81ED-4DB2-BD59-A6C34878D82A}">
                    <a16:rowId xmlns:a16="http://schemas.microsoft.com/office/drawing/2014/main" val="4233607456"/>
                  </a:ext>
                </a:extLst>
              </a:tr>
            </a:tbl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D8B66C9E-6C2A-4BFC-A4A3-46C04ECF4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dirty="0"/>
              <a:t>Deponentní slovesa ve slovníku</a:t>
            </a:r>
          </a:p>
        </p:txBody>
      </p:sp>
    </p:spTree>
    <p:extLst>
      <p:ext uri="{BB962C8B-B14F-4D97-AF65-F5344CB8AC3E}">
        <p14:creationId xmlns:p14="http://schemas.microsoft.com/office/powerpoint/2010/main" val="244238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B66C9E-6C2A-4BFC-A4A3-46C04ECF4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dirty="0"/>
              <a:t>Imperativ a infinitiv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008AE076-D45F-4529-A1C4-F9C7A5794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668350"/>
              </p:ext>
            </p:extLst>
          </p:nvPr>
        </p:nvGraphicFramePr>
        <p:xfrm>
          <a:off x="642384" y="937778"/>
          <a:ext cx="10842479" cy="1168400"/>
        </p:xfrm>
        <a:graphic>
          <a:graphicData uri="http://schemas.openxmlformats.org/drawingml/2006/table">
            <a:tbl>
              <a:tblPr bandCol="1">
                <a:tableStyleId>{ED083AE6-46FA-4A59-8FB0-9F97EB10719F}</a:tableStyleId>
              </a:tblPr>
              <a:tblGrid>
                <a:gridCol w="1557291">
                  <a:extLst>
                    <a:ext uri="{9D8B030D-6E8A-4147-A177-3AD203B41FA5}">
                      <a16:colId xmlns:a16="http://schemas.microsoft.com/office/drawing/2014/main" val="1440400944"/>
                    </a:ext>
                  </a:extLst>
                </a:gridCol>
                <a:gridCol w="2025780">
                  <a:extLst>
                    <a:ext uri="{9D8B030D-6E8A-4147-A177-3AD203B41FA5}">
                      <a16:colId xmlns:a16="http://schemas.microsoft.com/office/drawing/2014/main" val="1520990874"/>
                    </a:ext>
                  </a:extLst>
                </a:gridCol>
                <a:gridCol w="1795873">
                  <a:extLst>
                    <a:ext uri="{9D8B030D-6E8A-4147-A177-3AD203B41FA5}">
                      <a16:colId xmlns:a16="http://schemas.microsoft.com/office/drawing/2014/main" val="4201309136"/>
                    </a:ext>
                  </a:extLst>
                </a:gridCol>
                <a:gridCol w="1910828">
                  <a:extLst>
                    <a:ext uri="{9D8B030D-6E8A-4147-A177-3AD203B41FA5}">
                      <a16:colId xmlns:a16="http://schemas.microsoft.com/office/drawing/2014/main" val="1755915418"/>
                    </a:ext>
                  </a:extLst>
                </a:gridCol>
                <a:gridCol w="1717792">
                  <a:extLst>
                    <a:ext uri="{9D8B030D-6E8A-4147-A177-3AD203B41FA5}">
                      <a16:colId xmlns:a16="http://schemas.microsoft.com/office/drawing/2014/main" val="2911922928"/>
                    </a:ext>
                  </a:extLst>
                </a:gridCol>
                <a:gridCol w="1834915">
                  <a:extLst>
                    <a:ext uri="{9D8B030D-6E8A-4147-A177-3AD203B41FA5}">
                      <a16:colId xmlns:a16="http://schemas.microsoft.com/office/drawing/2014/main" val="30120089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2. os. </a:t>
                      </a:r>
                      <a:r>
                        <a:rPr lang="cs-CZ" sz="2000" dirty="0" err="1">
                          <a:effectLst/>
                        </a:rPr>
                        <a:t>sg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 err="1">
                          <a:effectLst/>
                        </a:rPr>
                        <a:t>hort-</a:t>
                      </a:r>
                      <a:r>
                        <a:rPr lang="cs-CZ" sz="2000" b="1" dirty="0" err="1">
                          <a:effectLst/>
                        </a:rPr>
                        <a:t>āre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povzbuzuj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ver-</a:t>
                      </a:r>
                      <a:r>
                        <a:rPr lang="cs-CZ" sz="2000" b="1" dirty="0" err="1">
                          <a:effectLst/>
                        </a:rPr>
                        <a:t>ēre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obávej se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 err="1">
                          <a:effectLst/>
                        </a:rPr>
                        <a:t>loqu-</a:t>
                      </a:r>
                      <a:r>
                        <a:rPr lang="cs-CZ" sz="2000" b="1" dirty="0" err="1">
                          <a:effectLst/>
                        </a:rPr>
                        <a:t>ere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mluv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pat-</a:t>
                      </a:r>
                      <a:r>
                        <a:rPr lang="cs-CZ" sz="2000" b="1" dirty="0" err="1">
                          <a:effectLst/>
                        </a:rPr>
                        <a:t>ere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trp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larg-</a:t>
                      </a:r>
                      <a:r>
                        <a:rPr lang="cs-CZ" sz="2000" b="1" dirty="0" err="1">
                          <a:effectLst/>
                        </a:rPr>
                        <a:t>īre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rozdávej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extLst>
                  <a:ext uri="{0D108BD9-81ED-4DB2-BD59-A6C34878D82A}">
                    <a16:rowId xmlns:a16="http://schemas.microsoft.com/office/drawing/2014/main" val="4187168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2000">
                          <a:effectLst/>
                        </a:rPr>
                        <a:t>2. os. pl.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 err="1">
                          <a:effectLst/>
                        </a:rPr>
                        <a:t>hort</a:t>
                      </a:r>
                      <a:r>
                        <a:rPr lang="cs-CZ" sz="2000" dirty="0">
                          <a:effectLst/>
                        </a:rPr>
                        <a:t>-ā-</a:t>
                      </a:r>
                      <a:r>
                        <a:rPr lang="cs-CZ" sz="2000" b="1" dirty="0" err="1">
                          <a:effectLst/>
                        </a:rPr>
                        <a:t>minī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povzbuzujte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ver-ē-</a:t>
                      </a:r>
                      <a:r>
                        <a:rPr lang="cs-CZ" sz="2000" b="1" dirty="0" err="1">
                          <a:effectLst/>
                        </a:rPr>
                        <a:t>minī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obávejte se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 err="1">
                          <a:effectLst/>
                        </a:rPr>
                        <a:t>loqu</a:t>
                      </a:r>
                      <a:r>
                        <a:rPr lang="cs-CZ" sz="2000" dirty="0">
                          <a:effectLst/>
                        </a:rPr>
                        <a:t>-i-</a:t>
                      </a:r>
                      <a:r>
                        <a:rPr lang="cs-CZ" sz="2000" b="1" dirty="0" err="1">
                          <a:effectLst/>
                        </a:rPr>
                        <a:t>minī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mluvte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pat-i-</a:t>
                      </a:r>
                      <a:r>
                        <a:rPr lang="cs-CZ" sz="2000" b="1" dirty="0" err="1">
                          <a:effectLst/>
                        </a:rPr>
                        <a:t>minī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trpte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larg-ī-</a:t>
                      </a:r>
                      <a:r>
                        <a:rPr lang="cs-CZ" sz="2000" b="1" dirty="0" err="1">
                          <a:effectLst/>
                        </a:rPr>
                        <a:t>minī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rozdávejte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extLst>
                  <a:ext uri="{0D108BD9-81ED-4DB2-BD59-A6C34878D82A}">
                    <a16:rowId xmlns:a16="http://schemas.microsoft.com/office/drawing/2014/main" val="579806886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E38E133-18D6-4802-B1C2-6E8BB94D9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910473"/>
              </p:ext>
            </p:extLst>
          </p:nvPr>
        </p:nvGraphicFramePr>
        <p:xfrm>
          <a:off x="639702" y="4158941"/>
          <a:ext cx="5877290" cy="584200"/>
        </p:xfrm>
        <a:graphic>
          <a:graphicData uri="http://schemas.openxmlformats.org/drawingml/2006/table">
            <a:tbl>
              <a:tblPr bandCol="1">
                <a:tableStyleId>{8799B23B-EC83-4686-B30A-512413B5E67A}</a:tableStyleId>
              </a:tblPr>
              <a:tblGrid>
                <a:gridCol w="1175458">
                  <a:extLst>
                    <a:ext uri="{9D8B030D-6E8A-4147-A177-3AD203B41FA5}">
                      <a16:colId xmlns:a16="http://schemas.microsoft.com/office/drawing/2014/main" val="1590361469"/>
                    </a:ext>
                  </a:extLst>
                </a:gridCol>
                <a:gridCol w="1175458">
                  <a:extLst>
                    <a:ext uri="{9D8B030D-6E8A-4147-A177-3AD203B41FA5}">
                      <a16:colId xmlns:a16="http://schemas.microsoft.com/office/drawing/2014/main" val="4219745675"/>
                    </a:ext>
                  </a:extLst>
                </a:gridCol>
                <a:gridCol w="1175458">
                  <a:extLst>
                    <a:ext uri="{9D8B030D-6E8A-4147-A177-3AD203B41FA5}">
                      <a16:colId xmlns:a16="http://schemas.microsoft.com/office/drawing/2014/main" val="1745503030"/>
                    </a:ext>
                  </a:extLst>
                </a:gridCol>
                <a:gridCol w="1175458">
                  <a:extLst>
                    <a:ext uri="{9D8B030D-6E8A-4147-A177-3AD203B41FA5}">
                      <a16:colId xmlns:a16="http://schemas.microsoft.com/office/drawing/2014/main" val="2467261555"/>
                    </a:ext>
                  </a:extLst>
                </a:gridCol>
                <a:gridCol w="1175458">
                  <a:extLst>
                    <a:ext uri="{9D8B030D-6E8A-4147-A177-3AD203B41FA5}">
                      <a16:colId xmlns:a16="http://schemas.microsoft.com/office/drawing/2014/main" val="25797944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 err="1">
                          <a:effectLst/>
                        </a:rPr>
                        <a:t>hort-</a:t>
                      </a:r>
                      <a:r>
                        <a:rPr lang="cs-CZ" sz="2000" b="1" dirty="0" err="1">
                          <a:effectLst/>
                        </a:rPr>
                        <a:t>ārī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povzbuzovat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ver-</a:t>
                      </a:r>
                      <a:r>
                        <a:rPr lang="cs-CZ" sz="2000" b="1" dirty="0" err="1">
                          <a:effectLst/>
                        </a:rPr>
                        <a:t>ērī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obávat se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 err="1">
                          <a:effectLst/>
                        </a:rPr>
                        <a:t>loqu</a:t>
                      </a:r>
                      <a:r>
                        <a:rPr lang="cs-CZ" sz="2000" dirty="0">
                          <a:effectLst/>
                        </a:rPr>
                        <a:t>-</a:t>
                      </a:r>
                      <a:r>
                        <a:rPr lang="cs-CZ" sz="2000" b="1" dirty="0">
                          <a:effectLst/>
                        </a:rPr>
                        <a:t>ī</a:t>
                      </a: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mluvit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pat-</a:t>
                      </a:r>
                      <a:r>
                        <a:rPr lang="cs-CZ" sz="2000" b="1" dirty="0">
                          <a:effectLst/>
                        </a:rPr>
                        <a:t>ī</a:t>
                      </a: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trpět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>
                          <a:effectLst/>
                        </a:rPr>
                        <a:t>larg-</a:t>
                      </a:r>
                      <a:r>
                        <a:rPr lang="cs-CZ" sz="2000" b="1" dirty="0" err="1">
                          <a:effectLst/>
                        </a:rPr>
                        <a:t>īrī</a:t>
                      </a:r>
                      <a:endParaRPr lang="cs-CZ" sz="2000" b="1" dirty="0">
                        <a:effectLst/>
                      </a:endParaRPr>
                    </a:p>
                    <a:p>
                      <a:pPr algn="just"/>
                      <a:r>
                        <a:rPr lang="cs-CZ" sz="1600" dirty="0">
                          <a:effectLst/>
                        </a:rPr>
                        <a:t>rozdávat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/>
                </a:tc>
                <a:extLst>
                  <a:ext uri="{0D108BD9-81ED-4DB2-BD59-A6C34878D82A}">
                    <a16:rowId xmlns:a16="http://schemas.microsoft.com/office/drawing/2014/main" val="28571313"/>
                  </a:ext>
                </a:extLst>
              </a:tr>
            </a:tbl>
          </a:graphicData>
        </a:graphic>
      </p:graphicFrame>
      <p:pic>
        <p:nvPicPr>
          <p:cNvPr id="9" name="Picture 4">
            <a:extLst>
              <a:ext uri="{FF2B5EF4-FFF2-40B4-BE49-F238E27FC236}">
                <a16:creationId xmlns:a16="http://schemas.microsoft.com/office/drawing/2014/main" id="{EF386280-6842-4392-8C2D-22FCA11FA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813" y="2554419"/>
            <a:ext cx="459105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15171C7E-497C-4C3B-A1AF-78941B3FC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384" y="2430163"/>
            <a:ext cx="5874608" cy="1104012"/>
          </a:xfrm>
        </p:spPr>
        <p:txBody>
          <a:bodyPr anchor="ctr">
            <a:normAutofit/>
          </a:bodyPr>
          <a:lstStyle/>
          <a:p>
            <a:r>
              <a:rPr lang="cs-CZ" sz="2000" dirty="0"/>
              <a:t>imperativ singuláru = jakoby aktivní infinitiv</a:t>
            </a:r>
          </a:p>
          <a:p>
            <a:r>
              <a:rPr lang="cs-CZ" sz="2000" dirty="0"/>
              <a:t>imperativ plurálu = indikativ 2. os. plurálu</a:t>
            </a:r>
          </a:p>
        </p:txBody>
      </p:sp>
    </p:spTree>
    <p:extLst>
      <p:ext uri="{BB962C8B-B14F-4D97-AF65-F5344CB8AC3E}">
        <p14:creationId xmlns:p14="http://schemas.microsoft.com/office/powerpoint/2010/main" val="24436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1F7DE59-82B8-4DBC-9181-27749F8AE7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41"/>
          <a:stretch/>
        </p:blipFill>
        <p:spPr bwMode="auto">
          <a:xfrm>
            <a:off x="838200" y="754148"/>
            <a:ext cx="10515600" cy="49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1030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242</Words>
  <Application>Microsoft Office PowerPoint</Application>
  <PresentationFormat>Širokoúhlá obrazovka</PresentationFormat>
  <Paragraphs>96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Deponentní slovesa</vt:lpstr>
      <vt:lpstr>Deponentní slovesa</vt:lpstr>
      <vt:lpstr>Deponentní slovesa ve slovníku</vt:lpstr>
      <vt:lpstr>Imperativ a infinitiv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Deponentní slovesa</dc:title>
  <dc:creator>Tomáš Weissar</dc:creator>
  <cp:lastModifiedBy>Zuzana Lukšová</cp:lastModifiedBy>
  <cp:revision>2</cp:revision>
  <dcterms:created xsi:type="dcterms:W3CDTF">2020-12-07T10:24:58Z</dcterms:created>
  <dcterms:modified xsi:type="dcterms:W3CDTF">2023-11-27T07:36:27Z</dcterms:modified>
</cp:coreProperties>
</file>