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ygAhew2J+SsnmJJlhAYto4WQu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BFA2788-E7CC-431F-928C-2F843A2F27F1}">
  <a:tblStyle styleId="{6BFA2788-E7CC-431F-928C-2F843A2F27F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254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DC2B044-B165-48CF-9576-A499CC04D85E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/>
              <a:t>Participium prézentu</a:t>
            </a:r>
            <a:br>
              <a:rPr lang="cs-CZ" sz="3200"/>
            </a:br>
            <a:r>
              <a:rPr lang="cs-CZ" sz="3200"/>
              <a:t>Adverbia od adjektiv 3. deklinace </a:t>
            </a:r>
            <a:br>
              <a:rPr lang="cs-CZ" sz="3200"/>
            </a:br>
            <a:r>
              <a:rPr lang="cs-CZ" sz="3200"/>
              <a:t>Vybraná zájmena</a:t>
            </a: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cs-CZ" sz="2000"/>
              <a:t>9. Lekce a 10. lekce – výběr z hroznů</a:t>
            </a:r>
            <a:endParaRPr/>
          </a:p>
        </p:txBody>
      </p:sp>
      <p:sp>
        <p:nvSpPr>
          <p:cNvPr id="87" name="Google Shape;87;p1"/>
          <p:cNvSpPr/>
          <p:nvPr/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r="1" b="2961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>
          <a:xfrm>
            <a:off x="5058580" y="3763149"/>
            <a:ext cx="1915886" cy="78377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</p:txBody>
      </p:sp>
      <p:sp>
        <p:nvSpPr>
          <p:cNvPr id="91" name="Google Shape;91;p1"/>
          <p:cNvSpPr/>
          <p:nvPr/>
        </p:nvSpPr>
        <p:spPr>
          <a:xfrm>
            <a:off x="11324560" y="4167276"/>
            <a:ext cx="772821" cy="39188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0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 extrusionOk="0">
                <a:moveTo>
                  <a:pt x="6724001" y="434021"/>
                </a:moveTo>
                <a:cubicBezTo>
                  <a:pt x="6639882" y="433113"/>
                  <a:pt x="6555627" y="433147"/>
                  <a:pt x="6471155" y="434599"/>
                </a:cubicBezTo>
                <a:cubicBezTo>
                  <a:pt x="6109461" y="440937"/>
                  <a:pt x="5748349" y="439351"/>
                  <a:pt x="5384913" y="497971"/>
                </a:cubicBezTo>
                <a:cubicBezTo>
                  <a:pt x="5199132" y="528072"/>
                  <a:pt x="5005803" y="518038"/>
                  <a:pt x="4818280" y="541802"/>
                </a:cubicBezTo>
                <a:cubicBezTo>
                  <a:pt x="4532641" y="578242"/>
                  <a:pt x="4247003" y="621019"/>
                  <a:pt x="3965428" y="675942"/>
                </a:cubicBezTo>
                <a:cubicBezTo>
                  <a:pt x="3877181" y="693369"/>
                  <a:pt x="3768034" y="703930"/>
                  <a:pt x="3699528" y="770472"/>
                </a:cubicBezTo>
                <a:cubicBezTo>
                  <a:pt x="3590961" y="728224"/>
                  <a:pt x="3523617" y="807966"/>
                  <a:pt x="3438854" y="834899"/>
                </a:cubicBezTo>
                <a:cubicBezTo>
                  <a:pt x="3405761" y="845462"/>
                  <a:pt x="3362218" y="860248"/>
                  <a:pt x="3367443" y="893518"/>
                </a:cubicBezTo>
                <a:cubicBezTo>
                  <a:pt x="3372089" y="935238"/>
                  <a:pt x="3420855" y="962172"/>
                  <a:pt x="3467301" y="953722"/>
                </a:cubicBezTo>
                <a:cubicBezTo>
                  <a:pt x="3611863" y="927317"/>
                  <a:pt x="3741328" y="986464"/>
                  <a:pt x="3889955" y="977486"/>
                </a:cubicBezTo>
                <a:cubicBezTo>
                  <a:pt x="3760488" y="1002836"/>
                  <a:pt x="3631601" y="1028713"/>
                  <a:pt x="3502135" y="1054062"/>
                </a:cubicBezTo>
                <a:cubicBezTo>
                  <a:pt x="3694303" y="1074129"/>
                  <a:pt x="3883568" y="1038218"/>
                  <a:pt x="4072832" y="1017622"/>
                </a:cubicBezTo>
                <a:cubicBezTo>
                  <a:pt x="4133792" y="1011285"/>
                  <a:pt x="4228424" y="962699"/>
                  <a:pt x="4244099" y="1030825"/>
                </a:cubicBezTo>
                <a:cubicBezTo>
                  <a:pt x="4254550" y="1076242"/>
                  <a:pt x="4152951" y="1079410"/>
                  <a:pt x="4095475" y="1092084"/>
                </a:cubicBezTo>
                <a:cubicBezTo>
                  <a:pt x="3841766" y="1146479"/>
                  <a:pt x="3583994" y="1178165"/>
                  <a:pt x="3327386" y="1215660"/>
                </a:cubicBezTo>
                <a:cubicBezTo>
                  <a:pt x="3303001" y="1219357"/>
                  <a:pt x="3271070" y="1216188"/>
                  <a:pt x="3254813" y="1226749"/>
                </a:cubicBezTo>
                <a:cubicBezTo>
                  <a:pt x="3123605" y="1311774"/>
                  <a:pt x="2957563" y="1339765"/>
                  <a:pt x="2776427" y="1401552"/>
                </a:cubicBezTo>
                <a:cubicBezTo>
                  <a:pt x="2890798" y="1430598"/>
                  <a:pt x="2968012" y="1370921"/>
                  <a:pt x="3063226" y="1384124"/>
                </a:cubicBezTo>
                <a:cubicBezTo>
                  <a:pt x="2966272" y="1448024"/>
                  <a:pt x="2853641" y="1460171"/>
                  <a:pt x="2754945" y="1495025"/>
                </a:cubicBezTo>
                <a:cubicBezTo>
                  <a:pt x="2684117" y="1519846"/>
                  <a:pt x="2421119" y="1597477"/>
                  <a:pt x="2381061" y="1619658"/>
                </a:cubicBezTo>
                <a:cubicBezTo>
                  <a:pt x="2260302" y="1688311"/>
                  <a:pt x="2107033" y="1720525"/>
                  <a:pt x="2008336" y="1814527"/>
                </a:cubicBezTo>
                <a:cubicBezTo>
                  <a:pt x="1938668" y="1880540"/>
                  <a:pt x="1822554" y="1868393"/>
                  <a:pt x="1740695" y="1914337"/>
                </a:cubicBezTo>
                <a:cubicBezTo>
                  <a:pt x="1711667" y="1957642"/>
                  <a:pt x="1767982" y="1968733"/>
                  <a:pt x="1787720" y="1991970"/>
                </a:cubicBezTo>
                <a:cubicBezTo>
                  <a:pt x="1813846" y="2023126"/>
                  <a:pt x="1767401" y="2040555"/>
                  <a:pt x="1754048" y="2078049"/>
                </a:cubicBezTo>
                <a:cubicBezTo>
                  <a:pt x="1907898" y="2035802"/>
                  <a:pt x="2054781" y="2010981"/>
                  <a:pt x="2228951" y="1996721"/>
                </a:cubicBezTo>
                <a:cubicBezTo>
                  <a:pt x="2171475" y="2057452"/>
                  <a:pt x="2101807" y="2031048"/>
                  <a:pt x="2054781" y="2053228"/>
                </a:cubicBezTo>
                <a:cubicBezTo>
                  <a:pt x="2024011" y="2067487"/>
                  <a:pt x="1976984" y="2073824"/>
                  <a:pt x="1985693" y="2109207"/>
                </a:cubicBezTo>
                <a:cubicBezTo>
                  <a:pt x="1992660" y="2137196"/>
                  <a:pt x="2032140" y="2133500"/>
                  <a:pt x="2061168" y="2130859"/>
                </a:cubicBezTo>
                <a:cubicBezTo>
                  <a:pt x="2172636" y="2120825"/>
                  <a:pt x="2281202" y="2117656"/>
                  <a:pt x="2388026" y="2184726"/>
                </a:cubicBezTo>
                <a:cubicBezTo>
                  <a:pt x="2116321" y="2282425"/>
                  <a:pt x="1803977" y="2241233"/>
                  <a:pt x="1560719" y="2384876"/>
                </a:cubicBezTo>
                <a:cubicBezTo>
                  <a:pt x="1594973" y="2429237"/>
                  <a:pt x="1643739" y="2405472"/>
                  <a:pt x="1679734" y="2400191"/>
                </a:cubicBezTo>
                <a:cubicBezTo>
                  <a:pt x="1916026" y="2364279"/>
                  <a:pt x="2760170" y="2428180"/>
                  <a:pt x="2882089" y="2383292"/>
                </a:cubicBezTo>
                <a:cubicBezTo>
                  <a:pt x="2956983" y="2355830"/>
                  <a:pt x="3035941" y="2342628"/>
                  <a:pt x="3116638" y="2359528"/>
                </a:cubicBezTo>
                <a:cubicBezTo>
                  <a:pt x="3194434" y="2375898"/>
                  <a:pt x="3174696" y="2605622"/>
                  <a:pt x="2897765" y="2758243"/>
                </a:cubicBezTo>
                <a:cubicBezTo>
                  <a:pt x="2858286" y="2779895"/>
                  <a:pt x="3034779" y="2811053"/>
                  <a:pt x="2981367" y="2829008"/>
                </a:cubicBezTo>
                <a:cubicBezTo>
                  <a:pt x="2939566" y="2843267"/>
                  <a:pt x="2734626" y="2835346"/>
                  <a:pt x="2682955" y="2846436"/>
                </a:cubicBezTo>
                <a:cubicBezTo>
                  <a:pt x="2662635" y="2851188"/>
                  <a:pt x="2040267" y="3029159"/>
                  <a:pt x="2099485" y="3066653"/>
                </a:cubicBezTo>
                <a:cubicBezTo>
                  <a:pt x="2276558" y="3179139"/>
                  <a:pt x="2869897" y="3385098"/>
                  <a:pt x="1807460" y="3454808"/>
                </a:cubicBezTo>
                <a:cubicBezTo>
                  <a:pt x="1841132" y="3495472"/>
                  <a:pt x="1934024" y="3469596"/>
                  <a:pt x="1921251" y="3540889"/>
                </a:cubicBezTo>
                <a:cubicBezTo>
                  <a:pt x="1780173" y="3579440"/>
                  <a:pt x="1617035" y="3577328"/>
                  <a:pt x="1453313" y="3637002"/>
                </a:cubicBezTo>
                <a:cubicBezTo>
                  <a:pt x="1527047" y="3680307"/>
                  <a:pt x="1611808" y="3653902"/>
                  <a:pt x="1686122" y="3667634"/>
                </a:cubicBezTo>
                <a:cubicBezTo>
                  <a:pt x="1644320" y="3722027"/>
                  <a:pt x="1572330" y="3713578"/>
                  <a:pt x="1513692" y="3725196"/>
                </a:cubicBezTo>
                <a:cubicBezTo>
                  <a:pt x="1459700" y="3736286"/>
                  <a:pt x="1345329" y="3830816"/>
                  <a:pt x="1369711" y="3826063"/>
                </a:cubicBezTo>
                <a:cubicBezTo>
                  <a:pt x="1595553" y="3783815"/>
                  <a:pt x="1824877" y="3795434"/>
                  <a:pt x="2051298" y="3754242"/>
                </a:cubicBezTo>
                <a:cubicBezTo>
                  <a:pt x="2126192" y="3740511"/>
                  <a:pt x="2210955" y="3714106"/>
                  <a:pt x="2245207" y="3797018"/>
                </a:cubicBezTo>
                <a:cubicBezTo>
                  <a:pt x="2255659" y="3821310"/>
                  <a:pt x="2248109" y="3829232"/>
                  <a:pt x="2353192" y="3796489"/>
                </a:cubicBezTo>
                <a:cubicBezTo>
                  <a:pt x="2394414" y="3783815"/>
                  <a:pt x="2448988" y="3770085"/>
                  <a:pt x="2490207" y="3801242"/>
                </a:cubicBezTo>
                <a:cubicBezTo>
                  <a:pt x="2464082" y="3840321"/>
                  <a:pt x="2413572" y="3828703"/>
                  <a:pt x="2375835" y="3839794"/>
                </a:cubicBezTo>
                <a:cubicBezTo>
                  <a:pt x="2275978" y="3868311"/>
                  <a:pt x="2619094" y="3977100"/>
                  <a:pt x="2522138" y="4009841"/>
                </a:cubicBezTo>
                <a:cubicBezTo>
                  <a:pt x="2323584" y="4076912"/>
                  <a:pt x="2199343" y="4057372"/>
                  <a:pt x="1998466" y="4130778"/>
                </a:cubicBezTo>
                <a:cubicBezTo>
                  <a:pt x="2066973" y="4129192"/>
                  <a:pt x="2046072" y="4154543"/>
                  <a:pt x="2114580" y="4154543"/>
                </a:cubicBezTo>
                <a:cubicBezTo>
                  <a:pt x="2145350" y="4154543"/>
                  <a:pt x="2177862" y="4160878"/>
                  <a:pt x="2177862" y="4189925"/>
                </a:cubicBezTo>
                <a:cubicBezTo>
                  <a:pt x="2177862" y="4217385"/>
                  <a:pt x="1817330" y="4367895"/>
                  <a:pt x="1868419" y="4382153"/>
                </a:cubicBezTo>
                <a:cubicBezTo>
                  <a:pt x="2007755" y="4420704"/>
                  <a:pt x="2365385" y="4302410"/>
                  <a:pt x="2279460" y="4356805"/>
                </a:cubicBezTo>
                <a:cubicBezTo>
                  <a:pt x="2148834" y="4439716"/>
                  <a:pt x="2129094" y="4456088"/>
                  <a:pt x="2029817" y="4468235"/>
                </a:cubicBezTo>
                <a:cubicBezTo>
                  <a:pt x="1944474" y="4478796"/>
                  <a:pt x="1644320" y="4710633"/>
                  <a:pt x="1560137" y="4730172"/>
                </a:cubicBezTo>
                <a:cubicBezTo>
                  <a:pt x="1485825" y="4747072"/>
                  <a:pt x="1774947" y="4800410"/>
                  <a:pt x="1956664" y="4820477"/>
                </a:cubicBezTo>
                <a:cubicBezTo>
                  <a:pt x="2130256" y="4840017"/>
                  <a:pt x="3101544" y="4789319"/>
                  <a:pt x="3268168" y="4852692"/>
                </a:cubicBezTo>
                <a:cubicBezTo>
                  <a:pt x="3111993" y="4878041"/>
                  <a:pt x="2970336" y="4953030"/>
                  <a:pt x="2807197" y="4939300"/>
                </a:cubicBezTo>
                <a:cubicBezTo>
                  <a:pt x="2773524" y="4936660"/>
                  <a:pt x="2724756" y="4930323"/>
                  <a:pt x="2721272" y="4970458"/>
                </a:cubicBezTo>
                <a:cubicBezTo>
                  <a:pt x="2718369" y="5005313"/>
                  <a:pt x="2788038" y="4981548"/>
                  <a:pt x="2802552" y="5014291"/>
                </a:cubicBezTo>
                <a:cubicBezTo>
                  <a:pt x="2719531" y="5060235"/>
                  <a:pt x="2621415" y="5018515"/>
                  <a:pt x="2537812" y="5053898"/>
                </a:cubicBezTo>
                <a:cubicBezTo>
                  <a:pt x="2491948" y="5099314"/>
                  <a:pt x="2589483" y="5107236"/>
                  <a:pt x="2569744" y="5153182"/>
                </a:cubicBezTo>
                <a:cubicBezTo>
                  <a:pt x="2301522" y="5193845"/>
                  <a:pt x="2252174" y="5268836"/>
                  <a:pt x="1987436" y="5334320"/>
                </a:cubicBezTo>
                <a:cubicBezTo>
                  <a:pt x="1971179" y="5338545"/>
                  <a:pt x="1958407" y="5352274"/>
                  <a:pt x="1972921" y="5382376"/>
                </a:cubicBezTo>
                <a:cubicBezTo>
                  <a:pt x="2087874" y="5396107"/>
                  <a:pt x="2215599" y="5373399"/>
                  <a:pt x="2341001" y="5360725"/>
                </a:cubicBezTo>
                <a:cubicBezTo>
                  <a:pt x="2537812" y="5340129"/>
                  <a:pt x="2533748" y="5339072"/>
                  <a:pt x="2710822" y="5418816"/>
                </a:cubicBezTo>
                <a:cubicBezTo>
                  <a:pt x="2743914" y="5433602"/>
                  <a:pt x="2801390" y="5438355"/>
                  <a:pt x="2833903" y="5413007"/>
                </a:cubicBezTo>
                <a:cubicBezTo>
                  <a:pt x="2896604" y="5364422"/>
                  <a:pt x="2950016" y="5368646"/>
                  <a:pt x="3011556" y="5399276"/>
                </a:cubicBezTo>
                <a:cubicBezTo>
                  <a:pt x="3077160" y="5432547"/>
                  <a:pt x="3171793" y="5391882"/>
                  <a:pt x="3254233" y="5439412"/>
                </a:cubicBezTo>
                <a:cubicBezTo>
                  <a:pt x="3099802" y="5473739"/>
                  <a:pt x="2957563" y="5473739"/>
                  <a:pt x="2792101" y="5471625"/>
                </a:cubicBezTo>
                <a:cubicBezTo>
                  <a:pt x="2846095" y="5537639"/>
                  <a:pt x="2914601" y="5536582"/>
                  <a:pt x="2977303" y="5539751"/>
                </a:cubicBezTo>
                <a:cubicBezTo>
                  <a:pt x="3214174" y="5551898"/>
                  <a:pt x="3601411" y="5660686"/>
                  <a:pt x="3656566" y="5678642"/>
                </a:cubicBezTo>
                <a:cubicBezTo>
                  <a:pt x="4280675" y="5879847"/>
                  <a:pt x="4178497" y="5898332"/>
                  <a:pt x="4858340" y="5969625"/>
                </a:cubicBezTo>
                <a:cubicBezTo>
                  <a:pt x="5261253" y="6011873"/>
                  <a:pt x="4887368" y="6032469"/>
                  <a:pt x="5296668" y="6043559"/>
                </a:cubicBezTo>
                <a:cubicBezTo>
                  <a:pt x="5349500" y="6045143"/>
                  <a:pt x="5402911" y="6044087"/>
                  <a:pt x="5456323" y="6042502"/>
                </a:cubicBezTo>
                <a:cubicBezTo>
                  <a:pt x="5368077" y="6073134"/>
                  <a:pt x="5267058" y="6100066"/>
                  <a:pt x="5267058" y="6100066"/>
                </a:cubicBezTo>
                <a:cubicBezTo>
                  <a:pt x="5267058" y="6100066"/>
                  <a:pt x="5318728" y="6208854"/>
                  <a:pt x="7095266" y="6287541"/>
                </a:cubicBezTo>
                <a:cubicBezTo>
                  <a:pt x="7422124" y="6302329"/>
                  <a:pt x="9563254" y="6024548"/>
                  <a:pt x="9707235" y="5994446"/>
                </a:cubicBezTo>
                <a:cubicBezTo>
                  <a:pt x="9844249" y="5966984"/>
                  <a:pt x="10002164" y="5671247"/>
                  <a:pt x="10083442" y="5678642"/>
                </a:cubicBezTo>
                <a:cubicBezTo>
                  <a:pt x="10103183" y="5653293"/>
                  <a:pt x="10283158" y="5139979"/>
                  <a:pt x="10338892" y="4650957"/>
                </a:cubicBezTo>
                <a:cubicBezTo>
                  <a:pt x="10448618" y="4580718"/>
                  <a:pt x="10551960" y="4503088"/>
                  <a:pt x="10628013" y="4411198"/>
                </a:cubicBezTo>
                <a:cubicBezTo>
                  <a:pt x="10675040" y="4354692"/>
                  <a:pt x="10718003" y="4298185"/>
                  <a:pt x="10802766" y="4258050"/>
                </a:cubicBezTo>
                <a:cubicBezTo>
                  <a:pt x="10755739" y="4203128"/>
                  <a:pt x="10675040" y="4190453"/>
                  <a:pt x="10614662" y="4150318"/>
                </a:cubicBezTo>
                <a:cubicBezTo>
                  <a:pt x="10610017" y="4117046"/>
                  <a:pt x="10705811" y="4127081"/>
                  <a:pt x="10681427" y="4054203"/>
                </a:cubicBezTo>
                <a:cubicBezTo>
                  <a:pt x="10648335" y="3957032"/>
                  <a:pt x="10684328" y="3846131"/>
                  <a:pt x="10520029" y="3804411"/>
                </a:cubicBezTo>
                <a:cubicBezTo>
                  <a:pt x="10476485" y="3709881"/>
                  <a:pt x="10464294" y="3558845"/>
                  <a:pt x="10568798" y="3466426"/>
                </a:cubicBezTo>
                <a:cubicBezTo>
                  <a:pt x="10724388" y="3328592"/>
                  <a:pt x="10699424" y="3240927"/>
                  <a:pt x="10499709" y="3166465"/>
                </a:cubicBezTo>
                <a:cubicBezTo>
                  <a:pt x="10474164" y="3156958"/>
                  <a:pt x="10501452" y="2570768"/>
                  <a:pt x="10489840" y="2546475"/>
                </a:cubicBezTo>
                <a:cubicBezTo>
                  <a:pt x="10508418" y="2513205"/>
                  <a:pt x="10551960" y="2521126"/>
                  <a:pt x="10584471" y="2512148"/>
                </a:cubicBezTo>
                <a:cubicBezTo>
                  <a:pt x="10726711" y="2474125"/>
                  <a:pt x="10731357" y="2474125"/>
                  <a:pt x="10695942" y="2358471"/>
                </a:cubicBezTo>
                <a:cubicBezTo>
                  <a:pt x="10685490" y="2323616"/>
                  <a:pt x="10709874" y="2309357"/>
                  <a:pt x="10732516" y="2287706"/>
                </a:cubicBezTo>
                <a:cubicBezTo>
                  <a:pt x="10817280" y="2206905"/>
                  <a:pt x="10817860" y="2205850"/>
                  <a:pt x="10731357" y="2137725"/>
                </a:cubicBezTo>
                <a:cubicBezTo>
                  <a:pt x="10706391" y="2118185"/>
                  <a:pt x="10689555" y="2097061"/>
                  <a:pt x="10678525" y="2070656"/>
                </a:cubicBezTo>
                <a:cubicBezTo>
                  <a:pt x="10658203" y="2022599"/>
                  <a:pt x="10658784" y="1982463"/>
                  <a:pt x="10735999" y="1956587"/>
                </a:cubicBezTo>
                <a:cubicBezTo>
                  <a:pt x="10789993" y="1938104"/>
                  <a:pt x="10820762" y="1916978"/>
                  <a:pt x="10824246" y="1862584"/>
                </a:cubicBezTo>
                <a:cubicBezTo>
                  <a:pt x="10826570" y="1817166"/>
                  <a:pt x="10832955" y="1787594"/>
                  <a:pt x="10773156" y="1768054"/>
                </a:cubicBezTo>
                <a:cubicBezTo>
                  <a:pt x="10724969" y="1752211"/>
                  <a:pt x="10711036" y="1718412"/>
                  <a:pt x="10716261" y="1678278"/>
                </a:cubicBezTo>
                <a:cubicBezTo>
                  <a:pt x="10728452" y="1580050"/>
                  <a:pt x="10662849" y="1522487"/>
                  <a:pt x="10554864" y="1477599"/>
                </a:cubicBezTo>
                <a:cubicBezTo>
                  <a:pt x="10452101" y="1434822"/>
                  <a:pt x="10362116" y="1377259"/>
                  <a:pt x="10267483" y="1324977"/>
                </a:cubicBezTo>
                <a:cubicBezTo>
                  <a:pt x="10162399" y="1266887"/>
                  <a:pt x="10040481" y="1232031"/>
                  <a:pt x="9913337" y="1202458"/>
                </a:cubicBezTo>
                <a:cubicBezTo>
                  <a:pt x="9936561" y="1160210"/>
                  <a:pt x="10016678" y="1183974"/>
                  <a:pt x="10024805" y="1124827"/>
                </a:cubicBezTo>
                <a:cubicBezTo>
                  <a:pt x="9826251" y="1074658"/>
                  <a:pt x="9636408" y="999139"/>
                  <a:pt x="9411726" y="980655"/>
                </a:cubicBezTo>
                <a:cubicBezTo>
                  <a:pt x="9593444" y="990161"/>
                  <a:pt x="9758326" y="922036"/>
                  <a:pt x="9930753" y="901968"/>
                </a:cubicBezTo>
                <a:cubicBezTo>
                  <a:pt x="9947008" y="868698"/>
                  <a:pt x="9909273" y="877147"/>
                  <a:pt x="9894178" y="871339"/>
                </a:cubicBezTo>
                <a:cubicBezTo>
                  <a:pt x="9879083" y="865001"/>
                  <a:pt x="9860506" y="862889"/>
                  <a:pt x="9858182" y="839125"/>
                </a:cubicBezTo>
                <a:cubicBezTo>
                  <a:pt x="9941205" y="804798"/>
                  <a:pt x="10045126" y="827506"/>
                  <a:pt x="10131050" y="792652"/>
                </a:cubicBezTo>
                <a:cubicBezTo>
                  <a:pt x="10111891" y="741954"/>
                  <a:pt x="10037578" y="772583"/>
                  <a:pt x="10006808" y="731920"/>
                </a:cubicBezTo>
                <a:cubicBezTo>
                  <a:pt x="10086927" y="724526"/>
                  <a:pt x="10161239" y="721357"/>
                  <a:pt x="10233809" y="710268"/>
                </a:cubicBezTo>
                <a:cubicBezTo>
                  <a:pt x="10290705" y="701818"/>
                  <a:pt x="10306380" y="658513"/>
                  <a:pt x="10267483" y="628940"/>
                </a:cubicBezTo>
                <a:cubicBezTo>
                  <a:pt x="10232648" y="602536"/>
                  <a:pt x="10181559" y="600422"/>
                  <a:pt x="10136275" y="589333"/>
                </a:cubicBezTo>
                <a:cubicBezTo>
                  <a:pt x="9813479" y="512230"/>
                  <a:pt x="9474428" y="487409"/>
                  <a:pt x="9131312" y="480544"/>
                </a:cubicBezTo>
                <a:cubicBezTo>
                  <a:pt x="8580936" y="469453"/>
                  <a:pt x="8028817" y="469982"/>
                  <a:pt x="7479600" y="454667"/>
                </a:cubicBezTo>
                <a:cubicBezTo>
                  <a:pt x="7227489" y="447934"/>
                  <a:pt x="6976357" y="436744"/>
                  <a:pt x="6724001" y="43402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l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9" name="Google Shape;16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93609" y="1289713"/>
            <a:ext cx="4073857" cy="40738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cs-CZ" sz="5400"/>
              <a:t>Participium prézentu</a:t>
            </a:r>
            <a:endParaRPr/>
          </a:p>
        </p:txBody>
      </p:sp>
      <p:sp>
        <p:nvSpPr>
          <p:cNvPr id="98" name="Google Shape;98;p2"/>
          <p:cNvSpPr/>
          <p:nvPr/>
        </p:nvSpPr>
        <p:spPr>
          <a:xfrm>
            <a:off x="572493" y="1681544"/>
            <a:ext cx="10972800" cy="18288"/>
          </a:xfrm>
          <a:custGeom>
            <a:avLst/>
            <a:gdLst/>
            <a:ahLst/>
            <a:cxnLst/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4901"/>
            </a:schemeClr>
          </a:solidFill>
          <a:ln w="44450" cap="rnd" cmpd="sng">
            <a:solidFill>
              <a:schemeClr val="accent2">
                <a:alpha val="74901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572493" y="2071316"/>
            <a:ext cx="6713552" cy="4119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/>
              <a:t>tzv. jmenný tvar slovesný – skloňuje se podle 3. deklinace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/>
              <a:t>vyjadřuje děj aktivní a současný s dějem slovesa ve větě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/>
              <a:t>překlad nejčastěji slovesným adjektivem</a:t>
            </a:r>
            <a:br>
              <a:rPr lang="cs-CZ" sz="2200"/>
            </a:br>
            <a:endParaRPr sz="22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/>
              <a:t>např. </a:t>
            </a:r>
            <a:r>
              <a:rPr lang="cs-CZ" sz="2200" b="1"/>
              <a:t>laudāns</a:t>
            </a:r>
            <a:r>
              <a:rPr lang="cs-CZ" sz="2200"/>
              <a:t> „chválící“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/>
              <a:t>další pády </a:t>
            </a:r>
            <a:r>
              <a:rPr lang="cs-CZ" sz="2200" i="1"/>
              <a:t>laudantis</a:t>
            </a:r>
            <a:r>
              <a:rPr lang="cs-CZ" sz="2200"/>
              <a:t> „chválícího“ atd.</a:t>
            </a:r>
            <a:endParaRPr/>
          </a:p>
        </p:txBody>
      </p:sp>
      <p:pic>
        <p:nvPicPr>
          <p:cNvPr id="100" name="Google Shape;100;p2" descr="50 Funny Christmas Memes To Get You Through The Silly Season — Homing  Instincts"/>
          <p:cNvPicPr preferRelativeResize="0"/>
          <p:nvPr/>
        </p:nvPicPr>
        <p:blipFill rotWithShape="1">
          <a:blip r:embed="rId3">
            <a:alphaModFix/>
          </a:blip>
          <a:srcRect l="8932" r="5682" b="-4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/>
          <p:nvPr/>
        </p:nvSpPr>
        <p:spPr>
          <a:xfrm>
            <a:off x="0" y="0"/>
            <a:ext cx="12192000" cy="261518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 txBox="1">
            <a:spLocks noGrp="1"/>
          </p:cNvSpPr>
          <p:nvPr>
            <p:ph type="title"/>
          </p:nvPr>
        </p:nvSpPr>
        <p:spPr>
          <a:xfrm>
            <a:off x="707011" y="572587"/>
            <a:ext cx="10765410" cy="1207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libri"/>
              <a:buNone/>
            </a:pPr>
            <a:r>
              <a:rPr lang="cs-CZ" sz="6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Jak se tvoří?</a:t>
            </a:r>
            <a:endParaRPr/>
          </a:p>
        </p:txBody>
      </p:sp>
      <p:graphicFrame>
        <p:nvGraphicFramePr>
          <p:cNvPr id="108" name="Google Shape;108;p3"/>
          <p:cNvGraphicFramePr/>
          <p:nvPr/>
        </p:nvGraphicFramePr>
        <p:xfrm>
          <a:off x="650449" y="3002529"/>
          <a:ext cx="10901500" cy="3158625"/>
        </p:xfrm>
        <a:graphic>
          <a:graphicData uri="http://schemas.openxmlformats.org/drawingml/2006/table">
            <a:tbl>
              <a:tblPr firstRow="1" firstCol="1" bandRow="1" bandCol="1">
                <a:noFill/>
                <a:tableStyleId>{6BFA2788-E7CC-431F-928C-2F843A2F27F1}</a:tableStyleId>
              </a:tblPr>
              <a:tblGrid>
                <a:gridCol w="3141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1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2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1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907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 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20575" marB="2057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prézentní kmen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20575" marB="20575"/>
                </a:tc>
                <a:tc gridSpan="2"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participium nom. sg.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20575" marB="20575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participium</a:t>
                      </a:r>
                      <a:endParaRPr/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gen. sg.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20575" marB="205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70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1. konjugace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20575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laudā-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20575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laudā-</a:t>
                      </a:r>
                      <a:r>
                        <a:rPr lang="cs-CZ" sz="2300" b="1" u="none" strike="noStrike" cap="none"/>
                        <a:t>ns</a:t>
                      </a:r>
                      <a:r>
                        <a:rPr lang="cs-CZ" sz="2300" u="none" strike="noStrike" cap="none"/>
                        <a:t> 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20575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chválící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20575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lauda-nt-is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2057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1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2. konjugace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monē-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monē-</a:t>
                      </a:r>
                      <a:r>
                        <a:rPr lang="cs-CZ" sz="2300" b="1" u="none" strike="noStrike" cap="none"/>
                        <a:t>ns</a:t>
                      </a:r>
                      <a:r>
                        <a:rPr lang="cs-CZ" sz="2300" u="none" strike="noStrike" cap="none"/>
                        <a:t> 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napomínající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mone-nt-is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1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3. konjugace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leg-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leg-</a:t>
                      </a:r>
                      <a:r>
                        <a:rPr lang="cs-CZ" sz="2300" b="1" u="none" strike="noStrike" cap="none"/>
                        <a:t>ē-ns</a:t>
                      </a:r>
                      <a:r>
                        <a:rPr lang="cs-CZ" sz="2300" u="none" strike="noStrike" cap="none"/>
                        <a:t> 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čtoucí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leg-e-nt-is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790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3. konjugace, typ capiō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capi-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capi-</a:t>
                      </a:r>
                      <a:r>
                        <a:rPr lang="cs-CZ" sz="2300" b="1" u="none" strike="noStrike" cap="none"/>
                        <a:t>ē-ns</a:t>
                      </a:r>
                      <a:r>
                        <a:rPr lang="cs-CZ" sz="2300" u="none" strike="noStrike" cap="none"/>
                        <a:t> 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chytající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capi-e-nt-is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70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4. konjugace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2057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audi-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2057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audi-</a:t>
                      </a:r>
                      <a:r>
                        <a:rPr lang="cs-CZ" sz="2300" b="1" u="none" strike="noStrike" cap="none"/>
                        <a:t>ē-ns</a:t>
                      </a:r>
                      <a:r>
                        <a:rPr lang="cs-CZ" sz="2300" u="none" strike="noStrike" cap="none"/>
                        <a:t> 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2057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slyšící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2057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300" u="none" strike="noStrike" cap="none"/>
                        <a:t>audi-e-nt-is</a:t>
                      </a:r>
                      <a:endParaRPr sz="23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79375" marR="79375" marT="0" marB="2057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Google Shape;113;p4"/>
          <p:cNvGraphicFramePr/>
          <p:nvPr/>
        </p:nvGraphicFramePr>
        <p:xfrm>
          <a:off x="4408714" y="1447800"/>
          <a:ext cx="7066150" cy="4836300"/>
        </p:xfrm>
        <a:graphic>
          <a:graphicData uri="http://schemas.openxmlformats.org/drawingml/2006/table">
            <a:tbl>
              <a:tblPr firstRow="1" firstCol="1" bandRow="1" bandCol="1">
                <a:noFill/>
                <a:tableStyleId>{6BFA2788-E7CC-431F-928C-2F843A2F27F1}</a:tableStyleId>
              </a:tblPr>
              <a:tblGrid>
                <a:gridCol w="956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6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35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 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17775" marB="17775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 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17775" marB="17775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m., f.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17775" marB="17775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n.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17775" marB="177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75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sg.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1777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nom.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1777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laudā-ns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1777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8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 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gen.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lauda-nt-is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9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 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dat.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lauda-nt-ī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9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 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ak.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lauda-nt-em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laudā-ns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9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 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vok.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laudā-ns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6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 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17775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abl.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1777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lauda-nt-e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1777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575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pl.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17775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nom.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177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lauda-nt-ēs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1777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lauda-nt-</a:t>
                      </a:r>
                      <a:r>
                        <a:rPr lang="cs-CZ" sz="2000" b="1" u="none" strike="noStrike" cap="none"/>
                        <a:t>ia</a:t>
                      </a:r>
                      <a:endParaRPr sz="2000" b="1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1777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08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 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gen.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laudant-</a:t>
                      </a:r>
                      <a:r>
                        <a:rPr lang="cs-CZ" sz="2000" b="1" u="none" strike="noStrike" cap="none"/>
                        <a:t>ium</a:t>
                      </a:r>
                      <a:endParaRPr sz="2000" b="1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9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 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dat.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laudant-ibus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09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 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ak.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lauda-nt-ēs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lauda-nt-</a:t>
                      </a:r>
                      <a:r>
                        <a:rPr lang="cs-CZ" sz="2000" b="1" u="none" strike="noStrike" cap="none"/>
                        <a:t>ia</a:t>
                      </a:r>
                      <a:endParaRPr sz="2000" b="1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09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 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vok.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lauda-nt-ēs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lauda-nt-</a:t>
                      </a:r>
                      <a:r>
                        <a:rPr lang="cs-CZ" sz="2000" b="1" u="none" strike="noStrike" cap="none"/>
                        <a:t>ia</a:t>
                      </a:r>
                      <a:endParaRPr sz="2000" b="1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962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 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17775" anchor="ctr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abl.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1777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2000" u="none" strike="noStrike" cap="none"/>
                        <a:t>laudant-ibus</a:t>
                      </a:r>
                      <a:endParaRPr sz="20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17775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2828636" cy="2091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Jak se skloňuje?</a:t>
            </a:r>
            <a:endParaRPr/>
          </a:p>
        </p:txBody>
      </p:sp>
      <p:pic>
        <p:nvPicPr>
          <p:cNvPr id="115" name="Google Shape;11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2902936"/>
            <a:ext cx="2612571" cy="33811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/>
          <p:cNvSpPr txBox="1">
            <a:spLocks noGrp="1"/>
          </p:cNvSpPr>
          <p:nvPr>
            <p:ph type="title"/>
          </p:nvPr>
        </p:nvSpPr>
        <p:spPr>
          <a:xfrm>
            <a:off x="483984" y="548640"/>
            <a:ext cx="3958124" cy="3065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cs-CZ" sz="5400"/>
              <a:t>Další možnosti překladu</a:t>
            </a:r>
            <a:endParaRPr/>
          </a:p>
        </p:txBody>
      </p:sp>
      <p:sp>
        <p:nvSpPr>
          <p:cNvPr id="122" name="Google Shape;122;p5"/>
          <p:cNvSpPr/>
          <p:nvPr/>
        </p:nvSpPr>
        <p:spPr>
          <a:xfrm rot="5400000">
            <a:off x="2543983" y="3258715"/>
            <a:ext cx="4480560" cy="18288"/>
          </a:xfrm>
          <a:custGeom>
            <a:avLst/>
            <a:gdLst/>
            <a:ahLst/>
            <a:cxnLst/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5"/>
          <p:cNvSpPr txBox="1">
            <a:spLocks noGrp="1"/>
          </p:cNvSpPr>
          <p:nvPr>
            <p:ph type="body" idx="1"/>
          </p:nvPr>
        </p:nvSpPr>
        <p:spPr>
          <a:xfrm>
            <a:off x="5126418" y="552091"/>
            <a:ext cx="6114607" cy="5431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/>
              <a:t>Do češtiny lze participium prézentu aktiva (např. </a:t>
            </a:r>
            <a:r>
              <a:rPr lang="cs-CZ" sz="2200" i="1"/>
              <a:t>laudāns, antis</a:t>
            </a:r>
            <a:r>
              <a:rPr lang="cs-CZ" sz="2200"/>
              <a:t>) přeložit:</a:t>
            </a:r>
            <a:br>
              <a:rPr lang="cs-CZ" sz="2200"/>
            </a:br>
            <a:endParaRPr sz="220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 b="1"/>
              <a:t>přídavným jménem slovesným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 sz="1800"/>
              <a:t>chválící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 b="1"/>
              <a:t>větou vztažnou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 sz="1800"/>
              <a:t>(ten), který chválí/chválil/bude chválit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 b="1"/>
              <a:t>příslovečnou větou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 sz="1800"/>
              <a:t>když chválí/chválil/bude chválit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 b="1"/>
              <a:t>přechodníkem přítomným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 sz="1800"/>
              <a:t>chvále, -íc, -íce</a:t>
            </a:r>
            <a:endParaRPr sz="180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cs-CZ" sz="2200" b="1"/>
              <a:t>souřadně spojenou hlavní větou</a:t>
            </a:r>
            <a:endParaRPr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 sz="1800"/>
              <a:t>(a) chválí/chválil/bude chválit</a:t>
            </a:r>
            <a:endParaRPr/>
          </a:p>
          <a:p>
            <a:pPr marL="2286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24" name="Google Shape;124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7408" y="3981178"/>
            <a:ext cx="3880303" cy="23281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6"/>
          <p:cNvSpPr txBox="1"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cs-CZ" sz="5400"/>
              <a:t>Další možnosti překladu</a:t>
            </a:r>
            <a:endParaRPr/>
          </a:p>
        </p:txBody>
      </p:sp>
      <p:sp>
        <p:nvSpPr>
          <p:cNvPr id="131" name="Google Shape;131;p6"/>
          <p:cNvSpPr/>
          <p:nvPr/>
        </p:nvSpPr>
        <p:spPr>
          <a:xfrm>
            <a:off x="640080" y="2586994"/>
            <a:ext cx="3474720" cy="18288"/>
          </a:xfrm>
          <a:custGeom>
            <a:avLst/>
            <a:gdLst/>
            <a:ahLst/>
            <a:cxnLst/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6"/>
          <p:cNvSpPr txBox="1">
            <a:spLocks noGrp="1"/>
          </p:cNvSpPr>
          <p:nvPr>
            <p:ph type="body" idx="1"/>
          </p:nvPr>
        </p:nvSpPr>
        <p:spPr>
          <a:xfrm>
            <a:off x="640080" y="2872899"/>
            <a:ext cx="4243589" cy="3320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cs-CZ" sz="1700" i="1"/>
              <a:t>Puer male cantāns monētur.</a:t>
            </a:r>
            <a:br>
              <a:rPr lang="cs-CZ" sz="1700" i="1"/>
            </a:br>
            <a:endParaRPr sz="1700" i="1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cs-CZ" sz="1700"/>
              <a:t>Špatně zpívající chlapec je napomínán.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cs-CZ" sz="1700"/>
              <a:t>Chlapec, který špatně zpívá, je napomínán.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cs-CZ" sz="1700"/>
              <a:t>Když / protože / jestliže  chlapec špatně zpívá, je napomínán.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cs-CZ" sz="1700"/>
              <a:t>Chlapec, špatně zpívaje, je napomínán.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cs-CZ" sz="1700"/>
              <a:t>Chlapec špatně zpívá a je napomínán.</a:t>
            </a:r>
            <a:endParaRPr/>
          </a:p>
          <a:p>
            <a:pPr marL="228600" lvl="0" indent="-1206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endParaRPr sz="1700"/>
          </a:p>
        </p:txBody>
      </p:sp>
      <p:pic>
        <p:nvPicPr>
          <p:cNvPr id="133" name="Google Shape;133;p6" descr="Michal David"/>
          <p:cNvPicPr preferRelativeResize="0"/>
          <p:nvPr/>
        </p:nvPicPr>
        <p:blipFill rotWithShape="1">
          <a:blip r:embed="rId3">
            <a:alphaModFix/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 extrusionOk="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134" name="Google Shape;134;p6"/>
          <p:cNvSpPr/>
          <p:nvPr/>
        </p:nvSpPr>
        <p:spPr>
          <a:xfrm>
            <a:off x="9426502" y="2074224"/>
            <a:ext cx="2593769" cy="1195450"/>
          </a:xfrm>
          <a:prstGeom prst="cloud">
            <a:avLst/>
          </a:prstGeom>
          <a:solidFill>
            <a:schemeClr val="accent4"/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Michael male cantāns.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"/>
          <p:cNvSpPr txBox="1">
            <a:spLocks noGrp="1"/>
          </p:cNvSpPr>
          <p:nvPr>
            <p:ph type="title"/>
          </p:nvPr>
        </p:nvSpPr>
        <p:spPr>
          <a:xfrm>
            <a:off x="838200" y="177896"/>
            <a:ext cx="545685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cs-CZ" sz="3200"/>
              <a:t>Adverbia od adjektiv 3. deklinace</a:t>
            </a:r>
            <a:endParaRPr/>
          </a:p>
        </p:txBody>
      </p:sp>
      <p:sp>
        <p:nvSpPr>
          <p:cNvPr id="140" name="Google Shape;140;p7"/>
          <p:cNvSpPr txBox="1">
            <a:spLocks noGrp="1"/>
          </p:cNvSpPr>
          <p:nvPr>
            <p:ph type="body" idx="1"/>
          </p:nvPr>
        </p:nvSpPr>
        <p:spPr>
          <a:xfrm>
            <a:off x="838200" y="1654629"/>
            <a:ext cx="5357327" cy="4975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 sz="1800"/>
              <a:t>Většinou se tvoří se přidáním koncovky </a:t>
            </a:r>
            <a:r>
              <a:rPr lang="cs-CZ" sz="1800" b="1">
                <a:solidFill>
                  <a:srgbClr val="FF0000"/>
                </a:solidFill>
              </a:rPr>
              <a:t>–iter </a:t>
            </a:r>
            <a:r>
              <a:rPr lang="cs-CZ" sz="1800"/>
              <a:t>ke genitivnímu kmeni: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Adjektiva, jejichž kmen je zkončen na -nt-, tvoří adverbia pomocí koncovky </a:t>
            </a:r>
            <a:r>
              <a:rPr lang="cs-CZ" sz="2000" b="1">
                <a:solidFill>
                  <a:srgbClr val="FF0000"/>
                </a:solidFill>
              </a:rPr>
              <a:t>–er</a:t>
            </a:r>
            <a:r>
              <a:rPr lang="cs-CZ" sz="2000"/>
              <a:t>: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graphicFrame>
        <p:nvGraphicFramePr>
          <p:cNvPr id="141" name="Google Shape;141;p7"/>
          <p:cNvGraphicFramePr/>
          <p:nvPr>
            <p:extLst>
              <p:ext uri="{D42A27DB-BD31-4B8C-83A1-F6EECF244321}">
                <p14:modId xmlns:p14="http://schemas.microsoft.com/office/powerpoint/2010/main" val="1935161720"/>
              </p:ext>
            </p:extLst>
          </p:nvPr>
        </p:nvGraphicFramePr>
        <p:xfrm>
          <a:off x="906624" y="2509615"/>
          <a:ext cx="5320000" cy="1219240"/>
        </p:xfrm>
        <a:graphic>
          <a:graphicData uri="http://schemas.openxmlformats.org/drawingml/2006/table">
            <a:tbl>
              <a:tblPr firstRow="1" bandRow="1">
                <a:noFill/>
                <a:tableStyleId>{9DC2B044-B165-48CF-9576-A499CC04D85E}</a:tableStyleId>
              </a:tblPr>
              <a:tblGrid>
                <a:gridCol w="133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2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u="none" strike="noStrike" cap="none"/>
                        <a:t>adjektivum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genitiv sg.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genitivní kmen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adverbium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dirty="0"/>
                        <a:t>Acer, -</a:t>
                      </a:r>
                      <a:r>
                        <a:rPr lang="cs-CZ" sz="1400" dirty="0" err="1"/>
                        <a:t>cris</a:t>
                      </a:r>
                      <a:r>
                        <a:rPr lang="cs-CZ" sz="1400" dirty="0"/>
                        <a:t>, -</a:t>
                      </a:r>
                      <a:r>
                        <a:rPr lang="cs-CZ" sz="1400" dirty="0" err="1"/>
                        <a:t>cre</a:t>
                      </a:r>
                      <a:endParaRPr sz="14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Acr-is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Acr-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Acr-iter</a:t>
                      </a: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dirty="0"/>
                        <a:t>Brevis, -e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Brev-is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Brev-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Brevi-iter</a:t>
                      </a: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Felix, felicis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Felic-is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felic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 dirty="0" err="1"/>
                        <a:t>Felic-iter</a:t>
                      </a:r>
                      <a:endParaRPr sz="14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2" name="Google Shape;142;p7"/>
          <p:cNvGraphicFramePr/>
          <p:nvPr/>
        </p:nvGraphicFramePr>
        <p:xfrm>
          <a:off x="906624" y="5106646"/>
          <a:ext cx="5357350" cy="929025"/>
        </p:xfrm>
        <a:graphic>
          <a:graphicData uri="http://schemas.openxmlformats.org/drawingml/2006/table">
            <a:tbl>
              <a:tblPr firstRow="1" bandRow="1">
                <a:noFill/>
                <a:tableStyleId>{9DC2B044-B165-48CF-9576-A499CC04D85E}</a:tableStyleId>
              </a:tblPr>
              <a:tblGrid>
                <a:gridCol w="139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9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adjektivum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genitiv sg.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genitivní kmen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adverbium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Sapiens, entis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Sapient-is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Sapient-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Sapient-er</a:t>
                      </a: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Prudens, entis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Prudent-is</a:t>
                      </a:r>
                      <a:endParaRPr sz="14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Prudent-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400"/>
                        <a:t>Prudent-er</a:t>
                      </a: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43" name="Google Shape;143;p7" descr="45 Hilarious Christmas Memes That Will Have You in Stitches - Christmas  Connections Blo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1775" y="0"/>
            <a:ext cx="561022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"/>
          <p:cNvSpPr txBox="1">
            <a:spLocks noGrp="1"/>
          </p:cNvSpPr>
          <p:nvPr>
            <p:ph type="title"/>
          </p:nvPr>
        </p:nvSpPr>
        <p:spPr>
          <a:xfrm>
            <a:off x="782217" y="29048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cs-CZ" sz="4000"/>
              <a:t>Osobní zájmena, zvratné zájmeno</a:t>
            </a:r>
            <a:endParaRPr/>
          </a:p>
        </p:txBody>
      </p:sp>
      <p:graphicFrame>
        <p:nvGraphicFramePr>
          <p:cNvPr id="149" name="Google Shape;149;p8"/>
          <p:cNvGraphicFramePr/>
          <p:nvPr>
            <p:extLst>
              <p:ext uri="{D42A27DB-BD31-4B8C-83A1-F6EECF244321}">
                <p14:modId xmlns:p14="http://schemas.microsoft.com/office/powerpoint/2010/main" val="3035050099"/>
              </p:ext>
            </p:extLst>
          </p:nvPr>
        </p:nvGraphicFramePr>
        <p:xfrm>
          <a:off x="837726" y="1926733"/>
          <a:ext cx="6651150" cy="3017580"/>
        </p:xfrm>
        <a:graphic>
          <a:graphicData uri="http://schemas.openxmlformats.org/drawingml/2006/table">
            <a:tbl>
              <a:tblPr firstRow="1" bandRow="1">
                <a:noFill/>
                <a:tableStyleId>{9DC2B044-B165-48CF-9576-A499CC04D85E}</a:tableStyleId>
              </a:tblPr>
              <a:tblGrid>
                <a:gridCol w="70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5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2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9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Já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Ty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My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Vy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Zvratné zájmeno „se“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Nom.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ego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tu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nos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vos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-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Gen.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mei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tui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nostri (nás)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nostrum (z nás)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vestri (vás)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vestrum (z vás)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sui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Dat.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mihi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tibi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nobis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vobis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sibi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Ak.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me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te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nos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vos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se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Abl.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me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te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nobis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/>
                        <a:t>vobis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 sz="1800" dirty="0"/>
                        <a:t>se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50" name="Google Shape;150;p8" descr="Christmas 2018: These Funny Viral Xmas Memes Will Make You Go Ho Ho Ho! |  🙏🏻 LatestLY"/>
          <p:cNvPicPr preferRelativeResize="0"/>
          <p:nvPr/>
        </p:nvPicPr>
        <p:blipFill rotWithShape="1">
          <a:blip r:embed="rId3">
            <a:alphaModFix/>
          </a:blip>
          <a:srcRect r="54263"/>
          <a:stretch/>
        </p:blipFill>
        <p:spPr>
          <a:xfrm>
            <a:off x="8099263" y="1328737"/>
            <a:ext cx="3402271" cy="4200525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8"/>
          <p:cNvSpPr/>
          <p:nvPr/>
        </p:nvSpPr>
        <p:spPr>
          <a:xfrm rot="-2818055">
            <a:off x="10468946" y="2014364"/>
            <a:ext cx="1032587" cy="45719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8"/>
          <p:cNvSpPr/>
          <p:nvPr/>
        </p:nvSpPr>
        <p:spPr>
          <a:xfrm>
            <a:off x="9960728" y="2140021"/>
            <a:ext cx="1540806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5400" b="1" i="0" u="none" strike="noStrike" cap="none">
                <a:solidFill>
                  <a:srgbClr val="F7CAAC"/>
                </a:solidFill>
                <a:latin typeface="Calibri"/>
                <a:ea typeface="Calibri"/>
                <a:cs typeface="Calibri"/>
                <a:sym typeface="Calibri"/>
              </a:rPr>
              <a:t>tuuu</a:t>
            </a:r>
            <a:endParaRPr sz="5400" b="1" i="0" u="none" strike="noStrike" cap="none">
              <a:solidFill>
                <a:srgbClr val="F7CAA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9"/>
          <p:cNvSpPr txBox="1"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Přivlastňovací zájmena</a:t>
            </a:r>
            <a:endParaRPr/>
          </a:p>
        </p:txBody>
      </p:sp>
      <p:sp>
        <p:nvSpPr>
          <p:cNvPr id="159" name="Google Shape;159;p9"/>
          <p:cNvSpPr txBox="1">
            <a:spLocks noGrp="1"/>
          </p:cNvSpPr>
          <p:nvPr>
            <p:ph type="body" idx="1"/>
          </p:nvPr>
        </p:nvSpPr>
        <p:spPr>
          <a:xfrm>
            <a:off x="816200" y="2359611"/>
            <a:ext cx="4619621" cy="3843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Skloňují se jako adjektiva 1. a 2. deklinace: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Meus, mea, meum (můj)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Tuus, tua, tuum (tvůj)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Suus, sua, suum (svůj)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Noster, nostra, nostrum (náš)</a:t>
            </a:r>
            <a:endParaRPr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cs-CZ" sz="2000"/>
              <a:t>Vester, vestra, vestrum (váš)</a:t>
            </a:r>
            <a:endParaRPr/>
          </a:p>
        </p:txBody>
      </p:sp>
      <p:pic>
        <p:nvPicPr>
          <p:cNvPr id="160" name="Google Shape;160;p9" descr="Enjoy some of the internet's funniest Christmas memes! | Crux - Local News  - Queenstown, Wānaka and Cromwell."/>
          <p:cNvPicPr preferRelativeResize="0"/>
          <p:nvPr/>
        </p:nvPicPr>
        <p:blipFill rotWithShape="1">
          <a:blip r:embed="rId3">
            <a:alphaModFix/>
          </a:blip>
          <a:srcRect r="6004"/>
          <a:stretch/>
        </p:blipFill>
        <p:spPr>
          <a:xfrm>
            <a:off x="6252021" y="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 extrusionOk="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161" name="Google Shape;161;p9"/>
          <p:cNvSpPr/>
          <p:nvPr/>
        </p:nvSpPr>
        <p:spPr>
          <a:xfrm rot="-812962">
            <a:off x="7646922" y="518637"/>
            <a:ext cx="3542965" cy="102825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9"/>
          <p:cNvSpPr/>
          <p:nvPr/>
        </p:nvSpPr>
        <p:spPr>
          <a:xfrm>
            <a:off x="7333197" y="909856"/>
            <a:ext cx="5251316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5400" b="1" i="0" u="none" strike="noStrike" cap="none">
                <a:solidFill>
                  <a:srgbClr val="F7CAAC"/>
                </a:solidFill>
                <a:latin typeface="Calibri"/>
                <a:ea typeface="Calibri"/>
                <a:cs typeface="Calibri"/>
                <a:sym typeface="Calibri"/>
              </a:rPr>
              <a:t>Donum tuum</a:t>
            </a:r>
            <a:endParaRPr sz="5400" b="1" i="0" u="none" strike="noStrike" cap="none">
              <a:solidFill>
                <a:srgbClr val="F7CAA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515</Words>
  <Application>Microsoft Office PowerPoint</Application>
  <PresentationFormat>Širokoúhlá obrazovka</PresentationFormat>
  <Paragraphs>188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Motiv Office</vt:lpstr>
      <vt:lpstr>Participium prézentu Adverbia od adjektiv 3. deklinace  Vybraná zájmena</vt:lpstr>
      <vt:lpstr>Participium prézentu</vt:lpstr>
      <vt:lpstr>Jak se tvoří?</vt:lpstr>
      <vt:lpstr>Jak se skloňuje?</vt:lpstr>
      <vt:lpstr>Další možnosti překladu</vt:lpstr>
      <vt:lpstr>Další možnosti překladu</vt:lpstr>
      <vt:lpstr>Adverbia od adjektiv 3. deklinace</vt:lpstr>
      <vt:lpstr>Osobní zájmena, zvratné zájmeno</vt:lpstr>
      <vt:lpstr>Přivlastňovací zájmena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Participium prézentu Adverbia od adjektiv 3. deklinace  Vybraná zájmena</dc:title>
  <dc:creator>Tomáš Weissar</dc:creator>
  <cp:lastModifiedBy>Zuzana Čermáková Lukšová</cp:lastModifiedBy>
  <cp:revision>1</cp:revision>
  <dcterms:created xsi:type="dcterms:W3CDTF">2021-01-04T10:49:14Z</dcterms:created>
  <dcterms:modified xsi:type="dcterms:W3CDTF">2023-12-14T12:12:53Z</dcterms:modified>
</cp:coreProperties>
</file>