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sldIdLst>
    <p:sldId id="256" r:id="rId2"/>
    <p:sldId id="291" r:id="rId3"/>
    <p:sldId id="292" r:id="rId4"/>
    <p:sldId id="257" r:id="rId5"/>
    <p:sldId id="258" r:id="rId6"/>
    <p:sldId id="260" r:id="rId7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18.9.2023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78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18.9.2023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330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18.9.2023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5433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18.9.2023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244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18.9.2023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44109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18.9.2023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0722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18.9.2023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769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18.9.2023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9000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18.9.2023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94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18.9.2023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697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18.9.2023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583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18.9.2023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07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18.9.2023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374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18.9.2023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751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18.9.2023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0024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18.9.2023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369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050F5-5C3E-4BDB-9555-D3834DAED7ED}" type="datetimeFigureOut">
              <a:rPr lang="cs-CZ" smtClean="0"/>
              <a:t>18.9.2023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8991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  <p:sldLayoutId id="214748377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igi.ceskearchivy.cz/347514/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39756-B909-49F4-98BB-8E5BF5461A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Archivnictví 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2B16EDC-9860-4A2B-8B0E-E4DCC39D16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Přehled </a:t>
            </a:r>
          </a:p>
          <a:p>
            <a:r>
              <a:rPr lang="cs-CZ" dirty="0"/>
              <a:t>Semestrální úkoly</a:t>
            </a:r>
          </a:p>
        </p:txBody>
      </p:sp>
    </p:spTree>
    <p:extLst>
      <p:ext uri="{BB962C8B-B14F-4D97-AF65-F5344CB8AC3E}">
        <p14:creationId xmlns:p14="http://schemas.microsoft.com/office/powerpoint/2010/main" val="148338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99" y="304800"/>
            <a:ext cx="6347713" cy="1625600"/>
          </a:xfrm>
        </p:spPr>
        <p:txBody>
          <a:bodyPr/>
          <a:lstStyle/>
          <a:p>
            <a:r>
              <a:rPr lang="cs-CZ" dirty="0"/>
              <a:t>Archivnictví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000" y="1076325"/>
            <a:ext cx="8426450" cy="56007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Zpracování archiválií a archivní pomůcky</a:t>
            </a:r>
          </a:p>
          <a:p>
            <a:r>
              <a:rPr lang="cs-CZ" dirty="0"/>
              <a:t>Základní pravidla pro zpracování archiválií a výsledky GI</a:t>
            </a:r>
          </a:p>
          <a:p>
            <a:r>
              <a:rPr lang="cs-CZ" dirty="0" err="1"/>
              <a:t>Předarchivní</a:t>
            </a:r>
            <a:r>
              <a:rPr lang="cs-CZ" dirty="0"/>
              <a:t> péče</a:t>
            </a:r>
          </a:p>
          <a:p>
            <a:r>
              <a:rPr lang="cs-CZ" dirty="0"/>
              <a:t>Spisová služba</a:t>
            </a:r>
          </a:p>
          <a:p>
            <a:r>
              <a:rPr lang="cs-CZ" dirty="0"/>
              <a:t>Využívání archiválií</a:t>
            </a:r>
          </a:p>
          <a:p>
            <a:r>
              <a:rPr lang="cs-CZ" dirty="0"/>
              <a:t>Služby archivů, badatelny, archivní knihovny</a:t>
            </a:r>
          </a:p>
          <a:p>
            <a:r>
              <a:rPr lang="cs-CZ" dirty="0"/>
              <a:t>Kulturně osvětová a vzdělávací činnost archivů</a:t>
            </a:r>
          </a:p>
          <a:p>
            <a:pPr lvl="1"/>
            <a:r>
              <a:rPr lang="cs-CZ" dirty="0"/>
              <a:t>Vědecká práce archiváře. Ediční činnost</a:t>
            </a:r>
          </a:p>
          <a:p>
            <a:r>
              <a:rPr lang="cs-CZ" dirty="0"/>
              <a:t>Digitalizace archiválií</a:t>
            </a:r>
            <a:endParaRPr lang="cs-CZ" b="1" dirty="0"/>
          </a:p>
          <a:p>
            <a:r>
              <a:rPr lang="cs-CZ" dirty="0"/>
              <a:t>Aktuální problémy a perspektivy archivnictví. ČAS</a:t>
            </a:r>
          </a:p>
          <a:p>
            <a:pPr lvl="1"/>
            <a:r>
              <a:rPr lang="cs-CZ" dirty="0"/>
              <a:t>Tematické okruhy pro závěrečný test, opakování</a:t>
            </a:r>
            <a:endParaRPr lang="cs-CZ" b="1" dirty="0"/>
          </a:p>
          <a:p>
            <a:r>
              <a:rPr lang="cs-CZ" b="1" dirty="0"/>
              <a:t>Exkurze – Muzeum města Brna (5. 10. 2023)</a:t>
            </a:r>
            <a:endParaRPr lang="cs-CZ" dirty="0"/>
          </a:p>
          <a:p>
            <a:r>
              <a:rPr lang="cs-CZ" b="1" dirty="0"/>
              <a:t>Exkurze – Moravská zemská knihovna</a:t>
            </a:r>
          </a:p>
          <a:p>
            <a:pPr>
              <a:buNone/>
            </a:pPr>
            <a:r>
              <a:rPr lang="cs-CZ" dirty="0"/>
              <a:t>Předmět bude zakončen:</a:t>
            </a:r>
          </a:p>
          <a:p>
            <a:pPr>
              <a:buNone/>
            </a:pPr>
            <a:r>
              <a:rPr lang="cs-CZ" dirty="0"/>
              <a:t>	– zkouškou ve formě písemného testu a ústního pohovoru</a:t>
            </a:r>
          </a:p>
        </p:txBody>
      </p:sp>
    </p:spTree>
    <p:extLst>
      <p:ext uri="{BB962C8B-B14F-4D97-AF65-F5344CB8AC3E}">
        <p14:creationId xmlns:p14="http://schemas.microsoft.com/office/powerpoint/2010/main" val="1528696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D92119-A0D1-4D5D-9138-2FF5B0A6C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164" y="268941"/>
            <a:ext cx="6347713" cy="1320800"/>
          </a:xfrm>
        </p:spPr>
        <p:txBody>
          <a:bodyPr/>
          <a:lstStyle/>
          <a:p>
            <a:r>
              <a:rPr lang="cs-CZ" dirty="0"/>
              <a:t>Semestrální úkol I</a:t>
            </a:r>
            <a:br>
              <a:rPr lang="cs-CZ" dirty="0"/>
            </a:br>
            <a:r>
              <a:rPr lang="cs-CZ" dirty="0"/>
              <a:t>anotace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E5DD2F-A70A-4103-A2B8-48A20DC26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62545"/>
            <a:ext cx="8321964" cy="4926514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Čtvrtník, Mikuláš: Ochranné lhůty pro přístupnost k veřejným archiváliím a dokumentům. Komparativně-historická analýza. AČ 69/2019.</a:t>
            </a:r>
          </a:p>
          <a:p>
            <a:r>
              <a:rPr lang="cs-CZ" dirty="0"/>
              <a:t>Kunt, Miroslav – Lechner, Tomáš – Pokorný Radek: Skartační řízení elektronicky. AČ 70/2020.</a:t>
            </a:r>
          </a:p>
          <a:p>
            <a:pPr lvl="1"/>
            <a:r>
              <a:rPr lang="cs-CZ" dirty="0"/>
              <a:t>texty budou ke stažení v rámci předmětu v IS.</a:t>
            </a:r>
          </a:p>
          <a:p>
            <a:r>
              <a:rPr lang="cs-CZ" dirty="0"/>
              <a:t>Vyberte si </a:t>
            </a:r>
            <a:r>
              <a:rPr lang="cs-CZ" b="1" u="sng" dirty="0"/>
              <a:t>jeden</a:t>
            </a:r>
            <a:r>
              <a:rPr lang="cs-CZ" dirty="0"/>
              <a:t> z výše uvedených textů a napište k němu anotaci. </a:t>
            </a:r>
          </a:p>
          <a:p>
            <a:pPr lvl="1"/>
            <a:r>
              <a:rPr lang="cs-CZ" u="sng" dirty="0"/>
              <a:t>anotace by měla obsahovat v hlavičce úplnou citaci a v závěru hodnocení, tedy Váš vlastní názor na Vámi čtený text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rozsah 1 NS (NS = 1 800 znaků).</a:t>
            </a:r>
          </a:p>
          <a:p>
            <a:r>
              <a:rPr lang="cs-CZ" u="sng" dirty="0"/>
              <a:t>Termín odevzdání: </a:t>
            </a:r>
            <a:r>
              <a:rPr lang="cs-CZ" b="1" u="sng" dirty="0"/>
              <a:t>31. 10. 2023.</a:t>
            </a:r>
          </a:p>
          <a:p>
            <a:r>
              <a:rPr lang="cs-CZ" u="sng" dirty="0"/>
              <a:t>Způsob odevzdání: e-mailem.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6931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5475" y="64656"/>
            <a:ext cx="8172816" cy="628072"/>
          </a:xfrm>
        </p:spPr>
        <p:txBody>
          <a:bodyPr>
            <a:normAutofit fontScale="90000"/>
          </a:bodyPr>
          <a:lstStyle/>
          <a:p>
            <a:r>
              <a:rPr lang="cs-CZ" dirty="0"/>
              <a:t>Semestrální úkol II – </a:t>
            </a:r>
            <a:r>
              <a:rPr lang="cs-CZ" sz="3600" dirty="0"/>
              <a:t>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30908" y="600365"/>
            <a:ext cx="8377383" cy="619298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300" b="1" dirty="0"/>
              <a:t>srovnání webových informací k badatelským podmínkám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2700" dirty="0"/>
              <a:t>     </a:t>
            </a:r>
            <a:r>
              <a:rPr lang="cs-CZ" sz="2000" dirty="0"/>
              <a:t>(otvírací doby, způsoby objednání, omezení, podmínky studia)</a:t>
            </a:r>
            <a:endParaRPr lang="cs-CZ" sz="2000" u="sng" dirty="0"/>
          </a:p>
          <a:p>
            <a:pPr marL="457200" lvl="1" indent="0">
              <a:buNone/>
            </a:pPr>
            <a:r>
              <a:rPr lang="cs-CZ" sz="2500" dirty="0"/>
              <a:t>1. NA x SOA;</a:t>
            </a:r>
          </a:p>
          <a:p>
            <a:pPr marL="457200" lvl="1" indent="0">
              <a:buNone/>
            </a:pPr>
            <a:r>
              <a:rPr lang="cs-CZ" sz="2500" dirty="0"/>
              <a:t>2. AM; </a:t>
            </a:r>
          </a:p>
          <a:p>
            <a:pPr marL="457200" lvl="1" indent="0">
              <a:buNone/>
            </a:pPr>
            <a:r>
              <a:rPr lang="cs-CZ" sz="2500" dirty="0"/>
              <a:t>3. </a:t>
            </a:r>
            <a:r>
              <a:rPr lang="cs-CZ" sz="2500" dirty="0" err="1"/>
              <a:t>SOkA</a:t>
            </a:r>
            <a:r>
              <a:rPr lang="cs-CZ" sz="2500" dirty="0"/>
              <a:t>;</a:t>
            </a:r>
          </a:p>
          <a:p>
            <a:pPr marL="457200" lvl="1" indent="0">
              <a:buNone/>
            </a:pPr>
            <a:r>
              <a:rPr lang="cs-CZ" sz="2500" dirty="0"/>
              <a:t>4. specializované archivy;</a:t>
            </a:r>
          </a:p>
          <a:p>
            <a:pPr marL="457200" lvl="1" indent="0">
              <a:buNone/>
            </a:pPr>
            <a:r>
              <a:rPr lang="cs-CZ" sz="2500" dirty="0"/>
              <a:t>5. soukromé archivy;</a:t>
            </a:r>
          </a:p>
          <a:p>
            <a:r>
              <a:rPr lang="cs-CZ" sz="3300" b="1" dirty="0"/>
              <a:t>srovnání webových informací o vydávaných publikacích </a:t>
            </a:r>
            <a:r>
              <a:rPr lang="cs-CZ" sz="2000" dirty="0"/>
              <a:t>(množství, typy, témata)</a:t>
            </a:r>
            <a:endParaRPr lang="cs-CZ" sz="2000" u="sng" dirty="0"/>
          </a:p>
          <a:p>
            <a:pPr marL="457200" lvl="1" indent="0">
              <a:buNone/>
            </a:pPr>
            <a:r>
              <a:rPr lang="cs-CZ" sz="2500" dirty="0"/>
              <a:t>6. NA x SOA;</a:t>
            </a:r>
          </a:p>
          <a:p>
            <a:pPr marL="457200" lvl="1" indent="0">
              <a:buNone/>
            </a:pPr>
            <a:r>
              <a:rPr lang="cs-CZ" sz="2500" dirty="0"/>
              <a:t>7. AM; </a:t>
            </a:r>
          </a:p>
          <a:p>
            <a:pPr marL="457200" lvl="1" indent="0">
              <a:buNone/>
            </a:pPr>
            <a:r>
              <a:rPr lang="cs-CZ" sz="2500" dirty="0"/>
              <a:t>8. </a:t>
            </a:r>
            <a:r>
              <a:rPr lang="cs-CZ" sz="2500" dirty="0" err="1"/>
              <a:t>SOkA</a:t>
            </a:r>
            <a:r>
              <a:rPr lang="cs-CZ" sz="2500" dirty="0"/>
              <a:t>;</a:t>
            </a:r>
          </a:p>
          <a:p>
            <a:pPr marL="457200" lvl="1" indent="0">
              <a:buNone/>
            </a:pPr>
            <a:r>
              <a:rPr lang="cs-CZ" sz="2500" dirty="0"/>
              <a:t>9. specializované archivy;</a:t>
            </a:r>
          </a:p>
          <a:p>
            <a:pPr marL="457200" lvl="1" indent="0">
              <a:buNone/>
            </a:pPr>
            <a:r>
              <a:rPr lang="cs-CZ" sz="2500" dirty="0"/>
              <a:t>10. soukromé archivy;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300" b="1" dirty="0"/>
              <a:t>srovnání webového zpřístupnění digitalizovaných archiválií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300" dirty="0"/>
              <a:t>	</a:t>
            </a:r>
            <a:r>
              <a:rPr lang="cs-CZ" sz="2000" dirty="0"/>
              <a:t>(typy a množství fondů, úroveň a funkčnost přístupu)</a:t>
            </a:r>
            <a:endParaRPr lang="cs-CZ" sz="2000" u="sng" dirty="0"/>
          </a:p>
          <a:p>
            <a:pPr marL="457200" lvl="1" indent="0">
              <a:buNone/>
            </a:pPr>
            <a:r>
              <a:rPr lang="cs-CZ" sz="2500" dirty="0"/>
              <a:t>11. NA x SOA;</a:t>
            </a:r>
          </a:p>
          <a:p>
            <a:pPr marL="457200" lvl="1" indent="0">
              <a:buNone/>
            </a:pPr>
            <a:r>
              <a:rPr lang="cs-CZ" sz="2500" dirty="0"/>
              <a:t>12. AM; </a:t>
            </a:r>
          </a:p>
          <a:p>
            <a:pPr marL="457200" lvl="1" indent="0">
              <a:buNone/>
            </a:pPr>
            <a:r>
              <a:rPr lang="cs-CZ" sz="2500" dirty="0"/>
              <a:t>13. </a:t>
            </a:r>
            <a:r>
              <a:rPr lang="cs-CZ" sz="2500" dirty="0" err="1"/>
              <a:t>SOkA</a:t>
            </a:r>
            <a:r>
              <a:rPr lang="cs-CZ" sz="2500" dirty="0"/>
              <a:t>;</a:t>
            </a:r>
          </a:p>
          <a:p>
            <a:pPr marL="457200" lvl="1" indent="0">
              <a:buNone/>
            </a:pPr>
            <a:r>
              <a:rPr lang="cs-CZ" sz="2500" dirty="0"/>
              <a:t>14. specializované archivy;</a:t>
            </a:r>
          </a:p>
          <a:p>
            <a:pPr marL="457200" lvl="1" indent="0">
              <a:buNone/>
            </a:pPr>
            <a:r>
              <a:rPr lang="cs-CZ" sz="2500" dirty="0"/>
              <a:t>15. soukromé archivy;</a:t>
            </a:r>
          </a:p>
          <a:p>
            <a:pPr marL="457200" lvl="1" indent="0">
              <a:buNone/>
            </a:pPr>
            <a:endParaRPr lang="cs-CZ" sz="2800" b="1" u="sng" dirty="0"/>
          </a:p>
        </p:txBody>
      </p:sp>
    </p:spTree>
    <p:extLst>
      <p:ext uri="{BB962C8B-B14F-4D97-AF65-F5344CB8AC3E}">
        <p14:creationId xmlns:p14="http://schemas.microsoft.com/office/powerpoint/2010/main" val="1863142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09599" y="2160590"/>
            <a:ext cx="6859510" cy="3880773"/>
          </a:xfrm>
        </p:spPr>
        <p:txBody>
          <a:bodyPr>
            <a:normAutofit/>
          </a:bodyPr>
          <a:lstStyle/>
          <a:p>
            <a:r>
              <a:rPr lang="cs-CZ" dirty="0"/>
              <a:t>Zpracujte srovnávací prezentaci na dané téma v rámci vybrané skupiny archivů:</a:t>
            </a:r>
          </a:p>
          <a:p>
            <a:pPr lvl="1"/>
            <a:r>
              <a:rPr lang="cs-CZ" dirty="0"/>
              <a:t>v rámci zadaných skupin archivů vyberte </a:t>
            </a:r>
            <a:r>
              <a:rPr lang="cs-CZ" u="sng" dirty="0"/>
              <a:t>4 až 5 zástupců,</a:t>
            </a:r>
          </a:p>
          <a:p>
            <a:pPr lvl="2"/>
            <a:r>
              <a:rPr lang="cs-CZ" dirty="0"/>
              <a:t>na jednu prezentaci (při výběru NA x SOA bude vždy vybráno NA a další zástupci ze SOA),</a:t>
            </a:r>
          </a:p>
          <a:p>
            <a:pPr lvl="1"/>
            <a:r>
              <a:rPr lang="cs-CZ" dirty="0"/>
              <a:t>a na nich doložte srovnáním úroveň určitých služeb na webových stránkách příslušných archivů,</a:t>
            </a:r>
          </a:p>
          <a:p>
            <a:pPr lvl="1"/>
            <a:r>
              <a:rPr lang="cs-CZ" dirty="0"/>
              <a:t>úkol budete </a:t>
            </a:r>
            <a:r>
              <a:rPr lang="cs-CZ" b="1" u="sng" dirty="0"/>
              <a:t>prezentovat v hodině archivnictví (10-15 min.)</a:t>
            </a:r>
            <a:r>
              <a:rPr lang="cs-CZ" u="sng" dirty="0"/>
              <a:t>,</a:t>
            </a:r>
            <a:endParaRPr lang="cs-CZ" dirty="0"/>
          </a:p>
          <a:p>
            <a:pPr lvl="1"/>
            <a:r>
              <a:rPr lang="cs-CZ" b="1" dirty="0"/>
              <a:t>následně</a:t>
            </a:r>
            <a:r>
              <a:rPr lang="cs-CZ" dirty="0"/>
              <a:t> je třeba úkol </a:t>
            </a:r>
            <a:r>
              <a:rPr lang="cs-CZ" b="1" u="sng" dirty="0"/>
              <a:t>odevzdat e-mailem.</a:t>
            </a:r>
            <a:endParaRPr lang="cs-CZ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cs-CZ" dirty="0"/>
              <a:t>Semestrální úkol III</a:t>
            </a:r>
            <a:br>
              <a:rPr lang="cs-CZ" dirty="0"/>
            </a:br>
            <a:r>
              <a:rPr lang="cs-CZ" dirty="0"/>
              <a:t>abstrakt a klíčová slova</a:t>
            </a:r>
            <a:br>
              <a:rPr lang="cs-CZ" dirty="0"/>
            </a:br>
            <a:endParaRPr lang="cs-CZ" sz="2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79512" y="1556792"/>
            <a:ext cx="8812088" cy="5184576"/>
          </a:xfrm>
        </p:spPr>
        <p:txBody>
          <a:bodyPr>
            <a:normAutofit fontScale="85000" lnSpcReduction="10000"/>
          </a:bodyPr>
          <a:lstStyle/>
          <a:p>
            <a:pPr marL="118872" indent="0">
              <a:buNone/>
            </a:pPr>
            <a:r>
              <a:rPr lang="cs-CZ" sz="3600" b="1" dirty="0" err="1"/>
              <a:t>Archivum</a:t>
            </a:r>
            <a:r>
              <a:rPr lang="cs-CZ" sz="3600" b="1" dirty="0"/>
              <a:t> </a:t>
            </a:r>
            <a:r>
              <a:rPr lang="cs-CZ" sz="3600" b="1" dirty="0" err="1"/>
              <a:t>Trebonense</a:t>
            </a:r>
            <a:r>
              <a:rPr lang="cs-CZ" sz="3600" b="1" dirty="0"/>
              <a:t> 14. </a:t>
            </a:r>
          </a:p>
          <a:p>
            <a:pPr marL="118872" indent="0">
              <a:buNone/>
            </a:pPr>
            <a:r>
              <a:rPr lang="cs-CZ" dirty="0"/>
              <a:t>Digitalizace v paměťových institucích. Třeboň 2017.</a:t>
            </a:r>
          </a:p>
          <a:p>
            <a:pPr marL="118872" indent="0">
              <a:buNone/>
            </a:pPr>
            <a:r>
              <a:rPr lang="cs-CZ" dirty="0">
                <a:hlinkClick r:id="rId2"/>
              </a:rPr>
              <a:t>https://digi.ceskearchivy.cz/347514/1</a:t>
            </a:r>
            <a:endParaRPr lang="cs-CZ" dirty="0"/>
          </a:p>
          <a:p>
            <a:pPr marL="118872" indent="0">
              <a:buNone/>
            </a:pPr>
            <a:endParaRPr lang="cs-CZ" dirty="0"/>
          </a:p>
          <a:p>
            <a:r>
              <a:rPr lang="cs-CZ" dirty="0"/>
              <a:t>Vyberte si </a:t>
            </a:r>
            <a:r>
              <a:rPr lang="cs-CZ" u="sng" dirty="0"/>
              <a:t>1</a:t>
            </a:r>
            <a:r>
              <a:rPr lang="cs-CZ" dirty="0"/>
              <a:t> česky psaný odborný </a:t>
            </a:r>
            <a:r>
              <a:rPr lang="cs-CZ" u="sng" dirty="0"/>
              <a:t>článek</a:t>
            </a:r>
            <a:r>
              <a:rPr lang="cs-CZ" dirty="0"/>
              <a:t> na téma digitalizace v archivech z výše uvedeného sborníku (z části </a:t>
            </a:r>
            <a:r>
              <a:rPr lang="cs-CZ" dirty="0" err="1"/>
              <a:t>Trebonensia</a:t>
            </a:r>
            <a:r>
              <a:rPr lang="cs-CZ" dirty="0"/>
              <a:t> nebo Varia) a napište k němu abstrakt a klíčová slova.</a:t>
            </a:r>
          </a:p>
          <a:p>
            <a:pPr lvl="1"/>
            <a:r>
              <a:rPr lang="cs-CZ" sz="2600" dirty="0"/>
              <a:t>Abstrakt</a:t>
            </a:r>
          </a:p>
          <a:p>
            <a:pPr lvl="2"/>
            <a:r>
              <a:rPr lang="cs-CZ" sz="2600" dirty="0"/>
              <a:t>shrnutí obsahu odborného textu</a:t>
            </a:r>
          </a:p>
          <a:p>
            <a:pPr lvl="2"/>
            <a:r>
              <a:rPr lang="cs-CZ" sz="2600" dirty="0"/>
              <a:t>délka: minimálně 500 znaků</a:t>
            </a:r>
          </a:p>
          <a:p>
            <a:pPr lvl="1"/>
            <a:r>
              <a:rPr lang="cs-CZ" sz="2600" dirty="0"/>
              <a:t>Klíčová slova</a:t>
            </a:r>
          </a:p>
          <a:p>
            <a:pPr lvl="2"/>
            <a:r>
              <a:rPr lang="cs-CZ" sz="2600" dirty="0"/>
              <a:t>6 klíčových slov</a:t>
            </a:r>
          </a:p>
          <a:p>
            <a:r>
              <a:rPr lang="cs-CZ" sz="3000" b="1" u="sng" dirty="0"/>
              <a:t>Termín odevzdání: 30. 11. 2023</a:t>
            </a:r>
          </a:p>
          <a:p>
            <a:r>
              <a:rPr lang="cs-CZ" sz="3000" dirty="0"/>
              <a:t>Způsob odevzdání: e-mailem</a:t>
            </a:r>
          </a:p>
        </p:txBody>
      </p:sp>
    </p:spTree>
    <p:extLst>
      <p:ext uri="{BB962C8B-B14F-4D97-AF65-F5344CB8AC3E}">
        <p14:creationId xmlns:p14="http://schemas.microsoft.com/office/powerpoint/2010/main" val="306668669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ialová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662</TotalTime>
  <Words>493</Words>
  <Application>Microsoft Office PowerPoint</Application>
  <PresentationFormat>Předvádění na obrazovce (4:3)</PresentationFormat>
  <Paragraphs>70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Fazeta</vt:lpstr>
      <vt:lpstr>Archivnictví II</vt:lpstr>
      <vt:lpstr>Archivnictví II</vt:lpstr>
      <vt:lpstr>Semestrální úkol I anotace</vt:lpstr>
      <vt:lpstr>Semestrální úkol II – prezentace</vt:lpstr>
      <vt:lpstr>Prezentace</vt:lpstr>
      <vt:lpstr>Semestrální úkol III abstrakt a klíčová slova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Červená Radana (MMB)</dc:creator>
  <cp:lastModifiedBy>Červená Radana (MMB_AMB)</cp:lastModifiedBy>
  <cp:revision>31</cp:revision>
  <cp:lastPrinted>2022-09-20T08:11:21Z</cp:lastPrinted>
  <dcterms:created xsi:type="dcterms:W3CDTF">2021-09-16T09:38:02Z</dcterms:created>
  <dcterms:modified xsi:type="dcterms:W3CDTF">2023-09-18T08:36:09Z</dcterms:modified>
</cp:coreProperties>
</file>