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44D18-8A32-4364-BEAD-F28D8DE92FED}" v="4" dt="2023-10-13T07:18:06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F1D44D18-8A32-4364-BEAD-F28D8DE92FED}"/>
    <pc:docChg chg="undo custSel addSld modSld">
      <pc:chgData name="Vaidas Šeferis" userId="0c9cd00a-df69-4a92-b8a7-13a2645860c9" providerId="ADAL" clId="{F1D44D18-8A32-4364-BEAD-F28D8DE92FED}" dt="2023-10-13T07:25:47.519" v="529" actId="113"/>
      <pc:docMkLst>
        <pc:docMk/>
      </pc:docMkLst>
      <pc:sldChg chg="modSp mod">
        <pc:chgData name="Vaidas Šeferis" userId="0c9cd00a-df69-4a92-b8a7-13a2645860c9" providerId="ADAL" clId="{F1D44D18-8A32-4364-BEAD-F28D8DE92FED}" dt="2023-10-13T06:59:10.411" v="5" actId="20577"/>
        <pc:sldMkLst>
          <pc:docMk/>
          <pc:sldMk cId="4041232184" sldId="257"/>
        </pc:sldMkLst>
        <pc:spChg chg="mod">
          <ac:chgData name="Vaidas Šeferis" userId="0c9cd00a-df69-4a92-b8a7-13a2645860c9" providerId="ADAL" clId="{F1D44D18-8A32-4364-BEAD-F28D8DE92FED}" dt="2023-10-13T06:59:10.411" v="5" actId="20577"/>
          <ac:spMkLst>
            <pc:docMk/>
            <pc:sldMk cId="4041232184" sldId="257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F1D44D18-8A32-4364-BEAD-F28D8DE92FED}" dt="2023-10-13T06:59:40.072" v="10" actId="20577"/>
        <pc:sldMkLst>
          <pc:docMk/>
          <pc:sldMk cId="3100353099" sldId="258"/>
        </pc:sldMkLst>
        <pc:spChg chg="mod">
          <ac:chgData name="Vaidas Šeferis" userId="0c9cd00a-df69-4a92-b8a7-13a2645860c9" providerId="ADAL" clId="{F1D44D18-8A32-4364-BEAD-F28D8DE92FED}" dt="2023-10-13T06:59:40.072" v="10" actId="20577"/>
          <ac:spMkLst>
            <pc:docMk/>
            <pc:sldMk cId="3100353099" sldId="258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F1D44D18-8A32-4364-BEAD-F28D8DE92FED}" dt="2023-10-13T07:01:50.522" v="44" actId="20577"/>
        <pc:sldMkLst>
          <pc:docMk/>
          <pc:sldMk cId="3319714378" sldId="262"/>
        </pc:sldMkLst>
        <pc:spChg chg="mod">
          <ac:chgData name="Vaidas Šeferis" userId="0c9cd00a-df69-4a92-b8a7-13a2645860c9" providerId="ADAL" clId="{F1D44D18-8A32-4364-BEAD-F28D8DE92FED}" dt="2023-10-13T07:01:50.522" v="44" actId="20577"/>
          <ac:spMkLst>
            <pc:docMk/>
            <pc:sldMk cId="3319714378" sldId="262"/>
            <ac:spMk id="3" creationId="{00000000-0000-0000-0000-000000000000}"/>
          </ac:spMkLst>
        </pc:spChg>
      </pc:sldChg>
      <pc:sldChg chg="delSp modSp mod">
        <pc:chgData name="Vaidas Šeferis" userId="0c9cd00a-df69-4a92-b8a7-13a2645860c9" providerId="ADAL" clId="{F1D44D18-8A32-4364-BEAD-F28D8DE92FED}" dt="2023-10-13T07:08:21.710" v="89" actId="20577"/>
        <pc:sldMkLst>
          <pc:docMk/>
          <pc:sldMk cId="236172101" sldId="266"/>
        </pc:sldMkLst>
        <pc:spChg chg="del">
          <ac:chgData name="Vaidas Šeferis" userId="0c9cd00a-df69-4a92-b8a7-13a2645860c9" providerId="ADAL" clId="{F1D44D18-8A32-4364-BEAD-F28D8DE92FED}" dt="2023-10-13T07:07:50.989" v="45" actId="21"/>
          <ac:spMkLst>
            <pc:docMk/>
            <pc:sldMk cId="236172101" sldId="266"/>
            <ac:spMk id="2" creationId="{00000000-0000-0000-0000-000000000000}"/>
          </ac:spMkLst>
        </pc:spChg>
        <pc:spChg chg="mod">
          <ac:chgData name="Vaidas Šeferis" userId="0c9cd00a-df69-4a92-b8a7-13a2645860c9" providerId="ADAL" clId="{F1D44D18-8A32-4364-BEAD-F28D8DE92FED}" dt="2023-10-13T07:08:21.710" v="89" actId="20577"/>
          <ac:spMkLst>
            <pc:docMk/>
            <pc:sldMk cId="236172101" sldId="266"/>
            <ac:spMk id="4" creationId="{00000000-0000-0000-0000-000000000000}"/>
          </ac:spMkLst>
        </pc:spChg>
      </pc:sldChg>
      <pc:sldChg chg="delSp modSp mod">
        <pc:chgData name="Vaidas Šeferis" userId="0c9cd00a-df69-4a92-b8a7-13a2645860c9" providerId="ADAL" clId="{F1D44D18-8A32-4364-BEAD-F28D8DE92FED}" dt="2023-10-13T07:11:44.527" v="119" actId="20577"/>
        <pc:sldMkLst>
          <pc:docMk/>
          <pc:sldMk cId="3274775640" sldId="272"/>
        </pc:sldMkLst>
        <pc:spChg chg="del">
          <ac:chgData name="Vaidas Šeferis" userId="0c9cd00a-df69-4a92-b8a7-13a2645860c9" providerId="ADAL" clId="{F1D44D18-8A32-4364-BEAD-F28D8DE92FED}" dt="2023-10-13T07:11:13.252" v="90" actId="21"/>
          <ac:spMkLst>
            <pc:docMk/>
            <pc:sldMk cId="3274775640" sldId="272"/>
            <ac:spMk id="3" creationId="{00000000-0000-0000-0000-000000000000}"/>
          </ac:spMkLst>
        </pc:spChg>
        <pc:spChg chg="mod">
          <ac:chgData name="Vaidas Šeferis" userId="0c9cd00a-df69-4a92-b8a7-13a2645860c9" providerId="ADAL" clId="{F1D44D18-8A32-4364-BEAD-F28D8DE92FED}" dt="2023-10-13T07:11:44.527" v="119" actId="20577"/>
          <ac:spMkLst>
            <pc:docMk/>
            <pc:sldMk cId="3274775640" sldId="272"/>
            <ac:spMk id="4" creationId="{00000000-0000-0000-0000-000000000000}"/>
          </ac:spMkLst>
        </pc:spChg>
      </pc:sldChg>
      <pc:sldChg chg="delSp modSp mod">
        <pc:chgData name="Vaidas Šeferis" userId="0c9cd00a-df69-4a92-b8a7-13a2645860c9" providerId="ADAL" clId="{F1D44D18-8A32-4364-BEAD-F28D8DE92FED}" dt="2023-10-13T07:12:21.239" v="121" actId="313"/>
        <pc:sldMkLst>
          <pc:docMk/>
          <pc:sldMk cId="3895070107" sldId="273"/>
        </pc:sldMkLst>
        <pc:spChg chg="del">
          <ac:chgData name="Vaidas Šeferis" userId="0c9cd00a-df69-4a92-b8a7-13a2645860c9" providerId="ADAL" clId="{F1D44D18-8A32-4364-BEAD-F28D8DE92FED}" dt="2023-10-13T07:12:03.251" v="120" actId="21"/>
          <ac:spMkLst>
            <pc:docMk/>
            <pc:sldMk cId="3895070107" sldId="273"/>
            <ac:spMk id="3" creationId="{00000000-0000-0000-0000-000000000000}"/>
          </ac:spMkLst>
        </pc:spChg>
        <pc:spChg chg="mod">
          <ac:chgData name="Vaidas Šeferis" userId="0c9cd00a-df69-4a92-b8a7-13a2645860c9" providerId="ADAL" clId="{F1D44D18-8A32-4364-BEAD-F28D8DE92FED}" dt="2023-10-13T07:12:21.239" v="121" actId="313"/>
          <ac:spMkLst>
            <pc:docMk/>
            <pc:sldMk cId="3895070107" sldId="273"/>
            <ac:spMk id="4" creationId="{00000000-0000-0000-0000-000000000000}"/>
          </ac:spMkLst>
        </pc:spChg>
      </pc:sldChg>
      <pc:sldChg chg="addSp delSp modSp add mod">
        <pc:chgData name="Vaidas Šeferis" userId="0c9cd00a-df69-4a92-b8a7-13a2645860c9" providerId="ADAL" clId="{F1D44D18-8A32-4364-BEAD-F28D8DE92FED}" dt="2023-10-13T07:25:47.519" v="529" actId="113"/>
        <pc:sldMkLst>
          <pc:docMk/>
          <pc:sldMk cId="2754973167" sldId="274"/>
        </pc:sldMkLst>
        <pc:spChg chg="mod">
          <ac:chgData name="Vaidas Šeferis" userId="0c9cd00a-df69-4a92-b8a7-13a2645860c9" providerId="ADAL" clId="{F1D44D18-8A32-4364-BEAD-F28D8DE92FED}" dt="2023-10-13T07:25:47.519" v="529" actId="113"/>
          <ac:spMkLst>
            <pc:docMk/>
            <pc:sldMk cId="2754973167" sldId="274"/>
            <ac:spMk id="2" creationId="{00000000-0000-0000-0000-000000000000}"/>
          </ac:spMkLst>
        </pc:spChg>
        <pc:spChg chg="del">
          <ac:chgData name="Vaidas Šeferis" userId="0c9cd00a-df69-4a92-b8a7-13a2645860c9" providerId="ADAL" clId="{F1D44D18-8A32-4364-BEAD-F28D8DE92FED}" dt="2023-10-13T07:17:24.562" v="126" actId="21"/>
          <ac:spMkLst>
            <pc:docMk/>
            <pc:sldMk cId="2754973167" sldId="274"/>
            <ac:spMk id="5" creationId="{00000000-0000-0000-0000-000000000000}"/>
          </ac:spMkLst>
        </pc:spChg>
        <pc:spChg chg="add del mod">
          <ac:chgData name="Vaidas Šeferis" userId="0c9cd00a-df69-4a92-b8a7-13a2645860c9" providerId="ADAL" clId="{F1D44D18-8A32-4364-BEAD-F28D8DE92FED}" dt="2023-10-13T07:17:18.668" v="125" actId="21"/>
          <ac:spMkLst>
            <pc:docMk/>
            <pc:sldMk cId="2754973167" sldId="274"/>
            <ac:spMk id="6" creationId="{529C3705-55F1-93E5-7B6F-19EE8BD11C8C}"/>
          </ac:spMkLst>
        </pc:spChg>
        <pc:picChg chg="del">
          <ac:chgData name="Vaidas Šeferis" userId="0c9cd00a-df69-4a92-b8a7-13a2645860c9" providerId="ADAL" clId="{F1D44D18-8A32-4364-BEAD-F28D8DE92FED}" dt="2023-10-13T07:16:38.740" v="123" actId="21"/>
          <ac:picMkLst>
            <pc:docMk/>
            <pc:sldMk cId="2754973167" sldId="274"/>
            <ac:picMk id="4" creationId="{00000000-0000-0000-0000-000000000000}"/>
          </ac:picMkLst>
        </pc:picChg>
        <pc:picChg chg="add del">
          <ac:chgData name="Vaidas Šeferis" userId="0c9cd00a-df69-4a92-b8a7-13a2645860c9" providerId="ADAL" clId="{F1D44D18-8A32-4364-BEAD-F28D8DE92FED}" dt="2023-10-13T07:17:40.650" v="128"/>
          <ac:picMkLst>
            <pc:docMk/>
            <pc:sldMk cId="2754973167" sldId="274"/>
            <ac:picMk id="7" creationId="{221A681D-2860-3C46-BECA-5B17A0EBBA95}"/>
          </ac:picMkLst>
        </pc:picChg>
        <pc:picChg chg="add mod">
          <ac:chgData name="Vaidas Šeferis" userId="0c9cd00a-df69-4a92-b8a7-13a2645860c9" providerId="ADAL" clId="{F1D44D18-8A32-4364-BEAD-F28D8DE92FED}" dt="2023-10-13T07:20:15.362" v="225" actId="14100"/>
          <ac:picMkLst>
            <pc:docMk/>
            <pc:sldMk cId="2754973167" sldId="274"/>
            <ac:picMk id="9" creationId="{14DB30E8-CD6F-A43B-7CB7-84B8A8E283E1}"/>
          </ac:picMkLst>
        </pc:picChg>
      </pc:sldChg>
    </pc:docChg>
  </pc:docChgLst>
  <pc:docChgLst>
    <pc:chgData name="Vaidas Šeferis" userId="0c9cd00a-df69-4a92-b8a7-13a2645860c9" providerId="ADAL" clId="{299DF59A-147F-4B5A-8FE5-3255BE50B74A}"/>
    <pc:docChg chg="modSld">
      <pc:chgData name="Vaidas Šeferis" userId="0c9cd00a-df69-4a92-b8a7-13a2645860c9" providerId="ADAL" clId="{299DF59A-147F-4B5A-8FE5-3255BE50B74A}" dt="2021-10-07T08:26:22.627" v="10" actId="20577"/>
      <pc:docMkLst>
        <pc:docMk/>
      </pc:docMkLst>
      <pc:sldChg chg="modSp mod">
        <pc:chgData name="Vaidas Šeferis" userId="0c9cd00a-df69-4a92-b8a7-13a2645860c9" providerId="ADAL" clId="{299DF59A-147F-4B5A-8FE5-3255BE50B74A}" dt="2021-10-07T08:18:24.631" v="3" actId="20577"/>
        <pc:sldMkLst>
          <pc:docMk/>
          <pc:sldMk cId="3254764385" sldId="259"/>
        </pc:sldMkLst>
        <pc:spChg chg="mod">
          <ac:chgData name="Vaidas Šeferis" userId="0c9cd00a-df69-4a92-b8a7-13a2645860c9" providerId="ADAL" clId="{299DF59A-147F-4B5A-8FE5-3255BE50B74A}" dt="2021-10-07T08:18:24.631" v="3" actId="20577"/>
          <ac:spMkLst>
            <pc:docMk/>
            <pc:sldMk cId="3254764385" sldId="259"/>
            <ac:spMk id="5" creationId="{00000000-0000-0000-0000-000000000000}"/>
          </ac:spMkLst>
        </pc:spChg>
      </pc:sldChg>
      <pc:sldChg chg="modSp mod">
        <pc:chgData name="Vaidas Šeferis" userId="0c9cd00a-df69-4a92-b8a7-13a2645860c9" providerId="ADAL" clId="{299DF59A-147F-4B5A-8FE5-3255BE50B74A}" dt="2021-10-07T08:18:51.659" v="4" actId="20577"/>
        <pc:sldMkLst>
          <pc:docMk/>
          <pc:sldMk cId="3319714378" sldId="262"/>
        </pc:sldMkLst>
        <pc:spChg chg="mod">
          <ac:chgData name="Vaidas Šeferis" userId="0c9cd00a-df69-4a92-b8a7-13a2645860c9" providerId="ADAL" clId="{299DF59A-147F-4B5A-8FE5-3255BE50B74A}" dt="2021-10-07T08:18:51.659" v="4" actId="20577"/>
          <ac:spMkLst>
            <pc:docMk/>
            <pc:sldMk cId="3319714378" sldId="262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299DF59A-147F-4B5A-8FE5-3255BE50B74A}" dt="2021-10-07T08:21:02.215" v="6" actId="20577"/>
        <pc:sldMkLst>
          <pc:docMk/>
          <pc:sldMk cId="258981427" sldId="265"/>
        </pc:sldMkLst>
        <pc:spChg chg="mod">
          <ac:chgData name="Vaidas Šeferis" userId="0c9cd00a-df69-4a92-b8a7-13a2645860c9" providerId="ADAL" clId="{299DF59A-147F-4B5A-8FE5-3255BE50B74A}" dt="2021-10-07T08:21:02.215" v="6" actId="20577"/>
          <ac:spMkLst>
            <pc:docMk/>
            <pc:sldMk cId="258981427" sldId="265"/>
            <ac:spMk id="4" creationId="{00000000-0000-0000-0000-000000000000}"/>
          </ac:spMkLst>
        </pc:spChg>
      </pc:sldChg>
      <pc:sldChg chg="modSp mod">
        <pc:chgData name="Vaidas Šeferis" userId="0c9cd00a-df69-4a92-b8a7-13a2645860c9" providerId="ADAL" clId="{299DF59A-147F-4B5A-8FE5-3255BE50B74A}" dt="2021-10-07T08:22:31.183" v="8" actId="20577"/>
        <pc:sldMkLst>
          <pc:docMk/>
          <pc:sldMk cId="1319638766" sldId="270"/>
        </pc:sldMkLst>
        <pc:spChg chg="mod">
          <ac:chgData name="Vaidas Šeferis" userId="0c9cd00a-df69-4a92-b8a7-13a2645860c9" providerId="ADAL" clId="{299DF59A-147F-4B5A-8FE5-3255BE50B74A}" dt="2021-10-07T08:22:31.183" v="8" actId="20577"/>
          <ac:spMkLst>
            <pc:docMk/>
            <pc:sldMk cId="1319638766" sldId="270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299DF59A-147F-4B5A-8FE5-3255BE50B74A}" dt="2021-10-07T08:26:22.627" v="10" actId="20577"/>
        <pc:sldMkLst>
          <pc:docMk/>
          <pc:sldMk cId="3895070107" sldId="273"/>
        </pc:sldMkLst>
        <pc:spChg chg="mod">
          <ac:chgData name="Vaidas Šeferis" userId="0c9cd00a-df69-4a92-b8a7-13a2645860c9" providerId="ADAL" clId="{299DF59A-147F-4B5A-8FE5-3255BE50B74A}" dt="2021-10-07T08:26:22.627" v="10" actId="20577"/>
          <ac:spMkLst>
            <pc:docMk/>
            <pc:sldMk cId="3895070107" sldId="273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25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5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34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75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43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85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27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94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9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3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1F34-71FA-47AA-91AB-EB38D6E21BB1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35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Počátky písemnictví na Litvě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3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Midaugasův</a:t>
            </a:r>
            <a:r>
              <a:rPr lang="cs-CZ" dirty="0"/>
              <a:t> dopis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2655" y="682580"/>
            <a:ext cx="6390409" cy="6175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Co lze z textu odvodit:</a:t>
            </a:r>
          </a:p>
          <a:p>
            <a:pPr marL="514350" indent="-514350">
              <a:buAutoNum type="arabicPeriod"/>
            </a:pPr>
            <a:r>
              <a:rPr lang="cs-CZ" dirty="0" err="1"/>
              <a:t>Mindaugas</a:t>
            </a:r>
            <a:r>
              <a:rPr lang="cs-CZ" dirty="0"/>
              <a:t> vedl rozsáhlou diplomatickou korespondenci, tudíž ve 13. století na jeho dvoře předpokládáme existenci početné kanceláře, která byla schopna zajistit kvalitní překlady do latiny a němčiny. Museli to být mniši některého z řádů, působících v Livonsku.</a:t>
            </a:r>
          </a:p>
          <a:p>
            <a:pPr marL="514350" indent="-514350">
              <a:buAutoNum type="arabicPeriod"/>
            </a:pPr>
            <a:r>
              <a:rPr lang="cs-CZ" dirty="0"/>
              <a:t>Citovaný dopis svědčí o tom, že </a:t>
            </a:r>
            <a:r>
              <a:rPr lang="cs-CZ" dirty="0" err="1"/>
              <a:t>Mindaugas</a:t>
            </a:r>
            <a:r>
              <a:rPr lang="cs-CZ" dirty="0"/>
              <a:t> založil samostatné litevské biskupství. Tím podřídil své království přímo papeži a obešel patronát obou řádů  (</a:t>
            </a:r>
            <a:r>
              <a:rPr lang="cs-CZ" dirty="0" err="1"/>
              <a:t>Livonského</a:t>
            </a:r>
            <a:r>
              <a:rPr lang="cs-CZ" dirty="0"/>
              <a:t> a Německého) a litevské biskupství nepatřilo pod Rižského biskupa. To svědčí o excelentních diplomatických schopnostech krále.</a:t>
            </a:r>
          </a:p>
        </p:txBody>
      </p:sp>
    </p:spTree>
    <p:extLst>
      <p:ext uri="{BB962C8B-B14F-4D97-AF65-F5344CB8AC3E}">
        <p14:creationId xmlns:p14="http://schemas.microsoft.com/office/powerpoint/2010/main" val="325098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Midaugasův</a:t>
            </a:r>
            <a:r>
              <a:rPr lang="cs-CZ" dirty="0"/>
              <a:t> dopis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2655" y="997526"/>
            <a:ext cx="6390409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 lze z textu odvodit:</a:t>
            </a:r>
          </a:p>
          <a:p>
            <a:pPr marL="0" indent="0">
              <a:buNone/>
            </a:pPr>
            <a:r>
              <a:rPr lang="cs-CZ" dirty="0"/>
              <a:t>4. </a:t>
            </a:r>
            <a:r>
              <a:rPr lang="cs-CZ" dirty="0" err="1"/>
              <a:t>Mindaugas</a:t>
            </a:r>
            <a:r>
              <a:rPr lang="cs-CZ" dirty="0"/>
              <a:t> zdůrazňuje, že je oficiálně uznávaným panovníkem („z Boží vůle král“). Tímto odkazuje na skutečnost, že papež jeho vládu uznal a posvětil.</a:t>
            </a:r>
          </a:p>
          <a:p>
            <a:pPr marL="0" indent="0">
              <a:buNone/>
            </a:pPr>
            <a:r>
              <a:rPr lang="cs-CZ" dirty="0"/>
              <a:t>5. Dopis vypovídá, že na královském dovře fungovala královská rada: „na radu našich dědiců“; „ v přítomnosti našich synů </a:t>
            </a:r>
            <a:r>
              <a:rPr lang="cs-CZ" dirty="0" err="1"/>
              <a:t>Ruklyse</a:t>
            </a:r>
            <a:r>
              <a:rPr lang="cs-CZ" dirty="0"/>
              <a:t> a </a:t>
            </a:r>
            <a:r>
              <a:rPr lang="cs-CZ" dirty="0" err="1"/>
              <a:t>Girstutise</a:t>
            </a:r>
            <a:r>
              <a:rPr lang="cs-CZ" dirty="0"/>
              <a:t>, taktéž našeho podřízeného </a:t>
            </a:r>
            <a:r>
              <a:rPr lang="cs-CZ" dirty="0" err="1"/>
              <a:t>Parbuse</a:t>
            </a:r>
            <a:r>
              <a:rPr lang="cs-CZ" dirty="0"/>
              <a:t>“. Do rady patřili královští synové a některá knížata. </a:t>
            </a:r>
            <a:r>
              <a:rPr lang="cs-CZ" dirty="0" err="1"/>
              <a:t>Parbus</a:t>
            </a:r>
            <a:r>
              <a:rPr lang="cs-CZ" dirty="0"/>
              <a:t> je zaznamenán v dalších historických pramenech jako </a:t>
            </a:r>
            <a:r>
              <a:rPr lang="cs-CZ" dirty="0" err="1"/>
              <a:t>Mindaugasův</a:t>
            </a:r>
            <a:r>
              <a:rPr lang="cs-CZ" dirty="0"/>
              <a:t> vyslanec do papežského dvora.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8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60" y="365125"/>
            <a:ext cx="3865758" cy="5809435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50028" y="476518"/>
            <a:ext cx="7103772" cy="5700445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Roku 1261 se </a:t>
            </a:r>
            <a:r>
              <a:rPr lang="cs-CZ" sz="3200" dirty="0" err="1"/>
              <a:t>Mindaugas</a:t>
            </a:r>
            <a:r>
              <a:rPr lang="cs-CZ" sz="3200" dirty="0"/>
              <a:t> zřekl křesťanství a vrátil se k původní víře. Vedly ho k tomu vnitropolitické okolnosti. Litva tímto přišla o status království a zůstala „jen“ pohanským knížectvím.</a:t>
            </a:r>
          </a:p>
          <a:p>
            <a:endParaRPr lang="cs-CZ" sz="3200" dirty="0"/>
          </a:p>
          <a:p>
            <a:r>
              <a:rPr lang="cs-CZ" sz="3200" dirty="0"/>
              <a:t>Roku 1263 byl </a:t>
            </a:r>
            <a:r>
              <a:rPr lang="cs-CZ" sz="3200" dirty="0" err="1"/>
              <a:t>Mindaugas</a:t>
            </a:r>
            <a:r>
              <a:rPr lang="cs-CZ" sz="3200" dirty="0"/>
              <a:t> vnitřní opozicí zavražděn.</a:t>
            </a:r>
          </a:p>
          <a:p>
            <a:endParaRPr lang="cs-CZ" sz="3200" dirty="0"/>
          </a:p>
          <a:p>
            <a:r>
              <a:rPr lang="cs-CZ" sz="3200" dirty="0"/>
              <a:t>Litva zachovala původní náboženství až do roku 1386 a byla posledním evropským pohanským státem.</a:t>
            </a:r>
          </a:p>
        </p:txBody>
      </p:sp>
    </p:spTree>
    <p:extLst>
      <p:ext uri="{BB962C8B-B14F-4D97-AF65-F5344CB8AC3E}">
        <p14:creationId xmlns:p14="http://schemas.microsoft.com/office/powerpoint/2010/main" val="23617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06062"/>
            <a:ext cx="10515600" cy="991673"/>
          </a:xfrm>
        </p:spPr>
        <p:txBody>
          <a:bodyPr/>
          <a:lstStyle/>
          <a:p>
            <a:pPr algn="ctr"/>
            <a:r>
              <a:rPr lang="cs-CZ" b="1" dirty="0"/>
              <a:t>Kníže </a:t>
            </a:r>
            <a:r>
              <a:rPr lang="cs-CZ" b="1" dirty="0" err="1"/>
              <a:t>Gediminas</a:t>
            </a:r>
            <a:r>
              <a:rPr lang="cs-CZ" b="1" dirty="0"/>
              <a:t> (1275-1341)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168" y="1400622"/>
            <a:ext cx="4486379" cy="435133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7155" y="2782653"/>
            <a:ext cx="6890197" cy="158727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Zakladatel hlavního města Vilniusu, tzn. přenesl do Vilniusu své sídlo. První zmínka </a:t>
            </a:r>
            <a:r>
              <a:rPr lang="cs-CZ"/>
              <a:t>o Vilniusu </a:t>
            </a:r>
            <a:r>
              <a:rPr lang="cs-CZ" dirty="0"/>
              <a:t>se datuje do roku 1323.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06062"/>
            <a:ext cx="10515600" cy="991673"/>
          </a:xfrm>
        </p:spPr>
        <p:txBody>
          <a:bodyPr/>
          <a:lstStyle/>
          <a:p>
            <a:pPr algn="ctr"/>
            <a:r>
              <a:rPr lang="cs-CZ" b="1" dirty="0"/>
              <a:t>Kníže </a:t>
            </a:r>
            <a:r>
              <a:rPr lang="cs-CZ" b="1" dirty="0" err="1"/>
              <a:t>Gediminas</a:t>
            </a:r>
            <a:r>
              <a:rPr lang="cs-CZ" b="1" dirty="0"/>
              <a:t> (1275-1341)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24294" y="2203104"/>
            <a:ext cx="4803821" cy="2484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/>
              <a:t>Gediminas</a:t>
            </a:r>
            <a:r>
              <a:rPr lang="cs-CZ" sz="3200" dirty="0"/>
              <a:t> založil ve Vilniusu horní hrad.</a:t>
            </a:r>
          </a:p>
          <a:p>
            <a:pPr marL="0" indent="0">
              <a:buNone/>
            </a:pPr>
            <a:r>
              <a:rPr lang="cs-CZ" sz="3200" dirty="0"/>
              <a:t>Dnes je tento </a:t>
            </a:r>
            <a:r>
              <a:rPr lang="cs-CZ" sz="3200" dirty="0" err="1"/>
              <a:t>Gediminův</a:t>
            </a:r>
            <a:r>
              <a:rPr lang="cs-CZ" sz="3200" dirty="0"/>
              <a:t> hrad symbolem města Vilniusu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523" y="1068947"/>
            <a:ext cx="7515771" cy="50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0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Gediminasovy</a:t>
            </a:r>
            <a:r>
              <a:rPr lang="cs-CZ" dirty="0"/>
              <a:t> dopisy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Známe šest </a:t>
            </a:r>
            <a:r>
              <a:rPr lang="cs-CZ" dirty="0" err="1"/>
              <a:t>Gediminasových</a:t>
            </a:r>
            <a:r>
              <a:rPr lang="cs-CZ" dirty="0"/>
              <a:t> dopisů z období 1323-1324</a:t>
            </a:r>
          </a:p>
          <a:p>
            <a:r>
              <a:rPr lang="cs-CZ" dirty="0"/>
              <a:t>Jsou napsány ve středověké </a:t>
            </a:r>
            <a:r>
              <a:rPr lang="cs-CZ" u="sng" dirty="0"/>
              <a:t>latině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971" y="939197"/>
            <a:ext cx="4340181" cy="65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4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-206062"/>
            <a:ext cx="10515600" cy="875763"/>
          </a:xfrm>
        </p:spPr>
        <p:txBody>
          <a:bodyPr/>
          <a:lstStyle/>
          <a:p>
            <a:pPr algn="ctr"/>
            <a:r>
              <a:rPr lang="cs-CZ" dirty="0" err="1"/>
              <a:t>Gediminasův</a:t>
            </a:r>
            <a:r>
              <a:rPr lang="cs-CZ" dirty="0"/>
              <a:t> dopis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579549"/>
            <a:ext cx="10716491" cy="60498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dirty="0" err="1"/>
              <a:t>Gediminas</a:t>
            </a:r>
            <a:r>
              <a:rPr lang="cs-CZ" sz="3200" dirty="0"/>
              <a:t>, z Boží vůle král Litevců a Rusů, vládce a kníže </a:t>
            </a:r>
            <a:r>
              <a:rPr lang="cs-CZ" sz="3200" dirty="0" err="1"/>
              <a:t>Zemgaly</a:t>
            </a:r>
            <a:r>
              <a:rPr lang="cs-CZ" sz="3200" dirty="0"/>
              <a:t>, posílá pozdravy všem učeným mužům dominikánského řádu, magistrům všech jeho provincií a také všem bratrům a zejména Saskému magistrovi a jeho podřízeným.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Nechť se vaše vznešená a zkušená učenost dozví, že jsme vyslali své posly s našim dopisem k našemu slavnému Otci panu papeži Janovi, aby nás oděl nejlepším rubášem, a očekáváme jeho vyslance každým dnem a to s velkou pokorou a nedočkavostí, neboť z příklonností našeho Pána Ježíše Krista budeme připraveni vždy plnit jeho vůli. Proto si přejeme pozvat k nám biskupy, kněze a mnichy, pouze z výjimkou těch, kteří svoje kláštery prodávají a chystají kněžím smrt; chceme bránit církevní práva, mít duchovenstvo v úctě a šířit větší boží slávu. Proto vás žádáme, abyste toto ohlásili lidem ve všech městech, panstvích a vesnicích, kde budete kázat. Pokud by se našli ochotní rytíři a zbrojnoši, zaopatříme je příjmy a půdou v takové míře, v jaké si jen budou přát. Kupcům, kovářům, kolářům, výrobcům kuší, švecům a jiným řemeslníkům dovolujeme svobodně jet do našeho panství a také kdykoliv jej opustit společně se svými ženami a dětmi a to bez žádných poplatků, mýtného a jakýchkoliv dalších překážek.</a:t>
            </a:r>
          </a:p>
        </p:txBody>
      </p:sp>
    </p:spTree>
    <p:extLst>
      <p:ext uri="{BB962C8B-B14F-4D97-AF65-F5344CB8AC3E}">
        <p14:creationId xmlns:p14="http://schemas.microsoft.com/office/powerpoint/2010/main" val="131963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-206062"/>
            <a:ext cx="10515600" cy="875763"/>
          </a:xfrm>
        </p:spPr>
        <p:txBody>
          <a:bodyPr/>
          <a:lstStyle/>
          <a:p>
            <a:pPr algn="ctr"/>
            <a:r>
              <a:rPr lang="cs-CZ" dirty="0" err="1"/>
              <a:t>Gediminasův</a:t>
            </a:r>
            <a:r>
              <a:rPr lang="cs-CZ" dirty="0"/>
              <a:t> dopis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579549"/>
            <a:ext cx="10716491" cy="60498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700" dirty="0"/>
          </a:p>
          <a:p>
            <a:pPr marL="0" indent="0">
              <a:buNone/>
            </a:pPr>
            <a:r>
              <a:rPr lang="cs-CZ" sz="2700" dirty="0"/>
              <a:t>Ačkoliv křižáci spálili naši pečeť, aby nás ponížili a také snad proto, aby přerušili započatou božskou práci a lid ponechali v slepotě, přesto tento svůj dopis pečetíme stejnou pečetí, stejně jako jsme kázali přiložit pečeť také k dopisu pro našeho nejmilejšího Apoštolského Otce, abychom takto jej [tzn. dopis] chránili a prokázali jeho důvěryhodnost. Dříve se železo přemění na vosk a voda se stane ocelí, než abychom odvolali naše slovo. Každý, kdo poškodí tento list nebo pečeť, je lhář, uctívač ďábla, bourač víry, podvodník, heretik a člověk prostý jakékoliv cti.</a:t>
            </a:r>
          </a:p>
          <a:p>
            <a:pPr marL="0" indent="0">
              <a:buNone/>
            </a:pPr>
            <a:endParaRPr lang="cs-CZ" sz="2700" dirty="0"/>
          </a:p>
          <a:p>
            <a:pPr marL="0" indent="0">
              <a:buNone/>
            </a:pPr>
            <a:r>
              <a:rPr lang="cs-CZ" sz="2700" dirty="0"/>
              <a:t>Dáno léta páně 1323 </a:t>
            </a:r>
            <a:r>
              <a:rPr lang="lt-LT" sz="2700" dirty="0"/>
              <a:t>[v </a:t>
            </a:r>
            <a:r>
              <a:rPr lang="cs-CZ" sz="2700" dirty="0"/>
              <a:t>našem městě Vilniusu</a:t>
            </a:r>
            <a:r>
              <a:rPr lang="lt-LT" sz="2700" dirty="0"/>
              <a:t>]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91784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Gediminasův</a:t>
            </a:r>
            <a:r>
              <a:rPr lang="cs-CZ" dirty="0"/>
              <a:t> dopis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5459" y="997526"/>
            <a:ext cx="11347605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textu je mnohem patrnější aktivní jazyková „přítomnost“ samotného vládce: to už není jen diplomaticky přesná formule (jako v případě </a:t>
            </a:r>
            <a:r>
              <a:rPr lang="cs-CZ" dirty="0" err="1"/>
              <a:t>Mindaugase</a:t>
            </a:r>
            <a:r>
              <a:rPr lang="cs-CZ" dirty="0"/>
              <a:t>), ale stylisticky poměrně výrazný text. Domníváme se, že v závěru použité přirovnání je autorské, tzn. že písař tady věrně přeložil slova knížete:</a:t>
            </a:r>
          </a:p>
          <a:p>
            <a:pPr marL="0" indent="0">
              <a:buNone/>
            </a:pPr>
            <a:r>
              <a:rPr lang="cs-CZ" dirty="0"/>
              <a:t>„Dříve se železo přemění na vosk a voda se stane ocelí, než abychom odvolali naše slovo.“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77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Gediminasův</a:t>
            </a:r>
            <a:r>
              <a:rPr lang="cs-CZ" dirty="0"/>
              <a:t> dopis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5459" y="997526"/>
            <a:ext cx="11347605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Co lze z textu odvodit:</a:t>
            </a:r>
          </a:p>
          <a:p>
            <a:pPr marL="514350" indent="-514350">
              <a:buAutoNum type="arabicPeriod"/>
            </a:pPr>
            <a:r>
              <a:rPr lang="cs-CZ" dirty="0"/>
              <a:t>Vilniuský knížecí dvůr má kontinuální diplomatické vztahy se Západní Evropou a má odborníky na latinu a němčinu.</a:t>
            </a:r>
          </a:p>
          <a:p>
            <a:pPr marL="514350" indent="-514350">
              <a:buAutoNum type="arabicPeriod"/>
            </a:pPr>
            <a:r>
              <a:rPr lang="cs-CZ" dirty="0" err="1"/>
              <a:t>Gediminas</a:t>
            </a:r>
            <a:r>
              <a:rPr lang="cs-CZ" dirty="0"/>
              <a:t> vyjadřuje svou ochotu přijmout křesťanskou víru, ale zatím křesťanem není.</a:t>
            </a:r>
          </a:p>
          <a:p>
            <a:pPr marL="514350" indent="-514350">
              <a:buAutoNum type="arabicPeriod"/>
            </a:pPr>
            <a:r>
              <a:rPr lang="cs-CZ" dirty="0" err="1"/>
              <a:t>Gediminas</a:t>
            </a:r>
            <a:r>
              <a:rPr lang="cs-CZ" dirty="0"/>
              <a:t> toleruje a podporuje křesťanství, ale neslibuje mu výsadné postavení vůči staré litevské víře nebo byzantskému ritu.</a:t>
            </a:r>
          </a:p>
          <a:p>
            <a:pPr marL="514350" indent="-514350">
              <a:buAutoNum type="arabicPeriod"/>
            </a:pPr>
            <a:r>
              <a:rPr lang="cs-CZ" dirty="0" err="1"/>
              <a:t>Gediminas</a:t>
            </a:r>
            <a:r>
              <a:rPr lang="cs-CZ" dirty="0"/>
              <a:t> usiluje o technologickou modernizaci státu: zve především řemeslníky.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07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Písemnictví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Litevské staré písemnictví zkoumá všechny písemné památky vzniklé na Litvě:</a:t>
            </a:r>
          </a:p>
          <a:p>
            <a:pPr marL="514350" indent="-514350">
              <a:buAutoNum type="alphaLcParenR"/>
            </a:pPr>
            <a:r>
              <a:rPr lang="cs-CZ" dirty="0"/>
              <a:t>Všechny žánry (nejen literaturu v úzkém smyslu), např. právní, náboženské, obchodní texty atd.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V kterémkoliv jazyce (neomezuje se pouze na litevštinu)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23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Písemnictví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prvních psaných památek na Litvě se datuje do doby krále </a:t>
            </a:r>
            <a:r>
              <a:rPr lang="cs-CZ" dirty="0" err="1"/>
              <a:t>Mindaugase</a:t>
            </a:r>
            <a:r>
              <a:rPr lang="cs-CZ" dirty="0"/>
              <a:t> (žil cca. 1200 – 1263)</a:t>
            </a:r>
          </a:p>
          <a:p>
            <a:r>
              <a:rPr lang="cs-CZ" dirty="0"/>
              <a:t>Jedná se vesměs o právní texty: jsou to oficiální královské donační dopisy, </a:t>
            </a:r>
            <a:r>
              <a:rPr lang="cs-CZ" dirty="0" err="1"/>
              <a:t>Mindaugas</a:t>
            </a:r>
            <a:r>
              <a:rPr lang="cs-CZ" dirty="0"/>
              <a:t> v nich informuje o tom, že svým spojencům uděluje darem jistá území a poskytuje privilegia (např. osvobození od placení mýta).</a:t>
            </a:r>
          </a:p>
        </p:txBody>
      </p:sp>
    </p:spTree>
    <p:extLst>
      <p:ext uri="{BB962C8B-B14F-4D97-AF65-F5344CB8AC3E}">
        <p14:creationId xmlns:p14="http://schemas.microsoft.com/office/powerpoint/2010/main" val="310035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81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Mindaugas</a:t>
            </a:r>
            <a:r>
              <a:rPr lang="cs-CZ" dirty="0"/>
              <a:t> (1200 – 1263)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388" y="1135135"/>
            <a:ext cx="6153150" cy="3238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32388" y="4828309"/>
            <a:ext cx="7730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První a jediný litevský král. Tvůrce litevského státu.</a:t>
            </a:r>
          </a:p>
          <a:p>
            <a:pPr algn="ctr"/>
            <a:r>
              <a:rPr lang="cs-CZ" sz="2800" dirty="0"/>
              <a:t>1251 pokřtěn.</a:t>
            </a:r>
          </a:p>
          <a:p>
            <a:pPr algn="ctr"/>
            <a:r>
              <a:rPr lang="cs-CZ" sz="2800" dirty="0"/>
              <a:t>1253 korunován na krále.</a:t>
            </a:r>
          </a:p>
        </p:txBody>
      </p:sp>
    </p:spTree>
    <p:extLst>
      <p:ext uri="{BB962C8B-B14F-4D97-AF65-F5344CB8AC3E}">
        <p14:creationId xmlns:p14="http://schemas.microsoft.com/office/powerpoint/2010/main" val="325476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95712" y="870010"/>
            <a:ext cx="4096288" cy="505139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/>
              <a:t>Litva v </a:t>
            </a:r>
            <a:r>
              <a:rPr lang="cs-CZ" sz="3100" b="1" dirty="0" err="1"/>
              <a:t>Mindaugově</a:t>
            </a:r>
            <a:r>
              <a:rPr lang="cs-CZ" sz="3100" b="1" dirty="0"/>
              <a:t> době (polovina 13 st.)</a:t>
            </a:r>
            <a:br>
              <a:rPr lang="cs-CZ" sz="2400" b="1" dirty="0"/>
            </a:br>
            <a:br>
              <a:rPr lang="cs-CZ" sz="2400" b="1" dirty="0"/>
            </a:br>
            <a:r>
              <a:rPr lang="cs-CZ" sz="2400" b="1" dirty="0"/>
              <a:t>Centralizace moci</a:t>
            </a:r>
            <a:br>
              <a:rPr lang="cs-CZ" sz="2400" b="1" dirty="0"/>
            </a:br>
            <a:br>
              <a:rPr lang="cs-CZ" sz="2400" b="1" dirty="0"/>
            </a:br>
            <a:r>
              <a:rPr lang="cs-CZ" sz="2400" b="1" dirty="0"/>
              <a:t>Teritoriální zisky východním směrem</a:t>
            </a:r>
            <a:br>
              <a:rPr lang="cs-CZ" sz="2400" b="1" dirty="0"/>
            </a:br>
            <a:br>
              <a:rPr lang="cs-CZ" sz="2400" b="1" dirty="0"/>
            </a:br>
            <a:r>
              <a:rPr lang="cs-CZ" sz="2400" b="1" dirty="0"/>
              <a:t>Intenzivní kontakty s křesťanským světem</a:t>
            </a:r>
            <a:br>
              <a:rPr lang="cs-CZ" sz="2400" b="1" dirty="0"/>
            </a:br>
            <a:br>
              <a:rPr lang="cs-CZ" sz="2400" b="1" dirty="0"/>
            </a:br>
            <a:r>
              <a:rPr lang="cs-CZ" sz="2400" b="1" dirty="0" err="1"/>
              <a:t>Livonský</a:t>
            </a:r>
            <a:r>
              <a:rPr lang="cs-CZ" sz="2400" b="1" dirty="0"/>
              <a:t> řád (mečoví rytíři) na sever od Litvy</a:t>
            </a:r>
            <a:br>
              <a:rPr lang="cs-CZ" sz="2400" b="1" dirty="0"/>
            </a:br>
            <a:br>
              <a:rPr lang="cs-CZ" sz="2400" b="1" dirty="0"/>
            </a:br>
            <a:r>
              <a:rPr lang="cs-CZ" sz="2400" b="1" dirty="0"/>
              <a:t>Německý rád (křižáci) na jihozápad od Litvy</a:t>
            </a:r>
            <a:r>
              <a:rPr lang="cs-CZ" sz="1200" dirty="0"/>
              <a:t> </a:t>
            </a:r>
          </a:p>
        </p:txBody>
      </p:sp>
      <p:pic>
        <p:nvPicPr>
          <p:cNvPr id="9" name="Obrázek 8" descr="Obsah obrázku text, mapa, atlas, Písmo&#10;&#10;Popis byl vytvořen automaticky">
            <a:extLst>
              <a:ext uri="{FF2B5EF4-FFF2-40B4-BE49-F238E27FC236}">
                <a16:creationId xmlns:a16="http://schemas.microsoft.com/office/drawing/2014/main" id="{14DB30E8-CD6F-A43B-7CB7-84B8A8E2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2" y="142044"/>
            <a:ext cx="7900280" cy="648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7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8981" y="-299893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Mindaugasovy</a:t>
            </a:r>
            <a:r>
              <a:rPr lang="cs-CZ" dirty="0"/>
              <a:t> dopisy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355" y="902710"/>
            <a:ext cx="5309754" cy="58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Midaugasovy</a:t>
            </a:r>
            <a:r>
              <a:rPr lang="cs-CZ" dirty="0"/>
              <a:t> dopisy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Známe devět </a:t>
            </a:r>
            <a:r>
              <a:rPr lang="cs-CZ" dirty="0" err="1"/>
              <a:t>Mindaugasových</a:t>
            </a:r>
            <a:r>
              <a:rPr lang="cs-CZ" dirty="0"/>
              <a:t> dopisů</a:t>
            </a:r>
          </a:p>
          <a:p>
            <a:r>
              <a:rPr lang="cs-CZ" dirty="0"/>
              <a:t>Jsou napsány ve středověké </a:t>
            </a:r>
            <a:r>
              <a:rPr lang="cs-CZ" u="sng" dirty="0"/>
              <a:t>latině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86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Mindaugasův</a:t>
            </a:r>
            <a:r>
              <a:rPr lang="cs-CZ" dirty="0"/>
              <a:t> dopis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966356"/>
            <a:ext cx="10716491" cy="56630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12 března 1254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dirty="0" err="1"/>
              <a:t>Mindaugas</a:t>
            </a:r>
            <a:r>
              <a:rPr lang="cs-CZ" sz="3200" dirty="0"/>
              <a:t>, z Boží vůle král Litvy, zdraví ve jménu Pána Ježíše všechny věřící v Krista, kteří dostanou tento list. Oznamujeme vám všem, že my jsme na dobře promyšlenou radu našich dědiců přijali vznešeného pana otce Christiana, u nějž jsme si vyprosili, aby přijal titul biskupa našeho království a poslali jsme jej na jemu přidělené panství a dále jsme mu přidělili jako zabezpečení polovinu </a:t>
            </a:r>
            <a:r>
              <a:rPr lang="lt-LT" sz="3200" dirty="0"/>
              <a:t>[</a:t>
            </a:r>
            <a:r>
              <a:rPr lang="cs-CZ" sz="3200" dirty="0"/>
              <a:t>panství</a:t>
            </a:r>
            <a:r>
              <a:rPr lang="lt-LT" sz="3200" dirty="0"/>
              <a:t>] </a:t>
            </a:r>
            <a:r>
              <a:rPr lang="cs-CZ" sz="3200" dirty="0" err="1"/>
              <a:t>Raseiniai</a:t>
            </a:r>
            <a:r>
              <a:rPr lang="cs-CZ" sz="3200" dirty="0"/>
              <a:t>, polovinu </a:t>
            </a:r>
            <a:r>
              <a:rPr lang="cs-CZ" sz="3200" dirty="0" err="1"/>
              <a:t>Betygala</a:t>
            </a:r>
            <a:r>
              <a:rPr lang="cs-CZ" sz="3200" dirty="0"/>
              <a:t> a polovinu </a:t>
            </a:r>
            <a:r>
              <a:rPr lang="cs-CZ" sz="3200" dirty="0" err="1"/>
              <a:t>Laukuva</a:t>
            </a:r>
            <a:r>
              <a:rPr lang="cs-CZ" sz="3200" dirty="0"/>
              <a:t>. Na věčnou památku této věci jsme přikázali potvrdit toto psaní naší pečetí. To vše se uskutečnilo v přítomnosti našich synů </a:t>
            </a:r>
            <a:r>
              <a:rPr lang="cs-CZ" sz="3200" dirty="0" err="1"/>
              <a:t>Ruklyse</a:t>
            </a:r>
            <a:r>
              <a:rPr lang="cs-CZ" sz="3200" dirty="0"/>
              <a:t> a </a:t>
            </a:r>
            <a:r>
              <a:rPr lang="cs-CZ" sz="3200" dirty="0" err="1"/>
              <a:t>Girstutise</a:t>
            </a:r>
            <a:r>
              <a:rPr lang="cs-CZ" sz="3200" dirty="0"/>
              <a:t>, taktéž našeho podřízeného </a:t>
            </a:r>
            <a:r>
              <a:rPr lang="cs-CZ" sz="3200" dirty="0" err="1"/>
              <a:t>Parbuse</a:t>
            </a:r>
            <a:r>
              <a:rPr lang="cs-CZ" sz="3200" dirty="0"/>
              <a:t>, léta Páně 1254, čtvrtého dne před březnovými </a:t>
            </a:r>
            <a:r>
              <a:rPr lang="cs-CZ" sz="3200" dirty="0" err="1"/>
              <a:t>idami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71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Midaugasův</a:t>
            </a:r>
            <a:r>
              <a:rPr lang="cs-CZ" dirty="0"/>
              <a:t> dopis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2655" y="997526"/>
            <a:ext cx="6390409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Výše uvedený text má typickou strukturu tehdejších západoevropských diplomatických dopisů:</a:t>
            </a:r>
          </a:p>
          <a:p>
            <a:pPr marL="514350" indent="-514350">
              <a:buAutoNum type="arabicPeriod"/>
            </a:pPr>
            <a:r>
              <a:rPr lang="cs-CZ" b="1" dirty="0" err="1"/>
              <a:t>Intitulatio</a:t>
            </a:r>
            <a:r>
              <a:rPr lang="cs-CZ" dirty="0"/>
              <a:t>, tzn. uvedení přesného titulu</a:t>
            </a:r>
          </a:p>
          <a:p>
            <a:pPr marL="514350" indent="-514350">
              <a:buAutoNum type="arabicPeriod"/>
            </a:pPr>
            <a:r>
              <a:rPr lang="cs-CZ" b="1" dirty="0" err="1"/>
              <a:t>Salutatio</a:t>
            </a:r>
            <a:r>
              <a:rPr lang="cs-CZ" dirty="0"/>
              <a:t>, tzn. pozdrav adresáta</a:t>
            </a:r>
          </a:p>
          <a:p>
            <a:pPr marL="514350" indent="-514350">
              <a:buAutoNum type="arabicPeriod"/>
            </a:pPr>
            <a:r>
              <a:rPr lang="cs-CZ" b="1" dirty="0" err="1"/>
              <a:t>Promulgatio</a:t>
            </a:r>
            <a:r>
              <a:rPr lang="cs-CZ" dirty="0"/>
              <a:t>, tzn. sdělení královské vůle</a:t>
            </a:r>
          </a:p>
          <a:p>
            <a:pPr marL="514350" indent="-514350">
              <a:buAutoNum type="arabicPeriod"/>
            </a:pPr>
            <a:r>
              <a:rPr lang="cs-CZ" b="1" dirty="0" err="1"/>
              <a:t>Datatio</a:t>
            </a:r>
            <a:r>
              <a:rPr lang="cs-CZ" dirty="0"/>
              <a:t>, tzn. uvedení data prohlášení.</a:t>
            </a:r>
          </a:p>
          <a:p>
            <a:pPr marL="0" indent="0">
              <a:buNone/>
            </a:pPr>
            <a:r>
              <a:rPr lang="cs-CZ" dirty="0"/>
              <a:t>To vypovídá, že </a:t>
            </a:r>
            <a:r>
              <a:rPr lang="cs-CZ" dirty="0" err="1"/>
              <a:t>Mindaugas</a:t>
            </a:r>
            <a:r>
              <a:rPr lang="cs-CZ" dirty="0"/>
              <a:t> vedl královskou kancelář a v ni zaměstnával písaře, dobře ovládající diplomatickou korespondenci </a:t>
            </a:r>
            <a:r>
              <a:rPr lang="cs-CZ"/>
              <a:t>v latině.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9026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1178</Words>
  <Application>Microsoft Office PowerPoint</Application>
  <PresentationFormat>Širokoúhlá obrazovka</PresentationFormat>
  <Paragraphs>68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Počátky písemnictví na Litvě</vt:lpstr>
      <vt:lpstr>Písemnictví</vt:lpstr>
      <vt:lpstr>Písemnictví</vt:lpstr>
      <vt:lpstr>Mindaugas (1200 – 1263) </vt:lpstr>
      <vt:lpstr>Litva v Mindaugově době (polovina 13 st.)  Centralizace moci  Teritoriální zisky východním směrem  Intenzivní kontakty s křesťanským světem  Livonský řád (mečoví rytíři) na sever od Litvy  Německý rád (křižáci) na jihozápad od Litvy </vt:lpstr>
      <vt:lpstr>Mindaugasovy dopisy</vt:lpstr>
      <vt:lpstr>Midaugasovy dopisy</vt:lpstr>
      <vt:lpstr>Mindaugasův dopis</vt:lpstr>
      <vt:lpstr>Midaugasův dopis</vt:lpstr>
      <vt:lpstr>Midaugasův dopis</vt:lpstr>
      <vt:lpstr>Midaugasův dopis</vt:lpstr>
      <vt:lpstr>Prezentace aplikace PowerPoint</vt:lpstr>
      <vt:lpstr>Kníže Gediminas (1275-1341)</vt:lpstr>
      <vt:lpstr>Kníže Gediminas (1275-1341)</vt:lpstr>
      <vt:lpstr>Gediminasovy dopisy</vt:lpstr>
      <vt:lpstr>Gediminasův dopis</vt:lpstr>
      <vt:lpstr>Gediminasův dopis</vt:lpstr>
      <vt:lpstr>Gediminasův dopis</vt:lpstr>
      <vt:lpstr>Gediminasův dopis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25</cp:revision>
  <dcterms:created xsi:type="dcterms:W3CDTF">2017-10-04T18:20:46Z</dcterms:created>
  <dcterms:modified xsi:type="dcterms:W3CDTF">2023-10-13T07:25:48Z</dcterms:modified>
</cp:coreProperties>
</file>