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5"/>
  </p:notesMasterIdLst>
  <p:handoutMasterIdLst>
    <p:handoutMasterId r:id="rId26"/>
  </p:handoutMasterIdLst>
  <p:sldIdLst>
    <p:sldId id="256" r:id="rId2"/>
    <p:sldId id="27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1" r:id="rId13"/>
    <p:sldId id="267" r:id="rId14"/>
    <p:sldId id="266" r:id="rId15"/>
    <p:sldId id="268" r:id="rId16"/>
    <p:sldId id="269" r:id="rId17"/>
    <p:sldId id="270" r:id="rId18"/>
    <p:sldId id="272" r:id="rId19"/>
    <p:sldId id="273" r:id="rId20"/>
    <p:sldId id="276" r:id="rId21"/>
    <p:sldId id="274" r:id="rId22"/>
    <p:sldId id="275" r:id="rId23"/>
    <p:sldId id="277" r:id="rId2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C8FF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9" autoAdjust="0"/>
    <p:restoredTop sz="95768" autoAdjust="0"/>
  </p:normalViewPr>
  <p:slideViewPr>
    <p:cSldViewPr snapToGrid="0">
      <p:cViewPr>
        <p:scale>
          <a:sx n="78" d="100"/>
          <a:sy n="78" d="100"/>
        </p:scale>
        <p:origin x="212" y="13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xmlns="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xmlns="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xmlns="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xmlns="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xmlns="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xmlns="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xmlns="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xmlns="" id="{FE8B4362-9944-7342-B28B-E931E1E862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xmlns="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xmlns="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xmlns="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xmlns="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xmlns="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xmlns="" id="{95976C0B-67C9-FE4D-861B-FEF2C4BECD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xmlns="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F6E56905-98EB-4E4B-BB7F-7609236513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xmlns="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xmlns="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xmlns="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xmlns="" id="{7CFE304C-B4EC-AE41-83D6-DFCA8039AA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xmlns="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ARTS slide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xmlns="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xmlns="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xmlns="" id="{98FE51A2-DFE6-8C4C-AE3B-7EEE5FB3D6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xmlns="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xmlns="" id="{EE10F69E-5BDF-EB4D-A549-99C3B52C04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xmlns="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xmlns="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xmlns="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xmlns="" id="{57CE533F-B2A8-0141-B7C6-76DE53BCD8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xmlns="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xmlns="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xmlns="" id="{45470077-C754-D94D-8876-CD951865E4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xmlns="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xmlns="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xmlns="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xmlns="" id="{2BA8601A-2E5F-F046-8BEE-D6DFB9D512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xmlns="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xmlns="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xmlns="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xmlns="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xmlns="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xmlns="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xmlns="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xmlns="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xmlns="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xmlns="" id="{2CA3E3DA-40C1-DE49-9B26-0B773DA09A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xmlns="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CDE6E024-A30E-2949-8B4D-FC6A4F774D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xmlns="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xmlns="" id="{52CFA366-9799-3646-8C42-F75DED40DF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xmlns="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AehOcVfr3Y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xmlns="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xmlns="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xmlns="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CEFR: obávaný, neznámý, inspirativní</a:t>
            </a:r>
            <a:endParaRPr lang="cs-CZ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xmlns="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183" y="138665"/>
            <a:ext cx="3116652" cy="276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„Zubatý profil“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3151" y="1369338"/>
            <a:ext cx="6911488" cy="466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520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Profil fiktivního uživatele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3409" y="1266684"/>
            <a:ext cx="9183382" cy="245779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462" y="3941836"/>
            <a:ext cx="9164329" cy="219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370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6 úrovní, „meziúrovně“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725" y="1836964"/>
            <a:ext cx="10752138" cy="349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19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972002"/>
          </a:xfrm>
        </p:spPr>
        <p:txBody>
          <a:bodyPr/>
          <a:lstStyle/>
          <a:p>
            <a:r>
              <a:rPr lang="cs-CZ" dirty="0" smtClean="0"/>
              <a:t>Komunikační situace a všeobecné kompetence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any communicative situation, </a:t>
            </a:r>
            <a:r>
              <a:rPr lang="en-US" b="1" dirty="0"/>
              <a:t>general competences </a:t>
            </a:r>
            <a:r>
              <a:rPr lang="en-US" dirty="0"/>
              <a:t>(for example, knowledge of the world, sociocultural competence, intercultural competence, professional experience if any) are always </a:t>
            </a:r>
            <a:r>
              <a:rPr lang="en-US" b="1" dirty="0"/>
              <a:t>combined with communicative language competences </a:t>
            </a:r>
            <a:r>
              <a:rPr lang="en-US" dirty="0"/>
              <a:t>(</a:t>
            </a:r>
            <a:r>
              <a:rPr lang="en-US" b="1" dirty="0"/>
              <a:t>linguistic, sociolinguistic and pragmatic </a:t>
            </a:r>
            <a:r>
              <a:rPr lang="en-US" dirty="0"/>
              <a:t>competences) and strategies (some general, some communicative language strategies) in order to complete a task.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6982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3486" y="359283"/>
            <a:ext cx="8817916" cy="460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397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 </a:t>
            </a:r>
            <a:r>
              <a:rPr lang="cs-CZ" dirty="0" err="1" smtClean="0"/>
              <a:t>CEFRu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257300"/>
            <a:ext cx="10753200" cy="4574700"/>
          </a:xfrm>
        </p:spPr>
        <p:txBody>
          <a:bodyPr/>
          <a:lstStyle/>
          <a:p>
            <a:r>
              <a:rPr lang="en-US" dirty="0"/>
              <a:t>The first specification of this “threshold level” was formulated for the English language (</a:t>
            </a:r>
            <a:r>
              <a:rPr lang="en-US" i="1" dirty="0"/>
              <a:t>Threshold level</a:t>
            </a:r>
            <a:r>
              <a:rPr lang="en-US" dirty="0"/>
              <a:t>, 1975), quickly followed by French (</a:t>
            </a:r>
            <a:r>
              <a:rPr lang="en-US" i="1" dirty="0"/>
              <a:t>Un </a:t>
            </a:r>
            <a:r>
              <a:rPr lang="en-US" i="1" dirty="0" err="1"/>
              <a:t>Niveau</a:t>
            </a:r>
            <a:r>
              <a:rPr lang="en-US" i="1" dirty="0"/>
              <a:t> </a:t>
            </a:r>
            <a:r>
              <a:rPr lang="en-US" i="1" dirty="0" err="1"/>
              <a:t>Seuil</a:t>
            </a:r>
            <a:r>
              <a:rPr lang="en-US" dirty="0"/>
              <a:t>, 1976</a:t>
            </a:r>
            <a:r>
              <a:rPr lang="en-US" dirty="0" smtClean="0"/>
              <a:t>).</a:t>
            </a:r>
            <a:endParaRPr lang="cs-CZ" dirty="0" smtClean="0"/>
          </a:p>
          <a:p>
            <a:r>
              <a:rPr lang="en-US" dirty="0"/>
              <a:t>other levels were developed for a number of languages. These proficiency levels constitute one of the origins of the six-level scale of the CEFR</a:t>
            </a:r>
            <a:r>
              <a:rPr lang="en-US" dirty="0" smtClean="0"/>
              <a:t>.</a:t>
            </a:r>
            <a:endParaRPr lang="cs-CZ" dirty="0" smtClean="0"/>
          </a:p>
          <a:p>
            <a:r>
              <a:rPr lang="en-US" dirty="0"/>
              <a:t>1990’s: A descriptive scheme and scaled descriptions of L2 proficiency </a:t>
            </a:r>
          </a:p>
          <a:p>
            <a:r>
              <a:rPr lang="en-US" b="1" dirty="0"/>
              <a:t>2000s: The CEFR is adopted in Europe and </a:t>
            </a:r>
            <a:r>
              <a:rPr lang="en-US" b="1" dirty="0" smtClean="0"/>
              <a:t>beyond</a:t>
            </a:r>
            <a:endParaRPr lang="cs-CZ" b="1" dirty="0" smtClean="0"/>
          </a:p>
          <a:p>
            <a:r>
              <a:rPr lang="en-US" b="1" dirty="0"/>
              <a:t>2020: The CEFR renewed: The CEFR Companion volume</a:t>
            </a:r>
          </a:p>
          <a:p>
            <a:endParaRPr lang="en-US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4271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Klíčové koncepty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6137" y="1379763"/>
            <a:ext cx="2953512" cy="445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7344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Důraz na akci, mediace, </a:t>
            </a:r>
            <a:r>
              <a:rPr lang="cs-CZ" dirty="0" err="1" smtClean="0"/>
              <a:t>plurilingvismus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https://www.coe.int/en/web/common-european-framework-reference-languages/home</a:t>
            </a:r>
          </a:p>
        </p:txBody>
      </p:sp>
    </p:spTree>
    <p:extLst>
      <p:ext uri="{BB962C8B-B14F-4D97-AF65-F5344CB8AC3E}">
        <p14:creationId xmlns:p14="http://schemas.microsoft.com/office/powerpoint/2010/main" val="33053785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Aktivita </a:t>
            </a:r>
            <a:r>
              <a:rPr lang="cs-CZ" dirty="0" err="1" smtClean="0"/>
              <a:t>Plurilingvismus</a:t>
            </a:r>
            <a:r>
              <a:rPr lang="cs-CZ" dirty="0" smtClean="0"/>
              <a:t>: </a:t>
            </a:r>
            <a:r>
              <a:rPr lang="cs-CZ" dirty="0" smtClean="0"/>
              <a:t>Jaké </a:t>
            </a:r>
            <a:r>
              <a:rPr lang="cs-CZ" dirty="0"/>
              <a:t>jazyky figurují ve Vašem životě? Kam byste je situovali a jaké by </a:t>
            </a:r>
            <a:r>
              <a:rPr lang="cs-CZ" dirty="0" smtClean="0"/>
              <a:t>měly </a:t>
            </a:r>
            <a:r>
              <a:rPr lang="cs-CZ" dirty="0"/>
              <a:t>barvy?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184" y="2344699"/>
            <a:ext cx="5970279" cy="3661771"/>
          </a:xfrm>
        </p:spPr>
      </p:pic>
    </p:spTree>
    <p:extLst>
      <p:ext uri="{BB962C8B-B14F-4D97-AF65-F5344CB8AC3E}">
        <p14:creationId xmlns:p14="http://schemas.microsoft.com/office/powerpoint/2010/main" val="36758874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="" xmlns:a16="http://schemas.microsoft.com/office/drawing/2014/main" id="{342FCD1A-8FB9-03C4-CAEE-846746C8CE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="" xmlns:a16="http://schemas.microsoft.com/office/drawing/2014/main" id="{875E4265-8C66-AE98-09A9-A0AE3596AD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="" xmlns:a16="http://schemas.microsoft.com/office/drawing/2014/main" id="{853B8B11-E656-31C5-FF37-72A197C4B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Aktivita </a:t>
            </a:r>
            <a:r>
              <a:rPr lang="cs-CZ" dirty="0" err="1" smtClean="0"/>
              <a:t>P</a:t>
            </a:r>
            <a:r>
              <a:rPr lang="cs-CZ" dirty="0" err="1" smtClean="0"/>
              <a:t>lurilingvismus</a:t>
            </a:r>
            <a:endParaRPr lang="cs-CZ" dirty="0"/>
          </a:p>
        </p:txBody>
      </p:sp>
      <p:pic>
        <p:nvPicPr>
          <p:cNvPr id="7" name="Zástupný obsah 6" descr="Obsah obrázku text, bílá tabule">
            <a:extLst>
              <a:ext uri="{FF2B5EF4-FFF2-40B4-BE49-F238E27FC236}">
                <a16:creationId xmlns="" xmlns:a16="http://schemas.microsoft.com/office/drawing/2014/main" id="{686B7005-36E6-A54B-46C9-DA6DD34BFC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09767" y="799042"/>
            <a:ext cx="4140200" cy="5520266"/>
          </a:xfrm>
        </p:spPr>
      </p:pic>
    </p:spTree>
    <p:extLst>
      <p:ext uri="{BB962C8B-B14F-4D97-AF65-F5344CB8AC3E}">
        <p14:creationId xmlns:p14="http://schemas.microsoft.com/office/powerpoint/2010/main" val="1588423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Vás napadne, když se řekne CEFR?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2148" y="1531717"/>
            <a:ext cx="4149462" cy="41402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112" y="1641021"/>
            <a:ext cx="5337504" cy="373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7195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CEFR a </a:t>
            </a:r>
            <a:r>
              <a:rPr lang="cs-CZ" dirty="0" err="1" smtClean="0"/>
              <a:t>plurilingvismus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0533" y="2195556"/>
            <a:ext cx="10752138" cy="150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8653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CEFR a online komunikace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3039" y="1111885"/>
            <a:ext cx="7860731" cy="5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1582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Fonologická kompetence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6339" y="1952372"/>
            <a:ext cx="10640910" cy="362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2547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endParaRPr lang="cs-CZ" dirty="0" smtClean="0">
              <a:solidFill>
                <a:schemeClr val="accent1"/>
              </a:solidFill>
            </a:endParaRPr>
          </a:p>
          <a:p>
            <a:pPr marL="72000" indent="0">
              <a:buNone/>
            </a:pPr>
            <a:endParaRPr lang="cs-CZ" dirty="0">
              <a:solidFill>
                <a:schemeClr val="accent1"/>
              </a:solidFill>
            </a:endParaRPr>
          </a:p>
          <a:p>
            <a:pPr marL="72000" indent="0">
              <a:buNone/>
            </a:pPr>
            <a:endParaRPr lang="cs-CZ" dirty="0" smtClean="0">
              <a:solidFill>
                <a:schemeClr val="accent1"/>
              </a:solidFill>
            </a:endParaRPr>
          </a:p>
          <a:p>
            <a:pPr marL="72000" indent="0">
              <a:buNone/>
            </a:pPr>
            <a:r>
              <a:rPr lang="cs-CZ" dirty="0">
                <a:solidFill>
                  <a:schemeClr val="accent1"/>
                </a:solidFill>
              </a:rPr>
              <a:t> </a:t>
            </a:r>
            <a:r>
              <a:rPr lang="cs-CZ" dirty="0" smtClean="0">
                <a:solidFill>
                  <a:schemeClr val="accent1"/>
                </a:solidFill>
              </a:rPr>
              <a:t>                        </a:t>
            </a:r>
          </a:p>
          <a:p>
            <a:pPr marL="72000" indent="0">
              <a:buNone/>
            </a:pPr>
            <a:endParaRPr lang="cs-CZ" dirty="0">
              <a:solidFill>
                <a:schemeClr val="accent1"/>
              </a:solidFill>
            </a:endParaRPr>
          </a:p>
          <a:p>
            <a:pPr marL="72000" indent="0">
              <a:buNone/>
            </a:pPr>
            <a:endParaRPr lang="cs-CZ" dirty="0" smtClean="0">
              <a:solidFill>
                <a:schemeClr val="accent1"/>
              </a:solidFill>
            </a:endParaRPr>
          </a:p>
          <a:p>
            <a:pPr marL="72000" indent="0">
              <a:buNone/>
            </a:pPr>
            <a:r>
              <a:rPr lang="cs-CZ" dirty="0">
                <a:solidFill>
                  <a:schemeClr val="accent1"/>
                </a:solidFill>
              </a:rPr>
              <a:t> </a:t>
            </a:r>
            <a:r>
              <a:rPr lang="cs-CZ" dirty="0" smtClean="0">
                <a:solidFill>
                  <a:schemeClr val="accent1"/>
                </a:solidFill>
              </a:rPr>
              <a:t>                           Děkuji </a:t>
            </a:r>
            <a:r>
              <a:rPr lang="cs-CZ" dirty="0">
                <a:solidFill>
                  <a:schemeClr val="accent1"/>
                </a:solidFill>
              </a:rPr>
              <a:t>V</a:t>
            </a:r>
            <a:r>
              <a:rPr lang="cs-CZ" dirty="0" smtClean="0">
                <a:solidFill>
                  <a:schemeClr val="accent1"/>
                </a:solidFill>
              </a:rPr>
              <a:t>ám za pozornost</a:t>
            </a:r>
            <a:endParaRPr lang="cs-CZ" dirty="0">
              <a:solidFill>
                <a:schemeClr val="accent1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655" y="720000"/>
            <a:ext cx="5442877" cy="362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672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538" y="179614"/>
            <a:ext cx="3326170" cy="6048386"/>
          </a:xfrm>
        </p:spPr>
      </p:pic>
    </p:spTree>
    <p:extLst>
      <p:ext uri="{BB962C8B-B14F-4D97-AF65-F5344CB8AC3E}">
        <p14:creationId xmlns:p14="http://schemas.microsoft.com/office/powerpoint/2010/main" val="2344764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CEFR? Nebo není?</a:t>
            </a:r>
            <a:endParaRPr lang="cs-CZ" dirty="0"/>
          </a:p>
        </p:txBody>
      </p:sp>
      <p:pic>
        <p:nvPicPr>
          <p:cNvPr id="6" name="UAehOcVfr3Y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75077" y="1850741"/>
            <a:ext cx="5839277" cy="328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664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znamenají tato čísla?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6</a:t>
            </a:r>
          </a:p>
          <a:p>
            <a:r>
              <a:rPr lang="cs-CZ" dirty="0" smtClean="0"/>
              <a:t>2001</a:t>
            </a:r>
          </a:p>
          <a:p>
            <a:r>
              <a:rPr lang="cs-CZ" dirty="0" smtClean="0"/>
              <a:t>2020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4822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znamenají tato čísla?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6 úrovní</a:t>
            </a:r>
          </a:p>
          <a:p>
            <a:r>
              <a:rPr lang="cs-CZ" dirty="0" smtClean="0"/>
              <a:t>2001 starší verze</a:t>
            </a:r>
          </a:p>
          <a:p>
            <a:r>
              <a:rPr lang="cs-CZ" dirty="0" smtClean="0"/>
              <a:t>2020 nová verze, nové koncepty (mediace, </a:t>
            </a:r>
            <a:r>
              <a:rPr lang="cs-CZ" dirty="0" err="1" smtClean="0"/>
              <a:t>plurilingvismus</a:t>
            </a:r>
            <a:r>
              <a:rPr lang="cs-CZ" dirty="0" smtClean="0"/>
              <a:t>, online komunikace)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5051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 čemu je CEFR?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CEFR provides a common basis for the elaboration of language syllabuses, curriculum guidelines, examinations, textbooks, etc. across Europe.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2424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Význam </a:t>
            </a:r>
            <a:r>
              <a:rPr lang="cs-CZ" dirty="0" err="1" smtClean="0"/>
              <a:t>CEFRu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describes in a comprehensive way </a:t>
            </a:r>
            <a:r>
              <a:rPr lang="en-US" b="1" dirty="0"/>
              <a:t>what language learners have to learn</a:t>
            </a:r>
            <a:r>
              <a:rPr lang="en-US" dirty="0"/>
              <a:t> to do in order to use a language for </a:t>
            </a:r>
            <a:r>
              <a:rPr lang="en-US" b="1" dirty="0"/>
              <a:t>communication</a:t>
            </a:r>
            <a:r>
              <a:rPr lang="en-US" dirty="0"/>
              <a:t> and what knowledge and skills they have to develop so as to be able to act effectively.  The description also covers the </a:t>
            </a:r>
            <a:r>
              <a:rPr lang="en-US" b="1" dirty="0"/>
              <a:t>cultural context </a:t>
            </a:r>
            <a:r>
              <a:rPr lang="en-US" dirty="0"/>
              <a:t>in which language is set.  The Framework also defines </a:t>
            </a:r>
            <a:r>
              <a:rPr lang="en-US" b="1" dirty="0"/>
              <a:t>levels of proficiency </a:t>
            </a:r>
            <a:r>
              <a:rPr lang="en-US" dirty="0"/>
              <a:t>which allow learners' progress to be measured at each stage of learning and on a life-long basis.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9171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972002"/>
          </a:xfrm>
        </p:spPr>
        <p:txBody>
          <a:bodyPr/>
          <a:lstStyle/>
          <a:p>
            <a:r>
              <a:rPr lang="cs-CZ" dirty="0" smtClean="0"/>
              <a:t>CEFR je třeba přizpůsobit konkrétnímu kontextu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thing should be made clear: the CEFR does not set out to tell practitioners what to do, or how to do it. It raises questions but doesn’t provide ready-made </a:t>
            </a:r>
            <a:r>
              <a:rPr lang="en-US" dirty="0" err="1"/>
              <a:t>anwers</a:t>
            </a:r>
            <a:r>
              <a:rPr lang="en-US" dirty="0"/>
              <a:t>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5589510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arts-prezentace-16-9-cz-v11.potx" id="{850E93A8-45C9-4C23-9306-30E4FC2F50F2}" vid="{13F8A24C-E6A5-454D-8F66-47FE17FE1E3B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muni-arts-prezentace-16-9-cz-v11(6)</Template>
  <TotalTime>113</TotalTime>
  <Words>435</Words>
  <Application>Microsoft Office PowerPoint</Application>
  <PresentationFormat>Širokoúhlá obrazovka</PresentationFormat>
  <Paragraphs>89</Paragraphs>
  <Slides>23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7" baseType="lpstr">
      <vt:lpstr>Arial</vt:lpstr>
      <vt:lpstr>Tahoma</vt:lpstr>
      <vt:lpstr>Wingdings</vt:lpstr>
      <vt:lpstr>Prezentace_MU_CZ</vt:lpstr>
      <vt:lpstr>CEFR: obávaný, neznámý, inspirativní</vt:lpstr>
      <vt:lpstr>Co Vás napadne, když se řekne CEFR?</vt:lpstr>
      <vt:lpstr>Prezentace aplikace PowerPoint</vt:lpstr>
      <vt:lpstr>Co je CEFR? Nebo není?</vt:lpstr>
      <vt:lpstr>Co znamenají tato čísla? </vt:lpstr>
      <vt:lpstr>Co znamenají tato čísla?</vt:lpstr>
      <vt:lpstr>K čemu je CEFR?</vt:lpstr>
      <vt:lpstr>Význam CEFRu</vt:lpstr>
      <vt:lpstr>CEFR je třeba přizpůsobit konkrétnímu kontextu</vt:lpstr>
      <vt:lpstr>„Zubatý profil“</vt:lpstr>
      <vt:lpstr>Profil fiktivního uživatele</vt:lpstr>
      <vt:lpstr>6 úrovní, „meziúrovně“</vt:lpstr>
      <vt:lpstr>Komunikační situace a všeobecné kompetence</vt:lpstr>
      <vt:lpstr>Prezentace aplikace PowerPoint</vt:lpstr>
      <vt:lpstr>Historie CEFRu</vt:lpstr>
      <vt:lpstr>Klíčové koncepty</vt:lpstr>
      <vt:lpstr>Důraz na akci, mediace, plurilingvismus </vt:lpstr>
      <vt:lpstr>Aktivita Plurilingvismus: Jaké jazyky figurují ve Vašem životě? Kam byste je situovali a jaké by měly barvy?</vt:lpstr>
      <vt:lpstr>Aktivita Plurilingvismus</vt:lpstr>
      <vt:lpstr>CEFR a plurilingvismus</vt:lpstr>
      <vt:lpstr>CEFR a online komunikace</vt:lpstr>
      <vt:lpstr>Fonologická kompetence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CEFR: obávaný, neznámý, inspirativní</dc:title>
  <dc:creator>H</dc:creator>
  <cp:lastModifiedBy>H</cp:lastModifiedBy>
  <cp:revision>9</cp:revision>
  <cp:lastPrinted>1601-01-01T00:00:00Z</cp:lastPrinted>
  <dcterms:created xsi:type="dcterms:W3CDTF">2023-10-01T17:42:14Z</dcterms:created>
  <dcterms:modified xsi:type="dcterms:W3CDTF">2023-10-01T19:36:02Z</dcterms:modified>
</cp:coreProperties>
</file>