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9" r:id="rId6"/>
    <p:sldId id="271" r:id="rId7"/>
    <p:sldId id="272" r:id="rId8"/>
    <p:sldId id="270" r:id="rId9"/>
    <p:sldId id="260" r:id="rId10"/>
    <p:sldId id="261" r:id="rId11"/>
    <p:sldId id="262" r:id="rId12"/>
    <p:sldId id="263" r:id="rId13"/>
    <p:sldId id="265" r:id="rId14"/>
    <p:sldId id="264" r:id="rId15"/>
    <p:sldId id="268" r:id="rId16"/>
    <p:sldId id="266" r:id="rId17"/>
    <p:sldId id="267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4BC8FF"/>
    <a:srgbClr val="9100DC"/>
    <a:srgbClr val="00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04" d="100"/>
          <a:sy n="104" d="100"/>
        </p:scale>
        <p:origin x="132" y="32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cizincijmk.cz/c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suz.cz/co-delame/provoz-zarizeni/prs-zastavk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yq01jGpk11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er.vimeo.com/video/72054604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výuky češtiny jako druhého/cizího jazyka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Cílové skupiny</a:t>
            </a:r>
            <a:br>
              <a:rPr lang="cs-CZ" dirty="0"/>
            </a:br>
            <a:r>
              <a:rPr lang="cs-CZ" dirty="0"/>
              <a:t>výuky češtiny pro</a:t>
            </a:r>
            <a:br>
              <a:rPr lang="cs-CZ" dirty="0"/>
            </a:br>
            <a:r>
              <a:rPr lang="cs-CZ" dirty="0"/>
              <a:t> cizince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564" y="363552"/>
            <a:ext cx="5331573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Cílové skupiny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Cílové skupiny: úroveň jazyka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A1 (A1.1, A1.2), A2 (A2.1, A2.2), B1…</a:t>
            </a:r>
          </a:p>
          <a:p>
            <a:r>
              <a:rPr lang="cs-CZ" dirty="0"/>
              <a:t>začátečníci, falešní začátečníci, mírně pokročilí, středně pokročilí…</a:t>
            </a:r>
          </a:p>
          <a:p>
            <a:r>
              <a:rPr lang="cs-CZ" dirty="0" err="1"/>
              <a:t>beginners</a:t>
            </a:r>
            <a:r>
              <a:rPr lang="cs-CZ" dirty="0"/>
              <a:t>, </a:t>
            </a:r>
            <a:r>
              <a:rPr lang="cs-CZ" dirty="0" err="1"/>
              <a:t>elementary</a:t>
            </a:r>
            <a:r>
              <a:rPr lang="cs-CZ" dirty="0"/>
              <a:t>, </a:t>
            </a:r>
            <a:r>
              <a:rPr lang="cs-CZ" dirty="0" err="1"/>
              <a:t>pre-intermediate</a:t>
            </a:r>
            <a:r>
              <a:rPr lang="cs-CZ" dirty="0"/>
              <a:t>, </a:t>
            </a:r>
            <a:r>
              <a:rPr lang="cs-CZ" dirty="0" err="1"/>
              <a:t>intermediate</a:t>
            </a:r>
            <a:r>
              <a:rPr lang="cs-CZ" dirty="0"/>
              <a:t>, </a:t>
            </a:r>
            <a:r>
              <a:rPr lang="cs-CZ" dirty="0" err="1"/>
              <a:t>upper</a:t>
            </a:r>
            <a:r>
              <a:rPr lang="cs-CZ" dirty="0"/>
              <a:t> </a:t>
            </a:r>
            <a:r>
              <a:rPr lang="cs-CZ" dirty="0" err="1"/>
              <a:t>intermediate</a:t>
            </a:r>
            <a:r>
              <a:rPr lang="cs-CZ" dirty="0"/>
              <a:t>, </a:t>
            </a:r>
            <a:r>
              <a:rPr lang="cs-CZ" dirty="0" err="1"/>
              <a:t>advanced</a:t>
            </a:r>
            <a:r>
              <a:rPr lang="cs-CZ" dirty="0"/>
              <a:t>, </a:t>
            </a:r>
            <a:r>
              <a:rPr lang="cs-CZ" dirty="0" err="1"/>
              <a:t>proficiency</a:t>
            </a: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8214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Cílové skupiny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Cílové skupiny: věk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Rodiče s dětmi, předškolní věk, mladší školní věk, starší školní věk – teenageři, VŠ studenti, dospělí, senioři</a:t>
            </a:r>
          </a:p>
          <a:p>
            <a:endParaRPr lang="cs-CZ" dirty="0"/>
          </a:p>
          <a:p>
            <a:r>
              <a:rPr lang="cs-CZ" dirty="0"/>
              <a:t>Kombinace (senioři a vnuci)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https://www.cizincijmk.cz/cs/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186" y="280889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8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Cílové skupiny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02021"/>
            <a:ext cx="10753200" cy="1289981"/>
          </a:xfrm>
        </p:spPr>
        <p:txBody>
          <a:bodyPr/>
          <a:lstStyle/>
          <a:p>
            <a:r>
              <a:rPr lang="cs-CZ" dirty="0"/>
              <a:t>Cílové skupiny: mateřský jazyk/země původu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Slované a Neslované (rychlejší, efektivnější výuka)</a:t>
            </a:r>
          </a:p>
          <a:p>
            <a:r>
              <a:rPr lang="cs-CZ" dirty="0"/>
              <a:t>Studenti z jedné země (Ukrajinci, Vietnamci, Indové…)</a:t>
            </a:r>
          </a:p>
          <a:p>
            <a:r>
              <a:rPr lang="cs-CZ" dirty="0"/>
              <a:t>Důležité brát v potaz i náboženský aspekt (např. Ramadán)</a:t>
            </a:r>
          </a:p>
        </p:txBody>
      </p:sp>
    </p:spTree>
    <p:extLst>
      <p:ext uri="{BB962C8B-B14F-4D97-AF65-F5344CB8AC3E}">
        <p14:creationId xmlns:p14="http://schemas.microsoft.com/office/powerpoint/2010/main" val="3406069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Cílové skupiny: profese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16421"/>
            <a:ext cx="10753200" cy="4515579"/>
          </a:xfrm>
        </p:spPr>
        <p:txBody>
          <a:bodyPr/>
          <a:lstStyle/>
          <a:p>
            <a:r>
              <a:rPr lang="cs-CZ" dirty="0"/>
              <a:t>Čeština ke specifickým účelům: např. čeština pro univerzitní studium, čeština pro mediky, pro lékaře a zdravotníky, ekonomická čeština, právnická čeština atd. (</a:t>
            </a:r>
            <a:r>
              <a:rPr lang="cs-CZ" dirty="0" err="1"/>
              <a:t>czechonline</a:t>
            </a:r>
            <a:r>
              <a:rPr lang="cs-CZ" dirty="0"/>
              <a:t>)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Akademická čeština (např. kurzy pro studenty Ph.D. a zaměstnance MU) – potřebují češtinu?</a:t>
            </a:r>
          </a:p>
          <a:p>
            <a:r>
              <a:rPr lang="cs-CZ" dirty="0"/>
              <a:t>Komerční/bezplatné kurzy pro firmy (např. Centrum pro cizince: </a:t>
            </a:r>
            <a:r>
              <a:rPr lang="cs-CZ" dirty="0" err="1"/>
              <a:t>Mosilana</a:t>
            </a:r>
            <a:r>
              <a:rPr lang="cs-CZ" dirty="0"/>
              <a:t>: směny)</a:t>
            </a:r>
          </a:p>
          <a:p>
            <a:r>
              <a:rPr lang="cs-CZ" dirty="0"/>
              <a:t>Může být spojeno s kariérním poradenstvím (https://www.cizincijmk.cz/</a:t>
            </a:r>
            <a:r>
              <a:rPr lang="cs-CZ" dirty="0" err="1"/>
              <a:t>cs</a:t>
            </a:r>
            <a:r>
              <a:rPr lang="cs-CZ" dirty="0"/>
              <a:t>/</a:t>
            </a:r>
            <a:r>
              <a:rPr lang="cs-CZ" dirty="0" err="1"/>
              <a:t>sluzby-karierniho-poradenstvi</a:t>
            </a:r>
            <a:r>
              <a:rPr lang="cs-CZ" dirty="0"/>
              <a:t>/)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31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Cílové skupiny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základě sociálního/politického statusu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Kurzy pro azylanty a uprchlíky (JMK: Organizace pro pomoc uprchlíkům, Přijímací středisko Zastávka u Brna</a:t>
            </a:r>
          </a:p>
          <a:p>
            <a:pPr marL="72000" indent="0">
              <a:buNone/>
            </a:pPr>
            <a:r>
              <a:rPr lang="cs-CZ" dirty="0">
                <a:hlinkClick r:id="rId2"/>
              </a:rPr>
              <a:t>https://www.suz.cz/co-</a:t>
            </a:r>
            <a:r>
              <a:rPr lang="cs-CZ" dirty="0" err="1">
                <a:hlinkClick r:id="rId2"/>
              </a:rPr>
              <a:t>delame</a:t>
            </a:r>
            <a:r>
              <a:rPr lang="cs-CZ" dirty="0">
                <a:hlinkClick r:id="rId2"/>
              </a:rPr>
              <a:t>/provoz-</a:t>
            </a:r>
            <a:r>
              <a:rPr lang="cs-CZ" dirty="0" err="1">
                <a:hlinkClick r:id="rId2"/>
              </a:rPr>
              <a:t>zarizeni</a:t>
            </a:r>
            <a:r>
              <a:rPr lang="cs-CZ" dirty="0">
                <a:hlinkClick r:id="rId2"/>
              </a:rPr>
              <a:t>/prs-</a:t>
            </a:r>
            <a:r>
              <a:rPr lang="cs-CZ" dirty="0" err="1">
                <a:hlinkClick r:id="rId2"/>
              </a:rPr>
              <a:t>zastavka</a:t>
            </a:r>
            <a:r>
              <a:rPr lang="cs-CZ" dirty="0">
                <a:hlinkClick r:id="rId2"/>
              </a:rPr>
              <a:t>/</a:t>
            </a:r>
            <a:r>
              <a:rPr lang="cs-CZ" dirty="0"/>
              <a:t>)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52" y="3277637"/>
            <a:ext cx="4630270" cy="307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Cílová skupina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895966"/>
          </a:xfrm>
        </p:spPr>
        <p:txBody>
          <a:bodyPr/>
          <a:lstStyle/>
          <a:p>
            <a:r>
              <a:rPr lang="cs-CZ" dirty="0"/>
              <a:t>Pro jakou cílovou skupinu jsou vhodná tato videa?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https://www.youtube.com/watch?v=yq01jGpk11o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36" y="2719549"/>
            <a:ext cx="4572009" cy="22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0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Cílové skupiny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Kombinace: kurzy češtiny pro </a:t>
            </a:r>
            <a:r>
              <a:rPr lang="cs-CZ" dirty="0" err="1"/>
              <a:t>ukr</a:t>
            </a:r>
            <a:r>
              <a:rPr lang="cs-CZ" dirty="0"/>
              <a:t>. zdravotníky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00" y="230439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11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 přípravě kurzu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40069"/>
            <a:ext cx="10753200" cy="4974021"/>
          </a:xfrm>
        </p:spPr>
        <p:txBody>
          <a:bodyPr/>
          <a:lstStyle/>
          <a:p>
            <a:r>
              <a:rPr lang="cs-CZ" dirty="0"/>
              <a:t>Pro koho?</a:t>
            </a:r>
          </a:p>
          <a:p>
            <a:r>
              <a:rPr lang="cs-CZ" dirty="0"/>
              <a:t>Analýza potřeb (dotazník, rozhovor, aktivity na úvodní lekci)</a:t>
            </a:r>
          </a:p>
          <a:p>
            <a:r>
              <a:rPr lang="cs-CZ" dirty="0"/>
              <a:t>Jaké cíle?</a:t>
            </a:r>
          </a:p>
          <a:p>
            <a:r>
              <a:rPr lang="cs-CZ" dirty="0"/>
              <a:t>Metody? (vč. autonomního učení)</a:t>
            </a:r>
          </a:p>
          <a:p>
            <a:r>
              <a:rPr lang="cs-CZ" dirty="0"/>
              <a:t>Forma (prezenční, e-</a:t>
            </a:r>
            <a:r>
              <a:rPr lang="cs-CZ" dirty="0" err="1"/>
              <a:t>learning</a:t>
            </a:r>
            <a:r>
              <a:rPr lang="cs-CZ" dirty="0"/>
              <a:t>, online, hybrid, </a:t>
            </a:r>
            <a:r>
              <a:rPr lang="cs-CZ" dirty="0" err="1"/>
              <a:t>blended</a:t>
            </a:r>
            <a:r>
              <a:rPr lang="cs-CZ" dirty="0"/>
              <a:t> – </a:t>
            </a:r>
            <a:r>
              <a:rPr lang="cs-CZ" dirty="0" err="1"/>
              <a:t>prezenčně+e-learning</a:t>
            </a:r>
            <a:r>
              <a:rPr lang="cs-CZ" dirty="0"/>
              <a:t>)</a:t>
            </a:r>
          </a:p>
          <a:p>
            <a:r>
              <a:rPr lang="cs-CZ" dirty="0"/>
              <a:t>Pomůcky, učebnice , výukové materiály, online nástroje</a:t>
            </a:r>
          </a:p>
          <a:p>
            <a:r>
              <a:rPr lang="cs-CZ" dirty="0"/>
              <a:t>Komunikace (Google </a:t>
            </a:r>
            <a:r>
              <a:rPr lang="cs-CZ" dirty="0" err="1"/>
              <a:t>Classroom</a:t>
            </a:r>
            <a:r>
              <a:rPr lang="cs-CZ" dirty="0"/>
              <a:t>?)</a:t>
            </a:r>
          </a:p>
          <a:p>
            <a:r>
              <a:rPr lang="cs-CZ" dirty="0"/>
              <a:t>Harmonogram kurzu (kolik lekcí, kdy, jak často)</a:t>
            </a:r>
          </a:p>
          <a:p>
            <a:r>
              <a:rPr lang="cs-CZ" dirty="0"/>
              <a:t>Výstup z kurzu (Hodnocení? Test? Certifikát?)</a:t>
            </a:r>
          </a:p>
          <a:p>
            <a:r>
              <a:rPr lang="cs-CZ" dirty="0"/>
              <a:t>Návaznost </a:t>
            </a:r>
          </a:p>
        </p:txBody>
      </p:sp>
    </p:spTree>
    <p:extLst>
      <p:ext uri="{BB962C8B-B14F-4D97-AF65-F5344CB8AC3E}">
        <p14:creationId xmlns:p14="http://schemas.microsoft.com/office/powerpoint/2010/main" val="4178852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9D795F-455F-11BC-B51B-87509BE6E8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7AE467-248F-2CD3-462E-AAA9EF3ED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9730E9-B473-3A04-DC4C-32DB93C54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Skupinová práce: Navrhněte kurz pro vybranou cílovou skupinu.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3B1452-15A3-60C3-1CBF-B834D40D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Očekávání, potřeby?</a:t>
            </a:r>
          </a:p>
          <a:p>
            <a:r>
              <a:rPr lang="cs-CZ" dirty="0"/>
              <a:t>Cíle?</a:t>
            </a:r>
          </a:p>
          <a:p>
            <a:r>
              <a:rPr lang="cs-CZ" dirty="0"/>
              <a:t>Forma?</a:t>
            </a:r>
          </a:p>
          <a:p>
            <a:r>
              <a:rPr lang="cs-CZ" dirty="0"/>
              <a:t>Časová dotace?</a:t>
            </a:r>
          </a:p>
          <a:p>
            <a:r>
              <a:rPr lang="cs-CZ" dirty="0"/>
              <a:t>Metody?</a:t>
            </a:r>
          </a:p>
          <a:p>
            <a:r>
              <a:rPr lang="cs-CZ" dirty="0"/>
              <a:t>Pomůcky, učebnice, online nástroje, prostředí?</a:t>
            </a:r>
          </a:p>
          <a:p>
            <a:r>
              <a:rPr lang="cs-CZ" dirty="0"/>
              <a:t>Výstup z kurzu?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4030261-1038-2B26-C160-D5DB91CC4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722" y="1296002"/>
            <a:ext cx="2762636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74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B1C6A6-93AA-725D-97B4-197D11DFB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D6B407-B5AE-D10D-FE37-A03DA6BC43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C5E189-2908-3884-8E49-80FEE168F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C5F6B3-9BC0-744F-4BD8-75888A25D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</a:t>
            </a:r>
          </a:p>
          <a:p>
            <a:pPr marL="72000" indent="0">
              <a:buNone/>
            </a:pPr>
            <a:endParaRPr lang="cs-CZ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72000" indent="0">
              <a:buNone/>
            </a:pPr>
            <a:endParaRPr lang="cs-CZ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72000" indent="0">
              <a:buNone/>
            </a:pPr>
            <a:endParaRPr lang="cs-CZ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72000" indent="0">
              <a:buNone/>
            </a:pPr>
            <a:r>
              <a:rPr lang="cs-CZ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158083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Cílové skupiny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19999"/>
            <a:ext cx="10753200" cy="2161993"/>
          </a:xfrm>
        </p:spPr>
        <p:txBody>
          <a:bodyPr/>
          <a:lstStyle/>
          <a:p>
            <a:r>
              <a:rPr lang="cs-CZ" dirty="0"/>
              <a:t>„Ti (Slované) se učí </a:t>
            </a:r>
            <a:r>
              <a:rPr lang="en-US" dirty="0"/>
              <a:t>[…] </a:t>
            </a:r>
            <a:r>
              <a:rPr lang="en-US" dirty="0" err="1"/>
              <a:t>nejpomaleji</a:t>
            </a:r>
            <a:r>
              <a:rPr lang="en-US" dirty="0"/>
              <a:t> a </a:t>
            </a:r>
            <a:r>
              <a:rPr lang="en-US" dirty="0" err="1"/>
              <a:t>nejh</a:t>
            </a:r>
            <a:r>
              <a:rPr lang="cs-CZ" dirty="0" err="1"/>
              <a:t>ůře</a:t>
            </a:r>
            <a:r>
              <a:rPr lang="cs-CZ" dirty="0"/>
              <a:t>, právě díky tomu, že spoléhají, že je jejich mateřský jazyk k češtině dovede.“</a:t>
            </a:r>
            <a:br>
              <a:rPr lang="cs-CZ" dirty="0"/>
            </a:br>
            <a:r>
              <a:rPr lang="cs-CZ" sz="2000" dirty="0"/>
              <a:t>Eva </a:t>
            </a:r>
            <a:r>
              <a:rPr lang="cs-CZ" sz="2000" dirty="0" err="1"/>
              <a:t>Rusínová</a:t>
            </a:r>
            <a:r>
              <a:rPr lang="cs-CZ" sz="2000" dirty="0"/>
              <a:t>, ředitelka Letní školy v Brně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3331028"/>
            <a:ext cx="10753200" cy="2500971"/>
          </a:xfrm>
        </p:spPr>
        <p:txBody>
          <a:bodyPr/>
          <a:lstStyle/>
          <a:p>
            <a:r>
              <a:rPr lang="cs-CZ" dirty="0"/>
              <a:t>Souhlasíte s tímto výrokem? Proč ano/ne? V čem ano/ne?</a:t>
            </a:r>
          </a:p>
        </p:txBody>
      </p:sp>
    </p:spTree>
    <p:extLst>
      <p:ext uri="{BB962C8B-B14F-4D97-AF65-F5344CB8AC3E}">
        <p14:creationId xmlns:p14="http://schemas.microsoft.com/office/powerpoint/2010/main" val="46141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653143"/>
            <a:ext cx="11146492" cy="4893582"/>
          </a:xfrm>
        </p:spPr>
      </p:pic>
      <p:sp>
        <p:nvSpPr>
          <p:cNvPr id="9" name="Volný tvar 8"/>
          <p:cNvSpPr/>
          <p:nvPr/>
        </p:nvSpPr>
        <p:spPr bwMode="auto">
          <a:xfrm>
            <a:off x="5795586" y="1322614"/>
            <a:ext cx="3055191" cy="2914650"/>
          </a:xfrm>
          <a:custGeom>
            <a:avLst/>
            <a:gdLst>
              <a:gd name="connsiteX0" fmla="*/ 490914 w 3055191"/>
              <a:gd name="connsiteY0" fmla="*/ 65315 h 2914650"/>
              <a:gd name="connsiteX1" fmla="*/ 319464 w 3055191"/>
              <a:gd name="connsiteY1" fmla="*/ 73479 h 2914650"/>
              <a:gd name="connsiteX2" fmla="*/ 270478 w 3055191"/>
              <a:gd name="connsiteY2" fmla="*/ 81643 h 2914650"/>
              <a:gd name="connsiteX3" fmla="*/ 262314 w 3055191"/>
              <a:gd name="connsiteY3" fmla="*/ 106136 h 2914650"/>
              <a:gd name="connsiteX4" fmla="*/ 237821 w 3055191"/>
              <a:gd name="connsiteY4" fmla="*/ 138793 h 2914650"/>
              <a:gd name="connsiteX5" fmla="*/ 221493 w 3055191"/>
              <a:gd name="connsiteY5" fmla="*/ 171450 h 2914650"/>
              <a:gd name="connsiteX6" fmla="*/ 188835 w 3055191"/>
              <a:gd name="connsiteY6" fmla="*/ 220436 h 2914650"/>
              <a:gd name="connsiteX7" fmla="*/ 172507 w 3055191"/>
              <a:gd name="connsiteY7" fmla="*/ 244929 h 2914650"/>
              <a:gd name="connsiteX8" fmla="*/ 156178 w 3055191"/>
              <a:gd name="connsiteY8" fmla="*/ 277586 h 2914650"/>
              <a:gd name="connsiteX9" fmla="*/ 139850 w 3055191"/>
              <a:gd name="connsiteY9" fmla="*/ 334736 h 2914650"/>
              <a:gd name="connsiteX10" fmla="*/ 123521 w 3055191"/>
              <a:gd name="connsiteY10" fmla="*/ 383722 h 2914650"/>
              <a:gd name="connsiteX11" fmla="*/ 139850 w 3055191"/>
              <a:gd name="connsiteY11" fmla="*/ 644979 h 2914650"/>
              <a:gd name="connsiteX12" fmla="*/ 148014 w 3055191"/>
              <a:gd name="connsiteY12" fmla="*/ 669472 h 2914650"/>
              <a:gd name="connsiteX13" fmla="*/ 156178 w 3055191"/>
              <a:gd name="connsiteY13" fmla="*/ 702129 h 2914650"/>
              <a:gd name="connsiteX14" fmla="*/ 148014 w 3055191"/>
              <a:gd name="connsiteY14" fmla="*/ 783772 h 2914650"/>
              <a:gd name="connsiteX15" fmla="*/ 131685 w 3055191"/>
              <a:gd name="connsiteY15" fmla="*/ 808265 h 2914650"/>
              <a:gd name="connsiteX16" fmla="*/ 115357 w 3055191"/>
              <a:gd name="connsiteY16" fmla="*/ 840922 h 2914650"/>
              <a:gd name="connsiteX17" fmla="*/ 99028 w 3055191"/>
              <a:gd name="connsiteY17" fmla="*/ 906236 h 2914650"/>
              <a:gd name="connsiteX18" fmla="*/ 90864 w 3055191"/>
              <a:gd name="connsiteY18" fmla="*/ 938893 h 2914650"/>
              <a:gd name="connsiteX19" fmla="*/ 74535 w 3055191"/>
              <a:gd name="connsiteY19" fmla="*/ 963386 h 2914650"/>
              <a:gd name="connsiteX20" fmla="*/ 58207 w 3055191"/>
              <a:gd name="connsiteY20" fmla="*/ 1012372 h 2914650"/>
              <a:gd name="connsiteX21" fmla="*/ 41878 w 3055191"/>
              <a:gd name="connsiteY21" fmla="*/ 1069522 h 2914650"/>
              <a:gd name="connsiteX22" fmla="*/ 50043 w 3055191"/>
              <a:gd name="connsiteY22" fmla="*/ 1363436 h 2914650"/>
              <a:gd name="connsiteX23" fmla="*/ 58207 w 3055191"/>
              <a:gd name="connsiteY23" fmla="*/ 1436915 h 2914650"/>
              <a:gd name="connsiteX24" fmla="*/ 74535 w 3055191"/>
              <a:gd name="connsiteY24" fmla="*/ 1592036 h 2914650"/>
              <a:gd name="connsiteX25" fmla="*/ 82700 w 3055191"/>
              <a:gd name="connsiteY25" fmla="*/ 1738993 h 2914650"/>
              <a:gd name="connsiteX26" fmla="*/ 58207 w 3055191"/>
              <a:gd name="connsiteY26" fmla="*/ 2122715 h 2914650"/>
              <a:gd name="connsiteX27" fmla="*/ 33714 w 3055191"/>
              <a:gd name="connsiteY27" fmla="*/ 2188029 h 2914650"/>
              <a:gd name="connsiteX28" fmla="*/ 25550 w 3055191"/>
              <a:gd name="connsiteY28" fmla="*/ 2220686 h 2914650"/>
              <a:gd name="connsiteX29" fmla="*/ 9221 w 3055191"/>
              <a:gd name="connsiteY29" fmla="*/ 2269672 h 2914650"/>
              <a:gd name="connsiteX30" fmla="*/ 9221 w 3055191"/>
              <a:gd name="connsiteY30" fmla="*/ 2424793 h 2914650"/>
              <a:gd name="connsiteX31" fmla="*/ 41878 w 3055191"/>
              <a:gd name="connsiteY31" fmla="*/ 2506436 h 2914650"/>
              <a:gd name="connsiteX32" fmla="*/ 66371 w 3055191"/>
              <a:gd name="connsiteY32" fmla="*/ 2563586 h 2914650"/>
              <a:gd name="connsiteX33" fmla="*/ 99028 w 3055191"/>
              <a:gd name="connsiteY33" fmla="*/ 2596243 h 2914650"/>
              <a:gd name="connsiteX34" fmla="*/ 115357 w 3055191"/>
              <a:gd name="connsiteY34" fmla="*/ 2628900 h 2914650"/>
              <a:gd name="connsiteX35" fmla="*/ 164343 w 3055191"/>
              <a:gd name="connsiteY35" fmla="*/ 2677886 h 2914650"/>
              <a:gd name="connsiteX36" fmla="*/ 221493 w 3055191"/>
              <a:gd name="connsiteY36" fmla="*/ 2726872 h 2914650"/>
              <a:gd name="connsiteX37" fmla="*/ 245985 w 3055191"/>
              <a:gd name="connsiteY37" fmla="*/ 2735036 h 2914650"/>
              <a:gd name="connsiteX38" fmla="*/ 262314 w 3055191"/>
              <a:gd name="connsiteY38" fmla="*/ 2759529 h 2914650"/>
              <a:gd name="connsiteX39" fmla="*/ 343957 w 3055191"/>
              <a:gd name="connsiteY39" fmla="*/ 2808515 h 2914650"/>
              <a:gd name="connsiteX40" fmla="*/ 425600 w 3055191"/>
              <a:gd name="connsiteY40" fmla="*/ 2865665 h 2914650"/>
              <a:gd name="connsiteX41" fmla="*/ 450093 w 3055191"/>
              <a:gd name="connsiteY41" fmla="*/ 2873829 h 2914650"/>
              <a:gd name="connsiteX42" fmla="*/ 482750 w 3055191"/>
              <a:gd name="connsiteY42" fmla="*/ 2890157 h 2914650"/>
              <a:gd name="connsiteX43" fmla="*/ 515407 w 3055191"/>
              <a:gd name="connsiteY43" fmla="*/ 2898322 h 2914650"/>
              <a:gd name="connsiteX44" fmla="*/ 539900 w 3055191"/>
              <a:gd name="connsiteY44" fmla="*/ 2906486 h 2914650"/>
              <a:gd name="connsiteX45" fmla="*/ 654200 w 3055191"/>
              <a:gd name="connsiteY45" fmla="*/ 2914650 h 2914650"/>
              <a:gd name="connsiteX46" fmla="*/ 874635 w 3055191"/>
              <a:gd name="connsiteY46" fmla="*/ 2906486 h 2914650"/>
              <a:gd name="connsiteX47" fmla="*/ 964443 w 3055191"/>
              <a:gd name="connsiteY47" fmla="*/ 2898322 h 2914650"/>
              <a:gd name="connsiteX48" fmla="*/ 1070578 w 3055191"/>
              <a:gd name="connsiteY48" fmla="*/ 2881993 h 2914650"/>
              <a:gd name="connsiteX49" fmla="*/ 1168550 w 3055191"/>
              <a:gd name="connsiteY49" fmla="*/ 2873829 h 2914650"/>
              <a:gd name="connsiteX50" fmla="*/ 1242028 w 3055191"/>
              <a:gd name="connsiteY50" fmla="*/ 2857500 h 2914650"/>
              <a:gd name="connsiteX51" fmla="*/ 1454300 w 3055191"/>
              <a:gd name="connsiteY51" fmla="*/ 2833007 h 2914650"/>
              <a:gd name="connsiteX52" fmla="*/ 1780871 w 3055191"/>
              <a:gd name="connsiteY52" fmla="*/ 2808515 h 2914650"/>
              <a:gd name="connsiteX53" fmla="*/ 1911500 w 3055191"/>
              <a:gd name="connsiteY53" fmla="*/ 2784022 h 2914650"/>
              <a:gd name="connsiteX54" fmla="*/ 1952321 w 3055191"/>
              <a:gd name="connsiteY54" fmla="*/ 2775857 h 2914650"/>
              <a:gd name="connsiteX55" fmla="*/ 2213578 w 3055191"/>
              <a:gd name="connsiteY55" fmla="*/ 2759529 h 2914650"/>
              <a:gd name="connsiteX56" fmla="*/ 2491164 w 3055191"/>
              <a:gd name="connsiteY56" fmla="*/ 2743200 h 2914650"/>
              <a:gd name="connsiteX57" fmla="*/ 2531985 w 3055191"/>
              <a:gd name="connsiteY57" fmla="*/ 2735036 h 2914650"/>
              <a:gd name="connsiteX58" fmla="*/ 2597300 w 3055191"/>
              <a:gd name="connsiteY58" fmla="*/ 2726872 h 2914650"/>
              <a:gd name="connsiteX59" fmla="*/ 2711600 w 3055191"/>
              <a:gd name="connsiteY59" fmla="*/ 2702379 h 2914650"/>
              <a:gd name="connsiteX60" fmla="*/ 2785078 w 3055191"/>
              <a:gd name="connsiteY60" fmla="*/ 2677886 h 2914650"/>
              <a:gd name="connsiteX61" fmla="*/ 2834064 w 3055191"/>
              <a:gd name="connsiteY61" fmla="*/ 2620736 h 2914650"/>
              <a:gd name="connsiteX62" fmla="*/ 2842228 w 3055191"/>
              <a:gd name="connsiteY62" fmla="*/ 2588079 h 2914650"/>
              <a:gd name="connsiteX63" fmla="*/ 2883050 w 3055191"/>
              <a:gd name="connsiteY63" fmla="*/ 2530929 h 2914650"/>
              <a:gd name="connsiteX64" fmla="*/ 2891214 w 3055191"/>
              <a:gd name="connsiteY64" fmla="*/ 2498272 h 2914650"/>
              <a:gd name="connsiteX65" fmla="*/ 2932035 w 3055191"/>
              <a:gd name="connsiteY65" fmla="*/ 2416629 h 2914650"/>
              <a:gd name="connsiteX66" fmla="*/ 2956528 w 3055191"/>
              <a:gd name="connsiteY66" fmla="*/ 2343150 h 2914650"/>
              <a:gd name="connsiteX67" fmla="*/ 2972857 w 3055191"/>
              <a:gd name="connsiteY67" fmla="*/ 2220686 h 2914650"/>
              <a:gd name="connsiteX68" fmla="*/ 2989185 w 3055191"/>
              <a:gd name="connsiteY68" fmla="*/ 2171700 h 2914650"/>
              <a:gd name="connsiteX69" fmla="*/ 3005514 w 3055191"/>
              <a:gd name="connsiteY69" fmla="*/ 2041072 h 2914650"/>
              <a:gd name="connsiteX70" fmla="*/ 3013678 w 3055191"/>
              <a:gd name="connsiteY70" fmla="*/ 2000250 h 2914650"/>
              <a:gd name="connsiteX71" fmla="*/ 3038171 w 3055191"/>
              <a:gd name="connsiteY71" fmla="*/ 1869622 h 2914650"/>
              <a:gd name="connsiteX72" fmla="*/ 3046335 w 3055191"/>
              <a:gd name="connsiteY72" fmla="*/ 1298122 h 2914650"/>
              <a:gd name="connsiteX73" fmla="*/ 3030007 w 3055191"/>
              <a:gd name="connsiteY73" fmla="*/ 1208315 h 2914650"/>
              <a:gd name="connsiteX74" fmla="*/ 3013678 w 3055191"/>
              <a:gd name="connsiteY74" fmla="*/ 1094015 h 2914650"/>
              <a:gd name="connsiteX75" fmla="*/ 3005514 w 3055191"/>
              <a:gd name="connsiteY75" fmla="*/ 1069522 h 2914650"/>
              <a:gd name="connsiteX76" fmla="*/ 2997350 w 3055191"/>
              <a:gd name="connsiteY76" fmla="*/ 1036865 h 2914650"/>
              <a:gd name="connsiteX77" fmla="*/ 2981021 w 3055191"/>
              <a:gd name="connsiteY77" fmla="*/ 1004207 h 2914650"/>
              <a:gd name="connsiteX78" fmla="*/ 2964693 w 3055191"/>
              <a:gd name="connsiteY78" fmla="*/ 938893 h 2914650"/>
              <a:gd name="connsiteX79" fmla="*/ 2956528 w 3055191"/>
              <a:gd name="connsiteY79" fmla="*/ 898072 h 2914650"/>
              <a:gd name="connsiteX80" fmla="*/ 2940200 w 3055191"/>
              <a:gd name="connsiteY80" fmla="*/ 873579 h 2914650"/>
              <a:gd name="connsiteX81" fmla="*/ 2915707 w 3055191"/>
              <a:gd name="connsiteY81" fmla="*/ 775607 h 2914650"/>
              <a:gd name="connsiteX82" fmla="*/ 2907543 w 3055191"/>
              <a:gd name="connsiteY82" fmla="*/ 742950 h 2914650"/>
              <a:gd name="connsiteX83" fmla="*/ 2899378 w 3055191"/>
              <a:gd name="connsiteY83" fmla="*/ 710293 h 2914650"/>
              <a:gd name="connsiteX84" fmla="*/ 2891214 w 3055191"/>
              <a:gd name="connsiteY84" fmla="*/ 653143 h 2914650"/>
              <a:gd name="connsiteX85" fmla="*/ 2883050 w 3055191"/>
              <a:gd name="connsiteY85" fmla="*/ 465365 h 2914650"/>
              <a:gd name="connsiteX86" fmla="*/ 2874885 w 3055191"/>
              <a:gd name="connsiteY86" fmla="*/ 432707 h 2914650"/>
              <a:gd name="connsiteX87" fmla="*/ 2866721 w 3055191"/>
              <a:gd name="connsiteY87" fmla="*/ 367393 h 2914650"/>
              <a:gd name="connsiteX88" fmla="*/ 2858557 w 3055191"/>
              <a:gd name="connsiteY88" fmla="*/ 334736 h 2914650"/>
              <a:gd name="connsiteX89" fmla="*/ 2842228 w 3055191"/>
              <a:gd name="connsiteY89" fmla="*/ 228600 h 2914650"/>
              <a:gd name="connsiteX90" fmla="*/ 2825900 w 3055191"/>
              <a:gd name="connsiteY90" fmla="*/ 204107 h 2914650"/>
              <a:gd name="connsiteX91" fmla="*/ 2711600 w 3055191"/>
              <a:gd name="connsiteY91" fmla="*/ 138793 h 2914650"/>
              <a:gd name="connsiteX92" fmla="*/ 2613628 w 3055191"/>
              <a:gd name="connsiteY92" fmla="*/ 122465 h 2914650"/>
              <a:gd name="connsiteX93" fmla="*/ 2556478 w 3055191"/>
              <a:gd name="connsiteY93" fmla="*/ 114300 h 2914650"/>
              <a:gd name="connsiteX94" fmla="*/ 2507493 w 3055191"/>
              <a:gd name="connsiteY94" fmla="*/ 106136 h 2914650"/>
              <a:gd name="connsiteX95" fmla="*/ 2417685 w 3055191"/>
              <a:gd name="connsiteY95" fmla="*/ 97972 h 2914650"/>
              <a:gd name="connsiteX96" fmla="*/ 2344207 w 3055191"/>
              <a:gd name="connsiteY96" fmla="*/ 89807 h 2914650"/>
              <a:gd name="connsiteX97" fmla="*/ 1968650 w 3055191"/>
              <a:gd name="connsiteY97" fmla="*/ 81643 h 2914650"/>
              <a:gd name="connsiteX98" fmla="*/ 1878843 w 3055191"/>
              <a:gd name="connsiteY98" fmla="*/ 73479 h 2914650"/>
              <a:gd name="connsiteX99" fmla="*/ 1821693 w 3055191"/>
              <a:gd name="connsiteY99" fmla="*/ 65315 h 2914650"/>
              <a:gd name="connsiteX100" fmla="*/ 1707393 w 3055191"/>
              <a:gd name="connsiteY100" fmla="*/ 57150 h 2914650"/>
              <a:gd name="connsiteX101" fmla="*/ 1642078 w 3055191"/>
              <a:gd name="connsiteY101" fmla="*/ 40822 h 2914650"/>
              <a:gd name="connsiteX102" fmla="*/ 1470628 w 3055191"/>
              <a:gd name="connsiteY102" fmla="*/ 24493 h 2914650"/>
              <a:gd name="connsiteX103" fmla="*/ 1315507 w 3055191"/>
              <a:gd name="connsiteY103" fmla="*/ 8165 h 2914650"/>
              <a:gd name="connsiteX104" fmla="*/ 1233864 w 3055191"/>
              <a:gd name="connsiteY104" fmla="*/ 0 h 2914650"/>
              <a:gd name="connsiteX105" fmla="*/ 915457 w 3055191"/>
              <a:gd name="connsiteY105" fmla="*/ 8165 h 2914650"/>
              <a:gd name="connsiteX106" fmla="*/ 841978 w 3055191"/>
              <a:gd name="connsiteY106" fmla="*/ 16329 h 2914650"/>
              <a:gd name="connsiteX107" fmla="*/ 752171 w 3055191"/>
              <a:gd name="connsiteY107" fmla="*/ 24493 h 2914650"/>
              <a:gd name="connsiteX108" fmla="*/ 719514 w 3055191"/>
              <a:gd name="connsiteY108" fmla="*/ 40822 h 2914650"/>
              <a:gd name="connsiteX109" fmla="*/ 654200 w 3055191"/>
              <a:gd name="connsiteY109" fmla="*/ 48986 h 2914650"/>
              <a:gd name="connsiteX110" fmla="*/ 605214 w 3055191"/>
              <a:gd name="connsiteY110" fmla="*/ 57150 h 2914650"/>
              <a:gd name="connsiteX111" fmla="*/ 572557 w 3055191"/>
              <a:gd name="connsiteY111" fmla="*/ 65315 h 2914650"/>
              <a:gd name="connsiteX112" fmla="*/ 490914 w 3055191"/>
              <a:gd name="connsiteY112" fmla="*/ 65315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055191" h="2914650">
                <a:moveTo>
                  <a:pt x="490914" y="65315"/>
                </a:moveTo>
                <a:cubicBezTo>
                  <a:pt x="448732" y="66676"/>
                  <a:pt x="376522" y="69253"/>
                  <a:pt x="319464" y="73479"/>
                </a:cubicBezTo>
                <a:cubicBezTo>
                  <a:pt x="302955" y="74702"/>
                  <a:pt x="284851" y="73430"/>
                  <a:pt x="270478" y="81643"/>
                </a:cubicBezTo>
                <a:cubicBezTo>
                  <a:pt x="263006" y="85913"/>
                  <a:pt x="266584" y="98664"/>
                  <a:pt x="262314" y="106136"/>
                </a:cubicBezTo>
                <a:cubicBezTo>
                  <a:pt x="255563" y="117950"/>
                  <a:pt x="245033" y="127254"/>
                  <a:pt x="237821" y="138793"/>
                </a:cubicBezTo>
                <a:cubicBezTo>
                  <a:pt x="231371" y="149114"/>
                  <a:pt x="227755" y="161014"/>
                  <a:pt x="221493" y="171450"/>
                </a:cubicBezTo>
                <a:cubicBezTo>
                  <a:pt x="211396" y="188278"/>
                  <a:pt x="199721" y="204107"/>
                  <a:pt x="188835" y="220436"/>
                </a:cubicBezTo>
                <a:cubicBezTo>
                  <a:pt x="183392" y="228600"/>
                  <a:pt x="176895" y="236153"/>
                  <a:pt x="172507" y="244929"/>
                </a:cubicBezTo>
                <a:cubicBezTo>
                  <a:pt x="167064" y="255815"/>
                  <a:pt x="160972" y="266399"/>
                  <a:pt x="156178" y="277586"/>
                </a:cubicBezTo>
                <a:cubicBezTo>
                  <a:pt x="147033" y="298924"/>
                  <a:pt x="146754" y="311722"/>
                  <a:pt x="139850" y="334736"/>
                </a:cubicBezTo>
                <a:cubicBezTo>
                  <a:pt x="134904" y="351222"/>
                  <a:pt x="123521" y="383722"/>
                  <a:pt x="123521" y="383722"/>
                </a:cubicBezTo>
                <a:cubicBezTo>
                  <a:pt x="126048" y="444370"/>
                  <a:pt x="125775" y="567566"/>
                  <a:pt x="139850" y="644979"/>
                </a:cubicBezTo>
                <a:cubicBezTo>
                  <a:pt x="141390" y="653446"/>
                  <a:pt x="145650" y="661197"/>
                  <a:pt x="148014" y="669472"/>
                </a:cubicBezTo>
                <a:cubicBezTo>
                  <a:pt x="151096" y="680261"/>
                  <a:pt x="153457" y="691243"/>
                  <a:pt x="156178" y="702129"/>
                </a:cubicBezTo>
                <a:cubicBezTo>
                  <a:pt x="153457" y="729343"/>
                  <a:pt x="154164" y="757122"/>
                  <a:pt x="148014" y="783772"/>
                </a:cubicBezTo>
                <a:cubicBezTo>
                  <a:pt x="145808" y="793333"/>
                  <a:pt x="136553" y="799745"/>
                  <a:pt x="131685" y="808265"/>
                </a:cubicBezTo>
                <a:cubicBezTo>
                  <a:pt x="125647" y="818832"/>
                  <a:pt x="119206" y="829376"/>
                  <a:pt x="115357" y="840922"/>
                </a:cubicBezTo>
                <a:cubicBezTo>
                  <a:pt x="108260" y="862212"/>
                  <a:pt x="104471" y="884465"/>
                  <a:pt x="99028" y="906236"/>
                </a:cubicBezTo>
                <a:cubicBezTo>
                  <a:pt x="96307" y="917122"/>
                  <a:pt x="97088" y="929557"/>
                  <a:pt x="90864" y="938893"/>
                </a:cubicBezTo>
                <a:lnTo>
                  <a:pt x="74535" y="963386"/>
                </a:lnTo>
                <a:cubicBezTo>
                  <a:pt x="69092" y="979715"/>
                  <a:pt x="62381" y="995674"/>
                  <a:pt x="58207" y="1012372"/>
                </a:cubicBezTo>
                <a:cubicBezTo>
                  <a:pt x="47956" y="1053378"/>
                  <a:pt x="53592" y="1034384"/>
                  <a:pt x="41878" y="1069522"/>
                </a:cubicBezTo>
                <a:cubicBezTo>
                  <a:pt x="44600" y="1167493"/>
                  <a:pt x="45691" y="1265524"/>
                  <a:pt x="50043" y="1363436"/>
                </a:cubicBezTo>
                <a:cubicBezTo>
                  <a:pt x="51137" y="1388055"/>
                  <a:pt x="55755" y="1412394"/>
                  <a:pt x="58207" y="1436915"/>
                </a:cubicBezTo>
                <a:cubicBezTo>
                  <a:pt x="73432" y="1589173"/>
                  <a:pt x="58938" y="1467260"/>
                  <a:pt x="74535" y="1592036"/>
                </a:cubicBezTo>
                <a:cubicBezTo>
                  <a:pt x="77257" y="1641022"/>
                  <a:pt x="82700" y="1689932"/>
                  <a:pt x="82700" y="1738993"/>
                </a:cubicBezTo>
                <a:cubicBezTo>
                  <a:pt x="82700" y="2095449"/>
                  <a:pt x="140285" y="1999594"/>
                  <a:pt x="58207" y="2122715"/>
                </a:cubicBezTo>
                <a:cubicBezTo>
                  <a:pt x="37251" y="2206540"/>
                  <a:pt x="65734" y="2102643"/>
                  <a:pt x="33714" y="2188029"/>
                </a:cubicBezTo>
                <a:cubicBezTo>
                  <a:pt x="29774" y="2198535"/>
                  <a:pt x="28774" y="2209939"/>
                  <a:pt x="25550" y="2220686"/>
                </a:cubicBezTo>
                <a:cubicBezTo>
                  <a:pt x="20604" y="2237172"/>
                  <a:pt x="9221" y="2269672"/>
                  <a:pt x="9221" y="2269672"/>
                </a:cubicBezTo>
                <a:cubicBezTo>
                  <a:pt x="-931" y="2340741"/>
                  <a:pt x="-5047" y="2339187"/>
                  <a:pt x="9221" y="2424793"/>
                </a:cubicBezTo>
                <a:cubicBezTo>
                  <a:pt x="15978" y="2465332"/>
                  <a:pt x="27343" y="2472521"/>
                  <a:pt x="41878" y="2506436"/>
                </a:cubicBezTo>
                <a:cubicBezTo>
                  <a:pt x="52386" y="2530955"/>
                  <a:pt x="48324" y="2539523"/>
                  <a:pt x="66371" y="2563586"/>
                </a:cubicBezTo>
                <a:cubicBezTo>
                  <a:pt x="75608" y="2575902"/>
                  <a:pt x="89791" y="2583927"/>
                  <a:pt x="99028" y="2596243"/>
                </a:cubicBezTo>
                <a:cubicBezTo>
                  <a:pt x="106330" y="2605979"/>
                  <a:pt x="107754" y="2619396"/>
                  <a:pt x="115357" y="2628900"/>
                </a:cubicBezTo>
                <a:cubicBezTo>
                  <a:pt x="129783" y="2646932"/>
                  <a:pt x="148014" y="2661557"/>
                  <a:pt x="164343" y="2677886"/>
                </a:cubicBezTo>
                <a:cubicBezTo>
                  <a:pt x="184430" y="2697973"/>
                  <a:pt x="196625" y="2714438"/>
                  <a:pt x="221493" y="2726872"/>
                </a:cubicBezTo>
                <a:cubicBezTo>
                  <a:pt x="229190" y="2730721"/>
                  <a:pt x="237821" y="2732315"/>
                  <a:pt x="245985" y="2735036"/>
                </a:cubicBezTo>
                <a:cubicBezTo>
                  <a:pt x="251428" y="2743200"/>
                  <a:pt x="254929" y="2753068"/>
                  <a:pt x="262314" y="2759529"/>
                </a:cubicBezTo>
                <a:cubicBezTo>
                  <a:pt x="312641" y="2803564"/>
                  <a:pt x="299196" y="2780540"/>
                  <a:pt x="343957" y="2808515"/>
                </a:cubicBezTo>
                <a:cubicBezTo>
                  <a:pt x="365244" y="2821819"/>
                  <a:pt x="404334" y="2858577"/>
                  <a:pt x="425600" y="2865665"/>
                </a:cubicBezTo>
                <a:cubicBezTo>
                  <a:pt x="433764" y="2868386"/>
                  <a:pt x="442183" y="2870439"/>
                  <a:pt x="450093" y="2873829"/>
                </a:cubicBezTo>
                <a:cubicBezTo>
                  <a:pt x="461279" y="2878623"/>
                  <a:pt x="471354" y="2885884"/>
                  <a:pt x="482750" y="2890157"/>
                </a:cubicBezTo>
                <a:cubicBezTo>
                  <a:pt x="493256" y="2894097"/>
                  <a:pt x="504618" y="2895239"/>
                  <a:pt x="515407" y="2898322"/>
                </a:cubicBezTo>
                <a:cubicBezTo>
                  <a:pt x="523682" y="2900686"/>
                  <a:pt x="531353" y="2905481"/>
                  <a:pt x="539900" y="2906486"/>
                </a:cubicBezTo>
                <a:cubicBezTo>
                  <a:pt x="577835" y="2910949"/>
                  <a:pt x="616100" y="2911929"/>
                  <a:pt x="654200" y="2914650"/>
                </a:cubicBezTo>
                <a:lnTo>
                  <a:pt x="874635" y="2906486"/>
                </a:lnTo>
                <a:cubicBezTo>
                  <a:pt x="904653" y="2904906"/>
                  <a:pt x="934589" y="2901834"/>
                  <a:pt x="964443" y="2898322"/>
                </a:cubicBezTo>
                <a:cubicBezTo>
                  <a:pt x="1109447" y="2881262"/>
                  <a:pt x="907485" y="2899160"/>
                  <a:pt x="1070578" y="2881993"/>
                </a:cubicBezTo>
                <a:cubicBezTo>
                  <a:pt x="1103168" y="2878563"/>
                  <a:pt x="1135893" y="2876550"/>
                  <a:pt x="1168550" y="2873829"/>
                </a:cubicBezTo>
                <a:cubicBezTo>
                  <a:pt x="1197897" y="2866492"/>
                  <a:pt x="1210946" y="2862680"/>
                  <a:pt x="1242028" y="2857500"/>
                </a:cubicBezTo>
                <a:cubicBezTo>
                  <a:pt x="1301995" y="2847505"/>
                  <a:pt x="1411495" y="2836431"/>
                  <a:pt x="1454300" y="2833007"/>
                </a:cubicBezTo>
                <a:cubicBezTo>
                  <a:pt x="1699189" y="2813417"/>
                  <a:pt x="1590305" y="2821219"/>
                  <a:pt x="1780871" y="2808515"/>
                </a:cubicBezTo>
                <a:cubicBezTo>
                  <a:pt x="1836861" y="2771188"/>
                  <a:pt x="1788446" y="2797695"/>
                  <a:pt x="1911500" y="2784022"/>
                </a:cubicBezTo>
                <a:cubicBezTo>
                  <a:pt x="1925292" y="2782490"/>
                  <a:pt x="1938529" y="2777389"/>
                  <a:pt x="1952321" y="2775857"/>
                </a:cubicBezTo>
                <a:cubicBezTo>
                  <a:pt x="2017844" y="2768576"/>
                  <a:pt x="2157621" y="2762474"/>
                  <a:pt x="2213578" y="2759529"/>
                </a:cubicBezTo>
                <a:cubicBezTo>
                  <a:pt x="2380418" y="2738675"/>
                  <a:pt x="2156077" y="2764819"/>
                  <a:pt x="2491164" y="2743200"/>
                </a:cubicBezTo>
                <a:cubicBezTo>
                  <a:pt x="2505012" y="2742307"/>
                  <a:pt x="2518270" y="2737146"/>
                  <a:pt x="2531985" y="2735036"/>
                </a:cubicBezTo>
                <a:cubicBezTo>
                  <a:pt x="2553671" y="2731700"/>
                  <a:pt x="2575579" y="2729975"/>
                  <a:pt x="2597300" y="2726872"/>
                </a:cubicBezTo>
                <a:cubicBezTo>
                  <a:pt x="2633261" y="2721735"/>
                  <a:pt x="2677893" y="2713615"/>
                  <a:pt x="2711600" y="2702379"/>
                </a:cubicBezTo>
                <a:lnTo>
                  <a:pt x="2785078" y="2677886"/>
                </a:lnTo>
                <a:cubicBezTo>
                  <a:pt x="2801418" y="2661546"/>
                  <a:pt x="2823591" y="2641682"/>
                  <a:pt x="2834064" y="2620736"/>
                </a:cubicBezTo>
                <a:cubicBezTo>
                  <a:pt x="2839082" y="2610700"/>
                  <a:pt x="2836855" y="2597930"/>
                  <a:pt x="2842228" y="2588079"/>
                </a:cubicBezTo>
                <a:cubicBezTo>
                  <a:pt x="2853438" y="2567527"/>
                  <a:pt x="2869443" y="2549979"/>
                  <a:pt x="2883050" y="2530929"/>
                </a:cubicBezTo>
                <a:cubicBezTo>
                  <a:pt x="2885771" y="2520043"/>
                  <a:pt x="2886794" y="2508585"/>
                  <a:pt x="2891214" y="2498272"/>
                </a:cubicBezTo>
                <a:cubicBezTo>
                  <a:pt x="2903199" y="2470306"/>
                  <a:pt x="2924655" y="2446147"/>
                  <a:pt x="2932035" y="2416629"/>
                </a:cubicBezTo>
                <a:cubicBezTo>
                  <a:pt x="2943755" y="2369754"/>
                  <a:pt x="2936033" y="2394390"/>
                  <a:pt x="2956528" y="2343150"/>
                </a:cubicBezTo>
                <a:cubicBezTo>
                  <a:pt x="2960460" y="2303835"/>
                  <a:pt x="2962178" y="2259845"/>
                  <a:pt x="2972857" y="2220686"/>
                </a:cubicBezTo>
                <a:cubicBezTo>
                  <a:pt x="2977386" y="2204081"/>
                  <a:pt x="2983742" y="2188029"/>
                  <a:pt x="2989185" y="2171700"/>
                </a:cubicBezTo>
                <a:cubicBezTo>
                  <a:pt x="2994501" y="2123862"/>
                  <a:pt x="2997749" y="2087661"/>
                  <a:pt x="3005514" y="2041072"/>
                </a:cubicBezTo>
                <a:cubicBezTo>
                  <a:pt x="3007795" y="2027384"/>
                  <a:pt x="3011715" y="2013987"/>
                  <a:pt x="3013678" y="2000250"/>
                </a:cubicBezTo>
                <a:cubicBezTo>
                  <a:pt x="3029946" y="1886379"/>
                  <a:pt x="3010318" y="1967111"/>
                  <a:pt x="3038171" y="1869622"/>
                </a:cubicBezTo>
                <a:cubicBezTo>
                  <a:pt x="3057076" y="1557705"/>
                  <a:pt x="3060870" y="1625149"/>
                  <a:pt x="3046335" y="1298122"/>
                </a:cubicBezTo>
                <a:cubicBezTo>
                  <a:pt x="3043968" y="1244860"/>
                  <a:pt x="3042417" y="1245546"/>
                  <a:pt x="3030007" y="1208315"/>
                </a:cubicBezTo>
                <a:cubicBezTo>
                  <a:pt x="3024564" y="1170215"/>
                  <a:pt x="3025848" y="1130527"/>
                  <a:pt x="3013678" y="1094015"/>
                </a:cubicBezTo>
                <a:cubicBezTo>
                  <a:pt x="3010957" y="1085851"/>
                  <a:pt x="3007878" y="1077797"/>
                  <a:pt x="3005514" y="1069522"/>
                </a:cubicBezTo>
                <a:cubicBezTo>
                  <a:pt x="3002432" y="1058733"/>
                  <a:pt x="3001290" y="1047371"/>
                  <a:pt x="2997350" y="1036865"/>
                </a:cubicBezTo>
                <a:cubicBezTo>
                  <a:pt x="2993077" y="1025469"/>
                  <a:pt x="2986464" y="1015093"/>
                  <a:pt x="2981021" y="1004207"/>
                </a:cubicBezTo>
                <a:cubicBezTo>
                  <a:pt x="2975578" y="982436"/>
                  <a:pt x="2969739" y="960760"/>
                  <a:pt x="2964693" y="938893"/>
                </a:cubicBezTo>
                <a:cubicBezTo>
                  <a:pt x="2961573" y="925372"/>
                  <a:pt x="2961400" y="911065"/>
                  <a:pt x="2956528" y="898072"/>
                </a:cubicBezTo>
                <a:cubicBezTo>
                  <a:pt x="2953083" y="888885"/>
                  <a:pt x="2945643" y="881743"/>
                  <a:pt x="2940200" y="873579"/>
                </a:cubicBezTo>
                <a:lnTo>
                  <a:pt x="2915707" y="775607"/>
                </a:lnTo>
                <a:lnTo>
                  <a:pt x="2907543" y="742950"/>
                </a:lnTo>
                <a:cubicBezTo>
                  <a:pt x="2904821" y="732064"/>
                  <a:pt x="2900965" y="721401"/>
                  <a:pt x="2899378" y="710293"/>
                </a:cubicBezTo>
                <a:lnTo>
                  <a:pt x="2891214" y="653143"/>
                </a:lnTo>
                <a:cubicBezTo>
                  <a:pt x="2888493" y="590550"/>
                  <a:pt x="2887678" y="527846"/>
                  <a:pt x="2883050" y="465365"/>
                </a:cubicBezTo>
                <a:cubicBezTo>
                  <a:pt x="2882221" y="454175"/>
                  <a:pt x="2876730" y="443775"/>
                  <a:pt x="2874885" y="432707"/>
                </a:cubicBezTo>
                <a:cubicBezTo>
                  <a:pt x="2871278" y="411065"/>
                  <a:pt x="2870328" y="389035"/>
                  <a:pt x="2866721" y="367393"/>
                </a:cubicBezTo>
                <a:cubicBezTo>
                  <a:pt x="2864876" y="356325"/>
                  <a:pt x="2860564" y="345776"/>
                  <a:pt x="2858557" y="334736"/>
                </a:cubicBezTo>
                <a:cubicBezTo>
                  <a:pt x="2857549" y="329190"/>
                  <a:pt x="2845387" y="238078"/>
                  <a:pt x="2842228" y="228600"/>
                </a:cubicBezTo>
                <a:cubicBezTo>
                  <a:pt x="2839125" y="219291"/>
                  <a:pt x="2832286" y="211557"/>
                  <a:pt x="2825900" y="204107"/>
                </a:cubicBezTo>
                <a:cubicBezTo>
                  <a:pt x="2784886" y="156257"/>
                  <a:pt x="2783987" y="166634"/>
                  <a:pt x="2711600" y="138793"/>
                </a:cubicBezTo>
                <a:cubicBezTo>
                  <a:pt x="2671653" y="123429"/>
                  <a:pt x="2672967" y="129883"/>
                  <a:pt x="2613628" y="122465"/>
                </a:cubicBezTo>
                <a:cubicBezTo>
                  <a:pt x="2594533" y="120078"/>
                  <a:pt x="2575498" y="117226"/>
                  <a:pt x="2556478" y="114300"/>
                </a:cubicBezTo>
                <a:cubicBezTo>
                  <a:pt x="2540117" y="111783"/>
                  <a:pt x="2523933" y="108070"/>
                  <a:pt x="2507493" y="106136"/>
                </a:cubicBezTo>
                <a:cubicBezTo>
                  <a:pt x="2477639" y="102624"/>
                  <a:pt x="2447595" y="100963"/>
                  <a:pt x="2417685" y="97972"/>
                </a:cubicBezTo>
                <a:cubicBezTo>
                  <a:pt x="2393164" y="95520"/>
                  <a:pt x="2368834" y="90703"/>
                  <a:pt x="2344207" y="89807"/>
                </a:cubicBezTo>
                <a:cubicBezTo>
                  <a:pt x="2219074" y="85257"/>
                  <a:pt x="2093836" y="84364"/>
                  <a:pt x="1968650" y="81643"/>
                </a:cubicBezTo>
                <a:cubicBezTo>
                  <a:pt x="1938714" y="78922"/>
                  <a:pt x="1908718" y="76798"/>
                  <a:pt x="1878843" y="73479"/>
                </a:cubicBezTo>
                <a:cubicBezTo>
                  <a:pt x="1859717" y="71354"/>
                  <a:pt x="1840850" y="67139"/>
                  <a:pt x="1821693" y="65315"/>
                </a:cubicBezTo>
                <a:cubicBezTo>
                  <a:pt x="1783668" y="61693"/>
                  <a:pt x="1745493" y="59872"/>
                  <a:pt x="1707393" y="57150"/>
                </a:cubicBezTo>
                <a:cubicBezTo>
                  <a:pt x="1685621" y="51707"/>
                  <a:pt x="1664309" y="43888"/>
                  <a:pt x="1642078" y="40822"/>
                </a:cubicBezTo>
                <a:cubicBezTo>
                  <a:pt x="1585208" y="32978"/>
                  <a:pt x="1470628" y="24493"/>
                  <a:pt x="1470628" y="24493"/>
                </a:cubicBezTo>
                <a:cubicBezTo>
                  <a:pt x="1387599" y="7888"/>
                  <a:pt x="1456730" y="19934"/>
                  <a:pt x="1315507" y="8165"/>
                </a:cubicBezTo>
                <a:cubicBezTo>
                  <a:pt x="1288251" y="5894"/>
                  <a:pt x="1261078" y="2722"/>
                  <a:pt x="1233864" y="0"/>
                </a:cubicBezTo>
                <a:lnTo>
                  <a:pt x="915457" y="8165"/>
                </a:lnTo>
                <a:cubicBezTo>
                  <a:pt x="890835" y="9191"/>
                  <a:pt x="866499" y="13877"/>
                  <a:pt x="841978" y="16329"/>
                </a:cubicBezTo>
                <a:lnTo>
                  <a:pt x="752171" y="24493"/>
                </a:lnTo>
                <a:cubicBezTo>
                  <a:pt x="741285" y="29936"/>
                  <a:pt x="731321" y="37870"/>
                  <a:pt x="719514" y="40822"/>
                </a:cubicBezTo>
                <a:cubicBezTo>
                  <a:pt x="698228" y="46143"/>
                  <a:pt x="675920" y="45883"/>
                  <a:pt x="654200" y="48986"/>
                </a:cubicBezTo>
                <a:cubicBezTo>
                  <a:pt x="637812" y="51327"/>
                  <a:pt x="621446" y="53903"/>
                  <a:pt x="605214" y="57150"/>
                </a:cubicBezTo>
                <a:cubicBezTo>
                  <a:pt x="594211" y="59351"/>
                  <a:pt x="583305" y="62091"/>
                  <a:pt x="572557" y="65315"/>
                </a:cubicBezTo>
                <a:cubicBezTo>
                  <a:pt x="556071" y="70261"/>
                  <a:pt x="533096" y="63954"/>
                  <a:pt x="490914" y="65315"/>
                </a:cubicBezTo>
                <a:close/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Volný tvar 10"/>
          <p:cNvSpPr/>
          <p:nvPr/>
        </p:nvSpPr>
        <p:spPr bwMode="auto">
          <a:xfrm>
            <a:off x="3216729" y="4457700"/>
            <a:ext cx="2890157" cy="1126671"/>
          </a:xfrm>
          <a:custGeom>
            <a:avLst/>
            <a:gdLst>
              <a:gd name="connsiteX0" fmla="*/ 2016578 w 2890157"/>
              <a:gd name="connsiteY0" fmla="*/ 106136 h 1126671"/>
              <a:gd name="connsiteX1" fmla="*/ 1902278 w 2890157"/>
              <a:gd name="connsiteY1" fmla="*/ 122464 h 1126671"/>
              <a:gd name="connsiteX2" fmla="*/ 1755321 w 2890157"/>
              <a:gd name="connsiteY2" fmla="*/ 138793 h 1126671"/>
              <a:gd name="connsiteX3" fmla="*/ 1624692 w 2890157"/>
              <a:gd name="connsiteY3" fmla="*/ 155121 h 1126671"/>
              <a:gd name="connsiteX4" fmla="*/ 1543050 w 2890157"/>
              <a:gd name="connsiteY4" fmla="*/ 171450 h 1126671"/>
              <a:gd name="connsiteX5" fmla="*/ 1485900 w 2890157"/>
              <a:gd name="connsiteY5" fmla="*/ 187779 h 1126671"/>
              <a:gd name="connsiteX6" fmla="*/ 1436914 w 2890157"/>
              <a:gd name="connsiteY6" fmla="*/ 195943 h 1126671"/>
              <a:gd name="connsiteX7" fmla="*/ 1404257 w 2890157"/>
              <a:gd name="connsiteY7" fmla="*/ 204107 h 1126671"/>
              <a:gd name="connsiteX8" fmla="*/ 1379764 w 2890157"/>
              <a:gd name="connsiteY8" fmla="*/ 212271 h 1126671"/>
              <a:gd name="connsiteX9" fmla="*/ 1224642 w 2890157"/>
              <a:gd name="connsiteY9" fmla="*/ 220436 h 1126671"/>
              <a:gd name="connsiteX10" fmla="*/ 195942 w 2890157"/>
              <a:gd name="connsiteY10" fmla="*/ 236764 h 1126671"/>
              <a:gd name="connsiteX11" fmla="*/ 163285 w 2890157"/>
              <a:gd name="connsiteY11" fmla="*/ 244929 h 1126671"/>
              <a:gd name="connsiteX12" fmla="*/ 65314 w 2890157"/>
              <a:gd name="connsiteY12" fmla="*/ 302079 h 1126671"/>
              <a:gd name="connsiteX13" fmla="*/ 32657 w 2890157"/>
              <a:gd name="connsiteY13" fmla="*/ 334736 h 1126671"/>
              <a:gd name="connsiteX14" fmla="*/ 8164 w 2890157"/>
              <a:gd name="connsiteY14" fmla="*/ 408214 h 1126671"/>
              <a:gd name="connsiteX15" fmla="*/ 0 w 2890157"/>
              <a:gd name="connsiteY15" fmla="*/ 432707 h 1126671"/>
              <a:gd name="connsiteX16" fmla="*/ 8164 w 2890157"/>
              <a:gd name="connsiteY16" fmla="*/ 661307 h 1126671"/>
              <a:gd name="connsiteX17" fmla="*/ 16328 w 2890157"/>
              <a:gd name="connsiteY17" fmla="*/ 693964 h 1126671"/>
              <a:gd name="connsiteX18" fmla="*/ 32657 w 2890157"/>
              <a:gd name="connsiteY18" fmla="*/ 718457 h 1126671"/>
              <a:gd name="connsiteX19" fmla="*/ 73478 w 2890157"/>
              <a:gd name="connsiteY19" fmla="*/ 783771 h 1126671"/>
              <a:gd name="connsiteX20" fmla="*/ 171450 w 2890157"/>
              <a:gd name="connsiteY20" fmla="*/ 840921 h 1126671"/>
              <a:gd name="connsiteX21" fmla="*/ 212271 w 2890157"/>
              <a:gd name="connsiteY21" fmla="*/ 857250 h 1126671"/>
              <a:gd name="connsiteX22" fmla="*/ 261257 w 2890157"/>
              <a:gd name="connsiteY22" fmla="*/ 881743 h 1126671"/>
              <a:gd name="connsiteX23" fmla="*/ 342900 w 2890157"/>
              <a:gd name="connsiteY23" fmla="*/ 898071 h 1126671"/>
              <a:gd name="connsiteX24" fmla="*/ 367392 w 2890157"/>
              <a:gd name="connsiteY24" fmla="*/ 906236 h 1126671"/>
              <a:gd name="connsiteX25" fmla="*/ 391885 w 2890157"/>
              <a:gd name="connsiteY25" fmla="*/ 922564 h 1126671"/>
              <a:gd name="connsiteX26" fmla="*/ 416378 w 2890157"/>
              <a:gd name="connsiteY26" fmla="*/ 930729 h 1126671"/>
              <a:gd name="connsiteX27" fmla="*/ 457200 w 2890157"/>
              <a:gd name="connsiteY27" fmla="*/ 947057 h 1126671"/>
              <a:gd name="connsiteX28" fmla="*/ 506185 w 2890157"/>
              <a:gd name="connsiteY28" fmla="*/ 963386 h 1126671"/>
              <a:gd name="connsiteX29" fmla="*/ 612321 w 2890157"/>
              <a:gd name="connsiteY29" fmla="*/ 1012371 h 1126671"/>
              <a:gd name="connsiteX30" fmla="*/ 669471 w 2890157"/>
              <a:gd name="connsiteY30" fmla="*/ 1020536 h 1126671"/>
              <a:gd name="connsiteX31" fmla="*/ 742950 w 2890157"/>
              <a:gd name="connsiteY31" fmla="*/ 1053193 h 1126671"/>
              <a:gd name="connsiteX32" fmla="*/ 783771 w 2890157"/>
              <a:gd name="connsiteY32" fmla="*/ 1077686 h 1126671"/>
              <a:gd name="connsiteX33" fmla="*/ 824592 w 2890157"/>
              <a:gd name="connsiteY33" fmla="*/ 1085850 h 1126671"/>
              <a:gd name="connsiteX34" fmla="*/ 881742 w 2890157"/>
              <a:gd name="connsiteY34" fmla="*/ 1102179 h 1126671"/>
              <a:gd name="connsiteX35" fmla="*/ 938892 w 2890157"/>
              <a:gd name="connsiteY35" fmla="*/ 1110343 h 1126671"/>
              <a:gd name="connsiteX36" fmla="*/ 1110342 w 2890157"/>
              <a:gd name="connsiteY36" fmla="*/ 1126671 h 1126671"/>
              <a:gd name="connsiteX37" fmla="*/ 1502228 w 2890157"/>
              <a:gd name="connsiteY37" fmla="*/ 1118507 h 1126671"/>
              <a:gd name="connsiteX38" fmla="*/ 1657350 w 2890157"/>
              <a:gd name="connsiteY38" fmla="*/ 1102179 h 1126671"/>
              <a:gd name="connsiteX39" fmla="*/ 1706335 w 2890157"/>
              <a:gd name="connsiteY39" fmla="*/ 1094014 h 1126671"/>
              <a:gd name="connsiteX40" fmla="*/ 1828800 w 2890157"/>
              <a:gd name="connsiteY40" fmla="*/ 1077686 h 1126671"/>
              <a:gd name="connsiteX41" fmla="*/ 1869621 w 2890157"/>
              <a:gd name="connsiteY41" fmla="*/ 1061357 h 1126671"/>
              <a:gd name="connsiteX42" fmla="*/ 2000250 w 2890157"/>
              <a:gd name="connsiteY42" fmla="*/ 1045029 h 1126671"/>
              <a:gd name="connsiteX43" fmla="*/ 2057400 w 2890157"/>
              <a:gd name="connsiteY43" fmla="*/ 1036864 h 1126671"/>
              <a:gd name="connsiteX44" fmla="*/ 2106385 w 2890157"/>
              <a:gd name="connsiteY44" fmla="*/ 1028700 h 1126671"/>
              <a:gd name="connsiteX45" fmla="*/ 2359478 w 2890157"/>
              <a:gd name="connsiteY45" fmla="*/ 1012371 h 1126671"/>
              <a:gd name="connsiteX46" fmla="*/ 2441121 w 2890157"/>
              <a:gd name="connsiteY46" fmla="*/ 1004207 h 1126671"/>
              <a:gd name="connsiteX47" fmla="*/ 2514600 w 2890157"/>
              <a:gd name="connsiteY47" fmla="*/ 987879 h 1126671"/>
              <a:gd name="connsiteX48" fmla="*/ 2547257 w 2890157"/>
              <a:gd name="connsiteY48" fmla="*/ 979714 h 1126671"/>
              <a:gd name="connsiteX49" fmla="*/ 2596242 w 2890157"/>
              <a:gd name="connsiteY49" fmla="*/ 971550 h 1126671"/>
              <a:gd name="connsiteX50" fmla="*/ 2620735 w 2890157"/>
              <a:gd name="connsiteY50" fmla="*/ 955221 h 1126671"/>
              <a:gd name="connsiteX51" fmla="*/ 2645228 w 2890157"/>
              <a:gd name="connsiteY51" fmla="*/ 947057 h 1126671"/>
              <a:gd name="connsiteX52" fmla="*/ 2661557 w 2890157"/>
              <a:gd name="connsiteY52" fmla="*/ 922564 h 1126671"/>
              <a:gd name="connsiteX53" fmla="*/ 2710542 w 2890157"/>
              <a:gd name="connsiteY53" fmla="*/ 865414 h 1126671"/>
              <a:gd name="connsiteX54" fmla="*/ 2743200 w 2890157"/>
              <a:gd name="connsiteY54" fmla="*/ 808264 h 1126671"/>
              <a:gd name="connsiteX55" fmla="*/ 2767692 w 2890157"/>
              <a:gd name="connsiteY55" fmla="*/ 775607 h 1126671"/>
              <a:gd name="connsiteX56" fmla="*/ 2792185 w 2890157"/>
              <a:gd name="connsiteY56" fmla="*/ 751114 h 1126671"/>
              <a:gd name="connsiteX57" fmla="*/ 2824842 w 2890157"/>
              <a:gd name="connsiteY57" fmla="*/ 702129 h 1126671"/>
              <a:gd name="connsiteX58" fmla="*/ 2833007 w 2890157"/>
              <a:gd name="connsiteY58" fmla="*/ 669471 h 1126671"/>
              <a:gd name="connsiteX59" fmla="*/ 2865664 w 2890157"/>
              <a:gd name="connsiteY59" fmla="*/ 604157 h 1126671"/>
              <a:gd name="connsiteX60" fmla="*/ 2881992 w 2890157"/>
              <a:gd name="connsiteY60" fmla="*/ 538843 h 1126671"/>
              <a:gd name="connsiteX61" fmla="*/ 2890157 w 2890157"/>
              <a:gd name="connsiteY61" fmla="*/ 465364 h 1126671"/>
              <a:gd name="connsiteX62" fmla="*/ 2881992 w 2890157"/>
              <a:gd name="connsiteY62" fmla="*/ 302079 h 1126671"/>
              <a:gd name="connsiteX63" fmla="*/ 2857500 w 2890157"/>
              <a:gd name="connsiteY63" fmla="*/ 195943 h 1126671"/>
              <a:gd name="connsiteX64" fmla="*/ 2841171 w 2890157"/>
              <a:gd name="connsiteY64" fmla="*/ 171450 h 1126671"/>
              <a:gd name="connsiteX65" fmla="*/ 2816678 w 2890157"/>
              <a:gd name="connsiteY65" fmla="*/ 155121 h 1126671"/>
              <a:gd name="connsiteX66" fmla="*/ 2759528 w 2890157"/>
              <a:gd name="connsiteY66" fmla="*/ 122464 h 1126671"/>
              <a:gd name="connsiteX67" fmla="*/ 2726871 w 2890157"/>
              <a:gd name="connsiteY67" fmla="*/ 97971 h 1126671"/>
              <a:gd name="connsiteX68" fmla="*/ 2694214 w 2890157"/>
              <a:gd name="connsiteY68" fmla="*/ 89807 h 1126671"/>
              <a:gd name="connsiteX69" fmla="*/ 2669721 w 2890157"/>
              <a:gd name="connsiteY69" fmla="*/ 81643 h 1126671"/>
              <a:gd name="connsiteX70" fmla="*/ 2579914 w 2890157"/>
              <a:gd name="connsiteY70" fmla="*/ 48986 h 1126671"/>
              <a:gd name="connsiteX71" fmla="*/ 2547257 w 2890157"/>
              <a:gd name="connsiteY71" fmla="*/ 40821 h 1126671"/>
              <a:gd name="connsiteX72" fmla="*/ 2506435 w 2890157"/>
              <a:gd name="connsiteY72" fmla="*/ 32657 h 1126671"/>
              <a:gd name="connsiteX73" fmla="*/ 2449285 w 2890157"/>
              <a:gd name="connsiteY73" fmla="*/ 8164 h 1126671"/>
              <a:gd name="connsiteX74" fmla="*/ 2408464 w 2890157"/>
              <a:gd name="connsiteY74" fmla="*/ 0 h 1126671"/>
              <a:gd name="connsiteX75" fmla="*/ 2090057 w 2890157"/>
              <a:gd name="connsiteY75" fmla="*/ 16329 h 1126671"/>
              <a:gd name="connsiteX76" fmla="*/ 2057400 w 2890157"/>
              <a:gd name="connsiteY76" fmla="*/ 24493 h 1126671"/>
              <a:gd name="connsiteX77" fmla="*/ 2024742 w 2890157"/>
              <a:gd name="connsiteY77" fmla="*/ 73479 h 1126671"/>
              <a:gd name="connsiteX78" fmla="*/ 2016578 w 2890157"/>
              <a:gd name="connsiteY78" fmla="*/ 106136 h 112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890157" h="1126671">
                <a:moveTo>
                  <a:pt x="2016578" y="106136"/>
                </a:moveTo>
                <a:cubicBezTo>
                  <a:pt x="1996167" y="114300"/>
                  <a:pt x="2037419" y="101673"/>
                  <a:pt x="1902278" y="122464"/>
                </a:cubicBezTo>
                <a:cubicBezTo>
                  <a:pt x="1845936" y="131132"/>
                  <a:pt x="1813782" y="132048"/>
                  <a:pt x="1755321" y="138793"/>
                </a:cubicBezTo>
                <a:lnTo>
                  <a:pt x="1624692" y="155121"/>
                </a:lnTo>
                <a:cubicBezTo>
                  <a:pt x="1548858" y="174081"/>
                  <a:pt x="1643109" y="151439"/>
                  <a:pt x="1543050" y="171450"/>
                </a:cubicBezTo>
                <a:cubicBezTo>
                  <a:pt x="1365241" y="207010"/>
                  <a:pt x="1625955" y="156655"/>
                  <a:pt x="1485900" y="187779"/>
                </a:cubicBezTo>
                <a:cubicBezTo>
                  <a:pt x="1469740" y="191370"/>
                  <a:pt x="1453146" y="192697"/>
                  <a:pt x="1436914" y="195943"/>
                </a:cubicBezTo>
                <a:cubicBezTo>
                  <a:pt x="1425911" y="198143"/>
                  <a:pt x="1415046" y="201025"/>
                  <a:pt x="1404257" y="204107"/>
                </a:cubicBezTo>
                <a:cubicBezTo>
                  <a:pt x="1395982" y="206471"/>
                  <a:pt x="1388335" y="211492"/>
                  <a:pt x="1379764" y="212271"/>
                </a:cubicBezTo>
                <a:cubicBezTo>
                  <a:pt x="1328198" y="216959"/>
                  <a:pt x="1276410" y="219365"/>
                  <a:pt x="1224642" y="220436"/>
                </a:cubicBezTo>
                <a:lnTo>
                  <a:pt x="195942" y="236764"/>
                </a:lnTo>
                <a:cubicBezTo>
                  <a:pt x="185056" y="239486"/>
                  <a:pt x="173643" y="240613"/>
                  <a:pt x="163285" y="244929"/>
                </a:cubicBezTo>
                <a:cubicBezTo>
                  <a:pt x="125319" y="260748"/>
                  <a:pt x="95352" y="275796"/>
                  <a:pt x="65314" y="302079"/>
                </a:cubicBezTo>
                <a:cubicBezTo>
                  <a:pt x="53728" y="312216"/>
                  <a:pt x="43543" y="323850"/>
                  <a:pt x="32657" y="334736"/>
                </a:cubicBezTo>
                <a:lnTo>
                  <a:pt x="8164" y="408214"/>
                </a:lnTo>
                <a:lnTo>
                  <a:pt x="0" y="432707"/>
                </a:lnTo>
                <a:cubicBezTo>
                  <a:pt x="2721" y="508907"/>
                  <a:pt x="3408" y="585207"/>
                  <a:pt x="8164" y="661307"/>
                </a:cubicBezTo>
                <a:cubicBezTo>
                  <a:pt x="8864" y="672506"/>
                  <a:pt x="11908" y="683651"/>
                  <a:pt x="16328" y="693964"/>
                </a:cubicBezTo>
                <a:cubicBezTo>
                  <a:pt x="20193" y="702983"/>
                  <a:pt x="27789" y="709937"/>
                  <a:pt x="32657" y="718457"/>
                </a:cubicBezTo>
                <a:cubicBezTo>
                  <a:pt x="49904" y="748640"/>
                  <a:pt x="47459" y="757752"/>
                  <a:pt x="73478" y="783771"/>
                </a:cubicBezTo>
                <a:cubicBezTo>
                  <a:pt x="96670" y="806963"/>
                  <a:pt x="145732" y="830633"/>
                  <a:pt x="171450" y="840921"/>
                </a:cubicBezTo>
                <a:cubicBezTo>
                  <a:pt x="185057" y="846364"/>
                  <a:pt x="199163" y="850696"/>
                  <a:pt x="212271" y="857250"/>
                </a:cubicBezTo>
                <a:cubicBezTo>
                  <a:pt x="248838" y="875534"/>
                  <a:pt x="223146" y="872949"/>
                  <a:pt x="261257" y="881743"/>
                </a:cubicBezTo>
                <a:cubicBezTo>
                  <a:pt x="288300" y="887983"/>
                  <a:pt x="316571" y="889294"/>
                  <a:pt x="342900" y="898071"/>
                </a:cubicBezTo>
                <a:cubicBezTo>
                  <a:pt x="351064" y="900793"/>
                  <a:pt x="359695" y="902387"/>
                  <a:pt x="367392" y="906236"/>
                </a:cubicBezTo>
                <a:cubicBezTo>
                  <a:pt x="376168" y="910624"/>
                  <a:pt x="383109" y="918176"/>
                  <a:pt x="391885" y="922564"/>
                </a:cubicBezTo>
                <a:cubicBezTo>
                  <a:pt x="399582" y="926413"/>
                  <a:pt x="408320" y="927707"/>
                  <a:pt x="416378" y="930729"/>
                </a:cubicBezTo>
                <a:cubicBezTo>
                  <a:pt x="430100" y="935875"/>
                  <a:pt x="443427" y="942049"/>
                  <a:pt x="457200" y="947057"/>
                </a:cubicBezTo>
                <a:cubicBezTo>
                  <a:pt x="473375" y="952939"/>
                  <a:pt x="490790" y="955689"/>
                  <a:pt x="506185" y="963386"/>
                </a:cubicBezTo>
                <a:cubicBezTo>
                  <a:pt x="521407" y="970997"/>
                  <a:pt x="586951" y="1006028"/>
                  <a:pt x="612321" y="1012371"/>
                </a:cubicBezTo>
                <a:cubicBezTo>
                  <a:pt x="630990" y="1017038"/>
                  <a:pt x="650421" y="1017814"/>
                  <a:pt x="669471" y="1020536"/>
                </a:cubicBezTo>
                <a:cubicBezTo>
                  <a:pt x="804854" y="1101767"/>
                  <a:pt x="634834" y="1005142"/>
                  <a:pt x="742950" y="1053193"/>
                </a:cubicBezTo>
                <a:cubicBezTo>
                  <a:pt x="757451" y="1059638"/>
                  <a:pt x="769038" y="1071793"/>
                  <a:pt x="783771" y="1077686"/>
                </a:cubicBezTo>
                <a:cubicBezTo>
                  <a:pt x="796655" y="1082840"/>
                  <a:pt x="811130" y="1082485"/>
                  <a:pt x="824592" y="1085850"/>
                </a:cubicBezTo>
                <a:cubicBezTo>
                  <a:pt x="871217" y="1097506"/>
                  <a:pt x="825759" y="1092000"/>
                  <a:pt x="881742" y="1102179"/>
                </a:cubicBezTo>
                <a:cubicBezTo>
                  <a:pt x="900675" y="1105621"/>
                  <a:pt x="919797" y="1107956"/>
                  <a:pt x="938892" y="1110343"/>
                </a:cubicBezTo>
                <a:cubicBezTo>
                  <a:pt x="1009590" y="1119180"/>
                  <a:pt x="1034821" y="1120378"/>
                  <a:pt x="1110342" y="1126671"/>
                </a:cubicBezTo>
                <a:lnTo>
                  <a:pt x="1502228" y="1118507"/>
                </a:lnTo>
                <a:cubicBezTo>
                  <a:pt x="1534095" y="1117427"/>
                  <a:pt x="1620450" y="1107451"/>
                  <a:pt x="1657350" y="1102179"/>
                </a:cubicBezTo>
                <a:cubicBezTo>
                  <a:pt x="1673737" y="1099838"/>
                  <a:pt x="1689927" y="1096202"/>
                  <a:pt x="1706335" y="1094014"/>
                </a:cubicBezTo>
                <a:cubicBezTo>
                  <a:pt x="1856263" y="1074023"/>
                  <a:pt x="1715205" y="1096618"/>
                  <a:pt x="1828800" y="1077686"/>
                </a:cubicBezTo>
                <a:cubicBezTo>
                  <a:pt x="1842407" y="1072243"/>
                  <a:pt x="1855403" y="1064911"/>
                  <a:pt x="1869621" y="1061357"/>
                </a:cubicBezTo>
                <a:cubicBezTo>
                  <a:pt x="1889304" y="1056436"/>
                  <a:pt x="1986869" y="1046702"/>
                  <a:pt x="2000250" y="1045029"/>
                </a:cubicBezTo>
                <a:cubicBezTo>
                  <a:pt x="2019345" y="1042642"/>
                  <a:pt x="2038380" y="1039790"/>
                  <a:pt x="2057400" y="1036864"/>
                </a:cubicBezTo>
                <a:cubicBezTo>
                  <a:pt x="2073761" y="1034347"/>
                  <a:pt x="2089886" y="1030038"/>
                  <a:pt x="2106385" y="1028700"/>
                </a:cubicBezTo>
                <a:cubicBezTo>
                  <a:pt x="2190648" y="1021868"/>
                  <a:pt x="2275358" y="1020783"/>
                  <a:pt x="2359478" y="1012371"/>
                </a:cubicBezTo>
                <a:lnTo>
                  <a:pt x="2441121" y="1004207"/>
                </a:lnTo>
                <a:cubicBezTo>
                  <a:pt x="2488792" y="988317"/>
                  <a:pt x="2442749" y="1002249"/>
                  <a:pt x="2514600" y="987879"/>
                </a:cubicBezTo>
                <a:cubicBezTo>
                  <a:pt x="2525603" y="985678"/>
                  <a:pt x="2536254" y="981915"/>
                  <a:pt x="2547257" y="979714"/>
                </a:cubicBezTo>
                <a:cubicBezTo>
                  <a:pt x="2563489" y="976467"/>
                  <a:pt x="2579914" y="974271"/>
                  <a:pt x="2596242" y="971550"/>
                </a:cubicBezTo>
                <a:cubicBezTo>
                  <a:pt x="2604406" y="966107"/>
                  <a:pt x="2611959" y="959609"/>
                  <a:pt x="2620735" y="955221"/>
                </a:cubicBezTo>
                <a:cubicBezTo>
                  <a:pt x="2628432" y="951372"/>
                  <a:pt x="2638508" y="952433"/>
                  <a:pt x="2645228" y="947057"/>
                </a:cubicBezTo>
                <a:cubicBezTo>
                  <a:pt x="2652890" y="940927"/>
                  <a:pt x="2655275" y="930102"/>
                  <a:pt x="2661557" y="922564"/>
                </a:cubicBezTo>
                <a:cubicBezTo>
                  <a:pt x="2694956" y="882485"/>
                  <a:pt x="2679966" y="914337"/>
                  <a:pt x="2710542" y="865414"/>
                </a:cubicBezTo>
                <a:cubicBezTo>
                  <a:pt x="2758380" y="788872"/>
                  <a:pt x="2698254" y="871189"/>
                  <a:pt x="2743200" y="808264"/>
                </a:cubicBezTo>
                <a:cubicBezTo>
                  <a:pt x="2751109" y="797192"/>
                  <a:pt x="2758837" y="785938"/>
                  <a:pt x="2767692" y="775607"/>
                </a:cubicBezTo>
                <a:cubicBezTo>
                  <a:pt x="2775206" y="766840"/>
                  <a:pt x="2785096" y="760228"/>
                  <a:pt x="2792185" y="751114"/>
                </a:cubicBezTo>
                <a:cubicBezTo>
                  <a:pt x="2804233" y="735624"/>
                  <a:pt x="2824842" y="702129"/>
                  <a:pt x="2824842" y="702129"/>
                </a:cubicBezTo>
                <a:cubicBezTo>
                  <a:pt x="2827564" y="691243"/>
                  <a:pt x="2828587" y="679785"/>
                  <a:pt x="2833007" y="669471"/>
                </a:cubicBezTo>
                <a:cubicBezTo>
                  <a:pt x="2868756" y="586057"/>
                  <a:pt x="2828825" y="723885"/>
                  <a:pt x="2865664" y="604157"/>
                </a:cubicBezTo>
                <a:cubicBezTo>
                  <a:pt x="2872264" y="582708"/>
                  <a:pt x="2881992" y="538843"/>
                  <a:pt x="2881992" y="538843"/>
                </a:cubicBezTo>
                <a:cubicBezTo>
                  <a:pt x="2884714" y="514350"/>
                  <a:pt x="2890157" y="490008"/>
                  <a:pt x="2890157" y="465364"/>
                </a:cubicBezTo>
                <a:cubicBezTo>
                  <a:pt x="2890157" y="410868"/>
                  <a:pt x="2886018" y="356426"/>
                  <a:pt x="2881992" y="302079"/>
                </a:cubicBezTo>
                <a:cubicBezTo>
                  <a:pt x="2880267" y="278791"/>
                  <a:pt x="2871977" y="217658"/>
                  <a:pt x="2857500" y="195943"/>
                </a:cubicBezTo>
                <a:cubicBezTo>
                  <a:pt x="2852057" y="187779"/>
                  <a:pt x="2848109" y="178388"/>
                  <a:pt x="2841171" y="171450"/>
                </a:cubicBezTo>
                <a:cubicBezTo>
                  <a:pt x="2834233" y="164512"/>
                  <a:pt x="2824216" y="161403"/>
                  <a:pt x="2816678" y="155121"/>
                </a:cubicBezTo>
                <a:cubicBezTo>
                  <a:pt x="2774987" y="120379"/>
                  <a:pt x="2812389" y="135681"/>
                  <a:pt x="2759528" y="122464"/>
                </a:cubicBezTo>
                <a:cubicBezTo>
                  <a:pt x="2748642" y="114300"/>
                  <a:pt x="2739042" y="104056"/>
                  <a:pt x="2726871" y="97971"/>
                </a:cubicBezTo>
                <a:cubicBezTo>
                  <a:pt x="2716835" y="92953"/>
                  <a:pt x="2705003" y="92889"/>
                  <a:pt x="2694214" y="89807"/>
                </a:cubicBezTo>
                <a:cubicBezTo>
                  <a:pt x="2685939" y="87443"/>
                  <a:pt x="2677779" y="84665"/>
                  <a:pt x="2669721" y="81643"/>
                </a:cubicBezTo>
                <a:cubicBezTo>
                  <a:pt x="2637241" y="69463"/>
                  <a:pt x="2614239" y="57568"/>
                  <a:pt x="2579914" y="48986"/>
                </a:cubicBezTo>
                <a:cubicBezTo>
                  <a:pt x="2569028" y="46264"/>
                  <a:pt x="2558211" y="43255"/>
                  <a:pt x="2547257" y="40821"/>
                </a:cubicBezTo>
                <a:cubicBezTo>
                  <a:pt x="2533711" y="37811"/>
                  <a:pt x="2519897" y="36022"/>
                  <a:pt x="2506435" y="32657"/>
                </a:cubicBezTo>
                <a:cubicBezTo>
                  <a:pt x="2449365" y="18390"/>
                  <a:pt x="2519382" y="31530"/>
                  <a:pt x="2449285" y="8164"/>
                </a:cubicBezTo>
                <a:cubicBezTo>
                  <a:pt x="2436121" y="3776"/>
                  <a:pt x="2422071" y="2721"/>
                  <a:pt x="2408464" y="0"/>
                </a:cubicBezTo>
                <a:cubicBezTo>
                  <a:pt x="2269162" y="4221"/>
                  <a:pt x="2200646" y="-5790"/>
                  <a:pt x="2090057" y="16329"/>
                </a:cubicBezTo>
                <a:cubicBezTo>
                  <a:pt x="2079054" y="18530"/>
                  <a:pt x="2068286" y="21772"/>
                  <a:pt x="2057400" y="24493"/>
                </a:cubicBezTo>
                <a:lnTo>
                  <a:pt x="2024742" y="73479"/>
                </a:lnTo>
                <a:cubicBezTo>
                  <a:pt x="2006904" y="100235"/>
                  <a:pt x="2036989" y="97972"/>
                  <a:pt x="2016578" y="106136"/>
                </a:cubicBezTo>
                <a:close/>
              </a:path>
            </a:pathLst>
          </a:custGeom>
          <a:noFill/>
          <a:ln w="38100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896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Cílové skupiny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Learner</a:t>
            </a:r>
            <a:r>
              <a:rPr lang="cs-CZ" dirty="0"/>
              <a:t> as a </a:t>
            </a:r>
            <a:r>
              <a:rPr lang="cs-CZ" dirty="0" err="1"/>
              <a:t>social</a:t>
            </a:r>
            <a:r>
              <a:rPr lang="cs-CZ" dirty="0"/>
              <a:t> agent (CEFR)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https://player.vimeo.com/video/720546042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2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DFD17B-D268-D22F-5E5C-B6EF9B1C3E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B27145-DFBC-D04E-FF25-82A07A4BB5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F16BFF-2566-C227-D9E4-66554DC6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Studenti a styly učení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FF8E9F4-0E43-3EB3-607B-90B1138C7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stylech učení se odráží celostnost a konzistentnost psychického fungování člověka, která se promítá do jeho chování, myšlení a cítění v situacích učení se a řešení problémů. Styl učení je tedy multidimenzionální charakteristikou vznikající jako určitý průnik složek: kognitivních, osobnostních a afektivních (emocionálních), fyziologických, sociálních, autoregulačních a dalších</a:t>
            </a:r>
          </a:p>
          <a:p>
            <a:pPr marL="72000" indent="0">
              <a:buNone/>
            </a:pPr>
            <a:r>
              <a:rPr lang="cs-CZ" dirty="0"/>
              <a:t>(Gabriela Lojová)</a:t>
            </a:r>
          </a:p>
        </p:txBody>
      </p:sp>
    </p:spTree>
    <p:extLst>
      <p:ext uri="{BB962C8B-B14F-4D97-AF65-F5344CB8AC3E}">
        <p14:creationId xmlns:p14="http://schemas.microsoft.com/office/powerpoint/2010/main" val="175562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1C8553-A96C-B53C-97C0-AD1E48F538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1E9DB4-5C41-8B54-D2CC-BD612F23FE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9DD058-E8AA-340B-123E-477CA6291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ovlivňuje styl učení?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A5F17DF-17BE-C111-8DEB-1466B3ABF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Vrozené dispozice (např. impulzivnost, dominance hemisfér, charakteristiky kognitivních procesů, rozdíly mezi pohlavími) </a:t>
            </a:r>
          </a:p>
          <a:p>
            <a:r>
              <a:rPr lang="cs-CZ" dirty="0"/>
              <a:t>Vnitřní činitelé (věk, zkušenost, motivace, schopnost autoregulace atd.)</a:t>
            </a:r>
          </a:p>
          <a:p>
            <a:r>
              <a:rPr lang="cs-CZ" dirty="0"/>
              <a:t>Vnější činitelé: pedagogické podmínky (koncepce výuky, učivo, metody, učitel, situace, hodnocení), sociální a kulturní faktory</a:t>
            </a:r>
          </a:p>
        </p:txBody>
      </p:sp>
    </p:spTree>
    <p:extLst>
      <p:ext uri="{BB962C8B-B14F-4D97-AF65-F5344CB8AC3E}">
        <p14:creationId xmlns:p14="http://schemas.microsoft.com/office/powerpoint/2010/main" val="338076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7750B2-770D-5264-CE1D-26D9F4B215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8BC866-1239-01C0-460C-A694CC71DD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F8480F-2236-F6DE-1735-AC6491EE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a kulturní faktory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37CCE0-67BC-A10B-8638-4F80EEF53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Reid</a:t>
            </a:r>
            <a:r>
              <a:rPr lang="cs-CZ" dirty="0"/>
              <a:t> (1995) uvádí, že empirické zkušenosti, stejně jako výsledky některých výzkumů, naznačují, že u Asiatů je výraznější vizuálně percepční preference, zatímco u Hispánců auditivní. Japonci jsou orientováni více na skupinovou práci, u arabských žen dominuje závislost na sociálním poli, Číňané jsou houževnatí</a:t>
            </a:r>
          </a:p>
        </p:txBody>
      </p:sp>
    </p:spTree>
    <p:extLst>
      <p:ext uri="{BB962C8B-B14F-4D97-AF65-F5344CB8AC3E}">
        <p14:creationId xmlns:p14="http://schemas.microsoft.com/office/powerpoint/2010/main" val="406249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37573F-1F7B-AF5A-4AFA-1FF1923942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6ED7D3-11DC-8CCF-1E27-D4E384CAF9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C9408E-83E7-2646-FECF-F0C91718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DB7F17-7762-49B0-3FE3-FA5CCA078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Kromě pedagogických podmínek patří mezi vnější determinanty sociální a kulturní faktory. Jde především o vliv rané socializace dítěte v rodině, ve škole a v širším sociálním prostředí. Odborníci předpokládají, že kulturní prostředí může sehrávat důležitou roli při preferenci učebních stylů. </a:t>
            </a:r>
            <a:r>
              <a:rPr lang="cs-CZ" dirty="0" err="1"/>
              <a:t>Reid</a:t>
            </a:r>
            <a:r>
              <a:rPr lang="cs-CZ" dirty="0"/>
              <a:t> (1995) uvádí, že empirické zkušenosti, stejně jako výsledky některých výzkumů, naznačují, že u Asiatů je výraznější vizuálně percepční preference, zatímco u Hispánců auditivní. Japonci jsou orientováni více na skupinovou práci, u arabských žen dominuje závislost na sociálním poli, Číňané jsou houževnatí</a:t>
            </a:r>
          </a:p>
        </p:txBody>
      </p:sp>
    </p:spTree>
    <p:extLst>
      <p:ext uri="{BB962C8B-B14F-4D97-AF65-F5344CB8AC3E}">
        <p14:creationId xmlns:p14="http://schemas.microsoft.com/office/powerpoint/2010/main" val="69457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Cílové skupiny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cílové skupiny si představíte? Pište do </a:t>
            </a:r>
            <a:r>
              <a:rPr lang="cs-CZ" dirty="0" err="1"/>
              <a:t>Jamboardu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0244" y="1695636"/>
            <a:ext cx="4115374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2866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muni-arts-prezentace-16-9-cz-v11(5)</Template>
  <TotalTime>0</TotalTime>
  <Words>840</Words>
  <Application>Microsoft Office PowerPoint</Application>
  <PresentationFormat>Širokoúhlá obrazovka</PresentationFormat>
  <Paragraphs>106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Prezentace_MU_CZ</vt:lpstr>
      <vt:lpstr>Cílové skupiny výuky češtiny pro  cizince</vt:lpstr>
      <vt:lpstr>„Ti (Slované) se učí […] nejpomaleji a nejhůře, právě díky tomu, že spoléhají, že je jejich mateřský jazyk k češtině dovede.“ Eva Rusínová, ředitelka Letní školy v Brně</vt:lpstr>
      <vt:lpstr>Prezentace aplikace PowerPoint</vt:lpstr>
      <vt:lpstr>Learner as a social agent (CEFR)</vt:lpstr>
      <vt:lpstr>Studenti a styly učení</vt:lpstr>
      <vt:lpstr>Co ovlivňuje styl učení?</vt:lpstr>
      <vt:lpstr>Sociální a kulturní faktory</vt:lpstr>
      <vt:lpstr>Prezentace aplikace PowerPoint</vt:lpstr>
      <vt:lpstr>Jaké cílové skupiny si představíte? Pište do Jamboardu</vt:lpstr>
      <vt:lpstr>Cílové skupiny: úroveň jazyka</vt:lpstr>
      <vt:lpstr>Cílové skupiny: věk</vt:lpstr>
      <vt:lpstr>Cílové skupiny: mateřský jazyk/země původu</vt:lpstr>
      <vt:lpstr>Cílové skupiny: profese</vt:lpstr>
      <vt:lpstr>Na základě sociálního/politického statusu</vt:lpstr>
      <vt:lpstr>Pro jakou cílovou skupinu jsou vhodná tato videa?</vt:lpstr>
      <vt:lpstr>Kombinace</vt:lpstr>
      <vt:lpstr>Při přípravě kurzu</vt:lpstr>
      <vt:lpstr>Skupinová práce: Navrhněte kurz pro vybranou cílovou skupinu.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Cílové skupiny</dc:title>
  <dc:creator>H</dc:creator>
  <cp:lastModifiedBy>Marie Hanzelková</cp:lastModifiedBy>
  <cp:revision>11</cp:revision>
  <cp:lastPrinted>1601-01-01T00:00:00Z</cp:lastPrinted>
  <dcterms:created xsi:type="dcterms:W3CDTF">2023-09-24T13:41:52Z</dcterms:created>
  <dcterms:modified xsi:type="dcterms:W3CDTF">2023-09-25T07:42:54Z</dcterms:modified>
</cp:coreProperties>
</file>