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DD4AA99-A62C-5B42-9A04-745418E76330}" v="1" dt="2021-02-16T13:48:17.22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343"/>
    <p:restoredTop sz="95934"/>
  </p:normalViewPr>
  <p:slideViewPr>
    <p:cSldViewPr snapToGrid="0" snapToObjects="1">
      <p:cViewPr>
        <p:scale>
          <a:sx n="99" d="100"/>
          <a:sy n="99" d="100"/>
        </p:scale>
        <p:origin x="1248" y="528"/>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GB"/>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2/14/21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2/14/21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2/14/21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2/14/21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GB"/>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2/14/21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2/14/21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2/14/21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GB"/>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2/14/21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2/14/21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GB"/>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2/14/21</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GB"/>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2/14/21</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2/14/21</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7000"/>
                <a:shade val="100000"/>
                <a:satMod val="185000"/>
                <a:lumMod val="120000"/>
              </a:schemeClr>
            </a:gs>
            <a:gs pos="100000">
              <a:schemeClr val="bg1">
                <a:tint val="96000"/>
                <a:shade val="95000"/>
                <a:satMod val="215000"/>
                <a:lumMod val="80000"/>
              </a:schemeClr>
            </a:gs>
          </a:gsLst>
          <a:path path="circle">
            <a:fillToRect l="50000" t="55000" r="125000" b="100000"/>
          </a:path>
        </a:gra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74091B0B-4924-4397-B028-91FAB74DFA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48696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ill Sans MT" panose="020B0502020104020203"/>
              <a:ea typeface="+mn-ea"/>
              <a:cs typeface="+mn-cs"/>
            </a:endParaRPr>
          </a:p>
        </p:txBody>
      </p:sp>
      <p:sp>
        <p:nvSpPr>
          <p:cNvPr id="2" name="Title 1">
            <a:extLst>
              <a:ext uri="{FF2B5EF4-FFF2-40B4-BE49-F238E27FC236}">
                <a16:creationId xmlns:a16="http://schemas.microsoft.com/office/drawing/2014/main" id="{967B53FD-C2AE-234D-B031-5BC5254F2307}"/>
              </a:ext>
            </a:extLst>
          </p:cNvPr>
          <p:cNvSpPr>
            <a:spLocks noGrp="1"/>
          </p:cNvSpPr>
          <p:nvPr>
            <p:ph type="ctrTitle"/>
          </p:nvPr>
        </p:nvSpPr>
        <p:spPr>
          <a:xfrm>
            <a:off x="804672" y="640080"/>
            <a:ext cx="6083129" cy="4231810"/>
          </a:xfrm>
          <a:noFill/>
          <a:ln>
            <a:noFill/>
          </a:ln>
        </p:spPr>
        <p:txBody>
          <a:bodyPr>
            <a:normAutofit/>
          </a:bodyPr>
          <a:lstStyle/>
          <a:p>
            <a:pPr algn="r"/>
            <a:r>
              <a:rPr lang="en-GB" sz="4000">
                <a:solidFill>
                  <a:schemeClr val="tx1"/>
                </a:solidFill>
              </a:rPr>
              <a:t>Vlastníci (The Owners, 2019)</a:t>
            </a:r>
          </a:p>
        </p:txBody>
      </p:sp>
      <p:sp>
        <p:nvSpPr>
          <p:cNvPr id="3" name="Subtitle 2">
            <a:extLst>
              <a:ext uri="{FF2B5EF4-FFF2-40B4-BE49-F238E27FC236}">
                <a16:creationId xmlns:a16="http://schemas.microsoft.com/office/drawing/2014/main" id="{969B8A51-68DA-804F-B392-0B66802B834A}"/>
              </a:ext>
            </a:extLst>
          </p:cNvPr>
          <p:cNvSpPr>
            <a:spLocks noGrp="1"/>
          </p:cNvSpPr>
          <p:nvPr>
            <p:ph type="subTitle" idx="1"/>
          </p:nvPr>
        </p:nvSpPr>
        <p:spPr>
          <a:xfrm>
            <a:off x="804672" y="5083628"/>
            <a:ext cx="6083129" cy="819585"/>
          </a:xfrm>
        </p:spPr>
        <p:txBody>
          <a:bodyPr>
            <a:normAutofit/>
          </a:bodyPr>
          <a:lstStyle/>
          <a:p>
            <a:pPr algn="l"/>
            <a:r>
              <a:rPr lang="en-GB" dirty="0"/>
              <a:t>Directed by </a:t>
            </a:r>
            <a:r>
              <a:rPr lang="en-GB" dirty="0" err="1"/>
              <a:t>Jiří</a:t>
            </a:r>
            <a:r>
              <a:rPr lang="en-GB" dirty="0"/>
              <a:t> </a:t>
            </a:r>
            <a:r>
              <a:rPr lang="en-GB" dirty="0" err="1"/>
              <a:t>Havelka</a:t>
            </a:r>
            <a:endParaRPr lang="en-GB"/>
          </a:p>
        </p:txBody>
      </p:sp>
      <p:sp>
        <p:nvSpPr>
          <p:cNvPr id="73" name="Rectangle 72">
            <a:extLst>
              <a:ext uri="{FF2B5EF4-FFF2-40B4-BE49-F238E27FC236}">
                <a16:creationId xmlns:a16="http://schemas.microsoft.com/office/drawing/2014/main" id="{550F6C2B-377A-4B8D-A12C-D584C9966E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1268" y="640080"/>
            <a:ext cx="4017265" cy="5263134"/>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Gill Sans MT" panose="020B0502020104020203"/>
              <a:ea typeface="+mn-ea"/>
              <a:cs typeface="+mn-cs"/>
            </a:endParaRPr>
          </a:p>
        </p:txBody>
      </p:sp>
      <p:sp>
        <p:nvSpPr>
          <p:cNvPr id="75" name="Rectangle 74">
            <a:extLst>
              <a:ext uri="{FF2B5EF4-FFF2-40B4-BE49-F238E27FC236}">
                <a16:creationId xmlns:a16="http://schemas.microsoft.com/office/drawing/2014/main" id="{2847993D-3F00-4D7B-A815-07E29BABB6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97384" y="802767"/>
            <a:ext cx="3685032" cy="493776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ill Sans MT" panose="020B0502020104020203"/>
              <a:ea typeface="+mn-ea"/>
              <a:cs typeface="+mn-cs"/>
            </a:endParaRPr>
          </a:p>
        </p:txBody>
      </p:sp>
      <p:pic>
        <p:nvPicPr>
          <p:cNvPr id="1026" name="Picture 2" descr="Image result for vlastnici">
            <a:extLst>
              <a:ext uri="{FF2B5EF4-FFF2-40B4-BE49-F238E27FC236}">
                <a16:creationId xmlns:a16="http://schemas.microsoft.com/office/drawing/2014/main" id="{00832C07-6CAD-2947-A78A-A35151469DB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560" r="-2" b="-2"/>
          <a:stretch/>
        </p:blipFill>
        <p:spPr bwMode="auto">
          <a:xfrm>
            <a:off x="8017424" y="1122807"/>
            <a:ext cx="3044952" cy="42976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457154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E23D64-4BE3-864A-8828-BB15192AFF3A}"/>
              </a:ext>
            </a:extLst>
          </p:cNvPr>
          <p:cNvSpPr>
            <a:spLocks noGrp="1"/>
          </p:cNvSpPr>
          <p:nvPr>
            <p:ph type="title"/>
          </p:nvPr>
        </p:nvSpPr>
        <p:spPr>
          <a:xfrm>
            <a:off x="2089468" y="2638044"/>
            <a:ext cx="7871395" cy="1385316"/>
          </a:xfrm>
        </p:spPr>
        <p:txBody>
          <a:bodyPr/>
          <a:lstStyle/>
          <a:p>
            <a:r>
              <a:rPr lang="en-GB" dirty="0"/>
              <a:t>Conclusion</a:t>
            </a:r>
          </a:p>
        </p:txBody>
      </p:sp>
      <p:sp>
        <p:nvSpPr>
          <p:cNvPr id="3" name="Content Placeholder 2">
            <a:extLst>
              <a:ext uri="{FF2B5EF4-FFF2-40B4-BE49-F238E27FC236}">
                <a16:creationId xmlns:a16="http://schemas.microsoft.com/office/drawing/2014/main" id="{41389C23-0458-8149-921D-80F3ABC89D15}"/>
              </a:ext>
            </a:extLst>
          </p:cNvPr>
          <p:cNvSpPr>
            <a:spLocks noGrp="1"/>
          </p:cNvSpPr>
          <p:nvPr>
            <p:ph idx="1"/>
          </p:nvPr>
        </p:nvSpPr>
        <p:spPr/>
        <p:txBody>
          <a:bodyPr/>
          <a:lstStyle/>
          <a:p>
            <a:pPr marL="0" indent="0">
              <a:buNone/>
            </a:pPr>
            <a:endParaRPr lang="en-GB" dirty="0"/>
          </a:p>
        </p:txBody>
      </p:sp>
    </p:spTree>
    <p:extLst>
      <p:ext uri="{BB962C8B-B14F-4D97-AF65-F5344CB8AC3E}">
        <p14:creationId xmlns:p14="http://schemas.microsoft.com/office/powerpoint/2010/main" val="37320055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useBgFill="1">
        <p:nvSpPr>
          <p:cNvPr id="135" name="Rectangle 134">
            <a:extLst>
              <a:ext uri="{FF2B5EF4-FFF2-40B4-BE49-F238E27FC236}">
                <a16:creationId xmlns:a16="http://schemas.microsoft.com/office/drawing/2014/main" id="{1660E788-AFA9-4A1B-9991-6AA74632A1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 name="Rectangle 136">
            <a:extLst>
              <a:ext uri="{FF2B5EF4-FFF2-40B4-BE49-F238E27FC236}">
                <a16:creationId xmlns:a16="http://schemas.microsoft.com/office/drawing/2014/main" id="{867D4867-5BA7-4462-B2F6-A23F4A622A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544653"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5EC30A1-DA70-1745-96D1-D26BBC5ACB47}"/>
              </a:ext>
            </a:extLst>
          </p:cNvPr>
          <p:cNvSpPr>
            <a:spLocks noGrp="1"/>
          </p:cNvSpPr>
          <p:nvPr>
            <p:ph type="title"/>
          </p:nvPr>
        </p:nvSpPr>
        <p:spPr>
          <a:xfrm>
            <a:off x="643466" y="643467"/>
            <a:ext cx="6242719" cy="1728044"/>
          </a:xfrm>
          <a:noFill/>
          <a:ln>
            <a:solidFill>
              <a:schemeClr val="bg1"/>
            </a:solidFill>
          </a:ln>
        </p:spPr>
        <p:txBody>
          <a:bodyPr wrap="square">
            <a:normAutofit/>
          </a:bodyPr>
          <a:lstStyle/>
          <a:p>
            <a:r>
              <a:rPr lang="en-GB">
                <a:solidFill>
                  <a:schemeClr val="bg1"/>
                </a:solidFill>
              </a:rPr>
              <a:t>Brief synopsis and character introduction</a:t>
            </a:r>
          </a:p>
        </p:txBody>
      </p:sp>
      <p:sp>
        <p:nvSpPr>
          <p:cNvPr id="3" name="Content Placeholder 2">
            <a:extLst>
              <a:ext uri="{FF2B5EF4-FFF2-40B4-BE49-F238E27FC236}">
                <a16:creationId xmlns:a16="http://schemas.microsoft.com/office/drawing/2014/main" id="{41F515E9-C943-634D-956B-7286FF37439D}"/>
              </a:ext>
            </a:extLst>
          </p:cNvPr>
          <p:cNvSpPr>
            <a:spLocks noGrp="1"/>
          </p:cNvSpPr>
          <p:nvPr>
            <p:ph idx="1"/>
          </p:nvPr>
        </p:nvSpPr>
        <p:spPr>
          <a:xfrm>
            <a:off x="643467" y="2638044"/>
            <a:ext cx="6242715" cy="3415622"/>
          </a:xfrm>
        </p:spPr>
        <p:txBody>
          <a:bodyPr>
            <a:normAutofit fontScale="92500" lnSpcReduction="10000"/>
          </a:bodyPr>
          <a:lstStyle/>
          <a:p>
            <a:r>
              <a:rPr lang="en-GB" dirty="0">
                <a:solidFill>
                  <a:schemeClr val="bg1"/>
                </a:solidFill>
              </a:rPr>
              <a:t>Taking place almost entirely in one room, the film is about a meeting of apartment owners who are discussing the need for repairs. </a:t>
            </a:r>
          </a:p>
          <a:p>
            <a:r>
              <a:rPr lang="en-GB" dirty="0" err="1">
                <a:solidFill>
                  <a:schemeClr val="bg1"/>
                </a:solidFill>
              </a:rPr>
              <a:t>Zahradkas</a:t>
            </a:r>
            <a:r>
              <a:rPr lang="en-GB" dirty="0">
                <a:solidFill>
                  <a:schemeClr val="bg1"/>
                </a:solidFill>
              </a:rPr>
              <a:t> (young family)</a:t>
            </a:r>
          </a:p>
          <a:p>
            <a:r>
              <a:rPr lang="en-GB" dirty="0">
                <a:solidFill>
                  <a:schemeClr val="bg1"/>
                </a:solidFill>
              </a:rPr>
              <a:t>Mr </a:t>
            </a:r>
            <a:r>
              <a:rPr lang="en-GB" dirty="0" err="1">
                <a:solidFill>
                  <a:schemeClr val="bg1"/>
                </a:solidFill>
              </a:rPr>
              <a:t>Kubat</a:t>
            </a:r>
            <a:r>
              <a:rPr lang="en-GB" dirty="0">
                <a:solidFill>
                  <a:schemeClr val="bg1"/>
                </a:solidFill>
              </a:rPr>
              <a:t> (socialist engineer)</a:t>
            </a:r>
          </a:p>
          <a:p>
            <a:r>
              <a:rPr lang="en-GB" dirty="0" err="1">
                <a:solidFill>
                  <a:schemeClr val="bg1"/>
                </a:solidFill>
              </a:rPr>
              <a:t>Roubickova</a:t>
            </a:r>
            <a:r>
              <a:rPr lang="en-GB" dirty="0">
                <a:solidFill>
                  <a:schemeClr val="bg1"/>
                </a:solidFill>
              </a:rPr>
              <a:t> (lawyer)</a:t>
            </a:r>
          </a:p>
          <a:p>
            <a:r>
              <a:rPr lang="en-GB" dirty="0">
                <a:solidFill>
                  <a:schemeClr val="bg1"/>
                </a:solidFill>
              </a:rPr>
              <a:t>Mr </a:t>
            </a:r>
            <a:r>
              <a:rPr lang="en-GB" dirty="0" err="1">
                <a:solidFill>
                  <a:schemeClr val="bg1"/>
                </a:solidFill>
              </a:rPr>
              <a:t>Nitransky</a:t>
            </a:r>
            <a:r>
              <a:rPr lang="en-GB" dirty="0">
                <a:solidFill>
                  <a:schemeClr val="bg1"/>
                </a:solidFill>
              </a:rPr>
              <a:t> (a Slovak)</a:t>
            </a:r>
          </a:p>
          <a:p>
            <a:r>
              <a:rPr lang="en-GB" dirty="0" err="1">
                <a:solidFill>
                  <a:schemeClr val="bg1"/>
                </a:solidFill>
              </a:rPr>
              <a:t>Horvathova</a:t>
            </a:r>
            <a:r>
              <a:rPr lang="en-GB" dirty="0">
                <a:solidFill>
                  <a:schemeClr val="bg1"/>
                </a:solidFill>
              </a:rPr>
              <a:t>, and </a:t>
            </a:r>
            <a:r>
              <a:rPr lang="en-GB" dirty="0" err="1">
                <a:solidFill>
                  <a:schemeClr val="bg1"/>
                </a:solidFill>
              </a:rPr>
              <a:t>Prochazkova</a:t>
            </a:r>
            <a:r>
              <a:rPr lang="en-GB" dirty="0">
                <a:solidFill>
                  <a:schemeClr val="bg1"/>
                </a:solidFill>
              </a:rPr>
              <a:t>, (two middle aged/elderly women),</a:t>
            </a:r>
          </a:p>
          <a:p>
            <a:r>
              <a:rPr lang="en-GB" dirty="0">
                <a:solidFill>
                  <a:schemeClr val="bg1"/>
                </a:solidFill>
              </a:rPr>
              <a:t>Mr </a:t>
            </a:r>
            <a:r>
              <a:rPr lang="en-GB" dirty="0" err="1">
                <a:solidFill>
                  <a:schemeClr val="bg1"/>
                </a:solidFill>
              </a:rPr>
              <a:t>Svec</a:t>
            </a:r>
            <a:r>
              <a:rPr lang="en-GB" dirty="0">
                <a:solidFill>
                  <a:schemeClr val="bg1"/>
                </a:solidFill>
              </a:rPr>
              <a:t> (somewhat of an ‘idiot’)</a:t>
            </a:r>
          </a:p>
          <a:p>
            <a:r>
              <a:rPr lang="en-GB" dirty="0">
                <a:solidFill>
                  <a:schemeClr val="bg1"/>
                </a:solidFill>
              </a:rPr>
              <a:t>Cermak brothers (white collar businessmen)</a:t>
            </a:r>
          </a:p>
        </p:txBody>
      </p:sp>
      <p:pic>
        <p:nvPicPr>
          <p:cNvPr id="2050" name="Picture 2" descr="Image result for vlastnici">
            <a:extLst>
              <a:ext uri="{FF2B5EF4-FFF2-40B4-BE49-F238E27FC236}">
                <a16:creationId xmlns:a16="http://schemas.microsoft.com/office/drawing/2014/main" id="{ACB1CF0D-C745-5D4C-A368-43B3E4EF0DEA}"/>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650766" y="1851102"/>
            <a:ext cx="4435118" cy="24947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788961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079" name="Rectangle 73">
            <a:extLst>
              <a:ext uri="{FF2B5EF4-FFF2-40B4-BE49-F238E27FC236}">
                <a16:creationId xmlns:a16="http://schemas.microsoft.com/office/drawing/2014/main" id="{CF4680D4-DEE2-49EE-AF90-EFEAF50AEC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6876939" cy="685800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CB3CF05-D2BA-F540-B19B-9871EB86856C}"/>
              </a:ext>
            </a:extLst>
          </p:cNvPr>
          <p:cNvSpPr>
            <a:spLocks noGrp="1"/>
          </p:cNvSpPr>
          <p:nvPr>
            <p:ph type="title"/>
          </p:nvPr>
        </p:nvSpPr>
        <p:spPr>
          <a:xfrm>
            <a:off x="804671" y="1290025"/>
            <a:ext cx="5291327" cy="1188720"/>
          </a:xfrm>
          <a:solidFill>
            <a:srgbClr val="FFFFFF"/>
          </a:solidFill>
          <a:ln>
            <a:solidFill>
              <a:srgbClr val="404040"/>
            </a:solidFill>
          </a:ln>
        </p:spPr>
        <p:txBody>
          <a:bodyPr>
            <a:normAutofit/>
          </a:bodyPr>
          <a:lstStyle/>
          <a:p>
            <a:r>
              <a:rPr lang="en-GB"/>
              <a:t>Mr Kubat</a:t>
            </a:r>
            <a:endParaRPr lang="en-GB" dirty="0"/>
          </a:p>
        </p:txBody>
      </p:sp>
      <p:sp>
        <p:nvSpPr>
          <p:cNvPr id="3" name="Content Placeholder 2">
            <a:extLst>
              <a:ext uri="{FF2B5EF4-FFF2-40B4-BE49-F238E27FC236}">
                <a16:creationId xmlns:a16="http://schemas.microsoft.com/office/drawing/2014/main" id="{28B477C3-1A2C-F444-B6D2-15D41F793AE2}"/>
              </a:ext>
            </a:extLst>
          </p:cNvPr>
          <p:cNvSpPr>
            <a:spLocks noGrp="1"/>
          </p:cNvSpPr>
          <p:nvPr>
            <p:ph idx="1"/>
          </p:nvPr>
        </p:nvSpPr>
        <p:spPr>
          <a:xfrm>
            <a:off x="795573" y="2613376"/>
            <a:ext cx="5285791" cy="3815999"/>
          </a:xfrm>
        </p:spPr>
        <p:txBody>
          <a:bodyPr>
            <a:normAutofit/>
          </a:bodyPr>
          <a:lstStyle/>
          <a:p>
            <a:pPr>
              <a:buClr>
                <a:schemeClr val="bg1"/>
              </a:buClr>
            </a:pPr>
            <a:r>
              <a:rPr lang="en-GB" dirty="0">
                <a:solidFill>
                  <a:srgbClr val="FFFFFF"/>
                </a:solidFill>
              </a:rPr>
              <a:t>He is an elderly engineer who lived through communist Czechoslovakia </a:t>
            </a:r>
          </a:p>
          <a:p>
            <a:pPr>
              <a:buClr>
                <a:schemeClr val="bg1"/>
              </a:buClr>
            </a:pPr>
            <a:r>
              <a:rPr lang="en-GB" dirty="0">
                <a:solidFill>
                  <a:srgbClr val="FFFFFF"/>
                </a:solidFill>
              </a:rPr>
              <a:t>Idealist about pre-1989 Czech Republic</a:t>
            </a:r>
          </a:p>
          <a:p>
            <a:pPr>
              <a:buClr>
                <a:schemeClr val="bg1"/>
              </a:buClr>
            </a:pPr>
            <a:r>
              <a:rPr lang="en-GB" dirty="0">
                <a:solidFill>
                  <a:srgbClr val="FFFFFF"/>
                </a:solidFill>
              </a:rPr>
              <a:t>“Back then they were made from steel, not plastic like today”</a:t>
            </a:r>
          </a:p>
          <a:p>
            <a:pPr>
              <a:buClr>
                <a:schemeClr val="bg1"/>
              </a:buClr>
            </a:pPr>
            <a:r>
              <a:rPr lang="en-GB" dirty="0">
                <a:solidFill>
                  <a:srgbClr val="FFFFFF"/>
                </a:solidFill>
              </a:rPr>
              <a:t>Gas pipes serve as a metaphor; the steel pipes represent </a:t>
            </a:r>
            <a:r>
              <a:rPr lang="en-GB" dirty="0" err="1">
                <a:solidFill>
                  <a:srgbClr val="FFFFFF"/>
                </a:solidFill>
              </a:rPr>
              <a:t>Kubat’s</a:t>
            </a:r>
            <a:r>
              <a:rPr lang="en-GB" dirty="0">
                <a:solidFill>
                  <a:srgbClr val="FFFFFF"/>
                </a:solidFill>
              </a:rPr>
              <a:t> memory of strong and stable authoritarian government of communist days, and plastic pipes represent flimsiness and artificiality of today’s government.</a:t>
            </a:r>
          </a:p>
          <a:p>
            <a:r>
              <a:rPr lang="en-GB" dirty="0">
                <a:solidFill>
                  <a:srgbClr val="FFFFFF"/>
                </a:solidFill>
              </a:rPr>
              <a:t> </a:t>
            </a:r>
          </a:p>
        </p:txBody>
      </p:sp>
      <p:sp>
        <p:nvSpPr>
          <p:cNvPr id="3080" name="Rectangle 75">
            <a:extLst>
              <a:ext uri="{FF2B5EF4-FFF2-40B4-BE49-F238E27FC236}">
                <a16:creationId xmlns:a16="http://schemas.microsoft.com/office/drawing/2014/main" id="{50C52EE1-5085-4960-AD29-A926E62EC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6" y="640080"/>
            <a:ext cx="4017264" cy="5261170"/>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Rectangle 77">
            <a:extLst>
              <a:ext uri="{FF2B5EF4-FFF2-40B4-BE49-F238E27FC236}">
                <a16:creationId xmlns:a16="http://schemas.microsoft.com/office/drawing/2014/main" id="{CD15AA94-C237-4412-B37B-EB317D2B05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00772" y="806357"/>
            <a:ext cx="3685032" cy="492861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74" name="Picture 2" descr="Image result for mr kubat vlastnici">
            <a:extLst>
              <a:ext uri="{FF2B5EF4-FFF2-40B4-BE49-F238E27FC236}">
                <a16:creationId xmlns:a16="http://schemas.microsoft.com/office/drawing/2014/main" id="{F9EDC43E-7A79-F54E-B54E-6C25F02F5D7D}"/>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865364" y="2009329"/>
            <a:ext cx="3355848" cy="25226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34801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C07E97-6F1A-4B4F-A523-8EA43EE3D7BC}"/>
              </a:ext>
            </a:extLst>
          </p:cNvPr>
          <p:cNvSpPr>
            <a:spLocks noGrp="1"/>
          </p:cNvSpPr>
          <p:nvPr>
            <p:ph type="title"/>
          </p:nvPr>
        </p:nvSpPr>
        <p:spPr>
          <a:xfrm>
            <a:off x="804672" y="964692"/>
            <a:ext cx="3066937" cy="1188720"/>
          </a:xfrm>
        </p:spPr>
        <p:txBody>
          <a:bodyPr>
            <a:normAutofit/>
          </a:bodyPr>
          <a:lstStyle/>
          <a:p>
            <a:r>
              <a:rPr lang="en-GB" dirty="0"/>
              <a:t>Mr </a:t>
            </a:r>
            <a:r>
              <a:rPr lang="en-GB" dirty="0" err="1"/>
              <a:t>Kubat</a:t>
            </a:r>
            <a:endParaRPr lang="en-GB" dirty="0"/>
          </a:p>
        </p:txBody>
      </p:sp>
      <p:sp>
        <p:nvSpPr>
          <p:cNvPr id="16" name="Content Placeholder 8">
            <a:extLst>
              <a:ext uri="{FF2B5EF4-FFF2-40B4-BE49-F238E27FC236}">
                <a16:creationId xmlns:a16="http://schemas.microsoft.com/office/drawing/2014/main" id="{DF52EAD0-2649-453C-9A45-FDA3885FDFC2}"/>
              </a:ext>
            </a:extLst>
          </p:cNvPr>
          <p:cNvSpPr>
            <a:spLocks noGrp="1"/>
          </p:cNvSpPr>
          <p:nvPr>
            <p:ph idx="1"/>
          </p:nvPr>
        </p:nvSpPr>
        <p:spPr>
          <a:xfrm>
            <a:off x="803244" y="2638043"/>
            <a:ext cx="3063765" cy="3819995"/>
          </a:xfrm>
        </p:spPr>
        <p:txBody>
          <a:bodyPr>
            <a:normAutofit fontScale="85000" lnSpcReduction="20000"/>
          </a:bodyPr>
          <a:lstStyle/>
          <a:p>
            <a:r>
              <a:rPr lang="en-US" dirty="0"/>
              <a:t>A 2010 survey of </a:t>
            </a:r>
            <a:r>
              <a:rPr lang="en-US" i="1" dirty="0" err="1"/>
              <a:t>Britske</a:t>
            </a:r>
            <a:r>
              <a:rPr lang="en-US" i="1" dirty="0"/>
              <a:t> </a:t>
            </a:r>
            <a:r>
              <a:rPr lang="en-US" i="1" dirty="0" err="1"/>
              <a:t>Listy</a:t>
            </a:r>
            <a:r>
              <a:rPr lang="en-US" i="1" dirty="0"/>
              <a:t> </a:t>
            </a:r>
            <a:r>
              <a:rPr lang="en-US" dirty="0"/>
              <a:t>asking people to compare the pre-1989 era with the post-1989 era. </a:t>
            </a:r>
          </a:p>
          <a:p>
            <a:r>
              <a:rPr lang="en-US" dirty="0"/>
              <a:t>Over 60s make up 55% of the respondent base despite over 65s only making up 15% of the total Czech population</a:t>
            </a:r>
          </a:p>
          <a:p>
            <a:r>
              <a:rPr lang="en-GB" dirty="0"/>
              <a:t>‘What’s this verifier? When I did it people just believed each other.’ </a:t>
            </a:r>
          </a:p>
          <a:p>
            <a:r>
              <a:rPr lang="en-GB" dirty="0"/>
              <a:t>Despite preaching the importance of believing people and treating others with respect, </a:t>
            </a:r>
            <a:r>
              <a:rPr lang="en-GB" dirty="0" err="1"/>
              <a:t>Kubat</a:t>
            </a:r>
            <a:r>
              <a:rPr lang="en-GB" dirty="0"/>
              <a:t> proves to be the opposite of this </a:t>
            </a:r>
          </a:p>
          <a:p>
            <a:r>
              <a:rPr lang="en-GB" dirty="0" err="1"/>
              <a:t>Havelka</a:t>
            </a:r>
            <a:r>
              <a:rPr lang="en-GB" dirty="0"/>
              <a:t> is communicating his opinion on this elderly generation as hypocritical and obstructive </a:t>
            </a:r>
            <a:endParaRPr lang="en-US" dirty="0"/>
          </a:p>
        </p:txBody>
      </p:sp>
      <p:sp>
        <p:nvSpPr>
          <p:cNvPr id="17" name="Rectangle 11">
            <a:extLst>
              <a:ext uri="{FF2B5EF4-FFF2-40B4-BE49-F238E27FC236}">
                <a16:creationId xmlns:a16="http://schemas.microsoft.com/office/drawing/2014/main" id="{6515FC82-3453-4CBE-8895-4CCFF33952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94182" y="964692"/>
            <a:ext cx="6885432" cy="4936558"/>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3">
            <a:extLst>
              <a:ext uri="{FF2B5EF4-FFF2-40B4-BE49-F238E27FC236}">
                <a16:creationId xmlns:a16="http://schemas.microsoft.com/office/drawing/2014/main" id="{C5FD847B-65C0-4027-8DFC-70CB42451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7802" y="1128683"/>
            <a:ext cx="6558192" cy="460857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descr="Table&#10;&#10;Description automatically generated">
            <a:extLst>
              <a:ext uri="{FF2B5EF4-FFF2-40B4-BE49-F238E27FC236}">
                <a16:creationId xmlns:a16="http://schemas.microsoft.com/office/drawing/2014/main" id="{B0C841A7-BD2D-4C4F-9381-519EE47F2D1F}"/>
              </a:ext>
            </a:extLst>
          </p:cNvPr>
          <p:cNvPicPr>
            <a:picLocks noChangeAspect="1"/>
          </p:cNvPicPr>
          <p:nvPr/>
        </p:nvPicPr>
        <p:blipFill>
          <a:blip r:embed="rId2"/>
          <a:stretch>
            <a:fillRect/>
          </a:stretch>
        </p:blipFill>
        <p:spPr>
          <a:xfrm>
            <a:off x="4823366" y="1378040"/>
            <a:ext cx="6227064" cy="4109862"/>
          </a:xfrm>
          <a:prstGeom prst="rect">
            <a:avLst/>
          </a:prstGeom>
        </p:spPr>
      </p:pic>
      <p:sp>
        <p:nvSpPr>
          <p:cNvPr id="6" name="TextBox 5">
            <a:extLst>
              <a:ext uri="{FF2B5EF4-FFF2-40B4-BE49-F238E27FC236}">
                <a16:creationId xmlns:a16="http://schemas.microsoft.com/office/drawing/2014/main" id="{F7B80014-98BE-E84D-B14E-1E96954DE794}"/>
              </a:ext>
            </a:extLst>
          </p:cNvPr>
          <p:cNvSpPr txBox="1"/>
          <p:nvPr/>
        </p:nvSpPr>
        <p:spPr>
          <a:xfrm>
            <a:off x="5172075" y="5857875"/>
            <a:ext cx="6386513" cy="600164"/>
          </a:xfrm>
          <a:prstGeom prst="rect">
            <a:avLst/>
          </a:prstGeom>
          <a:noFill/>
        </p:spPr>
        <p:txBody>
          <a:bodyPr wrap="square" rtlCol="0">
            <a:spAutoFit/>
          </a:bodyPr>
          <a:lstStyle/>
          <a:p>
            <a:r>
              <a:rPr lang="en-GB" sz="1100" dirty="0"/>
              <a:t>Culik, J.  (2011) Current Czech opinion of the pre-1989 and post-1989 regimes: remarkable levels of dissatisfaction. In: </a:t>
            </a:r>
            <a:r>
              <a:rPr lang="en-GB" sz="1100" dirty="0" err="1"/>
              <a:t>Hayoz</a:t>
            </a:r>
            <a:r>
              <a:rPr lang="en-GB" sz="1100" dirty="0"/>
              <a:t>, N., </a:t>
            </a:r>
            <a:r>
              <a:rPr lang="en-GB" sz="1100" dirty="0" err="1"/>
              <a:t>Jesien</a:t>
            </a:r>
            <a:r>
              <a:rPr lang="en-GB" sz="1100" dirty="0"/>
              <a:t>, L. and </a:t>
            </a:r>
            <a:r>
              <a:rPr lang="en-GB" sz="1100" dirty="0" err="1"/>
              <a:t>Koleva</a:t>
            </a:r>
            <a:r>
              <a:rPr lang="en-GB" sz="1100" dirty="0"/>
              <a:t>, D. (eds.) </a:t>
            </a:r>
            <a:r>
              <a:rPr lang="en-GB" sz="1100" i="1" dirty="0"/>
              <a:t>Twenty Years after the Breakdown of Communism in CEE: Promises, Meanings and Implications of 1989.</a:t>
            </a:r>
            <a:r>
              <a:rPr lang="en-GB" sz="1100" dirty="0"/>
              <a:t> Peter Lang: Bern, Switzerland, pp. 461-494</a:t>
            </a:r>
          </a:p>
        </p:txBody>
      </p:sp>
    </p:spTree>
    <p:extLst>
      <p:ext uri="{BB962C8B-B14F-4D97-AF65-F5344CB8AC3E}">
        <p14:creationId xmlns:p14="http://schemas.microsoft.com/office/powerpoint/2010/main" val="23324525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73" name="Rectangle 72">
            <a:extLst>
              <a:ext uri="{FF2B5EF4-FFF2-40B4-BE49-F238E27FC236}">
                <a16:creationId xmlns:a16="http://schemas.microsoft.com/office/drawing/2014/main" id="{8DCA398B-8CB4-4C0C-89C6-A8AB6F78D7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6072915" cy="685800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18D83A6-019B-4B4B-9F44-A0114AAC93C3}"/>
              </a:ext>
            </a:extLst>
          </p:cNvPr>
          <p:cNvSpPr>
            <a:spLocks noGrp="1"/>
          </p:cNvSpPr>
          <p:nvPr>
            <p:ph type="title"/>
          </p:nvPr>
        </p:nvSpPr>
        <p:spPr>
          <a:xfrm>
            <a:off x="804672" y="1290025"/>
            <a:ext cx="4475892" cy="1188720"/>
          </a:xfrm>
          <a:solidFill>
            <a:srgbClr val="FFFFFF"/>
          </a:solidFill>
          <a:ln>
            <a:solidFill>
              <a:srgbClr val="404040"/>
            </a:solidFill>
          </a:ln>
        </p:spPr>
        <p:txBody>
          <a:bodyPr>
            <a:normAutofit/>
          </a:bodyPr>
          <a:lstStyle/>
          <a:p>
            <a:r>
              <a:rPr lang="en-GB" dirty="0"/>
              <a:t>Mrs </a:t>
            </a:r>
            <a:r>
              <a:rPr lang="en-GB"/>
              <a:t>Roubickova</a:t>
            </a:r>
            <a:endParaRPr lang="en-GB" dirty="0"/>
          </a:p>
        </p:txBody>
      </p:sp>
      <p:sp>
        <p:nvSpPr>
          <p:cNvPr id="4102" name="Content Placeholder 4101">
            <a:extLst>
              <a:ext uri="{FF2B5EF4-FFF2-40B4-BE49-F238E27FC236}">
                <a16:creationId xmlns:a16="http://schemas.microsoft.com/office/drawing/2014/main" id="{9EF0D285-C4A0-4DAB-8E28-76AD67575A18}"/>
              </a:ext>
            </a:extLst>
          </p:cNvPr>
          <p:cNvSpPr>
            <a:spLocks noGrp="1"/>
          </p:cNvSpPr>
          <p:nvPr>
            <p:ph idx="1"/>
          </p:nvPr>
        </p:nvSpPr>
        <p:spPr>
          <a:xfrm>
            <a:off x="804672" y="2858703"/>
            <a:ext cx="4475892" cy="3042547"/>
          </a:xfrm>
        </p:spPr>
        <p:txBody>
          <a:bodyPr>
            <a:normAutofit/>
          </a:bodyPr>
          <a:lstStyle/>
          <a:p>
            <a:pPr>
              <a:buClr>
                <a:schemeClr val="bg1"/>
              </a:buClr>
            </a:pPr>
            <a:r>
              <a:rPr lang="en-GB" dirty="0">
                <a:solidFill>
                  <a:schemeClr val="bg1"/>
                </a:solidFill>
              </a:rPr>
              <a:t>Incessantly obstructive with her constant gatekeeping of the laws of the apartment block and of the meeting itself. </a:t>
            </a:r>
          </a:p>
          <a:p>
            <a:pPr>
              <a:buClr>
                <a:schemeClr val="bg1"/>
              </a:buClr>
            </a:pPr>
            <a:r>
              <a:rPr lang="en-US" dirty="0">
                <a:solidFill>
                  <a:schemeClr val="bg1"/>
                </a:solidFill>
              </a:rPr>
              <a:t>She demands a vote for a scrutineer which initiates an endless loop of voting </a:t>
            </a:r>
          </a:p>
          <a:p>
            <a:pPr>
              <a:buClr>
                <a:schemeClr val="bg1"/>
              </a:buClr>
            </a:pPr>
            <a:r>
              <a:rPr lang="en-US" dirty="0" err="1">
                <a:solidFill>
                  <a:schemeClr val="bg1"/>
                </a:solidFill>
              </a:rPr>
              <a:t>Havelka</a:t>
            </a:r>
            <a:r>
              <a:rPr lang="en-US" dirty="0">
                <a:solidFill>
                  <a:schemeClr val="bg1"/>
                </a:solidFill>
              </a:rPr>
              <a:t> effectively portrays the excess and impracticality of such </a:t>
            </a:r>
            <a:r>
              <a:rPr lang="en-US" dirty="0" err="1">
                <a:solidFill>
                  <a:schemeClr val="bg1"/>
                </a:solidFill>
              </a:rPr>
              <a:t>obssessive</a:t>
            </a:r>
            <a:r>
              <a:rPr lang="en-US" dirty="0">
                <a:solidFill>
                  <a:schemeClr val="bg1"/>
                </a:solidFill>
              </a:rPr>
              <a:t> bureaucracy</a:t>
            </a:r>
            <a:endParaRPr lang="en-GB" dirty="0">
              <a:solidFill>
                <a:schemeClr val="bg1"/>
              </a:solidFill>
            </a:endParaRPr>
          </a:p>
        </p:txBody>
      </p:sp>
      <p:sp>
        <p:nvSpPr>
          <p:cNvPr id="75" name="Rectangle 74">
            <a:extLst>
              <a:ext uri="{FF2B5EF4-FFF2-40B4-BE49-F238E27FC236}">
                <a16:creationId xmlns:a16="http://schemas.microsoft.com/office/drawing/2014/main" id="{9E8345C6-0280-4226-BD83-7333BA6C3A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33032" y="640080"/>
            <a:ext cx="4818888" cy="5261170"/>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Rectangle 76">
            <a:extLst>
              <a:ext uri="{FF2B5EF4-FFF2-40B4-BE49-F238E27FC236}">
                <a16:creationId xmlns:a16="http://schemas.microsoft.com/office/drawing/2014/main" id="{99823778-D290-4538-B146-1F73C3755C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86843" y="806357"/>
            <a:ext cx="4511266" cy="492861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098" name="Picture 2" descr="Image result for mrs roubickova vlastnici">
            <a:extLst>
              <a:ext uri="{FF2B5EF4-FFF2-40B4-BE49-F238E27FC236}">
                <a16:creationId xmlns:a16="http://schemas.microsoft.com/office/drawing/2014/main" id="{B87FDE4D-2F8A-2F49-A03E-6B2058C79C0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6665" r="33209" b="2"/>
          <a:stretch/>
        </p:blipFill>
        <p:spPr bwMode="auto">
          <a:xfrm>
            <a:off x="7208520" y="1126397"/>
            <a:ext cx="3867912" cy="4288536"/>
          </a:xfrm>
          <a:prstGeom prst="rect">
            <a:avLst/>
          </a:prstGeom>
          <a:noFill/>
          <a:ln w="31750">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570793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useBgFill="1">
        <p:nvSpPr>
          <p:cNvPr id="80" name="Rectangle 79">
            <a:extLst>
              <a:ext uri="{FF2B5EF4-FFF2-40B4-BE49-F238E27FC236}">
                <a16:creationId xmlns:a16="http://schemas.microsoft.com/office/drawing/2014/main" id="{1660E788-AFA9-4A1B-9991-6AA74632A1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a:extLst>
              <a:ext uri="{FF2B5EF4-FFF2-40B4-BE49-F238E27FC236}">
                <a16:creationId xmlns:a16="http://schemas.microsoft.com/office/drawing/2014/main" id="{867D4867-5BA7-4462-B2F6-A23F4A622A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544653"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81AB0C4-71FA-3048-9294-FEDD4F87ED17}"/>
              </a:ext>
            </a:extLst>
          </p:cNvPr>
          <p:cNvSpPr>
            <a:spLocks noGrp="1"/>
          </p:cNvSpPr>
          <p:nvPr>
            <p:ph type="title"/>
          </p:nvPr>
        </p:nvSpPr>
        <p:spPr>
          <a:xfrm>
            <a:off x="643466" y="643467"/>
            <a:ext cx="6242719" cy="1728044"/>
          </a:xfrm>
          <a:noFill/>
          <a:ln>
            <a:solidFill>
              <a:schemeClr val="bg1"/>
            </a:solidFill>
          </a:ln>
        </p:spPr>
        <p:txBody>
          <a:bodyPr wrap="square">
            <a:normAutofit/>
          </a:bodyPr>
          <a:lstStyle/>
          <a:p>
            <a:r>
              <a:rPr lang="en-GB">
                <a:solidFill>
                  <a:schemeClr val="bg1"/>
                </a:solidFill>
              </a:rPr>
              <a:t>Mrs Horvathova and mrs prochazkova</a:t>
            </a:r>
          </a:p>
        </p:txBody>
      </p:sp>
      <p:sp>
        <p:nvSpPr>
          <p:cNvPr id="5129" name="Content Placeholder 5125">
            <a:extLst>
              <a:ext uri="{FF2B5EF4-FFF2-40B4-BE49-F238E27FC236}">
                <a16:creationId xmlns:a16="http://schemas.microsoft.com/office/drawing/2014/main" id="{1DA5AC9A-8E68-4881-9245-9A5B79F0CD5D}"/>
              </a:ext>
            </a:extLst>
          </p:cNvPr>
          <p:cNvSpPr>
            <a:spLocks noGrp="1"/>
          </p:cNvSpPr>
          <p:nvPr>
            <p:ph idx="1"/>
          </p:nvPr>
        </p:nvSpPr>
        <p:spPr>
          <a:xfrm>
            <a:off x="643467" y="2638044"/>
            <a:ext cx="6242715" cy="3415622"/>
          </a:xfrm>
        </p:spPr>
        <p:txBody>
          <a:bodyPr>
            <a:normAutofit fontScale="92500" lnSpcReduction="10000"/>
          </a:bodyPr>
          <a:lstStyle/>
          <a:p>
            <a:r>
              <a:rPr lang="en-US" dirty="0" err="1">
                <a:solidFill>
                  <a:schemeClr val="bg1"/>
                </a:solidFill>
              </a:rPr>
              <a:t>Mrs</a:t>
            </a:r>
            <a:r>
              <a:rPr lang="en-US" dirty="0">
                <a:solidFill>
                  <a:schemeClr val="bg1"/>
                </a:solidFill>
              </a:rPr>
              <a:t> </a:t>
            </a:r>
            <a:r>
              <a:rPr lang="en-US" dirty="0" err="1">
                <a:solidFill>
                  <a:schemeClr val="bg1"/>
                </a:solidFill>
              </a:rPr>
              <a:t>Prochazkova</a:t>
            </a:r>
            <a:r>
              <a:rPr lang="en-US" dirty="0">
                <a:solidFill>
                  <a:schemeClr val="bg1"/>
                </a:solidFill>
              </a:rPr>
              <a:t>, </a:t>
            </a:r>
            <a:r>
              <a:rPr lang="en-US" dirty="0" err="1">
                <a:solidFill>
                  <a:schemeClr val="bg1"/>
                </a:solidFill>
              </a:rPr>
              <a:t>Mrs</a:t>
            </a:r>
            <a:r>
              <a:rPr lang="en-US" dirty="0">
                <a:solidFill>
                  <a:schemeClr val="bg1"/>
                </a:solidFill>
              </a:rPr>
              <a:t> </a:t>
            </a:r>
            <a:r>
              <a:rPr lang="en-US" dirty="0" err="1">
                <a:solidFill>
                  <a:schemeClr val="bg1"/>
                </a:solidFill>
              </a:rPr>
              <a:t>Horvathova</a:t>
            </a:r>
            <a:r>
              <a:rPr lang="en-US" dirty="0">
                <a:solidFill>
                  <a:schemeClr val="bg1"/>
                </a:solidFill>
              </a:rPr>
              <a:t>, and </a:t>
            </a:r>
            <a:r>
              <a:rPr lang="en-US" dirty="0" err="1">
                <a:solidFill>
                  <a:schemeClr val="bg1"/>
                </a:solidFill>
              </a:rPr>
              <a:t>Mr</a:t>
            </a:r>
            <a:r>
              <a:rPr lang="en-US" dirty="0">
                <a:solidFill>
                  <a:schemeClr val="bg1"/>
                </a:solidFill>
              </a:rPr>
              <a:t> </a:t>
            </a:r>
            <a:r>
              <a:rPr lang="en-US" dirty="0" err="1">
                <a:solidFill>
                  <a:schemeClr val="bg1"/>
                </a:solidFill>
              </a:rPr>
              <a:t>Kubat</a:t>
            </a:r>
            <a:r>
              <a:rPr lang="en-US" dirty="0">
                <a:solidFill>
                  <a:schemeClr val="bg1"/>
                </a:solidFill>
              </a:rPr>
              <a:t> are particularly vulgar and racist</a:t>
            </a:r>
          </a:p>
          <a:p>
            <a:r>
              <a:rPr lang="en-GB" dirty="0">
                <a:solidFill>
                  <a:schemeClr val="bg1"/>
                </a:solidFill>
              </a:rPr>
              <a:t>Mrs </a:t>
            </a:r>
            <a:r>
              <a:rPr lang="en-GB" dirty="0" err="1">
                <a:solidFill>
                  <a:schemeClr val="bg1"/>
                </a:solidFill>
              </a:rPr>
              <a:t>Horvathova</a:t>
            </a:r>
            <a:r>
              <a:rPr lang="en-GB" dirty="0">
                <a:solidFill>
                  <a:schemeClr val="bg1"/>
                </a:solidFill>
              </a:rPr>
              <a:t> repeatedly refers to the young Japanese woman as Chinese despite her, on numerous occasions, stating that she is from Japan. </a:t>
            </a:r>
          </a:p>
          <a:p>
            <a:r>
              <a:rPr lang="en-GB" dirty="0">
                <a:solidFill>
                  <a:schemeClr val="bg1"/>
                </a:solidFill>
              </a:rPr>
              <a:t>Ghanaians in Mrs </a:t>
            </a:r>
            <a:r>
              <a:rPr lang="en-GB" dirty="0" err="1">
                <a:solidFill>
                  <a:schemeClr val="bg1"/>
                </a:solidFill>
              </a:rPr>
              <a:t>Prochazkova’s</a:t>
            </a:r>
            <a:r>
              <a:rPr lang="en-GB" dirty="0">
                <a:solidFill>
                  <a:schemeClr val="bg1"/>
                </a:solidFill>
              </a:rPr>
              <a:t> flat are ‘spreading “</a:t>
            </a:r>
            <a:r>
              <a:rPr lang="en-GB" dirty="0" err="1">
                <a:solidFill>
                  <a:schemeClr val="bg1"/>
                </a:solidFill>
              </a:rPr>
              <a:t>embola</a:t>
            </a:r>
            <a:r>
              <a:rPr lang="en-GB" dirty="0">
                <a:solidFill>
                  <a:schemeClr val="bg1"/>
                </a:solidFill>
              </a:rPr>
              <a:t>” through their sperm’  </a:t>
            </a:r>
          </a:p>
          <a:p>
            <a:r>
              <a:rPr lang="en-GB" dirty="0">
                <a:solidFill>
                  <a:schemeClr val="bg1"/>
                </a:solidFill>
              </a:rPr>
              <a:t>In 2016 the total number of reported hate crimes was 43 while in 2019 it had reached 90, an exponential rise that the commission has noted as ‘alarming’.   European Commission Against Racism and Intolerance, </a:t>
            </a:r>
            <a:r>
              <a:rPr lang="en-GB" i="1" dirty="0">
                <a:solidFill>
                  <a:schemeClr val="bg1"/>
                </a:solidFill>
              </a:rPr>
              <a:t>ECRI REPORT ON THE CZECH REPUBLIC </a:t>
            </a:r>
            <a:r>
              <a:rPr lang="en-GB" dirty="0">
                <a:solidFill>
                  <a:schemeClr val="bg1"/>
                </a:solidFill>
              </a:rPr>
              <a:t>(sixth monitoring cycle) (2020) p.13</a:t>
            </a:r>
          </a:p>
          <a:p>
            <a:pPr marL="0" indent="0">
              <a:buNone/>
            </a:pPr>
            <a:endParaRPr lang="en-GB" dirty="0"/>
          </a:p>
          <a:p>
            <a:endParaRPr lang="en-US" dirty="0">
              <a:solidFill>
                <a:schemeClr val="bg1"/>
              </a:solidFill>
            </a:endParaRPr>
          </a:p>
        </p:txBody>
      </p:sp>
      <p:pic>
        <p:nvPicPr>
          <p:cNvPr id="5124" name="Picture 4" descr="Image result for vlastnici">
            <a:extLst>
              <a:ext uri="{FF2B5EF4-FFF2-40B4-BE49-F238E27FC236}">
                <a16:creationId xmlns:a16="http://schemas.microsoft.com/office/drawing/2014/main" id="{B50565A5-8DC8-5644-8B1E-5897DFC18F10}"/>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8129008" y="816779"/>
            <a:ext cx="3419524" cy="2273521"/>
          </a:xfrm>
          <a:prstGeom prst="rect">
            <a:avLst/>
          </a:prstGeom>
          <a:noFill/>
          <a:extLst>
            <a:ext uri="{909E8E84-426E-40DD-AFC4-6F175D3DCCD1}">
              <a14:hiddenFill xmlns:a14="http://schemas.microsoft.com/office/drawing/2010/main">
                <a:solidFill>
                  <a:srgbClr val="FFFFFF"/>
                </a:solidFill>
              </a14:hiddenFill>
            </a:ext>
          </a:extLst>
        </p:spPr>
      </p:pic>
      <p:pic>
        <p:nvPicPr>
          <p:cNvPr id="5122" name="Picture 2" descr="Image result for mrs roubickova vlastnici">
            <a:extLst>
              <a:ext uri="{FF2B5EF4-FFF2-40B4-BE49-F238E27FC236}">
                <a16:creationId xmlns:a16="http://schemas.microsoft.com/office/drawing/2014/main" id="{3CAA5575-C5B5-974B-84FF-2F191C017769}"/>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8129008" y="3864300"/>
            <a:ext cx="3419524" cy="1914933"/>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24333930-7297-F74B-91EC-2743C08B29D3}"/>
              </a:ext>
            </a:extLst>
          </p:cNvPr>
          <p:cNvSpPr txBox="1"/>
          <p:nvPr/>
        </p:nvSpPr>
        <p:spPr>
          <a:xfrm>
            <a:off x="8064373" y="3140801"/>
            <a:ext cx="1774397" cy="369332"/>
          </a:xfrm>
          <a:prstGeom prst="rect">
            <a:avLst/>
          </a:prstGeom>
          <a:noFill/>
        </p:spPr>
        <p:txBody>
          <a:bodyPr wrap="none" rtlCol="0">
            <a:spAutoFit/>
          </a:bodyPr>
          <a:lstStyle/>
          <a:p>
            <a:r>
              <a:rPr lang="en-GB" dirty="0"/>
              <a:t>Mrs </a:t>
            </a:r>
            <a:r>
              <a:rPr lang="en-GB" dirty="0" err="1"/>
              <a:t>Prochazkova</a:t>
            </a:r>
            <a:endParaRPr lang="en-GB" dirty="0"/>
          </a:p>
        </p:txBody>
      </p:sp>
      <p:sp>
        <p:nvSpPr>
          <p:cNvPr id="6" name="TextBox 5">
            <a:extLst>
              <a:ext uri="{FF2B5EF4-FFF2-40B4-BE49-F238E27FC236}">
                <a16:creationId xmlns:a16="http://schemas.microsoft.com/office/drawing/2014/main" id="{D2035AD6-ACC3-3740-9175-BB57EFF93B9F}"/>
              </a:ext>
            </a:extLst>
          </p:cNvPr>
          <p:cNvSpPr txBox="1"/>
          <p:nvPr/>
        </p:nvSpPr>
        <p:spPr>
          <a:xfrm>
            <a:off x="8129008" y="5869000"/>
            <a:ext cx="1779461" cy="369332"/>
          </a:xfrm>
          <a:prstGeom prst="rect">
            <a:avLst/>
          </a:prstGeom>
          <a:noFill/>
        </p:spPr>
        <p:txBody>
          <a:bodyPr wrap="none" rtlCol="0">
            <a:spAutoFit/>
          </a:bodyPr>
          <a:lstStyle/>
          <a:p>
            <a:r>
              <a:rPr lang="en-GB" dirty="0"/>
              <a:t>Mrs </a:t>
            </a:r>
            <a:r>
              <a:rPr lang="en-GB" dirty="0" err="1"/>
              <a:t>Horvathova</a:t>
            </a:r>
            <a:r>
              <a:rPr lang="en-GB" dirty="0"/>
              <a:t> </a:t>
            </a:r>
          </a:p>
        </p:txBody>
      </p:sp>
    </p:spTree>
    <p:extLst>
      <p:ext uri="{BB962C8B-B14F-4D97-AF65-F5344CB8AC3E}">
        <p14:creationId xmlns:p14="http://schemas.microsoft.com/office/powerpoint/2010/main" val="31322165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8ECADA-045D-AF43-A388-B030770B513A}"/>
              </a:ext>
            </a:extLst>
          </p:cNvPr>
          <p:cNvSpPr>
            <a:spLocks noGrp="1"/>
          </p:cNvSpPr>
          <p:nvPr>
            <p:ph type="title"/>
          </p:nvPr>
        </p:nvSpPr>
        <p:spPr>
          <a:xfrm>
            <a:off x="804672" y="964692"/>
            <a:ext cx="3066937" cy="1188720"/>
          </a:xfrm>
        </p:spPr>
        <p:txBody>
          <a:bodyPr>
            <a:normAutofit/>
          </a:bodyPr>
          <a:lstStyle/>
          <a:p>
            <a:r>
              <a:rPr lang="en-GB" dirty="0"/>
              <a:t>The Cermak brothers</a:t>
            </a:r>
          </a:p>
        </p:txBody>
      </p:sp>
      <p:sp>
        <p:nvSpPr>
          <p:cNvPr id="3" name="Content Placeholder 2">
            <a:extLst>
              <a:ext uri="{FF2B5EF4-FFF2-40B4-BE49-F238E27FC236}">
                <a16:creationId xmlns:a16="http://schemas.microsoft.com/office/drawing/2014/main" id="{5F31730F-141E-A94B-A408-542333B9FEA7}"/>
              </a:ext>
            </a:extLst>
          </p:cNvPr>
          <p:cNvSpPr>
            <a:spLocks noGrp="1"/>
          </p:cNvSpPr>
          <p:nvPr>
            <p:ph idx="1"/>
          </p:nvPr>
        </p:nvSpPr>
        <p:spPr>
          <a:xfrm>
            <a:off x="803244" y="2638044"/>
            <a:ext cx="3063765" cy="3698362"/>
          </a:xfrm>
        </p:spPr>
        <p:txBody>
          <a:bodyPr>
            <a:normAutofit fontScale="92500" lnSpcReduction="20000"/>
          </a:bodyPr>
          <a:lstStyle/>
          <a:p>
            <a:r>
              <a:rPr lang="en-GB" dirty="0"/>
              <a:t>Throughout the film the brothers are, on the surface, very well-mannered and are not emotionally influenced by the proceedings, projecting a friendly, yet formal image of themselves. </a:t>
            </a:r>
          </a:p>
          <a:p>
            <a:r>
              <a:rPr lang="en-GB" dirty="0"/>
              <a:t>Vow to run the association ‘like a firm’. </a:t>
            </a:r>
          </a:p>
          <a:p>
            <a:r>
              <a:rPr lang="en-GB" dirty="0"/>
              <a:t>The involvement of very wealthy oligarchs in the public sphere has led the country to become run ‘like a firm’, in the words of oligarch and prime minister, Andrej Babis.  </a:t>
            </a:r>
          </a:p>
          <a:p>
            <a:endParaRPr lang="en-GB" dirty="0"/>
          </a:p>
        </p:txBody>
      </p:sp>
      <p:sp>
        <p:nvSpPr>
          <p:cNvPr id="71" name="Rectangle 70">
            <a:extLst>
              <a:ext uri="{FF2B5EF4-FFF2-40B4-BE49-F238E27FC236}">
                <a16:creationId xmlns:a16="http://schemas.microsoft.com/office/drawing/2014/main" id="{6515FC82-3453-4CBE-8895-4CCFF33952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94182" y="964692"/>
            <a:ext cx="6885432" cy="4936558"/>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Rectangle 72">
            <a:extLst>
              <a:ext uri="{FF2B5EF4-FFF2-40B4-BE49-F238E27FC236}">
                <a16:creationId xmlns:a16="http://schemas.microsoft.com/office/drawing/2014/main" id="{C5FD847B-65C0-4027-8DFC-70CB42451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7802" y="1128683"/>
            <a:ext cx="6558192" cy="460857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146" name="Picture 2" descr="Image result for vlastnici">
            <a:extLst>
              <a:ext uri="{FF2B5EF4-FFF2-40B4-BE49-F238E27FC236}">
                <a16:creationId xmlns:a16="http://schemas.microsoft.com/office/drawing/2014/main" id="{12554326-BCBF-6143-B597-BE5260ABBB6E}"/>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823366" y="1354688"/>
            <a:ext cx="6227064" cy="41565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529757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F6B8EA-7821-3F4E-8BE3-B80C126B3785}"/>
              </a:ext>
            </a:extLst>
          </p:cNvPr>
          <p:cNvSpPr>
            <a:spLocks noGrp="1"/>
          </p:cNvSpPr>
          <p:nvPr>
            <p:ph type="title"/>
          </p:nvPr>
        </p:nvSpPr>
        <p:spPr>
          <a:xfrm>
            <a:off x="804671" y="964692"/>
            <a:ext cx="5928637" cy="1188720"/>
          </a:xfrm>
        </p:spPr>
        <p:txBody>
          <a:bodyPr>
            <a:normAutofit/>
          </a:bodyPr>
          <a:lstStyle/>
          <a:p>
            <a:r>
              <a:rPr lang="en-GB" dirty="0"/>
              <a:t>Mr </a:t>
            </a:r>
            <a:r>
              <a:rPr lang="en-GB"/>
              <a:t>Svec</a:t>
            </a:r>
            <a:endParaRPr lang="en-GB" dirty="0"/>
          </a:p>
        </p:txBody>
      </p:sp>
      <p:sp>
        <p:nvSpPr>
          <p:cNvPr id="7174" name="Content Placeholder 7173">
            <a:extLst>
              <a:ext uri="{FF2B5EF4-FFF2-40B4-BE49-F238E27FC236}">
                <a16:creationId xmlns:a16="http://schemas.microsoft.com/office/drawing/2014/main" id="{CC8FAA7C-F3E2-44AF-B0F6-181C478C8E9C}"/>
              </a:ext>
            </a:extLst>
          </p:cNvPr>
          <p:cNvSpPr>
            <a:spLocks noGrp="1"/>
          </p:cNvSpPr>
          <p:nvPr>
            <p:ph idx="1"/>
          </p:nvPr>
        </p:nvSpPr>
        <p:spPr>
          <a:xfrm>
            <a:off x="804672" y="2638044"/>
            <a:ext cx="5925312" cy="3101983"/>
          </a:xfrm>
        </p:spPr>
        <p:txBody>
          <a:bodyPr>
            <a:normAutofit/>
          </a:bodyPr>
          <a:lstStyle/>
          <a:p>
            <a:pPr>
              <a:buClr>
                <a:schemeClr val="tx2"/>
              </a:buClr>
            </a:pPr>
            <a:r>
              <a:rPr lang="en-GB" sz="2400" dirty="0"/>
              <a:t>His Mother told him to always vote ‘for’ no matter what. </a:t>
            </a:r>
          </a:p>
          <a:p>
            <a:pPr>
              <a:buClr>
                <a:schemeClr val="tx2"/>
              </a:buClr>
            </a:pPr>
            <a:r>
              <a:rPr lang="en-GB" sz="2400" dirty="0"/>
              <a:t>On the surface he appears to be an idiot</a:t>
            </a:r>
          </a:p>
          <a:p>
            <a:pPr>
              <a:buClr>
                <a:schemeClr val="tx2"/>
              </a:buClr>
            </a:pPr>
            <a:r>
              <a:rPr lang="en-GB" sz="2400" dirty="0"/>
              <a:t>In many ways he is similar to Good Soldier </a:t>
            </a:r>
            <a:r>
              <a:rPr lang="en-GB" sz="2400" dirty="0" err="1"/>
              <a:t>Svejk</a:t>
            </a:r>
            <a:r>
              <a:rPr lang="en-GB" sz="2400" dirty="0"/>
              <a:t>; he avoids the grinding reality of the meeting by perhaps pretending to be an idiot </a:t>
            </a:r>
          </a:p>
          <a:p>
            <a:pPr marL="0" indent="0">
              <a:buClr>
                <a:schemeClr val="tx2"/>
              </a:buClr>
              <a:buNone/>
            </a:pPr>
            <a:endParaRPr lang="en-US" dirty="0"/>
          </a:p>
        </p:txBody>
      </p:sp>
      <p:sp>
        <p:nvSpPr>
          <p:cNvPr id="78" name="Rectangle 77">
            <a:extLst>
              <a:ext uri="{FF2B5EF4-FFF2-40B4-BE49-F238E27FC236}">
                <a16:creationId xmlns:a16="http://schemas.microsoft.com/office/drawing/2014/main" id="{E3BC0364-4B58-4841-A227-00A6A59E02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6" y="-2"/>
            <a:ext cx="4657344" cy="685800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a:extLst>
              <a:ext uri="{FF2B5EF4-FFF2-40B4-BE49-F238E27FC236}">
                <a16:creationId xmlns:a16="http://schemas.microsoft.com/office/drawing/2014/main" id="{A029A1F4-D02D-48E4-9331-6870B23B4F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20813" y="479893"/>
            <a:ext cx="3685031" cy="5458969"/>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Rectangle 81">
            <a:extLst>
              <a:ext uri="{FF2B5EF4-FFF2-40B4-BE49-F238E27FC236}">
                <a16:creationId xmlns:a16="http://schemas.microsoft.com/office/drawing/2014/main" id="{D06A8CF3-711E-4C63-9DD5-53A2696C0D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86411" y="644485"/>
            <a:ext cx="3353835" cy="5129784"/>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172" name="Picture 4" descr="Image result for good soldier swejk">
            <a:extLst>
              <a:ext uri="{FF2B5EF4-FFF2-40B4-BE49-F238E27FC236}">
                <a16:creationId xmlns:a16="http://schemas.microsoft.com/office/drawing/2014/main" id="{FF0879FE-A3BB-F04B-9C06-9AB5472E0D3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3633" r="18593" b="3"/>
          <a:stretch/>
        </p:blipFill>
        <p:spPr bwMode="auto">
          <a:xfrm>
            <a:off x="8340435" y="822036"/>
            <a:ext cx="3026664" cy="2348100"/>
          </a:xfrm>
          <a:prstGeom prst="rect">
            <a:avLst/>
          </a:prstGeom>
          <a:noFill/>
          <a:extLst>
            <a:ext uri="{909E8E84-426E-40DD-AFC4-6F175D3DCCD1}">
              <a14:hiddenFill xmlns:a14="http://schemas.microsoft.com/office/drawing/2010/main">
                <a:solidFill>
                  <a:srgbClr val="FFFFFF"/>
                </a:solidFill>
              </a14:hiddenFill>
            </a:ext>
          </a:extLst>
        </p:spPr>
      </p:pic>
      <p:pic>
        <p:nvPicPr>
          <p:cNvPr id="7170" name="Picture 2" descr="Image result for vlastnici">
            <a:extLst>
              <a:ext uri="{FF2B5EF4-FFF2-40B4-BE49-F238E27FC236}">
                <a16:creationId xmlns:a16="http://schemas.microsoft.com/office/drawing/2014/main" id="{AC119E1F-459B-D041-AD3B-E7E063A77911}"/>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9480" r="4477" b="-4"/>
          <a:stretch/>
        </p:blipFill>
        <p:spPr bwMode="auto">
          <a:xfrm>
            <a:off x="8340435" y="3255097"/>
            <a:ext cx="3026664" cy="2348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436657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C966A4D4-049A-4389-B407-0E7091A07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6072915" cy="685800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D61362D-9079-594A-8AED-909DBD109718}"/>
              </a:ext>
            </a:extLst>
          </p:cNvPr>
          <p:cNvSpPr>
            <a:spLocks noGrp="1"/>
          </p:cNvSpPr>
          <p:nvPr>
            <p:ph type="title"/>
          </p:nvPr>
        </p:nvSpPr>
        <p:spPr>
          <a:xfrm>
            <a:off x="804672" y="1290025"/>
            <a:ext cx="4475892" cy="1188720"/>
          </a:xfrm>
          <a:solidFill>
            <a:srgbClr val="FFFFFF"/>
          </a:solidFill>
          <a:ln>
            <a:solidFill>
              <a:srgbClr val="404040"/>
            </a:solidFill>
          </a:ln>
        </p:spPr>
        <p:txBody>
          <a:bodyPr>
            <a:normAutofit/>
          </a:bodyPr>
          <a:lstStyle/>
          <a:p>
            <a:r>
              <a:rPr lang="en-GB"/>
              <a:t>Zahradkas</a:t>
            </a:r>
            <a:endParaRPr lang="en-GB" dirty="0"/>
          </a:p>
        </p:txBody>
      </p:sp>
      <p:sp>
        <p:nvSpPr>
          <p:cNvPr id="3" name="Content Placeholder 2">
            <a:extLst>
              <a:ext uri="{FF2B5EF4-FFF2-40B4-BE49-F238E27FC236}">
                <a16:creationId xmlns:a16="http://schemas.microsoft.com/office/drawing/2014/main" id="{BE7E3A05-9B8D-7447-92E2-8D0CB466E4DB}"/>
              </a:ext>
            </a:extLst>
          </p:cNvPr>
          <p:cNvSpPr>
            <a:spLocks noGrp="1"/>
          </p:cNvSpPr>
          <p:nvPr>
            <p:ph idx="1"/>
          </p:nvPr>
        </p:nvSpPr>
        <p:spPr>
          <a:xfrm>
            <a:off x="804672" y="2858703"/>
            <a:ext cx="4475892" cy="3042547"/>
          </a:xfrm>
        </p:spPr>
        <p:txBody>
          <a:bodyPr>
            <a:normAutofit/>
          </a:bodyPr>
          <a:lstStyle/>
          <a:p>
            <a:pPr>
              <a:buClr>
                <a:schemeClr val="bg1"/>
              </a:buClr>
            </a:pPr>
            <a:r>
              <a:rPr lang="en-GB" sz="2400" dirty="0">
                <a:solidFill>
                  <a:srgbClr val="FFFFFF"/>
                </a:solidFill>
              </a:rPr>
              <a:t>Beacon of sanity and rationality</a:t>
            </a:r>
          </a:p>
          <a:p>
            <a:pPr>
              <a:buClr>
                <a:schemeClr val="bg1"/>
              </a:buClr>
            </a:pPr>
            <a:r>
              <a:rPr lang="en-GB" sz="2400" dirty="0">
                <a:solidFill>
                  <a:srgbClr val="FFFFFF"/>
                </a:solidFill>
              </a:rPr>
              <a:t>They represent the views of Jiri </a:t>
            </a:r>
            <a:r>
              <a:rPr lang="en-GB" sz="2400" dirty="0" err="1">
                <a:solidFill>
                  <a:srgbClr val="FFFFFF"/>
                </a:solidFill>
              </a:rPr>
              <a:t>Havelka</a:t>
            </a:r>
            <a:r>
              <a:rPr lang="en-GB" sz="2400" dirty="0">
                <a:solidFill>
                  <a:srgbClr val="FFFFFF"/>
                </a:solidFill>
              </a:rPr>
              <a:t> </a:t>
            </a:r>
          </a:p>
          <a:p>
            <a:pPr>
              <a:buClr>
                <a:schemeClr val="bg1"/>
              </a:buClr>
            </a:pPr>
            <a:r>
              <a:rPr lang="en-GB" sz="2400" dirty="0">
                <a:solidFill>
                  <a:srgbClr val="FFFFFF"/>
                </a:solidFill>
              </a:rPr>
              <a:t>Any sane, rational person would react the way they do</a:t>
            </a:r>
          </a:p>
        </p:txBody>
      </p:sp>
      <p:sp>
        <p:nvSpPr>
          <p:cNvPr id="13" name="Rectangle 12">
            <a:extLst>
              <a:ext uri="{FF2B5EF4-FFF2-40B4-BE49-F238E27FC236}">
                <a16:creationId xmlns:a16="http://schemas.microsoft.com/office/drawing/2014/main" id="{B5899359-8523-4D4D-B568-3FDFAF982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33032" y="640080"/>
            <a:ext cx="4818888" cy="5261170"/>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2E9C9585-DA89-4D7E-BCDF-576461A1A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77586" y="806357"/>
            <a:ext cx="4511266" cy="492861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A person and person&#10;&#10;Description automatically generated with medium confidence">
            <a:extLst>
              <a:ext uri="{FF2B5EF4-FFF2-40B4-BE49-F238E27FC236}">
                <a16:creationId xmlns:a16="http://schemas.microsoft.com/office/drawing/2014/main" id="{2469598C-6802-0E48-BF09-B2C6517AA32F}"/>
              </a:ext>
            </a:extLst>
          </p:cNvPr>
          <p:cNvPicPr>
            <a:picLocks noChangeAspect="1"/>
          </p:cNvPicPr>
          <p:nvPr/>
        </p:nvPicPr>
        <p:blipFill>
          <a:blip r:embed="rId2"/>
          <a:stretch>
            <a:fillRect/>
          </a:stretch>
        </p:blipFill>
        <p:spPr>
          <a:xfrm>
            <a:off x="7064692" y="2173579"/>
            <a:ext cx="4159568" cy="2194172"/>
          </a:xfrm>
          <a:prstGeom prst="rect">
            <a:avLst/>
          </a:prstGeom>
        </p:spPr>
      </p:pic>
    </p:spTree>
    <p:extLst>
      <p:ext uri="{BB962C8B-B14F-4D97-AF65-F5344CB8AC3E}">
        <p14:creationId xmlns:p14="http://schemas.microsoft.com/office/powerpoint/2010/main" val="516482004"/>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Parcel</Template>
  <TotalTime>2918</TotalTime>
  <Words>636</Words>
  <Application>Microsoft Macintosh PowerPoint</Application>
  <PresentationFormat>Widescreen</PresentationFormat>
  <Paragraphs>48</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Gill Sans MT</vt:lpstr>
      <vt:lpstr>Parcel</vt:lpstr>
      <vt:lpstr>Vlastníci (The Owners, 2019)</vt:lpstr>
      <vt:lpstr>Brief synopsis and character introduction</vt:lpstr>
      <vt:lpstr>Mr Kubat</vt:lpstr>
      <vt:lpstr>Mr Kubat</vt:lpstr>
      <vt:lpstr>Mrs Roubickova</vt:lpstr>
      <vt:lpstr>Mrs Horvathova and mrs prochazkova</vt:lpstr>
      <vt:lpstr>The Cermak brothers</vt:lpstr>
      <vt:lpstr>Mr Svec</vt:lpstr>
      <vt:lpstr>Zahradkas</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Vlastníci (The Owners, 2019)</dc:title>
  <dc:creator>Finlay Bennett</dc:creator>
  <cp:lastModifiedBy>Finlay Bennett</cp:lastModifiedBy>
  <cp:revision>10</cp:revision>
  <dcterms:created xsi:type="dcterms:W3CDTF">2021-02-14T14:16:16Z</dcterms:created>
  <dcterms:modified xsi:type="dcterms:W3CDTF">2021-02-16T14:54:49Z</dcterms:modified>
</cp:coreProperties>
</file>