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0185-A7CA-4056-9D61-B3A34B962843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A8A4-2FDB-4599-89B7-DD6029DB3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74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0185-A7CA-4056-9D61-B3A34B962843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A8A4-2FDB-4599-89B7-DD6029DB3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88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0185-A7CA-4056-9D61-B3A34B962843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A8A4-2FDB-4599-89B7-DD6029DB3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45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0185-A7CA-4056-9D61-B3A34B962843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A8A4-2FDB-4599-89B7-DD6029DB34C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3954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0185-A7CA-4056-9D61-B3A34B962843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A8A4-2FDB-4599-89B7-DD6029DB3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259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0185-A7CA-4056-9D61-B3A34B962843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A8A4-2FDB-4599-89B7-DD6029DB3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65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0185-A7CA-4056-9D61-B3A34B962843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A8A4-2FDB-4599-89B7-DD6029DB3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1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0185-A7CA-4056-9D61-B3A34B962843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A8A4-2FDB-4599-89B7-DD6029DB3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121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0185-A7CA-4056-9D61-B3A34B962843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A8A4-2FDB-4599-89B7-DD6029DB3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83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0185-A7CA-4056-9D61-B3A34B962843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A8A4-2FDB-4599-89B7-DD6029DB3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89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0185-A7CA-4056-9D61-B3A34B962843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A8A4-2FDB-4599-89B7-DD6029DB3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68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0185-A7CA-4056-9D61-B3A34B962843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A8A4-2FDB-4599-89B7-DD6029DB3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50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0185-A7CA-4056-9D61-B3A34B962843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A8A4-2FDB-4599-89B7-DD6029DB3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25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0185-A7CA-4056-9D61-B3A34B962843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A8A4-2FDB-4599-89B7-DD6029DB3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507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0185-A7CA-4056-9D61-B3A34B962843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A8A4-2FDB-4599-89B7-DD6029DB3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35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0185-A7CA-4056-9D61-B3A34B962843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A8A4-2FDB-4599-89B7-DD6029DB3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488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0185-A7CA-4056-9D61-B3A34B962843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A8A4-2FDB-4599-89B7-DD6029DB3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30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F0185-A7CA-4056-9D61-B3A34B962843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AA8A4-2FDB-4599-89B7-DD6029DB3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396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A76E30-A2C2-4A08-BA1D-A94C66F454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18. A 19. století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9BBA1CD-082C-4E4F-800F-0CE83F960E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6. 12. 2023</a:t>
            </a:r>
          </a:p>
        </p:txBody>
      </p:sp>
    </p:spTree>
    <p:extLst>
      <p:ext uri="{BB962C8B-B14F-4D97-AF65-F5344CB8AC3E}">
        <p14:creationId xmlns:p14="http://schemas.microsoft.com/office/powerpoint/2010/main" val="1034607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66C544-AC30-4796-9A99-7F28E17A7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0E26E9-507A-4CBD-9335-DC06ADCE4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úkoly, obsah činností</a:t>
            </a:r>
          </a:p>
          <a:p>
            <a:pPr lvl="1"/>
            <a:r>
              <a:rPr lang="cs-CZ" dirty="0"/>
              <a:t>nutnost obrany a obrození českého jazyka, udržení, rozvoj</a:t>
            </a:r>
          </a:p>
          <a:p>
            <a:pPr lvl="1"/>
            <a:r>
              <a:rPr lang="cs-CZ" dirty="0"/>
              <a:t>láska k české knize a divadlu, vlastenecká výchova</a:t>
            </a:r>
          </a:p>
          <a:p>
            <a:pPr lvl="1"/>
            <a:r>
              <a:rPr lang="cs-CZ" dirty="0"/>
              <a:t>úcta k národním dějinám</a:t>
            </a:r>
          </a:p>
          <a:p>
            <a:pPr lvl="1"/>
            <a:r>
              <a:rPr lang="cs-CZ" dirty="0"/>
              <a:t>myšlenka slovanské vzájemnosti, panslavismus</a:t>
            </a:r>
          </a:p>
        </p:txBody>
      </p:sp>
    </p:spTree>
    <p:extLst>
      <p:ext uri="{BB962C8B-B14F-4D97-AF65-F5344CB8AC3E}">
        <p14:creationId xmlns:p14="http://schemas.microsoft.com/office/powerpoint/2010/main" val="3127524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CFDF5-B80E-4CCD-90BC-422F6C7B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ETAPA – OBRANNÁ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7AABE5-0D82-4CFA-AD1E-B6FD056A9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 konce 18. století</a:t>
            </a:r>
          </a:p>
          <a:p>
            <a:r>
              <a:rPr lang="cs-CZ" dirty="0"/>
              <a:t>generace vědců, kritické shrnutí poznatků o českých dějinách, literatuře a jazyku</a:t>
            </a:r>
          </a:p>
          <a:p>
            <a:r>
              <a:rPr lang="cs-CZ" dirty="0"/>
              <a:t>centrum vědecké činnosti – Česká společnost nauk (první v říši)</a:t>
            </a:r>
          </a:p>
          <a:p>
            <a:r>
              <a:rPr lang="cs-CZ" dirty="0"/>
              <a:t>obava z politického zákroku, nacionálně ještě nevyhraněné</a:t>
            </a:r>
          </a:p>
          <a:p>
            <a:r>
              <a:rPr lang="cs-CZ" dirty="0"/>
              <a:t>úsilí o získání širšího publika, počátky divadla</a:t>
            </a:r>
          </a:p>
          <a:p>
            <a:r>
              <a:rPr lang="cs-CZ" dirty="0"/>
              <a:t>osobnosti: </a:t>
            </a:r>
            <a:r>
              <a:rPr lang="cs-CZ" dirty="0" err="1"/>
              <a:t>Gelasius</a:t>
            </a:r>
            <a:r>
              <a:rPr lang="cs-CZ" dirty="0"/>
              <a:t> </a:t>
            </a:r>
            <a:r>
              <a:rPr lang="cs-CZ" dirty="0" err="1"/>
              <a:t>Dobner</a:t>
            </a:r>
            <a:r>
              <a:rPr lang="cs-CZ" dirty="0"/>
              <a:t>, František Martin </a:t>
            </a:r>
            <a:r>
              <a:rPr lang="cs-CZ" dirty="0" err="1"/>
              <a:t>Pelcl</a:t>
            </a:r>
            <a:r>
              <a:rPr lang="cs-CZ" dirty="0"/>
              <a:t>, Josef Dobrovský, Václav Kliment Klicpera, Matěj Kopecký, Václav Thám</a:t>
            </a:r>
          </a:p>
        </p:txBody>
      </p:sp>
    </p:spTree>
    <p:extLst>
      <p:ext uri="{BB962C8B-B14F-4D97-AF65-F5344CB8AC3E}">
        <p14:creationId xmlns:p14="http://schemas.microsoft.com/office/powerpoint/2010/main" val="3143807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5E25AC-364E-4704-8F72-FA94A1BAB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DRUHÁ ETAPA – OFENZIVNÍ/ÚTOČNÁ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3F57A2-DAC0-452A-8E22-73410F65E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první desetiletí 19. století</a:t>
            </a:r>
          </a:p>
          <a:p>
            <a:r>
              <a:rPr lang="cs-CZ" dirty="0"/>
              <a:t>období slovanského vlastenectví, obdiv k Rusku (později vystřízlivění)</a:t>
            </a:r>
          </a:p>
          <a:p>
            <a:r>
              <a:rPr lang="cs-CZ" dirty="0"/>
              <a:t>záchrana české kultury a jazyka, rozvoj a uplatnění, mateřština jako „duše národa“</a:t>
            </a:r>
          </a:p>
          <a:p>
            <a:r>
              <a:rPr lang="cs-CZ" dirty="0"/>
              <a:t>úsilí o zachování národní a právní identity proti centralistickým snahám</a:t>
            </a:r>
          </a:p>
          <a:p>
            <a:r>
              <a:rPr lang="cs-CZ" dirty="0"/>
              <a:t>vytvořen novodobý český národně kulturní program</a:t>
            </a:r>
          </a:p>
          <a:p>
            <a:r>
              <a:rPr lang="cs-CZ" dirty="0"/>
              <a:t>rozvoj vlastenectví – češství spojeno s jazykem a kulturou, ne územím</a:t>
            </a:r>
          </a:p>
          <a:p>
            <a:r>
              <a:rPr lang="cs-CZ" dirty="0"/>
              <a:t>zájem o minulost, veřejné sbírky starožitnictví, vznik muzeí</a:t>
            </a:r>
          </a:p>
          <a:p>
            <a:r>
              <a:rPr lang="cs-CZ" dirty="0"/>
              <a:t>sběratelství lidové slovesnosti</a:t>
            </a:r>
          </a:p>
          <a:p>
            <a:r>
              <a:rPr lang="cs-CZ" dirty="0"/>
              <a:t>spory o rukopisy – zelenohorský a královedvorský</a:t>
            </a:r>
          </a:p>
          <a:p>
            <a:r>
              <a:rPr lang="cs-CZ" dirty="0"/>
              <a:t>osobnosti: Josef Jungmann, František Palacký, František Ladislav Čelakovský</a:t>
            </a:r>
          </a:p>
        </p:txBody>
      </p:sp>
    </p:spTree>
    <p:extLst>
      <p:ext uri="{BB962C8B-B14F-4D97-AF65-F5344CB8AC3E}">
        <p14:creationId xmlns:p14="http://schemas.microsoft.com/office/powerpoint/2010/main" val="3667288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2CC5CA-4521-4069-B516-4766B2825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TŘETÍ ETAPA – VRCHOLNÁ FÁZE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5A5220-55C2-4C57-91A0-76478813B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30.–50. léta 19. století</a:t>
            </a:r>
          </a:p>
          <a:p>
            <a:r>
              <a:rPr lang="cs-CZ" dirty="0"/>
              <a:t>nositelem politických práv je celý národ</a:t>
            </a:r>
          </a:p>
          <a:p>
            <a:r>
              <a:rPr lang="cs-CZ" dirty="0"/>
              <a:t>NO se stává celonárodním hnutím</a:t>
            </a:r>
          </a:p>
          <a:p>
            <a:r>
              <a:rPr lang="cs-CZ" dirty="0"/>
              <a:t>přechod od jazykových a kulturních cílů k politickým cílům, kritičtější postoj k všeslovanským myšlenkám</a:t>
            </a:r>
          </a:p>
          <a:p>
            <a:r>
              <a:rPr lang="cs-CZ" dirty="0"/>
              <a:t>rozmach národního života (Matice česká, Měšťanská beseda, Jednota pro povzbuzení průmyslu v Čechách)</a:t>
            </a:r>
          </a:p>
          <a:p>
            <a:r>
              <a:rPr lang="cs-CZ" dirty="0"/>
              <a:t>politický program – liberální (umírněný) proud × radikální demokratický proud</a:t>
            </a:r>
          </a:p>
          <a:p>
            <a:r>
              <a:rPr lang="cs-CZ" dirty="0"/>
              <a:t>literatura a kultura – působení divadla, Pražské noviny, Česká včela</a:t>
            </a:r>
          </a:p>
          <a:p>
            <a:r>
              <a:rPr lang="cs-CZ" dirty="0"/>
              <a:t>osobnosti: Josef Kajetán Tyl, Karel Havlíček Borovský, Karel Hynek Mácha, Karel Sabina, Karel Jaromír Erben, Božena Němcová atd. </a:t>
            </a:r>
          </a:p>
        </p:txBody>
      </p:sp>
    </p:spTree>
    <p:extLst>
      <p:ext uri="{BB962C8B-B14F-4D97-AF65-F5344CB8AC3E}">
        <p14:creationId xmlns:p14="http://schemas.microsoft.com/office/powerpoint/2010/main" val="882573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B8DCC2-3977-4061-AC33-099F3A00B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Revoluční rok 1848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BD442F-3011-46B1-A037-E1A19662C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první nepokoje už 1844, březen 1848 – petice císaři (první novodobý český politický program), váhává odpověď vlády </a:t>
            </a:r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→ další petice → souhlas se zrovnoprávněním češtiny, rozšíření zemského sněmu o zástupce měst a majetné rolníky</a:t>
            </a:r>
          </a:p>
          <a:p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2. – 12. června Slovanský sjezd v Praze (Manifest sjezdu slovanského k národům evropským)</a:t>
            </a:r>
          </a:p>
          <a:p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 12. června pražské lidové povstání – brutálně potlačeno</a:t>
            </a:r>
          </a:p>
          <a:p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7. září zrušeno poddanství (robota) císařským patentem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8799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A1AC33-0270-4589-8ACD-1660AACBE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Druhá polovina 19. století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B09132-D65B-469D-B660-CA719FC78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diferenciace politického tábora: liberálně konzervativní (staročeši) × radikálně demokratické (mladočeši) – rozdílná stanoviska ale společná snaha dosáhnout samostatnosti Čech</a:t>
            </a:r>
          </a:p>
          <a:p>
            <a:r>
              <a:rPr lang="cs-CZ" dirty="0"/>
              <a:t>české země jedna z nejvyspělejších průmyslových oblastí</a:t>
            </a:r>
          </a:p>
          <a:p>
            <a:r>
              <a:rPr lang="cs-CZ" dirty="0"/>
              <a:t>1867 rakousko-uherské vyrovnání: společný panovník, ministerstva války, financí </a:t>
            </a:r>
            <a:br>
              <a:rPr lang="cs-CZ" dirty="0"/>
            </a:br>
            <a:r>
              <a:rPr lang="cs-CZ" dirty="0"/>
              <a:t>a zahraničních věcí</a:t>
            </a:r>
          </a:p>
          <a:p>
            <a:pPr lvl="1"/>
            <a:r>
              <a:rPr lang="cs-CZ" dirty="0"/>
              <a:t>pocit křivdy, jednání o českém vyrovnání × obavy uherských politiků, Němců v Čechách, obava z příklonu k Rusku </a:t>
            </a:r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→ porážka státoprávní české politiky</a:t>
            </a:r>
          </a:p>
          <a:p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drobečková politika – dílčí ústupky jazykové, správní apod.</a:t>
            </a:r>
          </a:p>
          <a:p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1882 rozdělení pražské Karlovo-Ferdinandovy univerzity na českou a německou</a:t>
            </a:r>
          </a:p>
          <a:p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zhoršování vztahů mezi Čechy a Němci, staročechy a mladočechy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4151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45189C-3AD2-4333-BC32-5B1D8932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2BC7C6-30F2-4F5E-8574-846A5FB33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kultura</a:t>
            </a:r>
          </a:p>
          <a:p>
            <a:pPr lvl="1"/>
            <a:r>
              <a:rPr lang="cs-CZ" dirty="0"/>
              <a:t>Prozatímní divadlo, snaha o zřízení Národního divadla</a:t>
            </a:r>
          </a:p>
          <a:p>
            <a:pPr lvl="1"/>
            <a:r>
              <a:rPr lang="cs-CZ" dirty="0"/>
              <a:t>1862 založení Sokolu</a:t>
            </a:r>
          </a:p>
          <a:p>
            <a:pPr lvl="1"/>
            <a:r>
              <a:rPr lang="cs-CZ" dirty="0"/>
              <a:t>1863 Umělecká beseda</a:t>
            </a:r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800" u="sng" dirty="0"/>
              <a:t>Národní divadlo</a:t>
            </a:r>
          </a:p>
          <a:p>
            <a:r>
              <a:rPr lang="cs-CZ" sz="1800" dirty="0"/>
              <a:t>dovršení úsilí obrozenců</a:t>
            </a:r>
          </a:p>
          <a:p>
            <a:r>
              <a:rPr lang="cs-CZ" sz="1800" dirty="0"/>
              <a:t>symbol národní hrdosti, „Národ sobě“ – sbírky na stavbu + příspěvky šlechty + státní dotace</a:t>
            </a:r>
          </a:p>
          <a:p>
            <a:r>
              <a:rPr lang="cs-CZ" sz="1800" dirty="0"/>
              <a:t>kameny na stavbu z památných míst</a:t>
            </a:r>
          </a:p>
          <a:p>
            <a:r>
              <a:rPr lang="cs-CZ" sz="1800" dirty="0"/>
              <a:t>dokončeno 1881, požár 1882, znovu otevřeno 1883</a:t>
            </a:r>
          </a:p>
        </p:txBody>
      </p:sp>
    </p:spTree>
    <p:extLst>
      <p:ext uri="{BB962C8B-B14F-4D97-AF65-F5344CB8AC3E}">
        <p14:creationId xmlns:p14="http://schemas.microsoft.com/office/powerpoint/2010/main" val="2883240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EA252C-FA02-4FCE-ADF7-9CF14BDD4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7800976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BC2CDC-C58F-4216-A0F8-BCE37A3E5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7639111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ED75893-40A8-406F-BD64-4E808C106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036" y="1123527"/>
            <a:ext cx="6440280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0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BC9F0E-02BB-47EC-9576-A46E5C9A0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MARIE TEREZIE (1740–1780)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CB4F15-A9EA-4416-B622-8002AEE18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první česká a habsburská panovnice</a:t>
            </a:r>
          </a:p>
          <a:p>
            <a:r>
              <a:rPr lang="cs-CZ" dirty="0"/>
              <a:t>zdědila finančně vyčerpanou zemi, slabou armádu, národnostní problémy</a:t>
            </a:r>
          </a:p>
          <a:p>
            <a:r>
              <a:rPr lang="cs-CZ" dirty="0"/>
              <a:t>války o dědictví rakouské, sedmiletá válka</a:t>
            </a:r>
          </a:p>
          <a:p>
            <a:r>
              <a:rPr lang="cs-CZ" dirty="0"/>
              <a:t>osvícenské reformy (posílit hospodářství, centralizace, jednotným jazykem němčina)</a:t>
            </a:r>
          </a:p>
          <a:p>
            <a:pPr lvl="1"/>
            <a:r>
              <a:rPr lang="cs-CZ" dirty="0"/>
              <a:t>daňová = pevná sazba, soupis půdy poddaných, první sčítání lidu a domů</a:t>
            </a:r>
          </a:p>
          <a:p>
            <a:pPr lvl="1"/>
            <a:r>
              <a:rPr lang="cs-CZ" dirty="0"/>
              <a:t>správní a soudní = společné úřady, třístupňový státní aparát, školení úředníci, zřízen Nejvyšší soudní dvůr, Tereziánský trestní zákoník</a:t>
            </a:r>
          </a:p>
          <a:p>
            <a:pPr lvl="1"/>
            <a:r>
              <a:rPr lang="cs-CZ" dirty="0"/>
              <a:t>hospodářská, finanční, sociální = zásahy států do podnikání, podpora průmyslu, jednotný peněžní systém, 1775 robotní patent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298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99270D-6440-4AF1-9E3A-DDD59AD66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A39D5B-109D-4646-AD30-59866D4B1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reforma vojenská = jednotný výcvik, vyšší vojenská taktika, budování moderního vojenského školství</a:t>
            </a:r>
          </a:p>
          <a:p>
            <a:pPr lvl="1"/>
            <a:r>
              <a:rPr lang="cs-CZ" dirty="0"/>
              <a:t>reforma školská = povinná školní docházka, </a:t>
            </a:r>
            <a:r>
              <a:rPr lang="cs-CZ" dirty="0" err="1"/>
              <a:t>triviálky</a:t>
            </a:r>
            <a:r>
              <a:rPr lang="cs-CZ" dirty="0"/>
              <a:t>, hlavní školy, kurzy pro učitele, odborné školy, zesvětštění škol</a:t>
            </a:r>
          </a:p>
        </p:txBody>
      </p:sp>
    </p:spTree>
    <p:extLst>
      <p:ext uri="{BB962C8B-B14F-4D97-AF65-F5344CB8AC3E}">
        <p14:creationId xmlns:p14="http://schemas.microsoft.com/office/powerpoint/2010/main" val="217875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7C7ACF-9470-4752-A7C4-A835BED1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JOSEF II. </a:t>
            </a:r>
            <a:r>
              <a:rPr lang="cs-CZ" b="0" dirty="0"/>
              <a:t>(1780–1790)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9A3EDC2-475B-46BA-9341-EB342C945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dovršení osvícenských reforem, rozvoj kultury a vzdělanosti</a:t>
            </a:r>
          </a:p>
          <a:p>
            <a:r>
              <a:rPr lang="cs-CZ" dirty="0"/>
              <a:t>zrušen trest smrti (do r. 1795)</a:t>
            </a:r>
          </a:p>
          <a:p>
            <a:r>
              <a:rPr lang="cs-CZ" dirty="0"/>
              <a:t>snaha o přebudování státu – společnost uznávající základní lidská práva</a:t>
            </a:r>
          </a:p>
          <a:p>
            <a:r>
              <a:rPr lang="cs-CZ" dirty="0"/>
              <a:t>zdokonalena státní správa</a:t>
            </a:r>
          </a:p>
          <a:p>
            <a:r>
              <a:rPr lang="cs-CZ" dirty="0"/>
              <a:t>reformátor × kulturní barbar (dražba a zničení zbytků rudolfínských sbírek, rušení klášterů a kostelů)</a:t>
            </a:r>
          </a:p>
          <a:p>
            <a:r>
              <a:rPr lang="cs-CZ" dirty="0"/>
              <a:t>toleranční patent, patent o zrušení nevolnictví</a:t>
            </a:r>
          </a:p>
        </p:txBody>
      </p:sp>
    </p:spTree>
    <p:extLst>
      <p:ext uri="{BB962C8B-B14F-4D97-AF65-F5344CB8AC3E}">
        <p14:creationId xmlns:p14="http://schemas.microsoft.com/office/powerpoint/2010/main" val="3115837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2B6468-0395-49F5-AA5B-581AA9DB5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KULTURA V ČECHÁCH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D2CC19-E331-4864-930D-3FAAE7B22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městské, venkovské školy, zdravotnická zařízení, první porodnice</a:t>
            </a:r>
          </a:p>
          <a:p>
            <a:r>
              <a:rPr lang="cs-CZ" dirty="0"/>
              <a:t>stavba divadel – Nosticovo, Bouda</a:t>
            </a:r>
          </a:p>
          <a:p>
            <a:r>
              <a:rPr lang="cs-CZ" dirty="0"/>
              <a:t>1790 Česká expedice</a:t>
            </a:r>
          </a:p>
          <a:p>
            <a:r>
              <a:rPr lang="cs-CZ" dirty="0"/>
              <a:t>půjčování knih, zpřístupnění univerzitní knihovny Klementina</a:t>
            </a:r>
          </a:p>
          <a:p>
            <a:r>
              <a:rPr lang="cs-CZ" dirty="0"/>
              <a:t>zemský patriotismus – úsilí o vzestup českého národa</a:t>
            </a:r>
          </a:p>
          <a:p>
            <a:r>
              <a:rPr lang="cs-CZ" dirty="0"/>
              <a:t>1791 první průmyslová výstava na evropském kontinentě</a:t>
            </a:r>
          </a:p>
        </p:txBody>
      </p:sp>
    </p:spTree>
    <p:extLst>
      <p:ext uri="{BB962C8B-B14F-4D97-AF65-F5344CB8AC3E}">
        <p14:creationId xmlns:p14="http://schemas.microsoft.com/office/powerpoint/2010/main" val="1403379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59FF22-9113-4EDD-8741-149F57AC0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NAPOLEONSKÉ VÁLKY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D51E37-8772-4437-9588-ED067955D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2. prosince 1805 bitva tří císařů u Slavkova – Napoleon, císař František II., car Alexandr I. </a:t>
            </a:r>
          </a:p>
          <a:p>
            <a:pPr lvl="1"/>
            <a:r>
              <a:rPr lang="cs-CZ" dirty="0"/>
              <a:t>bitva u Slavkova je významnou bitvou v evropských dějinách</a:t>
            </a:r>
          </a:p>
        </p:txBody>
      </p:sp>
    </p:spTree>
    <p:extLst>
      <p:ext uri="{BB962C8B-B14F-4D97-AF65-F5344CB8AC3E}">
        <p14:creationId xmlns:p14="http://schemas.microsoft.com/office/powerpoint/2010/main" val="3575109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00EA252C-FA02-4FCE-ADF7-9CF14BDD4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7800976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FFBC2CDC-C58F-4216-A0F8-BCE37A3E5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7639111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C99C4F8-003A-40C2-AB05-AB1CD3D15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442" y="1123527"/>
            <a:ext cx="5449468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10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77E8C8-5B32-4390-8D36-8C1995C5D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cs-CZ" sz="4800" dirty="0"/>
            </a:br>
            <a:br>
              <a:rPr lang="cs-CZ" sz="4800" dirty="0"/>
            </a:br>
            <a:r>
              <a:rPr lang="cs-CZ" sz="4800" dirty="0"/>
              <a:t>NÁRODNÍ OBROZENÍ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07AF72B-3BB9-4C8F-9D97-2574B2283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964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5DC753-D088-4DE4-9796-C28D2E777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BD830A-35C8-4172-9FFA-3402BF3A2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proces utváření novodobého českého národa</a:t>
            </a:r>
          </a:p>
          <a:p>
            <a:r>
              <a:rPr lang="cs-CZ" dirty="0"/>
              <a:t>stav v Čechách</a:t>
            </a:r>
          </a:p>
          <a:p>
            <a:pPr lvl="1"/>
            <a:r>
              <a:rPr lang="cs-CZ" dirty="0"/>
              <a:t>zaostalost, významní Češi mluvili a psali německy</a:t>
            </a:r>
          </a:p>
          <a:p>
            <a:pPr lvl="1"/>
            <a:r>
              <a:rPr lang="cs-CZ" dirty="0"/>
              <a:t>vyšší vzdělání jen v německých školách</a:t>
            </a:r>
          </a:p>
          <a:p>
            <a:pPr lvl="1"/>
            <a:r>
              <a:rPr lang="cs-CZ" dirty="0"/>
              <a:t>čeština – bez spisovné normy, živořící, řeč venkovanů a chudiny ve městech</a:t>
            </a:r>
          </a:p>
          <a:p>
            <a:r>
              <a:rPr lang="cs-CZ" dirty="0"/>
              <a:t>předpoklady</a:t>
            </a:r>
          </a:p>
          <a:p>
            <a:pPr lvl="1"/>
            <a:r>
              <a:rPr lang="cs-CZ" dirty="0"/>
              <a:t>zrušení nevolnictví, příliv obyvatel do měst, průmyslová revoluce</a:t>
            </a:r>
          </a:p>
          <a:p>
            <a:pPr lvl="1"/>
            <a:r>
              <a:rPr lang="cs-CZ" dirty="0"/>
              <a:t>vědomí slavné minulosti, tradice samostatné národní existence</a:t>
            </a:r>
          </a:p>
          <a:p>
            <a:pPr lvl="1"/>
            <a:r>
              <a:rPr lang="cs-CZ" dirty="0"/>
              <a:t>úsilí o obnovu českého jazyka, zásluha české inteligence, </a:t>
            </a:r>
          </a:p>
        </p:txBody>
      </p:sp>
    </p:spTree>
    <p:extLst>
      <p:ext uri="{BB962C8B-B14F-4D97-AF65-F5344CB8AC3E}">
        <p14:creationId xmlns:p14="http://schemas.microsoft.com/office/powerpoint/2010/main" val="2774179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889</Words>
  <Application>Microsoft Office PowerPoint</Application>
  <PresentationFormat>Širokoúhlá obrazovka</PresentationFormat>
  <Paragraphs>94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Bookman Old Style</vt:lpstr>
      <vt:lpstr>Calibri</vt:lpstr>
      <vt:lpstr>Rockwell</vt:lpstr>
      <vt:lpstr>Damask</vt:lpstr>
      <vt:lpstr>18. A 19. století</vt:lpstr>
      <vt:lpstr>MARIE TEREZIE (1740–1780)</vt:lpstr>
      <vt:lpstr>Prezentace aplikace PowerPoint</vt:lpstr>
      <vt:lpstr>JOSEF II. (1780–1790)</vt:lpstr>
      <vt:lpstr>KULTURA V ČECHÁCH</vt:lpstr>
      <vt:lpstr>NAPOLEONSKÉ VÁLKY</vt:lpstr>
      <vt:lpstr>Prezentace aplikace PowerPoint</vt:lpstr>
      <vt:lpstr>  NÁRODNÍ OBROZENÍ</vt:lpstr>
      <vt:lpstr>Prezentace aplikace PowerPoint</vt:lpstr>
      <vt:lpstr>Prezentace aplikace PowerPoint</vt:lpstr>
      <vt:lpstr>PRVNÍ ETAPA – OBRANNÁ </vt:lpstr>
      <vt:lpstr>DRUHÁ ETAPA – OFENZIVNÍ/ÚTOČNÁ</vt:lpstr>
      <vt:lpstr>TŘETÍ ETAPA – VRCHOLNÁ FÁZE</vt:lpstr>
      <vt:lpstr>Revoluční rok 1848</vt:lpstr>
      <vt:lpstr>Druhá polovina 19. století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18. A 19. století</dc:title>
  <dc:creator>Jílková Veronika (190274)</dc:creator>
  <cp:lastModifiedBy>Jílková Veronika (190274)</cp:lastModifiedBy>
  <cp:revision>1</cp:revision>
  <dcterms:created xsi:type="dcterms:W3CDTF">2023-12-05T22:18:23Z</dcterms:created>
  <dcterms:modified xsi:type="dcterms:W3CDTF">2023-12-05T22:20:49Z</dcterms:modified>
</cp:coreProperties>
</file>