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8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8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9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25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11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0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7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68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6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47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18A9AEC-D2F5-4BE4-9100-B56496891EE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E0F3FDF-1DF8-4105-909E-F7796A9F9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8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A377E-8FAE-4715-9AC8-8458A2AE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286000"/>
            <a:ext cx="8991600" cy="18288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20. století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60ED7D-2642-4E4B-AFC2-096228CC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83290"/>
            <a:ext cx="6801612" cy="1329208"/>
          </a:xfrm>
        </p:spPr>
        <p:txBody>
          <a:bodyPr>
            <a:normAutofit/>
          </a:bodyPr>
          <a:lstStyle/>
          <a:p>
            <a:r>
              <a:rPr lang="cs-CZ" dirty="0"/>
              <a:t>13. 12. 2023</a:t>
            </a:r>
          </a:p>
        </p:txBody>
      </p:sp>
    </p:spTree>
    <p:extLst>
      <p:ext uri="{BB962C8B-B14F-4D97-AF65-F5344CB8AC3E}">
        <p14:creationId xmlns:p14="http://schemas.microsoft.com/office/powerpoint/2010/main" val="34788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3287BD-8A6F-4703-86D8-9DE062C9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DRUHÁ SVĚTOVÁ VÁLKA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6005EA-54AF-4EF3-85DC-A885301C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na 28. 9. 1938 ohlášení vojenského útoku na ČSR</a:t>
            </a:r>
          </a:p>
          <a:p>
            <a:r>
              <a:rPr lang="cs-CZ" dirty="0">
                <a:solidFill>
                  <a:srgbClr val="404040"/>
                </a:solidFill>
              </a:rPr>
              <a:t>spor o československé pohraničí – „o nás bez nás“ </a:t>
            </a:r>
            <a:r>
              <a:rPr lang="cs-CZ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→ obsazení pohraničí</a:t>
            </a:r>
            <a:endParaRPr lang="cs-CZ" dirty="0">
              <a:solidFill>
                <a:srgbClr val="404040"/>
              </a:solidFill>
            </a:endParaRPr>
          </a:p>
          <a:p>
            <a:r>
              <a:rPr lang="cs-CZ" dirty="0">
                <a:solidFill>
                  <a:srgbClr val="404040"/>
                </a:solidFill>
              </a:rPr>
              <a:t>druhá republika – od Mnichova do vzniku Protektorátu Čechy a Morava</a:t>
            </a:r>
          </a:p>
          <a:p>
            <a:r>
              <a:rPr lang="cs-CZ" dirty="0">
                <a:solidFill>
                  <a:srgbClr val="404040"/>
                </a:solidFill>
              </a:rPr>
              <a:t>československý odboj – cíl obnovit samostatnou ČSR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ilegální organizace, komunistický oboj řízený z Moskvy, demokratický odboj z Londýna, partyzánské hnutí</a:t>
            </a:r>
          </a:p>
          <a:p>
            <a:r>
              <a:rPr lang="cs-CZ" dirty="0">
                <a:solidFill>
                  <a:srgbClr val="404040"/>
                </a:solidFill>
              </a:rPr>
              <a:t>osvobození Československa – demarkační linie, Pražské květnové povstání</a:t>
            </a:r>
          </a:p>
        </p:txBody>
      </p:sp>
    </p:spTree>
    <p:extLst>
      <p:ext uri="{BB962C8B-B14F-4D97-AF65-F5344CB8AC3E}">
        <p14:creationId xmlns:p14="http://schemas.microsoft.com/office/powerpoint/2010/main" val="303027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1A3DC68-44A1-4886-960D-458B1A20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23" y="804334"/>
            <a:ext cx="8044953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8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467CED-9C18-4B6B-98FF-16BF6D94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Poválečný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5565E5-8556-4E60-A90F-0429477D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1946–1948 obnoven stát Čechů a Slováků</a:t>
            </a:r>
          </a:p>
          <a:p>
            <a:r>
              <a:rPr lang="cs-CZ" dirty="0">
                <a:solidFill>
                  <a:srgbClr val="404040"/>
                </a:solidFill>
              </a:rPr>
              <a:t>vysídlení Němců – odhadem cca 1,6 milionu obyvatel</a:t>
            </a:r>
          </a:p>
          <a:p>
            <a:r>
              <a:rPr lang="cs-CZ" dirty="0">
                <a:solidFill>
                  <a:srgbClr val="404040"/>
                </a:solidFill>
              </a:rPr>
              <a:t>únor 1948 – vládní krize, demise několika ministrů – přijetí prezidentem; komunistický puč, očista ministerstev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do konce r. 1948 odstraněn soukromý sektor, likvidace živnostníků a řemeslníků</a:t>
            </a:r>
          </a:p>
          <a:p>
            <a:r>
              <a:rPr lang="cs-CZ" dirty="0">
                <a:solidFill>
                  <a:srgbClr val="404040"/>
                </a:solidFill>
              </a:rPr>
              <a:t>novým prezidentem K. Gottwald</a:t>
            </a:r>
          </a:p>
        </p:txBody>
      </p:sp>
    </p:spTree>
    <p:extLst>
      <p:ext uri="{BB962C8B-B14F-4D97-AF65-F5344CB8AC3E}">
        <p14:creationId xmlns:p14="http://schemas.microsoft.com/office/powerpoint/2010/main" val="205204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D02099-B337-40E8-AD45-AAE8AADE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stalinismus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4D0CB-5C34-4D55-A9E6-7AB08862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despotický, totalitní režim, moc v úzkém skupiny funkcionářů KSČ</a:t>
            </a:r>
          </a:p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začlenění do sovětského bloku – podřízenost SSSR</a:t>
            </a:r>
          </a:p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zkonstruované politické protesty (po vzoru čistek v SSR), zastrašení případné opozice, represe, justiční vraždy</a:t>
            </a:r>
          </a:p>
          <a:p>
            <a:pPr lvl="1"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proces s Miladou Horákovou</a:t>
            </a:r>
          </a:p>
          <a:p>
            <a:pPr lvl="1"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ohlasy ve světa – A. Einstein, J-P. Sartre, W. Churchill, E. Rooseveltová</a:t>
            </a:r>
          </a:p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emigrace na západ, odboj vs. nejednota, </a:t>
            </a:r>
          </a:p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od r. 1951 vysílání Svobodné Evropy</a:t>
            </a:r>
          </a:p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boj proti masarykismu</a:t>
            </a:r>
          </a:p>
          <a:p>
            <a:pPr>
              <a:lnSpc>
                <a:spcPct val="90000"/>
              </a:lnSpc>
            </a:pPr>
            <a:r>
              <a:rPr lang="cs-CZ" sz="1400">
                <a:solidFill>
                  <a:srgbClr val="404040"/>
                </a:solidFill>
              </a:rPr>
              <a:t>1956 II. sjezd českých spisovatelů – kritika zásahů do vědy a umění, požadavek svobodné tvorby</a:t>
            </a:r>
          </a:p>
        </p:txBody>
      </p:sp>
    </p:spTree>
    <p:extLst>
      <p:ext uri="{BB962C8B-B14F-4D97-AF65-F5344CB8AC3E}">
        <p14:creationId xmlns:p14="http://schemas.microsoft.com/office/powerpoint/2010/main" val="56779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80AEFB-F81C-4A06-8E8A-362855AD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60. léta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D48DAE-9A25-43D9-B3C8-D27D6995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1960 nová ústava – Československá socialistická republika, upevnění centralismu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1962–1967 destalinizace, soudní rehabilitace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1967 politická krize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1968 – počátek obrodného procesu, tzv. Pražské jaro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21. srpna 1968 – vstup vojsk 5 členských zemí Varšavské smlouvy do Československa (invaze)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Moskevský protokol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04040"/>
                </a:solidFill>
              </a:rPr>
              <a:t>smlouva o dočasném pobytu vojsk </a:t>
            </a:r>
          </a:p>
        </p:txBody>
      </p:sp>
    </p:spTree>
    <p:extLst>
      <p:ext uri="{BB962C8B-B14F-4D97-AF65-F5344CB8AC3E}">
        <p14:creationId xmlns:p14="http://schemas.microsoft.com/office/powerpoint/2010/main" val="38802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C53D32-38C7-419F-B5E0-AB18DCD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normalizace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DD795C-9E83-4724-B350-95155D14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návrat ke stavu před lednem 1968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čistky, emigrace, zákon o federalizaci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upálení studentů – protest proti pasivitě (Jan Palach, Jan Zajíc, Evžen Plocek)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Charta 77 – úsilí o dodržování lidských a občanských práv</a:t>
            </a:r>
          </a:p>
          <a:p>
            <a:pPr>
              <a:lnSpc>
                <a:spcPct val="90000"/>
              </a:lnSpc>
            </a:pPr>
            <a:r>
              <a:rPr lang="cs-CZ" u="sng">
                <a:solidFill>
                  <a:srgbClr val="404040"/>
                </a:solidFill>
              </a:rPr>
              <a:t>kultura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obnovení cenzury, rušení zájmových a politických sdružení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v 80. letech větší zaktivizování disident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oficiální, undergroundová, samizdatová literatura</a:t>
            </a:r>
          </a:p>
        </p:txBody>
      </p:sp>
    </p:spTree>
    <p:extLst>
      <p:ext uri="{BB962C8B-B14F-4D97-AF65-F5344CB8AC3E}">
        <p14:creationId xmlns:p14="http://schemas.microsoft.com/office/powerpoint/2010/main" val="270591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927895-4E83-41BE-97C5-31BB0111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1989–1993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D2305C-B3D2-43AD-BE10-7BDA4E92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odpor proti režimu, aktivizace protikomunistického hnutí od ledna 1989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petice Několik vět – požadavek demokratizace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demonstrace k 21. výročí sovětské invaze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17.11. 1989 – zásah proti manifestaci studentů, konec pasivity obyvatelstva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pád komunistického režimu v českém prostředí, tzv. sametová revoluce – nenásilné převzetí moci z rukou komunistů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8. – 9. 6. 1990 svobodné volby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1990 změna názvu z ČSSR na Česko-Slovenskou federativní republiku, posléze Českou a Slovenskou Federativní republiku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spolupráce Československa, Polska, Maďarska (tzv. visegrádská trojka) – dohoda o koordinaci kroků k integraci do evropského společenství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404040"/>
                </a:solidFill>
              </a:rPr>
              <a:t>1. 1. 1993 samostatná Česká republika a Slovenská republika; prezidentem Václav Havel</a:t>
            </a:r>
          </a:p>
        </p:txBody>
      </p:sp>
    </p:spTree>
    <p:extLst>
      <p:ext uri="{BB962C8B-B14F-4D97-AF65-F5344CB8AC3E}">
        <p14:creationId xmlns:p14="http://schemas.microsoft.com/office/powerpoint/2010/main" val="193490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865F7D-278B-40E8-A1AF-3499CF67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PRVNÍ SVĚTOVÁ VÁLKA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158D6D-EB4E-45F3-8FB2-8CB62F18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prorakouská oficiální politika × cítění českého národa, nechuť bojovat za Rakousko</a:t>
            </a:r>
          </a:p>
          <a:p>
            <a:r>
              <a:rPr lang="cs-CZ" dirty="0">
                <a:solidFill>
                  <a:srgbClr val="404040"/>
                </a:solidFill>
              </a:rPr>
              <a:t>odboj za samostatnost a nezávislost – T. G. Masaryk, organizace </a:t>
            </a:r>
            <a:r>
              <a:rPr lang="cs-CZ" dirty="0" err="1">
                <a:solidFill>
                  <a:srgbClr val="404040"/>
                </a:solidFill>
              </a:rPr>
              <a:t>Maffie</a:t>
            </a:r>
            <a:r>
              <a:rPr lang="cs-CZ" dirty="0">
                <a:solidFill>
                  <a:srgbClr val="404040"/>
                </a:solidFill>
              </a:rPr>
              <a:t>, československé legie</a:t>
            </a:r>
          </a:p>
          <a:p>
            <a:r>
              <a:rPr lang="cs-CZ" dirty="0">
                <a:solidFill>
                  <a:srgbClr val="404040"/>
                </a:solidFill>
              </a:rPr>
              <a:t>1917 Manifest českých spisovatelů – obhajoba českých zájmů, demokracie </a:t>
            </a:r>
            <a:br>
              <a:rPr lang="cs-CZ" dirty="0">
                <a:solidFill>
                  <a:srgbClr val="404040"/>
                </a:solidFill>
              </a:rPr>
            </a:br>
            <a:r>
              <a:rPr lang="cs-CZ" dirty="0">
                <a:solidFill>
                  <a:srgbClr val="404040"/>
                </a:solidFill>
              </a:rPr>
              <a:t>v Evropě, autonomie českého a slovenského státu</a:t>
            </a:r>
          </a:p>
          <a:p>
            <a:r>
              <a:rPr lang="cs-CZ" dirty="0">
                <a:solidFill>
                  <a:srgbClr val="404040"/>
                </a:solidFill>
              </a:rPr>
              <a:t>1918 Tříkrálová deklarace – požadavek sebeurčení národů </a:t>
            </a:r>
            <a:br>
              <a:rPr lang="cs-CZ" dirty="0">
                <a:solidFill>
                  <a:srgbClr val="404040"/>
                </a:solidFill>
              </a:rPr>
            </a:br>
            <a:r>
              <a:rPr lang="cs-CZ" dirty="0">
                <a:solidFill>
                  <a:srgbClr val="404040"/>
                </a:solidFill>
              </a:rPr>
              <a:t>v Rakousku-Uhersku</a:t>
            </a:r>
          </a:p>
        </p:txBody>
      </p:sp>
    </p:spTree>
    <p:extLst>
      <p:ext uri="{BB962C8B-B14F-4D97-AF65-F5344CB8AC3E}">
        <p14:creationId xmlns:p14="http://schemas.microsoft.com/office/powerpoint/2010/main" val="383967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4FFD68-E2CC-47A5-A2A5-831A5587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VZNIK PRVNÍ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3A00C4-7D06-4CAC-B274-11BBADF8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od července 1918 v čele domácího odboje Národní výbor československý </a:t>
            </a:r>
            <a:br>
              <a:rPr lang="cs-CZ">
                <a:solidFill>
                  <a:srgbClr val="404040"/>
                </a:solidFill>
              </a:rPr>
            </a:br>
            <a:r>
              <a:rPr lang="cs-CZ">
                <a:solidFill>
                  <a:srgbClr val="404040"/>
                </a:solidFill>
              </a:rPr>
              <a:t>+ navázání styků s Národní radou československou</a:t>
            </a:r>
          </a:p>
          <a:p>
            <a:r>
              <a:rPr lang="cs-CZ">
                <a:solidFill>
                  <a:srgbClr val="404040"/>
                </a:solidFill>
              </a:rPr>
              <a:t>Císařský manifest Karla I. – slib federalizace, snaha zachránit monarchii</a:t>
            </a:r>
          </a:p>
          <a:p>
            <a:r>
              <a:rPr lang="cs-CZ">
                <a:solidFill>
                  <a:srgbClr val="404040"/>
                </a:solidFill>
              </a:rPr>
              <a:t>Washingtonská deklarace – prohlášení samostatnosti československého státu</a:t>
            </a:r>
          </a:p>
          <a:p>
            <a:r>
              <a:rPr lang="cs-CZ">
                <a:solidFill>
                  <a:srgbClr val="404040"/>
                </a:solidFill>
              </a:rPr>
              <a:t>28. 10. 1918 v novinách oznámena kapitulace Rakouska-Uherska, na Václavském náměstí vyhlášena Československá republika, T. G. Masaryk v nepřítomnosti zvolen prezidentem</a:t>
            </a:r>
          </a:p>
          <a:p>
            <a:r>
              <a:rPr lang="cs-CZ">
                <a:solidFill>
                  <a:srgbClr val="404040"/>
                </a:solidFill>
              </a:rPr>
              <a:t>první dva zákony – 8hodinová pracovní doba a zrušení šlechtických titulů</a:t>
            </a:r>
          </a:p>
          <a:p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672CE2-3CF0-45D5-AB1C-36ACB771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Problémy první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7693A7-D464-458B-AE3A-8358DF5D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vymezení hranic, pohraničí obsazeno vojskem; nepokoje, první protičeské demonstrace už na jaře 1919</a:t>
            </a:r>
          </a:p>
          <a:p>
            <a:r>
              <a:rPr lang="cs-CZ">
                <a:solidFill>
                  <a:srgbClr val="404040"/>
                </a:solidFill>
              </a:rPr>
              <a:t>spor s Polskem o Těšínsko, spory mezi Slovenskem a Maďarskem</a:t>
            </a:r>
          </a:p>
          <a:p>
            <a:r>
              <a:rPr lang="cs-CZ">
                <a:solidFill>
                  <a:srgbClr val="404040"/>
                </a:solidFill>
              </a:rPr>
              <a:t>problematika národnostních menšin</a:t>
            </a:r>
          </a:p>
          <a:p>
            <a:r>
              <a:rPr lang="cs-CZ">
                <a:solidFill>
                  <a:srgbClr val="404040"/>
                </a:solidFill>
              </a:rPr>
              <a:t>hospodářská nerovnoměrnost</a:t>
            </a:r>
          </a:p>
        </p:txBody>
      </p:sp>
    </p:spTree>
    <p:extLst>
      <p:ext uri="{BB962C8B-B14F-4D97-AF65-F5344CB8AC3E}">
        <p14:creationId xmlns:p14="http://schemas.microsoft.com/office/powerpoint/2010/main" val="6805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3326FC-B56F-4D3F-94D6-E81502A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 dirty="0"/>
              <a:t>KULTURA A VĚDA ZA PRVNÍ REPUBLIKY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20550A-1185-4F58-A8BA-CF410A2A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od počátku mezi kulturně-vyspělé státy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vysoká úroveň vzdělání nejširších vrstev obyvatelstva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vysoká úroveň školství, pojetím výchovy a výuky patřilo k nejlepším na světě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zakládání univerzit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vzpomínáno jako na zlatou éru našeho státu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politický a kulturní vývoj se odehrával v klubech a kavárnách (Unionka, Slavie)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modernizace Prahy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stavba barrandovských ateliérů, otevření ZOO, základní kámen památníků </a:t>
            </a:r>
            <a:br>
              <a:rPr lang="cs-CZ" sz="1500">
                <a:solidFill>
                  <a:srgbClr val="404040"/>
                </a:solidFill>
              </a:rPr>
            </a:br>
            <a:r>
              <a:rPr lang="cs-CZ" sz="1500">
                <a:solidFill>
                  <a:srgbClr val="404040"/>
                </a:solidFill>
              </a:rPr>
              <a:t>na Vítkově</a:t>
            </a:r>
          </a:p>
          <a:p>
            <a:pPr>
              <a:lnSpc>
                <a:spcPct val="90000"/>
              </a:lnSpc>
            </a:pPr>
            <a:endParaRPr lang="cs-CZ" sz="15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4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E0B4F-F8E3-4CDD-B021-81BEE46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E1812-2D61-4A4F-8E07-20CBF7AF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404040"/>
                </a:solidFill>
              </a:rPr>
              <a:t>věda – podpor vědy státem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vznik polarografu (J. Heyrovský, 1959 Nobelova cena)</a:t>
            </a:r>
          </a:p>
          <a:p>
            <a:r>
              <a:rPr lang="cs-CZ" dirty="0">
                <a:solidFill>
                  <a:srgbClr val="404040"/>
                </a:solidFill>
              </a:rPr>
              <a:t>malířství – Alfons Mucha, Josef Lada, Josef Čapek</a:t>
            </a:r>
          </a:p>
          <a:p>
            <a:r>
              <a:rPr lang="cs-CZ" dirty="0">
                <a:solidFill>
                  <a:srgbClr val="404040"/>
                </a:solidFill>
              </a:rPr>
              <a:t>zábava – Osvobozenecké divadlo, kabaret Červená sedma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J. Voskovec, J. Werich, E. Bass, J. Hašek, A. Mandlová, L. Baarová, V. Burian, N. Gollová, M. Frič</a:t>
            </a:r>
          </a:p>
          <a:p>
            <a:r>
              <a:rPr lang="cs-CZ" dirty="0">
                <a:solidFill>
                  <a:srgbClr val="404040"/>
                </a:solidFill>
              </a:rPr>
              <a:t>literatura – souběh různých literárních směrů a stylů</a:t>
            </a:r>
          </a:p>
          <a:p>
            <a:r>
              <a:rPr lang="cs-CZ" dirty="0">
                <a:solidFill>
                  <a:srgbClr val="404040"/>
                </a:solidFill>
              </a:rPr>
              <a:t>móda – T. Baťa</a:t>
            </a:r>
          </a:p>
          <a:p>
            <a:r>
              <a:rPr lang="cs-CZ" dirty="0">
                <a:solidFill>
                  <a:srgbClr val="404040"/>
                </a:solidFill>
              </a:rPr>
              <a:t>sport – E. Junková</a:t>
            </a:r>
          </a:p>
          <a:p>
            <a:endParaRPr lang="cs-CZ" dirty="0">
              <a:solidFill>
                <a:srgbClr val="404040"/>
              </a:solidFill>
            </a:endParaRP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0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A8DBDAB-B667-4F1D-98C7-92B42097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25" y="804334"/>
            <a:ext cx="5965150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9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32C589A-3069-43AF-8772-49FA4DFB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24" y="804334"/>
            <a:ext cx="391075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8A5F911-80F1-4DB3-B8CD-39C79D0B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30" y="804334"/>
            <a:ext cx="8299340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427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791</Words>
  <Application>Microsoft Office PowerPoint</Application>
  <PresentationFormat>Širokoúhlá obrazovka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Balík</vt:lpstr>
      <vt:lpstr>20. století</vt:lpstr>
      <vt:lpstr>PRVNÍ SVĚTOVÁ VÁLKA</vt:lpstr>
      <vt:lpstr>VZNIK PRVNÍ REPUBLIKY</vt:lpstr>
      <vt:lpstr>Problémy první republiky</vt:lpstr>
      <vt:lpstr>KULTURA A VĚDA ZA PRVNÍ REPUBLIKY</vt:lpstr>
      <vt:lpstr>Prezentace aplikace PowerPoint</vt:lpstr>
      <vt:lpstr>Prezentace aplikace PowerPoint</vt:lpstr>
      <vt:lpstr>Prezentace aplikace PowerPoint</vt:lpstr>
      <vt:lpstr>Prezentace aplikace PowerPoint</vt:lpstr>
      <vt:lpstr>DRUHÁ SVĚTOVÁ VÁLKA</vt:lpstr>
      <vt:lpstr>Prezentace aplikace PowerPoint</vt:lpstr>
      <vt:lpstr>Poválečný vývoj</vt:lpstr>
      <vt:lpstr>stalinismus</vt:lpstr>
      <vt:lpstr>60. léta</vt:lpstr>
      <vt:lpstr>normalizace</vt:lpstr>
      <vt:lpstr>1989–1993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 století</dc:title>
  <dc:creator>Jílková Veronika (190274)</dc:creator>
  <cp:lastModifiedBy>Veronika Jílková</cp:lastModifiedBy>
  <cp:revision>3</cp:revision>
  <dcterms:created xsi:type="dcterms:W3CDTF">2023-12-12T21:16:44Z</dcterms:created>
  <dcterms:modified xsi:type="dcterms:W3CDTF">2023-12-13T12:41:52Z</dcterms:modified>
</cp:coreProperties>
</file>