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7"/>
  </p:notesMasterIdLst>
  <p:sldIdLst>
    <p:sldId id="256" r:id="rId2"/>
    <p:sldId id="258" r:id="rId3"/>
    <p:sldId id="260" r:id="rId4"/>
    <p:sldId id="259" r:id="rId5"/>
    <p:sldId id="261" r:id="rId6"/>
    <p:sldId id="264" r:id="rId7"/>
    <p:sldId id="265" r:id="rId8"/>
    <p:sldId id="268" r:id="rId9"/>
    <p:sldId id="266" r:id="rId10"/>
    <p:sldId id="270" r:id="rId11"/>
    <p:sldId id="271" r:id="rId12"/>
    <p:sldId id="269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88" autoAdjust="0"/>
  </p:normalViewPr>
  <p:slideViewPr>
    <p:cSldViewPr snapToGrid="0">
      <p:cViewPr varScale="1">
        <p:scale>
          <a:sx n="119" d="100"/>
          <a:sy n="119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A8E8B-E898-4EDB-8956-A507009F3859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8DC33-B2F2-4F09-A48E-B0A1E79281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02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8DC33-B2F2-4F09-A48E-B0A1E79281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64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97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77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00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006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43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988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22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47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45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63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5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08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8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05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97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54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A3ABD-70E6-45C8-BCCD-86297EA92C5A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F9940AE-9550-4732-B56D-13CDCBCDC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57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F71275-1F7B-41C1-8DE1-F7B09D79C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5600" b="1" dirty="0">
                <a:solidFill>
                  <a:schemeClr val="tx2">
                    <a:lumMod val="75000"/>
                  </a:schemeClr>
                </a:solidFill>
              </a:rPr>
              <a:t>Gotika, Lucemburkové </a:t>
            </a:r>
            <a:br>
              <a:rPr lang="cs-CZ" sz="5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5600" b="1" dirty="0">
                <a:solidFill>
                  <a:schemeClr val="tx2">
                    <a:lumMod val="75000"/>
                  </a:schemeClr>
                </a:solidFill>
              </a:rPr>
              <a:t>a společenská krize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94BFB4-0103-4E1E-A19C-7DD4CC808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cs-CZ">
                <a:solidFill>
                  <a:schemeClr val="tx2">
                    <a:lumMod val="75000"/>
                  </a:schemeClr>
                </a:solidFill>
              </a:rPr>
              <a:t>1. 11. 2023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37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A2F4F70-8286-4389-8B0B-01DFA22ED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891" y="968023"/>
            <a:ext cx="5885709" cy="492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8D5FCC5-9F72-4AFA-8A0F-1CF3F9EA6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803"/>
          <a:stretch/>
        </p:blipFill>
        <p:spPr>
          <a:xfrm>
            <a:off x="2589211" y="643467"/>
            <a:ext cx="89518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2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916F35E-9D4C-44D1-A440-1AAA4FF3B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68" r="2" b="2"/>
          <a:stretch/>
        </p:blipFill>
        <p:spPr>
          <a:xfrm>
            <a:off x="2589211" y="643467"/>
            <a:ext cx="89518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A7967-6B7E-4285-8F73-0D89144F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VÁCLAV IV.</a:t>
            </a:r>
            <a:br>
              <a:rPr lang="cs-CZ" b="1" dirty="0"/>
            </a:br>
            <a:r>
              <a:rPr lang="cs-CZ" dirty="0"/>
              <a:t>(1378–1419)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1FD537-139D-4C09-A45E-9EE4EB802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období jeho vlády podléhá zkreslení</a:t>
            </a:r>
          </a:p>
          <a:p>
            <a:r>
              <a:rPr lang="cs-CZ" dirty="0"/>
              <a:t>1380 morová epidemie (velké následky) + opakování</a:t>
            </a:r>
          </a:p>
          <a:p>
            <a:r>
              <a:rPr lang="cs-CZ" dirty="0"/>
              <a:t>konflikt s pražským arcibiskupem – umučení Jana z </a:t>
            </a:r>
            <a:r>
              <a:rPr lang="cs-CZ" dirty="0" err="1"/>
              <a:t>Pomuku</a:t>
            </a:r>
            <a:endParaRPr lang="cs-CZ" dirty="0"/>
          </a:p>
          <a:p>
            <a:r>
              <a:rPr lang="cs-CZ" dirty="0"/>
              <a:t>oslabení českého soustátí</a:t>
            </a:r>
          </a:p>
          <a:p>
            <a:r>
              <a:rPr lang="cs-CZ" dirty="0"/>
              <a:t>sesazení z římského trůnu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32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84DE0-F0DC-4A8E-83EB-6A67F7A8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KULTURA V OBDOBÍ LUCEMBURSKÉ VLÁDY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98906E-548B-4A81-A0ED-EE0383876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všestranný rozkvět vědy, vzdělanosti a literatury</a:t>
            </a:r>
          </a:p>
          <a:p>
            <a:r>
              <a:rPr lang="cs-CZ" dirty="0" err="1"/>
              <a:t>protohumanismus</a:t>
            </a:r>
            <a:r>
              <a:rPr lang="cs-CZ" dirty="0"/>
              <a:t> ?</a:t>
            </a:r>
          </a:p>
          <a:p>
            <a:r>
              <a:rPr lang="cs-CZ" dirty="0"/>
              <a:t>výrazné uplatnění češtiny</a:t>
            </a:r>
          </a:p>
          <a:p>
            <a:r>
              <a:rPr lang="cs-CZ" dirty="0"/>
              <a:t>žánrové bohatství</a:t>
            </a:r>
          </a:p>
          <a:p>
            <a:pPr lvl="1"/>
            <a:r>
              <a:rPr lang="cs-CZ" dirty="0"/>
              <a:t>legendy</a:t>
            </a:r>
          </a:p>
          <a:p>
            <a:pPr lvl="1"/>
            <a:r>
              <a:rPr lang="cs-CZ" dirty="0"/>
              <a:t>první úplný překlad Písma do staročeštiny</a:t>
            </a:r>
          </a:p>
          <a:p>
            <a:pPr lvl="1"/>
            <a:r>
              <a:rPr lang="cs-CZ" dirty="0"/>
              <a:t>rytířské eposy</a:t>
            </a:r>
          </a:p>
          <a:p>
            <a:pPr lvl="1"/>
            <a:r>
              <a:rPr lang="cs-CZ" dirty="0"/>
              <a:t>milostná lyrika</a:t>
            </a:r>
          </a:p>
          <a:p>
            <a:pPr lvl="1"/>
            <a:r>
              <a:rPr lang="cs-CZ" dirty="0"/>
              <a:t>sociální satira</a:t>
            </a:r>
          </a:p>
          <a:p>
            <a:pPr lvl="1"/>
            <a:r>
              <a:rPr lang="cs-CZ" dirty="0"/>
              <a:t>vlastní životopis Karla IV.</a:t>
            </a:r>
          </a:p>
          <a:p>
            <a:pPr lvl="1"/>
            <a:r>
              <a:rPr lang="cs-CZ" dirty="0"/>
              <a:t>atd.</a:t>
            </a:r>
          </a:p>
        </p:txBody>
      </p:sp>
    </p:spTree>
    <p:extLst>
      <p:ext uri="{BB962C8B-B14F-4D97-AF65-F5344CB8AC3E}">
        <p14:creationId xmlns:p14="http://schemas.microsoft.com/office/powerpoint/2010/main" val="7244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C95C8-9784-4976-8F36-E4A4231EC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KRIZE NA PŘELOMU 14. a 15. STOLETÍ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AACD03-7244-436B-959E-2DE73323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krize se netýká jenom českých zemí</a:t>
            </a:r>
          </a:p>
          <a:p>
            <a:r>
              <a:rPr lang="cs-CZ" dirty="0"/>
              <a:t>morové epidemie – lidé více přemýšlejí o principech křesťanské víry a žití </a:t>
            </a:r>
            <a:br>
              <a:rPr lang="cs-CZ" dirty="0"/>
            </a:br>
            <a:r>
              <a:rPr lang="cs-CZ" dirty="0"/>
              <a:t>v souladu s nimi</a:t>
            </a:r>
          </a:p>
          <a:p>
            <a:r>
              <a:rPr lang="cs-CZ" dirty="0"/>
              <a:t>lapkovská bratrstva</a:t>
            </a:r>
          </a:p>
          <a:p>
            <a:r>
              <a:rPr lang="cs-CZ" dirty="0"/>
              <a:t>sociální napětí, diferenciace společnosti</a:t>
            </a:r>
          </a:p>
          <a:p>
            <a:r>
              <a:rPr lang="cs-CZ" dirty="0"/>
              <a:t>kritika církve</a:t>
            </a:r>
          </a:p>
          <a:p>
            <a:pPr lvl="1"/>
            <a:r>
              <a:rPr lang="cs-CZ" dirty="0" err="1"/>
              <a:t>Kondrád</a:t>
            </a:r>
            <a:r>
              <a:rPr lang="cs-CZ" dirty="0"/>
              <a:t> z </a:t>
            </a:r>
            <a:r>
              <a:rPr lang="cs-CZ" dirty="0" err="1"/>
              <a:t>Waldhausenu</a:t>
            </a:r>
            <a:endParaRPr lang="cs-CZ" dirty="0"/>
          </a:p>
          <a:p>
            <a:pPr lvl="1"/>
            <a:r>
              <a:rPr lang="cs-CZ" dirty="0"/>
              <a:t>Jan Milíč z Kroměříže</a:t>
            </a:r>
          </a:p>
          <a:p>
            <a:pPr lvl="1"/>
            <a:r>
              <a:rPr lang="cs-CZ" dirty="0"/>
              <a:t>Matěj z Janova</a:t>
            </a:r>
          </a:p>
          <a:p>
            <a:r>
              <a:rPr lang="cs-CZ" dirty="0"/>
              <a:t>1391 Betlémská kaple – káže se v češtině</a:t>
            </a:r>
          </a:p>
        </p:txBody>
      </p:sp>
    </p:spTree>
    <p:extLst>
      <p:ext uri="{BB962C8B-B14F-4D97-AF65-F5344CB8AC3E}">
        <p14:creationId xmlns:p14="http://schemas.microsoft.com/office/powerpoint/2010/main" val="31902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B1522-9A5E-4D9D-A5F9-E3F3DB3B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cs-CZ" b="1" dirty="0"/>
              <a:t>GOTIKA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5B9F22-2411-4555-999A-7374A73A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1905000"/>
            <a:ext cx="8131550" cy="400622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ucelený umělecký směr</a:t>
            </a:r>
          </a:p>
          <a:p>
            <a:r>
              <a:rPr lang="cs-CZ" dirty="0"/>
              <a:t>nečerpá z antiky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Architektura</a:t>
            </a:r>
          </a:p>
          <a:p>
            <a:pPr lvl="1"/>
            <a:r>
              <a:rPr lang="cs-CZ" dirty="0"/>
              <a:t>doklad moci a bohatství církve, složitý symbolika</a:t>
            </a:r>
          </a:p>
          <a:p>
            <a:pPr lvl="1"/>
            <a:r>
              <a:rPr lang="cs-CZ" dirty="0"/>
              <a:t>znaky: křížová klenba, lomený oblouk, vysoké stavby</a:t>
            </a:r>
          </a:p>
          <a:p>
            <a:pPr lvl="1"/>
            <a:r>
              <a:rPr lang="cs-CZ" dirty="0"/>
              <a:t>stavitelé: Matyáš z </a:t>
            </a:r>
            <a:r>
              <a:rPr lang="cs-CZ" dirty="0" err="1"/>
              <a:t>Arrasu</a:t>
            </a:r>
            <a:r>
              <a:rPr lang="cs-CZ" dirty="0"/>
              <a:t>, Petr Parléř</a:t>
            </a:r>
          </a:p>
          <a:p>
            <a:r>
              <a:rPr lang="cs-CZ" u="sng" dirty="0"/>
              <a:t>Sochařství</a:t>
            </a:r>
          </a:p>
          <a:p>
            <a:pPr lvl="1"/>
            <a:r>
              <a:rPr lang="cs-CZ" dirty="0"/>
              <a:t>realistické zachycení předlohy</a:t>
            </a:r>
          </a:p>
          <a:p>
            <a:pPr lvl="1"/>
            <a:r>
              <a:rPr lang="cs-CZ" dirty="0"/>
              <a:t>Madony</a:t>
            </a:r>
          </a:p>
          <a:p>
            <a:r>
              <a:rPr lang="cs-CZ" u="sng" dirty="0"/>
              <a:t>Malířství</a:t>
            </a:r>
          </a:p>
          <a:p>
            <a:pPr lvl="1"/>
            <a:r>
              <a:rPr lang="cs-CZ" dirty="0"/>
              <a:t>knižní malba</a:t>
            </a:r>
          </a:p>
          <a:p>
            <a:pPr lvl="1"/>
            <a:r>
              <a:rPr lang="cs-CZ" dirty="0"/>
              <a:t>rozvoj barev, dřevorytu a mědirytu</a:t>
            </a:r>
          </a:p>
          <a:p>
            <a:pPr lvl="1"/>
            <a:r>
              <a:rPr lang="cs-CZ" dirty="0"/>
              <a:t>Mistr třeboňský, Mistr vyšebrodský, Mistr Theodorik</a:t>
            </a:r>
          </a:p>
          <a:p>
            <a:pPr marL="0" indent="0">
              <a:buNone/>
            </a:pP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0494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68A7A8-3FE1-420F-B452-ADEE2DE18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8817"/>
          <a:stretch/>
        </p:blipFill>
        <p:spPr>
          <a:xfrm>
            <a:off x="2589211" y="643467"/>
            <a:ext cx="89518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6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39E16-E7ED-4E3A-8FB2-4442507A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EVROPA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6DE626-1F9C-4A83-86C7-E77E31379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papežské schizma (1378–1417)</a:t>
            </a:r>
          </a:p>
          <a:p>
            <a:r>
              <a:rPr lang="cs-CZ" dirty="0"/>
              <a:t>hospodářská krize</a:t>
            </a:r>
          </a:p>
          <a:p>
            <a:r>
              <a:rPr lang="cs-CZ" dirty="0"/>
              <a:t>antisemitismus</a:t>
            </a:r>
          </a:p>
          <a:p>
            <a:r>
              <a:rPr lang="cs-CZ" dirty="0"/>
              <a:t>flagelantské hnutí, valdenské hnutí, hnutí </a:t>
            </a:r>
            <a:r>
              <a:rPr lang="cs-CZ" dirty="0" err="1"/>
              <a:t>devotio</a:t>
            </a:r>
            <a:r>
              <a:rPr lang="cs-CZ" dirty="0"/>
              <a:t> moderna</a:t>
            </a:r>
          </a:p>
          <a:p>
            <a:r>
              <a:rPr lang="cs-CZ" dirty="0"/>
              <a:t>spor o univerzálie</a:t>
            </a:r>
          </a:p>
          <a:p>
            <a:r>
              <a:rPr lang="cs-CZ" dirty="0"/>
              <a:t>John Wyclif</a:t>
            </a:r>
          </a:p>
        </p:txBody>
      </p:sp>
    </p:spTree>
    <p:extLst>
      <p:ext uri="{BB962C8B-B14F-4D97-AF65-F5344CB8AC3E}">
        <p14:creationId xmlns:p14="http://schemas.microsoft.com/office/powerpoint/2010/main" val="346222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D8646-7928-44E0-91DC-1EA628DB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JAN LUCEMBURSKÝ</a:t>
            </a:r>
            <a:br>
              <a:rPr lang="cs-CZ" b="1" dirty="0"/>
            </a:br>
            <a:r>
              <a:rPr lang="cs-CZ" dirty="0"/>
              <a:t>(1310–1346)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8EA7D2-1CE9-465F-8F4A-66562A773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tzv. „král cizinec“, toulavý rytíř, významný válečník</a:t>
            </a:r>
          </a:p>
          <a:p>
            <a:r>
              <a:rPr lang="cs-CZ" dirty="0"/>
              <a:t>manžel Elišky Přemyslovny</a:t>
            </a:r>
          </a:p>
          <a:p>
            <a:r>
              <a:rPr lang="cs-CZ" dirty="0"/>
              <a:t>nesžil se s českým prostředním</a:t>
            </a:r>
          </a:p>
          <a:p>
            <a:r>
              <a:rPr lang="cs-CZ" dirty="0"/>
              <a:t>nezdary v českých zemích vs. evropské úspěchy</a:t>
            </a:r>
          </a:p>
          <a:p>
            <a:r>
              <a:rPr lang="cs-CZ" dirty="0"/>
              <a:t>styky s francouzským dvorem</a:t>
            </a:r>
          </a:p>
          <a:p>
            <a:r>
              <a:rPr lang="cs-CZ" dirty="0"/>
              <a:t>ražba florénů = první české zlaté mince</a:t>
            </a:r>
          </a:p>
          <a:p>
            <a:r>
              <a:rPr lang="cs-CZ" dirty="0"/>
              <a:t>Jindřich z </a:t>
            </a:r>
            <a:r>
              <a:rPr lang="cs-CZ" dirty="0" err="1"/>
              <a:t>Lipé</a:t>
            </a:r>
            <a:r>
              <a:rPr lang="cs-CZ" dirty="0"/>
              <a:t> – nekorunovaný král českých zemí</a:t>
            </a:r>
          </a:p>
          <a:p>
            <a:r>
              <a:rPr lang="cs-CZ" dirty="0"/>
              <a:t>umírá 1346 – bitva u Kresčaku (stoletá válka)</a:t>
            </a:r>
          </a:p>
        </p:txBody>
      </p:sp>
    </p:spTree>
    <p:extLst>
      <p:ext uri="{BB962C8B-B14F-4D97-AF65-F5344CB8AC3E}">
        <p14:creationId xmlns:p14="http://schemas.microsoft.com/office/powerpoint/2010/main" val="2265982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17BE9237-F367-4B09-A610-9AC21A43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A2F655-F456-4FAB-A2F4-00DCDB12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cs-CZ" sz="3600" dirty="0"/>
            </a:br>
            <a:r>
              <a:rPr lang="cs-CZ" sz="3600" dirty="0"/>
              <a:t>replika</a:t>
            </a:r>
            <a:endParaRPr lang="en-US" sz="36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17010BE-7681-44B7-B995-F0167EACD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145C80-5A7A-49C5-9C54-20B41479E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92" y="640080"/>
            <a:ext cx="5772278" cy="5252773"/>
          </a:xfrm>
          <a:prstGeom prst="rect">
            <a:avLst/>
          </a:prstGeom>
        </p:spPr>
      </p:pic>
      <p:sp>
        <p:nvSpPr>
          <p:cNvPr id="46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4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9BB95-F8B1-444E-AAD3-D97065B6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KAREL IV.</a:t>
            </a:r>
            <a:br>
              <a:rPr lang="cs-CZ" b="1" dirty="0"/>
            </a:br>
            <a:r>
              <a:rPr lang="cs-CZ" dirty="0"/>
              <a:t>(1346–1378)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3CBEB4-E307-4E08-8ECD-668519078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první český král a zároveň římský císař</a:t>
            </a:r>
          </a:p>
          <a:p>
            <a:r>
              <a:rPr lang="cs-CZ" dirty="0"/>
              <a:t>z českých zemí základ lucemburského panství – Čechy nejstabilnější</a:t>
            </a:r>
            <a:br>
              <a:rPr lang="cs-CZ" dirty="0"/>
            </a:br>
            <a:r>
              <a:rPr lang="cs-CZ" dirty="0"/>
              <a:t>a celistvá část říše</a:t>
            </a:r>
          </a:p>
          <a:p>
            <a:r>
              <a:rPr lang="cs-CZ" dirty="0"/>
              <a:t>návrat do Čech – zoufalá situace</a:t>
            </a:r>
          </a:p>
          <a:p>
            <a:r>
              <a:rPr lang="cs-CZ" dirty="0"/>
              <a:t>úcta ke sv. Václavovi (zdůrazňuje přemyslovské kořeny)</a:t>
            </a:r>
          </a:p>
          <a:p>
            <a:r>
              <a:rPr lang="cs-CZ" dirty="0"/>
              <a:t>nová státoprávní instituce – tzv. Česká koruna (Království české + tzv. vedlejší země)</a:t>
            </a:r>
          </a:p>
          <a:p>
            <a:r>
              <a:rPr lang="cs-CZ" dirty="0" err="1"/>
              <a:t>Majestas</a:t>
            </a:r>
            <a:r>
              <a:rPr lang="cs-CZ" dirty="0"/>
              <a:t> Carolina – snaha o zemský zákoník</a:t>
            </a:r>
          </a:p>
          <a:p>
            <a:r>
              <a:rPr lang="cs-CZ" dirty="0"/>
              <a:t>1356 Zlatá bula</a:t>
            </a:r>
          </a:p>
          <a:p>
            <a:r>
              <a:rPr lang="cs-CZ" dirty="0"/>
              <a:t>Manželky: Blanka z </a:t>
            </a:r>
            <a:r>
              <a:rPr lang="cs-CZ" dirty="0" err="1"/>
              <a:t>Valois</a:t>
            </a:r>
            <a:r>
              <a:rPr lang="cs-CZ" dirty="0"/>
              <a:t>, Anna Falcká, Anna Svídnická (matka Václava IV.), Alžběta Pomořanská</a:t>
            </a:r>
          </a:p>
        </p:txBody>
      </p:sp>
    </p:spTree>
    <p:extLst>
      <p:ext uri="{BB962C8B-B14F-4D97-AF65-F5344CB8AC3E}">
        <p14:creationId xmlns:p14="http://schemas.microsoft.com/office/powerpoint/2010/main" val="339677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08BA8-D27E-44B9-A8B1-479DF74A2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D9DB82-4E7E-492A-BF99-9D3E6F54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Zakladatelské, stavební zásluhy</a:t>
            </a:r>
          </a:p>
          <a:p>
            <a:pPr lvl="1"/>
            <a:r>
              <a:rPr lang="cs-CZ" dirty="0"/>
              <a:t>1344 arcibiskupství v Praze (Arnošt z Pardubic)</a:t>
            </a:r>
          </a:p>
          <a:p>
            <a:pPr lvl="1"/>
            <a:r>
              <a:rPr lang="cs-CZ" dirty="0"/>
              <a:t>1348 založení univerzity</a:t>
            </a:r>
          </a:p>
          <a:p>
            <a:pPr lvl="1"/>
            <a:r>
              <a:rPr lang="cs-CZ" dirty="0"/>
              <a:t>založení Nového Města pražského, úprava Pražského hradu</a:t>
            </a:r>
          </a:p>
          <a:p>
            <a:pPr lvl="1"/>
            <a:r>
              <a:rPr lang="cs-CZ" dirty="0"/>
              <a:t>Kamenný (Karlův) most</a:t>
            </a:r>
          </a:p>
          <a:p>
            <a:pPr lvl="1"/>
            <a:r>
              <a:rPr lang="cs-CZ" dirty="0"/>
              <a:t>Karlštejn (kaple sv. Kříže, kaple sv. Kateřiny)</a:t>
            </a:r>
          </a:p>
          <a:p>
            <a:pPr lvl="1"/>
            <a:r>
              <a:rPr lang="cs-CZ" dirty="0"/>
              <a:t>Emauzský klášter – obnova staroslověnské liturgie</a:t>
            </a:r>
          </a:p>
          <a:p>
            <a:pPr lvl="1"/>
            <a:r>
              <a:rPr lang="cs-CZ" dirty="0"/>
              <a:t>hradební (hladová) zeď na Petříně</a:t>
            </a:r>
          </a:p>
          <a:p>
            <a:pPr lvl="1"/>
            <a:r>
              <a:rPr lang="cs-CZ" dirty="0"/>
              <a:t>atd.</a:t>
            </a:r>
          </a:p>
        </p:txBody>
      </p:sp>
    </p:spTree>
    <p:extLst>
      <p:ext uri="{BB962C8B-B14F-4D97-AF65-F5344CB8AC3E}">
        <p14:creationId xmlns:p14="http://schemas.microsoft.com/office/powerpoint/2010/main" val="22352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867E1-6D0C-4DD2-9152-5699E060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i="1" dirty="0"/>
              <a:t>„Toto království jsme nalezli tak zpustošené, že jsme nenašli jediný hrad svobodný, takže jsme neměli, kde bychom přebývali, leč v městských domech jako jiný měšťan. Pražský hrad pak byl zcela opuštěn, pobořen a zničen, neboť od časů krále Otakara II. byl ztroskotán až k zemi.“ </a:t>
            </a:r>
            <a:r>
              <a:rPr lang="cs-CZ" dirty="0"/>
              <a:t>Na šlechtu vzpomíná, že </a:t>
            </a:r>
            <a:r>
              <a:rPr lang="cs-CZ" i="1" dirty="0"/>
              <a:t>„páni se stali většinou tyrany a nebáli se krále, jak se slušeno, protože si byli království mezi sebe rozdělili.“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8949311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524</Words>
  <Application>Microsoft Office PowerPoint</Application>
  <PresentationFormat>Širokoúhlá obrazovka</PresentationFormat>
  <Paragraphs>82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Stébla</vt:lpstr>
      <vt:lpstr>Gotika, Lucemburkové  a společenská krize</vt:lpstr>
      <vt:lpstr>GOTIKA</vt:lpstr>
      <vt:lpstr>Prezentace aplikace PowerPoint</vt:lpstr>
      <vt:lpstr>EVROPA</vt:lpstr>
      <vt:lpstr>JAN LUCEMBURSKÝ (1310–1346)</vt:lpstr>
      <vt:lpstr> replika</vt:lpstr>
      <vt:lpstr>KAREL IV. (1346–1378)</vt:lpstr>
      <vt:lpstr>Prezentace aplikace PowerPoint</vt:lpstr>
      <vt:lpstr>„Toto království jsme nalezli tak zpustošené, že jsme nenašli jediný hrad svobodný, takže jsme neměli, kde bychom přebývali, leč v městských domech jako jiný měšťan. Pražský hrad pak byl zcela opuštěn, pobořen a zničen, neboť od časů krále Otakara II. byl ztroskotán až k zemi.“ Na šlechtu vzpomíná, že „páni se stali většinou tyrany a nebáli se krále, jak se slušeno, protože si byli království mezi sebe rozdělili.“ </vt:lpstr>
      <vt:lpstr>Prezentace aplikace PowerPoint</vt:lpstr>
      <vt:lpstr>Prezentace aplikace PowerPoint</vt:lpstr>
      <vt:lpstr>Prezentace aplikace PowerPoint</vt:lpstr>
      <vt:lpstr>VÁCLAV IV. (1378–1419)</vt:lpstr>
      <vt:lpstr>KULTURA V OBDOBÍ LUCEMBURSKÉ VLÁDY</vt:lpstr>
      <vt:lpstr>KRIZE NA PŘELOMU 14. a 15. STOLETÍ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Gotika, Lucemburkové  a společenská krize</dc:title>
  <dc:creator>Jílková Veronika (190274)</dc:creator>
  <cp:lastModifiedBy>Jílková Veronika (190274)</cp:lastModifiedBy>
  <cp:revision>6</cp:revision>
  <dcterms:created xsi:type="dcterms:W3CDTF">2023-10-31T17:23:21Z</dcterms:created>
  <dcterms:modified xsi:type="dcterms:W3CDTF">2023-10-31T19:26:15Z</dcterms:modified>
</cp:coreProperties>
</file>