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67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97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59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11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39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0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27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96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11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72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7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82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04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09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99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66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E9F2-E0F4-49D7-A561-BEB5309ACB07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C56566-03BC-4254-A85A-24C9A5097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61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E203E-0F05-4BCD-BB79-53A16D346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16" y="2404534"/>
            <a:ext cx="9144000" cy="1646302"/>
          </a:xfrm>
        </p:spPr>
        <p:txBody>
          <a:bodyPr/>
          <a:lstStyle/>
          <a:p>
            <a:pPr algn="l"/>
            <a:r>
              <a:rPr lang="cs-CZ" sz="4400" b="1" dirty="0"/>
              <a:t>KULTURA A VÝVOJ VE 13.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C01484-DAFF-4C4D-AC5D-69CF1E356F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35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971F2-57D1-497A-8F7E-B1E94A45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13. století </a:t>
            </a:r>
            <a:r>
              <a:rPr lang="cs-CZ" b="1" dirty="0">
                <a:ea typeface="Calibri" panose="020F0502020204030204" pitchFamily="34" charset="0"/>
                <a:cs typeface="Calibri" panose="020F0502020204030204" pitchFamily="34" charset="0"/>
              </a:rPr>
              <a:t>─ shrnutí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DB1A4-ECF1-4A9C-9B12-2C5F89C7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rozvoj církevní a světské moci</a:t>
            </a:r>
          </a:p>
          <a:p>
            <a:r>
              <a:rPr lang="cs-CZ" dirty="0"/>
              <a:t>město jako právní instituce</a:t>
            </a:r>
          </a:p>
          <a:p>
            <a:r>
              <a:rPr lang="cs-CZ" dirty="0"/>
              <a:t>význam a síla královské moci</a:t>
            </a:r>
          </a:p>
          <a:p>
            <a:r>
              <a:rPr lang="cs-CZ" dirty="0"/>
              <a:t>vzdělanost jako prostředek státní a městské správy, soudnictví, obchodu</a:t>
            </a:r>
          </a:p>
          <a:p>
            <a:r>
              <a:rPr lang="cs-CZ" dirty="0"/>
              <a:t>vzniká univerzitní síť</a:t>
            </a:r>
          </a:p>
          <a:p>
            <a:r>
              <a:rPr lang="cs-CZ" dirty="0"/>
              <a:t>symbolem nového kultury a zbožnosti je gotický styl</a:t>
            </a:r>
          </a:p>
          <a:p>
            <a:r>
              <a:rPr lang="cs-CZ" dirty="0"/>
              <a:t>moc ve střední Evropě: světská a duchovní knížata, dynastické rody (Arpádovci, Přemyslovci, </a:t>
            </a:r>
            <a:r>
              <a:rPr lang="cs-CZ" dirty="0" err="1"/>
              <a:t>Wittlesbachové</a:t>
            </a:r>
            <a:r>
              <a:rPr lang="cs-CZ" dirty="0"/>
              <a:t> a další)</a:t>
            </a:r>
          </a:p>
        </p:txBody>
      </p:sp>
    </p:spTree>
    <p:extLst>
      <p:ext uri="{BB962C8B-B14F-4D97-AF65-F5344CB8AC3E}">
        <p14:creationId xmlns:p14="http://schemas.microsoft.com/office/powerpoint/2010/main" val="412633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7944C-803A-499C-9B26-CA9790B1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ČESKÉ ZEMĚ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9E3CED-891C-4D1E-9576-304E43FB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intenzivnější zapojení do evropského kulturního a politického života</a:t>
            </a:r>
          </a:p>
          <a:p>
            <a:r>
              <a:rPr lang="cs-CZ" dirty="0"/>
              <a:t>stabilizace královské moci, vznik měst, příchod německého obyvatelstva</a:t>
            </a:r>
          </a:p>
          <a:p>
            <a:pPr lvl="1"/>
            <a:r>
              <a:rPr lang="cs-CZ" dirty="0"/>
              <a:t>autorita starobylé dynastie a hodnosti krále</a:t>
            </a:r>
          </a:p>
          <a:p>
            <a:r>
              <a:rPr lang="cs-CZ" dirty="0"/>
              <a:t>éra vzdělanosti a kultury</a:t>
            </a:r>
          </a:p>
          <a:p>
            <a:r>
              <a:rPr lang="cs-CZ" dirty="0"/>
              <a:t>rozvoj měst, těžba: Jihlava, Kutná Hora</a:t>
            </a:r>
          </a:p>
          <a:p>
            <a:r>
              <a:rPr lang="cs-CZ" dirty="0"/>
              <a:t>mocenský a územní rozmach</a:t>
            </a:r>
          </a:p>
          <a:p>
            <a:r>
              <a:rPr lang="cs-CZ" dirty="0"/>
              <a:t>kontakt se zahraničními dvory, osobnost Ulricha von </a:t>
            </a:r>
            <a:r>
              <a:rPr lang="cs-CZ" dirty="0" err="1"/>
              <a:t>Etzenbacha</a:t>
            </a:r>
            <a:endParaRPr lang="cs-CZ" dirty="0"/>
          </a:p>
          <a:p>
            <a:pPr lvl="1"/>
            <a:r>
              <a:rPr lang="cs-CZ" dirty="0"/>
              <a:t>cizojazyčná literatura</a:t>
            </a:r>
          </a:p>
          <a:p>
            <a:pPr lvl="1"/>
            <a:r>
              <a:rPr lang="cs-CZ" dirty="0"/>
              <a:t>antická témata (dobývání </a:t>
            </a:r>
            <a:r>
              <a:rPr lang="cs-CZ" dirty="0" err="1"/>
              <a:t>Tróje</a:t>
            </a:r>
            <a:r>
              <a:rPr lang="cs-CZ" dirty="0"/>
              <a:t>), Píseň o Nibelunzích, </a:t>
            </a:r>
            <a:r>
              <a:rPr lang="cs-CZ" dirty="0" err="1"/>
              <a:t>svítáníčka</a:t>
            </a:r>
            <a:r>
              <a:rPr lang="cs-CZ" dirty="0"/>
              <a:t>, panovnická zrcadla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B1C52-C932-41EB-A94E-6879B200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20D33D-46AB-4F04-8229-855184AEE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polovina 13. století: dvouocasý lev, šachovaná orlice pro Moravu</a:t>
            </a:r>
          </a:p>
          <a:p>
            <a:r>
              <a:rPr lang="cs-CZ" dirty="0"/>
              <a:t>šlechta: </a:t>
            </a:r>
            <a:r>
              <a:rPr lang="cs-CZ" dirty="0" err="1"/>
              <a:t>Štenberkové</a:t>
            </a:r>
            <a:r>
              <a:rPr lang="cs-CZ" dirty="0"/>
              <a:t>, </a:t>
            </a:r>
            <a:r>
              <a:rPr lang="cs-CZ" dirty="0" err="1"/>
              <a:t>Vítkovci</a:t>
            </a:r>
            <a:r>
              <a:rPr lang="cs-CZ" dirty="0"/>
              <a:t>, </a:t>
            </a:r>
            <a:r>
              <a:rPr lang="cs-CZ" dirty="0" err="1"/>
              <a:t>Pernštejnové</a:t>
            </a:r>
            <a:r>
              <a:rPr lang="cs-CZ" dirty="0"/>
              <a:t>, páni z Boskovic, </a:t>
            </a:r>
            <a:r>
              <a:rPr lang="cs-CZ" dirty="0" err="1"/>
              <a:t>Žerotínové</a:t>
            </a:r>
            <a:r>
              <a:rPr lang="cs-CZ" dirty="0"/>
              <a:t> atd. </a:t>
            </a:r>
          </a:p>
        </p:txBody>
      </p:sp>
    </p:spTree>
    <p:extLst>
      <p:ext uri="{BB962C8B-B14F-4D97-AF65-F5344CB8AC3E}">
        <p14:creationId xmlns:p14="http://schemas.microsoft.com/office/powerpoint/2010/main" val="148796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6211209-9255-4DA9-8421-ACA5C74A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95" y="1131994"/>
            <a:ext cx="423479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7A7CE-4D49-4EC5-AB9E-844832DD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KULTURNÍ VÝVOJ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660BAE-BA90-4112-8FDA-17B557BF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budování kostelíků, klášterů, sídel šlechty</a:t>
            </a:r>
          </a:p>
          <a:p>
            <a:r>
              <a:rPr lang="cs-CZ" dirty="0"/>
              <a:t>rozpad archaické společnosti + ekonomické změny</a:t>
            </a:r>
          </a:p>
          <a:p>
            <a:r>
              <a:rPr lang="cs-CZ" dirty="0"/>
              <a:t>kolonizace krajiny</a:t>
            </a:r>
          </a:p>
          <a:p>
            <a:r>
              <a:rPr lang="cs-CZ" dirty="0"/>
              <a:t>svatováclavské a svatoprokopské legendy</a:t>
            </a:r>
          </a:p>
          <a:p>
            <a:r>
              <a:rPr lang="cs-CZ" dirty="0"/>
              <a:t>rozvíjí se gotická kultura</a:t>
            </a:r>
          </a:p>
          <a:p>
            <a:r>
              <a:rPr lang="cs-CZ" dirty="0"/>
              <a:t>duchovním svorníkem je </a:t>
            </a:r>
            <a:r>
              <a:rPr lang="cs-CZ" b="1" u="sng" dirty="0"/>
              <a:t>katedrála</a:t>
            </a:r>
          </a:p>
          <a:p>
            <a:pPr lvl="1"/>
            <a:r>
              <a:rPr lang="cs-CZ" dirty="0"/>
              <a:t>kolébkou je opatství Saint Denis</a:t>
            </a:r>
          </a:p>
          <a:p>
            <a:pPr lvl="1"/>
            <a:r>
              <a:rPr lang="cs-CZ" dirty="0"/>
              <a:t>zbožnost – kléru i laiků </a:t>
            </a:r>
            <a:r>
              <a:rPr lang="cs-CZ" sz="1400" dirty="0">
                <a:ea typeface="Calibri" panose="020F0502020204030204" pitchFamily="34" charset="0"/>
                <a:cs typeface="Calibri" panose="020F0502020204030204" pitchFamily="34" charset="0"/>
              </a:rPr>
              <a:t>─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liturgické divadlo</a:t>
            </a:r>
            <a:endParaRPr lang="cs-CZ" sz="1400" dirty="0"/>
          </a:p>
          <a:p>
            <a:pPr lvl="1"/>
            <a:r>
              <a:rPr lang="cs-CZ" dirty="0"/>
              <a:t>větší počet věřících</a:t>
            </a:r>
          </a:p>
          <a:p>
            <a:pPr lvl="1"/>
            <a:r>
              <a:rPr lang="cs-CZ" dirty="0"/>
              <a:t>lomený oblouk, vitrážová okna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29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F23BE0A-2CC4-4E5B-B684-E41A9803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552" y="1131994"/>
            <a:ext cx="330507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C4247A3-CEBE-412E-874D-804A10C4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10" y="1448681"/>
            <a:ext cx="7003562" cy="39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4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15E8E-EBC4-4C14-9BE2-E3295713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E8BACF-B2A9-44DB-AB9D-A54444B5B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univerzita</a:t>
            </a:r>
          </a:p>
          <a:p>
            <a:pPr lvl="1"/>
            <a:r>
              <a:rPr lang="cs-CZ" dirty="0"/>
              <a:t>produkt města, demokratizace vzdělání</a:t>
            </a:r>
          </a:p>
          <a:p>
            <a:pPr lvl="1"/>
            <a:r>
              <a:rPr lang="cs-CZ" dirty="0"/>
              <a:t>částečná autonomie vůči církvi a panovníkovi</a:t>
            </a:r>
          </a:p>
          <a:p>
            <a:pPr lvl="1"/>
            <a:r>
              <a:rPr lang="cs-CZ" dirty="0"/>
              <a:t>sedmero svobodných umění (trivium, kvadrivium), do popředí technika</a:t>
            </a:r>
          </a:p>
          <a:p>
            <a:pPr lvl="1"/>
            <a:r>
              <a:rPr lang="cs-CZ" dirty="0"/>
              <a:t>četba Bible; kladení otázek</a:t>
            </a:r>
          </a:p>
          <a:p>
            <a:pPr lvl="1"/>
            <a:r>
              <a:rPr lang="cs-CZ" dirty="0"/>
              <a:t>4 fakulty</a:t>
            </a:r>
          </a:p>
          <a:p>
            <a:pPr lvl="1"/>
            <a:r>
              <a:rPr lang="cs-CZ" dirty="0"/>
              <a:t>pravomoc: soudní, na stávku, udělovat univerzitní hodnosti</a:t>
            </a:r>
          </a:p>
          <a:p>
            <a:pPr lvl="1"/>
            <a:r>
              <a:rPr lang="cs-CZ" dirty="0"/>
              <a:t>žákovská literatura</a:t>
            </a:r>
          </a:p>
        </p:txBody>
      </p:sp>
    </p:spTree>
    <p:extLst>
      <p:ext uri="{BB962C8B-B14F-4D97-AF65-F5344CB8AC3E}">
        <p14:creationId xmlns:p14="http://schemas.microsoft.com/office/powerpoint/2010/main" val="37371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44AF2-8DF1-43B1-90FC-AB49558D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093A34-A837-48A7-B879-DDC364733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fenomén </a:t>
            </a:r>
            <a:r>
              <a:rPr lang="cs-CZ" b="1" u="sng" dirty="0"/>
              <a:t>města</a:t>
            </a:r>
            <a:endParaRPr lang="cs-CZ" dirty="0"/>
          </a:p>
          <a:p>
            <a:pPr lvl="1"/>
            <a:r>
              <a:rPr lang="cs-CZ" dirty="0"/>
              <a:t>11. století západní Evropa, 13. století Čechy</a:t>
            </a:r>
          </a:p>
          <a:p>
            <a:pPr lvl="1"/>
            <a:r>
              <a:rPr lang="cs-CZ" dirty="0"/>
              <a:t>vznik: pod hradem, kupecké osady, křižovatky cest, na zeleném drnu</a:t>
            </a:r>
          </a:p>
          <a:p>
            <a:pPr lvl="1"/>
            <a:r>
              <a:rPr lang="cs-CZ" dirty="0"/>
              <a:t>měšťanstvo, řemesla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→ cechy</a:t>
            </a:r>
          </a:p>
          <a:p>
            <a:pPr lvl="1"/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vnímání času → čas má hodnotu, zrychlování tempa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86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761A9-A90B-4F46-AF01-593A59F0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A8811C-3543-49D9-A372-3319CB7B8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panovnický dvůr</a:t>
            </a:r>
          </a:p>
          <a:p>
            <a:pPr lvl="1"/>
            <a:r>
              <a:rPr lang="cs-CZ" dirty="0"/>
              <a:t>muž bojovník vs. kultivovaný muž</a:t>
            </a:r>
          </a:p>
          <a:p>
            <a:pPr lvl="1"/>
            <a:r>
              <a:rPr lang="cs-CZ" dirty="0"/>
              <a:t>ideál ženy</a:t>
            </a:r>
          </a:p>
          <a:p>
            <a:pPr lvl="1"/>
            <a:r>
              <a:rPr lang="cs-CZ" dirty="0"/>
              <a:t>národní jazyky</a:t>
            </a:r>
          </a:p>
          <a:p>
            <a:pPr lvl="1"/>
            <a:r>
              <a:rPr lang="cs-CZ" dirty="0"/>
              <a:t>trubadúři, minnesängři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98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3C2C923-AAD0-4217-B78E-DCD2F0D4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10" y="1474945"/>
            <a:ext cx="7003562" cy="39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63C82CB-222B-461C-BF94-E83A83FC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72" y="1131994"/>
            <a:ext cx="432643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747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Širokoúhlá obrazovka</PresentationFormat>
  <Paragraphs>50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Fazeta</vt:lpstr>
      <vt:lpstr>KULTURA A VÝVOJ VE 13. STOLETÍ</vt:lpstr>
      <vt:lpstr>KULTURNÍ VÝVOJ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13. století ─ shrnutí</vt:lpstr>
      <vt:lpstr>ČESKÉ ZEMĚ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KULTURA A VÝVOJ VE 13. STOLETÍ</dc:title>
  <dc:creator>Jílková Veronika (190274)</dc:creator>
  <cp:lastModifiedBy>Jílková Veronika (190274)</cp:lastModifiedBy>
  <cp:revision>1</cp:revision>
  <dcterms:created xsi:type="dcterms:W3CDTF">2023-10-17T21:02:45Z</dcterms:created>
  <dcterms:modified xsi:type="dcterms:W3CDTF">2023-10-17T21:02:48Z</dcterms:modified>
</cp:coreProperties>
</file>