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5" r:id="rId17"/>
    <p:sldId id="272" r:id="rId18"/>
    <p:sldId id="273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A8ABD6-4E53-4105-BFDD-E77309762CFE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299DF99-0475-49AE-9E58-A580E5108031}" type="slidenum">
              <a:rPr lang="cs-CZ" smtClean="0"/>
              <a:t>‹#›</a:t>
            </a:fld>
            <a:endParaRPr lang="cs-CZ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4897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ABD6-4E53-4105-BFDD-E77309762CFE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F99-0475-49AE-9E58-A580E5108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02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ABD6-4E53-4105-BFDD-E77309762CFE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F99-0475-49AE-9E58-A580E5108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43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ABD6-4E53-4105-BFDD-E77309762CFE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F99-0475-49AE-9E58-A580E5108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91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A8ABD6-4E53-4105-BFDD-E77309762CFE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9DF99-0475-49AE-9E58-A580E510803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00259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ABD6-4E53-4105-BFDD-E77309762CFE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F99-0475-49AE-9E58-A580E5108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597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ABD6-4E53-4105-BFDD-E77309762CFE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F99-0475-49AE-9E58-A580E5108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40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ABD6-4E53-4105-BFDD-E77309762CFE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F99-0475-49AE-9E58-A580E5108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64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ABD6-4E53-4105-BFDD-E77309762CFE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F99-0475-49AE-9E58-A580E5108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4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A8ABD6-4E53-4105-BFDD-E77309762CFE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9DF99-0475-49AE-9E58-A580E510803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3915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A8ABD6-4E53-4105-BFDD-E77309762CFE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9DF99-0475-49AE-9E58-A580E510803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81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5A8ABD6-4E53-4105-BFDD-E77309762CFE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299DF99-0475-49AE-9E58-A580E510803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578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B3C430E-5D36-4E96-AFCF-092646574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445" y="1480930"/>
            <a:ext cx="6280470" cy="3848521"/>
          </a:xfrm>
        </p:spPr>
        <p:txBody>
          <a:bodyPr anchor="ctr">
            <a:normAutofit/>
          </a:bodyPr>
          <a:lstStyle/>
          <a:p>
            <a:pPr algn="l"/>
            <a:r>
              <a:rPr lang="cs-CZ" sz="4800" dirty="0"/>
              <a:t>Počátky osídlení</a:t>
            </a:r>
            <a:br>
              <a:rPr lang="cs-CZ" sz="4800" dirty="0"/>
            </a:br>
            <a:r>
              <a:rPr lang="cs-CZ" sz="4800" dirty="0"/>
              <a:t>Sámova Říše</a:t>
            </a:r>
            <a:br>
              <a:rPr lang="cs-CZ" sz="4800"/>
            </a:br>
            <a:r>
              <a:rPr lang="cs-CZ" sz="4800"/>
              <a:t>Velká Morava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AD6FCC-73E3-4122-8A96-B9C705491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870" y="1480929"/>
            <a:ext cx="2593610" cy="384852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cs-CZ">
                <a:solidFill>
                  <a:schemeClr val="tx1"/>
                </a:solidFill>
              </a:rPr>
              <a:t>4. 10. 2023</a:t>
            </a:r>
          </a:p>
        </p:txBody>
      </p: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77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AD726-B1C0-4DB3-A17F-CDDA231F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STĚHOVÁNÍ NÁRODŮ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C8F4BC-84E4-42E9-BCE4-43255F2D6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zánik Západořímské říše (476)</a:t>
            </a:r>
          </a:p>
          <a:p>
            <a:r>
              <a:rPr lang="cs-CZ" dirty="0"/>
              <a:t>kmenové přesuny – důsledek tažení Hunů, změna klimatu apod.</a:t>
            </a:r>
          </a:p>
          <a:p>
            <a:r>
              <a:rPr lang="cs-CZ" dirty="0"/>
              <a:t>6. století – příchod slovanských kmenů do střední a jihovýchodní Evropy – postupné pronikání na naše území</a:t>
            </a:r>
          </a:p>
        </p:txBody>
      </p:sp>
    </p:spTree>
    <p:extLst>
      <p:ext uri="{BB962C8B-B14F-4D97-AF65-F5344CB8AC3E}">
        <p14:creationId xmlns:p14="http://schemas.microsoft.com/office/powerpoint/2010/main" val="122758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ABE30-F72C-4A1E-9ADE-E9F2505B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SÁMOVA ŘÍŠE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61FB88-AC8B-44D6-B536-5E840C5F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7. století</a:t>
            </a:r>
          </a:p>
          <a:p>
            <a:r>
              <a:rPr lang="cs-CZ" dirty="0"/>
              <a:t>Sámo = franský kupec? </a:t>
            </a:r>
          </a:p>
          <a:p>
            <a:r>
              <a:rPr lang="cs-CZ" dirty="0"/>
              <a:t>povstání proti Avarům</a:t>
            </a:r>
          </a:p>
          <a:p>
            <a:r>
              <a:rPr lang="cs-CZ" dirty="0"/>
              <a:t>Informace v tzv. </a:t>
            </a:r>
            <a:r>
              <a:rPr lang="cs-CZ" dirty="0" err="1"/>
              <a:t>Fredegarově</a:t>
            </a:r>
            <a:r>
              <a:rPr lang="cs-CZ" dirty="0"/>
              <a:t> kronice</a:t>
            </a:r>
          </a:p>
          <a:p>
            <a:r>
              <a:rPr lang="cs-CZ" dirty="0"/>
              <a:t>631 bitva u </a:t>
            </a:r>
            <a:r>
              <a:rPr lang="cs-CZ" dirty="0" err="1"/>
              <a:t>Vogastiburku</a:t>
            </a:r>
            <a:r>
              <a:rPr lang="cs-CZ" dirty="0"/>
              <a:t> (západní Čechy)</a:t>
            </a:r>
          </a:p>
          <a:p>
            <a:r>
              <a:rPr lang="cs-CZ" dirty="0"/>
              <a:t>jádro říše – pravděpodobně jižní Morava</a:t>
            </a:r>
          </a:p>
          <a:p>
            <a:r>
              <a:rPr lang="cs-CZ" dirty="0"/>
              <a:t>rozpad po Sámově smrti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3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08570-ED08-48FE-9F47-F70D9859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VELKOMORAVSKÁ ŘÍŠE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B473BA-7ED4-4ED3-A186-D0F2BC104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poč. 9. – 10. století</a:t>
            </a:r>
          </a:p>
          <a:p>
            <a:r>
              <a:rPr lang="cs-CZ" dirty="0"/>
              <a:t>první státní útvar</a:t>
            </a:r>
          </a:p>
          <a:p>
            <a:r>
              <a:rPr lang="cs-CZ" dirty="0"/>
              <a:t>lidnatá hospodářská centra – Mikulčice</a:t>
            </a:r>
          </a:p>
          <a:p>
            <a:r>
              <a:rPr lang="cs-CZ" dirty="0"/>
              <a:t>christianizace obyvatelstva – stavba kostelíků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4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5D11A-AE62-47E1-AFCE-8BA331A3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sah 4">
            <a:extLst>
              <a:ext uri="{FF2B5EF4-FFF2-40B4-BE49-F238E27FC236}">
                <a16:creationId xmlns:a16="http://schemas.microsoft.com/office/drawing/2014/main" id="{7AE99F3B-BC1D-4753-8FF8-4BC97597E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58" y="357939"/>
            <a:ext cx="8783053" cy="6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3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0798C-0694-4273-BC6B-AE76BAAA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CYRILOMETODĚJSKÁ MISE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6A6A0A-8192-42AA-842A-03A93A629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kníže Rastislav a byzantský císař Michal III.</a:t>
            </a:r>
          </a:p>
          <a:p>
            <a:r>
              <a:rPr lang="cs-CZ" dirty="0"/>
              <a:t>863 – příchod Konstantina a Metoděje</a:t>
            </a:r>
          </a:p>
          <a:p>
            <a:pPr lvl="1"/>
            <a:r>
              <a:rPr lang="cs-CZ" i="0" dirty="0"/>
              <a:t>slovanská bohoslužba</a:t>
            </a:r>
          </a:p>
          <a:p>
            <a:pPr lvl="1"/>
            <a:r>
              <a:rPr lang="cs-CZ" i="0" dirty="0"/>
              <a:t>staroslověnština, hlaholice</a:t>
            </a:r>
          </a:p>
          <a:p>
            <a:pPr lvl="1"/>
            <a:r>
              <a:rPr lang="cs-CZ" i="0" dirty="0"/>
              <a:t>vlastní církevní organizace</a:t>
            </a:r>
          </a:p>
          <a:p>
            <a:endParaRPr lang="cs-CZ" dirty="0"/>
          </a:p>
          <a:p>
            <a:pPr marL="530352" lvl="1" indent="0">
              <a:buNone/>
            </a:pPr>
            <a:endParaRPr lang="cs-CZ" i="0" dirty="0"/>
          </a:p>
        </p:txBody>
      </p:sp>
    </p:spTree>
    <p:extLst>
      <p:ext uri="{BB962C8B-B14F-4D97-AF65-F5344CB8AC3E}">
        <p14:creationId xmlns:p14="http://schemas.microsoft.com/office/powerpoint/2010/main" val="154237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Zástupný symbol pro obsah 4">
            <a:extLst>
              <a:ext uri="{FF2B5EF4-FFF2-40B4-BE49-F238E27FC236}">
                <a16:creationId xmlns:a16="http://schemas.microsoft.com/office/drawing/2014/main" id="{CD5A2B19-4512-45F7-A428-163D6B12F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942737"/>
            <a:ext cx="11226799" cy="49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329FC05-2AF8-4F64-B422-4D6991EBC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73" y="480515"/>
            <a:ext cx="10885252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62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1E8CA-2645-4094-96D9-66D3464D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3F1DF0-BECC-45C7-BD4B-5602BB87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/>
          <a:p>
            <a:r>
              <a:rPr lang="cs-CZ" dirty="0"/>
              <a:t>pouť do Itálie – obhajoba staroslověnštiny jako bohoslužebného jazyka</a:t>
            </a:r>
          </a:p>
          <a:p>
            <a:pPr lvl="1"/>
            <a:r>
              <a:rPr lang="cs-CZ" i="0" dirty="0"/>
              <a:t>povolení staroslověnské liturgie</a:t>
            </a:r>
          </a:p>
          <a:p>
            <a:r>
              <a:rPr lang="cs-CZ" dirty="0"/>
              <a:t>křest českého přemyslovského knížete Bořivoje</a:t>
            </a:r>
          </a:p>
          <a:p>
            <a:r>
              <a:rPr lang="cs-CZ" dirty="0"/>
              <a:t>po Metodějově smrti – spory mezi latinskými a slovanskými kněžími</a:t>
            </a:r>
          </a:p>
          <a:p>
            <a:pPr lvl="1"/>
            <a:r>
              <a:rPr lang="cs-CZ" i="0" dirty="0"/>
              <a:t>vyhnání slovanských kněží z Moravy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54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8768C-34D4-49FD-A6D1-056F8E10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 VE STAROSLOVĚNŠTINĚ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0FEB29-6031-4310-B562-7A9BC3881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překlad částí Bible</a:t>
            </a:r>
          </a:p>
          <a:p>
            <a:r>
              <a:rPr lang="cs-CZ" dirty="0"/>
              <a:t>Proglas – veršovaná předmluva k evangeliu, důraz na právo člověka na konání bohoslužeb v mateřském jazyce</a:t>
            </a:r>
          </a:p>
          <a:p>
            <a:r>
              <a:rPr lang="cs-CZ" dirty="0"/>
              <a:t>Život Konstantinův</a:t>
            </a:r>
          </a:p>
          <a:p>
            <a:r>
              <a:rPr lang="cs-CZ" dirty="0"/>
              <a:t>Život Metodějův</a:t>
            </a:r>
          </a:p>
          <a:p>
            <a:r>
              <a:rPr lang="cs-CZ" dirty="0"/>
              <a:t>Zákon </a:t>
            </a:r>
            <a:r>
              <a:rPr lang="cs-CZ" dirty="0" err="1"/>
              <a:t>sudnyj</a:t>
            </a:r>
            <a:r>
              <a:rPr lang="cs-CZ" dirty="0"/>
              <a:t> </a:t>
            </a:r>
            <a:r>
              <a:rPr lang="cs-CZ" dirty="0" err="1"/>
              <a:t>ljudem</a:t>
            </a:r>
            <a:r>
              <a:rPr lang="cs-CZ" dirty="0"/>
              <a:t>, </a:t>
            </a:r>
            <a:r>
              <a:rPr lang="cs-CZ" dirty="0" err="1"/>
              <a:t>Nomokánon</a:t>
            </a:r>
            <a:r>
              <a:rPr lang="cs-CZ" dirty="0"/>
              <a:t> – právní spisy</a:t>
            </a:r>
          </a:p>
        </p:txBody>
      </p:sp>
    </p:spTree>
    <p:extLst>
      <p:ext uri="{BB962C8B-B14F-4D97-AF65-F5344CB8AC3E}">
        <p14:creationId xmlns:p14="http://schemas.microsoft.com/office/powerpoint/2010/main" val="1925133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9E74D-83C6-4184-9873-ED2F1F6A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HOSPODINE POMYLUJ 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EFB99E-F8AF-4BF5-8D87-8429C359A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011" y="1459832"/>
            <a:ext cx="10643936" cy="49249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Hospodine, pomiluj </a:t>
            </a:r>
            <a:r>
              <a:rPr lang="cs-CZ" dirty="0" err="1"/>
              <a:t>ny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dirty="0"/>
              <a:t>Jezu Kriste, pomiluj </a:t>
            </a:r>
            <a:r>
              <a:rPr lang="cs-CZ" dirty="0" err="1"/>
              <a:t>ny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dirty="0"/>
              <a:t>Ty, Spase všeho míra,</a:t>
            </a:r>
          </a:p>
          <a:p>
            <a:pPr marL="0" indent="0">
              <a:buNone/>
            </a:pPr>
            <a:r>
              <a:rPr lang="cs-CZ" dirty="0" err="1"/>
              <a:t>spasiž</a:t>
            </a:r>
            <a:r>
              <a:rPr lang="cs-CZ" dirty="0"/>
              <a:t> </a:t>
            </a:r>
            <a:r>
              <a:rPr lang="cs-CZ" dirty="0" err="1"/>
              <a:t>ny</a:t>
            </a:r>
            <a:r>
              <a:rPr lang="cs-CZ" dirty="0"/>
              <a:t> i </a:t>
            </a:r>
            <a:r>
              <a:rPr lang="cs-CZ" dirty="0" err="1"/>
              <a:t>uslyšiž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Hospodine, hlasy </a:t>
            </a:r>
            <a:r>
              <a:rPr lang="cs-CZ" dirty="0" err="1"/>
              <a:t>našě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dirty="0" err="1"/>
              <a:t>Daj</a:t>
            </a:r>
            <a:r>
              <a:rPr lang="cs-CZ" dirty="0"/>
              <a:t> nám </a:t>
            </a:r>
            <a:r>
              <a:rPr lang="cs-CZ" dirty="0" err="1"/>
              <a:t>všěm</a:t>
            </a:r>
            <a:r>
              <a:rPr lang="cs-CZ" dirty="0"/>
              <a:t>, Hospodine,</a:t>
            </a:r>
          </a:p>
          <a:p>
            <a:pPr marL="0" indent="0">
              <a:buNone/>
            </a:pPr>
            <a:r>
              <a:rPr lang="cs-CZ" dirty="0" err="1"/>
              <a:t>Žizň</a:t>
            </a:r>
            <a:r>
              <a:rPr lang="cs-CZ" dirty="0"/>
              <a:t> a mír v zemi!</a:t>
            </a:r>
          </a:p>
          <a:p>
            <a:pPr marL="0" indent="0">
              <a:buNone/>
            </a:pPr>
            <a:r>
              <a:rPr lang="cs-CZ" dirty="0" err="1"/>
              <a:t>Krleš</a:t>
            </a:r>
            <a:r>
              <a:rPr lang="cs-CZ" dirty="0"/>
              <a:t>! </a:t>
            </a:r>
            <a:r>
              <a:rPr lang="cs-CZ" dirty="0" err="1"/>
              <a:t>Krleš</a:t>
            </a:r>
            <a:r>
              <a:rPr lang="cs-CZ" dirty="0"/>
              <a:t>! </a:t>
            </a:r>
            <a:r>
              <a:rPr lang="cs-CZ" dirty="0" err="1"/>
              <a:t>Krleš</a:t>
            </a:r>
            <a:r>
              <a:rPr lang="cs-CZ" dirty="0"/>
              <a:t>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Pomiluj </a:t>
            </a:r>
            <a:r>
              <a:rPr lang="cs-CZ" dirty="0" err="1"/>
              <a:t>ny</a:t>
            </a:r>
            <a:r>
              <a:rPr lang="cs-CZ" dirty="0"/>
              <a:t> = smiluj se nad námi</a:t>
            </a:r>
          </a:p>
          <a:p>
            <a:pPr marL="0" indent="0">
              <a:buNone/>
            </a:pPr>
            <a:r>
              <a:rPr lang="cs-CZ" dirty="0"/>
              <a:t>Spase = spasiteli</a:t>
            </a:r>
          </a:p>
          <a:p>
            <a:pPr marL="0" indent="0">
              <a:buNone/>
            </a:pPr>
            <a:r>
              <a:rPr lang="cs-CZ" dirty="0"/>
              <a:t>Míra -= zde, světa</a:t>
            </a:r>
          </a:p>
          <a:p>
            <a:pPr marL="0" indent="0">
              <a:buNone/>
            </a:pPr>
            <a:r>
              <a:rPr lang="cs-CZ" dirty="0" err="1"/>
              <a:t>Žizň</a:t>
            </a:r>
            <a:r>
              <a:rPr lang="cs-CZ" dirty="0"/>
              <a:t> = úrodu, hojnost</a:t>
            </a:r>
          </a:p>
          <a:p>
            <a:pPr marL="0" indent="0">
              <a:buNone/>
            </a:pPr>
            <a:r>
              <a:rPr lang="cs-CZ" dirty="0"/>
              <a:t>Mír = zde, pokoj</a:t>
            </a:r>
          </a:p>
          <a:p>
            <a:pPr marL="0" indent="0">
              <a:buNone/>
            </a:pPr>
            <a:r>
              <a:rPr lang="cs-CZ" dirty="0" err="1"/>
              <a:t>Krleš</a:t>
            </a:r>
            <a:r>
              <a:rPr lang="cs-CZ" dirty="0"/>
              <a:t> = z </a:t>
            </a:r>
            <a:r>
              <a:rPr lang="cs-CZ" dirty="0" err="1"/>
              <a:t>řec</a:t>
            </a:r>
            <a:r>
              <a:rPr lang="cs-CZ" dirty="0"/>
              <a:t>. Kyrie </a:t>
            </a:r>
            <a:r>
              <a:rPr lang="cs-CZ" dirty="0" err="1"/>
              <a:t>eleison</a:t>
            </a:r>
            <a:r>
              <a:rPr lang="cs-CZ" dirty="0"/>
              <a:t> (Pane, smiluj se)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https://www.youtube.com/watch?v=JsOy_MP8TAk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E57421-CA27-4013-9108-0A5445B96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90" y="2325947"/>
            <a:ext cx="3148781" cy="23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5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4987E-921A-49CB-86E6-BE20C6DA6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OSÍDLENÍ V PRAVĚKU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24A5EF-BC8C-4C70-AA6F-5D065B7BE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Nálezy jižní Morava</a:t>
            </a:r>
          </a:p>
          <a:p>
            <a:pPr lvl="1"/>
            <a:r>
              <a:rPr lang="cs-CZ" dirty="0"/>
              <a:t>Stránská skála</a:t>
            </a:r>
          </a:p>
          <a:p>
            <a:pPr lvl="1"/>
            <a:r>
              <a:rPr lang="cs-CZ" dirty="0"/>
              <a:t>Moravský kras</a:t>
            </a:r>
          </a:p>
          <a:p>
            <a:pPr lvl="1"/>
            <a:r>
              <a:rPr lang="cs-CZ" dirty="0"/>
              <a:t>Dolní Věstonice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428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22118-274D-4FFE-8401-9E86B60E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KULTURA VELKOMORAVSKÉ ŘÍŠE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0E2265-FDE3-4A3E-8FD9-66EB231C3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vliv byzantské kultury</a:t>
            </a:r>
          </a:p>
          <a:p>
            <a:r>
              <a:rPr lang="cs-CZ" dirty="0"/>
              <a:t>slovanské písemnictví</a:t>
            </a:r>
          </a:p>
          <a:p>
            <a:r>
              <a:rPr lang="cs-CZ" dirty="0"/>
              <a:t>archeologické nálezy – velká sídelní centra (hradiště)</a:t>
            </a:r>
          </a:p>
          <a:p>
            <a:pPr lvl="1"/>
            <a:r>
              <a:rPr lang="cs-CZ" i="0" dirty="0"/>
              <a:t>Mikulčice, Uherské Hradiště, Nitra</a:t>
            </a:r>
          </a:p>
          <a:p>
            <a:r>
              <a:rPr lang="cs-CZ" dirty="0"/>
              <a:t>fresky – nástěnné malby do mokré omítky</a:t>
            </a:r>
          </a:p>
          <a:p>
            <a:r>
              <a:rPr lang="cs-CZ" dirty="0"/>
              <a:t>šperkařství – ze zlata a stříbra, knoflíky, náušnice apod.</a:t>
            </a:r>
          </a:p>
          <a:p>
            <a:pPr lvl="1"/>
            <a:r>
              <a:rPr lang="cs-CZ" i="0" dirty="0"/>
              <a:t>moravský styl výroby šperků – šíření do Čech a Polska</a:t>
            </a:r>
          </a:p>
        </p:txBody>
      </p:sp>
    </p:spTree>
    <p:extLst>
      <p:ext uri="{BB962C8B-B14F-4D97-AF65-F5344CB8AC3E}">
        <p14:creationId xmlns:p14="http://schemas.microsoft.com/office/powerpoint/2010/main" val="2103166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EF8D0BA-0FF8-41B4-B549-581957B59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44" y="480515"/>
            <a:ext cx="10382910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2C2558A-2566-4F7B-BBB9-7D891F122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19" y="721895"/>
            <a:ext cx="9555255" cy="5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78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B1A1B6C-E140-4ECD-BE18-29BD3658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39" y="568107"/>
            <a:ext cx="4875956" cy="574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27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61D8881-0E81-4539-8FC2-0960A1F23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7" b="3229"/>
          <a:stretch/>
        </p:blipFill>
        <p:spPr>
          <a:xfrm>
            <a:off x="890467" y="480515"/>
            <a:ext cx="10411065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04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D71145E-2816-45C0-ABD7-686CF13C6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88" y="127123"/>
            <a:ext cx="8510337" cy="63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0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755F8-DE52-4B99-A5DB-9FCE4A43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ZÁNIK VELKOMORAVSKÉ ŘÍŠE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328D8F-6DC1-4C1A-909E-AA4D3D7AA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vnitřní neshody</a:t>
            </a:r>
          </a:p>
          <a:p>
            <a:r>
              <a:rPr lang="cs-CZ" dirty="0"/>
              <a:t>vnější útoky – vpád Maďarů, pustošení moravských hradišť</a:t>
            </a:r>
          </a:p>
          <a:p>
            <a:r>
              <a:rPr lang="cs-CZ" dirty="0"/>
              <a:t>906 zánik říše, rozpad na menší celky – Čechy, Polsko, Uhry apod.</a:t>
            </a:r>
          </a:p>
        </p:txBody>
      </p:sp>
    </p:spTree>
    <p:extLst>
      <p:ext uri="{BB962C8B-B14F-4D97-AF65-F5344CB8AC3E}">
        <p14:creationId xmlns:p14="http://schemas.microsoft.com/office/powerpoint/2010/main" val="76275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6B2BD0-6218-4302-BB21-D0B4F0167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F29190-8C8D-44BF-AFEE-CC5D4544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cs-CZ" b="1" dirty="0"/>
              <a:t>STRÁNSKÁ SKÁLA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15EC97-D2E9-9474-6723-8C36DED83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US" dirty="0" err="1"/>
              <a:t>osídlení</a:t>
            </a:r>
            <a:r>
              <a:rPr lang="en-US" dirty="0"/>
              <a:t> z </a:t>
            </a:r>
            <a:r>
              <a:rPr lang="en-US" dirty="0" err="1"/>
              <a:t>doby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700 000 </a:t>
            </a:r>
            <a:r>
              <a:rPr lang="en-US" dirty="0" err="1"/>
              <a:t>př</a:t>
            </a:r>
            <a:r>
              <a:rPr lang="en-US" dirty="0"/>
              <a:t>. n. l.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896A9E-1B11-4721-85DF-7049F8037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Zástupný symbol pro obsah 4" descr="img0326.jpg">
            <a:extLst>
              <a:ext uri="{FF2B5EF4-FFF2-40B4-BE49-F238E27FC236}">
                <a16:creationId xmlns:a16="http://schemas.microsoft.com/office/drawing/2014/main" id="{1B615F9E-36F6-452C-90DE-BF160F7FDDF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r="6062" b="1"/>
          <a:stretch/>
        </p:blipFill>
        <p:spPr bwMode="auto">
          <a:xfrm>
            <a:off x="7589854" y="10"/>
            <a:ext cx="4602146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90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C585AE0-A839-4B35-8CAA-658D43DA2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1D9E15-24C9-4D3B-96A0-95BB465B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6962F7-39E7-4E47-819E-758F8BA9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MORAVSKÝ KRAS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42EBFC-1E36-40B4-A587-E1C36EAD1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Sloupsko-šošůvské jeskyně</a:t>
            </a:r>
          </a:p>
          <a:p>
            <a:r>
              <a:rPr lang="en-US"/>
              <a:t>pozůstatky</a:t>
            </a:r>
            <a:r>
              <a:rPr lang="en-US" dirty="0"/>
              <a:t> </a:t>
            </a:r>
            <a:r>
              <a:rPr lang="en-US"/>
              <a:t>neandrtálského</a:t>
            </a:r>
            <a:r>
              <a:rPr lang="en-US" dirty="0"/>
              <a:t> </a:t>
            </a:r>
            <a:r>
              <a:rPr lang="en-US"/>
              <a:t>osídlení</a:t>
            </a:r>
            <a:endParaRPr lang="en-US" dirty="0"/>
          </a:p>
          <a:p>
            <a:r>
              <a:rPr lang="en-US"/>
              <a:t>jeskyně</a:t>
            </a:r>
            <a:r>
              <a:rPr lang="en-US" dirty="0"/>
              <a:t> </a:t>
            </a:r>
            <a:r>
              <a:rPr lang="en-US"/>
              <a:t>Kůlna</a:t>
            </a:r>
            <a:r>
              <a:rPr lang="en-US" dirty="0"/>
              <a:t>, </a:t>
            </a:r>
            <a:r>
              <a:rPr lang="en-US"/>
              <a:t>Pekárka</a:t>
            </a:r>
            <a:r>
              <a:rPr lang="en-US" dirty="0"/>
              <a:t>, </a:t>
            </a:r>
            <a:r>
              <a:rPr lang="en-US"/>
              <a:t>Kateřinské</a:t>
            </a:r>
            <a:r>
              <a:rPr lang="en-US" dirty="0"/>
              <a:t> </a:t>
            </a:r>
            <a:r>
              <a:rPr lang="en-US"/>
              <a:t>jeskyně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C82AAA-6CDE-45E7-B8C8-E1809E5D8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CDBBC0-00F9-48EB-868D-E9795531D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200" y="685800"/>
            <a:ext cx="1872691" cy="17166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F9244F7-F1FC-4893-8D9B-1E9D30AB29D8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3285" r="41921" b="-1"/>
          <a:stretch/>
        </p:blipFill>
        <p:spPr>
          <a:xfrm>
            <a:off x="8417704" y="3088234"/>
            <a:ext cx="3296201" cy="328850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5761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F88B0-50BB-43DB-A3DE-B4250E85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B2BD0-6218-4302-BB21-D0B4F0167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63C9C2-8455-40B1-A657-94B87DFB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DOLNÍ VĚSTONICE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27FC9D-EE1E-401C-AB6D-EE932EA4E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umělecké projevy </a:t>
            </a:r>
          </a:p>
          <a:p>
            <a:r>
              <a:rPr lang="en-US"/>
              <a:t>cca 29 000 – 25 000 př. n. l. socha Věstonické Venuše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896A9E-1B11-4721-85DF-7049F8037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69FD1D6-5B07-463D-9248-96DC4BF4E92B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664" r="9861"/>
          <a:stretch/>
        </p:blipFill>
        <p:spPr>
          <a:xfrm>
            <a:off x="7589854" y="10"/>
            <a:ext cx="460214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1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690E2-D0B6-4CBA-9285-D22D251B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KELTOVÉ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84E4C5-847C-4F75-97B9-DFC04EDAB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 pol. 4. stol. př. n. l.</a:t>
            </a:r>
          </a:p>
          <a:p>
            <a:r>
              <a:rPr lang="cs-CZ" dirty="0"/>
              <a:t>první historicky známí obyvatelé našeho území – zprávy od antických autorů</a:t>
            </a:r>
          </a:p>
          <a:p>
            <a:r>
              <a:rPr lang="cs-CZ" dirty="0"/>
              <a:t>v Čechách kmen Bójů – lat. Bohemia</a:t>
            </a:r>
          </a:p>
          <a:p>
            <a:r>
              <a:rPr lang="cs-CZ" dirty="0"/>
              <a:t>zemědělství, chov dobytka, znalost hrnčířského kruhu</a:t>
            </a:r>
          </a:p>
          <a:p>
            <a:r>
              <a:rPr lang="cs-CZ" dirty="0"/>
              <a:t>opevněná hospodářská a politická centra – oppida</a:t>
            </a:r>
          </a:p>
          <a:p>
            <a:r>
              <a:rPr lang="cs-CZ" dirty="0"/>
              <a:t>rozkvět ukončen v 1. stol. př. n. l.</a:t>
            </a:r>
          </a:p>
        </p:txBody>
      </p:sp>
    </p:spTree>
    <p:extLst>
      <p:ext uri="{BB962C8B-B14F-4D97-AF65-F5344CB8AC3E}">
        <p14:creationId xmlns:p14="http://schemas.microsoft.com/office/powerpoint/2010/main" val="334429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82EAA-5242-4F11-A87C-CF9D476C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BBC3D1A-4AC2-4BC2-81CD-F99E69DC81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097280"/>
            <a:ext cx="3616036" cy="48213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CDEE45-C4D1-4110-9D73-A4063CFB3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55" y="1828879"/>
            <a:ext cx="5422461" cy="39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3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AA9EF-07F6-45FB-A779-FF8B7BCE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GERMÁNI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963148-112A-47F4-841C-C41165AE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osídlení na českém území nebylo jednotné</a:t>
            </a:r>
          </a:p>
          <a:p>
            <a:r>
              <a:rPr lang="cs-CZ" dirty="0"/>
              <a:t>kmen Markomanů</a:t>
            </a:r>
          </a:p>
          <a:p>
            <a:r>
              <a:rPr lang="cs-CZ" dirty="0"/>
              <a:t>zemědělství, pastevectví, zpracování železa</a:t>
            </a:r>
          </a:p>
        </p:txBody>
      </p:sp>
    </p:spTree>
    <p:extLst>
      <p:ext uri="{BB962C8B-B14F-4D97-AF65-F5344CB8AC3E}">
        <p14:creationId xmlns:p14="http://schemas.microsoft.com/office/powerpoint/2010/main" val="91711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20E90-CCE7-47C7-9AF7-64E48F3D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FF1ED7D-2538-4D88-A1D0-35619C1F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69" y="247576"/>
            <a:ext cx="9232232" cy="65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66487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519</Words>
  <Application>Microsoft Office PowerPoint</Application>
  <PresentationFormat>Širokoúhlá obrazovka</PresentationFormat>
  <Paragraphs>91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Franklin Gothic Book</vt:lpstr>
      <vt:lpstr>Oříznutí</vt:lpstr>
      <vt:lpstr>Počátky osídlení Sámova Říše Velká Morava</vt:lpstr>
      <vt:lpstr>OSÍDLENÍ V PRAVĚKU</vt:lpstr>
      <vt:lpstr>STRÁNSKÁ SKÁLA</vt:lpstr>
      <vt:lpstr>MORAVSKÝ KRAS</vt:lpstr>
      <vt:lpstr>DOLNÍ VĚSTONICE</vt:lpstr>
      <vt:lpstr>KELTOVÉ</vt:lpstr>
      <vt:lpstr>Prezentace aplikace PowerPoint</vt:lpstr>
      <vt:lpstr>GERMÁNI</vt:lpstr>
      <vt:lpstr>Prezentace aplikace PowerPoint</vt:lpstr>
      <vt:lpstr>STĚHOVÁNÍ NÁRODŮ</vt:lpstr>
      <vt:lpstr>SÁMOVA ŘÍŠE</vt:lpstr>
      <vt:lpstr>VELKOMORAVSKÁ ŘÍŠE </vt:lpstr>
      <vt:lpstr>Prezentace aplikace PowerPoint</vt:lpstr>
      <vt:lpstr>CYRILOMETODĚJSKÁ MISE</vt:lpstr>
      <vt:lpstr>Prezentace aplikace PowerPoint</vt:lpstr>
      <vt:lpstr>Prezentace aplikace PowerPoint</vt:lpstr>
      <vt:lpstr>Prezentace aplikace PowerPoint</vt:lpstr>
      <vt:lpstr>LITERATURA VE STAROSLOVĚNŠTINĚ</vt:lpstr>
      <vt:lpstr>HOSPODINE POMYLUJ NY</vt:lpstr>
      <vt:lpstr>KULTURA VELKOMORAVSKÉ ŘÍŠE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ZÁNIK VELKOMORAVSKÉ ŘÍŠE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Kulturně-historický kontext</dc:title>
  <dc:creator>Jílková Veronika (190274)</dc:creator>
  <cp:lastModifiedBy>Jílková Veronika (190274)</cp:lastModifiedBy>
  <cp:revision>15</cp:revision>
  <dcterms:created xsi:type="dcterms:W3CDTF">2023-10-03T20:04:12Z</dcterms:created>
  <dcterms:modified xsi:type="dcterms:W3CDTF">2023-11-26T19:25:08Z</dcterms:modified>
</cp:coreProperties>
</file>