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8" r:id="rId4"/>
    <p:sldId id="269" r:id="rId5"/>
    <p:sldId id="270" r:id="rId6"/>
    <p:sldId id="261" r:id="rId7"/>
    <p:sldId id="27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3" d="100"/>
          <a:sy n="113" d="100"/>
        </p:scale>
        <p:origin x="119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 + CMA018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2023</a:t>
            </a:r>
          </a:p>
          <a:p>
            <a:pPr algn="ctr"/>
            <a:r>
              <a:rPr lang="cs-CZ" b="1" dirty="0"/>
              <a:t>30. 11. 2023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2743A-1894-964E-B9B3-9CFD46276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9B5645-FCB1-BA43-8A0F-8D814B9EA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8486" y="6228000"/>
            <a:ext cx="189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019B23-6BDB-914E-BC89-7A6530F9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Crucial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: </a:t>
            </a:r>
            <a:r>
              <a:rPr lang="cs-CZ" dirty="0" err="1"/>
              <a:t>decentralized</a:t>
            </a:r>
            <a:r>
              <a:rPr lang="cs-CZ" dirty="0"/>
              <a:t> dramaturgy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A0E34-5524-154F-8C82-4E78FE74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9" y="1371373"/>
            <a:ext cx="8668986" cy="4139998"/>
          </a:xfrm>
        </p:spPr>
        <p:txBody>
          <a:bodyPr/>
          <a:lstStyle/>
          <a:p>
            <a:r>
              <a:rPr lang="cs-CZ" sz="1800" dirty="0"/>
              <a:t>1959–1962: </a:t>
            </a:r>
            <a:r>
              <a:rPr lang="cs-CZ" sz="1800" b="1" dirty="0" err="1"/>
              <a:t>one</a:t>
            </a:r>
            <a:r>
              <a:rPr lang="cs-CZ" sz="1800" b="1" dirty="0"/>
              <a:t> </a:t>
            </a:r>
            <a:r>
              <a:rPr lang="cs-CZ" sz="1800" b="1" dirty="0" err="1"/>
              <a:t>central</a:t>
            </a:r>
            <a:r>
              <a:rPr lang="cs-CZ" sz="1800" b="1" dirty="0"/>
              <a:t> </a:t>
            </a:r>
            <a:r>
              <a:rPr lang="cs-CZ" sz="1800" b="1" dirty="0" err="1"/>
              <a:t>institution</a:t>
            </a:r>
            <a:r>
              <a:rPr lang="cs-CZ" sz="1800" b="1" dirty="0"/>
              <a:t> </a:t>
            </a:r>
            <a:r>
              <a:rPr lang="cs-CZ" sz="1800" dirty="0" err="1"/>
              <a:t>oversees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development</a:t>
            </a:r>
            <a:r>
              <a:rPr lang="cs-CZ" sz="1800" dirty="0"/>
              <a:t> </a:t>
            </a:r>
            <a:r>
              <a:rPr lang="cs-CZ" sz="1800" dirty="0" err="1"/>
              <a:t>phase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film </a:t>
            </a:r>
            <a:r>
              <a:rPr lang="cs-CZ" sz="1800" dirty="0" err="1"/>
              <a:t>projects</a:t>
            </a:r>
            <a:r>
              <a:rPr lang="cs-CZ" sz="1800" dirty="0"/>
              <a:t> (</a:t>
            </a:r>
            <a:r>
              <a:rPr lang="cs-CZ" sz="1800" u="sng" dirty="0"/>
              <a:t>Ideology and </a:t>
            </a:r>
            <a:r>
              <a:rPr lang="cs-CZ" sz="1800" u="sng" dirty="0" err="1"/>
              <a:t>Artistic</a:t>
            </a:r>
            <a:r>
              <a:rPr lang="cs-CZ" sz="1800" u="sng" dirty="0"/>
              <a:t> </a:t>
            </a:r>
            <a:r>
              <a:rPr lang="cs-CZ" sz="1800" u="sng" dirty="0" err="1"/>
              <a:t>Council</a:t>
            </a:r>
            <a:r>
              <a:rPr lang="cs-CZ" sz="1800" dirty="0"/>
              <a:t>) </a:t>
            </a:r>
            <a:r>
              <a:rPr lang="cs-CZ" sz="1800" dirty="0">
                <a:effectLst/>
              </a:rPr>
              <a:t>&gt;&gt; </a:t>
            </a:r>
            <a:r>
              <a:rPr lang="cs-CZ" sz="1800" dirty="0" err="1">
                <a:effectLst/>
              </a:rPr>
              <a:t>its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reviews</a:t>
            </a:r>
            <a:r>
              <a:rPr lang="cs-CZ" sz="1800" dirty="0">
                <a:effectLst/>
              </a:rPr>
              <a:t> are </a:t>
            </a:r>
            <a:r>
              <a:rPr lang="cs-CZ" sz="1800" dirty="0" err="1">
                <a:effectLst/>
              </a:rPr>
              <a:t>strict</a:t>
            </a:r>
            <a:r>
              <a:rPr lang="cs-CZ" sz="1800" dirty="0">
                <a:effectLst/>
              </a:rPr>
              <a:t> and </a:t>
            </a:r>
            <a:r>
              <a:rPr lang="cs-CZ" sz="1800" dirty="0" err="1">
                <a:effectLst/>
              </a:rPr>
              <a:t>rigid</a:t>
            </a:r>
            <a:r>
              <a:rPr lang="cs-CZ" sz="1800" dirty="0"/>
              <a:t> + </a:t>
            </a:r>
            <a:r>
              <a:rPr lang="cs-CZ" sz="1800" dirty="0" err="1"/>
              <a:t>filmmakers</a:t>
            </a:r>
            <a:r>
              <a:rPr lang="cs-CZ" sz="1800" dirty="0"/>
              <a:t> test </a:t>
            </a:r>
            <a:r>
              <a:rPr lang="cs-CZ" sz="1800" dirty="0" err="1"/>
              <a:t>its</a:t>
            </a:r>
            <a:r>
              <a:rPr lang="cs-CZ" sz="1800" dirty="0"/>
              <a:t> </a:t>
            </a:r>
            <a:r>
              <a:rPr lang="cs-CZ" sz="1800" dirty="0" err="1"/>
              <a:t>limits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topics</a:t>
            </a:r>
            <a:r>
              <a:rPr lang="cs-CZ" sz="1800" dirty="0"/>
              <a:t> and </a:t>
            </a:r>
            <a:r>
              <a:rPr lang="cs-CZ" sz="1800" dirty="0" err="1"/>
              <a:t>stories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various</a:t>
            </a:r>
            <a:r>
              <a:rPr lang="cs-CZ" sz="1800" dirty="0"/>
              <a:t> </a:t>
            </a:r>
            <a:r>
              <a:rPr lang="cs-CZ" sz="1800" dirty="0" err="1"/>
              <a:t>amount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social</a:t>
            </a:r>
            <a:r>
              <a:rPr lang="cs-CZ" sz="1800" dirty="0"/>
              <a:t> and </a:t>
            </a:r>
            <a:r>
              <a:rPr lang="cs-CZ" sz="1800" dirty="0" err="1"/>
              <a:t>moral</a:t>
            </a:r>
            <a:r>
              <a:rPr lang="cs-CZ" sz="1800" dirty="0"/>
              <a:t> </a:t>
            </a:r>
            <a:r>
              <a:rPr lang="cs-CZ" sz="1800" dirty="0" err="1"/>
              <a:t>criticism</a:t>
            </a:r>
            <a:r>
              <a:rPr lang="cs-CZ" sz="1800" dirty="0"/>
              <a:t> =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strategy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caution</a:t>
            </a:r>
            <a:r>
              <a:rPr lang="cs-CZ" sz="1800" dirty="0"/>
              <a:t> </a:t>
            </a:r>
            <a:r>
              <a:rPr lang="cs-CZ" sz="1800" dirty="0" err="1"/>
              <a:t>results</a:t>
            </a:r>
            <a:r>
              <a:rPr lang="cs-CZ" sz="1800" dirty="0"/>
              <a:t> in </a:t>
            </a:r>
            <a:r>
              <a:rPr lang="cs-CZ" sz="1800" dirty="0" err="1"/>
              <a:t>dramaturgical</a:t>
            </a:r>
            <a:r>
              <a:rPr lang="cs-CZ" sz="1800" dirty="0"/>
              <a:t> </a:t>
            </a:r>
            <a:r>
              <a:rPr lang="cs-CZ" sz="1800" dirty="0" err="1"/>
              <a:t>crisis</a:t>
            </a:r>
            <a:r>
              <a:rPr lang="cs-CZ" sz="1800" dirty="0"/>
              <a:t>; </a:t>
            </a:r>
            <a:r>
              <a:rPr lang="cs-CZ" sz="1800" dirty="0" err="1"/>
              <a:t>Czechoslovak</a:t>
            </a:r>
            <a:r>
              <a:rPr lang="cs-CZ" sz="1800" dirty="0"/>
              <a:t> </a:t>
            </a:r>
            <a:r>
              <a:rPr lang="cs-CZ" sz="1800" dirty="0" err="1"/>
              <a:t>films</a:t>
            </a:r>
            <a:r>
              <a:rPr lang="cs-CZ" sz="1800" dirty="0"/>
              <a:t> </a:t>
            </a:r>
            <a:r>
              <a:rPr lang="cs-CZ" sz="1800" dirty="0" err="1"/>
              <a:t>lack</a:t>
            </a:r>
            <a:r>
              <a:rPr lang="cs-CZ" sz="1800" dirty="0"/>
              <a:t> originality, </a:t>
            </a:r>
            <a:r>
              <a:rPr lang="cs-CZ" sz="1800" dirty="0" err="1"/>
              <a:t>modern</a:t>
            </a:r>
            <a:r>
              <a:rPr lang="cs-CZ" sz="1800" dirty="0"/>
              <a:t> </a:t>
            </a:r>
            <a:r>
              <a:rPr lang="cs-CZ" sz="1800" dirty="0" err="1"/>
              <a:t>expression</a:t>
            </a:r>
            <a:r>
              <a:rPr lang="cs-CZ" sz="1800" dirty="0"/>
              <a:t> and </a:t>
            </a:r>
            <a:r>
              <a:rPr lang="cs-CZ" sz="1800" dirty="0" err="1"/>
              <a:t>progressive</a:t>
            </a:r>
            <a:r>
              <a:rPr lang="cs-CZ" sz="1800" dirty="0"/>
              <a:t> </a:t>
            </a:r>
            <a:r>
              <a:rPr lang="cs-CZ" sz="1800" dirty="0" err="1"/>
              <a:t>ideas</a:t>
            </a:r>
            <a:endParaRPr lang="cs-CZ" sz="1800" dirty="0"/>
          </a:p>
          <a:p>
            <a:r>
              <a:rPr lang="cs-CZ" sz="1800" dirty="0" err="1"/>
              <a:t>February</a:t>
            </a:r>
            <a:r>
              <a:rPr lang="cs-CZ" sz="1800" dirty="0"/>
              <a:t> 1962: ČSF </a:t>
            </a:r>
            <a:r>
              <a:rPr lang="cs-CZ" sz="1800" dirty="0" err="1"/>
              <a:t>becomes</a:t>
            </a:r>
            <a:r>
              <a:rPr lang="cs-CZ" sz="1800" dirty="0"/>
              <a:t> independent </a:t>
            </a:r>
            <a:r>
              <a:rPr lang="cs-CZ" sz="1800" dirty="0" err="1"/>
              <a:t>economic</a:t>
            </a:r>
            <a:r>
              <a:rPr lang="cs-CZ" sz="1800" dirty="0"/>
              <a:t> </a:t>
            </a:r>
            <a:r>
              <a:rPr lang="cs-CZ" sz="1800" dirty="0" err="1"/>
              <a:t>institution</a:t>
            </a:r>
            <a:r>
              <a:rPr lang="cs-CZ" sz="1800" dirty="0"/>
              <a:t>, </a:t>
            </a:r>
            <a:r>
              <a:rPr lang="cs-CZ" sz="1800" dirty="0" err="1"/>
              <a:t>which</a:t>
            </a:r>
            <a:r>
              <a:rPr lang="cs-CZ" sz="1800" dirty="0"/>
              <a:t> </a:t>
            </a:r>
            <a:r>
              <a:rPr lang="cs-CZ" sz="1800" dirty="0" err="1"/>
              <a:t>fall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</a:t>
            </a:r>
            <a:r>
              <a:rPr lang="cs-CZ" sz="1800" dirty="0" err="1"/>
              <a:t>communist</a:t>
            </a:r>
            <a:r>
              <a:rPr lang="cs-CZ" sz="1800" dirty="0"/>
              <a:t> party </a:t>
            </a:r>
            <a:r>
              <a:rPr lang="cs-CZ" sz="1800" dirty="0" err="1"/>
              <a:t>supervision</a:t>
            </a:r>
            <a:r>
              <a:rPr lang="cs-CZ" sz="1800" dirty="0"/>
              <a:t> </a:t>
            </a:r>
            <a:r>
              <a:rPr lang="cs-CZ" sz="1800" dirty="0" err="1"/>
              <a:t>only</a:t>
            </a:r>
            <a:r>
              <a:rPr lang="cs-CZ" sz="1800" dirty="0"/>
              <a:t> in </a:t>
            </a:r>
            <a:r>
              <a:rPr lang="cs-CZ" sz="1800" dirty="0" err="1"/>
              <a:t>matters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ideological</a:t>
            </a:r>
            <a:r>
              <a:rPr lang="cs-CZ" sz="1800" dirty="0"/>
              <a:t> </a:t>
            </a:r>
            <a:r>
              <a:rPr lang="cs-CZ" sz="1800" dirty="0" err="1"/>
              <a:t>nature</a:t>
            </a:r>
            <a:endParaRPr lang="cs-CZ" sz="1800" dirty="0"/>
          </a:p>
          <a:p>
            <a:r>
              <a:rPr lang="cs-CZ" sz="1800" dirty="0" err="1"/>
              <a:t>March</a:t>
            </a:r>
            <a:r>
              <a:rPr lang="cs-CZ" sz="1800" dirty="0"/>
              <a:t> 1962: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Ideology and </a:t>
            </a:r>
            <a:r>
              <a:rPr lang="cs-CZ" sz="1800" dirty="0" err="1"/>
              <a:t>Artistic</a:t>
            </a:r>
            <a:r>
              <a:rPr lang="cs-CZ" sz="1800" dirty="0"/>
              <a:t> </a:t>
            </a:r>
            <a:r>
              <a:rPr lang="cs-CZ" sz="1800" dirty="0" err="1"/>
              <a:t>Council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cancelled</a:t>
            </a:r>
            <a:endParaRPr lang="cs-CZ" sz="1800" dirty="0"/>
          </a:p>
          <a:p>
            <a:r>
              <a:rPr lang="cs-CZ" sz="1800" dirty="0"/>
              <a:t>April1962: </a:t>
            </a:r>
            <a:r>
              <a:rPr lang="cs-CZ" sz="1800" b="1" dirty="0" err="1"/>
              <a:t>individual</a:t>
            </a:r>
            <a:r>
              <a:rPr lang="cs-CZ" sz="1800" b="1" dirty="0"/>
              <a:t> Ideology and </a:t>
            </a:r>
            <a:r>
              <a:rPr lang="cs-CZ" sz="1800" b="1" dirty="0" err="1"/>
              <a:t>Artistic</a:t>
            </a:r>
            <a:r>
              <a:rPr lang="cs-CZ" sz="1800" b="1" dirty="0"/>
              <a:t> </a:t>
            </a:r>
            <a:r>
              <a:rPr lang="cs-CZ" sz="1800" b="1" dirty="0" err="1"/>
              <a:t>Councils</a:t>
            </a:r>
            <a:r>
              <a:rPr lang="cs-CZ" sz="1800" b="1" dirty="0"/>
              <a:t> are </a:t>
            </a:r>
            <a:r>
              <a:rPr lang="cs-CZ" sz="1800" b="1" dirty="0" err="1"/>
              <a:t>created</a:t>
            </a:r>
            <a:r>
              <a:rPr lang="cs-CZ" sz="1800" b="1" dirty="0"/>
              <a:t> and are </a:t>
            </a:r>
            <a:r>
              <a:rPr lang="cs-CZ" sz="1800" b="1" dirty="0" err="1"/>
              <a:t>attached</a:t>
            </a:r>
            <a:r>
              <a:rPr lang="cs-CZ" sz="1800" b="1" dirty="0"/>
              <a:t> to </a:t>
            </a:r>
            <a:r>
              <a:rPr lang="cs-CZ" sz="1800" b="1" dirty="0" err="1"/>
              <a:t>individual</a:t>
            </a:r>
            <a:r>
              <a:rPr lang="cs-CZ" sz="1800" b="1" dirty="0"/>
              <a:t> </a:t>
            </a:r>
            <a:r>
              <a:rPr lang="cs-CZ" sz="1800" b="1" dirty="0" err="1"/>
              <a:t>CGs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consisting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7–8 </a:t>
            </a:r>
            <a:r>
              <a:rPr lang="cs-CZ" sz="1800" dirty="0" err="1"/>
              <a:t>internal</a:t>
            </a:r>
            <a:r>
              <a:rPr lang="cs-CZ" sz="1800" dirty="0"/>
              <a:t> and </a:t>
            </a:r>
            <a:r>
              <a:rPr lang="cs-CZ" sz="1800" dirty="0" err="1"/>
              <a:t>external</a:t>
            </a:r>
            <a:r>
              <a:rPr lang="cs-CZ" sz="1800" dirty="0"/>
              <a:t> </a:t>
            </a:r>
            <a:r>
              <a:rPr lang="cs-CZ" sz="1800" dirty="0" err="1"/>
              <a:t>employees</a:t>
            </a:r>
            <a:r>
              <a:rPr lang="cs-CZ" sz="1800" dirty="0"/>
              <a:t>) &gt;&gt;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power</a:t>
            </a:r>
            <a:r>
              <a:rPr lang="cs-CZ" sz="1800" dirty="0"/>
              <a:t> </a:t>
            </a:r>
            <a:r>
              <a:rPr lang="cs-CZ" sz="1800" dirty="0" err="1"/>
              <a:t>increases</a:t>
            </a:r>
            <a:endParaRPr lang="cs-CZ" sz="1800" dirty="0"/>
          </a:p>
          <a:p>
            <a:r>
              <a:rPr lang="cs-CZ" sz="1800" dirty="0" err="1"/>
              <a:t>Outside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film </a:t>
            </a:r>
            <a:r>
              <a:rPr lang="cs-CZ" sz="1800" dirty="0" err="1"/>
              <a:t>production</a:t>
            </a:r>
            <a:r>
              <a:rPr lang="cs-CZ" sz="1800" dirty="0"/>
              <a:t> </a:t>
            </a:r>
            <a:r>
              <a:rPr lang="cs-CZ" sz="1800" dirty="0" err="1"/>
              <a:t>censorship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carried</a:t>
            </a:r>
            <a:r>
              <a:rPr lang="cs-CZ" sz="1800" dirty="0"/>
              <a:t> </a:t>
            </a:r>
            <a:r>
              <a:rPr lang="cs-CZ" sz="1800" dirty="0" err="1"/>
              <a:t>out</a:t>
            </a:r>
            <a:r>
              <a:rPr lang="cs-CZ" sz="1800" dirty="0"/>
              <a:t> by </a:t>
            </a:r>
            <a:r>
              <a:rPr lang="cs-CZ" sz="1800" dirty="0" err="1"/>
              <a:t>Central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 </a:t>
            </a:r>
            <a:r>
              <a:rPr lang="cs-CZ" sz="1800" dirty="0" err="1"/>
              <a:t>Supervision</a:t>
            </a:r>
            <a:r>
              <a:rPr lang="cs-CZ" sz="1800" dirty="0"/>
              <a:t> Office (CPSO),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higher</a:t>
            </a:r>
            <a:r>
              <a:rPr lang="cs-CZ" sz="1800" dirty="0"/>
              <a:t> </a:t>
            </a:r>
            <a:r>
              <a:rPr lang="cs-CZ" sz="1800" dirty="0" err="1"/>
              <a:t>level</a:t>
            </a:r>
            <a:r>
              <a:rPr lang="cs-CZ" sz="1800" dirty="0"/>
              <a:t> </a:t>
            </a:r>
            <a:r>
              <a:rPr lang="cs-CZ" sz="1800" dirty="0" err="1"/>
              <a:t>Ideological</a:t>
            </a:r>
            <a:r>
              <a:rPr lang="cs-CZ" sz="1800" dirty="0"/>
              <a:t> Department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</a:t>
            </a:r>
            <a:r>
              <a:rPr lang="cs-CZ" sz="1800" dirty="0" err="1"/>
              <a:t>Committee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Communist</a:t>
            </a:r>
            <a:r>
              <a:rPr lang="cs-CZ" sz="1800" dirty="0"/>
              <a:t> Party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Czechoslovakia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531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06293-1DDC-FA42-A5A2-21B082220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30AD9E-A078-5547-97D6-4DEC1169C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688883-B8DA-554E-BDC4-69EE14B6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4993"/>
            <a:ext cx="8064900" cy="451576"/>
          </a:xfrm>
        </p:spPr>
        <p:txBody>
          <a:bodyPr/>
          <a:lstStyle/>
          <a:p>
            <a:r>
              <a:rPr lang="cs-CZ" sz="2800" dirty="0"/>
              <a:t>1962–1965: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years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carefull</a:t>
            </a:r>
            <a:r>
              <a:rPr lang="cs-CZ" sz="2800" dirty="0"/>
              <a:t> </a:t>
            </a:r>
            <a:r>
              <a:rPr lang="cs-CZ" sz="2800" dirty="0" err="1"/>
              <a:t>liberalization</a:t>
            </a:r>
            <a:r>
              <a:rPr lang="cs-CZ" sz="2800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9D979F-24C6-3A44-93DC-BB38192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7" y="1015108"/>
            <a:ext cx="8667245" cy="4780050"/>
          </a:xfrm>
        </p:spPr>
        <p:txBody>
          <a:bodyPr/>
          <a:lstStyle/>
          <a:p>
            <a:r>
              <a:rPr lang="cs-CZ" dirty="0" err="1"/>
              <a:t>Revised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: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banned</a:t>
            </a:r>
            <a:r>
              <a:rPr lang="cs-CZ" dirty="0"/>
              <a:t> </a:t>
            </a:r>
            <a:r>
              <a:rPr lang="cs-CZ" dirty="0" err="1"/>
              <a:t>artists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returning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public </a:t>
            </a:r>
            <a:r>
              <a:rPr lang="cs-CZ" dirty="0" err="1"/>
              <a:t>sphere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artists</a:t>
            </a:r>
            <a:r>
              <a:rPr lang="cs-CZ" dirty="0"/>
              <a:t>;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testimonies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self-censorship</a:t>
            </a:r>
            <a:r>
              <a:rPr lang="cs-CZ" dirty="0"/>
              <a:t> </a:t>
            </a:r>
            <a:r>
              <a:rPr lang="cs-CZ" dirty="0" err="1"/>
              <a:t>appear</a:t>
            </a:r>
            <a:r>
              <a:rPr lang="cs-CZ" dirty="0"/>
              <a:t> in media </a:t>
            </a:r>
          </a:p>
          <a:p>
            <a:r>
              <a:rPr lang="cs-CZ" dirty="0"/>
              <a:t>FSB </a:t>
            </a:r>
            <a:r>
              <a:rPr lang="cs-CZ" dirty="0" err="1"/>
              <a:t>starts</a:t>
            </a:r>
            <a:r>
              <a:rPr lang="cs-CZ" dirty="0"/>
              <a:t> to </a:t>
            </a:r>
            <a:r>
              <a:rPr lang="cs-CZ" dirty="0" err="1"/>
              <a:t>strategically</a:t>
            </a:r>
            <a:r>
              <a:rPr lang="cs-CZ" dirty="0"/>
              <a:t> orient </a:t>
            </a:r>
            <a:r>
              <a:rPr lang="cs-CZ" dirty="0" err="1"/>
              <a:t>itself</a:t>
            </a:r>
            <a:r>
              <a:rPr lang="cs-CZ" dirty="0"/>
              <a:t> on </a:t>
            </a:r>
            <a:r>
              <a:rPr lang="cs-CZ" dirty="0" err="1"/>
              <a:t>recruiting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autheurs</a:t>
            </a:r>
            <a:r>
              <a:rPr lang="cs-CZ" dirty="0"/>
              <a:t> &gt;&gt; in 1963 </a:t>
            </a:r>
            <a:r>
              <a:rPr lang="cs-CZ" dirty="0" err="1"/>
              <a:t>nine</a:t>
            </a:r>
            <a:r>
              <a:rPr lang="cs-CZ" dirty="0"/>
              <a:t> </a:t>
            </a:r>
            <a:r>
              <a:rPr lang="cs-CZ" dirty="0" err="1"/>
              <a:t>directors</a:t>
            </a:r>
            <a:r>
              <a:rPr lang="cs-CZ" dirty="0"/>
              <a:t> made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debut – Miloš Forman, Věra Chytilová, Jaromil Jireš, Pavel Hobl, Zdenek </a:t>
            </a:r>
            <a:r>
              <a:rPr lang="cs-CZ" dirty="0" err="1"/>
              <a:t>Sirový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Čestmír </a:t>
            </a:r>
            <a:r>
              <a:rPr lang="cs-CZ" dirty="0" err="1"/>
              <a:t>Mlíkovský</a:t>
            </a:r>
            <a:r>
              <a:rPr lang="cs-CZ" dirty="0"/>
              <a:t> &gt;&gt; </a:t>
            </a:r>
            <a:r>
              <a:rPr lang="cs-CZ" dirty="0" err="1"/>
              <a:t>cheap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visibility</a:t>
            </a:r>
            <a:r>
              <a:rPr lang="cs-CZ" dirty="0"/>
              <a:t> (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),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on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cs-CZ" dirty="0"/>
          </a:p>
          <a:p>
            <a:r>
              <a:rPr lang="cs-CZ" dirty="0"/>
              <a:t>FSB and </a:t>
            </a:r>
            <a:r>
              <a:rPr lang="cs-CZ" dirty="0" err="1"/>
              <a:t>artists</a:t>
            </a:r>
            <a:r>
              <a:rPr lang="cs-CZ" dirty="0"/>
              <a:t> are </a:t>
            </a:r>
            <a:r>
              <a:rPr lang="cs-CZ" dirty="0" err="1"/>
              <a:t>becoming</a:t>
            </a:r>
            <a:r>
              <a:rPr lang="cs-CZ" dirty="0"/>
              <a:t> more </a:t>
            </a:r>
            <a:r>
              <a:rPr lang="cs-CZ" dirty="0" err="1"/>
              <a:t>confident</a:t>
            </a:r>
            <a:r>
              <a:rPr lang="cs-CZ" dirty="0"/>
              <a:t> – </a:t>
            </a:r>
            <a:r>
              <a:rPr lang="cs-CZ" dirty="0" err="1"/>
              <a:t>they</a:t>
            </a:r>
            <a:r>
              <a:rPr lang="cs-CZ" dirty="0"/>
              <a:t> test </a:t>
            </a:r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approval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/</a:t>
            </a:r>
            <a:r>
              <a:rPr lang="cs-CZ" dirty="0" err="1"/>
              <a:t>finished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chemeClr val="accent2"/>
                </a:solidFill>
              </a:rPr>
              <a:t>This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changed</a:t>
            </a:r>
            <a:r>
              <a:rPr lang="cs-CZ" b="1" dirty="0">
                <a:solidFill>
                  <a:schemeClr val="accent2"/>
                </a:solidFill>
              </a:rPr>
              <a:t> in 1965</a:t>
            </a:r>
            <a:r>
              <a:rPr lang="cs-CZ" dirty="0"/>
              <a:t>: 22 </a:t>
            </a:r>
            <a:r>
              <a:rPr lang="cs-CZ" dirty="0" err="1"/>
              <a:t>censorship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show a </a:t>
            </a:r>
            <a:r>
              <a:rPr lang="cs-CZ" dirty="0" err="1"/>
              <a:t>tension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CPSO, </a:t>
            </a:r>
            <a:r>
              <a:rPr lang="cs-CZ" dirty="0" err="1"/>
              <a:t>Communist</a:t>
            </a:r>
            <a:r>
              <a:rPr lang="cs-CZ" dirty="0"/>
              <a:t> Party and FSB (</a:t>
            </a:r>
            <a:r>
              <a:rPr lang="cs-CZ" dirty="0" err="1"/>
              <a:t>CGs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17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4A9E8F-86BC-8C47-8EF8-13B412EDA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999343-8494-6D44-8C08-10D364068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869B5-ABB9-1347-B31F-F5ED1EC1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1866"/>
            <a:ext cx="8064900" cy="451576"/>
          </a:xfrm>
        </p:spPr>
        <p:txBody>
          <a:bodyPr/>
          <a:lstStyle/>
          <a:p>
            <a:r>
              <a:rPr lang="cs-CZ" dirty="0"/>
              <a:t>1965: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problematic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1B26D9-58DE-3447-9F5F-81EE1002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9" y="1038856"/>
            <a:ext cx="5718296" cy="4139998"/>
          </a:xfrm>
        </p:spPr>
        <p:txBody>
          <a:bodyPr/>
          <a:lstStyle/>
          <a:p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end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searching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and </a:t>
            </a:r>
            <a:r>
              <a:rPr lang="cs-CZ" sz="1800" dirty="0" err="1"/>
              <a:t>identifying</a:t>
            </a:r>
            <a:r>
              <a:rPr lang="cs-CZ" sz="1800" dirty="0"/>
              <a:t> </a:t>
            </a:r>
            <a:r>
              <a:rPr lang="cs-CZ" sz="1800" dirty="0" err="1"/>
              <a:t>structural</a:t>
            </a:r>
            <a:r>
              <a:rPr lang="cs-CZ" sz="1800" dirty="0"/>
              <a:t> </a:t>
            </a:r>
            <a:r>
              <a:rPr lang="cs-CZ" sz="1800" dirty="0" err="1"/>
              <a:t>gaps</a:t>
            </a:r>
            <a:endParaRPr lang="cs-CZ" sz="1800" dirty="0"/>
          </a:p>
          <a:p>
            <a:r>
              <a:rPr lang="cs-CZ" sz="1800" dirty="0" err="1"/>
              <a:t>Economic</a:t>
            </a:r>
            <a:r>
              <a:rPr lang="cs-CZ" sz="1800" dirty="0"/>
              <a:t> </a:t>
            </a:r>
            <a:r>
              <a:rPr lang="cs-CZ" sz="1800" dirty="0" err="1"/>
              <a:t>priorities</a:t>
            </a:r>
            <a:r>
              <a:rPr lang="cs-CZ" sz="1800" dirty="0"/>
              <a:t> – </a:t>
            </a:r>
            <a:r>
              <a:rPr lang="cs-CZ" sz="1800" dirty="0" err="1"/>
              <a:t>films</a:t>
            </a:r>
            <a:r>
              <a:rPr lang="cs-CZ" sz="1800" dirty="0"/>
              <a:t> </a:t>
            </a:r>
            <a:r>
              <a:rPr lang="cs-CZ" sz="1800" dirty="0" err="1"/>
              <a:t>should</a:t>
            </a:r>
            <a:r>
              <a:rPr lang="cs-CZ" sz="1800" dirty="0"/>
              <a:t> </a:t>
            </a:r>
            <a:r>
              <a:rPr lang="cs-CZ" sz="1800" dirty="0" err="1"/>
              <a:t>suceed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box </a:t>
            </a:r>
            <a:r>
              <a:rPr lang="cs-CZ" sz="1800" dirty="0" err="1"/>
              <a:t>office</a:t>
            </a:r>
            <a:r>
              <a:rPr lang="cs-CZ" sz="1800" dirty="0"/>
              <a:t> (</a:t>
            </a:r>
            <a:r>
              <a:rPr lang="cs-CZ" sz="1800" dirty="0" err="1"/>
              <a:t>form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censorship</a:t>
            </a:r>
            <a:r>
              <a:rPr lang="cs-CZ" sz="1800" dirty="0"/>
              <a:t>?)</a:t>
            </a:r>
          </a:p>
          <a:p>
            <a:r>
              <a:rPr lang="cs-CZ" sz="1800" dirty="0"/>
              <a:t>CPSO </a:t>
            </a:r>
            <a:r>
              <a:rPr lang="cs-CZ" sz="1800" dirty="0" err="1"/>
              <a:t>considers</a:t>
            </a:r>
            <a:r>
              <a:rPr lang="cs-CZ" sz="1800" dirty="0"/>
              <a:t> </a:t>
            </a:r>
            <a:r>
              <a:rPr lang="cs-CZ" sz="1800" dirty="0" err="1"/>
              <a:t>year</a:t>
            </a:r>
            <a:r>
              <a:rPr lang="cs-CZ" sz="1800" dirty="0"/>
              <a:t> 1965 as a </a:t>
            </a:r>
            <a:r>
              <a:rPr lang="cs-CZ" sz="1800" dirty="0" err="1"/>
              <a:t>problematic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, a </a:t>
            </a:r>
            <a:r>
              <a:rPr lang="cs-CZ" sz="1800" dirty="0" err="1"/>
              <a:t>string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films</a:t>
            </a:r>
            <a:r>
              <a:rPr lang="cs-CZ" sz="1800" dirty="0"/>
              <a:t> </a:t>
            </a:r>
            <a:r>
              <a:rPr lang="cs-CZ" sz="1800" dirty="0" err="1"/>
              <a:t>causing</a:t>
            </a:r>
            <a:r>
              <a:rPr lang="cs-CZ" sz="1800" dirty="0"/>
              <a:t> </a:t>
            </a:r>
            <a:r>
              <a:rPr lang="cs-CZ" sz="1800" dirty="0" err="1"/>
              <a:t>troubles</a:t>
            </a:r>
            <a:r>
              <a:rPr lang="cs-CZ" sz="1800" dirty="0"/>
              <a:t>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approval</a:t>
            </a:r>
            <a:r>
              <a:rPr lang="cs-CZ" sz="1800" dirty="0"/>
              <a:t> </a:t>
            </a:r>
            <a:r>
              <a:rPr lang="cs-CZ" sz="1800" dirty="0" err="1"/>
              <a:t>process</a:t>
            </a:r>
            <a:r>
              <a:rPr lang="cs-CZ" sz="1800" dirty="0"/>
              <a:t>, most </a:t>
            </a:r>
            <a:r>
              <a:rPr lang="cs-CZ" sz="1800" dirty="0" err="1"/>
              <a:t>notably</a:t>
            </a:r>
            <a:r>
              <a:rPr lang="cs-CZ" sz="1800" dirty="0"/>
              <a:t>: </a:t>
            </a:r>
            <a:r>
              <a:rPr lang="cs-CZ" sz="1800" i="1" dirty="0" err="1"/>
              <a:t>Courage</a:t>
            </a:r>
            <a:r>
              <a:rPr lang="cs-CZ" sz="1800" i="1" dirty="0"/>
              <a:t> </a:t>
            </a:r>
            <a:r>
              <a:rPr lang="cs-CZ" sz="1800" i="1" dirty="0" err="1"/>
              <a:t>for</a:t>
            </a:r>
            <a:r>
              <a:rPr lang="cs-CZ" sz="1800" i="1" dirty="0"/>
              <a:t> </a:t>
            </a:r>
            <a:r>
              <a:rPr lang="cs-CZ" sz="1800" i="1" dirty="0" err="1"/>
              <a:t>Everyday</a:t>
            </a:r>
            <a:r>
              <a:rPr lang="cs-CZ" sz="1800" i="1" dirty="0"/>
              <a:t> </a:t>
            </a:r>
            <a:r>
              <a:rPr lang="cs-CZ" sz="1800" dirty="0"/>
              <a:t>(1964, </a:t>
            </a:r>
            <a:r>
              <a:rPr lang="cs-CZ" sz="1800" dirty="0" err="1"/>
              <a:t>dir</a:t>
            </a:r>
            <a:r>
              <a:rPr lang="cs-CZ" sz="1800" dirty="0"/>
              <a:t>. Evald Schorm), </a:t>
            </a:r>
            <a:r>
              <a:rPr lang="cs-CZ" sz="1800" i="1" dirty="0" err="1"/>
              <a:t>Thirty-three</a:t>
            </a:r>
            <a:r>
              <a:rPr lang="cs-CZ" sz="1800" i="1" dirty="0"/>
              <a:t> Silver </a:t>
            </a:r>
            <a:r>
              <a:rPr lang="cs-CZ" sz="1800" i="1" dirty="0" err="1"/>
              <a:t>Quails</a:t>
            </a:r>
            <a:r>
              <a:rPr lang="cs-CZ" sz="1800" dirty="0"/>
              <a:t> (1964, </a:t>
            </a:r>
            <a:r>
              <a:rPr lang="cs-CZ" sz="1800" dirty="0" err="1"/>
              <a:t>dir</a:t>
            </a:r>
            <a:r>
              <a:rPr lang="cs-CZ" sz="1800" dirty="0"/>
              <a:t>. Antonín Kachlík),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Hero</a:t>
            </a:r>
            <a:r>
              <a:rPr lang="cs-CZ" sz="1800" i="1" dirty="0"/>
              <a:t> </a:t>
            </a:r>
            <a:r>
              <a:rPr lang="cs-CZ" sz="1800" i="1" dirty="0" err="1"/>
              <a:t>is</a:t>
            </a:r>
            <a:r>
              <a:rPr lang="cs-CZ" sz="1800" i="1" dirty="0"/>
              <a:t> </a:t>
            </a:r>
            <a:r>
              <a:rPr lang="cs-CZ" sz="1800" i="1" dirty="0" err="1"/>
              <a:t>Afraid</a:t>
            </a:r>
            <a:r>
              <a:rPr lang="cs-CZ" sz="1800" i="1" dirty="0"/>
              <a:t> </a:t>
            </a:r>
            <a:r>
              <a:rPr lang="cs-CZ" sz="1800" dirty="0"/>
              <a:t>(1965, </a:t>
            </a:r>
            <a:r>
              <a:rPr lang="cs-CZ" sz="1800" dirty="0" err="1"/>
              <a:t>dir</a:t>
            </a:r>
            <a:r>
              <a:rPr lang="cs-CZ" sz="1800" dirty="0"/>
              <a:t>. František Filip)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i="1" dirty="0" err="1"/>
              <a:t>Searching</a:t>
            </a:r>
            <a:r>
              <a:rPr lang="cs-CZ" sz="1800" i="1" dirty="0"/>
              <a:t> </a:t>
            </a:r>
            <a:r>
              <a:rPr lang="cs-CZ" sz="1800" dirty="0"/>
              <a:t>(1965, </a:t>
            </a:r>
            <a:r>
              <a:rPr lang="cs-CZ" sz="1800" dirty="0" err="1"/>
              <a:t>dir</a:t>
            </a:r>
            <a:r>
              <a:rPr lang="cs-CZ" sz="1800" dirty="0"/>
              <a:t>. Jan Čuřík, Antonín Máša)</a:t>
            </a:r>
          </a:p>
          <a:p>
            <a:r>
              <a:rPr lang="cs-CZ" sz="1800" dirty="0"/>
              <a:t>In </a:t>
            </a:r>
            <a:r>
              <a:rPr lang="cs-CZ" sz="1800" dirty="0" err="1"/>
              <a:t>reaction</a:t>
            </a:r>
            <a:r>
              <a:rPr lang="cs-CZ" sz="1800" dirty="0"/>
              <a:t> to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development</a:t>
            </a:r>
            <a:r>
              <a:rPr lang="cs-CZ" sz="1800" dirty="0"/>
              <a:t>, FSB </a:t>
            </a:r>
            <a:r>
              <a:rPr lang="cs-CZ" sz="1800" dirty="0" err="1"/>
              <a:t>stops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least </a:t>
            </a:r>
            <a:r>
              <a:rPr lang="cs-CZ" sz="1800" dirty="0" err="1"/>
              <a:t>three</a:t>
            </a:r>
            <a:r>
              <a:rPr lang="cs-CZ" sz="1800" dirty="0"/>
              <a:t> </a:t>
            </a:r>
            <a:r>
              <a:rPr lang="cs-CZ" sz="1800" dirty="0" err="1"/>
              <a:t>work</a:t>
            </a:r>
            <a:r>
              <a:rPr lang="cs-CZ" sz="1800" dirty="0"/>
              <a:t>-in-</a:t>
            </a:r>
            <a:r>
              <a:rPr lang="cs-CZ" sz="1800" dirty="0" err="1"/>
              <a:t>progress</a:t>
            </a:r>
            <a:r>
              <a:rPr lang="cs-CZ" sz="1800" dirty="0"/>
              <a:t> </a:t>
            </a:r>
            <a:r>
              <a:rPr lang="cs-CZ" sz="1800" dirty="0" err="1"/>
              <a:t>projects</a:t>
            </a:r>
            <a:r>
              <a:rPr lang="cs-CZ" sz="1800" dirty="0"/>
              <a:t> as a </a:t>
            </a:r>
            <a:r>
              <a:rPr lang="cs-CZ" sz="1800" dirty="0" err="1"/>
              <a:t>form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preventive</a:t>
            </a:r>
            <a:r>
              <a:rPr lang="cs-CZ" sz="1800" dirty="0"/>
              <a:t> </a:t>
            </a:r>
            <a:r>
              <a:rPr lang="cs-CZ" sz="1800" dirty="0" err="1"/>
              <a:t>regulation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C9518E3-B922-F242-80A6-73DE1707F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58" y="126221"/>
            <a:ext cx="1988353" cy="27948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0D1047-DA7E-4D4E-8600-2CAF23D1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24" y="3108855"/>
            <a:ext cx="2183090" cy="32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42D43-477E-3567-E08D-AA626E8D2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4863FAC-E4B2-3703-4403-6D5BA4AB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79088"/>
            <a:ext cx="3934889" cy="1171580"/>
          </a:xfrm>
        </p:spPr>
        <p:txBody>
          <a:bodyPr/>
          <a:lstStyle/>
          <a:p>
            <a:pPr algn="ctr"/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Cremator</a:t>
            </a:r>
            <a:r>
              <a:rPr lang="cs-CZ" i="1" dirty="0"/>
              <a:t> </a:t>
            </a:r>
            <a:r>
              <a:rPr lang="cs-CZ" dirty="0"/>
              <a:t>(1968)</a:t>
            </a:r>
            <a:br>
              <a:rPr lang="cs-CZ" dirty="0"/>
            </a:b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B55531C-AB2E-7D57-C5EB-FD9AF51D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997362"/>
            <a:ext cx="3934889" cy="1561061"/>
          </a:xfrm>
        </p:spPr>
        <p:txBody>
          <a:bodyPr/>
          <a:lstStyle/>
          <a:p>
            <a:r>
              <a:rPr lang="cs-CZ" b="1" dirty="0" err="1"/>
              <a:t>Director</a:t>
            </a:r>
            <a:r>
              <a:rPr lang="cs-CZ" dirty="0"/>
              <a:t>: Juraj Herz</a:t>
            </a:r>
          </a:p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novel by Ladislav Fuks </a:t>
            </a:r>
          </a:p>
          <a:p>
            <a:r>
              <a:rPr lang="cs-CZ" b="1" dirty="0" err="1"/>
              <a:t>Screenplay</a:t>
            </a:r>
            <a:r>
              <a:rPr lang="cs-CZ" dirty="0"/>
              <a:t>: Juraj Herz and Ladislav Fuks</a:t>
            </a:r>
          </a:p>
          <a:p>
            <a:r>
              <a:rPr lang="cs-CZ" b="1" dirty="0"/>
              <a:t>DOP</a:t>
            </a:r>
            <a:r>
              <a:rPr lang="cs-CZ" dirty="0"/>
              <a:t>: Stanislav Milota</a:t>
            </a:r>
          </a:p>
          <a:p>
            <a:r>
              <a:rPr lang="cs-CZ" b="1" dirty="0"/>
              <a:t>Music</a:t>
            </a:r>
            <a:r>
              <a:rPr lang="cs-CZ" dirty="0"/>
              <a:t>: Zdeněk Liška</a:t>
            </a:r>
          </a:p>
          <a:p>
            <a:r>
              <a:rPr lang="cs-CZ" b="1" dirty="0" err="1"/>
              <a:t>Staring</a:t>
            </a:r>
            <a:r>
              <a:rPr lang="cs-CZ" dirty="0"/>
              <a:t>: Rudolf Hrušínský, Vlasta Chramostová, Ilja Prachař, Jiří Menzel…</a:t>
            </a:r>
          </a:p>
        </p:txBody>
      </p:sp>
      <p:pic>
        <p:nvPicPr>
          <p:cNvPr id="10" name="Zástupný symbol obrázku 9" descr="Obsah obrázku text, plakát, oblečení, umění&#10;&#10;Popis byl vytvořen automaticky">
            <a:extLst>
              <a:ext uri="{FF2B5EF4-FFF2-40B4-BE49-F238E27FC236}">
                <a16:creationId xmlns:a16="http://schemas.microsoft.com/office/drawing/2014/main" id="{FD51B731-A9F8-65AB-2463-69B0528A08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238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9E35E2-EA7C-50EA-CF36-223865AA0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82C831-AE67-ED89-33B2-3BE43520F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D248B14-BFA3-419A-A72E-28C041503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4E0F254-8833-3D45-B7D3-4230C9D2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3593"/>
            <a:ext cx="8064900" cy="451576"/>
          </a:xfrm>
        </p:spPr>
        <p:txBody>
          <a:bodyPr/>
          <a:lstStyle/>
          <a:p>
            <a:pPr algn="ctr"/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Cremator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4C8F0A5-D484-DA55-64C7-E0E83CE7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680227"/>
            <a:ext cx="8643929" cy="471687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of</a:t>
            </a:r>
            <a:r>
              <a:rPr lang="cs-CZ" dirty="0"/>
              <a:t> Karel </a:t>
            </a:r>
            <a:r>
              <a:rPr lang="cs-CZ" dirty="0" err="1"/>
              <a:t>Kopfrkingl</a:t>
            </a:r>
            <a:r>
              <a:rPr lang="cs-CZ" dirty="0"/>
              <a:t> and his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place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late</a:t>
            </a:r>
            <a:r>
              <a:rPr lang="cs-CZ" dirty="0"/>
              <a:t> 1930s,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Czechoslovakia</a:t>
            </a:r>
            <a:r>
              <a:rPr lang="cs-CZ" dirty="0"/>
              <a:t> </a:t>
            </a:r>
            <a:r>
              <a:rPr lang="cs-CZ" dirty="0" err="1"/>
              <a:t>bordering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Germany and </a:t>
            </a:r>
            <a:r>
              <a:rPr lang="cs-CZ" dirty="0" err="1"/>
              <a:t>Austria</a:t>
            </a:r>
            <a:r>
              <a:rPr lang="cs-CZ" dirty="0"/>
              <a:t>,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annexed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Reich. </a:t>
            </a:r>
            <a:r>
              <a:rPr lang="cs-CZ" dirty="0" err="1"/>
              <a:t>This</a:t>
            </a:r>
            <a:r>
              <a:rPr lang="cs-CZ" dirty="0"/>
              <a:t> led to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nationalistic</a:t>
            </a:r>
            <a:r>
              <a:rPr lang="cs-CZ" dirty="0"/>
              <a:t> </a:t>
            </a:r>
            <a:r>
              <a:rPr lang="cs-CZ" dirty="0" err="1"/>
              <a:t>tendencies</a:t>
            </a:r>
            <a:r>
              <a:rPr lang="cs-CZ" dirty="0"/>
              <a:t> and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takeover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Jewish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and </a:t>
            </a:r>
            <a:r>
              <a:rPr lang="cs-CZ" dirty="0" err="1"/>
              <a:t>possesion</a:t>
            </a:r>
            <a:r>
              <a:rPr lang="cs-CZ" dirty="0"/>
              <a:t>. </a:t>
            </a:r>
          </a:p>
          <a:p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Cremator</a:t>
            </a:r>
            <a:r>
              <a:rPr lang="cs-CZ" i="1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finished</a:t>
            </a:r>
            <a:r>
              <a:rPr lang="cs-CZ" dirty="0"/>
              <a:t> in 1968, </a:t>
            </a:r>
            <a:r>
              <a:rPr lang="cs-CZ" dirty="0" err="1"/>
              <a:t>shortly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Warsaw</a:t>
            </a:r>
            <a:r>
              <a:rPr lang="cs-CZ" dirty="0"/>
              <a:t> </a:t>
            </a:r>
            <a:r>
              <a:rPr lang="cs-CZ" dirty="0" err="1"/>
              <a:t>pact</a:t>
            </a:r>
            <a:r>
              <a:rPr lang="cs-CZ" dirty="0"/>
              <a:t>. 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premiere</a:t>
            </a:r>
            <a:r>
              <a:rPr lang="cs-CZ" dirty="0"/>
              <a:t> in </a:t>
            </a:r>
            <a:r>
              <a:rPr lang="cs-CZ" dirty="0" err="1"/>
              <a:t>March</a:t>
            </a:r>
            <a:r>
              <a:rPr lang="cs-CZ" dirty="0"/>
              <a:t> 1969, </a:t>
            </a: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banned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in 1973 and </a:t>
            </a:r>
            <a:r>
              <a:rPr lang="cs-CZ" dirty="0" err="1"/>
              <a:t>returned</a:t>
            </a:r>
            <a:r>
              <a:rPr lang="cs-CZ" dirty="0"/>
              <a:t> to </a:t>
            </a:r>
            <a:r>
              <a:rPr lang="cs-CZ" dirty="0" err="1"/>
              <a:t>cinemas</a:t>
            </a:r>
            <a:r>
              <a:rPr lang="cs-CZ" dirty="0"/>
              <a:t> in 1990. 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banning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film (in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)?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Being</a:t>
            </a:r>
            <a:r>
              <a:rPr lang="cs-CZ" dirty="0"/>
              <a:t> a very </a:t>
            </a:r>
            <a:r>
              <a:rPr lang="cs-CZ" dirty="0" err="1"/>
              <a:t>rare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horror </a:t>
            </a:r>
            <a:r>
              <a:rPr lang="cs-CZ" dirty="0" err="1"/>
              <a:t>cinema</a:t>
            </a:r>
            <a:r>
              <a:rPr lang="cs-CZ" dirty="0"/>
              <a:t>,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contributes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eerie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(image, </a:t>
            </a:r>
            <a:r>
              <a:rPr lang="cs-CZ" dirty="0" err="1"/>
              <a:t>editing</a:t>
            </a:r>
            <a:r>
              <a:rPr lang="cs-CZ" dirty="0"/>
              <a:t>, soundtrack, performance, </a:t>
            </a:r>
            <a:r>
              <a:rPr lang="cs-CZ" dirty="0" err="1"/>
              <a:t>storytelling</a:t>
            </a:r>
            <a:r>
              <a:rPr lang="cs-CZ" dirty="0"/>
              <a:t>…)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film,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support such </a:t>
            </a:r>
            <a:r>
              <a:rPr lang="cs-CZ" dirty="0" err="1"/>
              <a:t>labelling</a:t>
            </a:r>
            <a:r>
              <a:rPr lang="cs-CZ" dirty="0"/>
              <a:t>?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  <a:p>
            <a:pPr marL="511200" indent="-457200">
              <a:buFont typeface="+mj-lt"/>
              <a:buAutoNum type="arabicPeriod"/>
            </a:pPr>
            <a:endParaRPr lang="cs-CZ" dirty="0"/>
          </a:p>
          <a:p>
            <a:pPr marL="511200" indent="-457200">
              <a:buFont typeface="+mj-lt"/>
              <a:buAutoNum type="arabicPeriod"/>
            </a:pPr>
            <a:endParaRPr lang="cs-CZ" dirty="0"/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07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EC26E0-564E-9205-A375-97B0FD307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B9B6E2-44C6-5BEE-E0EB-E838BFF41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3DC985-048B-9F80-FAAF-3F717FF0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200"/>
            <a:ext cx="8064900" cy="451576"/>
          </a:xfrm>
        </p:spPr>
        <p:txBody>
          <a:bodyPr/>
          <a:lstStyle/>
          <a:p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Cremator</a:t>
            </a:r>
            <a:r>
              <a:rPr lang="cs-CZ" i="1" dirty="0"/>
              <a:t> </a:t>
            </a:r>
            <a:r>
              <a:rPr lang="cs-CZ" dirty="0"/>
              <a:t>– horror a la Czech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86EBAF-D672-1CF5-2846-DE04C1CD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69" y="688396"/>
            <a:ext cx="6897863" cy="4139998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„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Well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this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first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domestic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grotesque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horror, but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 horror a la Czech. By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mean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intellectually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Cremator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stands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next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to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best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works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our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cinema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produced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past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years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; a horror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with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idea,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where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dread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goes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hand in hand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with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irony and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where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actions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carry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meaning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of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great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visual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symbolic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power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.“ </a:t>
            </a:r>
            <a:r>
              <a:rPr lang="cs-CZ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(period </a:t>
            </a:r>
            <a:r>
              <a:rPr lang="cs-CZ" sz="1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review</a:t>
            </a:r>
            <a:r>
              <a:rPr lang="cs-CZ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)</a:t>
            </a:r>
          </a:p>
          <a:p>
            <a:endParaRPr lang="cs-CZ" sz="16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cs-CZ" sz="1800" dirty="0"/>
              <a:t>Hannah </a:t>
            </a:r>
            <a:r>
              <a:rPr lang="cs-CZ" sz="1800" dirty="0" err="1"/>
              <a:t>Arendt</a:t>
            </a:r>
            <a:r>
              <a:rPr lang="cs-CZ" sz="1800" dirty="0"/>
              <a:t>: </a:t>
            </a:r>
            <a:r>
              <a:rPr lang="cs-CZ" sz="1800" dirty="0" err="1"/>
              <a:t>the</a:t>
            </a:r>
            <a:r>
              <a:rPr lang="cs-CZ" sz="1800" dirty="0"/>
              <a:t> banality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evil</a:t>
            </a:r>
            <a:r>
              <a:rPr lang="cs-CZ" sz="1800" dirty="0"/>
              <a:t> </a:t>
            </a:r>
          </a:p>
          <a:p>
            <a:r>
              <a:rPr lang="cs-CZ" sz="1800" dirty="0" err="1"/>
              <a:t>Kopfrkingl</a:t>
            </a:r>
            <a:r>
              <a:rPr lang="cs-CZ" sz="1800" dirty="0"/>
              <a:t> as a </a:t>
            </a:r>
            <a:r>
              <a:rPr lang="cs-CZ" sz="1800" dirty="0" err="1"/>
              <a:t>stand</a:t>
            </a:r>
            <a:r>
              <a:rPr lang="cs-CZ" sz="1800" dirty="0"/>
              <a:t>-in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ordinary</a:t>
            </a:r>
            <a:r>
              <a:rPr lang="cs-CZ" sz="1800" dirty="0"/>
              <a:t> Czech man,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persuaded</a:t>
            </a:r>
            <a:r>
              <a:rPr lang="cs-CZ" sz="1800" dirty="0"/>
              <a:t> and </a:t>
            </a:r>
            <a:r>
              <a:rPr lang="cs-CZ" sz="1800" dirty="0" err="1"/>
              <a:t>seduced</a:t>
            </a:r>
            <a:r>
              <a:rPr lang="cs-CZ" sz="1800" dirty="0"/>
              <a:t> by a </a:t>
            </a:r>
            <a:r>
              <a:rPr lang="cs-CZ" sz="1800" dirty="0" err="1"/>
              <a:t>distructive</a:t>
            </a:r>
            <a:r>
              <a:rPr lang="cs-CZ" sz="1800" dirty="0"/>
              <a:t> ideology (</a:t>
            </a:r>
            <a:r>
              <a:rPr lang="cs-CZ" sz="1800" dirty="0" err="1"/>
              <a:t>compare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portrayal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war</a:t>
            </a:r>
            <a:r>
              <a:rPr lang="cs-CZ" sz="1800" dirty="0"/>
              <a:t> </a:t>
            </a:r>
            <a:r>
              <a:rPr lang="cs-CZ" sz="1800" dirty="0" err="1"/>
              <a:t>era</a:t>
            </a:r>
            <a:r>
              <a:rPr lang="cs-CZ" sz="1800" dirty="0"/>
              <a:t> in </a:t>
            </a:r>
            <a:r>
              <a:rPr lang="cs-CZ" sz="1800" i="1" dirty="0" err="1"/>
              <a:t>Closely</a:t>
            </a:r>
            <a:r>
              <a:rPr lang="cs-CZ" sz="1800" i="1" dirty="0"/>
              <a:t> </a:t>
            </a:r>
            <a:r>
              <a:rPr lang="cs-CZ" sz="1800" i="1" dirty="0" err="1"/>
              <a:t>Watched</a:t>
            </a:r>
            <a:r>
              <a:rPr lang="cs-CZ" sz="1800" i="1" dirty="0"/>
              <a:t> </a:t>
            </a:r>
            <a:r>
              <a:rPr lang="cs-CZ" sz="1800" i="1" dirty="0" err="1"/>
              <a:t>Trains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i="1" dirty="0" err="1"/>
              <a:t>Diamonds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Night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Stylistic</a:t>
            </a:r>
            <a:r>
              <a:rPr lang="cs-CZ" sz="1800" dirty="0"/>
              <a:t> </a:t>
            </a:r>
            <a:r>
              <a:rPr lang="cs-CZ" sz="1800" dirty="0" err="1"/>
              <a:t>aspects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film (</a:t>
            </a:r>
            <a:r>
              <a:rPr lang="cs-CZ" sz="1800" dirty="0" err="1"/>
              <a:t>extreme</a:t>
            </a:r>
            <a:r>
              <a:rPr lang="cs-CZ" sz="1800" dirty="0"/>
              <a:t> </a:t>
            </a:r>
            <a:r>
              <a:rPr lang="cs-CZ" sz="1800" dirty="0" err="1"/>
              <a:t>close</a:t>
            </a:r>
            <a:r>
              <a:rPr lang="cs-CZ" sz="1800" dirty="0"/>
              <a:t> </a:t>
            </a:r>
            <a:r>
              <a:rPr lang="cs-CZ" sz="1800" dirty="0" err="1"/>
              <a:t>ups</a:t>
            </a:r>
            <a:r>
              <a:rPr lang="cs-CZ" sz="1800" dirty="0"/>
              <a:t>, </a:t>
            </a:r>
            <a:r>
              <a:rPr lang="cs-CZ" sz="1800" dirty="0" err="1"/>
              <a:t>disorienting</a:t>
            </a:r>
            <a:r>
              <a:rPr lang="cs-CZ" sz="1800" dirty="0"/>
              <a:t> </a:t>
            </a:r>
            <a:r>
              <a:rPr lang="cs-CZ" sz="1800" dirty="0" err="1"/>
              <a:t>editing</a:t>
            </a:r>
            <a:r>
              <a:rPr lang="cs-CZ" sz="1800" dirty="0"/>
              <a:t>) support and </a:t>
            </a:r>
            <a:r>
              <a:rPr lang="cs-CZ" sz="1800" dirty="0" err="1"/>
              <a:t>enhance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performance </a:t>
            </a:r>
            <a:r>
              <a:rPr lang="cs-CZ" sz="1800" dirty="0" err="1"/>
              <a:t>aspects</a:t>
            </a:r>
            <a:r>
              <a:rPr lang="cs-CZ" sz="1800" dirty="0"/>
              <a:t> (Rudolf Hrušínský as </a:t>
            </a:r>
            <a:r>
              <a:rPr lang="cs-CZ" sz="1800" dirty="0" err="1"/>
              <a:t>Kopfrkingl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2F609E-3C2F-9FF3-B55E-375AECDC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62" y="2758395"/>
            <a:ext cx="2083208" cy="1284227"/>
          </a:xfrm>
          <a:prstGeom prst="rect">
            <a:avLst/>
          </a:prstGeom>
        </p:spPr>
      </p:pic>
      <p:pic>
        <p:nvPicPr>
          <p:cNvPr id="9" name="Obrázek 8" descr="Obsah obrázku Lidská tvář, osoba, oblečení, černobílá&#10;&#10;Popis byl vytvořen automaticky">
            <a:extLst>
              <a:ext uri="{FF2B5EF4-FFF2-40B4-BE49-F238E27FC236}">
                <a16:creationId xmlns:a16="http://schemas.microsoft.com/office/drawing/2014/main" id="{FD2FA862-0F74-C4E3-D784-51AB5E6BB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76" y="4435178"/>
            <a:ext cx="1784194" cy="1285194"/>
          </a:xfrm>
          <a:prstGeom prst="rect">
            <a:avLst/>
          </a:prstGeom>
        </p:spPr>
      </p:pic>
      <p:pic>
        <p:nvPicPr>
          <p:cNvPr id="11" name="Obrázek 10" descr="Obsah obrázku venku, obloha, budova, strom&#10;&#10;Popis byl vytvořen automaticky">
            <a:extLst>
              <a:ext uri="{FF2B5EF4-FFF2-40B4-BE49-F238E27FC236}">
                <a16:creationId xmlns:a16="http://schemas.microsoft.com/office/drawing/2014/main" id="{EC0AB14D-EF8E-2536-8718-2150C5011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46" y="1080992"/>
            <a:ext cx="1944853" cy="11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D0B8B6-6D69-E62A-3541-DF3AE6C1F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FA2054-5E32-1A83-C664-A7EE711F8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79857C-CBF1-2203-3F28-D8A69116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2489"/>
            <a:ext cx="8064900" cy="451576"/>
          </a:xfrm>
        </p:spPr>
        <p:txBody>
          <a:bodyPr/>
          <a:lstStyle/>
          <a:p>
            <a:r>
              <a:rPr lang="cs-CZ" dirty="0"/>
              <a:t>Juraj Herz 1934–2018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2ABB5A-CE60-428B-776D-790C06B3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6" y="825101"/>
            <a:ext cx="6027055" cy="4139998"/>
          </a:xfrm>
        </p:spPr>
        <p:txBody>
          <a:bodyPr/>
          <a:lstStyle/>
          <a:p>
            <a:r>
              <a:rPr lang="cs-CZ" sz="1800" dirty="0"/>
              <a:t>Born in Kežmarok (Slovakia), but </a:t>
            </a:r>
            <a:r>
              <a:rPr lang="cs-CZ" sz="1800" dirty="0" err="1"/>
              <a:t>studied</a:t>
            </a:r>
            <a:r>
              <a:rPr lang="cs-CZ" sz="1800" dirty="0"/>
              <a:t> in Prague and his </a:t>
            </a:r>
            <a:r>
              <a:rPr lang="cs-CZ" sz="1800" dirty="0" err="1"/>
              <a:t>films</a:t>
            </a:r>
            <a:r>
              <a:rPr lang="cs-CZ" sz="1800" dirty="0"/>
              <a:t> </a:t>
            </a:r>
            <a:r>
              <a:rPr lang="cs-CZ" sz="1800" dirty="0" err="1"/>
              <a:t>were</a:t>
            </a:r>
            <a:r>
              <a:rPr lang="cs-CZ" sz="1800" dirty="0"/>
              <a:t> made </a:t>
            </a:r>
            <a:r>
              <a:rPr lang="cs-CZ" sz="1800" dirty="0" err="1"/>
              <a:t>at</a:t>
            </a:r>
            <a:r>
              <a:rPr lang="cs-CZ" sz="1800" dirty="0"/>
              <a:t> FSB, </a:t>
            </a:r>
            <a:r>
              <a:rPr lang="cs-CZ" sz="1800" dirty="0" err="1"/>
              <a:t>therefore</a:t>
            </a:r>
            <a:r>
              <a:rPr lang="cs-CZ" sz="1800" dirty="0"/>
              <a:t> </a:t>
            </a:r>
            <a:r>
              <a:rPr lang="cs-CZ" sz="1800" dirty="0" err="1"/>
              <a:t>they</a:t>
            </a:r>
            <a:r>
              <a:rPr lang="cs-CZ" sz="1800" dirty="0"/>
              <a:t> are </a:t>
            </a:r>
            <a:r>
              <a:rPr lang="cs-CZ" sz="1800" dirty="0" err="1"/>
              <a:t>considered</a:t>
            </a:r>
            <a:r>
              <a:rPr lang="cs-CZ" sz="1800" dirty="0"/>
              <a:t> Czech</a:t>
            </a:r>
          </a:p>
          <a:p>
            <a:r>
              <a:rPr lang="cs-CZ" sz="1800" dirty="0" err="1"/>
              <a:t>Studied</a:t>
            </a:r>
            <a:r>
              <a:rPr lang="cs-CZ" sz="1800" dirty="0"/>
              <a:t> DAMU to </a:t>
            </a:r>
            <a:r>
              <a:rPr lang="cs-CZ" sz="1800" dirty="0" err="1"/>
              <a:t>become</a:t>
            </a:r>
            <a:r>
              <a:rPr lang="cs-CZ" sz="1800" dirty="0"/>
              <a:t> a </a:t>
            </a:r>
            <a:r>
              <a:rPr lang="cs-CZ" sz="1800" dirty="0" err="1"/>
              <a:t>pupeteer</a:t>
            </a:r>
            <a:r>
              <a:rPr lang="cs-CZ" sz="1800" dirty="0"/>
              <a:t> &gt;&gt; </a:t>
            </a:r>
            <a:r>
              <a:rPr lang="cs-CZ" sz="1800" dirty="0" err="1"/>
              <a:t>strong</a:t>
            </a:r>
            <a:r>
              <a:rPr lang="cs-CZ" sz="1800" dirty="0"/>
              <a:t> </a:t>
            </a:r>
            <a:r>
              <a:rPr lang="cs-CZ" sz="1800" dirty="0" err="1"/>
              <a:t>inclination</a:t>
            </a:r>
            <a:r>
              <a:rPr lang="cs-CZ" sz="1800" dirty="0"/>
              <a:t> </a:t>
            </a:r>
            <a:r>
              <a:rPr lang="cs-CZ" sz="1800" dirty="0" err="1"/>
              <a:t>towards</a:t>
            </a:r>
            <a:r>
              <a:rPr lang="cs-CZ" sz="1800" dirty="0"/>
              <a:t> </a:t>
            </a:r>
            <a:r>
              <a:rPr lang="cs-CZ" sz="1800" dirty="0" err="1"/>
              <a:t>grotesque</a:t>
            </a:r>
            <a:r>
              <a:rPr lang="cs-CZ" sz="1800" dirty="0"/>
              <a:t> and </a:t>
            </a:r>
            <a:r>
              <a:rPr lang="cs-CZ" sz="1800" dirty="0" err="1"/>
              <a:t>overt</a:t>
            </a:r>
            <a:r>
              <a:rPr lang="cs-CZ" sz="1800" dirty="0"/>
              <a:t> </a:t>
            </a:r>
            <a:r>
              <a:rPr lang="cs-CZ" sz="1800" dirty="0" err="1"/>
              <a:t>stylization</a:t>
            </a:r>
            <a:endParaRPr lang="cs-CZ" sz="1800" dirty="0"/>
          </a:p>
          <a:p>
            <a:r>
              <a:rPr lang="cs-CZ" sz="1800" i="1" dirty="0" err="1"/>
              <a:t>The</a:t>
            </a:r>
            <a:r>
              <a:rPr lang="cs-CZ" sz="1800" i="1" dirty="0"/>
              <a:t> sign </a:t>
            </a:r>
            <a:r>
              <a:rPr lang="cs-CZ" sz="1800" i="1" dirty="0" err="1"/>
              <a:t>of</a:t>
            </a:r>
            <a:r>
              <a:rPr lang="cs-CZ" sz="1800" i="1" dirty="0"/>
              <a:t> a </a:t>
            </a:r>
            <a:r>
              <a:rPr lang="cs-CZ" sz="1800" i="1" dirty="0" err="1"/>
              <a:t>cancer</a:t>
            </a:r>
            <a:r>
              <a:rPr lang="cs-CZ" sz="1800" i="1" dirty="0"/>
              <a:t> </a:t>
            </a:r>
            <a:r>
              <a:rPr lang="cs-CZ" sz="1800" dirty="0"/>
              <a:t>(1966)– </a:t>
            </a:r>
            <a:r>
              <a:rPr lang="cs-CZ" sz="1800" dirty="0" err="1"/>
              <a:t>feature</a:t>
            </a:r>
            <a:r>
              <a:rPr lang="cs-CZ" sz="1800" dirty="0"/>
              <a:t> debut, a thriller set in a </a:t>
            </a:r>
            <a:r>
              <a:rPr lang="cs-CZ" sz="1800" dirty="0" err="1"/>
              <a:t>hospital</a:t>
            </a:r>
            <a:r>
              <a:rPr lang="cs-CZ" sz="1800" dirty="0"/>
              <a:t>, </a:t>
            </a:r>
            <a:r>
              <a:rPr lang="cs-CZ" sz="1800" dirty="0" err="1"/>
              <a:t>combining</a:t>
            </a:r>
            <a:r>
              <a:rPr lang="cs-CZ" sz="1800" dirty="0"/>
              <a:t> </a:t>
            </a:r>
            <a:r>
              <a:rPr lang="cs-CZ" sz="1800" dirty="0" err="1"/>
              <a:t>murder</a:t>
            </a:r>
            <a:r>
              <a:rPr lang="cs-CZ" sz="1800" dirty="0"/>
              <a:t> </a:t>
            </a:r>
            <a:r>
              <a:rPr lang="cs-CZ" sz="1800" dirty="0" err="1"/>
              <a:t>mystery</a:t>
            </a:r>
            <a:r>
              <a:rPr lang="cs-CZ" sz="1800" dirty="0"/>
              <a:t> </a:t>
            </a:r>
            <a:r>
              <a:rPr lang="cs-CZ" sz="1800" dirty="0" err="1"/>
              <a:t>amidst</a:t>
            </a:r>
            <a:r>
              <a:rPr lang="cs-CZ" sz="1800" dirty="0"/>
              <a:t> </a:t>
            </a:r>
            <a:r>
              <a:rPr lang="cs-CZ" sz="1800" dirty="0" err="1"/>
              <a:t>daily</a:t>
            </a:r>
            <a:r>
              <a:rPr lang="cs-CZ" sz="1800" dirty="0"/>
              <a:t> </a:t>
            </a:r>
            <a:r>
              <a:rPr lang="cs-CZ" sz="1800" dirty="0" err="1"/>
              <a:t>mundane</a:t>
            </a:r>
            <a:r>
              <a:rPr lang="cs-CZ" sz="1800" dirty="0"/>
              <a:t> existence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doctors</a:t>
            </a:r>
            <a:r>
              <a:rPr lang="cs-CZ" sz="1800" dirty="0"/>
              <a:t> and </a:t>
            </a:r>
            <a:r>
              <a:rPr lang="cs-CZ" sz="1800" dirty="0" err="1"/>
              <a:t>patients</a:t>
            </a:r>
            <a:endParaRPr lang="cs-CZ" sz="1800" dirty="0"/>
          </a:p>
          <a:p>
            <a:r>
              <a:rPr lang="cs-CZ" sz="1800" dirty="0"/>
              <a:t>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normalization</a:t>
            </a:r>
            <a:r>
              <a:rPr lang="cs-CZ" sz="1800" dirty="0"/>
              <a:t> period he </a:t>
            </a:r>
            <a:r>
              <a:rPr lang="cs-CZ" sz="1800" dirty="0" err="1"/>
              <a:t>gravitated</a:t>
            </a:r>
            <a:r>
              <a:rPr lang="cs-CZ" sz="1800" dirty="0"/>
              <a:t> </a:t>
            </a:r>
            <a:r>
              <a:rPr lang="cs-CZ" sz="1800" dirty="0" err="1"/>
              <a:t>towards</a:t>
            </a:r>
            <a:r>
              <a:rPr lang="cs-CZ" sz="1800" dirty="0"/>
              <a:t> </a:t>
            </a:r>
            <a:r>
              <a:rPr lang="cs-CZ" sz="1800" dirty="0" err="1"/>
              <a:t>horrors</a:t>
            </a:r>
            <a:r>
              <a:rPr lang="cs-CZ" sz="1800" dirty="0"/>
              <a:t> and </a:t>
            </a:r>
            <a:r>
              <a:rPr lang="cs-CZ" sz="1800" dirty="0" err="1"/>
              <a:t>fairytales</a:t>
            </a:r>
            <a:r>
              <a:rPr lang="cs-CZ" sz="1800" dirty="0"/>
              <a:t>, </a:t>
            </a:r>
            <a:r>
              <a:rPr lang="cs-CZ" sz="1800" dirty="0" err="1"/>
              <a:t>usually</a:t>
            </a:r>
            <a:r>
              <a:rPr lang="cs-CZ" sz="1800" dirty="0"/>
              <a:t> </a:t>
            </a:r>
            <a:r>
              <a:rPr lang="cs-CZ" sz="1800" dirty="0" err="1"/>
              <a:t>combining</a:t>
            </a:r>
            <a:r>
              <a:rPr lang="cs-CZ" sz="1800" dirty="0"/>
              <a:t> </a:t>
            </a:r>
            <a:r>
              <a:rPr lang="cs-CZ" sz="1800" dirty="0" err="1"/>
              <a:t>them</a:t>
            </a:r>
            <a:r>
              <a:rPr lang="cs-CZ" sz="1800" dirty="0"/>
              <a:t> </a:t>
            </a:r>
            <a:r>
              <a:rPr lang="cs-CZ" sz="1800" dirty="0" err="1"/>
              <a:t>into</a:t>
            </a:r>
            <a:r>
              <a:rPr lang="cs-CZ" sz="1800" dirty="0"/>
              <a:t> </a:t>
            </a:r>
            <a:r>
              <a:rPr lang="cs-CZ" sz="1800" dirty="0" err="1"/>
              <a:t>unique</a:t>
            </a:r>
            <a:r>
              <a:rPr lang="cs-CZ" sz="1800" dirty="0"/>
              <a:t> </a:t>
            </a:r>
            <a:r>
              <a:rPr lang="cs-CZ" sz="1800" dirty="0" err="1"/>
              <a:t>works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art, such as: </a:t>
            </a:r>
            <a:r>
              <a:rPr lang="cs-CZ" sz="1800" i="1" dirty="0" err="1"/>
              <a:t>Morgiana</a:t>
            </a:r>
            <a:r>
              <a:rPr lang="cs-CZ" sz="1800" dirty="0"/>
              <a:t> (1972), </a:t>
            </a:r>
            <a:r>
              <a:rPr lang="cs-CZ" sz="1800" dirty="0" err="1"/>
              <a:t>Beauty</a:t>
            </a:r>
            <a:r>
              <a:rPr lang="cs-CZ" sz="1800" dirty="0"/>
              <a:t> and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Beast</a:t>
            </a:r>
            <a:r>
              <a:rPr lang="cs-CZ" sz="1800" dirty="0"/>
              <a:t> (1978)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Ninth</a:t>
            </a:r>
            <a:r>
              <a:rPr lang="cs-CZ" sz="1800" i="1" dirty="0"/>
              <a:t> </a:t>
            </a:r>
            <a:r>
              <a:rPr lang="cs-CZ" sz="1800" i="1" dirty="0" err="1"/>
              <a:t>Heart</a:t>
            </a:r>
            <a:r>
              <a:rPr lang="cs-CZ" sz="1800" i="1" dirty="0"/>
              <a:t> </a:t>
            </a:r>
            <a:r>
              <a:rPr lang="cs-CZ" sz="1800" dirty="0"/>
              <a:t>(1978)</a:t>
            </a:r>
          </a:p>
        </p:txBody>
      </p:sp>
      <p:pic>
        <p:nvPicPr>
          <p:cNvPr id="7" name="Obrázek 6" descr="Obsah obrázku Lidská tvář, osoba, portrét, Čelo&#10;&#10;Popis byl vytvořen automaticky">
            <a:extLst>
              <a:ext uri="{FF2B5EF4-FFF2-40B4-BE49-F238E27FC236}">
                <a16:creationId xmlns:a16="http://schemas.microsoft.com/office/drawing/2014/main" id="{B76A9893-2A67-98BC-E44F-4488CB97A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7" y="163037"/>
            <a:ext cx="1500788" cy="2264373"/>
          </a:xfrm>
          <a:prstGeom prst="rect">
            <a:avLst/>
          </a:prstGeom>
        </p:spPr>
      </p:pic>
      <p:pic>
        <p:nvPicPr>
          <p:cNvPr id="9" name="Obrázek 8" descr="Obsah obrázku text, kresba, Lidská tvář, muž&#10;&#10;Popis byl vytvořen automaticky">
            <a:extLst>
              <a:ext uri="{FF2B5EF4-FFF2-40B4-BE49-F238E27FC236}">
                <a16:creationId xmlns:a16="http://schemas.microsoft.com/office/drawing/2014/main" id="{36F3904A-6718-9822-8B88-1AFDE4232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09" y="501626"/>
            <a:ext cx="1686191" cy="2258291"/>
          </a:xfrm>
          <a:prstGeom prst="rect">
            <a:avLst/>
          </a:prstGeom>
        </p:spPr>
      </p:pic>
      <p:pic>
        <p:nvPicPr>
          <p:cNvPr id="11" name="Obrázek 10" descr="Obsah obrázku Lidská tvář, osoba, oblečení, svíčka&#10;&#10;Popis byl vytvořen automaticky">
            <a:extLst>
              <a:ext uri="{FF2B5EF4-FFF2-40B4-BE49-F238E27FC236}">
                <a16:creationId xmlns:a16="http://schemas.microsoft.com/office/drawing/2014/main" id="{F195EFC7-43A9-3547-161B-98612A7CF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2" y="2887964"/>
            <a:ext cx="2807176" cy="2084201"/>
          </a:xfrm>
          <a:prstGeom prst="rect">
            <a:avLst/>
          </a:prstGeom>
        </p:spPr>
      </p:pic>
      <p:pic>
        <p:nvPicPr>
          <p:cNvPr id="13" name="Obrázek 12" descr="Obsah obrázku Lidská tvář, osoba, interiér, žena&#10;&#10;Popis byl vytvořen automaticky">
            <a:extLst>
              <a:ext uri="{FF2B5EF4-FFF2-40B4-BE49-F238E27FC236}">
                <a16:creationId xmlns:a16="http://schemas.microsoft.com/office/drawing/2014/main" id="{BA9C012A-DB82-9291-C2DE-B84050216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69" y="5203109"/>
            <a:ext cx="2239866" cy="1632625"/>
          </a:xfrm>
          <a:prstGeom prst="rect">
            <a:avLst/>
          </a:prstGeom>
        </p:spPr>
      </p:pic>
      <p:pic>
        <p:nvPicPr>
          <p:cNvPr id="15" name="Obrázek 14" descr="Obsah obrázku kočka, kočka domácí, osoba, černobílá&#10;&#10;Popis byl vytvořen automaticky">
            <a:extLst>
              <a:ext uri="{FF2B5EF4-FFF2-40B4-BE49-F238E27FC236}">
                <a16:creationId xmlns:a16="http://schemas.microsoft.com/office/drawing/2014/main" id="{C544474F-E032-74CA-C4A7-A9CBCEB0F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21" y="5203109"/>
            <a:ext cx="2504017" cy="1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101761-A4E0-2F49-87CE-1E5F5581C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7876F-7C85-D64F-84D9-3844C4ABF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1558922-76F4-094F-894E-ABFD678E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1866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oral </a:t>
            </a:r>
            <a:r>
              <a:rPr lang="cs-CZ" dirty="0" err="1"/>
              <a:t>exam</a:t>
            </a:r>
            <a:r>
              <a:rPr lang="cs-CZ" dirty="0"/>
              <a:t>: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7654215-38E9-5A47-A336-4D45DE70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896372"/>
            <a:ext cx="8584118" cy="4139998"/>
          </a:xfrm>
        </p:spPr>
        <p:txBody>
          <a:bodyPr/>
          <a:lstStyle/>
          <a:p>
            <a:r>
              <a:rPr lang="cs-CZ" u="sng" dirty="0" err="1"/>
              <a:t>Dates</a:t>
            </a:r>
            <a:r>
              <a:rPr lang="cs-CZ" dirty="0"/>
              <a:t>: In person </a:t>
            </a:r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err="1"/>
              <a:t>December</a:t>
            </a:r>
            <a:r>
              <a:rPr lang="cs-CZ" dirty="0"/>
              <a:t> 19th 2023, 10:00 and 13:00, office C.317; </a:t>
            </a:r>
            <a:r>
              <a:rPr lang="cs-CZ" dirty="0" err="1"/>
              <a:t>then</a:t>
            </a:r>
            <a:r>
              <a:rPr lang="cs-CZ" dirty="0"/>
              <a:t> on MS Teams </a:t>
            </a:r>
            <a:r>
              <a:rPr lang="cs-CZ" dirty="0" err="1"/>
              <a:t>Wednesday</a:t>
            </a:r>
            <a:r>
              <a:rPr lang="cs-CZ" dirty="0"/>
              <a:t> </a:t>
            </a:r>
            <a:r>
              <a:rPr lang="cs-CZ" dirty="0" err="1"/>
              <a:t>January</a:t>
            </a:r>
            <a:r>
              <a:rPr lang="cs-CZ" dirty="0"/>
              <a:t> 3rd </a:t>
            </a:r>
            <a:r>
              <a:rPr lang="cs-CZ" dirty="0" err="1"/>
              <a:t>at</a:t>
            </a:r>
            <a:r>
              <a:rPr lang="cs-CZ" dirty="0"/>
              <a:t> 10:00 and 14:00 and </a:t>
            </a:r>
            <a:r>
              <a:rPr lang="cs-CZ" dirty="0" err="1"/>
              <a:t>finally</a:t>
            </a:r>
            <a:r>
              <a:rPr lang="cs-CZ" dirty="0"/>
              <a:t> </a:t>
            </a:r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err="1"/>
              <a:t>January</a:t>
            </a:r>
            <a:r>
              <a:rPr lang="cs-CZ" dirty="0"/>
              <a:t> 9th </a:t>
            </a:r>
            <a:r>
              <a:rPr lang="cs-CZ" dirty="0" err="1"/>
              <a:t>at</a:t>
            </a:r>
            <a:r>
              <a:rPr lang="cs-CZ" dirty="0"/>
              <a:t> 10:00 and 14:00</a:t>
            </a:r>
          </a:p>
          <a:p>
            <a:r>
              <a:rPr lang="cs-CZ" u="sng" dirty="0" err="1"/>
              <a:t>Duration</a:t>
            </a:r>
            <a:r>
              <a:rPr lang="cs-CZ" dirty="0"/>
              <a:t>: 120 </a:t>
            </a:r>
            <a:r>
              <a:rPr lang="cs-CZ" dirty="0" err="1"/>
              <a:t>minutes</a:t>
            </a:r>
            <a:endParaRPr lang="cs-CZ" dirty="0"/>
          </a:p>
          <a:p>
            <a:r>
              <a:rPr lang="cs-CZ" u="sng" dirty="0" err="1"/>
              <a:t>Capacity</a:t>
            </a:r>
            <a:r>
              <a:rPr lang="cs-CZ" u="sng" dirty="0"/>
              <a:t>:</a:t>
            </a:r>
            <a:r>
              <a:rPr lang="cs-CZ" dirty="0"/>
              <a:t> 5 </a:t>
            </a:r>
            <a:r>
              <a:rPr lang="cs-CZ" dirty="0" err="1"/>
              <a:t>students</a:t>
            </a:r>
            <a:r>
              <a:rPr lang="cs-CZ" dirty="0"/>
              <a:t> maximum</a:t>
            </a:r>
          </a:p>
          <a:p>
            <a:r>
              <a:rPr lang="cs-CZ" u="sng" dirty="0" err="1"/>
              <a:t>Registration</a:t>
            </a:r>
            <a:r>
              <a:rPr lang="cs-CZ" dirty="0"/>
              <a:t>: 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register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u="sng" dirty="0" err="1"/>
              <a:t>Prepare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anotation</a:t>
            </a:r>
            <a:r>
              <a:rPr lang="cs-CZ" dirty="0"/>
              <a:t> and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u="sng" dirty="0"/>
              <a:t>10 </a:t>
            </a:r>
            <a:r>
              <a:rPr lang="cs-CZ" b="1" u="sng" dirty="0" err="1"/>
              <a:t>films</a:t>
            </a:r>
            <a:r>
              <a:rPr lang="cs-CZ" b="1" u="sng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watched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and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/>
              <a:t> are </a:t>
            </a:r>
            <a:r>
              <a:rPr lang="cs-CZ" dirty="0" err="1"/>
              <a:t>uploaded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 </a:t>
            </a:r>
            <a:r>
              <a:rPr lang="cs-CZ" dirty="0" err="1"/>
              <a:t>system</a:t>
            </a:r>
            <a:r>
              <a:rPr lang="cs-CZ" dirty="0"/>
              <a:t> (</a:t>
            </a:r>
            <a:r>
              <a:rPr lang="cs-CZ" dirty="0" err="1"/>
              <a:t>others</a:t>
            </a:r>
            <a:r>
              <a:rPr lang="cs-CZ" dirty="0"/>
              <a:t> are </a:t>
            </a:r>
            <a:r>
              <a:rPr lang="cs-CZ" dirty="0" err="1"/>
              <a:t>available</a:t>
            </a:r>
            <a:r>
              <a:rPr lang="cs-CZ" dirty="0"/>
              <a:t> on Netflix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platforms</a:t>
            </a:r>
            <a:r>
              <a:rPr lang="cs-CZ" dirty="0"/>
              <a:t>) PLUS a resumé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/</a:t>
            </a:r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.</a:t>
            </a:r>
          </a:p>
          <a:p>
            <a:r>
              <a:rPr lang="cs-CZ" u="sng" dirty="0" err="1"/>
              <a:t>Length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indivudal</a:t>
            </a:r>
            <a:r>
              <a:rPr lang="cs-CZ" dirty="0"/>
              <a:t> </a:t>
            </a:r>
            <a:r>
              <a:rPr lang="cs-CZ" dirty="0" err="1"/>
              <a:t>annotations</a:t>
            </a:r>
            <a:r>
              <a:rPr lang="cs-CZ" dirty="0"/>
              <a:t> plus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resumé: 200 </a:t>
            </a:r>
            <a:r>
              <a:rPr lang="cs-CZ" dirty="0" err="1"/>
              <a:t>words</a:t>
            </a:r>
            <a:r>
              <a:rPr lang="cs-CZ" dirty="0"/>
              <a:t> maximum</a:t>
            </a:r>
          </a:p>
          <a:p>
            <a:r>
              <a:rPr lang="cs-CZ" u="sng" dirty="0" err="1"/>
              <a:t>Due</a:t>
            </a:r>
            <a:r>
              <a:rPr lang="cs-CZ" u="sng" dirty="0"/>
              <a:t> </a:t>
            </a:r>
            <a:r>
              <a:rPr lang="cs-CZ" u="sng" dirty="0" err="1"/>
              <a:t>date</a:t>
            </a:r>
            <a:r>
              <a:rPr lang="cs-CZ" u="sng" dirty="0"/>
              <a:t> </a:t>
            </a:r>
            <a:r>
              <a:rPr lang="cs-CZ" dirty="0"/>
              <a:t>– no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24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 upload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cs-CZ" dirty="0" err="1"/>
              <a:t>vault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and </a:t>
            </a:r>
            <a:r>
              <a:rPr lang="cs-CZ" dirty="0" err="1"/>
              <a:t>hour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registered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416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9B19F9-AAF1-8189-6128-F9E9BD096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2962BF-E45C-A7CC-203A-07C738C04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1E35EE-31E4-DEB9-D480-669FF8AE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oral </a:t>
            </a:r>
            <a:r>
              <a:rPr lang="cs-CZ" dirty="0" err="1"/>
              <a:t>exam</a:t>
            </a:r>
            <a:r>
              <a:rPr lang="cs-CZ" dirty="0"/>
              <a:t> </a:t>
            </a:r>
            <a:r>
              <a:rPr lang="cs-CZ" dirty="0" err="1"/>
              <a:t>resumés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508216-A2C5-E824-14EC-21D17D368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watched</a:t>
            </a:r>
            <a:r>
              <a:rPr lang="cs-CZ" dirty="0"/>
              <a:t> in </a:t>
            </a:r>
            <a:r>
              <a:rPr lang="cs-CZ" dirty="0" err="1"/>
              <a:t>class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):</a:t>
            </a:r>
          </a:p>
          <a:p>
            <a:endParaRPr lang="cs-CZ" dirty="0"/>
          </a:p>
          <a:p>
            <a:pPr lvl="1"/>
            <a:r>
              <a:rPr lang="cs-CZ" b="1" i="1" dirty="0"/>
              <a:t>Black Peter, </a:t>
            </a:r>
            <a:r>
              <a:rPr lang="cs-CZ" b="1" i="1" dirty="0" err="1"/>
              <a:t>Pearls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deep</a:t>
            </a:r>
            <a:r>
              <a:rPr lang="cs-CZ" b="1" i="1" dirty="0"/>
              <a:t>, Black and </a:t>
            </a:r>
            <a:r>
              <a:rPr lang="cs-CZ" b="1" i="1" dirty="0" err="1"/>
              <a:t>White</a:t>
            </a:r>
            <a:r>
              <a:rPr lang="cs-CZ" b="1" i="1" dirty="0"/>
              <a:t> Sylva, </a:t>
            </a:r>
            <a:r>
              <a:rPr lang="cs-CZ" b="1" i="1" dirty="0" err="1"/>
              <a:t>Courage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Every</a:t>
            </a:r>
            <a:r>
              <a:rPr lang="cs-CZ" b="1" i="1" dirty="0"/>
              <a:t> </a:t>
            </a:r>
            <a:r>
              <a:rPr lang="cs-CZ" b="1" i="1" dirty="0" err="1"/>
              <a:t>Day</a:t>
            </a:r>
            <a:r>
              <a:rPr lang="cs-CZ" b="1" i="1" dirty="0"/>
              <a:t>, Joseph </a:t>
            </a:r>
            <a:r>
              <a:rPr lang="cs-CZ" b="1" i="1" dirty="0" err="1"/>
              <a:t>Killian</a:t>
            </a:r>
            <a:r>
              <a:rPr lang="cs-CZ" b="1" i="1" dirty="0"/>
              <a:t>, Black </a:t>
            </a:r>
            <a:r>
              <a:rPr lang="cs-CZ" b="1" i="1" dirty="0" err="1"/>
              <a:t>Keys</a:t>
            </a:r>
            <a:r>
              <a:rPr lang="cs-CZ" b="1" i="1" dirty="0"/>
              <a:t> </a:t>
            </a:r>
            <a:r>
              <a:rPr lang="cs-CZ" b="1" i="1" dirty="0" err="1"/>
              <a:t>Fugue</a:t>
            </a:r>
            <a:r>
              <a:rPr lang="cs-CZ" b="1" i="1" dirty="0"/>
              <a:t>, </a:t>
            </a:r>
            <a:r>
              <a:rPr lang="cs-CZ" b="1" i="1" dirty="0" err="1"/>
              <a:t>Intimate</a:t>
            </a:r>
            <a:r>
              <a:rPr lang="cs-CZ" b="1" i="1" dirty="0"/>
              <a:t> </a:t>
            </a:r>
            <a:r>
              <a:rPr lang="cs-CZ" b="1" i="1" dirty="0" err="1"/>
              <a:t>Lighting</a:t>
            </a:r>
            <a:r>
              <a:rPr lang="cs-CZ" b="1" i="1" dirty="0"/>
              <a:t>, </a:t>
            </a:r>
            <a:r>
              <a:rPr lang="cs-CZ" b="1" i="1" dirty="0" err="1"/>
              <a:t>Daisies</a:t>
            </a:r>
            <a:r>
              <a:rPr lang="cs-CZ" b="1" i="1" dirty="0"/>
              <a:t>,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Murder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Mr. </a:t>
            </a:r>
            <a:r>
              <a:rPr lang="cs-CZ" b="1" i="1" dirty="0" err="1"/>
              <a:t>Devil</a:t>
            </a:r>
            <a:r>
              <a:rPr lang="cs-CZ" b="1" i="1" dirty="0"/>
              <a:t>, </a:t>
            </a:r>
            <a:r>
              <a:rPr lang="cs-CZ" b="1" i="1" dirty="0" err="1"/>
              <a:t>Loves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a </a:t>
            </a:r>
            <a:r>
              <a:rPr lang="cs-CZ" b="1" i="1" dirty="0" err="1"/>
              <a:t>Blonde</a:t>
            </a:r>
            <a:r>
              <a:rPr lang="cs-CZ" b="1" i="1" dirty="0"/>
              <a:t>, </a:t>
            </a:r>
            <a:r>
              <a:rPr lang="cs-CZ" b="1" i="1" dirty="0" err="1"/>
              <a:t>Diamonds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Night,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Cremator</a:t>
            </a:r>
            <a:r>
              <a:rPr lang="cs-CZ" b="1" i="1" dirty="0"/>
              <a:t>, </a:t>
            </a:r>
            <a:r>
              <a:rPr lang="cs-CZ" b="1" i="1" dirty="0" err="1"/>
              <a:t>Closely</a:t>
            </a:r>
            <a:r>
              <a:rPr lang="cs-CZ" b="1" i="1" dirty="0"/>
              <a:t> </a:t>
            </a:r>
            <a:r>
              <a:rPr lang="cs-CZ" b="1" i="1" dirty="0" err="1"/>
              <a:t>Watched</a:t>
            </a:r>
            <a:r>
              <a:rPr lang="cs-CZ" b="1" i="1" dirty="0"/>
              <a:t> </a:t>
            </a:r>
            <a:r>
              <a:rPr lang="cs-CZ" b="1" i="1" dirty="0" err="1"/>
              <a:t>Trains</a:t>
            </a:r>
            <a:r>
              <a:rPr lang="cs-CZ" b="1" i="1" dirty="0"/>
              <a:t>, </a:t>
            </a:r>
            <a:r>
              <a:rPr lang="cs-CZ" b="1" i="1" dirty="0" err="1"/>
              <a:t>The</a:t>
            </a:r>
            <a:r>
              <a:rPr lang="cs-CZ" b="1" i="1" dirty="0"/>
              <a:t> Case </a:t>
            </a:r>
            <a:r>
              <a:rPr lang="cs-CZ" b="1" i="1" dirty="0" err="1"/>
              <a:t>for</a:t>
            </a:r>
            <a:r>
              <a:rPr lang="cs-CZ" b="1" i="1" dirty="0"/>
              <a:t> a </a:t>
            </a:r>
            <a:r>
              <a:rPr lang="cs-CZ" b="1" i="1" dirty="0" err="1"/>
              <a:t>Rookie</a:t>
            </a:r>
            <a:r>
              <a:rPr lang="cs-CZ" b="1" i="1" dirty="0"/>
              <a:t> </a:t>
            </a:r>
            <a:r>
              <a:rPr lang="cs-CZ" b="1" i="1" dirty="0" err="1"/>
              <a:t>Hangman</a:t>
            </a:r>
            <a:r>
              <a:rPr lang="cs-CZ" b="1" i="1" dirty="0"/>
              <a:t>,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Firemen‘s</a:t>
            </a:r>
            <a:r>
              <a:rPr lang="cs-CZ" b="1" i="1" dirty="0"/>
              <a:t> </a:t>
            </a:r>
            <a:r>
              <a:rPr lang="cs-CZ" b="1" i="1" dirty="0" err="1"/>
              <a:t>Ball</a:t>
            </a:r>
            <a:r>
              <a:rPr lang="cs-CZ" i="1" dirty="0"/>
              <a:t> </a:t>
            </a:r>
            <a:r>
              <a:rPr lang="cs-CZ" dirty="0"/>
              <a:t>OR</a:t>
            </a:r>
            <a:r>
              <a:rPr lang="cs-CZ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Party and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Guests</a:t>
            </a:r>
            <a:endParaRPr lang="cs-CZ" b="1" i="1" dirty="0"/>
          </a:p>
          <a:p>
            <a:pPr lvl="1"/>
            <a:r>
              <a:rPr lang="cs-CZ" i="1" dirty="0"/>
              <a:t>+ </a:t>
            </a:r>
            <a:r>
              <a:rPr lang="cs-CZ" b="1" i="1" dirty="0" err="1"/>
              <a:t>Mouthfull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mid-feature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short</a:t>
            </a:r>
            <a:r>
              <a:rPr lang="cs-CZ" dirty="0"/>
              <a:t> film)</a:t>
            </a:r>
          </a:p>
          <a:p>
            <a:pPr marL="54000" indent="0">
              <a:buNone/>
            </a:pPr>
            <a:endParaRPr lang="cs-CZ" dirty="0"/>
          </a:p>
          <a:p>
            <a:pPr lvl="1"/>
            <a:endParaRPr lang="cs-CZ" i="1" dirty="0"/>
          </a:p>
          <a:p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Joke</a:t>
            </a:r>
            <a:r>
              <a:rPr lang="cs-CZ" i="1" dirty="0"/>
              <a:t> </a:t>
            </a:r>
            <a:r>
              <a:rPr lang="cs-CZ" dirty="0"/>
              <a:t>and </a:t>
            </a:r>
            <a:r>
              <a:rPr lang="cs-CZ" i="1" dirty="0" err="1"/>
              <a:t>The</a:t>
            </a:r>
            <a:r>
              <a:rPr lang="cs-CZ" i="1" dirty="0"/>
              <a:t> Sign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Cancer</a:t>
            </a:r>
            <a:r>
              <a:rPr lang="cs-CZ" i="1" dirty="0"/>
              <a:t> </a:t>
            </a:r>
            <a:r>
              <a:rPr lang="cs-CZ" dirty="0"/>
              <a:t>are </a:t>
            </a:r>
            <a:r>
              <a:rPr lang="cs-CZ" dirty="0" err="1"/>
              <a:t>uploaded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 </a:t>
            </a:r>
            <a:r>
              <a:rPr lang="cs-CZ" dirty="0" err="1"/>
              <a:t>system</a:t>
            </a:r>
            <a:r>
              <a:rPr lang="cs-CZ" dirty="0"/>
              <a:t> in a </a:t>
            </a:r>
            <a:r>
              <a:rPr lang="cs-CZ" dirty="0" err="1"/>
              <a:t>file</a:t>
            </a:r>
            <a:r>
              <a:rPr lang="cs-CZ" dirty="0"/>
              <a:t>, but </a:t>
            </a:r>
            <a:r>
              <a:rPr lang="cs-CZ" dirty="0" err="1"/>
              <a:t>unfortunately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won‘t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screen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class</a:t>
            </a:r>
            <a:r>
              <a:rPr lang="cs-CZ" dirty="0"/>
              <a:t>. </a:t>
            </a:r>
            <a:r>
              <a:rPr lang="cs-CZ" dirty="0" err="1"/>
              <a:t>Feel</a:t>
            </a:r>
            <a:r>
              <a:rPr lang="cs-CZ" dirty="0"/>
              <a:t> free to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and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resumés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00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B92560-F17C-754E-ADAC-B4B0E56CB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90C9B6-795D-7141-8012-B4053B7F6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CD72EBF-E79D-C740-BFCC-E74A0FDA9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cs-CZ" b="1" dirty="0"/>
              <a:t>as a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communication</a:t>
            </a:r>
            <a:r>
              <a:rPr lang="cs-CZ" b="1" dirty="0"/>
              <a:t>? As a </a:t>
            </a:r>
            <a:r>
              <a:rPr lang="cs-CZ" b="1" dirty="0" err="1"/>
              <a:t>tactical</a:t>
            </a:r>
            <a:r>
              <a:rPr lang="cs-CZ" b="1" dirty="0"/>
              <a:t> game? As a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PR?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60857F3-63AE-D547-BDFC-462D4896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Censorship</a:t>
            </a:r>
            <a:r>
              <a:rPr lang="cs-CZ" dirty="0"/>
              <a:t>…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E79594D-8DC4-4A49-89D5-799A4454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692002"/>
            <a:ext cx="8524742" cy="4139998"/>
          </a:xfrm>
        </p:spPr>
        <p:txBody>
          <a:bodyPr/>
          <a:lstStyle/>
          <a:p>
            <a:r>
              <a:rPr lang="cs-CZ" dirty="0" err="1"/>
              <a:t>Censorship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invisible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golden</a:t>
            </a:r>
            <a:r>
              <a:rPr lang="cs-CZ" dirty="0"/>
              <a:t> </a:t>
            </a:r>
            <a:r>
              <a:rPr lang="cs-CZ" dirty="0" err="1"/>
              <a:t>sixties</a:t>
            </a:r>
            <a:endParaRPr lang="cs-CZ" dirty="0"/>
          </a:p>
          <a:p>
            <a:r>
              <a:rPr lang="cs-CZ" dirty="0" err="1"/>
              <a:t>Prevailing</a:t>
            </a:r>
            <a:r>
              <a:rPr lang="cs-CZ" dirty="0"/>
              <a:t> negative </a:t>
            </a:r>
            <a:r>
              <a:rPr lang="cs-CZ" dirty="0" err="1"/>
              <a:t>perception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 X 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, a </a:t>
            </a:r>
            <a:r>
              <a:rPr lang="cs-CZ" dirty="0" err="1"/>
              <a:t>tactical</a:t>
            </a:r>
            <a:r>
              <a:rPr lang="cs-CZ" dirty="0"/>
              <a:t> game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negotiation</a:t>
            </a:r>
            <a:r>
              <a:rPr lang="cs-CZ" dirty="0"/>
              <a:t> </a:t>
            </a:r>
          </a:p>
          <a:p>
            <a:r>
              <a:rPr lang="cs-CZ" dirty="0" err="1"/>
              <a:t>Censorship</a:t>
            </a:r>
            <a:r>
              <a:rPr lang="cs-CZ" dirty="0"/>
              <a:t> as a </a:t>
            </a: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&gt;&gt;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fragments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records</a:t>
            </a:r>
            <a:r>
              <a:rPr lang="cs-CZ" dirty="0"/>
              <a:t> and a </a:t>
            </a:r>
            <a:r>
              <a:rPr lang="cs-CZ" dirty="0" err="1"/>
              <a:t>few</a:t>
            </a:r>
            <a:r>
              <a:rPr lang="cs-CZ" dirty="0"/>
              <a:t> oral </a:t>
            </a:r>
            <a:r>
              <a:rPr lang="cs-CZ" dirty="0" err="1"/>
              <a:t>testimonies</a:t>
            </a:r>
            <a:r>
              <a:rPr lang="cs-CZ" dirty="0"/>
              <a:t> </a:t>
            </a:r>
            <a:r>
              <a:rPr lang="cs-CZ" dirty="0" err="1"/>
              <a:t>survived</a:t>
            </a:r>
            <a:r>
              <a:rPr lang="cs-CZ" dirty="0"/>
              <a:t> </a:t>
            </a:r>
          </a:p>
          <a:p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pertain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totalitarian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“</a:t>
            </a:r>
            <a:r>
              <a:rPr lang="cs-CZ" dirty="0" err="1"/>
              <a:t>dispersed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“ (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self-censorship</a:t>
            </a:r>
            <a:r>
              <a:rPr lang="cs-CZ" dirty="0"/>
              <a:t>) + </a:t>
            </a: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gaps</a:t>
            </a:r>
            <a:r>
              <a:rPr lang="cs-CZ" dirty="0"/>
              <a:t>“</a:t>
            </a:r>
          </a:p>
          <a:p>
            <a:r>
              <a:rPr lang="cs-CZ" dirty="0"/>
              <a:t>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 and </a:t>
            </a:r>
            <a:r>
              <a:rPr lang="cs-CZ" dirty="0" err="1"/>
              <a:t>erases</a:t>
            </a:r>
            <a:r>
              <a:rPr lang="cs-CZ" dirty="0"/>
              <a:t> </a:t>
            </a:r>
            <a:r>
              <a:rPr lang="cs-CZ" dirty="0" err="1"/>
              <a:t>layers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, but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co-</a:t>
            </a:r>
            <a:r>
              <a:rPr lang="cs-CZ" dirty="0" err="1"/>
              <a:t>creator</a:t>
            </a:r>
            <a:endParaRPr lang="cs-CZ" dirty="0"/>
          </a:p>
          <a:p>
            <a:r>
              <a:rPr lang="cs-CZ" strike="sngStrike" dirty="0"/>
              <a:t>„</a:t>
            </a:r>
            <a:r>
              <a:rPr lang="cs-CZ" strike="sngStrike" dirty="0" err="1"/>
              <a:t>Censohip</a:t>
            </a:r>
            <a:r>
              <a:rPr lang="cs-CZ" strike="sngStrike" dirty="0"/>
              <a:t> </a:t>
            </a:r>
            <a:r>
              <a:rPr lang="cs-CZ" strike="sngStrike" dirty="0" err="1"/>
              <a:t>intervention</a:t>
            </a:r>
            <a:r>
              <a:rPr lang="cs-CZ" strike="sngStrike" dirty="0"/>
              <a:t>“</a:t>
            </a:r>
            <a:r>
              <a:rPr lang="cs-CZ" dirty="0"/>
              <a:t> X “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“, </a:t>
            </a:r>
            <a:r>
              <a:rPr lang="cs-CZ" dirty="0" err="1"/>
              <a:t>carried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by „</a:t>
            </a:r>
            <a:r>
              <a:rPr lang="cs-CZ" dirty="0" err="1"/>
              <a:t>authorized</a:t>
            </a:r>
            <a:r>
              <a:rPr lang="cs-CZ" dirty="0"/>
              <a:t> </a:t>
            </a:r>
            <a:r>
              <a:rPr lang="cs-CZ" dirty="0" err="1"/>
              <a:t>organs</a:t>
            </a:r>
            <a:r>
              <a:rPr lang="cs-CZ" dirty="0"/>
              <a:t>“ and „</a:t>
            </a:r>
            <a:r>
              <a:rPr lang="cs-CZ" dirty="0" err="1"/>
              <a:t>organisation</a:t>
            </a:r>
            <a:r>
              <a:rPr lang="cs-CZ" dirty="0"/>
              <a:t> </a:t>
            </a:r>
            <a:r>
              <a:rPr lang="cs-CZ" dirty="0" err="1"/>
              <a:t>personel</a:t>
            </a:r>
            <a:r>
              <a:rPr lang="cs-CZ" dirty="0"/>
              <a:t>“, </a:t>
            </a:r>
            <a:r>
              <a:rPr lang="cs-CZ" dirty="0" err="1"/>
              <a:t>sometimes</a:t>
            </a:r>
            <a:r>
              <a:rPr lang="cs-CZ" dirty="0"/>
              <a:t> „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reviewers</a:t>
            </a:r>
            <a:r>
              <a:rPr lang="cs-CZ" dirty="0"/>
              <a:t>“,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merely</a:t>
            </a:r>
            <a:r>
              <a:rPr lang="cs-CZ" dirty="0"/>
              <a:t> „</a:t>
            </a:r>
            <a:r>
              <a:rPr lang="cs-CZ" dirty="0" err="1"/>
              <a:t>recommend</a:t>
            </a:r>
            <a:r>
              <a:rPr lang="cs-CZ" dirty="0"/>
              <a:t>“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measures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2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489A0-D41E-A040-B58A-BBB19EA03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70FD72-5C44-9D46-AA9B-B968E8770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D50CB68-AAB9-E848-B804-0BA3CC0B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82497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br>
              <a:rPr lang="cs-CZ" dirty="0"/>
            </a:br>
            <a:r>
              <a:rPr lang="cs-CZ" dirty="0"/>
              <a:t>(on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film </a:t>
            </a:r>
            <a:r>
              <a:rPr lang="cs-CZ" dirty="0" err="1"/>
              <a:t>production</a:t>
            </a:r>
            <a:r>
              <a:rPr lang="cs-CZ" dirty="0"/>
              <a:t>)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91CA786-1A59-034C-8F2A-90A10369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45" y="1460665"/>
            <a:ext cx="8413995" cy="4548249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censorship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carried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by: </a:t>
            </a:r>
          </a:p>
          <a:p>
            <a:endParaRPr lang="cs-CZ" dirty="0"/>
          </a:p>
          <a:p>
            <a:pPr marL="971550" lvl="1" indent="-514350">
              <a:buFont typeface="+mj-lt"/>
              <a:buAutoNum type="arabicPeriod"/>
            </a:pPr>
            <a:r>
              <a:rPr lang="cs-CZ" sz="1700" b="1" dirty="0"/>
              <a:t>ČSF </a:t>
            </a:r>
            <a:r>
              <a:rPr lang="cs-CZ" sz="1700" b="1" dirty="0" err="1"/>
              <a:t>director</a:t>
            </a:r>
            <a:r>
              <a:rPr lang="cs-CZ" sz="1700" dirty="0"/>
              <a:t>: </a:t>
            </a:r>
            <a:r>
              <a:rPr lang="cs-CZ" sz="1700" b="1" dirty="0"/>
              <a:t>Alois Poledňák</a:t>
            </a:r>
            <a:r>
              <a:rPr lang="cs-CZ" sz="1700" b="1" dirty="0">
                <a:effectLst/>
              </a:rPr>
              <a:t> </a:t>
            </a:r>
            <a:r>
              <a:rPr lang="cs-CZ" sz="1700" dirty="0">
                <a:effectLst/>
              </a:rPr>
              <a:t>(</a:t>
            </a:r>
            <a:r>
              <a:rPr lang="cs-CZ" sz="1700" dirty="0"/>
              <a:t>1959–1969)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700" b="1" dirty="0"/>
              <a:t>FSB (Barrandov </a:t>
            </a:r>
            <a:r>
              <a:rPr lang="cs-CZ" sz="1700" b="1" dirty="0" err="1"/>
              <a:t>studios</a:t>
            </a:r>
            <a:r>
              <a:rPr lang="cs-CZ" sz="1700" b="1" dirty="0"/>
              <a:t>) </a:t>
            </a:r>
            <a:r>
              <a:rPr lang="cs-CZ" sz="1700" b="1" dirty="0" err="1"/>
              <a:t>director</a:t>
            </a:r>
            <a:r>
              <a:rPr lang="cs-CZ" sz="1700" dirty="0"/>
              <a:t>: </a:t>
            </a:r>
            <a:r>
              <a:rPr lang="cs-CZ" sz="1700" dirty="0" err="1"/>
              <a:t>based</a:t>
            </a:r>
            <a:r>
              <a:rPr lang="cs-CZ" sz="1700" dirty="0"/>
              <a:t> on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proposals</a:t>
            </a:r>
            <a:r>
              <a:rPr lang="cs-CZ" sz="1700" dirty="0"/>
              <a:t> </a:t>
            </a:r>
            <a:r>
              <a:rPr lang="cs-CZ" sz="1700" dirty="0" err="1"/>
              <a:t>coming</a:t>
            </a:r>
            <a:r>
              <a:rPr lang="cs-CZ" sz="1700" dirty="0"/>
              <a:t> </a:t>
            </a:r>
            <a:r>
              <a:rPr lang="cs-CZ" sz="1700" dirty="0" err="1"/>
              <a:t>from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CG he </a:t>
            </a:r>
            <a:r>
              <a:rPr lang="cs-CZ" sz="1700" dirty="0" err="1"/>
              <a:t>greenlighted</a:t>
            </a:r>
            <a:r>
              <a:rPr lang="cs-CZ" sz="1700" dirty="0"/>
              <a:t> </a:t>
            </a:r>
            <a:r>
              <a:rPr lang="cs-CZ" sz="1700" dirty="0" err="1"/>
              <a:t>screenplays</a:t>
            </a:r>
            <a:r>
              <a:rPr lang="cs-CZ" sz="1700" dirty="0"/>
              <a:t>, </a:t>
            </a:r>
            <a:r>
              <a:rPr lang="cs-CZ" sz="1700" dirty="0" err="1"/>
              <a:t>preparations</a:t>
            </a:r>
            <a:r>
              <a:rPr lang="cs-CZ" sz="1700" dirty="0"/>
              <a:t> and </a:t>
            </a:r>
            <a:r>
              <a:rPr lang="cs-CZ" sz="1700" dirty="0" err="1"/>
              <a:t>field</a:t>
            </a:r>
            <a:r>
              <a:rPr lang="cs-CZ" sz="1700" dirty="0"/>
              <a:t> </a:t>
            </a:r>
            <a:r>
              <a:rPr lang="cs-CZ" sz="1700" dirty="0" err="1"/>
              <a:t>works</a:t>
            </a:r>
            <a:r>
              <a:rPr lang="cs-CZ" sz="1700" dirty="0"/>
              <a:t>, </a:t>
            </a:r>
            <a:r>
              <a:rPr lang="cs-CZ" sz="1700" dirty="0" err="1"/>
              <a:t>budgets</a:t>
            </a:r>
            <a:r>
              <a:rPr lang="cs-CZ" sz="1700" dirty="0"/>
              <a:t> and </a:t>
            </a:r>
            <a:r>
              <a:rPr lang="cs-CZ" sz="1700" dirty="0" err="1"/>
              <a:t>key</a:t>
            </a:r>
            <a:r>
              <a:rPr lang="cs-CZ" sz="1700" dirty="0"/>
              <a:t> </a:t>
            </a:r>
            <a:r>
              <a:rPr lang="cs-CZ" sz="1700" dirty="0" err="1"/>
              <a:t>creative</a:t>
            </a:r>
            <a:r>
              <a:rPr lang="cs-CZ" sz="1700" dirty="0"/>
              <a:t> </a:t>
            </a:r>
            <a:r>
              <a:rPr lang="cs-CZ" sz="1700" dirty="0" err="1"/>
              <a:t>personnel</a:t>
            </a:r>
            <a:r>
              <a:rPr lang="cs-CZ" sz="1700" dirty="0"/>
              <a:t>. He had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right</a:t>
            </a:r>
            <a:r>
              <a:rPr lang="cs-CZ" sz="1700" dirty="0"/>
              <a:t> to </a:t>
            </a:r>
            <a:r>
              <a:rPr lang="cs-CZ" sz="1700" dirty="0" err="1"/>
              <a:t>watch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dailies</a:t>
            </a:r>
            <a:r>
              <a:rPr lang="cs-CZ" sz="1700" dirty="0"/>
              <a:t>, </a:t>
            </a:r>
            <a:r>
              <a:rPr lang="cs-CZ" sz="1700" dirty="0" err="1"/>
              <a:t>greenlight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first</a:t>
            </a:r>
            <a:r>
              <a:rPr lang="cs-CZ" sz="1700" dirty="0"/>
              <a:t> copy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film; in </a:t>
            </a:r>
            <a:r>
              <a:rPr lang="cs-CZ" sz="1700" dirty="0" err="1"/>
              <a:t>fact</a:t>
            </a:r>
            <a:r>
              <a:rPr lang="cs-CZ" sz="1700" dirty="0"/>
              <a:t>, he </a:t>
            </a:r>
            <a:r>
              <a:rPr lang="cs-CZ" sz="1700" dirty="0" err="1"/>
              <a:t>could</a:t>
            </a:r>
            <a:r>
              <a:rPr lang="cs-CZ" sz="1700" dirty="0"/>
              <a:t> </a:t>
            </a:r>
            <a:r>
              <a:rPr lang="cs-CZ" sz="1700" dirty="0" err="1"/>
              <a:t>decide</a:t>
            </a:r>
            <a:r>
              <a:rPr lang="cs-CZ" sz="1700" dirty="0"/>
              <a:t> </a:t>
            </a:r>
            <a:r>
              <a:rPr lang="cs-CZ" sz="1700" dirty="0" err="1"/>
              <a:t>any</a:t>
            </a:r>
            <a:r>
              <a:rPr lang="cs-CZ" sz="1700" dirty="0"/>
              <a:t> </a:t>
            </a:r>
            <a:r>
              <a:rPr lang="cs-CZ" sz="1700" dirty="0" err="1"/>
              <a:t>matter</a:t>
            </a:r>
            <a:r>
              <a:rPr lang="cs-CZ" sz="1700" dirty="0"/>
              <a:t> </a:t>
            </a:r>
            <a:r>
              <a:rPr lang="cs-CZ" sz="1700" dirty="0" err="1"/>
              <a:t>connected</a:t>
            </a:r>
            <a:r>
              <a:rPr lang="cs-CZ" sz="1700" dirty="0"/>
              <a:t> to </a:t>
            </a:r>
            <a:r>
              <a:rPr lang="cs-CZ" sz="1700" dirty="0" err="1"/>
              <a:t>the</a:t>
            </a:r>
            <a:r>
              <a:rPr lang="cs-CZ" sz="1700" dirty="0"/>
              <a:t> agenda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studios</a:t>
            </a:r>
            <a:r>
              <a:rPr lang="cs-CZ" sz="1700" dirty="0"/>
              <a:t>. In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years</a:t>
            </a:r>
            <a:r>
              <a:rPr lang="cs-CZ" sz="1700" dirty="0"/>
              <a:t> 1963–1969 </a:t>
            </a:r>
            <a:r>
              <a:rPr lang="cs-CZ" sz="1700" dirty="0" err="1"/>
              <a:t>this</a:t>
            </a:r>
            <a:r>
              <a:rPr lang="cs-CZ" sz="1700" dirty="0"/>
              <a:t> man </a:t>
            </a:r>
            <a:r>
              <a:rPr lang="cs-CZ" sz="1700" dirty="0" err="1"/>
              <a:t>was</a:t>
            </a:r>
            <a:r>
              <a:rPr lang="cs-CZ" sz="1700" dirty="0"/>
              <a:t> </a:t>
            </a:r>
            <a:r>
              <a:rPr lang="cs-CZ" sz="1700" b="1" dirty="0"/>
              <a:t>Vlastimil </a:t>
            </a:r>
            <a:r>
              <a:rPr lang="cs-CZ" sz="1700" b="1" dirty="0" err="1"/>
              <a:t>Harnach</a:t>
            </a:r>
            <a:r>
              <a:rPr lang="cs-CZ" sz="170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700" b="1" dirty="0" err="1"/>
              <a:t>Central</a:t>
            </a:r>
            <a:r>
              <a:rPr lang="cs-CZ" sz="1700" b="1" dirty="0"/>
              <a:t> (</a:t>
            </a:r>
            <a:r>
              <a:rPr lang="cs-CZ" sz="1700" b="1" dirty="0" err="1"/>
              <a:t>main</a:t>
            </a:r>
            <a:r>
              <a:rPr lang="cs-CZ" sz="1700" b="1" dirty="0"/>
              <a:t>) dramaturg: </a:t>
            </a:r>
            <a:r>
              <a:rPr lang="cs-CZ" sz="1700" dirty="0"/>
              <a:t>he </a:t>
            </a:r>
            <a:r>
              <a:rPr lang="cs-CZ" sz="1700" dirty="0" err="1"/>
              <a:t>follows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dramaturgical</a:t>
            </a:r>
            <a:r>
              <a:rPr lang="cs-CZ" sz="1700" dirty="0"/>
              <a:t> </a:t>
            </a:r>
            <a:r>
              <a:rPr lang="cs-CZ" sz="1700" dirty="0" err="1"/>
              <a:t>activities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all</a:t>
            </a:r>
            <a:r>
              <a:rPr lang="cs-CZ" sz="1700" dirty="0"/>
              <a:t> </a:t>
            </a:r>
            <a:r>
              <a:rPr lang="cs-CZ" sz="1700" dirty="0" err="1"/>
              <a:t>CGs</a:t>
            </a:r>
            <a:r>
              <a:rPr lang="cs-CZ" sz="1700" dirty="0"/>
              <a:t> as </a:t>
            </a:r>
            <a:r>
              <a:rPr lang="cs-CZ" sz="1700" dirty="0" err="1"/>
              <a:t>they</a:t>
            </a:r>
            <a:r>
              <a:rPr lang="cs-CZ" sz="1700" dirty="0"/>
              <a:t> start </a:t>
            </a:r>
            <a:r>
              <a:rPr lang="cs-CZ" sz="1700" dirty="0" err="1"/>
              <a:t>working</a:t>
            </a:r>
            <a:r>
              <a:rPr lang="cs-CZ" sz="1700" dirty="0"/>
              <a:t> on a </a:t>
            </a:r>
            <a:r>
              <a:rPr lang="cs-CZ" sz="1700" dirty="0" err="1"/>
              <a:t>topic</a:t>
            </a:r>
            <a:r>
              <a:rPr lang="cs-CZ" sz="1700" dirty="0"/>
              <a:t> </a:t>
            </a:r>
            <a:r>
              <a:rPr lang="cs-CZ" sz="1700" dirty="0" err="1"/>
              <a:t>or</a:t>
            </a:r>
            <a:r>
              <a:rPr lang="cs-CZ" sz="1700" dirty="0"/>
              <a:t> story early on. In </a:t>
            </a:r>
            <a:r>
              <a:rPr lang="cs-CZ" sz="1700" dirty="0" err="1"/>
              <a:t>cooperation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CGs</a:t>
            </a:r>
            <a:r>
              <a:rPr lang="cs-CZ" sz="1700" dirty="0"/>
              <a:t> he </a:t>
            </a:r>
            <a:r>
              <a:rPr lang="cs-CZ" sz="1700" dirty="0" err="1"/>
              <a:t>prepares</a:t>
            </a:r>
            <a:r>
              <a:rPr lang="cs-CZ" sz="1700" dirty="0"/>
              <a:t> </a:t>
            </a:r>
            <a:r>
              <a:rPr lang="cs-CZ" sz="1700" dirty="0" err="1"/>
              <a:t>dramaturgical</a:t>
            </a:r>
            <a:r>
              <a:rPr lang="cs-CZ" sz="1700" dirty="0"/>
              <a:t> and </a:t>
            </a:r>
            <a:r>
              <a:rPr lang="cs-CZ" sz="1700" dirty="0" err="1"/>
              <a:t>production</a:t>
            </a:r>
            <a:r>
              <a:rPr lang="cs-CZ" sz="1700" dirty="0"/>
              <a:t> </a:t>
            </a:r>
            <a:r>
              <a:rPr lang="cs-CZ" sz="1700" dirty="0" err="1"/>
              <a:t>plans</a:t>
            </a:r>
            <a:r>
              <a:rPr lang="cs-CZ" sz="1700" dirty="0"/>
              <a:t>, he </a:t>
            </a:r>
            <a:r>
              <a:rPr lang="cs-CZ" sz="1700" dirty="0" err="1"/>
              <a:t>reviews</a:t>
            </a:r>
            <a:r>
              <a:rPr lang="cs-CZ" sz="1700" dirty="0"/>
              <a:t> </a:t>
            </a:r>
            <a:r>
              <a:rPr lang="cs-CZ" sz="1700" dirty="0" err="1"/>
              <a:t>them</a:t>
            </a:r>
            <a:r>
              <a:rPr lang="cs-CZ" sz="1700" dirty="0"/>
              <a:t> </a:t>
            </a:r>
            <a:r>
              <a:rPr lang="cs-CZ" sz="1700" dirty="0" err="1"/>
              <a:t>from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idelogical</a:t>
            </a:r>
            <a:r>
              <a:rPr lang="cs-CZ" sz="1700" dirty="0"/>
              <a:t> and </a:t>
            </a:r>
            <a:r>
              <a:rPr lang="cs-CZ" sz="1700" dirty="0" err="1"/>
              <a:t>artistic</a:t>
            </a:r>
            <a:r>
              <a:rPr lang="cs-CZ" sz="1700" dirty="0"/>
              <a:t> </a:t>
            </a:r>
            <a:r>
              <a:rPr lang="cs-CZ" sz="1700" dirty="0" err="1"/>
              <a:t>perspectives</a:t>
            </a:r>
            <a:r>
              <a:rPr lang="cs-CZ" sz="1700" dirty="0"/>
              <a:t>, he </a:t>
            </a:r>
            <a:r>
              <a:rPr lang="cs-CZ" sz="1700" dirty="0" err="1"/>
              <a:t>greenlights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screenplays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films</a:t>
            </a:r>
            <a:r>
              <a:rPr lang="cs-CZ" sz="1700" dirty="0"/>
              <a:t> in </a:t>
            </a:r>
            <a:r>
              <a:rPr lang="cs-CZ" sz="1700" dirty="0" err="1"/>
              <a:t>preproduction</a:t>
            </a:r>
            <a:r>
              <a:rPr lang="cs-CZ" sz="1700" dirty="0"/>
              <a:t>; he </a:t>
            </a:r>
            <a:r>
              <a:rPr lang="cs-CZ" sz="1700" dirty="0" err="1"/>
              <a:t>can</a:t>
            </a:r>
            <a:r>
              <a:rPr lang="cs-CZ" sz="1700" dirty="0"/>
              <a:t> </a:t>
            </a:r>
            <a:r>
              <a:rPr lang="cs-CZ" sz="1700" dirty="0" err="1"/>
              <a:t>request</a:t>
            </a:r>
            <a:r>
              <a:rPr lang="cs-CZ" sz="1700" dirty="0"/>
              <a:t> </a:t>
            </a:r>
            <a:r>
              <a:rPr lang="cs-CZ" sz="1700" dirty="0" err="1"/>
              <a:t>review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any</a:t>
            </a:r>
            <a:r>
              <a:rPr lang="cs-CZ" sz="1700" dirty="0"/>
              <a:t> story in </a:t>
            </a:r>
            <a:r>
              <a:rPr lang="cs-CZ" sz="1700" dirty="0" err="1"/>
              <a:t>any</a:t>
            </a:r>
            <a:r>
              <a:rPr lang="cs-CZ" sz="1700" dirty="0"/>
              <a:t> </a:t>
            </a:r>
            <a:r>
              <a:rPr lang="cs-CZ" sz="1700" dirty="0" err="1"/>
              <a:t>stage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creative</a:t>
            </a:r>
            <a:r>
              <a:rPr lang="cs-CZ" sz="1700" dirty="0"/>
              <a:t> proces; he </a:t>
            </a:r>
            <a:r>
              <a:rPr lang="cs-CZ" sz="1700" dirty="0" err="1"/>
              <a:t>can</a:t>
            </a:r>
            <a:r>
              <a:rPr lang="cs-CZ" sz="1700" dirty="0"/>
              <a:t> </a:t>
            </a:r>
            <a:r>
              <a:rPr lang="cs-CZ" sz="1700" dirty="0" err="1"/>
              <a:t>attend</a:t>
            </a:r>
            <a:r>
              <a:rPr lang="cs-CZ" sz="1700" dirty="0"/>
              <a:t> </a:t>
            </a:r>
            <a:r>
              <a:rPr lang="cs-CZ" sz="1700" dirty="0" err="1"/>
              <a:t>meetings</a:t>
            </a:r>
            <a:r>
              <a:rPr lang="cs-CZ" sz="1700" dirty="0"/>
              <a:t>, </a:t>
            </a:r>
            <a:r>
              <a:rPr lang="cs-CZ" sz="1700" dirty="0" err="1"/>
              <a:t>screenings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dailies</a:t>
            </a:r>
            <a:r>
              <a:rPr lang="cs-CZ" sz="1700" dirty="0"/>
              <a:t> and </a:t>
            </a:r>
            <a:r>
              <a:rPr lang="cs-CZ" sz="1700" dirty="0" err="1"/>
              <a:t>suggest</a:t>
            </a:r>
            <a:r>
              <a:rPr lang="cs-CZ" sz="1700" dirty="0"/>
              <a:t> </a:t>
            </a:r>
            <a:r>
              <a:rPr lang="cs-CZ" sz="1700" dirty="0" err="1"/>
              <a:t>revisions</a:t>
            </a:r>
            <a:r>
              <a:rPr lang="cs-CZ" sz="1700" dirty="0"/>
              <a:t>. In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years</a:t>
            </a:r>
            <a:r>
              <a:rPr lang="cs-CZ" sz="1700" dirty="0"/>
              <a:t> 1960–1968 </a:t>
            </a:r>
            <a:r>
              <a:rPr lang="cs-CZ" sz="1700" dirty="0" err="1"/>
              <a:t>this</a:t>
            </a:r>
            <a:r>
              <a:rPr lang="cs-CZ" sz="1700" dirty="0"/>
              <a:t> man </a:t>
            </a:r>
            <a:r>
              <a:rPr lang="cs-CZ" sz="1700" dirty="0" err="1"/>
              <a:t>was</a:t>
            </a:r>
            <a:r>
              <a:rPr lang="cs-CZ" sz="1700" dirty="0"/>
              <a:t> </a:t>
            </a:r>
            <a:r>
              <a:rPr lang="cs-CZ" sz="1700" b="1" dirty="0"/>
              <a:t>Břetislav Kunc.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700" dirty="0" err="1"/>
              <a:t>Censorship</a:t>
            </a:r>
            <a:r>
              <a:rPr lang="cs-CZ" sz="1700" dirty="0"/>
              <a:t> </a:t>
            </a:r>
            <a:r>
              <a:rPr lang="cs-CZ" sz="1700" dirty="0" err="1"/>
              <a:t>was</a:t>
            </a:r>
            <a:r>
              <a:rPr lang="cs-CZ" sz="1700" dirty="0"/>
              <a:t> </a:t>
            </a:r>
            <a:r>
              <a:rPr lang="cs-CZ" sz="1700" dirty="0" err="1"/>
              <a:t>carried</a:t>
            </a:r>
            <a:r>
              <a:rPr lang="cs-CZ" sz="1700" dirty="0"/>
              <a:t> </a:t>
            </a:r>
            <a:r>
              <a:rPr lang="cs-CZ" sz="1700" dirty="0" err="1"/>
              <a:t>out</a:t>
            </a:r>
            <a:r>
              <a:rPr lang="cs-CZ" sz="1700" dirty="0"/>
              <a:t> by </a:t>
            </a:r>
            <a:r>
              <a:rPr lang="cs-CZ" sz="1700" dirty="0" err="1"/>
              <a:t>individual</a:t>
            </a:r>
            <a:r>
              <a:rPr lang="cs-CZ" sz="1700" dirty="0"/>
              <a:t> </a:t>
            </a:r>
            <a:r>
              <a:rPr lang="cs-CZ" sz="1700" dirty="0" err="1"/>
              <a:t>dramaturgs</a:t>
            </a:r>
            <a:r>
              <a:rPr lang="cs-CZ" sz="1700" dirty="0"/>
              <a:t> </a:t>
            </a:r>
            <a:r>
              <a:rPr lang="cs-CZ" sz="1700" dirty="0" err="1"/>
              <a:t>or</a:t>
            </a:r>
            <a:r>
              <a:rPr lang="cs-CZ" sz="1700" dirty="0"/>
              <a:t> CG </a:t>
            </a:r>
            <a:r>
              <a:rPr lang="cs-CZ" sz="1700" dirty="0" err="1"/>
              <a:t>leaders</a:t>
            </a:r>
            <a:r>
              <a:rPr lang="cs-CZ" sz="1700" dirty="0"/>
              <a:t> </a:t>
            </a:r>
            <a:r>
              <a:rPr lang="cs-CZ" sz="1700" dirty="0" err="1"/>
              <a:t>once</a:t>
            </a:r>
            <a:r>
              <a:rPr lang="cs-CZ" sz="1700" dirty="0"/>
              <a:t> </a:t>
            </a:r>
            <a:r>
              <a:rPr lang="cs-CZ" sz="1700" dirty="0" err="1"/>
              <a:t>they</a:t>
            </a:r>
            <a:r>
              <a:rPr lang="cs-CZ" sz="1700" dirty="0"/>
              <a:t> </a:t>
            </a:r>
            <a:r>
              <a:rPr lang="cs-CZ" sz="1700" dirty="0" err="1"/>
              <a:t>declined</a:t>
            </a:r>
            <a:r>
              <a:rPr lang="cs-CZ" sz="1700" dirty="0"/>
              <a:t> to </a:t>
            </a:r>
            <a:r>
              <a:rPr lang="cs-CZ" sz="1700" dirty="0" err="1"/>
              <a:t>work</a:t>
            </a:r>
            <a:r>
              <a:rPr lang="cs-CZ" sz="1700" dirty="0"/>
              <a:t> on </a:t>
            </a:r>
            <a:r>
              <a:rPr lang="cs-CZ" sz="1700" dirty="0" err="1"/>
              <a:t>potentially</a:t>
            </a:r>
            <a:r>
              <a:rPr lang="cs-CZ" sz="1700" dirty="0"/>
              <a:t> risky </a:t>
            </a:r>
            <a:r>
              <a:rPr lang="cs-CZ" sz="1700" dirty="0" err="1"/>
              <a:t>topics</a:t>
            </a:r>
            <a:r>
              <a:rPr lang="cs-CZ" sz="1700" dirty="0"/>
              <a:t> and </a:t>
            </a:r>
            <a:r>
              <a:rPr lang="cs-CZ" sz="1700" dirty="0" err="1"/>
              <a:t>stories</a:t>
            </a:r>
            <a:r>
              <a:rPr lang="cs-CZ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123605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1617</Words>
  <Application>Microsoft Office PowerPoint</Application>
  <PresentationFormat>Předvádění na obrazovce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Helvetica Neue</vt:lpstr>
      <vt:lpstr>Tahoma</vt:lpstr>
      <vt:lpstr>Wingdings</vt:lpstr>
      <vt:lpstr>Prezentace_MU_CZ</vt:lpstr>
      <vt:lpstr>Czech New Wave CZS36 + CMA018</vt:lpstr>
      <vt:lpstr>The Cremator (1968) </vt:lpstr>
      <vt:lpstr>The Cremator – discussion points</vt:lpstr>
      <vt:lpstr>The Cremator – horror a la Czech</vt:lpstr>
      <vt:lpstr>Juraj Herz 1934–2018 </vt:lpstr>
      <vt:lpstr>About the oral exam:</vt:lpstr>
      <vt:lpstr>Films for your oral exam resumés</vt:lpstr>
      <vt:lpstr>Censorship…</vt:lpstr>
      <vt:lpstr>Cinema censorship institutions (on the side of film production) </vt:lpstr>
      <vt:lpstr>Crucial factor: decentralized dramaturgy</vt:lpstr>
      <vt:lpstr>1962–1965: the years of carefull liberalization </vt:lpstr>
      <vt:lpstr>1965: the year of problematic films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11</cp:revision>
  <dcterms:created xsi:type="dcterms:W3CDTF">2022-11-14T15:55:50Z</dcterms:created>
  <dcterms:modified xsi:type="dcterms:W3CDTF">2023-11-30T10:36:12Z</dcterms:modified>
</cp:coreProperties>
</file>