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57" r:id="rId1"/>
  </p:sldMasterIdLst>
  <p:notesMasterIdLst>
    <p:notesMasterId r:id="rId38"/>
  </p:notesMasterIdLst>
  <p:handoutMasterIdLst>
    <p:handoutMasterId r:id="rId39"/>
  </p:handoutMasterIdLst>
  <p:sldIdLst>
    <p:sldId id="256" r:id="rId2"/>
    <p:sldId id="314" r:id="rId3"/>
    <p:sldId id="315" r:id="rId4"/>
    <p:sldId id="263" r:id="rId5"/>
    <p:sldId id="266" r:id="rId6"/>
    <p:sldId id="261" r:id="rId7"/>
    <p:sldId id="265" r:id="rId8"/>
    <p:sldId id="267" r:id="rId9"/>
    <p:sldId id="280" r:id="rId10"/>
    <p:sldId id="281" r:id="rId11"/>
    <p:sldId id="284" r:id="rId12"/>
    <p:sldId id="285" r:id="rId13"/>
    <p:sldId id="287" r:id="rId14"/>
    <p:sldId id="311" r:id="rId15"/>
    <p:sldId id="312" r:id="rId16"/>
    <p:sldId id="259" r:id="rId17"/>
    <p:sldId id="264" r:id="rId18"/>
    <p:sldId id="292" r:id="rId19"/>
    <p:sldId id="293" r:id="rId20"/>
    <p:sldId id="294" r:id="rId21"/>
    <p:sldId id="295" r:id="rId22"/>
    <p:sldId id="296" r:id="rId23"/>
    <p:sldId id="297" r:id="rId24"/>
    <p:sldId id="298" r:id="rId25"/>
    <p:sldId id="268" r:id="rId26"/>
    <p:sldId id="273" r:id="rId27"/>
    <p:sldId id="275" r:id="rId28"/>
    <p:sldId id="276" r:id="rId29"/>
    <p:sldId id="299" r:id="rId30"/>
    <p:sldId id="300" r:id="rId31"/>
    <p:sldId id="313" r:id="rId32"/>
    <p:sldId id="308" r:id="rId33"/>
    <p:sldId id="307" r:id="rId34"/>
    <p:sldId id="306" r:id="rId35"/>
    <p:sldId id="309" r:id="rId36"/>
    <p:sldId id="310" r:id="rId37"/>
  </p:sldIdLst>
  <p:sldSz cx="12192000" cy="6858000"/>
  <p:notesSz cx="6858000" cy="9144000"/>
  <p:defaultTextStyle>
    <a:defPPr>
      <a:defRPr lang="en-US"/>
    </a:defPPr>
    <a:lvl1pPr algn="l" rtl="0" fontAlgn="base">
      <a:spcBef>
        <a:spcPct val="0"/>
      </a:spcBef>
      <a:spcAft>
        <a:spcPct val="0"/>
      </a:spcAft>
      <a:defRPr sz="2400" kern="1200">
        <a:solidFill>
          <a:schemeClr val="tx1"/>
        </a:solidFill>
        <a:latin typeface="Tahoma" pitchFamily="34" charset="0"/>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p:defaultTextStyle>
  <p:extLst>
    <p:ext uri="{521415D9-36F7-43E2-AB2F-B90AF26B5E84}">
      <p14:sectionLst xmlns:p14="http://schemas.microsoft.com/office/powerpoint/2010/main">
        <p14:section name="Výchozí oddíl" id="{657F8131-D696-4D4F-A479-C2227FD2615F}">
          <p14:sldIdLst>
            <p14:sldId id="256"/>
            <p14:sldId id="314"/>
            <p14:sldId id="315"/>
            <p14:sldId id="263"/>
            <p14:sldId id="266"/>
            <p14:sldId id="261"/>
            <p14:sldId id="265"/>
            <p14:sldId id="267"/>
            <p14:sldId id="280"/>
            <p14:sldId id="281"/>
            <p14:sldId id="284"/>
            <p14:sldId id="285"/>
            <p14:sldId id="287"/>
            <p14:sldId id="311"/>
            <p14:sldId id="312"/>
            <p14:sldId id="259"/>
            <p14:sldId id="264"/>
            <p14:sldId id="292"/>
            <p14:sldId id="293"/>
            <p14:sldId id="294"/>
            <p14:sldId id="295"/>
            <p14:sldId id="296"/>
            <p14:sldId id="297"/>
            <p14:sldId id="298"/>
            <p14:sldId id="268"/>
            <p14:sldId id="273"/>
            <p14:sldId id="275"/>
            <p14:sldId id="276"/>
            <p14:sldId id="299"/>
            <p14:sldId id="300"/>
            <p14:sldId id="313"/>
            <p14:sldId id="308"/>
            <p14:sldId id="307"/>
            <p14:sldId id="306"/>
            <p14:sldId id="309"/>
            <p14:sldId id="310"/>
          </p14:sldIdLst>
        </p14:section>
      </p14:sectionLst>
    </p:ext>
    <p:ext uri="{EFAFB233-063F-42B5-8137-9DF3F51BA10A}">
      <p15:sldGuideLst xmlns:p15="http://schemas.microsoft.com/office/powerpoint/2012/main">
        <p15:guide id="1" orient="horz" pos="1120" userDrawn="1">
          <p15:clr>
            <a:srgbClr val="A4A3A4"/>
          </p15:clr>
        </p15:guide>
        <p15:guide id="2" orient="horz" pos="1272" userDrawn="1">
          <p15:clr>
            <a:srgbClr val="A4A3A4"/>
          </p15:clr>
        </p15:guide>
        <p15:guide id="3" orient="horz" pos="715" userDrawn="1">
          <p15:clr>
            <a:srgbClr val="A4A3A4"/>
          </p15:clr>
        </p15:guide>
        <p15:guide id="4" orient="horz" pos="3861" userDrawn="1">
          <p15:clr>
            <a:srgbClr val="A4A3A4"/>
          </p15:clr>
        </p15:guide>
        <p15:guide id="5" orient="horz" pos="3944" userDrawn="1">
          <p15:clr>
            <a:srgbClr val="A4A3A4"/>
          </p15:clr>
        </p15:guide>
        <p15:guide id="6" pos="428" userDrawn="1">
          <p15:clr>
            <a:srgbClr val="A4A3A4"/>
          </p15:clr>
        </p15:guide>
        <p15:guide id="7" pos="7224" userDrawn="1">
          <p15:clr>
            <a:srgbClr val="A4A3A4"/>
          </p15:clr>
        </p15:guide>
        <p15:guide id="8" pos="909" userDrawn="1">
          <p15:clr>
            <a:srgbClr val="A4A3A4"/>
          </p15:clr>
        </p15:guide>
        <p15:guide id="9" pos="3688" userDrawn="1">
          <p15:clr>
            <a:srgbClr val="A4A3A4"/>
          </p15:clr>
        </p15:guide>
        <p15:guide id="10" pos="396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DC"/>
    <a:srgbClr val="9100DC"/>
    <a:srgbClr val="F01928"/>
    <a:srgbClr val="5AC8AF"/>
    <a:srgbClr val="00287D"/>
    <a:srgbClr val="9696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195" autoAdjust="0"/>
    <p:restoredTop sz="78623" autoAdjust="0"/>
  </p:normalViewPr>
  <p:slideViewPr>
    <p:cSldViewPr snapToGrid="0">
      <p:cViewPr varScale="1">
        <p:scale>
          <a:sx n="49" d="100"/>
          <a:sy n="49" d="100"/>
        </p:scale>
        <p:origin x="1328" y="48"/>
      </p:cViewPr>
      <p:guideLst>
        <p:guide orient="horz" pos="1120"/>
        <p:guide orient="horz" pos="1272"/>
        <p:guide orient="horz" pos="715"/>
        <p:guide orient="horz" pos="3861"/>
        <p:guide orient="horz" pos="3944"/>
        <p:guide pos="428"/>
        <p:guide pos="7224"/>
        <p:guide pos="909"/>
        <p:guide pos="3688"/>
        <p:guide pos="3968"/>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56" d="100"/>
          <a:sy n="56" d="100"/>
        </p:scale>
        <p:origin x="1800"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035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cs-CZ" altLang="cs-CZ"/>
          </a:p>
        </p:txBody>
      </p:sp>
      <p:sp>
        <p:nvSpPr>
          <p:cNvPr id="100355"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cs-CZ" altLang="cs-CZ"/>
          </a:p>
        </p:txBody>
      </p:sp>
      <p:sp>
        <p:nvSpPr>
          <p:cNvPr id="100356"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cs-CZ" altLang="cs-CZ"/>
          </a:p>
        </p:txBody>
      </p:sp>
      <p:sp>
        <p:nvSpPr>
          <p:cNvPr id="100357"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C634D9CB-1186-4E97-85EF-EEFDD3E78B1E}" type="slidenum">
              <a:rPr lang="cs-CZ" altLang="cs-CZ"/>
              <a:pPr/>
              <a:t>‹#›</a:t>
            </a:fld>
            <a:endParaRPr lang="cs-CZ" altLang="cs-CZ"/>
          </a:p>
        </p:txBody>
      </p:sp>
    </p:spTree>
    <p:extLst>
      <p:ext uri="{BB962C8B-B14F-4D97-AF65-F5344CB8AC3E}">
        <p14:creationId xmlns:p14="http://schemas.microsoft.com/office/powerpoint/2010/main" val="18451449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0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charset="0"/>
              </a:defRPr>
            </a:lvl1pPr>
          </a:lstStyle>
          <a:p>
            <a:endParaRPr lang="cs-CZ" altLang="cs-CZ"/>
          </a:p>
        </p:txBody>
      </p:sp>
      <p:sp>
        <p:nvSpPr>
          <p:cNvPr id="10240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endParaRPr lang="cs-CZ" altLang="cs-CZ"/>
          </a:p>
        </p:txBody>
      </p:sp>
      <p:sp>
        <p:nvSpPr>
          <p:cNvPr id="102404"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0240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cs-CZ" altLang="cs-CZ"/>
              <a:t>Klepnutím lze upravit styly předlohy textu.</a:t>
            </a:r>
          </a:p>
          <a:p>
            <a:pPr lvl="1"/>
            <a:r>
              <a:rPr lang="cs-CZ" altLang="cs-CZ"/>
              <a:t>Druhá úroveň</a:t>
            </a:r>
          </a:p>
          <a:p>
            <a:pPr lvl="2"/>
            <a:r>
              <a:rPr lang="cs-CZ" altLang="cs-CZ"/>
              <a:t>Třetí úroveň</a:t>
            </a:r>
          </a:p>
          <a:p>
            <a:pPr lvl="3"/>
            <a:r>
              <a:rPr lang="cs-CZ" altLang="cs-CZ"/>
              <a:t>Čtvrtá úroveň</a:t>
            </a:r>
          </a:p>
          <a:p>
            <a:pPr lvl="4"/>
            <a:r>
              <a:rPr lang="cs-CZ" altLang="cs-CZ"/>
              <a:t>Pátá úroveň</a:t>
            </a:r>
          </a:p>
        </p:txBody>
      </p:sp>
      <p:sp>
        <p:nvSpPr>
          <p:cNvPr id="10240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charset="0"/>
              </a:defRPr>
            </a:lvl1pPr>
          </a:lstStyle>
          <a:p>
            <a:endParaRPr lang="cs-CZ" altLang="cs-CZ"/>
          </a:p>
        </p:txBody>
      </p:sp>
      <p:sp>
        <p:nvSpPr>
          <p:cNvPr id="10240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fld id="{061A6D36-8CFB-40FE-8D60-D2050488125D}" type="slidenum">
              <a:rPr lang="cs-CZ" altLang="cs-CZ"/>
              <a:pPr/>
              <a:t>‹#›</a:t>
            </a:fld>
            <a:endParaRPr lang="cs-CZ" altLang="cs-CZ"/>
          </a:p>
        </p:txBody>
      </p:sp>
    </p:spTree>
    <p:extLst>
      <p:ext uri="{BB962C8B-B14F-4D97-AF65-F5344CB8AC3E}">
        <p14:creationId xmlns:p14="http://schemas.microsoft.com/office/powerpoint/2010/main" val="13881114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Arial" charset="0"/>
        <a:ea typeface="+mn-ea"/>
        <a:cs typeface="+mn-cs"/>
      </a:defRPr>
    </a:lvl1pPr>
    <a:lvl2pPr marL="457200" algn="l" rtl="0" fontAlgn="base">
      <a:spcBef>
        <a:spcPct val="30000"/>
      </a:spcBef>
      <a:spcAft>
        <a:spcPct val="0"/>
      </a:spcAft>
      <a:defRPr kumimoji="1" sz="1200" kern="1200">
        <a:solidFill>
          <a:schemeClr val="tx1"/>
        </a:solidFill>
        <a:latin typeface="Arial" charset="0"/>
        <a:ea typeface="+mn-ea"/>
        <a:cs typeface="+mn-cs"/>
      </a:defRPr>
    </a:lvl2pPr>
    <a:lvl3pPr marL="914400" algn="l" rtl="0" fontAlgn="base">
      <a:spcBef>
        <a:spcPct val="30000"/>
      </a:spcBef>
      <a:spcAft>
        <a:spcPct val="0"/>
      </a:spcAft>
      <a:defRPr kumimoji="1" sz="1200" kern="1200">
        <a:solidFill>
          <a:schemeClr val="tx1"/>
        </a:solidFill>
        <a:latin typeface="Arial" charset="0"/>
        <a:ea typeface="+mn-ea"/>
        <a:cs typeface="+mn-cs"/>
      </a:defRPr>
    </a:lvl3pPr>
    <a:lvl4pPr marL="1371600" algn="l" rtl="0" fontAlgn="base">
      <a:spcBef>
        <a:spcPct val="30000"/>
      </a:spcBef>
      <a:spcAft>
        <a:spcPct val="0"/>
      </a:spcAft>
      <a:defRPr kumimoji="1" sz="1200" kern="1200">
        <a:solidFill>
          <a:schemeClr val="tx1"/>
        </a:solidFill>
        <a:latin typeface="Arial" charset="0"/>
        <a:ea typeface="+mn-ea"/>
        <a:cs typeface="+mn-cs"/>
      </a:defRPr>
    </a:lvl4pPr>
    <a:lvl5pPr marL="1828800" algn="l" rtl="0" fontAlgn="base">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61A6D36-8CFB-40FE-8D60-D2050488125D}" type="slidenum">
              <a:rPr lang="cs-CZ" altLang="cs-CZ" smtClean="0"/>
              <a:pPr/>
              <a:t>4</a:t>
            </a:fld>
            <a:endParaRPr lang="cs-CZ" altLang="cs-CZ"/>
          </a:p>
        </p:txBody>
      </p:sp>
    </p:spTree>
    <p:extLst>
      <p:ext uri="{BB962C8B-B14F-4D97-AF65-F5344CB8AC3E}">
        <p14:creationId xmlns:p14="http://schemas.microsoft.com/office/powerpoint/2010/main" val="36017816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61A6D36-8CFB-40FE-8D60-D2050488125D}" type="slidenum">
              <a:rPr kumimoji="0" lang="cs-CZ" altLang="cs-CZ"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27</a:t>
            </a:fld>
            <a:endParaRPr kumimoji="0" lang="cs-CZ" altLang="cs-CZ"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8500468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61A6D36-8CFB-40FE-8D60-D2050488125D}" type="slidenum">
              <a:rPr kumimoji="0" lang="cs-CZ" altLang="cs-CZ"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32</a:t>
            </a:fld>
            <a:endParaRPr kumimoji="0" lang="cs-CZ" altLang="cs-CZ"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3852259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61A6D36-8CFB-40FE-8D60-D2050488125D}" type="slidenum">
              <a:rPr kumimoji="0" lang="cs-CZ" altLang="cs-CZ"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34</a:t>
            </a:fld>
            <a:endParaRPr kumimoji="0" lang="cs-CZ" altLang="cs-CZ"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1443673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61A6D36-8CFB-40FE-8D60-D2050488125D}" type="slidenum">
              <a:rPr kumimoji="0" lang="cs-CZ" altLang="cs-CZ"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36</a:t>
            </a:fld>
            <a:endParaRPr kumimoji="0" lang="cs-CZ" altLang="cs-CZ"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6398333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61A6D36-8CFB-40FE-8D60-D2050488125D}" type="slidenum">
              <a:rPr kumimoji="0" lang="cs-CZ" altLang="cs-CZ"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cs-CZ" altLang="cs-CZ"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4757959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61A6D36-8CFB-40FE-8D60-D2050488125D}" type="slidenum">
              <a:rPr kumimoji="0" lang="cs-CZ" altLang="cs-CZ"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cs-CZ" altLang="cs-CZ"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9910356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61A6D36-8CFB-40FE-8D60-D2050488125D}" type="slidenum">
              <a:rPr kumimoji="0" lang="cs-CZ" altLang="cs-CZ"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cs-CZ" altLang="cs-CZ"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0743434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61A6D36-8CFB-40FE-8D60-D2050488125D}" type="slidenum">
              <a:rPr kumimoji="0" lang="cs-CZ" altLang="cs-CZ"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cs-CZ" altLang="cs-CZ"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628030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61A6D36-8CFB-40FE-8D60-D2050488125D}" type="slidenum">
              <a:rPr kumimoji="0" lang="cs-CZ" altLang="cs-CZ"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cs-CZ" altLang="cs-CZ"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6768568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US" dirty="0"/>
          </a:p>
        </p:txBody>
      </p:sp>
      <p:sp>
        <p:nvSpPr>
          <p:cNvPr id="4" name="Zástupný symbol pro číslo snímku 3"/>
          <p:cNvSpPr>
            <a:spLocks noGrp="1"/>
          </p:cNvSpPr>
          <p:nvPr>
            <p:ph type="sldNum" sz="quarter" idx="5"/>
          </p:nvPr>
        </p:nvSpPr>
        <p:spPr/>
        <p:txBody>
          <a:bodyPr/>
          <a:lstStyle/>
          <a:p>
            <a:fld id="{061A6D36-8CFB-40FE-8D60-D2050488125D}" type="slidenum">
              <a:rPr lang="cs-CZ" altLang="cs-CZ" smtClean="0"/>
              <a:pPr/>
              <a:t>20</a:t>
            </a:fld>
            <a:endParaRPr lang="cs-CZ" altLang="cs-CZ"/>
          </a:p>
        </p:txBody>
      </p:sp>
    </p:spTree>
    <p:extLst>
      <p:ext uri="{BB962C8B-B14F-4D97-AF65-F5344CB8AC3E}">
        <p14:creationId xmlns:p14="http://schemas.microsoft.com/office/powerpoint/2010/main" val="23229533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61A6D36-8CFB-40FE-8D60-D2050488125D}" type="slidenum">
              <a:rPr kumimoji="0" lang="cs-CZ" altLang="cs-CZ"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23</a:t>
            </a:fld>
            <a:endParaRPr kumimoji="0" lang="cs-CZ" altLang="cs-CZ"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8634673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US"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61A6D36-8CFB-40FE-8D60-D2050488125D}" type="slidenum">
              <a:rPr kumimoji="0" lang="cs-CZ" altLang="cs-CZ"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25</a:t>
            </a:fld>
            <a:endParaRPr kumimoji="0" lang="cs-CZ" altLang="cs-CZ"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65249586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Úvodní snímek">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lvl1pPr>
              <a:defRPr/>
            </a:lvl1pPr>
          </a:lstStyle>
          <a:p>
            <a:r>
              <a:rPr lang="cs-CZ"/>
              <a:t>Zápatí prezentace</a:t>
            </a:r>
            <a:endParaRPr lang="cs-CZ" dirty="0"/>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p>
            <a:fld id="{0DE708CC-0C3F-4567-9698-B54C0F35BD31}" type="slidenum">
              <a:rPr lang="cs-CZ" altLang="cs-CZ" noProof="0" smtClean="0"/>
              <a:pPr/>
              <a:t>‹#›</a:t>
            </a:fld>
            <a:endParaRPr lang="cs-CZ" altLang="cs-CZ" noProof="0"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hasCustomPrompt="1"/>
          </p:nvPr>
        </p:nvSpPr>
        <p:spPr>
          <a:xfrm>
            <a:off x="398502" y="2900365"/>
            <a:ext cx="11361600" cy="1171580"/>
          </a:xfrm>
        </p:spPr>
        <p:txBody>
          <a:bodyPr anchor="t"/>
          <a:lstStyle>
            <a:lvl1pPr algn="l">
              <a:lnSpc>
                <a:spcPts val="4400"/>
              </a:lnSpc>
              <a:defRPr sz="4400"/>
            </a:lvl1pPr>
          </a:lstStyle>
          <a:p>
            <a:r>
              <a:rPr lang="cs-CZ" dirty="0"/>
              <a:t>Kliknutím vložíte nadpis</a:t>
            </a:r>
            <a:endParaRPr lang="cs-CZ" noProof="0" dirty="0"/>
          </a:p>
        </p:txBody>
      </p:sp>
      <p:sp>
        <p:nvSpPr>
          <p:cNvPr id="8" name="Podnadpis 2"/>
          <p:cNvSpPr>
            <a:spLocks noGrp="1"/>
          </p:cNvSpPr>
          <p:nvPr>
            <p:ph type="subTitle" idx="1" hasCustomPrompt="1"/>
          </p:nvPr>
        </p:nvSpPr>
        <p:spPr>
          <a:xfrm>
            <a:off x="398502" y="4116402"/>
            <a:ext cx="11361600" cy="698497"/>
          </a:xfrm>
        </p:spPr>
        <p:txBody>
          <a:bodyPr anchor="t"/>
          <a:lstStyle>
            <a:lvl1pPr marL="0" indent="0" algn="l">
              <a:buNone/>
              <a:defRPr lang="cs-CZ" sz="2400" b="0" dirty="0">
                <a:solidFill>
                  <a:schemeClr val="tx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cs-CZ" noProof="0" dirty="0"/>
              <a:t>Kliknutím vložíte podnadpis</a:t>
            </a:r>
          </a:p>
        </p:txBody>
      </p:sp>
      <p:pic>
        <p:nvPicPr>
          <p:cNvPr id="9" name="Obrázek 8">
            <a:extLst>
              <a:ext uri="{FF2B5EF4-FFF2-40B4-BE49-F238E27FC236}">
                <a16:creationId xmlns:a16="http://schemas.microsoft.com/office/drawing/2014/main" id="{1D911E5E-6197-7848-99A5-8C8627D11E8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14000" y="414000"/>
            <a:ext cx="2325600" cy="673200"/>
          </a:xfrm>
          <a:prstGeom prst="rect">
            <a:avLst/>
          </a:prstGeom>
        </p:spPr>
      </p:pic>
    </p:spTree>
    <p:extLst>
      <p:ext uri="{BB962C8B-B14F-4D97-AF65-F5344CB8AC3E}">
        <p14:creationId xmlns:p14="http://schemas.microsoft.com/office/powerpoint/2010/main" val="935384140"/>
      </p:ext>
    </p:extLst>
  </p:cSld>
  <p:clrMapOvr>
    <a:masterClrMapping/>
  </p:clrMapOvr>
  <p:extLst>
    <p:ext uri="{DCECCB84-F9BA-43D5-87BE-67443E8EF086}">
      <p15:sldGuideLst xmlns:p15="http://schemas.microsoft.com/office/powerpoint/2012/main">
        <p15:guide id="1" orient="horz" pos="2432" userDrawn="1">
          <p15:clr>
            <a:srgbClr val="FBAE40"/>
          </p15:clr>
        </p15:guide>
        <p15:guide id="2" pos="234"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brázky, text - dva sloupce">
    <p:spTree>
      <p:nvGrpSpPr>
        <p:cNvPr id="1" name=""/>
        <p:cNvGrpSpPr/>
        <p:nvPr/>
      </p:nvGrpSpPr>
      <p:grpSpPr>
        <a:xfrm>
          <a:off x="0" y="0"/>
          <a:ext cx="0" cy="0"/>
          <a:chOff x="0" y="0"/>
          <a:chExt cx="0" cy="0"/>
        </a:xfrm>
      </p:grpSpPr>
      <p:sp>
        <p:nvSpPr>
          <p:cNvPr id="12" name="Zástupný symbol pro obsah 12">
            <a:extLst>
              <a:ext uri="{FF2B5EF4-FFF2-40B4-BE49-F238E27FC236}">
                <a16:creationId xmlns:a16="http://schemas.microsoft.com/office/drawing/2014/main" id="{9622FDD6-5C71-4DE9-BFBE-6443A2855E5C}"/>
              </a:ext>
            </a:extLst>
          </p:cNvPr>
          <p:cNvSpPr>
            <a:spLocks noGrp="1"/>
          </p:cNvSpPr>
          <p:nvPr>
            <p:ph sz="quarter" idx="24" hasCustomPrompt="1"/>
          </p:nvPr>
        </p:nvSpPr>
        <p:spPr>
          <a:xfrm>
            <a:off x="719997" y="718712"/>
            <a:ext cx="5220001" cy="3204001"/>
          </a:xfrm>
        </p:spPr>
        <p:txBody>
          <a:bodyPr/>
          <a:lstStyle>
            <a:lvl1pPr algn="l">
              <a:defRPr/>
            </a:lvl1pPr>
          </a:lstStyle>
          <a:p>
            <a:pPr lvl="0"/>
            <a:r>
              <a:rPr lang="cs-CZ" noProof="0" dirty="0"/>
              <a:t>Kliknutím vložíte text</a:t>
            </a:r>
          </a:p>
        </p:txBody>
      </p:sp>
      <p:sp>
        <p:nvSpPr>
          <p:cNvPr id="2" name="Zástupný symbol pro zápatí 1"/>
          <p:cNvSpPr>
            <a:spLocks noGrp="1"/>
          </p:cNvSpPr>
          <p:nvPr>
            <p:ph type="ftr" sz="quarter" idx="10"/>
          </p:nvPr>
        </p:nvSpPr>
        <p:spPr/>
        <p:txBody>
          <a:bodyPr/>
          <a:lstStyle>
            <a:lvl1pPr>
              <a:defRPr/>
            </a:lvl1pPr>
          </a:lstStyle>
          <a:p>
            <a:r>
              <a:rPr lang="cs-CZ"/>
              <a:t>Zápatí prezentace</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9" name="Zástupný symbol pro text 5">
            <a:extLst>
              <a:ext uri="{FF2B5EF4-FFF2-40B4-BE49-F238E27FC236}">
                <a16:creationId xmlns:a16="http://schemas.microsoft.com/office/drawing/2014/main" id="{8D903DEB-B441-46DB-8462-2640DC8DB3E8}"/>
              </a:ext>
            </a:extLst>
          </p:cNvPr>
          <p:cNvSpPr>
            <a:spLocks noGrp="1"/>
          </p:cNvSpPr>
          <p:nvPr>
            <p:ph type="body" sz="quarter" idx="13" hasCustomPrompt="1"/>
          </p:nvPr>
        </p:nvSpPr>
        <p:spPr>
          <a:xfrm>
            <a:off x="719999" y="4500000"/>
            <a:ext cx="5220000" cy="1331998"/>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noProof="0" dirty="0"/>
              <a:t>Kliknutím vložíte text</a:t>
            </a:r>
          </a:p>
        </p:txBody>
      </p:sp>
      <p:sp>
        <p:nvSpPr>
          <p:cNvPr id="11" name="Zástupný symbol pro text 13">
            <a:extLst>
              <a:ext uri="{FF2B5EF4-FFF2-40B4-BE49-F238E27FC236}">
                <a16:creationId xmlns:a16="http://schemas.microsoft.com/office/drawing/2014/main" id="{66F1D7B9-D1BE-446E-87CA-6AD81AFA8389}"/>
              </a:ext>
            </a:extLst>
          </p:cNvPr>
          <p:cNvSpPr>
            <a:spLocks noGrp="1"/>
          </p:cNvSpPr>
          <p:nvPr>
            <p:ph type="body" sz="quarter" idx="19" hasCustomPrompt="1"/>
          </p:nvPr>
        </p:nvSpPr>
        <p:spPr>
          <a:xfrm>
            <a:off x="720724" y="4068000"/>
            <a:ext cx="5220000" cy="360000"/>
          </a:xfrm>
        </p:spPr>
        <p:txBody>
          <a:bodyPr/>
          <a:lstStyle>
            <a:lvl1pPr algn="l">
              <a:lnSpc>
                <a:spcPts val="1100"/>
              </a:lnSpc>
              <a:defRPr sz="1100" b="1"/>
            </a:lvl1pPr>
          </a:lstStyle>
          <a:p>
            <a:pPr lvl="0"/>
            <a:r>
              <a:rPr lang="cs-CZ" noProof="0" dirty="0"/>
              <a:t>Kliknutím vložíte text</a:t>
            </a:r>
          </a:p>
        </p:txBody>
      </p:sp>
      <p:sp>
        <p:nvSpPr>
          <p:cNvPr id="13" name="Zástupný symbol pro text 5">
            <a:extLst>
              <a:ext uri="{FF2B5EF4-FFF2-40B4-BE49-F238E27FC236}">
                <a16:creationId xmlns:a16="http://schemas.microsoft.com/office/drawing/2014/main" id="{3947EF07-8AF7-4904-8565-F5D81E4282DE}"/>
              </a:ext>
            </a:extLst>
          </p:cNvPr>
          <p:cNvSpPr>
            <a:spLocks noGrp="1"/>
          </p:cNvSpPr>
          <p:nvPr>
            <p:ph type="body" sz="quarter" idx="20" hasCustomPrompt="1"/>
          </p:nvPr>
        </p:nvSpPr>
        <p:spPr>
          <a:xfrm>
            <a:off x="6251278" y="4500000"/>
            <a:ext cx="5220000" cy="1331998"/>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noProof="0" dirty="0"/>
              <a:t>Kliknutím vložíte text</a:t>
            </a:r>
          </a:p>
        </p:txBody>
      </p:sp>
      <p:sp>
        <p:nvSpPr>
          <p:cNvPr id="15" name="Zástupný symbol pro text 13">
            <a:extLst>
              <a:ext uri="{FF2B5EF4-FFF2-40B4-BE49-F238E27FC236}">
                <a16:creationId xmlns:a16="http://schemas.microsoft.com/office/drawing/2014/main" id="{334B9440-7A06-4BF8-9532-C11248171B0C}"/>
              </a:ext>
            </a:extLst>
          </p:cNvPr>
          <p:cNvSpPr>
            <a:spLocks noGrp="1"/>
          </p:cNvSpPr>
          <p:nvPr>
            <p:ph type="body" sz="quarter" idx="22" hasCustomPrompt="1"/>
          </p:nvPr>
        </p:nvSpPr>
        <p:spPr>
          <a:xfrm>
            <a:off x="6252003" y="4068000"/>
            <a:ext cx="5220000" cy="360000"/>
          </a:xfrm>
        </p:spPr>
        <p:txBody>
          <a:bodyPr/>
          <a:lstStyle>
            <a:lvl1pPr algn="l">
              <a:lnSpc>
                <a:spcPts val="1100"/>
              </a:lnSpc>
              <a:defRPr sz="1100" b="1"/>
            </a:lvl1pPr>
          </a:lstStyle>
          <a:p>
            <a:pPr lvl="0"/>
            <a:r>
              <a:rPr lang="cs-CZ" noProof="0" dirty="0"/>
              <a:t>Kliknutím vložíte text</a:t>
            </a:r>
          </a:p>
        </p:txBody>
      </p:sp>
      <p:sp>
        <p:nvSpPr>
          <p:cNvPr id="17" name="Zástupný symbol pro obsah 12">
            <a:extLst>
              <a:ext uri="{FF2B5EF4-FFF2-40B4-BE49-F238E27FC236}">
                <a16:creationId xmlns:a16="http://schemas.microsoft.com/office/drawing/2014/main" id="{263AA377-982D-4CA3-B9BD-C61AF6524812}"/>
              </a:ext>
            </a:extLst>
          </p:cNvPr>
          <p:cNvSpPr>
            <a:spLocks noGrp="1"/>
          </p:cNvSpPr>
          <p:nvPr>
            <p:ph sz="quarter" idx="25" hasCustomPrompt="1"/>
          </p:nvPr>
        </p:nvSpPr>
        <p:spPr>
          <a:xfrm>
            <a:off x="6251278" y="718712"/>
            <a:ext cx="5220001" cy="3204001"/>
          </a:xfrm>
        </p:spPr>
        <p:txBody>
          <a:bodyPr/>
          <a:lstStyle>
            <a:lvl1pPr algn="l">
              <a:defRPr/>
            </a:lvl1pPr>
          </a:lstStyle>
          <a:p>
            <a:pPr lvl="0"/>
            <a:r>
              <a:rPr lang="cs-CZ" noProof="0" dirty="0"/>
              <a:t>Kliknutím vložíte text</a:t>
            </a:r>
          </a:p>
        </p:txBody>
      </p:sp>
      <p:pic>
        <p:nvPicPr>
          <p:cNvPr id="16" name="Obrázek 1">
            <a:extLst>
              <a:ext uri="{FF2B5EF4-FFF2-40B4-BE49-F238E27FC236}">
                <a16:creationId xmlns:a16="http://schemas.microsoft.com/office/drawing/2014/main" id="{7A558590-3D19-6C48-A2E2-AA9685798C9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645200" y="6127200"/>
            <a:ext cx="1119272" cy="324000"/>
          </a:xfrm>
          <a:prstGeom prst="rect">
            <a:avLst/>
          </a:prstGeom>
        </p:spPr>
      </p:pic>
    </p:spTree>
    <p:extLst>
      <p:ext uri="{BB962C8B-B14F-4D97-AF65-F5344CB8AC3E}">
        <p14:creationId xmlns:p14="http://schemas.microsoft.com/office/powerpoint/2010/main" val="17229866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rázdný">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t>Zápatí prezentace</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pic>
        <p:nvPicPr>
          <p:cNvPr id="5" name="Obrázek 1">
            <a:extLst>
              <a:ext uri="{FF2B5EF4-FFF2-40B4-BE49-F238E27FC236}">
                <a16:creationId xmlns:a16="http://schemas.microsoft.com/office/drawing/2014/main" id="{0F2C13CE-A0CC-E748-B805-EB1352FB7DC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645200" y="6127200"/>
            <a:ext cx="1119272" cy="324000"/>
          </a:xfrm>
          <a:prstGeom prst="rect">
            <a:avLst/>
          </a:prstGeom>
        </p:spPr>
      </p:pic>
    </p:spTree>
    <p:extLst>
      <p:ext uri="{BB962C8B-B14F-4D97-AF65-F5344CB8AC3E}">
        <p14:creationId xmlns:p14="http://schemas.microsoft.com/office/powerpoint/2010/main" val="7238907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Rozdělovník (alternativní) 1">
    <p:spTree>
      <p:nvGrpSpPr>
        <p:cNvPr id="1" name=""/>
        <p:cNvGrpSpPr/>
        <p:nvPr/>
      </p:nvGrpSpPr>
      <p:grpSpPr>
        <a:xfrm>
          <a:off x="0" y="0"/>
          <a:ext cx="0" cy="0"/>
          <a:chOff x="0" y="0"/>
          <a:chExt cx="0" cy="0"/>
        </a:xfrm>
      </p:grpSpPr>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p>
            <a:fld id="{0DE708CC-0C3F-4567-9698-B54C0F35BD31}" type="slidenum">
              <a:rPr lang="cs-CZ" altLang="cs-CZ" noProof="0" smtClean="0"/>
              <a:pPr/>
              <a:t>‹#›</a:t>
            </a:fld>
            <a:endParaRPr lang="cs-CZ" altLang="cs-CZ" noProof="0" dirty="0"/>
          </a:p>
        </p:txBody>
      </p:sp>
      <p:sp>
        <p:nvSpPr>
          <p:cNvPr id="11" name="Nadpis 6">
            <a:extLst>
              <a:ext uri="{FF2B5EF4-FFF2-40B4-BE49-F238E27FC236}">
                <a16:creationId xmlns:a16="http://schemas.microsoft.com/office/drawing/2014/main" id="{210CF170-3CE8-4094-B136-F821606CD84B}"/>
              </a:ext>
            </a:extLst>
          </p:cNvPr>
          <p:cNvSpPr>
            <a:spLocks noGrp="1"/>
          </p:cNvSpPr>
          <p:nvPr>
            <p:ph type="title" hasCustomPrompt="1"/>
          </p:nvPr>
        </p:nvSpPr>
        <p:spPr>
          <a:xfrm>
            <a:off x="398502" y="2900365"/>
            <a:ext cx="5246518" cy="1171580"/>
          </a:xfrm>
        </p:spPr>
        <p:txBody>
          <a:bodyPr anchor="t"/>
          <a:lstStyle>
            <a:lvl1pPr algn="l">
              <a:lnSpc>
                <a:spcPts val="4400"/>
              </a:lnSpc>
              <a:defRPr sz="4400">
                <a:solidFill>
                  <a:srgbClr val="0000DC"/>
                </a:solidFill>
              </a:defRPr>
            </a:lvl1pPr>
          </a:lstStyle>
          <a:p>
            <a:r>
              <a:rPr lang="cs-CZ" dirty="0"/>
              <a:t>Kliknutím vložíte nadpis</a:t>
            </a:r>
          </a:p>
        </p:txBody>
      </p:sp>
      <p:sp>
        <p:nvSpPr>
          <p:cNvPr id="12" name="Podnadpis 2">
            <a:extLst>
              <a:ext uri="{FF2B5EF4-FFF2-40B4-BE49-F238E27FC236}">
                <a16:creationId xmlns:a16="http://schemas.microsoft.com/office/drawing/2014/main" id="{F805DFF4-9876-466D-A663-D549EEF8195A}"/>
              </a:ext>
            </a:extLst>
          </p:cNvPr>
          <p:cNvSpPr>
            <a:spLocks noGrp="1"/>
          </p:cNvSpPr>
          <p:nvPr>
            <p:ph type="subTitle" idx="1" hasCustomPrompt="1"/>
          </p:nvPr>
        </p:nvSpPr>
        <p:spPr>
          <a:xfrm>
            <a:off x="398502" y="4116402"/>
            <a:ext cx="5246518" cy="698497"/>
          </a:xfrm>
        </p:spPr>
        <p:txBody>
          <a:bodyPr anchor="t"/>
          <a:lstStyle>
            <a:lvl1pPr marL="0" indent="0" algn="l">
              <a:buNone/>
              <a:defRPr lang="cs-CZ" sz="2400" b="0" dirty="0">
                <a:solidFill>
                  <a:srgbClr val="0000DC"/>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cs-CZ" noProof="0" dirty="0"/>
              <a:t>Kliknutím vložíte podnadpis</a:t>
            </a:r>
          </a:p>
        </p:txBody>
      </p:sp>
      <p:sp>
        <p:nvSpPr>
          <p:cNvPr id="9" name="Zástupný symbol pro obrázek 7">
            <a:extLst>
              <a:ext uri="{FF2B5EF4-FFF2-40B4-BE49-F238E27FC236}">
                <a16:creationId xmlns:a16="http://schemas.microsoft.com/office/drawing/2014/main" id="{80C21443-92BF-4BF1-9C61-FDB664DC7964}"/>
              </a:ext>
            </a:extLst>
          </p:cNvPr>
          <p:cNvSpPr>
            <a:spLocks noGrp="1"/>
          </p:cNvSpPr>
          <p:nvPr>
            <p:ph type="pic" sz="quarter" idx="12" hasCustomPrompt="1"/>
          </p:nvPr>
        </p:nvSpPr>
        <p:spPr>
          <a:xfrm>
            <a:off x="6096000" y="0"/>
            <a:ext cx="6096000" cy="6857999"/>
          </a:xfrm>
        </p:spPr>
        <p:txBody>
          <a:bodyPr anchor="ctr"/>
          <a:lstStyle>
            <a:lvl1pPr algn="ctr">
              <a:defRPr>
                <a:solidFill>
                  <a:srgbClr val="0000DC"/>
                </a:solidFill>
              </a:defRPr>
            </a:lvl1pPr>
          </a:lstStyle>
          <a:p>
            <a:r>
              <a:rPr lang="cs-CZ" dirty="0"/>
              <a:t>Kliknutím na ikonu vložíte obrázek</a:t>
            </a:r>
          </a:p>
        </p:txBody>
      </p:sp>
      <p:sp>
        <p:nvSpPr>
          <p:cNvPr id="7" name="Zástupný symbol pro zápatí 1">
            <a:extLst>
              <a:ext uri="{FF2B5EF4-FFF2-40B4-BE49-F238E27FC236}">
                <a16:creationId xmlns:a16="http://schemas.microsoft.com/office/drawing/2014/main" id="{24438A88-1921-4DF2-9F65-459AAE83D167}"/>
              </a:ext>
            </a:extLst>
          </p:cNvPr>
          <p:cNvSpPr>
            <a:spLocks noGrp="1"/>
          </p:cNvSpPr>
          <p:nvPr>
            <p:ph type="ftr" sz="quarter" idx="10"/>
          </p:nvPr>
        </p:nvSpPr>
        <p:spPr>
          <a:xfrm>
            <a:off x="720000" y="6228000"/>
            <a:ext cx="4925020" cy="252000"/>
          </a:xfrm>
        </p:spPr>
        <p:txBody>
          <a:bodyPr/>
          <a:lstStyle>
            <a:lvl1pPr>
              <a:defRPr/>
            </a:lvl1pPr>
          </a:lstStyle>
          <a:p>
            <a:r>
              <a:rPr lang="cs-CZ"/>
              <a:t>Zápatí prezentace</a:t>
            </a:r>
            <a:endParaRPr lang="cs-CZ" dirty="0"/>
          </a:p>
        </p:txBody>
      </p:sp>
      <p:pic>
        <p:nvPicPr>
          <p:cNvPr id="10" name="Obrázek 8">
            <a:extLst>
              <a:ext uri="{FF2B5EF4-FFF2-40B4-BE49-F238E27FC236}">
                <a16:creationId xmlns:a16="http://schemas.microsoft.com/office/drawing/2014/main" id="{3DA34264-82BA-334B-A52D-7C7E3907532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14000" y="414000"/>
            <a:ext cx="2325600" cy="673200"/>
          </a:xfrm>
          <a:prstGeom prst="rect">
            <a:avLst/>
          </a:prstGeom>
        </p:spPr>
      </p:pic>
    </p:spTree>
    <p:extLst>
      <p:ext uri="{BB962C8B-B14F-4D97-AF65-F5344CB8AC3E}">
        <p14:creationId xmlns:p14="http://schemas.microsoft.com/office/powerpoint/2010/main" val="2158127259"/>
      </p:ext>
    </p:extLst>
  </p:cSld>
  <p:clrMapOvr>
    <a:masterClrMapping/>
  </p:clrMapOvr>
  <p:extLst>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Úvodní snímek - inverzní">
    <p:bg>
      <p:bgPr>
        <a:solidFill>
          <a:srgbClr val="0000DC"/>
        </a:solidFill>
        <a:effectLst/>
      </p:bgPr>
    </p:bg>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lvl1pPr>
              <a:defRPr>
                <a:solidFill>
                  <a:schemeClr val="bg1"/>
                </a:solidFill>
              </a:defRPr>
            </a:lvl1pPr>
          </a:lstStyle>
          <a:p>
            <a:r>
              <a:rPr lang="cs-CZ"/>
              <a:t>Zápatí prezentace</a:t>
            </a:r>
            <a:endParaRPr lang="cs-CZ" dirty="0"/>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lvl1pPr>
              <a:defRPr>
                <a:solidFill>
                  <a:schemeClr val="bg1"/>
                </a:solidFill>
              </a:defRPr>
            </a:lvl1pPr>
          </a:lstStyle>
          <a:p>
            <a:fld id="{0DE708CC-0C3F-4567-9698-B54C0F35BD31}" type="slidenum">
              <a:rPr lang="cs-CZ" altLang="cs-CZ" smtClean="0"/>
              <a:pPr/>
              <a:t>‹#›</a:t>
            </a:fld>
            <a:endParaRPr lang="cs-CZ" altLang="cs-CZ"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hasCustomPrompt="1"/>
          </p:nvPr>
        </p:nvSpPr>
        <p:spPr>
          <a:xfrm>
            <a:off x="398502" y="2900365"/>
            <a:ext cx="11361600" cy="1171580"/>
          </a:xfrm>
        </p:spPr>
        <p:txBody>
          <a:bodyPr anchor="t"/>
          <a:lstStyle>
            <a:lvl1pPr algn="l">
              <a:lnSpc>
                <a:spcPts val="4400"/>
              </a:lnSpc>
              <a:defRPr sz="4400">
                <a:solidFill>
                  <a:schemeClr val="bg1"/>
                </a:solidFill>
              </a:defRPr>
            </a:lvl1pPr>
          </a:lstStyle>
          <a:p>
            <a:r>
              <a:rPr lang="cs-CZ" dirty="0"/>
              <a:t>Kliknutím vložíte nadpis</a:t>
            </a:r>
          </a:p>
        </p:txBody>
      </p:sp>
      <p:sp>
        <p:nvSpPr>
          <p:cNvPr id="8" name="Podnadpis 2"/>
          <p:cNvSpPr>
            <a:spLocks noGrp="1"/>
          </p:cNvSpPr>
          <p:nvPr>
            <p:ph type="subTitle" idx="1" hasCustomPrompt="1"/>
          </p:nvPr>
        </p:nvSpPr>
        <p:spPr>
          <a:xfrm>
            <a:off x="398502" y="4116402"/>
            <a:ext cx="11361600" cy="698497"/>
          </a:xfrm>
        </p:spPr>
        <p:txBody>
          <a:bodyPr anchor="t"/>
          <a:lstStyle>
            <a:lvl1pPr marL="0" indent="0" algn="l">
              <a:buNone/>
              <a:defRPr lang="cs-CZ" sz="2400" b="0" dirty="0">
                <a:solidFill>
                  <a:schemeClr val="bg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cs-CZ" noProof="0" dirty="0"/>
              <a:t>Kliknutím vložíte podnadpis</a:t>
            </a:r>
          </a:p>
        </p:txBody>
      </p:sp>
      <p:pic>
        <p:nvPicPr>
          <p:cNvPr id="9" name="Obrázek 8">
            <a:extLst>
              <a:ext uri="{FF2B5EF4-FFF2-40B4-BE49-F238E27FC236}">
                <a16:creationId xmlns:a16="http://schemas.microsoft.com/office/drawing/2014/main" id="{62FAE87C-EBEA-6046-B188-17A3FDF54E5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14000" y="414000"/>
            <a:ext cx="2325600" cy="673200"/>
          </a:xfrm>
          <a:prstGeom prst="rect">
            <a:avLst/>
          </a:prstGeom>
        </p:spPr>
      </p:pic>
    </p:spTree>
    <p:extLst>
      <p:ext uri="{BB962C8B-B14F-4D97-AF65-F5344CB8AC3E}">
        <p14:creationId xmlns:p14="http://schemas.microsoft.com/office/powerpoint/2010/main" val="39481167"/>
      </p:ext>
    </p:extLst>
  </p:cSld>
  <p:clrMapOvr>
    <a:masterClrMapping/>
  </p:clrMapOvr>
  <p:extLst>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Rozdělovník (alternativní) 2">
    <p:bg>
      <p:bgPr>
        <a:solidFill>
          <a:srgbClr val="0000DC"/>
        </a:solidFill>
        <a:effectLst/>
      </p:bgPr>
    </p:bg>
    <p:spTree>
      <p:nvGrpSpPr>
        <p:cNvPr id="1" name=""/>
        <p:cNvGrpSpPr/>
        <p:nvPr/>
      </p:nvGrpSpPr>
      <p:grpSpPr>
        <a:xfrm>
          <a:off x="0" y="0"/>
          <a:ext cx="0" cy="0"/>
          <a:chOff x="0" y="0"/>
          <a:chExt cx="0" cy="0"/>
        </a:xfrm>
      </p:grpSpPr>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lvl1pPr>
              <a:defRPr>
                <a:solidFill>
                  <a:schemeClr val="bg1"/>
                </a:solidFill>
              </a:defRPr>
            </a:lvl1pPr>
          </a:lstStyle>
          <a:p>
            <a:fld id="{0DE708CC-0C3F-4567-9698-B54C0F35BD31}" type="slidenum">
              <a:rPr lang="cs-CZ" altLang="cs-CZ" smtClean="0"/>
              <a:pPr/>
              <a:t>‹#›</a:t>
            </a:fld>
            <a:endParaRPr lang="cs-CZ" altLang="cs-CZ"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hasCustomPrompt="1"/>
          </p:nvPr>
        </p:nvSpPr>
        <p:spPr>
          <a:xfrm>
            <a:off x="398502" y="2900365"/>
            <a:ext cx="5246518" cy="1171580"/>
          </a:xfrm>
        </p:spPr>
        <p:txBody>
          <a:bodyPr anchor="t"/>
          <a:lstStyle>
            <a:lvl1pPr algn="l">
              <a:lnSpc>
                <a:spcPts val="4400"/>
              </a:lnSpc>
              <a:defRPr sz="4400">
                <a:solidFill>
                  <a:schemeClr val="bg1"/>
                </a:solidFill>
              </a:defRPr>
            </a:lvl1pPr>
          </a:lstStyle>
          <a:p>
            <a:r>
              <a:rPr lang="cs-CZ" dirty="0"/>
              <a:t>Kliknutím vložíte nadpis</a:t>
            </a:r>
          </a:p>
        </p:txBody>
      </p:sp>
      <p:sp>
        <p:nvSpPr>
          <p:cNvPr id="8" name="Podnadpis 2"/>
          <p:cNvSpPr>
            <a:spLocks noGrp="1"/>
          </p:cNvSpPr>
          <p:nvPr>
            <p:ph type="subTitle" idx="1" hasCustomPrompt="1"/>
          </p:nvPr>
        </p:nvSpPr>
        <p:spPr>
          <a:xfrm>
            <a:off x="398502" y="4116402"/>
            <a:ext cx="5246518" cy="698497"/>
          </a:xfrm>
        </p:spPr>
        <p:txBody>
          <a:bodyPr anchor="t"/>
          <a:lstStyle>
            <a:lvl1pPr marL="0" indent="0" algn="l">
              <a:buNone/>
              <a:defRPr lang="cs-CZ" sz="2400" b="0" dirty="0">
                <a:solidFill>
                  <a:schemeClr val="bg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cs-CZ" noProof="0" dirty="0"/>
              <a:t>Kliknutím vložíte podnadpis</a:t>
            </a:r>
          </a:p>
        </p:txBody>
      </p:sp>
      <p:sp>
        <p:nvSpPr>
          <p:cNvPr id="10" name="Zástupný symbol pro obrázek 7">
            <a:extLst>
              <a:ext uri="{FF2B5EF4-FFF2-40B4-BE49-F238E27FC236}">
                <a16:creationId xmlns:a16="http://schemas.microsoft.com/office/drawing/2014/main" id="{05C2E24A-1A94-4B14-B9BB-CA01DE5DD20D}"/>
              </a:ext>
            </a:extLst>
          </p:cNvPr>
          <p:cNvSpPr>
            <a:spLocks noGrp="1"/>
          </p:cNvSpPr>
          <p:nvPr>
            <p:ph type="pic" sz="quarter" idx="12" hasCustomPrompt="1"/>
          </p:nvPr>
        </p:nvSpPr>
        <p:spPr>
          <a:xfrm>
            <a:off x="6096000" y="0"/>
            <a:ext cx="6096000" cy="6857999"/>
          </a:xfrm>
        </p:spPr>
        <p:txBody>
          <a:bodyPr anchor="ctr"/>
          <a:lstStyle>
            <a:lvl1pPr algn="ctr">
              <a:defRPr>
                <a:solidFill>
                  <a:schemeClr val="bg1"/>
                </a:solidFill>
              </a:defRPr>
            </a:lvl1pPr>
          </a:lstStyle>
          <a:p>
            <a:r>
              <a:rPr lang="cs-CZ" dirty="0"/>
              <a:t>Kliknutím na ikonu vložíte obrázek</a:t>
            </a:r>
          </a:p>
        </p:txBody>
      </p:sp>
      <p:sp>
        <p:nvSpPr>
          <p:cNvPr id="12" name="Zástupný symbol pro zápatí 2">
            <a:extLst>
              <a:ext uri="{FF2B5EF4-FFF2-40B4-BE49-F238E27FC236}">
                <a16:creationId xmlns:a16="http://schemas.microsoft.com/office/drawing/2014/main" id="{CC921DFF-8B97-473C-919A-06F55168BDFE}"/>
              </a:ext>
            </a:extLst>
          </p:cNvPr>
          <p:cNvSpPr>
            <a:spLocks noGrp="1"/>
          </p:cNvSpPr>
          <p:nvPr>
            <p:ph type="ftr" sz="quarter" idx="10"/>
          </p:nvPr>
        </p:nvSpPr>
        <p:spPr>
          <a:xfrm>
            <a:off x="720000" y="6228000"/>
            <a:ext cx="4925020" cy="252000"/>
          </a:xfrm>
        </p:spPr>
        <p:txBody>
          <a:bodyPr/>
          <a:lstStyle>
            <a:lvl1pPr>
              <a:defRPr>
                <a:solidFill>
                  <a:schemeClr val="bg1"/>
                </a:solidFill>
              </a:defRPr>
            </a:lvl1pPr>
          </a:lstStyle>
          <a:p>
            <a:r>
              <a:rPr lang="cs-CZ"/>
              <a:t>Zápatí prezentace</a:t>
            </a:r>
            <a:endParaRPr lang="cs-CZ" dirty="0"/>
          </a:p>
        </p:txBody>
      </p:sp>
      <p:pic>
        <p:nvPicPr>
          <p:cNvPr id="11" name="Obrázek 8">
            <a:extLst>
              <a:ext uri="{FF2B5EF4-FFF2-40B4-BE49-F238E27FC236}">
                <a16:creationId xmlns:a16="http://schemas.microsoft.com/office/drawing/2014/main" id="{FF2AF076-03BF-A840-9AC6-67D6A53082E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14000" y="414000"/>
            <a:ext cx="2325600" cy="673200"/>
          </a:xfrm>
          <a:prstGeom prst="rect">
            <a:avLst/>
          </a:prstGeom>
        </p:spPr>
      </p:pic>
    </p:spTree>
    <p:extLst>
      <p:ext uri="{BB962C8B-B14F-4D97-AF65-F5344CB8AC3E}">
        <p14:creationId xmlns:p14="http://schemas.microsoft.com/office/powerpoint/2010/main" val="3819924859"/>
      </p:ext>
    </p:extLst>
  </p:cSld>
  <p:clrMapOvr>
    <a:masterClrMapping/>
  </p:clrMapOvr>
  <p:extLst>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nverzní s obrázkem">
    <p:bg>
      <p:bgPr>
        <a:solidFill>
          <a:srgbClr val="0000DC"/>
        </a:solidFill>
        <a:effectLst/>
      </p:bgPr>
    </p:bg>
    <p:spTree>
      <p:nvGrpSpPr>
        <p:cNvPr id="1" name=""/>
        <p:cNvGrpSpPr/>
        <p:nvPr/>
      </p:nvGrpSpPr>
      <p:grpSpPr>
        <a:xfrm>
          <a:off x="0" y="0"/>
          <a:ext cx="0" cy="0"/>
          <a:chOff x="0" y="0"/>
          <a:chExt cx="0" cy="0"/>
        </a:xfrm>
      </p:grpSpPr>
      <p:sp>
        <p:nvSpPr>
          <p:cNvPr id="8" name="Zástupný symbol pro obrázek 7"/>
          <p:cNvSpPr>
            <a:spLocks noGrp="1"/>
          </p:cNvSpPr>
          <p:nvPr>
            <p:ph type="pic" sz="quarter" idx="12" hasCustomPrompt="1"/>
          </p:nvPr>
        </p:nvSpPr>
        <p:spPr>
          <a:xfrm>
            <a:off x="0" y="1"/>
            <a:ext cx="12192000" cy="5842000"/>
          </a:xfrm>
        </p:spPr>
        <p:txBody>
          <a:bodyPr anchor="ctr"/>
          <a:lstStyle>
            <a:lvl1pPr algn="ctr">
              <a:defRPr>
                <a:solidFill>
                  <a:schemeClr val="bg1"/>
                </a:solidFill>
              </a:defRPr>
            </a:lvl1pPr>
          </a:lstStyle>
          <a:p>
            <a:r>
              <a:rPr lang="cs-CZ" dirty="0"/>
              <a:t>Kliknutím na ikonu vložíte obrázek</a:t>
            </a:r>
          </a:p>
        </p:txBody>
      </p:sp>
      <p:pic>
        <p:nvPicPr>
          <p:cNvPr id="2" name="Obrázek 1"/>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645200" y="6127200"/>
            <a:ext cx="1119273" cy="324000"/>
          </a:xfrm>
          <a:prstGeom prst="rect">
            <a:avLst/>
          </a:prstGeom>
        </p:spPr>
      </p:pic>
      <p:sp>
        <p:nvSpPr>
          <p:cNvPr id="7" name="Zástupný symbol pro text 5">
            <a:extLst>
              <a:ext uri="{FF2B5EF4-FFF2-40B4-BE49-F238E27FC236}">
                <a16:creationId xmlns:a16="http://schemas.microsoft.com/office/drawing/2014/main" id="{46E80635-6C5C-49F3-8F11-AD16586CD07D}"/>
              </a:ext>
            </a:extLst>
          </p:cNvPr>
          <p:cNvSpPr>
            <a:spLocks noGrp="1"/>
          </p:cNvSpPr>
          <p:nvPr>
            <p:ph type="body" sz="quarter" idx="13" hasCustomPrompt="1"/>
          </p:nvPr>
        </p:nvSpPr>
        <p:spPr>
          <a:xfrm>
            <a:off x="720000" y="6040795"/>
            <a:ext cx="8555976" cy="510831"/>
          </a:xfrm>
        </p:spPr>
        <p:txBody>
          <a:bodyPr lIns="0" tIns="0" rIns="0" bIns="0" numCol="1" spcCol="324000">
            <a:noAutofit/>
          </a:bodyPr>
          <a:lstStyle>
            <a:lvl1pPr marL="0" marR="0" indent="0" algn="l" defTabSz="914400" rtl="0" eaLnBrk="1" fontAlgn="base" latinLnBrk="0" hangingPunct="1">
              <a:lnSpc>
                <a:spcPts val="1800"/>
              </a:lnSpc>
              <a:spcBef>
                <a:spcPts val="0"/>
              </a:spcBef>
              <a:spcAft>
                <a:spcPct val="0"/>
              </a:spcAft>
              <a:buClr>
                <a:schemeClr val="tx2"/>
              </a:buClr>
              <a:buSzPct val="100000"/>
              <a:buFontTx/>
              <a:buNone/>
              <a:tabLst/>
              <a:defRPr sz="1500" b="0">
                <a:solidFill>
                  <a:schemeClr val="bg1"/>
                </a:solidFill>
              </a:defRPr>
            </a:lvl1pPr>
            <a:lvl2pPr algn="l">
              <a:defRPr u="none"/>
            </a:lvl2pPr>
            <a:lvl3pPr algn="l">
              <a:defRPr>
                <a:latin typeface="+mn-lt"/>
              </a:defRPr>
            </a:lvl3pPr>
            <a:lvl4pPr algn="l">
              <a:defRPr/>
            </a:lvl4pPr>
            <a:lvl5pPr algn="l">
              <a:defRPr/>
            </a:lvl5pPr>
          </a:lstStyle>
          <a:p>
            <a:pPr lvl="0"/>
            <a:r>
              <a:rPr lang="cs-CZ" noProof="0" dirty="0"/>
              <a:t>Kliknutím vložíte text</a:t>
            </a:r>
          </a:p>
        </p:txBody>
      </p:sp>
    </p:spTree>
    <p:extLst>
      <p:ext uri="{BB962C8B-B14F-4D97-AF65-F5344CB8AC3E}">
        <p14:creationId xmlns:p14="http://schemas.microsoft.com/office/powerpoint/2010/main" val="19642117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MUNI logo slide">
    <p:bg>
      <p:bgPr>
        <a:solidFill>
          <a:srgbClr val="0000DC"/>
        </a:solidFill>
        <a:effectLst/>
      </p:bgPr>
    </p:bg>
    <p:spTree>
      <p:nvGrpSpPr>
        <p:cNvPr id="1" name=""/>
        <p:cNvGrpSpPr/>
        <p:nvPr/>
      </p:nvGrpSpPr>
      <p:grpSpPr>
        <a:xfrm>
          <a:off x="0" y="0"/>
          <a:ext cx="0" cy="0"/>
          <a:chOff x="0" y="0"/>
          <a:chExt cx="0" cy="0"/>
        </a:xfrm>
      </p:grpSpPr>
      <p:pic>
        <p:nvPicPr>
          <p:cNvPr id="3" name="Grafický objekt 5">
            <a:extLst>
              <a:ext uri="{FF2B5EF4-FFF2-40B4-BE49-F238E27FC236}">
                <a16:creationId xmlns:a16="http://schemas.microsoft.com/office/drawing/2014/main" id="{B05C908F-B8F4-4FC8-A2D7-35366122770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297000" y="2618763"/>
            <a:ext cx="5598000" cy="1620473"/>
          </a:xfrm>
          <a:prstGeom prst="rect">
            <a:avLst/>
          </a:prstGeom>
        </p:spPr>
      </p:pic>
    </p:spTree>
    <p:extLst>
      <p:ext uri="{BB962C8B-B14F-4D97-AF65-F5344CB8AC3E}">
        <p14:creationId xmlns:p14="http://schemas.microsoft.com/office/powerpoint/2010/main" val="3009703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MUNI slide">
    <p:bg>
      <p:bgRef idx="1001">
        <a:schemeClr val="bg2"/>
      </p:bgRef>
    </p:bg>
    <p:spTree>
      <p:nvGrpSpPr>
        <p:cNvPr id="1" name=""/>
        <p:cNvGrpSpPr/>
        <p:nvPr/>
      </p:nvGrpSpPr>
      <p:grpSpPr>
        <a:xfrm>
          <a:off x="0" y="0"/>
          <a:ext cx="0" cy="0"/>
          <a:chOff x="0" y="0"/>
          <a:chExt cx="0" cy="0"/>
        </a:xfrm>
      </p:grpSpPr>
      <p:pic>
        <p:nvPicPr>
          <p:cNvPr id="7" name="Obrázek 6">
            <a:extLst>
              <a:ext uri="{FF2B5EF4-FFF2-40B4-BE49-F238E27FC236}">
                <a16:creationId xmlns:a16="http://schemas.microsoft.com/office/drawing/2014/main" id="{C4DCCB8A-E23F-49B6-A0BE-D9E395C4E75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50956" y="2298933"/>
            <a:ext cx="8725020" cy="2260133"/>
          </a:xfrm>
          <a:prstGeom prst="rect">
            <a:avLst/>
          </a:prstGeom>
        </p:spPr>
      </p:pic>
    </p:spTree>
    <p:extLst>
      <p:ext uri="{BB962C8B-B14F-4D97-AF65-F5344CB8AC3E}">
        <p14:creationId xmlns:p14="http://schemas.microsoft.com/office/powerpoint/2010/main" val="791214269"/>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Nadpis a obsah">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720000" y="6228000"/>
            <a:ext cx="7920000" cy="252000"/>
          </a:xfrm>
        </p:spPr>
        <p:txBody>
          <a:bodyPr/>
          <a:lstStyle>
            <a:lvl1pPr>
              <a:defRPr sz="1200"/>
            </a:lvl1pPr>
          </a:lstStyle>
          <a:p>
            <a:r>
              <a:rPr lang="cs-CZ"/>
              <a:t>Zápatí prezentace</a:t>
            </a:r>
            <a:endParaRPr lang="cs-CZ" dirty="0"/>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cs-CZ" altLang="cs-CZ"/>
              <a:pPr/>
              <a:t>‹#›</a:t>
            </a:fld>
            <a:endParaRPr lang="cs-CZ" altLang="cs-CZ" dirty="0"/>
          </a:p>
        </p:txBody>
      </p:sp>
      <p:sp>
        <p:nvSpPr>
          <p:cNvPr id="13" name="Nadpis 12">
            <a:extLst>
              <a:ext uri="{FF2B5EF4-FFF2-40B4-BE49-F238E27FC236}">
                <a16:creationId xmlns:a16="http://schemas.microsoft.com/office/drawing/2014/main" id="{6B0440B8-6781-4DF7-853B-03D5855A8CB8}"/>
              </a:ext>
            </a:extLst>
          </p:cNvPr>
          <p:cNvSpPr>
            <a:spLocks noGrp="1"/>
          </p:cNvSpPr>
          <p:nvPr>
            <p:ph type="title" hasCustomPrompt="1"/>
          </p:nvPr>
        </p:nvSpPr>
        <p:spPr/>
        <p:txBody>
          <a:bodyPr/>
          <a:lstStyle/>
          <a:p>
            <a:r>
              <a:rPr lang="cs-CZ" dirty="0"/>
              <a:t>Kliknutím vložíte nadpis</a:t>
            </a:r>
          </a:p>
        </p:txBody>
      </p:sp>
      <p:sp>
        <p:nvSpPr>
          <p:cNvPr id="8" name="Zástupný symbol pro obsah 2">
            <a:extLst>
              <a:ext uri="{FF2B5EF4-FFF2-40B4-BE49-F238E27FC236}">
                <a16:creationId xmlns:a16="http://schemas.microsoft.com/office/drawing/2014/main" id="{390E4E2C-8A81-45F0-A5ED-59F1EE588AF9}"/>
              </a:ext>
            </a:extLst>
          </p:cNvPr>
          <p:cNvSpPr>
            <a:spLocks noGrp="1"/>
          </p:cNvSpPr>
          <p:nvPr>
            <p:ph idx="1" hasCustomPrompt="1"/>
          </p:nvPr>
        </p:nvSpPr>
        <p:spPr>
          <a:xfrm>
            <a:off x="720000" y="1692002"/>
            <a:ext cx="10753200"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a:p>
            <a:pPr lvl="1"/>
            <a:r>
              <a:rPr lang="cs-CZ" noProof="0" dirty="0"/>
              <a:t>Druhá úroveň</a:t>
            </a:r>
            <a:endParaRPr lang="en-GB" noProof="0" dirty="0"/>
          </a:p>
          <a:p>
            <a:pPr lvl="2"/>
            <a:r>
              <a:rPr lang="cs-CZ" noProof="0" dirty="0"/>
              <a:t>Třetí úroveň</a:t>
            </a:r>
            <a:endParaRPr lang="en-GB" noProof="0" dirty="0"/>
          </a:p>
        </p:txBody>
      </p:sp>
      <p:pic>
        <p:nvPicPr>
          <p:cNvPr id="7" name="Obrázek 1">
            <a:extLst>
              <a:ext uri="{FF2B5EF4-FFF2-40B4-BE49-F238E27FC236}">
                <a16:creationId xmlns:a16="http://schemas.microsoft.com/office/drawing/2014/main" id="{CFFDD51A-A9F8-FE4E-B3A4-730012EB1A4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645200" y="6127200"/>
            <a:ext cx="1119272" cy="324000"/>
          </a:xfrm>
          <a:prstGeom prst="rect">
            <a:avLst/>
          </a:prstGeom>
        </p:spPr>
      </p:pic>
    </p:spTree>
    <p:extLst>
      <p:ext uri="{BB962C8B-B14F-4D97-AF65-F5344CB8AC3E}">
        <p14:creationId xmlns:p14="http://schemas.microsoft.com/office/powerpoint/2010/main" val="1691229579"/>
      </p:ext>
    </p:extLst>
  </p:cSld>
  <p:clrMapOvr>
    <a:masterClrMapping/>
  </p:clrMapOvr>
  <p:extLst>
    <p:ext uri="{DCECCB84-F9BA-43D5-87BE-67443E8EF086}">
      <p15:sldGuideLst xmlns:p15="http://schemas.microsoft.com/office/powerpoint/2012/main">
        <p15:guide id="1" orient="horz" pos="3997" userDrawn="1">
          <p15:clr>
            <a:srgbClr val="FBAE40"/>
          </p15:clr>
        </p15:guide>
        <p15:guide id="2" pos="438"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Nadpis, podnadpis a obsah">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lvl1pPr>
              <a:defRPr sz="1200"/>
            </a:lvl1pPr>
          </a:lstStyle>
          <a:p>
            <a:r>
              <a:rPr lang="cs-CZ"/>
              <a:t>Zápatí prezentace</a:t>
            </a:r>
            <a:endParaRPr lang="cs-CZ" dirty="0"/>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cs-CZ" altLang="cs-CZ"/>
              <a:pPr/>
              <a:t>‹#›</a:t>
            </a:fld>
            <a:endParaRPr lang="cs-CZ" altLang="cs-CZ" dirty="0"/>
          </a:p>
        </p:txBody>
      </p:sp>
      <p:sp>
        <p:nvSpPr>
          <p:cNvPr id="7" name="Zástupný symbol pro text 7">
            <a:extLst>
              <a:ext uri="{FF2B5EF4-FFF2-40B4-BE49-F238E27FC236}">
                <a16:creationId xmlns:a16="http://schemas.microsoft.com/office/drawing/2014/main" id="{9F610B39-FB78-4767-BA31-C3D4E7D5586C}"/>
              </a:ext>
            </a:extLst>
          </p:cNvPr>
          <p:cNvSpPr>
            <a:spLocks noGrp="1"/>
          </p:cNvSpPr>
          <p:nvPr>
            <p:ph type="body" sz="quarter" idx="13" hasCustomPrompt="1"/>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cs-CZ" noProof="0" dirty="0"/>
              <a:t>Kliknutím vložíte podnadpis</a:t>
            </a:r>
          </a:p>
        </p:txBody>
      </p:sp>
      <p:sp>
        <p:nvSpPr>
          <p:cNvPr id="13" name="Nadpis 12">
            <a:extLst>
              <a:ext uri="{FF2B5EF4-FFF2-40B4-BE49-F238E27FC236}">
                <a16:creationId xmlns:a16="http://schemas.microsoft.com/office/drawing/2014/main" id="{6B0440B8-6781-4DF7-853B-03D5855A8CB8}"/>
              </a:ext>
            </a:extLst>
          </p:cNvPr>
          <p:cNvSpPr>
            <a:spLocks noGrp="1"/>
          </p:cNvSpPr>
          <p:nvPr>
            <p:ph type="title" hasCustomPrompt="1"/>
          </p:nvPr>
        </p:nvSpPr>
        <p:spPr/>
        <p:txBody>
          <a:bodyPr/>
          <a:lstStyle/>
          <a:p>
            <a:r>
              <a:rPr lang="cs-CZ" dirty="0"/>
              <a:t>Kliknutím vložíte nadpis</a:t>
            </a:r>
          </a:p>
        </p:txBody>
      </p:sp>
      <p:sp>
        <p:nvSpPr>
          <p:cNvPr id="10" name="Zástupný symbol pro obsah 2">
            <a:extLst>
              <a:ext uri="{FF2B5EF4-FFF2-40B4-BE49-F238E27FC236}">
                <a16:creationId xmlns:a16="http://schemas.microsoft.com/office/drawing/2014/main" id="{5CA9AC87-D3DE-408C-9471-D419F4748341}"/>
              </a:ext>
            </a:extLst>
          </p:cNvPr>
          <p:cNvSpPr>
            <a:spLocks noGrp="1"/>
          </p:cNvSpPr>
          <p:nvPr>
            <p:ph idx="1" hasCustomPrompt="1"/>
          </p:nvPr>
        </p:nvSpPr>
        <p:spPr>
          <a:xfrm>
            <a:off x="720000" y="1692002"/>
            <a:ext cx="10753200"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a:p>
            <a:pPr lvl="1"/>
            <a:r>
              <a:rPr lang="cs-CZ" noProof="0" dirty="0"/>
              <a:t>Druhá úroveň</a:t>
            </a:r>
            <a:endParaRPr lang="en-GB" noProof="0" dirty="0"/>
          </a:p>
          <a:p>
            <a:pPr lvl="2"/>
            <a:r>
              <a:rPr lang="cs-CZ" noProof="0" dirty="0"/>
              <a:t>Třetí úroveň</a:t>
            </a:r>
            <a:endParaRPr lang="en-GB" noProof="0" dirty="0"/>
          </a:p>
        </p:txBody>
      </p:sp>
      <p:pic>
        <p:nvPicPr>
          <p:cNvPr id="8" name="Obrázek 1">
            <a:extLst>
              <a:ext uri="{FF2B5EF4-FFF2-40B4-BE49-F238E27FC236}">
                <a16:creationId xmlns:a16="http://schemas.microsoft.com/office/drawing/2014/main" id="{B8CF8514-A699-7446-A004-D53B6C058A7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645200" y="6127200"/>
            <a:ext cx="1119272" cy="324000"/>
          </a:xfrm>
          <a:prstGeom prst="rect">
            <a:avLst/>
          </a:prstGeom>
        </p:spPr>
      </p:pic>
    </p:spTree>
    <p:extLst>
      <p:ext uri="{BB962C8B-B14F-4D97-AF65-F5344CB8AC3E}">
        <p14:creationId xmlns:p14="http://schemas.microsoft.com/office/powerpoint/2010/main" val="40344282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adpis a porovnání">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t>Zápatí prezentace</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4" name="Nadpis 3">
            <a:extLst>
              <a:ext uri="{FF2B5EF4-FFF2-40B4-BE49-F238E27FC236}">
                <a16:creationId xmlns:a16="http://schemas.microsoft.com/office/drawing/2014/main" id="{ABDE9BC5-EE25-44B2-8081-F2B94BAA680C}"/>
              </a:ext>
            </a:extLst>
          </p:cNvPr>
          <p:cNvSpPr>
            <a:spLocks noGrp="1"/>
          </p:cNvSpPr>
          <p:nvPr>
            <p:ph type="title" hasCustomPrompt="1"/>
          </p:nvPr>
        </p:nvSpPr>
        <p:spPr/>
        <p:txBody>
          <a:bodyPr/>
          <a:lstStyle/>
          <a:p>
            <a:r>
              <a:rPr lang="cs-CZ" dirty="0"/>
              <a:t>Kliknutím vložíte nadpis</a:t>
            </a:r>
          </a:p>
        </p:txBody>
      </p:sp>
      <p:sp>
        <p:nvSpPr>
          <p:cNvPr id="8" name="Zástupný symbol pro obsah 2">
            <a:extLst>
              <a:ext uri="{FF2B5EF4-FFF2-40B4-BE49-F238E27FC236}">
                <a16:creationId xmlns:a16="http://schemas.microsoft.com/office/drawing/2014/main" id="{1D440DD4-5185-4C05-8E91-80CB3DC67394}"/>
              </a:ext>
            </a:extLst>
          </p:cNvPr>
          <p:cNvSpPr>
            <a:spLocks noGrp="1"/>
          </p:cNvSpPr>
          <p:nvPr>
            <p:ph idx="29" hasCustomPrompt="1"/>
          </p:nvPr>
        </p:nvSpPr>
        <p:spPr>
          <a:xfrm>
            <a:off x="72000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a:p>
            <a:pPr lvl="1"/>
            <a:r>
              <a:rPr lang="cs-CZ" noProof="0" dirty="0"/>
              <a:t>Druhá úroveň</a:t>
            </a:r>
            <a:endParaRPr lang="en-GB" noProof="0" dirty="0"/>
          </a:p>
          <a:p>
            <a:pPr lvl="2"/>
            <a:r>
              <a:rPr lang="cs-CZ" noProof="0" dirty="0"/>
              <a:t>Třetí úroveň</a:t>
            </a:r>
            <a:endParaRPr lang="en-GB" noProof="0" dirty="0"/>
          </a:p>
        </p:txBody>
      </p:sp>
      <p:sp>
        <p:nvSpPr>
          <p:cNvPr id="9" name="Zástupný symbol pro obsah 2">
            <a:extLst>
              <a:ext uri="{FF2B5EF4-FFF2-40B4-BE49-F238E27FC236}">
                <a16:creationId xmlns:a16="http://schemas.microsoft.com/office/drawing/2014/main" id="{91531ABC-E456-4507-A022-87C2E3C7A2AA}"/>
              </a:ext>
            </a:extLst>
          </p:cNvPr>
          <p:cNvSpPr>
            <a:spLocks noGrp="1"/>
          </p:cNvSpPr>
          <p:nvPr>
            <p:ph idx="30" hasCustomPrompt="1"/>
          </p:nvPr>
        </p:nvSpPr>
        <p:spPr>
          <a:xfrm>
            <a:off x="625128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a:p>
            <a:pPr lvl="1"/>
            <a:r>
              <a:rPr lang="cs-CZ" noProof="0" dirty="0"/>
              <a:t>Druhá úroveň</a:t>
            </a:r>
            <a:endParaRPr lang="en-GB" noProof="0" dirty="0"/>
          </a:p>
          <a:p>
            <a:pPr lvl="2"/>
            <a:r>
              <a:rPr lang="cs-CZ" noProof="0" dirty="0"/>
              <a:t>Třetí úroveň</a:t>
            </a:r>
            <a:endParaRPr lang="en-GB" noProof="0" dirty="0"/>
          </a:p>
        </p:txBody>
      </p:sp>
      <p:pic>
        <p:nvPicPr>
          <p:cNvPr id="10" name="Obrázek 1">
            <a:extLst>
              <a:ext uri="{FF2B5EF4-FFF2-40B4-BE49-F238E27FC236}">
                <a16:creationId xmlns:a16="http://schemas.microsoft.com/office/drawing/2014/main" id="{56972E37-6C79-104E-9A2E-0A7D6AE76D0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645200" y="6127200"/>
            <a:ext cx="1119272" cy="324000"/>
          </a:xfrm>
          <a:prstGeom prst="rect">
            <a:avLst/>
          </a:prstGeom>
        </p:spPr>
      </p:pic>
    </p:spTree>
    <p:extLst>
      <p:ext uri="{BB962C8B-B14F-4D97-AF65-F5344CB8AC3E}">
        <p14:creationId xmlns:p14="http://schemas.microsoft.com/office/powerpoint/2010/main" val="2966739591"/>
      </p:ext>
    </p:extLst>
  </p:cSld>
  <p:clrMapOvr>
    <a:masterClrMapping/>
  </p:clrMapOvr>
  <p:extLst>
    <p:ext uri="{DCECCB84-F9BA-43D5-87BE-67443E8EF086}">
      <p15:sldGuideLst xmlns:p15="http://schemas.microsoft.com/office/powerpoint/2012/main">
        <p15:guide id="1" orient="horz" pos="3657" userDrawn="1">
          <p15:clr>
            <a:srgbClr val="FBAE40"/>
          </p15:clr>
        </p15:guide>
        <p15:guide id="2" pos="7242"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adpis, podnadpis a porovnání">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t>Zápatí prezentace</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16" name="Zástupný symbol pro text 7">
            <a:extLst>
              <a:ext uri="{FF2B5EF4-FFF2-40B4-BE49-F238E27FC236}">
                <a16:creationId xmlns:a16="http://schemas.microsoft.com/office/drawing/2014/main" id="{9F610B39-FB78-4767-BA31-C3D4E7D5586C}"/>
              </a:ext>
            </a:extLst>
          </p:cNvPr>
          <p:cNvSpPr>
            <a:spLocks noGrp="1"/>
          </p:cNvSpPr>
          <p:nvPr>
            <p:ph type="body" sz="quarter" idx="26" hasCustomPrompt="1"/>
          </p:nvPr>
        </p:nvSpPr>
        <p:spPr>
          <a:xfrm>
            <a:off x="720725" y="1296001"/>
            <a:ext cx="5220000" cy="271576"/>
          </a:xfrm>
        </p:spPr>
        <p:txBody>
          <a:bodyPr lIns="0" tIns="0" rIns="0" bIns="0">
            <a:noAutofit/>
          </a:bodyPr>
          <a:lstStyle>
            <a:lvl1pPr algn="l">
              <a:lnSpc>
                <a:spcPts val="2300"/>
              </a:lnSpc>
              <a:defRPr sz="2000" b="0">
                <a:solidFill>
                  <a:schemeClr val="tx2"/>
                </a:solidFill>
              </a:defRPr>
            </a:lvl1pPr>
          </a:lstStyle>
          <a:p>
            <a:pPr lvl="0"/>
            <a:r>
              <a:rPr lang="cs-CZ" noProof="0" dirty="0"/>
              <a:t>Kliknutím vložíte podnadpis</a:t>
            </a:r>
          </a:p>
        </p:txBody>
      </p:sp>
      <p:sp>
        <p:nvSpPr>
          <p:cNvPr id="18" name="Nadpis 12">
            <a:extLst>
              <a:ext uri="{FF2B5EF4-FFF2-40B4-BE49-F238E27FC236}">
                <a16:creationId xmlns:a16="http://schemas.microsoft.com/office/drawing/2014/main" id="{6B0440B8-6781-4DF7-853B-03D5855A8CB8}"/>
              </a:ext>
            </a:extLst>
          </p:cNvPr>
          <p:cNvSpPr>
            <a:spLocks noGrp="1"/>
          </p:cNvSpPr>
          <p:nvPr>
            <p:ph type="title" hasCustomPrompt="1"/>
          </p:nvPr>
        </p:nvSpPr>
        <p:spPr>
          <a:xfrm>
            <a:off x="720000" y="720000"/>
            <a:ext cx="10753200" cy="451576"/>
          </a:xfrm>
        </p:spPr>
        <p:txBody>
          <a:bodyPr/>
          <a:lstStyle/>
          <a:p>
            <a:pPr lvl="0"/>
            <a:r>
              <a:rPr lang="cs-CZ" dirty="0"/>
              <a:t>Kliknutím vložíte nadpis</a:t>
            </a:r>
            <a:endParaRPr lang="cs-CZ" noProof="0" dirty="0"/>
          </a:p>
        </p:txBody>
      </p:sp>
      <p:sp>
        <p:nvSpPr>
          <p:cNvPr id="21" name="Zástupný symbol pro text 7">
            <a:extLst>
              <a:ext uri="{FF2B5EF4-FFF2-40B4-BE49-F238E27FC236}">
                <a16:creationId xmlns:a16="http://schemas.microsoft.com/office/drawing/2014/main" id="{9F610B39-FB78-4767-BA31-C3D4E7D5586C}"/>
              </a:ext>
            </a:extLst>
          </p:cNvPr>
          <p:cNvSpPr>
            <a:spLocks noGrp="1"/>
          </p:cNvSpPr>
          <p:nvPr>
            <p:ph type="body" sz="quarter" idx="27" hasCustomPrompt="1"/>
          </p:nvPr>
        </p:nvSpPr>
        <p:spPr>
          <a:xfrm>
            <a:off x="6251278" y="1290515"/>
            <a:ext cx="5220000" cy="271576"/>
          </a:xfrm>
        </p:spPr>
        <p:txBody>
          <a:bodyPr lIns="0" tIns="0" rIns="0" bIns="0">
            <a:noAutofit/>
          </a:bodyPr>
          <a:lstStyle>
            <a:lvl1pPr algn="l">
              <a:lnSpc>
                <a:spcPts val="2300"/>
              </a:lnSpc>
              <a:defRPr sz="2000" b="0">
                <a:solidFill>
                  <a:schemeClr val="tx2"/>
                </a:solidFill>
              </a:defRPr>
            </a:lvl1pPr>
          </a:lstStyle>
          <a:p>
            <a:pPr lvl="0"/>
            <a:r>
              <a:rPr lang="cs-CZ" noProof="0" dirty="0"/>
              <a:t>Kliknutím vložíte podnadpis</a:t>
            </a:r>
          </a:p>
        </p:txBody>
      </p:sp>
      <p:sp>
        <p:nvSpPr>
          <p:cNvPr id="11" name="Zástupný symbol pro obsah 2">
            <a:extLst>
              <a:ext uri="{FF2B5EF4-FFF2-40B4-BE49-F238E27FC236}">
                <a16:creationId xmlns:a16="http://schemas.microsoft.com/office/drawing/2014/main" id="{D7707F6E-62D9-4ACE-A33C-A5E15E5CDF75}"/>
              </a:ext>
            </a:extLst>
          </p:cNvPr>
          <p:cNvSpPr>
            <a:spLocks noGrp="1"/>
          </p:cNvSpPr>
          <p:nvPr>
            <p:ph idx="29" hasCustomPrompt="1"/>
          </p:nvPr>
        </p:nvSpPr>
        <p:spPr>
          <a:xfrm>
            <a:off x="72000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a:p>
            <a:pPr lvl="1"/>
            <a:r>
              <a:rPr lang="cs-CZ" noProof="0" dirty="0"/>
              <a:t>Druhá úroveň</a:t>
            </a:r>
            <a:endParaRPr lang="en-GB" noProof="0" dirty="0"/>
          </a:p>
          <a:p>
            <a:pPr lvl="2"/>
            <a:r>
              <a:rPr lang="cs-CZ" noProof="0" dirty="0"/>
              <a:t>Třetí úroveň</a:t>
            </a:r>
            <a:endParaRPr lang="en-GB" noProof="0" dirty="0"/>
          </a:p>
        </p:txBody>
      </p:sp>
      <p:sp>
        <p:nvSpPr>
          <p:cNvPr id="13" name="Zástupný symbol pro obsah 2">
            <a:extLst>
              <a:ext uri="{FF2B5EF4-FFF2-40B4-BE49-F238E27FC236}">
                <a16:creationId xmlns:a16="http://schemas.microsoft.com/office/drawing/2014/main" id="{911B9D34-B8F8-4804-B959-27E40687C897}"/>
              </a:ext>
            </a:extLst>
          </p:cNvPr>
          <p:cNvSpPr>
            <a:spLocks noGrp="1"/>
          </p:cNvSpPr>
          <p:nvPr>
            <p:ph idx="30" hasCustomPrompt="1"/>
          </p:nvPr>
        </p:nvSpPr>
        <p:spPr>
          <a:xfrm>
            <a:off x="625128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a:p>
            <a:pPr lvl="1"/>
            <a:r>
              <a:rPr lang="cs-CZ" noProof="0" dirty="0"/>
              <a:t>Druhá úroveň</a:t>
            </a:r>
            <a:endParaRPr lang="en-GB" noProof="0" dirty="0"/>
          </a:p>
          <a:p>
            <a:pPr lvl="2"/>
            <a:r>
              <a:rPr lang="cs-CZ" noProof="0" dirty="0"/>
              <a:t>Třetí úroveň</a:t>
            </a:r>
            <a:endParaRPr lang="en-GB" noProof="0" dirty="0"/>
          </a:p>
        </p:txBody>
      </p:sp>
      <p:pic>
        <p:nvPicPr>
          <p:cNvPr id="10" name="Obrázek 1">
            <a:extLst>
              <a:ext uri="{FF2B5EF4-FFF2-40B4-BE49-F238E27FC236}">
                <a16:creationId xmlns:a16="http://schemas.microsoft.com/office/drawing/2014/main" id="{7BC10773-D561-EC40-B870-2EB7E6832CA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645200" y="6127200"/>
            <a:ext cx="1119272" cy="324000"/>
          </a:xfrm>
          <a:prstGeom prst="rect">
            <a:avLst/>
          </a:prstGeom>
        </p:spPr>
      </p:pic>
    </p:spTree>
    <p:extLst>
      <p:ext uri="{BB962C8B-B14F-4D97-AF65-F5344CB8AC3E}">
        <p14:creationId xmlns:p14="http://schemas.microsoft.com/office/powerpoint/2010/main" val="3317168426"/>
      </p:ext>
    </p:extLst>
  </p:cSld>
  <p:clrMapOvr>
    <a:masterClrMapping/>
  </p:clrMapOvr>
  <p:extLst>
    <p:ext uri="{DCECCB84-F9BA-43D5-87BE-67443E8EF086}">
      <p15:sldGuideLst xmlns:p15="http://schemas.microsoft.com/office/powerpoint/2012/main">
        <p15:guide id="1" orient="horz" pos="2886"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brázek s text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C8DF9A9-CF6E-49C8-A8BC-74FDF24B8C33}"/>
              </a:ext>
            </a:extLst>
          </p:cNvPr>
          <p:cNvSpPr>
            <a:spLocks noGrp="1"/>
          </p:cNvSpPr>
          <p:nvPr>
            <p:ph type="title" hasCustomPrompt="1"/>
          </p:nvPr>
        </p:nvSpPr>
        <p:spPr/>
        <p:txBody>
          <a:bodyPr/>
          <a:lstStyle>
            <a:lvl1pPr>
              <a:defRPr/>
            </a:lvl1pPr>
          </a:lstStyle>
          <a:p>
            <a:r>
              <a:rPr lang="cs-CZ" dirty="0"/>
              <a:t>Kliknutím vložíte nadpis</a:t>
            </a:r>
          </a:p>
        </p:txBody>
      </p:sp>
      <p:sp>
        <p:nvSpPr>
          <p:cNvPr id="3" name="Zástupný symbol pro zápatí 2">
            <a:extLst>
              <a:ext uri="{FF2B5EF4-FFF2-40B4-BE49-F238E27FC236}">
                <a16:creationId xmlns:a16="http://schemas.microsoft.com/office/drawing/2014/main" id="{1E1D20B9-1A33-484F-AB08-D95E85A9CB29}"/>
              </a:ext>
            </a:extLst>
          </p:cNvPr>
          <p:cNvSpPr>
            <a:spLocks noGrp="1"/>
          </p:cNvSpPr>
          <p:nvPr>
            <p:ph type="ftr" sz="quarter" idx="10"/>
          </p:nvPr>
        </p:nvSpPr>
        <p:spPr/>
        <p:txBody>
          <a:bodyPr/>
          <a:lstStyle/>
          <a:p>
            <a:r>
              <a:rPr lang="cs-CZ"/>
              <a:t>Zápatí prezentace</a:t>
            </a:r>
            <a:endParaRPr lang="cs-CZ" dirty="0"/>
          </a:p>
        </p:txBody>
      </p:sp>
      <p:sp>
        <p:nvSpPr>
          <p:cNvPr id="4" name="Zástupný symbol pro číslo snímku 3">
            <a:extLst>
              <a:ext uri="{FF2B5EF4-FFF2-40B4-BE49-F238E27FC236}">
                <a16:creationId xmlns:a16="http://schemas.microsoft.com/office/drawing/2014/main" id="{F7A2EACA-93F7-4696-A84F-C07E4801CB5C}"/>
              </a:ext>
            </a:extLst>
          </p:cNvPr>
          <p:cNvSpPr>
            <a:spLocks noGrp="1"/>
          </p:cNvSpPr>
          <p:nvPr>
            <p:ph type="sldNum" sz="quarter" idx="11"/>
          </p:nvPr>
        </p:nvSpPr>
        <p:spPr/>
        <p:txBody>
          <a:bodyPr/>
          <a:lstStyle/>
          <a:p>
            <a:fld id="{0DE708CC-0C3F-4567-9698-B54C0F35BD31}" type="slidenum">
              <a:rPr lang="cs-CZ" altLang="cs-CZ" smtClean="0"/>
              <a:pPr/>
              <a:t>‹#›</a:t>
            </a:fld>
            <a:endParaRPr lang="cs-CZ" altLang="cs-CZ" dirty="0"/>
          </a:p>
        </p:txBody>
      </p:sp>
      <p:sp>
        <p:nvSpPr>
          <p:cNvPr id="7" name="Zástupný symbol pro obsah 2">
            <a:extLst>
              <a:ext uri="{FF2B5EF4-FFF2-40B4-BE49-F238E27FC236}">
                <a16:creationId xmlns:a16="http://schemas.microsoft.com/office/drawing/2014/main" id="{45EA606A-B012-497D-A062-93B4C5E7BD37}"/>
              </a:ext>
            </a:extLst>
          </p:cNvPr>
          <p:cNvSpPr>
            <a:spLocks noGrp="1"/>
          </p:cNvSpPr>
          <p:nvPr>
            <p:ph idx="1" hasCustomPrompt="1"/>
          </p:nvPr>
        </p:nvSpPr>
        <p:spPr>
          <a:xfrm>
            <a:off x="7347735" y="2596845"/>
            <a:ext cx="4125465" cy="3208441"/>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sz="2000"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p:txBody>
      </p:sp>
      <p:sp>
        <p:nvSpPr>
          <p:cNvPr id="8" name="Zástupný symbol pro obrázek 7">
            <a:extLst>
              <a:ext uri="{FF2B5EF4-FFF2-40B4-BE49-F238E27FC236}">
                <a16:creationId xmlns:a16="http://schemas.microsoft.com/office/drawing/2014/main" id="{55454331-9726-47EA-9406-7071E2CA33DF}"/>
              </a:ext>
            </a:extLst>
          </p:cNvPr>
          <p:cNvSpPr>
            <a:spLocks noGrp="1"/>
          </p:cNvSpPr>
          <p:nvPr>
            <p:ph type="pic" sz="quarter" idx="12" hasCustomPrompt="1"/>
          </p:nvPr>
        </p:nvSpPr>
        <p:spPr>
          <a:xfrm>
            <a:off x="729509" y="1665288"/>
            <a:ext cx="6207791" cy="4139998"/>
          </a:xfrm>
        </p:spPr>
        <p:txBody>
          <a:bodyPr anchor="ctr"/>
          <a:lstStyle>
            <a:lvl1pPr algn="ctr">
              <a:defRPr>
                <a:solidFill>
                  <a:srgbClr val="0000DC"/>
                </a:solidFill>
              </a:defRPr>
            </a:lvl1pPr>
          </a:lstStyle>
          <a:p>
            <a:r>
              <a:rPr lang="cs-CZ" dirty="0"/>
              <a:t>Kliknutím na ikonu vložíte obrázek</a:t>
            </a:r>
          </a:p>
        </p:txBody>
      </p:sp>
      <p:sp>
        <p:nvSpPr>
          <p:cNvPr id="11" name="Zástupný symbol pro text 7">
            <a:extLst>
              <a:ext uri="{FF2B5EF4-FFF2-40B4-BE49-F238E27FC236}">
                <a16:creationId xmlns:a16="http://schemas.microsoft.com/office/drawing/2014/main" id="{B0741B4D-1AE5-4AB1-8AD2-5E6FAC7F6F20}"/>
              </a:ext>
            </a:extLst>
          </p:cNvPr>
          <p:cNvSpPr>
            <a:spLocks noGrp="1"/>
          </p:cNvSpPr>
          <p:nvPr>
            <p:ph type="body" sz="quarter" idx="13" hasCustomPrompt="1"/>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cs-CZ" noProof="0" dirty="0"/>
              <a:t>Kliknutím vložíte podnadpis</a:t>
            </a:r>
          </a:p>
        </p:txBody>
      </p:sp>
      <p:pic>
        <p:nvPicPr>
          <p:cNvPr id="12" name="Obrázek 1">
            <a:extLst>
              <a:ext uri="{FF2B5EF4-FFF2-40B4-BE49-F238E27FC236}">
                <a16:creationId xmlns:a16="http://schemas.microsoft.com/office/drawing/2014/main" id="{AAC051C2-3678-DC41-8EFB-F28692213E0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645200" y="6127200"/>
            <a:ext cx="1119272" cy="324000"/>
          </a:xfrm>
          <a:prstGeom prst="rect">
            <a:avLst/>
          </a:prstGeom>
        </p:spPr>
      </p:pic>
    </p:spTree>
    <p:extLst>
      <p:ext uri="{BB962C8B-B14F-4D97-AF65-F5344CB8AC3E}">
        <p14:creationId xmlns:p14="http://schemas.microsoft.com/office/powerpoint/2010/main" val="38328353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Nadpis, podnadpis a tři sloupce">
    <p:spTree>
      <p:nvGrpSpPr>
        <p:cNvPr id="1" name=""/>
        <p:cNvGrpSpPr/>
        <p:nvPr/>
      </p:nvGrpSpPr>
      <p:grpSpPr>
        <a:xfrm>
          <a:off x="0" y="0"/>
          <a:ext cx="0" cy="0"/>
          <a:chOff x="0" y="0"/>
          <a:chExt cx="0" cy="0"/>
        </a:xfrm>
      </p:grpSpPr>
      <p:sp>
        <p:nvSpPr>
          <p:cNvPr id="13" name="Zástupný symbol pro obsah 12">
            <a:extLst>
              <a:ext uri="{FF2B5EF4-FFF2-40B4-BE49-F238E27FC236}">
                <a16:creationId xmlns:a16="http://schemas.microsoft.com/office/drawing/2014/main" id="{548D6DE9-EB16-4D0A-9F96-DD69C3E97213}"/>
              </a:ext>
            </a:extLst>
          </p:cNvPr>
          <p:cNvSpPr>
            <a:spLocks noGrp="1"/>
          </p:cNvSpPr>
          <p:nvPr>
            <p:ph sz="quarter" idx="22" hasCustomPrompt="1"/>
          </p:nvPr>
        </p:nvSpPr>
        <p:spPr>
          <a:xfrm>
            <a:off x="4440000" y="1692002"/>
            <a:ext cx="3311525" cy="2230711"/>
          </a:xfrm>
        </p:spPr>
        <p:txBody>
          <a:bodyPr/>
          <a:lstStyle>
            <a:lvl1pPr>
              <a:defRPr/>
            </a:lvl1pPr>
          </a:lstStyle>
          <a:p>
            <a:pPr lvl="0"/>
            <a:r>
              <a:rPr lang="cs-CZ" noProof="0" dirty="0"/>
              <a:t>Kliknutím vložíte text</a:t>
            </a:r>
          </a:p>
        </p:txBody>
      </p:sp>
      <p:sp>
        <p:nvSpPr>
          <p:cNvPr id="2" name="Zástupný symbol pro zápatí 1"/>
          <p:cNvSpPr>
            <a:spLocks noGrp="1"/>
          </p:cNvSpPr>
          <p:nvPr>
            <p:ph type="ftr" sz="quarter" idx="10"/>
          </p:nvPr>
        </p:nvSpPr>
        <p:spPr/>
        <p:txBody>
          <a:bodyPr/>
          <a:lstStyle>
            <a:lvl1pPr>
              <a:defRPr/>
            </a:lvl1pPr>
          </a:lstStyle>
          <a:p>
            <a:r>
              <a:rPr lang="cs-CZ"/>
              <a:t>Zápatí prezentace</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6" name="Zástupný symbol pro text 5">
            <a:extLst>
              <a:ext uri="{FF2B5EF4-FFF2-40B4-BE49-F238E27FC236}">
                <a16:creationId xmlns:a16="http://schemas.microsoft.com/office/drawing/2014/main" id="{C2D097E9-9E99-4F02-A434-E69D713D0FBC}"/>
              </a:ext>
            </a:extLst>
          </p:cNvPr>
          <p:cNvSpPr>
            <a:spLocks noGrp="1"/>
          </p:cNvSpPr>
          <p:nvPr>
            <p:ph type="body" sz="quarter" idx="12" hasCustomPrompt="1"/>
          </p:nvPr>
        </p:nvSpPr>
        <p:spPr>
          <a:xfrm>
            <a:off x="719999" y="4414271"/>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noProof="0" dirty="0"/>
              <a:t>Kliknutím vložíte text</a:t>
            </a:r>
          </a:p>
        </p:txBody>
      </p:sp>
      <p:sp>
        <p:nvSpPr>
          <p:cNvPr id="7" name="Zástupný symbol pro text 5">
            <a:extLst>
              <a:ext uri="{FF2B5EF4-FFF2-40B4-BE49-F238E27FC236}">
                <a16:creationId xmlns:a16="http://schemas.microsoft.com/office/drawing/2014/main" id="{7E169087-A2FD-4849-9AAC-BD41AA07A5EA}"/>
              </a:ext>
            </a:extLst>
          </p:cNvPr>
          <p:cNvSpPr>
            <a:spLocks noGrp="1"/>
          </p:cNvSpPr>
          <p:nvPr>
            <p:ph type="body" sz="quarter" idx="14" hasCustomPrompt="1"/>
          </p:nvPr>
        </p:nvSpPr>
        <p:spPr>
          <a:xfrm>
            <a:off x="4440000" y="4414271"/>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noProof="0" dirty="0"/>
              <a:t>Kliknutím vložíte text</a:t>
            </a:r>
          </a:p>
        </p:txBody>
      </p:sp>
      <p:sp>
        <p:nvSpPr>
          <p:cNvPr id="9" name="Zástupný symbol pro text 5">
            <a:extLst>
              <a:ext uri="{FF2B5EF4-FFF2-40B4-BE49-F238E27FC236}">
                <a16:creationId xmlns:a16="http://schemas.microsoft.com/office/drawing/2014/main" id="{E14CE5FF-FB97-4634-9714-4B5C0FDA3862}"/>
              </a:ext>
            </a:extLst>
          </p:cNvPr>
          <p:cNvSpPr>
            <a:spLocks noGrp="1"/>
          </p:cNvSpPr>
          <p:nvPr>
            <p:ph type="body" sz="quarter" idx="15" hasCustomPrompt="1"/>
          </p:nvPr>
        </p:nvSpPr>
        <p:spPr>
          <a:xfrm>
            <a:off x="8161200" y="4414270"/>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noProof="0" dirty="0"/>
              <a:t>Kliknutím vložíte text</a:t>
            </a:r>
          </a:p>
        </p:txBody>
      </p:sp>
      <p:sp>
        <p:nvSpPr>
          <p:cNvPr id="14" name="Zástupný symbol pro text 13">
            <a:extLst>
              <a:ext uri="{FF2B5EF4-FFF2-40B4-BE49-F238E27FC236}">
                <a16:creationId xmlns:a16="http://schemas.microsoft.com/office/drawing/2014/main" id="{DD220DBF-2B26-4E32-826A-79839FF51027}"/>
              </a:ext>
            </a:extLst>
          </p:cNvPr>
          <p:cNvSpPr>
            <a:spLocks noGrp="1"/>
          </p:cNvSpPr>
          <p:nvPr>
            <p:ph type="body" sz="quarter" idx="19" hasCustomPrompt="1"/>
          </p:nvPr>
        </p:nvSpPr>
        <p:spPr>
          <a:xfrm>
            <a:off x="720725" y="4025136"/>
            <a:ext cx="3311525" cy="216000"/>
          </a:xfrm>
        </p:spPr>
        <p:txBody>
          <a:bodyPr anchor="ctr"/>
          <a:lstStyle>
            <a:lvl1pPr>
              <a:lnSpc>
                <a:spcPts val="1100"/>
              </a:lnSpc>
              <a:defRPr sz="1000" b="0"/>
            </a:lvl1pPr>
          </a:lstStyle>
          <a:p>
            <a:pPr lvl="0"/>
            <a:r>
              <a:rPr lang="cs-CZ" noProof="0" dirty="0"/>
              <a:t>Kliknutím vložíte text</a:t>
            </a:r>
          </a:p>
        </p:txBody>
      </p:sp>
      <p:sp>
        <p:nvSpPr>
          <p:cNvPr id="15" name="Zástupný symbol pro text 13">
            <a:extLst>
              <a:ext uri="{FF2B5EF4-FFF2-40B4-BE49-F238E27FC236}">
                <a16:creationId xmlns:a16="http://schemas.microsoft.com/office/drawing/2014/main" id="{AD9E96F9-7F56-4453-A9FC-693AF7E57BB4}"/>
              </a:ext>
            </a:extLst>
          </p:cNvPr>
          <p:cNvSpPr>
            <a:spLocks noGrp="1"/>
          </p:cNvSpPr>
          <p:nvPr>
            <p:ph type="body" sz="quarter" idx="20" hasCustomPrompt="1"/>
          </p:nvPr>
        </p:nvSpPr>
        <p:spPr>
          <a:xfrm>
            <a:off x="4440475" y="4025136"/>
            <a:ext cx="3311525" cy="216000"/>
          </a:xfrm>
        </p:spPr>
        <p:txBody>
          <a:bodyPr anchor="ctr"/>
          <a:lstStyle>
            <a:lvl1pPr>
              <a:lnSpc>
                <a:spcPts val="1100"/>
              </a:lnSpc>
              <a:defRPr sz="1000" b="0"/>
            </a:lvl1pPr>
          </a:lstStyle>
          <a:p>
            <a:pPr lvl="0"/>
            <a:r>
              <a:rPr lang="cs-CZ" noProof="0" dirty="0"/>
              <a:t>Kliknutím vložíte text</a:t>
            </a:r>
          </a:p>
        </p:txBody>
      </p:sp>
      <p:sp>
        <p:nvSpPr>
          <p:cNvPr id="16" name="Zástupný symbol pro text 13">
            <a:extLst>
              <a:ext uri="{FF2B5EF4-FFF2-40B4-BE49-F238E27FC236}">
                <a16:creationId xmlns:a16="http://schemas.microsoft.com/office/drawing/2014/main" id="{88362389-3E8C-4129-819C-75F0F7922D0F}"/>
              </a:ext>
            </a:extLst>
          </p:cNvPr>
          <p:cNvSpPr>
            <a:spLocks noGrp="1"/>
          </p:cNvSpPr>
          <p:nvPr>
            <p:ph type="body" sz="quarter" idx="21" hasCustomPrompt="1"/>
          </p:nvPr>
        </p:nvSpPr>
        <p:spPr>
          <a:xfrm>
            <a:off x="8161436" y="4025136"/>
            <a:ext cx="3311525" cy="216000"/>
          </a:xfrm>
        </p:spPr>
        <p:txBody>
          <a:bodyPr anchor="ctr"/>
          <a:lstStyle>
            <a:lvl1pPr>
              <a:lnSpc>
                <a:spcPts val="1100"/>
              </a:lnSpc>
              <a:defRPr sz="1000" b="0"/>
            </a:lvl1pPr>
          </a:lstStyle>
          <a:p>
            <a:pPr lvl="0"/>
            <a:r>
              <a:rPr lang="cs-CZ" noProof="0" dirty="0"/>
              <a:t>Kliknutím vložíte text</a:t>
            </a:r>
          </a:p>
        </p:txBody>
      </p:sp>
      <p:sp>
        <p:nvSpPr>
          <p:cNvPr id="18" name="Zástupný symbol pro obsah 12">
            <a:extLst>
              <a:ext uri="{FF2B5EF4-FFF2-40B4-BE49-F238E27FC236}">
                <a16:creationId xmlns:a16="http://schemas.microsoft.com/office/drawing/2014/main" id="{DE897ACA-C285-471C-BF3F-2886D04C7F9F}"/>
              </a:ext>
            </a:extLst>
          </p:cNvPr>
          <p:cNvSpPr>
            <a:spLocks noGrp="1"/>
          </p:cNvSpPr>
          <p:nvPr>
            <p:ph sz="quarter" idx="23" hasCustomPrompt="1"/>
          </p:nvPr>
        </p:nvSpPr>
        <p:spPr>
          <a:xfrm>
            <a:off x="719999" y="1692002"/>
            <a:ext cx="3311525" cy="2230711"/>
          </a:xfrm>
        </p:spPr>
        <p:txBody>
          <a:bodyPr/>
          <a:lstStyle>
            <a:lvl1pPr>
              <a:defRPr/>
            </a:lvl1pPr>
          </a:lstStyle>
          <a:p>
            <a:pPr lvl="0"/>
            <a:r>
              <a:rPr lang="cs-CZ" noProof="0" dirty="0"/>
              <a:t>Kliknutím vložíte text</a:t>
            </a:r>
          </a:p>
        </p:txBody>
      </p:sp>
      <p:sp>
        <p:nvSpPr>
          <p:cNvPr id="20" name="Zástupný symbol pro obsah 12">
            <a:extLst>
              <a:ext uri="{FF2B5EF4-FFF2-40B4-BE49-F238E27FC236}">
                <a16:creationId xmlns:a16="http://schemas.microsoft.com/office/drawing/2014/main" id="{9AF93628-9CF3-4CB5-A8C7-735B527D49B2}"/>
              </a:ext>
            </a:extLst>
          </p:cNvPr>
          <p:cNvSpPr>
            <a:spLocks noGrp="1"/>
          </p:cNvSpPr>
          <p:nvPr>
            <p:ph sz="quarter" idx="24" hasCustomPrompt="1"/>
          </p:nvPr>
        </p:nvSpPr>
        <p:spPr>
          <a:xfrm>
            <a:off x="8160001" y="1692002"/>
            <a:ext cx="3311525" cy="2230711"/>
          </a:xfrm>
        </p:spPr>
        <p:txBody>
          <a:bodyPr/>
          <a:lstStyle>
            <a:lvl1pPr>
              <a:defRPr/>
            </a:lvl1pPr>
          </a:lstStyle>
          <a:p>
            <a:pPr lvl="0"/>
            <a:r>
              <a:rPr lang="cs-CZ" noProof="0" dirty="0"/>
              <a:t>Kliknutím vložíte text</a:t>
            </a:r>
          </a:p>
        </p:txBody>
      </p:sp>
      <p:sp>
        <p:nvSpPr>
          <p:cNvPr id="19" name="Zástupný symbol pro text 7">
            <a:extLst>
              <a:ext uri="{FF2B5EF4-FFF2-40B4-BE49-F238E27FC236}">
                <a16:creationId xmlns:a16="http://schemas.microsoft.com/office/drawing/2014/main" id="{9F610B39-FB78-4767-BA31-C3D4E7D5586C}"/>
              </a:ext>
            </a:extLst>
          </p:cNvPr>
          <p:cNvSpPr>
            <a:spLocks noGrp="1"/>
          </p:cNvSpPr>
          <p:nvPr>
            <p:ph type="body" sz="quarter" idx="13" hasCustomPrompt="1"/>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cs-CZ" noProof="0" dirty="0"/>
              <a:t>Kliknutím vložíte podnadpis</a:t>
            </a:r>
          </a:p>
        </p:txBody>
      </p:sp>
      <p:sp>
        <p:nvSpPr>
          <p:cNvPr id="21" name="Nadpis 12">
            <a:extLst>
              <a:ext uri="{FF2B5EF4-FFF2-40B4-BE49-F238E27FC236}">
                <a16:creationId xmlns:a16="http://schemas.microsoft.com/office/drawing/2014/main" id="{6B0440B8-6781-4DF7-853B-03D5855A8CB8}"/>
              </a:ext>
            </a:extLst>
          </p:cNvPr>
          <p:cNvSpPr>
            <a:spLocks noGrp="1"/>
          </p:cNvSpPr>
          <p:nvPr>
            <p:ph type="title" hasCustomPrompt="1"/>
          </p:nvPr>
        </p:nvSpPr>
        <p:spPr>
          <a:xfrm>
            <a:off x="720000" y="720000"/>
            <a:ext cx="10753200" cy="451576"/>
          </a:xfrm>
        </p:spPr>
        <p:txBody>
          <a:bodyPr/>
          <a:lstStyle/>
          <a:p>
            <a:r>
              <a:rPr lang="cs-CZ" dirty="0"/>
              <a:t>Kliknutím vložíte nadpis</a:t>
            </a:r>
          </a:p>
        </p:txBody>
      </p:sp>
      <p:pic>
        <p:nvPicPr>
          <p:cNvPr id="22" name="Obrázek 1">
            <a:extLst>
              <a:ext uri="{FF2B5EF4-FFF2-40B4-BE49-F238E27FC236}">
                <a16:creationId xmlns:a16="http://schemas.microsoft.com/office/drawing/2014/main" id="{0354C595-25A7-D342-992D-A47A315A96E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645200" y="6127200"/>
            <a:ext cx="1119272" cy="324000"/>
          </a:xfrm>
          <a:prstGeom prst="rect">
            <a:avLst/>
          </a:prstGeom>
        </p:spPr>
      </p:pic>
    </p:spTree>
    <p:extLst>
      <p:ext uri="{BB962C8B-B14F-4D97-AF65-F5344CB8AC3E}">
        <p14:creationId xmlns:p14="http://schemas.microsoft.com/office/powerpoint/2010/main" val="2713741071"/>
      </p:ext>
    </p:extLst>
  </p:cSld>
  <p:clrMapOvr>
    <a:masterClrMapping/>
  </p:clrMapOvr>
  <p:extLst>
    <p:ext uri="{DCECCB84-F9BA-43D5-87BE-67443E8EF086}">
      <p15:sldGuideLst xmlns:p15="http://schemas.microsoft.com/office/powerpoint/2012/main">
        <p15:guide id="1" orient="horz" pos="1049"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ouze obsah">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t>Zápatí prezentace</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8" name="Zástupný symbol pro obsah 2">
            <a:extLst>
              <a:ext uri="{FF2B5EF4-FFF2-40B4-BE49-F238E27FC236}">
                <a16:creationId xmlns:a16="http://schemas.microsoft.com/office/drawing/2014/main" id="{51439ED6-907B-45D9-8FCC-98AE21B3C06D}"/>
              </a:ext>
            </a:extLst>
          </p:cNvPr>
          <p:cNvSpPr>
            <a:spLocks noGrp="1"/>
          </p:cNvSpPr>
          <p:nvPr>
            <p:ph idx="12" hasCustomPrompt="1"/>
          </p:nvPr>
        </p:nvSpPr>
        <p:spPr>
          <a:xfrm>
            <a:off x="720000" y="692150"/>
            <a:ext cx="10753200" cy="5139850"/>
          </a:xfrm>
          <a:prstGeom prst="rect">
            <a:avLst/>
          </a:prstGeom>
        </p:spPr>
        <p:txBody>
          <a:bodyPr/>
          <a:lstStyle>
            <a:lvl1pPr marL="72000" indent="0">
              <a:lnSpc>
                <a:spcPts val="3600"/>
              </a:lnSpc>
              <a:buClr>
                <a:schemeClr val="tx2"/>
              </a:buClr>
              <a:buSzPct val="100000"/>
              <a:buFont typeface="Arial" panose="020B0604020202020204" pitchFamily="34" charset="0"/>
              <a:buNone/>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p:txBody>
      </p:sp>
      <p:pic>
        <p:nvPicPr>
          <p:cNvPr id="6" name="Obrázek 1">
            <a:extLst>
              <a:ext uri="{FF2B5EF4-FFF2-40B4-BE49-F238E27FC236}">
                <a16:creationId xmlns:a16="http://schemas.microsoft.com/office/drawing/2014/main" id="{8CCE2A48-C459-CA4C-978D-0CE03EA53FE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645200" y="6127200"/>
            <a:ext cx="1119272" cy="324000"/>
          </a:xfrm>
          <a:prstGeom prst="rect">
            <a:avLst/>
          </a:prstGeom>
        </p:spPr>
      </p:pic>
    </p:spTree>
    <p:extLst>
      <p:ext uri="{BB962C8B-B14F-4D97-AF65-F5344CB8AC3E}">
        <p14:creationId xmlns:p14="http://schemas.microsoft.com/office/powerpoint/2010/main" val="234975528"/>
      </p:ext>
    </p:extLst>
  </p:cSld>
  <p:clrMapOvr>
    <a:masterClrMapping/>
  </p:clrMapOvr>
  <p:extLst>
    <p:ext uri="{DCECCB84-F9BA-43D5-87BE-67443E8EF086}">
      <p15:sldGuideLst xmlns:p15="http://schemas.microsoft.com/office/powerpoint/2012/main">
        <p15:guide id="1" orient="horz" pos="436" userDrawn="1">
          <p15:clr>
            <a:srgbClr val="FBAE40"/>
          </p15:clr>
        </p15:guide>
        <p15:guide id="2" pos="438"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ouze nadpis">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t>Zápatí prezentace</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6" name="Nadpis 12">
            <a:extLst>
              <a:ext uri="{FF2B5EF4-FFF2-40B4-BE49-F238E27FC236}">
                <a16:creationId xmlns:a16="http://schemas.microsoft.com/office/drawing/2014/main" id="{C80D1D37-E5CA-42AD-BE6B-219FAFB54670}"/>
              </a:ext>
            </a:extLst>
          </p:cNvPr>
          <p:cNvSpPr>
            <a:spLocks noGrp="1"/>
          </p:cNvSpPr>
          <p:nvPr>
            <p:ph type="title" hasCustomPrompt="1"/>
          </p:nvPr>
        </p:nvSpPr>
        <p:spPr>
          <a:xfrm>
            <a:off x="720000" y="720000"/>
            <a:ext cx="10753200" cy="451576"/>
          </a:xfrm>
        </p:spPr>
        <p:txBody>
          <a:bodyPr/>
          <a:lstStyle/>
          <a:p>
            <a:r>
              <a:rPr lang="cs-CZ" dirty="0"/>
              <a:t>Kliknutím vložíte nadpis</a:t>
            </a:r>
          </a:p>
        </p:txBody>
      </p:sp>
      <p:pic>
        <p:nvPicPr>
          <p:cNvPr id="8" name="Obrázek 1">
            <a:extLst>
              <a:ext uri="{FF2B5EF4-FFF2-40B4-BE49-F238E27FC236}">
                <a16:creationId xmlns:a16="http://schemas.microsoft.com/office/drawing/2014/main" id="{B8E44221-4107-1D4F-ACA7-8A5430625CB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645200" y="6127200"/>
            <a:ext cx="1119272" cy="324000"/>
          </a:xfrm>
          <a:prstGeom prst="rect">
            <a:avLst/>
          </a:prstGeom>
        </p:spPr>
      </p:pic>
    </p:spTree>
    <p:extLst>
      <p:ext uri="{BB962C8B-B14F-4D97-AF65-F5344CB8AC3E}">
        <p14:creationId xmlns:p14="http://schemas.microsoft.com/office/powerpoint/2010/main" val="38455407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29" name="Rectangle 17"/>
          <p:cNvSpPr>
            <a:spLocks noGrp="1" noChangeArrowheads="1"/>
          </p:cNvSpPr>
          <p:nvPr>
            <p:ph type="ftr" sz="quarter" idx="3"/>
          </p:nvPr>
        </p:nvSpPr>
        <p:spPr bwMode="auto">
          <a:xfrm>
            <a:off x="720000" y="6228000"/>
            <a:ext cx="7920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defRPr lang="cs-CZ" altLang="cs-CZ" sz="1200" dirty="0" smtClean="0">
                <a:solidFill>
                  <a:schemeClr val="tx2"/>
                </a:solidFill>
                <a:latin typeface="+mj-lt"/>
              </a:defRPr>
            </a:lvl1pPr>
          </a:lstStyle>
          <a:p>
            <a:r>
              <a:rPr lang="cs-CZ"/>
              <a:t>Zápatí prezentace</a:t>
            </a:r>
            <a:endParaRPr lang="cs-CZ" dirty="0"/>
          </a:p>
        </p:txBody>
      </p:sp>
      <p:sp>
        <p:nvSpPr>
          <p:cNvPr id="64530" name="Rectangle 18"/>
          <p:cNvSpPr>
            <a:spLocks noGrp="1" noChangeArrowheads="1"/>
          </p:cNvSpPr>
          <p:nvPr>
            <p:ph type="sldNum" sz="quarter" idx="4"/>
          </p:nvPr>
        </p:nvSpPr>
        <p:spPr bwMode="auto">
          <a:xfrm>
            <a:off x="414000" y="6228000"/>
            <a:ext cx="252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lvl1pPr algn="l">
              <a:defRPr sz="1200" b="0">
                <a:solidFill>
                  <a:schemeClr val="tx2"/>
                </a:solidFill>
                <a:latin typeface="+mj-lt"/>
              </a:defRPr>
            </a:lvl1pPr>
          </a:lstStyle>
          <a:p>
            <a:fld id="{0DE708CC-0C3F-4567-9698-B54C0F35BD31}" type="slidenum">
              <a:rPr lang="cs-CZ" altLang="cs-CZ" smtClean="0"/>
              <a:pPr/>
              <a:t>‹#›</a:t>
            </a:fld>
            <a:endParaRPr lang="cs-CZ" altLang="cs-CZ" dirty="0"/>
          </a:p>
        </p:txBody>
      </p:sp>
      <p:sp>
        <p:nvSpPr>
          <p:cNvPr id="2" name="Zástupný nadpis 1">
            <a:extLst>
              <a:ext uri="{FF2B5EF4-FFF2-40B4-BE49-F238E27FC236}">
                <a16:creationId xmlns:a16="http://schemas.microsoft.com/office/drawing/2014/main" id="{E73EFD05-44F7-4406-AC4D-1167FBFF8008}"/>
              </a:ext>
            </a:extLst>
          </p:cNvPr>
          <p:cNvSpPr>
            <a:spLocks noGrp="1"/>
          </p:cNvSpPr>
          <p:nvPr>
            <p:ph type="title"/>
          </p:nvPr>
        </p:nvSpPr>
        <p:spPr>
          <a:xfrm>
            <a:off x="720000" y="720000"/>
            <a:ext cx="10753200" cy="451576"/>
          </a:xfrm>
          <a:prstGeom prst="rect">
            <a:avLst/>
          </a:prstGeom>
        </p:spPr>
        <p:txBody>
          <a:bodyPr vert="horz" lIns="0" tIns="0" rIns="0" bIns="0" rtlCol="0" anchor="t" anchorCtr="0">
            <a:noAutofit/>
          </a:bodyPr>
          <a:lstStyle/>
          <a:p>
            <a:r>
              <a:rPr lang="cs-CZ" dirty="0"/>
              <a:t>Kliknutím vložíte nadpis</a:t>
            </a:r>
          </a:p>
        </p:txBody>
      </p:sp>
      <p:sp>
        <p:nvSpPr>
          <p:cNvPr id="5" name="Zástupný symbol pro text 4">
            <a:extLst>
              <a:ext uri="{FF2B5EF4-FFF2-40B4-BE49-F238E27FC236}">
                <a16:creationId xmlns:a16="http://schemas.microsoft.com/office/drawing/2014/main" id="{A4DA628E-D8CA-41EE-AA1A-D14D1A53A264}"/>
              </a:ext>
            </a:extLst>
          </p:cNvPr>
          <p:cNvSpPr>
            <a:spLocks noGrp="1"/>
          </p:cNvSpPr>
          <p:nvPr>
            <p:ph type="body" idx="1"/>
          </p:nvPr>
        </p:nvSpPr>
        <p:spPr>
          <a:xfrm>
            <a:off x="718800" y="1872000"/>
            <a:ext cx="10753200" cy="3960000"/>
          </a:xfrm>
          <a:prstGeom prst="rect">
            <a:avLst/>
          </a:prstGeom>
        </p:spPr>
        <p:txBody>
          <a:bodyPr vert="horz" lIns="0" tIns="0" rIns="0" bIns="0" rtlCol="0">
            <a:noAutofit/>
          </a:bodyPr>
          <a:lstStyle/>
          <a:p>
            <a:pPr marL="0" marR="0" lvl="0" indent="0" algn="l" defTabSz="914400" rtl="0" eaLnBrk="1" fontAlgn="base" latinLnBrk="0" hangingPunct="1">
              <a:lnSpc>
                <a:spcPct val="114000"/>
              </a:lnSpc>
              <a:spcBef>
                <a:spcPts val="0"/>
              </a:spcBef>
              <a:spcAft>
                <a:spcPct val="0"/>
              </a:spcAft>
              <a:buClr>
                <a:schemeClr val="tx2"/>
              </a:buClr>
              <a:buSzPct val="100000"/>
              <a:buFontTx/>
              <a:buNone/>
              <a:tabLst/>
              <a:defRPr/>
            </a:pPr>
            <a:r>
              <a:rPr lang="cs-CZ" noProof="0" dirty="0"/>
              <a:t>Kliknutím vložíte text</a:t>
            </a:r>
          </a:p>
        </p:txBody>
      </p:sp>
    </p:spTree>
  </p:cSld>
  <p:clrMap bg1="lt1" tx1="dk1" bg2="lt2" tx2="dk2" accent1="accent1" accent2="accent2" accent3="accent3" accent4="accent4" accent5="accent5" accent6="accent6" hlink="hlink" folHlink="folHlink"/>
  <p:sldLayoutIdLst>
    <p:sldLayoutId id="2147483678" r:id="rId1"/>
    <p:sldLayoutId id="2147483684" r:id="rId2"/>
    <p:sldLayoutId id="2147483685" r:id="rId3"/>
    <p:sldLayoutId id="2147483674" r:id="rId4"/>
    <p:sldLayoutId id="2147483688" r:id="rId5"/>
    <p:sldLayoutId id="2147483698" r:id="rId6"/>
    <p:sldLayoutId id="2147483673" r:id="rId7"/>
    <p:sldLayoutId id="2147483675" r:id="rId8"/>
    <p:sldLayoutId id="2147483695" r:id="rId9"/>
    <p:sldLayoutId id="2147483677" r:id="rId10"/>
    <p:sldLayoutId id="2147483686" r:id="rId11"/>
    <p:sldLayoutId id="2147483697" r:id="rId12"/>
    <p:sldLayoutId id="2147483690" r:id="rId13"/>
    <p:sldLayoutId id="2147483696" r:id="rId14"/>
    <p:sldLayoutId id="2147483694" r:id="rId15"/>
    <p:sldLayoutId id="2147483692" r:id="rId16"/>
    <p:sldLayoutId id="2147483693" r:id="rId17"/>
  </p:sldLayoutIdLst>
  <p:hf hdr="0" dt="0"/>
  <p:txStyles>
    <p:titleStyle>
      <a:lvl1pPr algn="l" rtl="0" eaLnBrk="1" fontAlgn="base" hangingPunct="1">
        <a:lnSpc>
          <a:spcPts val="4000"/>
        </a:lnSpc>
        <a:spcBef>
          <a:spcPct val="0"/>
        </a:spcBef>
        <a:spcAft>
          <a:spcPct val="0"/>
        </a:spcAft>
        <a:defRPr sz="40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p:titleStyle>
    <p:bodyStyle>
      <a:lvl1pPr marL="0" marR="0" indent="0" algn="l" defTabSz="914400" rtl="0" eaLnBrk="1" fontAlgn="base" latinLnBrk="0" hangingPunct="1">
        <a:lnSpc>
          <a:spcPct val="114000"/>
        </a:lnSpc>
        <a:spcBef>
          <a:spcPts val="0"/>
        </a:spcBef>
        <a:spcAft>
          <a:spcPct val="0"/>
        </a:spcAft>
        <a:buClr>
          <a:schemeClr val="tx2"/>
        </a:buClr>
        <a:buSzPct val="100000"/>
        <a:buFontTx/>
        <a:buNone/>
        <a:tabLst/>
        <a:defRPr sz="2800" b="0">
          <a:solidFill>
            <a:schemeClr val="tx1"/>
          </a:solidFill>
          <a:latin typeface="+mn-lt"/>
          <a:ea typeface="+mn-ea"/>
          <a:cs typeface="+mn-cs"/>
        </a:defRPr>
      </a:lvl1pPr>
      <a:lvl2pPr marL="0" indent="0" algn="l" rtl="0" eaLnBrk="1" fontAlgn="base" hangingPunct="1">
        <a:lnSpc>
          <a:spcPts val="1800"/>
        </a:lnSpc>
        <a:spcBef>
          <a:spcPts val="0"/>
        </a:spcBef>
        <a:spcAft>
          <a:spcPct val="0"/>
        </a:spcAft>
        <a:buClr>
          <a:schemeClr val="tx2"/>
        </a:buClr>
        <a:buSzPct val="100000"/>
        <a:buFontTx/>
        <a:buNone/>
        <a:defRPr sz="1500" b="0">
          <a:solidFill>
            <a:schemeClr val="tx1"/>
          </a:solidFill>
          <a:latin typeface="+mn-lt"/>
        </a:defRPr>
      </a:lvl2pPr>
      <a:lvl3pPr marL="914400" indent="0" algn="l" rtl="0" eaLnBrk="1" fontAlgn="base" hangingPunct="1">
        <a:lnSpc>
          <a:spcPts val="1800"/>
        </a:lnSpc>
        <a:spcBef>
          <a:spcPts val="0"/>
        </a:spcBef>
        <a:spcAft>
          <a:spcPct val="0"/>
        </a:spcAft>
        <a:buClr>
          <a:schemeClr val="folHlink"/>
        </a:buClr>
        <a:buSzPct val="80000"/>
        <a:buFontTx/>
        <a:buNone/>
        <a:defRPr sz="15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19"/>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935" userDrawn="1">
          <p15:clr>
            <a:srgbClr val="F26B43"/>
          </p15:clr>
        </p15:guide>
        <p15:guide id="2" pos="438"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ideo" Target="https://www.youtube.com/embed/yGsHq-mZI8U?feature=oembed" TargetMode="Externa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hyperlink" Target="https://www.archives.gov/exhibits/powers-of-persuasion" TargetMode="External"/><Relationship Id="rId2" Type="http://schemas.openxmlformats.org/officeDocument/2006/relationships/notesSlide" Target="../notesSlides/notesSlide2.xml"/><Relationship Id="rId1" Type="http://schemas.openxmlformats.org/officeDocument/2006/relationships/slideLayout" Target="../slideLayouts/slideLayout5.xml"/><Relationship Id="rId5" Type="http://schemas.openxmlformats.org/officeDocument/2006/relationships/image" Target="../media/image7.jpg"/><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jekt pre číslo snímky 2">
            <a:extLst>
              <a:ext uri="{FF2B5EF4-FFF2-40B4-BE49-F238E27FC236}">
                <a16:creationId xmlns:a16="http://schemas.microsoft.com/office/drawing/2014/main" id="{9DAF3088-3E4D-9845-B71B-E817345CD820}"/>
              </a:ext>
            </a:extLst>
          </p:cNvPr>
          <p:cNvSpPr>
            <a:spLocks noGrp="1"/>
          </p:cNvSpPr>
          <p:nvPr>
            <p:ph type="sldNum" sz="quarter" idx="11"/>
          </p:nvPr>
        </p:nvSpPr>
        <p:spPr/>
        <p:txBody>
          <a:bodyPr/>
          <a:lstStyle/>
          <a:p>
            <a:fld id="{0DE708CC-0C3F-4567-9698-B54C0F35BD31}" type="slidenum">
              <a:rPr lang="cs-CZ" altLang="cs-CZ" noProof="0" smtClean="0"/>
              <a:pPr/>
              <a:t>1</a:t>
            </a:fld>
            <a:endParaRPr lang="cs-CZ" altLang="cs-CZ" noProof="0" dirty="0"/>
          </a:p>
        </p:txBody>
      </p:sp>
      <p:sp>
        <p:nvSpPr>
          <p:cNvPr id="4" name="Nadpis 3">
            <a:extLst>
              <a:ext uri="{FF2B5EF4-FFF2-40B4-BE49-F238E27FC236}">
                <a16:creationId xmlns:a16="http://schemas.microsoft.com/office/drawing/2014/main" id="{2491EF5B-3067-7546-837B-2D005F3ED499}"/>
              </a:ext>
            </a:extLst>
          </p:cNvPr>
          <p:cNvSpPr>
            <a:spLocks noGrp="1"/>
          </p:cNvSpPr>
          <p:nvPr>
            <p:ph type="title"/>
          </p:nvPr>
        </p:nvSpPr>
        <p:spPr/>
        <p:txBody>
          <a:bodyPr/>
          <a:lstStyle/>
          <a:p>
            <a:r>
              <a:rPr lang="cs-CZ" dirty="0"/>
              <a:t>Focus </a:t>
            </a:r>
            <a:r>
              <a:rPr lang="cs-CZ" dirty="0" err="1"/>
              <a:t>Groups</a:t>
            </a:r>
            <a:endParaRPr lang="cs-CZ" dirty="0"/>
          </a:p>
        </p:txBody>
      </p:sp>
      <p:sp>
        <p:nvSpPr>
          <p:cNvPr id="5" name="Podnadpis 4">
            <a:extLst>
              <a:ext uri="{FF2B5EF4-FFF2-40B4-BE49-F238E27FC236}">
                <a16:creationId xmlns:a16="http://schemas.microsoft.com/office/drawing/2014/main" id="{BDA74EBB-06F9-2F42-BBA7-49358111EC86}"/>
              </a:ext>
            </a:extLst>
          </p:cNvPr>
          <p:cNvSpPr>
            <a:spLocks noGrp="1"/>
          </p:cNvSpPr>
          <p:nvPr>
            <p:ph type="subTitle" idx="1"/>
          </p:nvPr>
        </p:nvSpPr>
        <p:spPr/>
        <p:txBody>
          <a:bodyPr/>
          <a:lstStyle/>
          <a:p>
            <a:r>
              <a:rPr lang="cs-CZ" dirty="0"/>
              <a:t>CMAa11 </a:t>
            </a:r>
            <a:r>
              <a:rPr lang="cs-CZ" dirty="0" err="1"/>
              <a:t>Qualitative</a:t>
            </a:r>
            <a:r>
              <a:rPr lang="cs-CZ" dirty="0"/>
              <a:t> </a:t>
            </a:r>
            <a:r>
              <a:rPr lang="cs-CZ" dirty="0" err="1"/>
              <a:t>Research</a:t>
            </a:r>
            <a:endParaRPr lang="cs-CZ" dirty="0"/>
          </a:p>
        </p:txBody>
      </p:sp>
    </p:spTree>
    <p:extLst>
      <p:ext uri="{BB962C8B-B14F-4D97-AF65-F5344CB8AC3E}">
        <p14:creationId xmlns:p14="http://schemas.microsoft.com/office/powerpoint/2010/main" val="32633424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D2DB471-E8B6-4E3F-A73C-F5EF113FAB92}"/>
              </a:ext>
            </a:extLst>
          </p:cNvPr>
          <p:cNvSpPr>
            <a:spLocks noGrp="1"/>
          </p:cNvSpPr>
          <p:nvPr>
            <p:ph type="sldNum"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0970407D-EE58-4A0B-824B-1D3AE42DD9CF}" type="slidenum">
              <a:rPr kumimoji="0" lang="cs-CZ" altLang="cs-CZ" sz="1200" b="0" i="0" u="none" strike="noStrike" kern="1200" cap="none" spc="0" normalizeH="0" baseline="0" noProof="0" smtClean="0">
                <a:ln>
                  <a:noFill/>
                </a:ln>
                <a:solidFill>
                  <a:srgbClr val="0000DC"/>
                </a:solidFill>
                <a:effectLst/>
                <a:uLnTx/>
                <a:uFillTx/>
                <a:latin typeface="Arial"/>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10</a:t>
            </a:fld>
            <a:endParaRPr kumimoji="0" lang="cs-CZ" altLang="cs-CZ" sz="1200" b="0" i="0" u="none" strike="noStrike" kern="1200" cap="none" spc="0" normalizeH="0" baseline="0" noProof="0" dirty="0">
              <a:ln>
                <a:noFill/>
              </a:ln>
              <a:solidFill>
                <a:srgbClr val="0000DC"/>
              </a:solidFill>
              <a:effectLst/>
              <a:uLnTx/>
              <a:uFillTx/>
              <a:latin typeface="Arial"/>
              <a:ea typeface="+mn-ea"/>
              <a:cs typeface="+mn-cs"/>
            </a:endParaRPr>
          </a:p>
        </p:txBody>
      </p:sp>
      <p:sp>
        <p:nvSpPr>
          <p:cNvPr id="4" name="Title 3">
            <a:extLst>
              <a:ext uri="{FF2B5EF4-FFF2-40B4-BE49-F238E27FC236}">
                <a16:creationId xmlns:a16="http://schemas.microsoft.com/office/drawing/2014/main" id="{223EB530-DDB7-4ABA-8913-F102BD3E1C14}"/>
              </a:ext>
            </a:extLst>
          </p:cNvPr>
          <p:cNvSpPr>
            <a:spLocks noGrp="1"/>
          </p:cNvSpPr>
          <p:nvPr>
            <p:ph type="title"/>
          </p:nvPr>
        </p:nvSpPr>
        <p:spPr>
          <a:xfrm>
            <a:off x="718800" y="574423"/>
            <a:ext cx="10753200" cy="451576"/>
          </a:xfrm>
        </p:spPr>
        <p:txBody>
          <a:bodyPr/>
          <a:lstStyle/>
          <a:p>
            <a:r>
              <a:rPr lang="en-US" dirty="0"/>
              <a:t>What is the principle of their operation?</a:t>
            </a:r>
          </a:p>
        </p:txBody>
      </p:sp>
      <p:sp>
        <p:nvSpPr>
          <p:cNvPr id="5" name="Content Placeholder 4">
            <a:extLst>
              <a:ext uri="{FF2B5EF4-FFF2-40B4-BE49-F238E27FC236}">
                <a16:creationId xmlns:a16="http://schemas.microsoft.com/office/drawing/2014/main" id="{7A261EF2-6C88-420F-B0D3-3559433D01F8}"/>
              </a:ext>
            </a:extLst>
          </p:cNvPr>
          <p:cNvSpPr>
            <a:spLocks noGrp="1"/>
          </p:cNvSpPr>
          <p:nvPr>
            <p:ph idx="1"/>
          </p:nvPr>
        </p:nvSpPr>
        <p:spPr>
          <a:xfrm>
            <a:off x="720000" y="1171577"/>
            <a:ext cx="10512107" cy="4660424"/>
          </a:xfrm>
        </p:spPr>
        <p:txBody>
          <a:bodyPr/>
          <a:lstStyle/>
          <a:p>
            <a:r>
              <a:rPr lang="en-US" sz="3200" dirty="0"/>
              <a:t>The main advantage and principle of the technique is the effect of </a:t>
            </a:r>
            <a:r>
              <a:rPr lang="en-US" sz="3200" i="1" dirty="0">
                <a:solidFill>
                  <a:schemeClr val="tx2"/>
                </a:solidFill>
              </a:rPr>
              <a:t>social moderation </a:t>
            </a:r>
            <a:r>
              <a:rPr lang="en-US" sz="3200" dirty="0"/>
              <a:t>= mutual influence of actors based on interaction, through which it also manifests itself.</a:t>
            </a:r>
            <a:endParaRPr lang="cs-CZ" sz="3200" dirty="0"/>
          </a:p>
          <a:p>
            <a:pPr marL="72000" indent="0">
              <a:buNone/>
            </a:pPr>
            <a:endParaRPr lang="cs-CZ" sz="3200" dirty="0"/>
          </a:p>
          <a:p>
            <a:pPr lvl="1"/>
            <a:r>
              <a:rPr lang="en-US" sz="2400" dirty="0"/>
              <a:t>It always exists, but in individual interviews it is only indirect and difficult to detect.</a:t>
            </a:r>
            <a:endParaRPr lang="cs-CZ" sz="2400" dirty="0"/>
          </a:p>
          <a:p>
            <a:pPr marL="324000" lvl="1" indent="0">
              <a:buNone/>
            </a:pPr>
            <a:endParaRPr lang="cs-CZ" sz="2400" dirty="0"/>
          </a:p>
          <a:p>
            <a:pPr lvl="1"/>
            <a:r>
              <a:rPr lang="en-US" sz="2400" dirty="0"/>
              <a:t>People make sense of the world not in a vacuum but in interaction (Weber, </a:t>
            </a:r>
            <a:r>
              <a:rPr lang="en-US" sz="2400" dirty="0" err="1"/>
              <a:t>Schütz</a:t>
            </a:r>
            <a:r>
              <a:rPr lang="en-US" sz="2400" dirty="0"/>
              <a:t>, Goffman, Garfinkel).</a:t>
            </a:r>
            <a:endParaRPr lang="cs-CZ" dirty="0"/>
          </a:p>
        </p:txBody>
      </p:sp>
    </p:spTree>
    <p:extLst>
      <p:ext uri="{BB962C8B-B14F-4D97-AF65-F5344CB8AC3E}">
        <p14:creationId xmlns:p14="http://schemas.microsoft.com/office/powerpoint/2010/main" val="12298728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AB505D5-1621-4E88-BF7F-0C5CFE216D6D}"/>
              </a:ext>
            </a:extLst>
          </p:cNvPr>
          <p:cNvSpPr>
            <a:spLocks noGrp="1"/>
          </p:cNvSpPr>
          <p:nvPr>
            <p:ph type="sldNum"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0970407D-EE58-4A0B-824B-1D3AE42DD9CF}" type="slidenum">
              <a:rPr kumimoji="0" lang="cs-CZ" altLang="cs-CZ" sz="1200" b="0" i="0" u="none" strike="noStrike" kern="1200" cap="none" spc="0" normalizeH="0" baseline="0" noProof="0" smtClean="0">
                <a:ln>
                  <a:noFill/>
                </a:ln>
                <a:solidFill>
                  <a:srgbClr val="0000DC"/>
                </a:solidFill>
                <a:effectLst/>
                <a:uLnTx/>
                <a:uFillTx/>
                <a:latin typeface="Arial"/>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11</a:t>
            </a:fld>
            <a:endParaRPr kumimoji="0" lang="cs-CZ" altLang="cs-CZ" sz="1200" b="0" i="0" u="none" strike="noStrike" kern="1200" cap="none" spc="0" normalizeH="0" baseline="0" noProof="0" dirty="0">
              <a:ln>
                <a:noFill/>
              </a:ln>
              <a:solidFill>
                <a:srgbClr val="0000DC"/>
              </a:solidFill>
              <a:effectLst/>
              <a:uLnTx/>
              <a:uFillTx/>
              <a:latin typeface="Arial"/>
              <a:ea typeface="+mn-ea"/>
              <a:cs typeface="+mn-cs"/>
            </a:endParaRPr>
          </a:p>
        </p:txBody>
      </p:sp>
      <p:sp>
        <p:nvSpPr>
          <p:cNvPr id="8" name="Title 7">
            <a:extLst>
              <a:ext uri="{FF2B5EF4-FFF2-40B4-BE49-F238E27FC236}">
                <a16:creationId xmlns:a16="http://schemas.microsoft.com/office/drawing/2014/main" id="{5406D4DA-D0AA-4DBA-AD44-1A85E65F4A1C}"/>
              </a:ext>
            </a:extLst>
          </p:cNvPr>
          <p:cNvSpPr>
            <a:spLocks noGrp="1"/>
          </p:cNvSpPr>
          <p:nvPr>
            <p:ph type="title"/>
          </p:nvPr>
        </p:nvSpPr>
        <p:spPr/>
        <p:txBody>
          <a:bodyPr/>
          <a:lstStyle/>
          <a:p>
            <a:r>
              <a:rPr lang="en-US" dirty="0"/>
              <a:t>What is the principle of their operation?</a:t>
            </a:r>
          </a:p>
        </p:txBody>
      </p:sp>
      <p:sp>
        <p:nvSpPr>
          <p:cNvPr id="9" name="Content Placeholder 8">
            <a:extLst>
              <a:ext uri="{FF2B5EF4-FFF2-40B4-BE49-F238E27FC236}">
                <a16:creationId xmlns:a16="http://schemas.microsoft.com/office/drawing/2014/main" id="{DCA18535-AD7D-494D-A34D-7031807860AB}"/>
              </a:ext>
            </a:extLst>
          </p:cNvPr>
          <p:cNvSpPr>
            <a:spLocks noGrp="1"/>
          </p:cNvSpPr>
          <p:nvPr>
            <p:ph idx="30"/>
          </p:nvPr>
        </p:nvSpPr>
        <p:spPr>
          <a:xfrm>
            <a:off x="720000" y="1647309"/>
            <a:ext cx="5219998" cy="4139998"/>
          </a:xfrm>
        </p:spPr>
        <p:txBody>
          <a:bodyPr/>
          <a:lstStyle/>
          <a:p>
            <a:r>
              <a:rPr lang="cs-CZ" b="1" dirty="0"/>
              <a:t>Georg </a:t>
            </a:r>
            <a:r>
              <a:rPr lang="cs-CZ" b="1" dirty="0" err="1"/>
              <a:t>Simmell</a:t>
            </a:r>
            <a:r>
              <a:rPr lang="cs-CZ" b="1" dirty="0"/>
              <a:t> </a:t>
            </a:r>
            <a:r>
              <a:rPr lang="cs-CZ" dirty="0"/>
              <a:t>(1858-1918)</a:t>
            </a:r>
          </a:p>
          <a:p>
            <a:pPr lvl="1"/>
            <a:r>
              <a:rPr lang="en-US" dirty="0">
                <a:solidFill>
                  <a:schemeClr val="tx2"/>
                </a:solidFill>
              </a:rPr>
              <a:t>society can only be studied through social interactions </a:t>
            </a:r>
            <a:endParaRPr lang="cs-CZ" dirty="0">
              <a:solidFill>
                <a:schemeClr val="tx2"/>
              </a:solidFill>
            </a:endParaRPr>
          </a:p>
          <a:p>
            <a:pPr lvl="1"/>
            <a:r>
              <a:rPr lang="en-US" dirty="0"/>
              <a:t>study of forms of social interaction
social interaction can also take place at the </a:t>
            </a:r>
            <a:r>
              <a:rPr lang="en-US" dirty="0">
                <a:solidFill>
                  <a:schemeClr val="tx2"/>
                </a:solidFill>
              </a:rPr>
              <a:t>dyadic level</a:t>
            </a:r>
            <a:r>
              <a:rPr lang="en-US" dirty="0"/>
              <a:t>, but it will always lead to consensus or polarization</a:t>
            </a:r>
            <a:endParaRPr lang="cs-CZ" dirty="0"/>
          </a:p>
          <a:p>
            <a:pPr lvl="1"/>
            <a:r>
              <a:rPr lang="en-US" dirty="0"/>
              <a:t>but only the </a:t>
            </a:r>
            <a:r>
              <a:rPr lang="en-US" dirty="0">
                <a:solidFill>
                  <a:schemeClr val="tx2"/>
                </a:solidFill>
              </a:rPr>
              <a:t>triad</a:t>
            </a:r>
            <a:r>
              <a:rPr lang="en-US" dirty="0"/>
              <a:t> brings real social cooperation (cliques, relations of dominance and subordination, collective identity and consciousness can emerge)</a:t>
            </a:r>
          </a:p>
        </p:txBody>
      </p:sp>
      <p:pic>
        <p:nvPicPr>
          <p:cNvPr id="4" name="Obrázek 3">
            <a:extLst>
              <a:ext uri="{FF2B5EF4-FFF2-40B4-BE49-F238E27FC236}">
                <a16:creationId xmlns:a16="http://schemas.microsoft.com/office/drawing/2014/main" id="{47B3125C-40F2-4043-BCAB-6F662E5C39B8}"/>
              </a:ext>
            </a:extLst>
          </p:cNvPr>
          <p:cNvPicPr>
            <a:picLocks noChangeAspect="1"/>
          </p:cNvPicPr>
          <p:nvPr/>
        </p:nvPicPr>
        <p:blipFill>
          <a:blip r:embed="rId2"/>
          <a:stretch>
            <a:fillRect/>
          </a:stretch>
        </p:blipFill>
        <p:spPr>
          <a:xfrm>
            <a:off x="6510442" y="2353236"/>
            <a:ext cx="5517276" cy="1858364"/>
          </a:xfrm>
          <a:prstGeom prst="rect">
            <a:avLst/>
          </a:prstGeom>
        </p:spPr>
      </p:pic>
    </p:spTree>
    <p:extLst>
      <p:ext uri="{BB962C8B-B14F-4D97-AF65-F5344CB8AC3E}">
        <p14:creationId xmlns:p14="http://schemas.microsoft.com/office/powerpoint/2010/main" val="41459662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8A14C0C-B0A2-45F9-9A28-ADC88645A579}"/>
              </a:ext>
            </a:extLst>
          </p:cNvPr>
          <p:cNvSpPr>
            <a:spLocks noGrp="1"/>
          </p:cNvSpPr>
          <p:nvPr>
            <p:ph type="sldNum"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0970407D-EE58-4A0B-824B-1D3AE42DD9CF}" type="slidenum">
              <a:rPr kumimoji="0" lang="cs-CZ" altLang="cs-CZ" sz="1200" b="0" i="0" u="none" strike="noStrike" kern="1200" cap="none" spc="0" normalizeH="0" baseline="0" noProof="0" smtClean="0">
                <a:ln>
                  <a:noFill/>
                </a:ln>
                <a:solidFill>
                  <a:srgbClr val="0000DC"/>
                </a:solidFill>
                <a:effectLst/>
                <a:uLnTx/>
                <a:uFillTx/>
                <a:latin typeface="Arial"/>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12</a:t>
            </a:fld>
            <a:endParaRPr kumimoji="0" lang="cs-CZ" altLang="cs-CZ" sz="1200" b="0" i="0" u="none" strike="noStrike" kern="1200" cap="none" spc="0" normalizeH="0" baseline="0" noProof="0" dirty="0">
              <a:ln>
                <a:noFill/>
              </a:ln>
              <a:solidFill>
                <a:srgbClr val="0000DC"/>
              </a:solidFill>
              <a:effectLst/>
              <a:uLnTx/>
              <a:uFillTx/>
              <a:latin typeface="Arial"/>
              <a:ea typeface="+mn-ea"/>
              <a:cs typeface="+mn-cs"/>
            </a:endParaRPr>
          </a:p>
        </p:txBody>
      </p:sp>
      <p:sp>
        <p:nvSpPr>
          <p:cNvPr id="4" name="Title 3">
            <a:extLst>
              <a:ext uri="{FF2B5EF4-FFF2-40B4-BE49-F238E27FC236}">
                <a16:creationId xmlns:a16="http://schemas.microsoft.com/office/drawing/2014/main" id="{C98B9265-502D-496A-9BD5-4747F183DCD7}"/>
              </a:ext>
            </a:extLst>
          </p:cNvPr>
          <p:cNvSpPr>
            <a:spLocks noGrp="1"/>
          </p:cNvSpPr>
          <p:nvPr>
            <p:ph type="title"/>
          </p:nvPr>
        </p:nvSpPr>
        <p:spPr/>
        <p:txBody>
          <a:bodyPr/>
          <a:lstStyle/>
          <a:p>
            <a:r>
              <a:rPr lang="en-US" dirty="0"/>
              <a:t>What is the principle of their operation?</a:t>
            </a:r>
          </a:p>
        </p:txBody>
      </p:sp>
      <p:sp>
        <p:nvSpPr>
          <p:cNvPr id="5" name="Content Placeholder 4">
            <a:extLst>
              <a:ext uri="{FF2B5EF4-FFF2-40B4-BE49-F238E27FC236}">
                <a16:creationId xmlns:a16="http://schemas.microsoft.com/office/drawing/2014/main" id="{9FB90CF6-C65B-48F4-A333-1FF456CCB312}"/>
              </a:ext>
            </a:extLst>
          </p:cNvPr>
          <p:cNvSpPr>
            <a:spLocks noGrp="1"/>
          </p:cNvSpPr>
          <p:nvPr>
            <p:ph idx="1"/>
          </p:nvPr>
        </p:nvSpPr>
        <p:spPr>
          <a:xfrm>
            <a:off x="720000" y="1678674"/>
            <a:ext cx="6131176" cy="4303451"/>
          </a:xfrm>
        </p:spPr>
        <p:txBody>
          <a:bodyPr/>
          <a:lstStyle/>
          <a:p>
            <a:pPr>
              <a:lnSpc>
                <a:spcPct val="100000"/>
              </a:lnSpc>
            </a:pPr>
            <a:r>
              <a:rPr lang="en-US" sz="3600" dirty="0"/>
              <a:t>More actors -&gt; </a:t>
            </a:r>
            <a:r>
              <a:rPr lang="en-US" sz="3600" dirty="0">
                <a:solidFill>
                  <a:schemeClr val="tx2"/>
                </a:solidFill>
              </a:rPr>
              <a:t>more interactions and iterations</a:t>
            </a:r>
            <a:r>
              <a:rPr lang="en-US" sz="3600" dirty="0"/>
              <a:t>: </a:t>
            </a:r>
            <a:endParaRPr lang="cs-CZ" sz="3600" dirty="0"/>
          </a:p>
          <a:p>
            <a:pPr lvl="1"/>
            <a:r>
              <a:rPr lang="en-US" sz="2800" dirty="0"/>
              <a:t>a wider </a:t>
            </a:r>
            <a:r>
              <a:rPr lang="en-US" sz="2800" dirty="0">
                <a:solidFill>
                  <a:schemeClr val="tx2"/>
                </a:solidFill>
              </a:rPr>
              <a:t>variety of views and opinions</a:t>
            </a:r>
            <a:endParaRPr lang="cs-CZ" sz="2800" dirty="0">
              <a:solidFill>
                <a:schemeClr val="tx2"/>
              </a:solidFill>
            </a:endParaRPr>
          </a:p>
          <a:p>
            <a:pPr lvl="1"/>
            <a:r>
              <a:rPr lang="cs-CZ" sz="2800" dirty="0" err="1">
                <a:solidFill>
                  <a:schemeClr val="tx2"/>
                </a:solidFill>
              </a:rPr>
              <a:t>saves</a:t>
            </a:r>
            <a:r>
              <a:rPr lang="cs-CZ" sz="2800" dirty="0"/>
              <a:t> </a:t>
            </a:r>
            <a:r>
              <a:rPr lang="cs-CZ" sz="2800" dirty="0" err="1"/>
              <a:t>time</a:t>
            </a:r>
            <a:r>
              <a:rPr lang="cs-CZ" sz="2800" dirty="0"/>
              <a:t> and </a:t>
            </a:r>
            <a:r>
              <a:rPr lang="cs-CZ" sz="2800" dirty="0" err="1"/>
              <a:t>resources</a:t>
            </a:r>
            <a:r>
              <a:rPr lang="cs-CZ" sz="2800" dirty="0"/>
              <a:t>
</a:t>
            </a:r>
            <a:r>
              <a:rPr lang="en-US" dirty="0"/>
              <a:t> reduces the </a:t>
            </a:r>
            <a:r>
              <a:rPr lang="en-US" dirty="0">
                <a:solidFill>
                  <a:schemeClr val="tx2"/>
                </a:solidFill>
              </a:rPr>
              <a:t>risk of forgetting</a:t>
            </a:r>
            <a:endParaRPr lang="cs-CZ" dirty="0">
              <a:solidFill>
                <a:schemeClr val="tx2"/>
              </a:solidFill>
            </a:endParaRPr>
          </a:p>
          <a:p>
            <a:pPr lvl="2"/>
            <a:r>
              <a:rPr lang="en-US" dirty="0"/>
              <a:t>Fern (1982): 1 FG can generate up to 70% of the data as a series of interviews.</a:t>
            </a:r>
            <a:endParaRPr lang="cs-CZ" sz="1800" dirty="0"/>
          </a:p>
          <a:p>
            <a:pPr lvl="2"/>
            <a:endParaRPr lang="cs-CZ" sz="1800" dirty="0"/>
          </a:p>
        </p:txBody>
      </p:sp>
      <p:pic>
        <p:nvPicPr>
          <p:cNvPr id="6" name="Obrázek 5">
            <a:extLst>
              <a:ext uri="{FF2B5EF4-FFF2-40B4-BE49-F238E27FC236}">
                <a16:creationId xmlns:a16="http://schemas.microsoft.com/office/drawing/2014/main" id="{15164D76-FBC0-41FB-A2D1-7675C10005BF}"/>
              </a:ext>
            </a:extLst>
          </p:cNvPr>
          <p:cNvPicPr>
            <a:picLocks noChangeAspect="1"/>
          </p:cNvPicPr>
          <p:nvPr/>
        </p:nvPicPr>
        <p:blipFill>
          <a:blip r:embed="rId2"/>
          <a:stretch>
            <a:fillRect/>
          </a:stretch>
        </p:blipFill>
        <p:spPr>
          <a:xfrm>
            <a:off x="6789600" y="1273917"/>
            <a:ext cx="4988400" cy="5319959"/>
          </a:xfrm>
          <a:prstGeom prst="rect">
            <a:avLst/>
          </a:prstGeom>
        </p:spPr>
      </p:pic>
    </p:spTree>
    <p:extLst>
      <p:ext uri="{BB962C8B-B14F-4D97-AF65-F5344CB8AC3E}">
        <p14:creationId xmlns:p14="http://schemas.microsoft.com/office/powerpoint/2010/main" val="21813438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A0FFF91-4A0B-439B-8A3F-0EFF1343DCC4}"/>
              </a:ext>
            </a:extLst>
          </p:cNvPr>
          <p:cNvSpPr>
            <a:spLocks noGrp="1"/>
          </p:cNvSpPr>
          <p:nvPr>
            <p:ph type="sldNum"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0970407D-EE58-4A0B-824B-1D3AE42DD9CF}" type="slidenum">
              <a:rPr kumimoji="0" lang="cs-CZ" altLang="cs-CZ" sz="1200" b="0" i="0" u="none" strike="noStrike" kern="1200" cap="none" spc="0" normalizeH="0" baseline="0" noProof="0" smtClean="0">
                <a:ln>
                  <a:noFill/>
                </a:ln>
                <a:solidFill>
                  <a:srgbClr val="0000DC"/>
                </a:solidFill>
                <a:effectLst/>
                <a:uLnTx/>
                <a:uFillTx/>
                <a:latin typeface="Arial"/>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13</a:t>
            </a:fld>
            <a:endParaRPr kumimoji="0" lang="cs-CZ" altLang="cs-CZ" sz="1200" b="0" i="0" u="none" strike="noStrike" kern="1200" cap="none" spc="0" normalizeH="0" baseline="0" noProof="0" dirty="0">
              <a:ln>
                <a:noFill/>
              </a:ln>
              <a:solidFill>
                <a:srgbClr val="0000DC"/>
              </a:solidFill>
              <a:effectLst/>
              <a:uLnTx/>
              <a:uFillTx/>
              <a:latin typeface="Arial"/>
              <a:ea typeface="+mn-ea"/>
              <a:cs typeface="+mn-cs"/>
            </a:endParaRPr>
          </a:p>
        </p:txBody>
      </p:sp>
      <p:sp>
        <p:nvSpPr>
          <p:cNvPr id="4" name="Title 3">
            <a:extLst>
              <a:ext uri="{FF2B5EF4-FFF2-40B4-BE49-F238E27FC236}">
                <a16:creationId xmlns:a16="http://schemas.microsoft.com/office/drawing/2014/main" id="{B8ECF631-5C7B-44DB-B885-5CE6D47A028B}"/>
              </a:ext>
            </a:extLst>
          </p:cNvPr>
          <p:cNvSpPr>
            <a:spLocks noGrp="1"/>
          </p:cNvSpPr>
          <p:nvPr>
            <p:ph type="title"/>
          </p:nvPr>
        </p:nvSpPr>
        <p:spPr/>
        <p:txBody>
          <a:bodyPr/>
          <a:lstStyle/>
          <a:p>
            <a:r>
              <a:rPr lang="cs-CZ" dirty="0"/>
              <a:t>FG output?</a:t>
            </a:r>
            <a:endParaRPr lang="en-US" dirty="0"/>
          </a:p>
        </p:txBody>
      </p:sp>
      <p:sp>
        <p:nvSpPr>
          <p:cNvPr id="5" name="Content Placeholder 4">
            <a:extLst>
              <a:ext uri="{FF2B5EF4-FFF2-40B4-BE49-F238E27FC236}">
                <a16:creationId xmlns:a16="http://schemas.microsoft.com/office/drawing/2014/main" id="{CCD7468F-A949-4C27-8DA1-9A52DA548AF3}"/>
              </a:ext>
            </a:extLst>
          </p:cNvPr>
          <p:cNvSpPr>
            <a:spLocks noGrp="1"/>
          </p:cNvSpPr>
          <p:nvPr>
            <p:ph idx="1"/>
          </p:nvPr>
        </p:nvSpPr>
        <p:spPr>
          <a:xfrm>
            <a:off x="720000" y="1273126"/>
            <a:ext cx="10753200" cy="3812660"/>
          </a:xfrm>
        </p:spPr>
        <p:txBody>
          <a:bodyPr/>
          <a:lstStyle/>
          <a:p>
            <a:pPr>
              <a:lnSpc>
                <a:spcPct val="100000"/>
              </a:lnSpc>
            </a:pPr>
            <a:r>
              <a:rPr lang="en-US" sz="2000" dirty="0"/>
              <a:t>social moderation =&gt; </a:t>
            </a:r>
            <a:r>
              <a:rPr lang="en-US" sz="2000" i="1" dirty="0">
                <a:solidFill>
                  <a:schemeClr val="tx2"/>
                </a:solidFill>
              </a:rPr>
              <a:t>collective narrative </a:t>
            </a:r>
            <a:r>
              <a:rPr lang="en-US" sz="2000" dirty="0"/>
              <a:t>(result of interactions -&gt; collective meaning)</a:t>
            </a:r>
            <a:endParaRPr lang="cs-CZ" sz="2000" dirty="0"/>
          </a:p>
          <a:p>
            <a:pPr>
              <a:lnSpc>
                <a:spcPct val="100000"/>
              </a:lnSpc>
            </a:pPr>
            <a:endParaRPr lang="cs-CZ" sz="2000" dirty="0"/>
          </a:p>
          <a:p>
            <a:pPr lvl="1"/>
            <a:r>
              <a:rPr lang="cs-CZ" sz="1800" dirty="0" err="1"/>
              <a:t>Personal</a:t>
            </a:r>
            <a:r>
              <a:rPr lang="cs-CZ" sz="1800" dirty="0"/>
              <a:t> (</a:t>
            </a:r>
            <a:r>
              <a:rPr lang="cs-CZ" sz="1800" dirty="0" err="1"/>
              <a:t>who</a:t>
            </a:r>
            <a:r>
              <a:rPr lang="cs-CZ" sz="1800" dirty="0"/>
              <a:t>)</a:t>
            </a:r>
          </a:p>
          <a:p>
            <a:pPr lvl="2"/>
            <a:r>
              <a:rPr lang="en-US" sz="1400" dirty="0"/>
              <a:t>Influence of </a:t>
            </a:r>
            <a:r>
              <a:rPr lang="en-US" sz="1400" dirty="0">
                <a:solidFill>
                  <a:schemeClr val="tx2"/>
                </a:solidFill>
              </a:rPr>
              <a:t>individual characteristics</a:t>
            </a:r>
            <a:endParaRPr lang="cs-CZ" sz="1400" dirty="0">
              <a:solidFill>
                <a:schemeClr val="tx2"/>
              </a:solidFill>
            </a:endParaRPr>
          </a:p>
          <a:p>
            <a:pPr lvl="2"/>
            <a:r>
              <a:rPr lang="en-US" sz="1400" dirty="0">
                <a:solidFill>
                  <a:schemeClr val="tx2"/>
                </a:solidFill>
              </a:rPr>
              <a:t>Personal sense</a:t>
            </a:r>
            <a:endParaRPr lang="cs-CZ" sz="1400" dirty="0">
              <a:solidFill>
                <a:schemeClr val="tx2"/>
              </a:solidFill>
            </a:endParaRPr>
          </a:p>
          <a:p>
            <a:pPr lvl="2"/>
            <a:r>
              <a:rPr lang="en-US" sz="1400" dirty="0">
                <a:solidFill>
                  <a:schemeClr val="tx2"/>
                </a:solidFill>
              </a:rPr>
              <a:t>Frequency </a:t>
            </a:r>
            <a:r>
              <a:rPr lang="en-US" sz="1400" dirty="0"/>
              <a:t>as a guide!!!! majority attitudes, not an explanatory characteristic (not a statistically representative sample)</a:t>
            </a:r>
            <a:endParaRPr lang="cs-CZ" sz="1400" dirty="0"/>
          </a:p>
          <a:p>
            <a:pPr lvl="2"/>
            <a:endParaRPr lang="cs-CZ" sz="1400" dirty="0"/>
          </a:p>
          <a:p>
            <a:pPr lvl="1"/>
            <a:r>
              <a:rPr lang="cs-CZ" sz="1800" u="sng" dirty="0" err="1"/>
              <a:t>Collective</a:t>
            </a:r>
            <a:r>
              <a:rPr lang="cs-CZ" sz="1800" u="sng" dirty="0"/>
              <a:t> (</a:t>
            </a:r>
            <a:r>
              <a:rPr lang="cs-CZ" sz="1800" u="sng" dirty="0" err="1"/>
              <a:t>what</a:t>
            </a:r>
            <a:r>
              <a:rPr lang="cs-CZ" sz="1800" u="sng" dirty="0"/>
              <a:t> =&gt; </a:t>
            </a:r>
            <a:r>
              <a:rPr lang="cs-CZ" sz="1800" u="sng" dirty="0" err="1"/>
              <a:t>shared</a:t>
            </a:r>
            <a:r>
              <a:rPr lang="cs-CZ" sz="1800" u="sng" dirty="0"/>
              <a:t> </a:t>
            </a:r>
            <a:r>
              <a:rPr lang="cs-CZ" sz="1800" u="sng" dirty="0" err="1"/>
              <a:t>meaning</a:t>
            </a:r>
            <a:r>
              <a:rPr lang="cs-CZ" sz="1800" u="sng" dirty="0"/>
              <a:t>)</a:t>
            </a:r>
          </a:p>
          <a:p>
            <a:pPr lvl="2"/>
            <a:r>
              <a:rPr lang="en-US" sz="1400" dirty="0">
                <a:solidFill>
                  <a:schemeClr val="tx2"/>
                </a:solidFill>
              </a:rPr>
              <a:t>Group identities, shared language, memory, meaning</a:t>
            </a:r>
            <a:endParaRPr lang="cs-CZ" sz="1400" dirty="0">
              <a:solidFill>
                <a:schemeClr val="tx2"/>
              </a:solidFill>
            </a:endParaRPr>
          </a:p>
          <a:p>
            <a:pPr lvl="2"/>
            <a:r>
              <a:rPr lang="en-US" sz="1400" dirty="0">
                <a:solidFill>
                  <a:schemeClr val="tx2"/>
                </a:solidFill>
              </a:rPr>
              <a:t>Boundaries, dimensions, </a:t>
            </a:r>
            <a:r>
              <a:rPr lang="en-US" sz="1400" dirty="0"/>
              <a:t>layers of the phenomenon</a:t>
            </a:r>
            <a:endParaRPr lang="cs-CZ" sz="1400" dirty="0"/>
          </a:p>
          <a:p>
            <a:pPr lvl="2"/>
            <a:r>
              <a:rPr lang="en-US" sz="1400" dirty="0">
                <a:solidFill>
                  <a:schemeClr val="tx2"/>
                </a:solidFill>
              </a:rPr>
              <a:t>Taboo</a:t>
            </a:r>
            <a:endParaRPr lang="cs-CZ" sz="1400" dirty="0">
              <a:solidFill>
                <a:schemeClr val="tx2"/>
              </a:solidFill>
            </a:endParaRPr>
          </a:p>
          <a:p>
            <a:pPr lvl="2"/>
            <a:r>
              <a:rPr lang="en-US" sz="1400" dirty="0">
                <a:solidFill>
                  <a:schemeClr val="tx2"/>
                </a:solidFill>
              </a:rPr>
              <a:t>Group rules and norms</a:t>
            </a:r>
            <a:endParaRPr lang="cs-CZ" sz="1400" dirty="0">
              <a:solidFill>
                <a:schemeClr val="tx2"/>
              </a:solidFill>
            </a:endParaRPr>
          </a:p>
          <a:p>
            <a:pPr lvl="2"/>
            <a:endParaRPr lang="cs-CZ" sz="1400" dirty="0"/>
          </a:p>
          <a:p>
            <a:pPr lvl="1"/>
            <a:r>
              <a:rPr lang="cs-CZ" sz="1800" dirty="0" err="1"/>
              <a:t>Procedural</a:t>
            </a:r>
            <a:r>
              <a:rPr lang="cs-CZ" sz="1800" dirty="0"/>
              <a:t> (</a:t>
            </a:r>
            <a:r>
              <a:rPr lang="cs-CZ" sz="1800" dirty="0" err="1"/>
              <a:t>how</a:t>
            </a:r>
            <a:r>
              <a:rPr lang="cs-CZ" sz="1800" dirty="0"/>
              <a:t>)</a:t>
            </a:r>
          </a:p>
          <a:p>
            <a:pPr lvl="2"/>
            <a:r>
              <a:rPr lang="en-US" sz="1400" dirty="0">
                <a:solidFill>
                  <a:schemeClr val="tx2"/>
                </a:solidFill>
              </a:rPr>
              <a:t>Consensus</a:t>
            </a:r>
            <a:r>
              <a:rPr lang="en-US" sz="1400" dirty="0"/>
              <a:t> building, </a:t>
            </a:r>
            <a:r>
              <a:rPr lang="en-US" sz="1400" dirty="0">
                <a:solidFill>
                  <a:schemeClr val="tx2"/>
                </a:solidFill>
              </a:rPr>
              <a:t>conflict </a:t>
            </a:r>
            <a:r>
              <a:rPr lang="en-US" sz="1400" dirty="0"/>
              <a:t>emergence and their </a:t>
            </a:r>
            <a:r>
              <a:rPr lang="en-US" sz="1400" dirty="0">
                <a:solidFill>
                  <a:schemeClr val="tx2"/>
                </a:solidFill>
              </a:rPr>
              <a:t>dynamics</a:t>
            </a:r>
            <a:endParaRPr lang="cs-CZ" sz="1400" dirty="0">
              <a:solidFill>
                <a:schemeClr val="tx2"/>
              </a:solidFill>
            </a:endParaRPr>
          </a:p>
          <a:p>
            <a:pPr lvl="2"/>
            <a:r>
              <a:rPr lang="en-US" sz="1400" dirty="0"/>
              <a:t>Methods of </a:t>
            </a:r>
            <a:r>
              <a:rPr lang="en-US" sz="1400" dirty="0">
                <a:solidFill>
                  <a:schemeClr val="tx2"/>
                </a:solidFill>
              </a:rPr>
              <a:t>prioritization</a:t>
            </a:r>
            <a:endParaRPr lang="cs-CZ" sz="1400" dirty="0">
              <a:solidFill>
                <a:schemeClr val="tx2"/>
              </a:solidFill>
            </a:endParaRPr>
          </a:p>
          <a:p>
            <a:pPr lvl="2"/>
            <a:r>
              <a:rPr lang="en-US" sz="1400" dirty="0"/>
              <a:t>Ways of </a:t>
            </a:r>
            <a:r>
              <a:rPr lang="en-US" sz="1400" dirty="0">
                <a:solidFill>
                  <a:schemeClr val="tx2"/>
                </a:solidFill>
              </a:rPr>
              <a:t>reaching the goal </a:t>
            </a:r>
            <a:r>
              <a:rPr lang="en-US" sz="1400" dirty="0"/>
              <a:t>(consensus x compromise)</a:t>
            </a:r>
            <a:endParaRPr lang="cs-CZ" sz="1400" dirty="0"/>
          </a:p>
          <a:p>
            <a:pPr lvl="2"/>
            <a:r>
              <a:rPr lang="en-US" sz="1400" dirty="0">
                <a:solidFill>
                  <a:schemeClr val="tx2"/>
                </a:solidFill>
              </a:rPr>
              <a:t>Decision-making</a:t>
            </a:r>
            <a:r>
              <a:rPr lang="en-US" sz="1400" dirty="0"/>
              <a:t> methods (authoritative, non-hierarchical)</a:t>
            </a:r>
            <a:endParaRPr lang="cs-CZ" sz="1400" dirty="0"/>
          </a:p>
          <a:p>
            <a:pPr lvl="2"/>
            <a:r>
              <a:rPr lang="en-US" sz="1400" dirty="0">
                <a:solidFill>
                  <a:schemeClr val="tx2"/>
                </a:solidFill>
              </a:rPr>
              <a:t>Transforming personal </a:t>
            </a:r>
            <a:r>
              <a:rPr lang="cs-CZ" sz="1400" dirty="0" err="1">
                <a:solidFill>
                  <a:schemeClr val="tx2"/>
                </a:solidFill>
              </a:rPr>
              <a:t>sense</a:t>
            </a:r>
            <a:r>
              <a:rPr lang="en-US" sz="1400" dirty="0">
                <a:solidFill>
                  <a:schemeClr val="tx2"/>
                </a:solidFill>
              </a:rPr>
              <a:t> </a:t>
            </a:r>
            <a:r>
              <a:rPr lang="en-US" sz="1400" dirty="0"/>
              <a:t>into shared meaning</a:t>
            </a:r>
            <a:endParaRPr lang="cs-CZ" sz="1600" dirty="0">
              <a:highlight>
                <a:srgbClr val="C0C0C0"/>
              </a:highlight>
            </a:endParaRPr>
          </a:p>
          <a:p>
            <a:pPr>
              <a:lnSpc>
                <a:spcPct val="100000"/>
              </a:lnSpc>
            </a:pPr>
            <a:endParaRPr lang="cs-CZ" sz="2000" dirty="0">
              <a:highlight>
                <a:srgbClr val="C0C0C0"/>
              </a:highlight>
            </a:endParaRPr>
          </a:p>
          <a:p>
            <a:pPr marL="72000" indent="0" algn="l">
              <a:lnSpc>
                <a:spcPct val="100000"/>
              </a:lnSpc>
              <a:buNone/>
            </a:pPr>
            <a:endParaRPr lang="en-US" sz="2000" dirty="0"/>
          </a:p>
        </p:txBody>
      </p:sp>
    </p:spTree>
    <p:extLst>
      <p:ext uri="{BB962C8B-B14F-4D97-AF65-F5344CB8AC3E}">
        <p14:creationId xmlns:p14="http://schemas.microsoft.com/office/powerpoint/2010/main" val="20512362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A0FFF91-4A0B-439B-8A3F-0EFF1343DCC4}"/>
              </a:ext>
            </a:extLst>
          </p:cNvPr>
          <p:cNvSpPr>
            <a:spLocks noGrp="1"/>
          </p:cNvSpPr>
          <p:nvPr>
            <p:ph type="sldNum"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0970407D-EE58-4A0B-824B-1D3AE42DD9CF}" type="slidenum">
              <a:rPr kumimoji="0" lang="cs-CZ" altLang="cs-CZ" sz="1200" b="0" i="0" u="none" strike="noStrike" kern="1200" cap="none" spc="0" normalizeH="0" baseline="0" noProof="0" smtClean="0">
                <a:ln>
                  <a:noFill/>
                </a:ln>
                <a:solidFill>
                  <a:srgbClr val="0000DC"/>
                </a:solidFill>
                <a:effectLst/>
                <a:uLnTx/>
                <a:uFillTx/>
                <a:latin typeface="Arial"/>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14</a:t>
            </a:fld>
            <a:endParaRPr kumimoji="0" lang="cs-CZ" altLang="cs-CZ" sz="1200" b="0" i="0" u="none" strike="noStrike" kern="1200" cap="none" spc="0" normalizeH="0" baseline="0" noProof="0" dirty="0">
              <a:ln>
                <a:noFill/>
              </a:ln>
              <a:solidFill>
                <a:srgbClr val="0000DC"/>
              </a:solidFill>
              <a:effectLst/>
              <a:uLnTx/>
              <a:uFillTx/>
              <a:latin typeface="Arial"/>
              <a:ea typeface="+mn-ea"/>
              <a:cs typeface="+mn-cs"/>
            </a:endParaRPr>
          </a:p>
        </p:txBody>
      </p:sp>
      <p:sp>
        <p:nvSpPr>
          <p:cNvPr id="4" name="Title 3">
            <a:extLst>
              <a:ext uri="{FF2B5EF4-FFF2-40B4-BE49-F238E27FC236}">
                <a16:creationId xmlns:a16="http://schemas.microsoft.com/office/drawing/2014/main" id="{B8ECF631-5C7B-44DB-B885-5CE6D47A028B}"/>
              </a:ext>
            </a:extLst>
          </p:cNvPr>
          <p:cNvSpPr>
            <a:spLocks noGrp="1"/>
          </p:cNvSpPr>
          <p:nvPr>
            <p:ph type="title"/>
          </p:nvPr>
        </p:nvSpPr>
        <p:spPr/>
        <p:txBody>
          <a:bodyPr/>
          <a:lstStyle/>
          <a:p>
            <a:r>
              <a:rPr lang="cs-CZ" dirty="0"/>
              <a:t>FG output?</a:t>
            </a:r>
            <a:endParaRPr lang="en-US" dirty="0"/>
          </a:p>
        </p:txBody>
      </p:sp>
      <p:sp>
        <p:nvSpPr>
          <p:cNvPr id="5" name="Content Placeholder 4">
            <a:extLst>
              <a:ext uri="{FF2B5EF4-FFF2-40B4-BE49-F238E27FC236}">
                <a16:creationId xmlns:a16="http://schemas.microsoft.com/office/drawing/2014/main" id="{CCD7468F-A949-4C27-8DA1-9A52DA548AF3}"/>
              </a:ext>
            </a:extLst>
          </p:cNvPr>
          <p:cNvSpPr>
            <a:spLocks noGrp="1"/>
          </p:cNvSpPr>
          <p:nvPr>
            <p:ph idx="1"/>
          </p:nvPr>
        </p:nvSpPr>
        <p:spPr>
          <a:xfrm>
            <a:off x="720000" y="1273126"/>
            <a:ext cx="10753200" cy="3812660"/>
          </a:xfrm>
        </p:spPr>
        <p:txBody>
          <a:bodyPr/>
          <a:lstStyle/>
          <a:p>
            <a:pPr marL="72000" indent="0">
              <a:lnSpc>
                <a:spcPct val="100000"/>
              </a:lnSpc>
              <a:buNone/>
            </a:pPr>
            <a:endParaRPr lang="cs-CZ" sz="2400" dirty="0"/>
          </a:p>
          <a:p>
            <a:pPr>
              <a:lnSpc>
                <a:spcPct val="100000"/>
              </a:lnSpc>
            </a:pPr>
            <a:r>
              <a:rPr lang="en-US" sz="2400" dirty="0"/>
              <a:t>The quality, richness and depth of the collective narrative depends on the ratio of</a:t>
            </a:r>
            <a:r>
              <a:rPr lang="cs-CZ" sz="2400" dirty="0"/>
              <a:t>:</a:t>
            </a:r>
          </a:p>
          <a:p>
            <a:pPr lvl="1"/>
            <a:r>
              <a:rPr lang="cs-CZ" sz="1800" dirty="0"/>
              <a:t>Positive </a:t>
            </a:r>
            <a:r>
              <a:rPr lang="cs-CZ" sz="1800" dirty="0" err="1"/>
              <a:t>dynamics</a:t>
            </a:r>
            <a:r>
              <a:rPr lang="cs-CZ" sz="1800" dirty="0"/>
              <a:t>:</a:t>
            </a:r>
          </a:p>
          <a:p>
            <a:pPr lvl="2"/>
            <a:r>
              <a:rPr lang="en-US" sz="1400" dirty="0"/>
              <a:t>FG can usually </a:t>
            </a:r>
            <a:r>
              <a:rPr lang="en-US" sz="1400" dirty="0">
                <a:solidFill>
                  <a:schemeClr val="tx2"/>
                </a:solidFill>
              </a:rPr>
              <a:t>strengthen the feeling of openness, </a:t>
            </a:r>
            <a:r>
              <a:rPr lang="en-US" sz="1400" dirty="0"/>
              <a:t>group safety ("I'm not alone in this")</a:t>
            </a:r>
            <a:endParaRPr lang="cs-CZ" sz="1400" dirty="0"/>
          </a:p>
          <a:p>
            <a:pPr lvl="2"/>
            <a:endParaRPr lang="cs-CZ" sz="1400" dirty="0">
              <a:solidFill>
                <a:schemeClr val="tx2"/>
              </a:solidFill>
            </a:endParaRPr>
          </a:p>
          <a:p>
            <a:pPr lvl="2"/>
            <a:r>
              <a:rPr lang="en-US" sz="1400" dirty="0">
                <a:solidFill>
                  <a:schemeClr val="tx2"/>
                </a:solidFill>
              </a:rPr>
              <a:t>reduce the distance </a:t>
            </a:r>
            <a:r>
              <a:rPr lang="en-US" sz="1400" dirty="0"/>
              <a:t>between participants and the moderator</a:t>
            </a:r>
            <a:endParaRPr lang="cs-CZ" sz="1400" dirty="0"/>
          </a:p>
          <a:p>
            <a:pPr lvl="2"/>
            <a:endParaRPr lang="cs-CZ" sz="1400" dirty="0">
              <a:solidFill>
                <a:schemeClr val="tx2"/>
              </a:solidFill>
            </a:endParaRPr>
          </a:p>
          <a:p>
            <a:pPr lvl="2"/>
            <a:r>
              <a:rPr lang="en-US" sz="1400" dirty="0">
                <a:solidFill>
                  <a:schemeClr val="tx2"/>
                </a:solidFill>
              </a:rPr>
              <a:t>cultivate interactions</a:t>
            </a:r>
            <a:endParaRPr lang="cs-CZ" sz="1400" dirty="0">
              <a:solidFill>
                <a:schemeClr val="tx2"/>
              </a:solidFill>
            </a:endParaRPr>
          </a:p>
          <a:p>
            <a:pPr lvl="2"/>
            <a:endParaRPr lang="cs-CZ" sz="1400" dirty="0"/>
          </a:p>
          <a:p>
            <a:pPr lvl="1"/>
            <a:r>
              <a:rPr lang="cs-CZ" sz="1800" dirty="0"/>
              <a:t>Negative </a:t>
            </a:r>
            <a:r>
              <a:rPr lang="cs-CZ" sz="1800" dirty="0" err="1"/>
              <a:t>dynamics</a:t>
            </a:r>
            <a:r>
              <a:rPr lang="cs-CZ" sz="1800" dirty="0"/>
              <a:t>:</a:t>
            </a:r>
          </a:p>
          <a:p>
            <a:pPr lvl="2"/>
            <a:r>
              <a:rPr lang="en-US" sz="1400" dirty="0">
                <a:solidFill>
                  <a:schemeClr val="tx2"/>
                </a:solidFill>
              </a:rPr>
              <a:t>bystander effect (diffusion of responsibility): </a:t>
            </a:r>
            <a:r>
              <a:rPr lang="en-US" sz="1400" dirty="0"/>
              <a:t>risk of passivity "there are enough of them, let them talk</a:t>
            </a:r>
            <a:r>
              <a:rPr lang="cs-CZ" sz="1400" dirty="0"/>
              <a:t>“</a:t>
            </a:r>
          </a:p>
          <a:p>
            <a:pPr lvl="2"/>
            <a:endParaRPr lang="cs-CZ" sz="1400" dirty="0"/>
          </a:p>
          <a:p>
            <a:pPr lvl="2"/>
            <a:r>
              <a:rPr lang="en-US" sz="1400" dirty="0">
                <a:solidFill>
                  <a:schemeClr val="tx2"/>
                </a:solidFill>
              </a:rPr>
              <a:t>"bandwagon effect/groupthink</a:t>
            </a:r>
            <a:r>
              <a:rPr lang="cs-CZ" sz="1400" dirty="0">
                <a:solidFill>
                  <a:schemeClr val="tx2"/>
                </a:solidFill>
              </a:rPr>
              <a:t>“</a:t>
            </a:r>
            <a:r>
              <a:rPr lang="en-US" sz="1400" dirty="0">
                <a:solidFill>
                  <a:schemeClr val="tx2"/>
                </a:solidFill>
              </a:rPr>
              <a:t>: </a:t>
            </a:r>
            <a:r>
              <a:rPr lang="en-US" sz="1400" dirty="0"/>
              <a:t>the effect of sticking to a position, an opinion, a stance that is perceived as "strong" regardless of one's own real perspective</a:t>
            </a:r>
            <a:endParaRPr lang="cs-CZ" sz="1400" dirty="0"/>
          </a:p>
          <a:p>
            <a:pPr lvl="2"/>
            <a:endParaRPr lang="cs-CZ" sz="1400" dirty="0">
              <a:solidFill>
                <a:schemeClr val="tx2"/>
              </a:solidFill>
            </a:endParaRPr>
          </a:p>
          <a:p>
            <a:pPr lvl="2"/>
            <a:r>
              <a:rPr lang="en-US" sz="1400" dirty="0">
                <a:solidFill>
                  <a:schemeClr val="tx2"/>
                </a:solidFill>
              </a:rPr>
              <a:t>spiral of silence: </a:t>
            </a:r>
            <a:r>
              <a:rPr lang="en-US" sz="1400" dirty="0"/>
              <a:t>monitoring the environment - assessing acceptability (fear of confrontation or non-acceptance) -</a:t>
            </a:r>
            <a:r>
              <a:rPr lang="cs-CZ" sz="1400" dirty="0"/>
              <a:t>&gt;</a:t>
            </a:r>
            <a:r>
              <a:rPr lang="en-US" sz="1400" dirty="0"/>
              <a:t> presenting attitudes</a:t>
            </a:r>
            <a:endParaRPr lang="cs-CZ" sz="1400" dirty="0"/>
          </a:p>
          <a:p>
            <a:pPr lvl="2"/>
            <a:endParaRPr lang="cs-CZ" sz="1400" dirty="0">
              <a:solidFill>
                <a:schemeClr val="tx2"/>
              </a:solidFill>
            </a:endParaRPr>
          </a:p>
          <a:p>
            <a:pPr lvl="2"/>
            <a:r>
              <a:rPr lang="en-US" sz="1400" dirty="0">
                <a:solidFill>
                  <a:schemeClr val="tx2"/>
                </a:solidFill>
              </a:rPr>
              <a:t>polarization </a:t>
            </a:r>
            <a:r>
              <a:rPr lang="en-US" sz="1400" dirty="0"/>
              <a:t>and amplification of extremes (attempt to distinguish oneself, to perform dominance)</a:t>
            </a:r>
            <a:endParaRPr lang="cs-CZ" sz="1400" dirty="0">
              <a:highlight>
                <a:srgbClr val="C0C0C0"/>
              </a:highlight>
            </a:endParaRPr>
          </a:p>
          <a:p>
            <a:pPr marL="72000" indent="0" algn="l">
              <a:lnSpc>
                <a:spcPct val="100000"/>
              </a:lnSpc>
              <a:buNone/>
            </a:pPr>
            <a:endParaRPr lang="en-US" sz="2400" dirty="0"/>
          </a:p>
        </p:txBody>
      </p:sp>
    </p:spTree>
    <p:extLst>
      <p:ext uri="{BB962C8B-B14F-4D97-AF65-F5344CB8AC3E}">
        <p14:creationId xmlns:p14="http://schemas.microsoft.com/office/powerpoint/2010/main" val="39229100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A0FFF91-4A0B-439B-8A3F-0EFF1343DCC4}"/>
              </a:ext>
            </a:extLst>
          </p:cNvPr>
          <p:cNvSpPr>
            <a:spLocks noGrp="1"/>
          </p:cNvSpPr>
          <p:nvPr>
            <p:ph type="sldNum"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0970407D-EE58-4A0B-824B-1D3AE42DD9CF}" type="slidenum">
              <a:rPr kumimoji="0" lang="cs-CZ" altLang="cs-CZ" sz="1200" b="0" i="0" u="none" strike="noStrike" kern="1200" cap="none" spc="0" normalizeH="0" baseline="0" noProof="0" smtClean="0">
                <a:ln>
                  <a:noFill/>
                </a:ln>
                <a:solidFill>
                  <a:srgbClr val="0000DC"/>
                </a:solidFill>
                <a:effectLst/>
                <a:uLnTx/>
                <a:uFillTx/>
                <a:latin typeface="Arial"/>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15</a:t>
            </a:fld>
            <a:endParaRPr kumimoji="0" lang="cs-CZ" altLang="cs-CZ" sz="1200" b="0" i="0" u="none" strike="noStrike" kern="1200" cap="none" spc="0" normalizeH="0" baseline="0" noProof="0" dirty="0">
              <a:ln>
                <a:noFill/>
              </a:ln>
              <a:solidFill>
                <a:srgbClr val="0000DC"/>
              </a:solidFill>
              <a:effectLst/>
              <a:uLnTx/>
              <a:uFillTx/>
              <a:latin typeface="Arial"/>
              <a:ea typeface="+mn-ea"/>
              <a:cs typeface="+mn-cs"/>
            </a:endParaRPr>
          </a:p>
        </p:txBody>
      </p:sp>
      <p:sp>
        <p:nvSpPr>
          <p:cNvPr id="4" name="Title 3">
            <a:extLst>
              <a:ext uri="{FF2B5EF4-FFF2-40B4-BE49-F238E27FC236}">
                <a16:creationId xmlns:a16="http://schemas.microsoft.com/office/drawing/2014/main" id="{B8ECF631-5C7B-44DB-B885-5CE6D47A028B}"/>
              </a:ext>
            </a:extLst>
          </p:cNvPr>
          <p:cNvSpPr>
            <a:spLocks noGrp="1"/>
          </p:cNvSpPr>
          <p:nvPr>
            <p:ph type="title"/>
          </p:nvPr>
        </p:nvSpPr>
        <p:spPr>
          <a:xfrm>
            <a:off x="719400" y="2953668"/>
            <a:ext cx="4492680" cy="451576"/>
          </a:xfrm>
        </p:spPr>
        <p:txBody>
          <a:bodyPr/>
          <a:lstStyle/>
          <a:p>
            <a:r>
              <a:rPr lang="en-US" dirty="0"/>
              <a:t>How to do focus groups?</a:t>
            </a:r>
            <a:br>
              <a:rPr lang="cs-CZ" dirty="0"/>
            </a:br>
            <a:endParaRPr lang="en-US" dirty="0"/>
          </a:p>
        </p:txBody>
      </p:sp>
      <p:sp>
        <p:nvSpPr>
          <p:cNvPr id="5" name="Content Placeholder 4">
            <a:extLst>
              <a:ext uri="{FF2B5EF4-FFF2-40B4-BE49-F238E27FC236}">
                <a16:creationId xmlns:a16="http://schemas.microsoft.com/office/drawing/2014/main" id="{CCD7468F-A949-4C27-8DA1-9A52DA548AF3}"/>
              </a:ext>
            </a:extLst>
          </p:cNvPr>
          <p:cNvSpPr>
            <a:spLocks noGrp="1"/>
          </p:cNvSpPr>
          <p:nvPr>
            <p:ph idx="1"/>
          </p:nvPr>
        </p:nvSpPr>
        <p:spPr>
          <a:xfrm>
            <a:off x="720000" y="1273126"/>
            <a:ext cx="10753200" cy="654148"/>
          </a:xfrm>
        </p:spPr>
        <p:txBody>
          <a:bodyPr/>
          <a:lstStyle/>
          <a:p>
            <a:pPr marL="324000" lvl="1" indent="0">
              <a:buNone/>
            </a:pPr>
            <a:endParaRPr lang="cs-CZ" sz="1800" dirty="0">
              <a:highlight>
                <a:srgbClr val="C0C0C0"/>
              </a:highlight>
            </a:endParaRPr>
          </a:p>
          <a:p>
            <a:pPr>
              <a:lnSpc>
                <a:spcPct val="100000"/>
              </a:lnSpc>
            </a:pPr>
            <a:endParaRPr lang="cs-CZ" sz="2400" dirty="0">
              <a:highlight>
                <a:srgbClr val="C0C0C0"/>
              </a:highlight>
            </a:endParaRPr>
          </a:p>
          <a:p>
            <a:pPr marL="72000" indent="0" algn="l">
              <a:lnSpc>
                <a:spcPct val="100000"/>
              </a:lnSpc>
              <a:buNone/>
            </a:pPr>
            <a:endParaRPr lang="en-US" sz="2400" dirty="0"/>
          </a:p>
        </p:txBody>
      </p:sp>
      <p:sp>
        <p:nvSpPr>
          <p:cNvPr id="6" name="Content Placeholder 4">
            <a:extLst>
              <a:ext uri="{FF2B5EF4-FFF2-40B4-BE49-F238E27FC236}">
                <a16:creationId xmlns:a16="http://schemas.microsoft.com/office/drawing/2014/main" id="{F058B55D-00F8-46C6-AC14-DC447F66C6C6}"/>
              </a:ext>
            </a:extLst>
          </p:cNvPr>
          <p:cNvSpPr txBox="1">
            <a:spLocks/>
          </p:cNvSpPr>
          <p:nvPr/>
        </p:nvSpPr>
        <p:spPr>
          <a:xfrm>
            <a:off x="6096000" y="991457"/>
            <a:ext cx="5377200" cy="4593417"/>
          </a:xfrm>
          <a:prstGeom prst="rect">
            <a:avLst/>
          </a:prstGeom>
        </p:spPr>
        <p:txBody>
          <a:bodyPr vert="horz" lIns="0" tIns="0" rIns="0" bIns="0" rtlCol="0">
            <a:noAutofit/>
          </a:bodyPr>
          <a:lstStyle>
            <a:lvl1pPr marL="252000" marR="0" indent="-180000" algn="l" defTabSz="914400" rtl="0" eaLnBrk="1" fontAlgn="base" latinLnBrk="0" hangingPunct="1">
              <a:lnSpc>
                <a:spcPts val="3600"/>
              </a:lnSpc>
              <a:spcBef>
                <a:spcPts val="0"/>
              </a:spcBef>
              <a:spcAft>
                <a:spcPct val="0"/>
              </a:spcAft>
              <a:buClr>
                <a:schemeClr val="tx2"/>
              </a:buClr>
              <a:buSzPct val="100000"/>
              <a:buFont typeface="Arial" panose="020B0604020202020204" pitchFamily="34" charset="0"/>
              <a:buChar char="̶"/>
              <a:tabLst/>
              <a:defRPr sz="2800" b="0">
                <a:solidFill>
                  <a:schemeClr val="tx1"/>
                </a:solidFill>
                <a:latin typeface="+mn-lt"/>
                <a:ea typeface="+mn-ea"/>
                <a:cs typeface="+mn-cs"/>
              </a:defRPr>
            </a:lvl1pPr>
            <a:lvl2pPr marL="504000" indent="-180000" algn="l" rtl="0" eaLnBrk="1" fontAlgn="base" hangingPunct="1">
              <a:lnSpc>
                <a:spcPct val="100000"/>
              </a:lnSpc>
              <a:spcBef>
                <a:spcPts val="0"/>
              </a:spcBef>
              <a:spcAft>
                <a:spcPct val="0"/>
              </a:spcAft>
              <a:buClr>
                <a:schemeClr val="tx2"/>
              </a:buClr>
              <a:buSzPct val="100000"/>
              <a:buFont typeface="Arial" panose="020B0604020202020204" pitchFamily="34" charset="0"/>
              <a:buChar char="̶"/>
              <a:defRPr sz="2000" b="0">
                <a:solidFill>
                  <a:schemeClr val="tx1"/>
                </a:solidFill>
                <a:latin typeface="+mn-lt"/>
              </a:defRPr>
            </a:lvl2pPr>
            <a:lvl3pPr marL="914400" indent="0" algn="l" rtl="0" eaLnBrk="1" fontAlgn="base" hangingPunct="1">
              <a:lnSpc>
                <a:spcPct val="100000"/>
              </a:lnSpc>
              <a:spcBef>
                <a:spcPts val="0"/>
              </a:spcBef>
              <a:spcAft>
                <a:spcPct val="0"/>
              </a:spcAft>
              <a:buClr>
                <a:schemeClr val="folHlink"/>
              </a:buClr>
              <a:buSzPct val="80000"/>
              <a:buFontTx/>
              <a:buNone/>
              <a:defRPr sz="16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3"/>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a:lstStyle>
          <a:p>
            <a:pPr>
              <a:lnSpc>
                <a:spcPct val="100000"/>
              </a:lnSpc>
            </a:pPr>
            <a:r>
              <a:rPr lang="cs-CZ" sz="2400" kern="0" dirty="0" err="1"/>
              <a:t>Preparation</a:t>
            </a:r>
            <a:endParaRPr lang="cs-CZ" sz="2400" kern="0" dirty="0"/>
          </a:p>
          <a:p>
            <a:pPr lvl="1"/>
            <a:r>
              <a:rPr lang="en-US" kern="0" dirty="0">
                <a:solidFill>
                  <a:schemeClr val="bg1">
                    <a:lumMod val="75000"/>
                  </a:schemeClr>
                </a:solidFill>
              </a:rPr>
              <a:t>Definition of the research problem and research question</a:t>
            </a:r>
            <a:endParaRPr lang="cs-CZ" kern="0" dirty="0">
              <a:solidFill>
                <a:schemeClr val="bg1">
                  <a:lumMod val="75000"/>
                </a:schemeClr>
              </a:solidFill>
            </a:endParaRPr>
          </a:p>
          <a:p>
            <a:pPr lvl="1"/>
            <a:r>
              <a:rPr lang="cs-CZ" kern="0" dirty="0">
                <a:solidFill>
                  <a:schemeClr val="tx2"/>
                </a:solidFill>
              </a:rPr>
              <a:t>Group </a:t>
            </a:r>
            <a:r>
              <a:rPr lang="cs-CZ" kern="0" dirty="0" err="1">
                <a:solidFill>
                  <a:schemeClr val="tx2"/>
                </a:solidFill>
              </a:rPr>
              <a:t>discussion</a:t>
            </a:r>
            <a:r>
              <a:rPr lang="cs-CZ" kern="0" dirty="0">
                <a:solidFill>
                  <a:schemeClr val="tx2"/>
                </a:solidFill>
              </a:rPr>
              <a:t> </a:t>
            </a:r>
            <a:r>
              <a:rPr lang="cs-CZ" kern="0" dirty="0" err="1">
                <a:solidFill>
                  <a:schemeClr val="tx2"/>
                </a:solidFill>
              </a:rPr>
              <a:t>scenario</a:t>
            </a:r>
            <a:r>
              <a:rPr lang="cs-CZ" kern="0" dirty="0">
                <a:solidFill>
                  <a:schemeClr val="tx2"/>
                </a:solidFill>
              </a:rPr>
              <a:t>/</a:t>
            </a:r>
            <a:r>
              <a:rPr lang="cs-CZ" kern="0" dirty="0" err="1">
                <a:solidFill>
                  <a:schemeClr val="tx2"/>
                </a:solidFill>
              </a:rPr>
              <a:t>guide</a:t>
            </a:r>
            <a:endParaRPr lang="cs-CZ" kern="0" dirty="0">
              <a:solidFill>
                <a:schemeClr val="tx2"/>
              </a:solidFill>
            </a:endParaRPr>
          </a:p>
          <a:p>
            <a:pPr lvl="1"/>
            <a:r>
              <a:rPr lang="cs-CZ" kern="0" dirty="0" err="1">
                <a:solidFill>
                  <a:schemeClr val="bg1">
                    <a:lumMod val="75000"/>
                  </a:schemeClr>
                </a:solidFill>
              </a:rPr>
              <a:t>Recruitment</a:t>
            </a:r>
            <a:r>
              <a:rPr lang="cs-CZ" kern="0" dirty="0">
                <a:solidFill>
                  <a:schemeClr val="bg1">
                    <a:lumMod val="75000"/>
                  </a:schemeClr>
                </a:solidFill>
              </a:rPr>
              <a:t> </a:t>
            </a:r>
            <a:r>
              <a:rPr lang="cs-CZ" kern="0" dirty="0" err="1">
                <a:solidFill>
                  <a:schemeClr val="bg1">
                    <a:lumMod val="75000"/>
                  </a:schemeClr>
                </a:solidFill>
              </a:rPr>
              <a:t>of</a:t>
            </a:r>
            <a:r>
              <a:rPr lang="cs-CZ" kern="0" dirty="0">
                <a:solidFill>
                  <a:schemeClr val="bg1">
                    <a:lumMod val="75000"/>
                  </a:schemeClr>
                </a:solidFill>
              </a:rPr>
              <a:t> </a:t>
            </a:r>
            <a:r>
              <a:rPr lang="cs-CZ" kern="0" dirty="0" err="1">
                <a:solidFill>
                  <a:schemeClr val="bg1">
                    <a:lumMod val="75000"/>
                  </a:schemeClr>
                </a:solidFill>
              </a:rPr>
              <a:t>participants</a:t>
            </a:r>
            <a:endParaRPr lang="cs-CZ" kern="0" dirty="0">
              <a:solidFill>
                <a:schemeClr val="bg1">
                  <a:lumMod val="75000"/>
                </a:schemeClr>
              </a:solidFill>
            </a:endParaRPr>
          </a:p>
          <a:p>
            <a:r>
              <a:rPr lang="cs-CZ" kern="0" dirty="0" err="1"/>
              <a:t>Realization</a:t>
            </a:r>
            <a:endParaRPr lang="cs-CZ" kern="0" dirty="0"/>
          </a:p>
          <a:p>
            <a:pPr lvl="1"/>
            <a:r>
              <a:rPr lang="cs-CZ" kern="0" dirty="0" err="1">
                <a:solidFill>
                  <a:schemeClr val="tx2"/>
                </a:solidFill>
              </a:rPr>
              <a:t>Moderation</a:t>
            </a:r>
            <a:r>
              <a:rPr lang="cs-CZ" kern="0" dirty="0">
                <a:solidFill>
                  <a:schemeClr val="tx2"/>
                </a:solidFill>
              </a:rPr>
              <a:t>, </a:t>
            </a:r>
            <a:r>
              <a:rPr lang="cs-CZ" kern="0" dirty="0" err="1">
                <a:solidFill>
                  <a:schemeClr val="tx2"/>
                </a:solidFill>
              </a:rPr>
              <a:t>assistance</a:t>
            </a:r>
            <a:endParaRPr lang="cs-CZ" kern="0" dirty="0">
              <a:solidFill>
                <a:schemeClr val="tx2"/>
              </a:solidFill>
            </a:endParaRPr>
          </a:p>
          <a:p>
            <a:pPr lvl="1"/>
            <a:r>
              <a:rPr lang="cs-CZ" kern="0" dirty="0">
                <a:solidFill>
                  <a:schemeClr val="bg1">
                    <a:lumMod val="75000"/>
                  </a:schemeClr>
                </a:solidFill>
              </a:rPr>
              <a:t>Data </a:t>
            </a:r>
            <a:r>
              <a:rPr lang="cs-CZ" kern="0" dirty="0" err="1">
                <a:solidFill>
                  <a:schemeClr val="bg1">
                    <a:lumMod val="75000"/>
                  </a:schemeClr>
                </a:solidFill>
              </a:rPr>
              <a:t>recording</a:t>
            </a:r>
            <a:endParaRPr lang="cs-CZ" kern="0" dirty="0">
              <a:solidFill>
                <a:schemeClr val="bg1">
                  <a:lumMod val="75000"/>
                </a:schemeClr>
              </a:solidFill>
            </a:endParaRPr>
          </a:p>
          <a:p>
            <a:r>
              <a:rPr lang="cs-CZ" kern="0" dirty="0">
                <a:solidFill>
                  <a:schemeClr val="bg1">
                    <a:lumMod val="75000"/>
                  </a:schemeClr>
                </a:solidFill>
              </a:rPr>
              <a:t>Data </a:t>
            </a:r>
            <a:r>
              <a:rPr lang="cs-CZ" kern="0" dirty="0" err="1">
                <a:solidFill>
                  <a:schemeClr val="bg1">
                    <a:lumMod val="75000"/>
                  </a:schemeClr>
                </a:solidFill>
              </a:rPr>
              <a:t>processing</a:t>
            </a:r>
            <a:endParaRPr lang="cs-CZ" kern="0" dirty="0">
              <a:solidFill>
                <a:schemeClr val="bg1">
                  <a:lumMod val="75000"/>
                </a:schemeClr>
              </a:solidFill>
            </a:endParaRPr>
          </a:p>
          <a:p>
            <a:pPr lvl="1"/>
            <a:r>
              <a:rPr lang="cs-CZ" kern="0" dirty="0">
                <a:solidFill>
                  <a:schemeClr val="bg1">
                    <a:lumMod val="75000"/>
                  </a:schemeClr>
                </a:solidFill>
              </a:rPr>
              <a:t>Data </a:t>
            </a:r>
            <a:r>
              <a:rPr lang="cs-CZ" kern="0" dirty="0" err="1">
                <a:solidFill>
                  <a:schemeClr val="bg1">
                    <a:lumMod val="75000"/>
                  </a:schemeClr>
                </a:solidFill>
              </a:rPr>
              <a:t>analysis</a:t>
            </a:r>
            <a:endParaRPr lang="cs-CZ" kern="0" dirty="0">
              <a:solidFill>
                <a:schemeClr val="bg1">
                  <a:lumMod val="75000"/>
                </a:schemeClr>
              </a:solidFill>
            </a:endParaRPr>
          </a:p>
          <a:p>
            <a:pPr lvl="1"/>
            <a:r>
              <a:rPr lang="en-US" kern="0" dirty="0">
                <a:solidFill>
                  <a:schemeClr val="bg1">
                    <a:lumMod val="75000"/>
                  </a:schemeClr>
                </a:solidFill>
              </a:rPr>
              <a:t>Writing output (research report, academic text)</a:t>
            </a:r>
            <a:endParaRPr lang="cs-CZ" kern="0" dirty="0">
              <a:solidFill>
                <a:schemeClr val="bg1">
                  <a:lumMod val="75000"/>
                </a:schemeClr>
              </a:solidFill>
            </a:endParaRPr>
          </a:p>
          <a:p>
            <a:pPr lvl="1"/>
            <a:endParaRPr lang="cs-CZ" kern="0" dirty="0">
              <a:solidFill>
                <a:schemeClr val="tx2"/>
              </a:solidFill>
            </a:endParaRPr>
          </a:p>
          <a:p>
            <a:pPr marL="72000" indent="0">
              <a:lnSpc>
                <a:spcPct val="100000"/>
              </a:lnSpc>
              <a:buFont typeface="Arial" panose="020B0604020202020204" pitchFamily="34" charset="0"/>
              <a:buNone/>
            </a:pPr>
            <a:endParaRPr lang="cs-CZ" sz="1800" kern="0" dirty="0">
              <a:highlight>
                <a:srgbClr val="C0C0C0"/>
              </a:highlight>
            </a:endParaRPr>
          </a:p>
          <a:p>
            <a:pPr>
              <a:lnSpc>
                <a:spcPct val="100000"/>
              </a:lnSpc>
            </a:pPr>
            <a:endParaRPr lang="cs-CZ" sz="2400" kern="0" dirty="0">
              <a:highlight>
                <a:srgbClr val="C0C0C0"/>
              </a:highlight>
            </a:endParaRPr>
          </a:p>
          <a:p>
            <a:pPr marL="72000" indent="0">
              <a:lnSpc>
                <a:spcPct val="100000"/>
              </a:lnSpc>
              <a:buFont typeface="Arial" panose="020B0604020202020204" pitchFamily="34" charset="0"/>
              <a:buNone/>
            </a:pPr>
            <a:endParaRPr lang="en-US" sz="2400" kern="0" dirty="0"/>
          </a:p>
        </p:txBody>
      </p:sp>
    </p:spTree>
    <p:extLst>
      <p:ext uri="{BB962C8B-B14F-4D97-AF65-F5344CB8AC3E}">
        <p14:creationId xmlns:p14="http://schemas.microsoft.com/office/powerpoint/2010/main" val="15535573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9F96009-20A0-429A-BDFE-3E34F49A97C0}"/>
              </a:ext>
            </a:extLst>
          </p:cNvPr>
          <p:cNvSpPr>
            <a:spLocks noGrp="1"/>
          </p:cNvSpPr>
          <p:nvPr>
            <p:ph type="sldNum"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0970407D-EE58-4A0B-824B-1D3AE42DD9CF}" type="slidenum">
              <a:rPr kumimoji="0" lang="cs-CZ" altLang="cs-CZ" sz="1200" b="0" i="0" u="none" strike="noStrike" kern="1200" cap="none" spc="0" normalizeH="0" baseline="0" noProof="0" smtClean="0">
                <a:ln>
                  <a:noFill/>
                </a:ln>
                <a:solidFill>
                  <a:srgbClr val="0000DC"/>
                </a:solidFill>
                <a:effectLst/>
                <a:uLnTx/>
                <a:uFillTx/>
                <a:latin typeface="Arial"/>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16</a:t>
            </a:fld>
            <a:endParaRPr kumimoji="0" lang="cs-CZ" altLang="cs-CZ" sz="1200" b="0" i="0" u="none" strike="noStrike" kern="1200" cap="none" spc="0" normalizeH="0" baseline="0" noProof="0">
              <a:ln>
                <a:noFill/>
              </a:ln>
              <a:solidFill>
                <a:srgbClr val="0000DC"/>
              </a:solidFill>
              <a:effectLst/>
              <a:uLnTx/>
              <a:uFillTx/>
              <a:latin typeface="Arial"/>
              <a:ea typeface="+mn-ea"/>
              <a:cs typeface="+mn-cs"/>
            </a:endParaRPr>
          </a:p>
        </p:txBody>
      </p:sp>
      <p:sp>
        <p:nvSpPr>
          <p:cNvPr id="2" name="Zástupný text 1">
            <a:extLst>
              <a:ext uri="{FF2B5EF4-FFF2-40B4-BE49-F238E27FC236}">
                <a16:creationId xmlns:a16="http://schemas.microsoft.com/office/drawing/2014/main" id="{A8A27593-CF77-4BF0-8F4F-7BEC1BC22E7B}"/>
              </a:ext>
            </a:extLst>
          </p:cNvPr>
          <p:cNvSpPr>
            <a:spLocks noGrp="1"/>
          </p:cNvSpPr>
          <p:nvPr>
            <p:ph type="body" sz="quarter" idx="13"/>
          </p:nvPr>
        </p:nvSpPr>
        <p:spPr/>
        <p:txBody>
          <a:bodyPr/>
          <a:lstStyle/>
          <a:p>
            <a:r>
              <a:rPr lang="en-US" dirty="0"/>
              <a:t>What is it and what is it good for?</a:t>
            </a:r>
          </a:p>
        </p:txBody>
      </p:sp>
      <p:sp>
        <p:nvSpPr>
          <p:cNvPr id="4" name="Title 3">
            <a:extLst>
              <a:ext uri="{FF2B5EF4-FFF2-40B4-BE49-F238E27FC236}">
                <a16:creationId xmlns:a16="http://schemas.microsoft.com/office/drawing/2014/main" id="{7081E0FF-CDA7-4EE8-AE59-3B8D6946A5AF}"/>
              </a:ext>
            </a:extLst>
          </p:cNvPr>
          <p:cNvSpPr>
            <a:spLocks noGrp="1"/>
          </p:cNvSpPr>
          <p:nvPr>
            <p:ph type="title"/>
          </p:nvPr>
        </p:nvSpPr>
        <p:spPr/>
        <p:txBody>
          <a:bodyPr/>
          <a:lstStyle/>
          <a:p>
            <a:r>
              <a:rPr lang="cs-CZ" dirty="0"/>
              <a:t>Focus </a:t>
            </a:r>
            <a:r>
              <a:rPr lang="cs-CZ" dirty="0" err="1"/>
              <a:t>group</a:t>
            </a:r>
            <a:r>
              <a:rPr lang="cs-CZ" dirty="0"/>
              <a:t> </a:t>
            </a:r>
            <a:r>
              <a:rPr lang="cs-CZ" dirty="0" err="1"/>
              <a:t>guide</a:t>
            </a:r>
            <a:endParaRPr lang="en-US" dirty="0"/>
          </a:p>
        </p:txBody>
      </p:sp>
      <p:sp>
        <p:nvSpPr>
          <p:cNvPr id="5" name="Content Placeholder 4">
            <a:extLst>
              <a:ext uri="{FF2B5EF4-FFF2-40B4-BE49-F238E27FC236}">
                <a16:creationId xmlns:a16="http://schemas.microsoft.com/office/drawing/2014/main" id="{72D242D6-CBEE-4C58-B2C6-8E62D70D6421}"/>
              </a:ext>
            </a:extLst>
          </p:cNvPr>
          <p:cNvSpPr>
            <a:spLocks noGrp="1"/>
          </p:cNvSpPr>
          <p:nvPr>
            <p:ph idx="1"/>
          </p:nvPr>
        </p:nvSpPr>
        <p:spPr/>
        <p:txBody>
          <a:bodyPr/>
          <a:lstStyle/>
          <a:p>
            <a:r>
              <a:rPr lang="en-US" dirty="0"/>
              <a:t>A pre-prepared </a:t>
            </a:r>
            <a:r>
              <a:rPr lang="en-US" dirty="0">
                <a:solidFill>
                  <a:schemeClr val="tx2"/>
                </a:solidFill>
              </a:rPr>
              <a:t>list of topics and questions </a:t>
            </a:r>
            <a:r>
              <a:rPr lang="en-US" dirty="0"/>
              <a:t>that the moderator uses to guide the group discussion</a:t>
            </a:r>
            <a:endParaRPr lang="cs-CZ" dirty="0"/>
          </a:p>
          <a:p>
            <a:endParaRPr lang="cs-CZ" dirty="0"/>
          </a:p>
          <a:p>
            <a:r>
              <a:rPr lang="cs-CZ" dirty="0" err="1"/>
              <a:t>Function</a:t>
            </a:r>
            <a:r>
              <a:rPr lang="cs-CZ" dirty="0"/>
              <a:t>:</a:t>
            </a:r>
          </a:p>
          <a:p>
            <a:pPr lvl="1"/>
            <a:r>
              <a:rPr lang="en-US" dirty="0"/>
              <a:t>Defines the </a:t>
            </a:r>
            <a:r>
              <a:rPr lang="en-US" dirty="0">
                <a:solidFill>
                  <a:srgbClr val="0000DC"/>
                </a:solidFill>
              </a:rPr>
              <a:t>researched field/topic
</a:t>
            </a:r>
            <a:r>
              <a:rPr lang="cs-CZ" dirty="0"/>
              <a:t>I</a:t>
            </a:r>
            <a:r>
              <a:rPr lang="en-US" dirty="0" err="1"/>
              <a:t>dentifies</a:t>
            </a:r>
            <a:r>
              <a:rPr lang="en-US" dirty="0"/>
              <a:t> the </a:t>
            </a:r>
            <a:r>
              <a:rPr lang="en-US" dirty="0">
                <a:solidFill>
                  <a:schemeClr val="tx2"/>
                </a:solidFill>
              </a:rPr>
              <a:t>main areas of interest in this field/topic</a:t>
            </a:r>
            <a:endParaRPr lang="cs-CZ" dirty="0">
              <a:solidFill>
                <a:schemeClr val="tx2"/>
              </a:solidFill>
            </a:endParaRPr>
          </a:p>
          <a:p>
            <a:pPr lvl="1"/>
            <a:r>
              <a:rPr lang="cs-CZ" dirty="0" err="1">
                <a:solidFill>
                  <a:schemeClr val="tx2"/>
                </a:solidFill>
              </a:rPr>
              <a:t>Helps</a:t>
            </a:r>
            <a:r>
              <a:rPr lang="cs-CZ" dirty="0">
                <a:solidFill>
                  <a:schemeClr val="tx2"/>
                </a:solidFill>
              </a:rPr>
              <a:t> </a:t>
            </a:r>
            <a:r>
              <a:rPr lang="cs-CZ" dirty="0" err="1">
                <a:solidFill>
                  <a:schemeClr val="tx2"/>
                </a:solidFill>
              </a:rPr>
              <a:t>maintain</a:t>
            </a:r>
            <a:r>
              <a:rPr lang="cs-CZ" dirty="0"/>
              <a:t> </a:t>
            </a:r>
            <a:r>
              <a:rPr lang="cs-CZ" dirty="0" err="1"/>
              <a:t>encounter</a:t>
            </a:r>
            <a:r>
              <a:rPr lang="cs-CZ" dirty="0"/>
              <a:t> </a:t>
            </a:r>
            <a:r>
              <a:rPr lang="cs-CZ" dirty="0" err="1">
                <a:solidFill>
                  <a:schemeClr val="tx2"/>
                </a:solidFill>
              </a:rPr>
              <a:t>structure</a:t>
            </a:r>
            <a:r>
              <a:rPr lang="cs-CZ" dirty="0"/>
              <a:t> (</a:t>
            </a:r>
            <a:r>
              <a:rPr lang="cs-CZ" dirty="0" err="1"/>
              <a:t>introduction</a:t>
            </a:r>
            <a:r>
              <a:rPr lang="cs-CZ" dirty="0"/>
              <a:t>, </a:t>
            </a:r>
            <a:r>
              <a:rPr lang="cs-CZ" dirty="0" err="1"/>
              <a:t>core</a:t>
            </a:r>
            <a:r>
              <a:rPr lang="cs-CZ" dirty="0"/>
              <a:t>, </a:t>
            </a:r>
            <a:r>
              <a:rPr lang="cs-CZ" dirty="0" err="1"/>
              <a:t>conclusion</a:t>
            </a:r>
            <a:r>
              <a:rPr lang="cs-CZ" dirty="0"/>
              <a:t>) and </a:t>
            </a:r>
            <a:r>
              <a:rPr lang="cs-CZ" dirty="0" err="1">
                <a:solidFill>
                  <a:schemeClr val="tx2"/>
                </a:solidFill>
              </a:rPr>
              <a:t>expectations</a:t>
            </a:r>
            <a:endParaRPr lang="cs-CZ" dirty="0">
              <a:solidFill>
                <a:schemeClr val="tx2"/>
              </a:solidFill>
            </a:endParaRPr>
          </a:p>
          <a:p>
            <a:pPr marL="324000" lvl="1" indent="0">
              <a:buNone/>
            </a:pPr>
            <a:endParaRPr lang="cs-CZ" dirty="0"/>
          </a:p>
          <a:p>
            <a:r>
              <a:rPr lang="en-US" dirty="0"/>
              <a:t>Some (very experienced) researchers don't use it at all.</a:t>
            </a:r>
            <a:endParaRPr lang="cs-CZ" dirty="0"/>
          </a:p>
          <a:p>
            <a:pPr lvl="1"/>
            <a:endParaRPr lang="en-US" dirty="0"/>
          </a:p>
        </p:txBody>
      </p:sp>
    </p:spTree>
    <p:extLst>
      <p:ext uri="{BB962C8B-B14F-4D97-AF65-F5344CB8AC3E}">
        <p14:creationId xmlns:p14="http://schemas.microsoft.com/office/powerpoint/2010/main" val="1319710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B7549C5-A953-4CE3-8DDF-96137BD1A9C4}"/>
              </a:ext>
            </a:extLst>
          </p:cNvPr>
          <p:cNvSpPr>
            <a:spLocks noGrp="1"/>
          </p:cNvSpPr>
          <p:nvPr>
            <p:ph type="sldNum"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0970407D-EE58-4A0B-824B-1D3AE42DD9CF}" type="slidenum">
              <a:rPr kumimoji="0" lang="cs-CZ" altLang="cs-CZ" sz="1200" b="0" i="0" u="none" strike="noStrike" kern="1200" cap="none" spc="0" normalizeH="0" baseline="0" noProof="0" smtClean="0">
                <a:ln>
                  <a:noFill/>
                </a:ln>
                <a:solidFill>
                  <a:srgbClr val="0000DC"/>
                </a:solidFill>
                <a:effectLst/>
                <a:uLnTx/>
                <a:uFillTx/>
                <a:latin typeface="Arial"/>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17</a:t>
            </a:fld>
            <a:endParaRPr kumimoji="0" lang="cs-CZ" altLang="cs-CZ" sz="1200" b="0" i="0" u="none" strike="noStrike" kern="1200" cap="none" spc="0" normalizeH="0" baseline="0" noProof="0">
              <a:ln>
                <a:noFill/>
              </a:ln>
              <a:solidFill>
                <a:srgbClr val="0000DC"/>
              </a:solidFill>
              <a:effectLst/>
              <a:uLnTx/>
              <a:uFillTx/>
              <a:latin typeface="Arial"/>
              <a:ea typeface="+mn-ea"/>
              <a:cs typeface="+mn-cs"/>
            </a:endParaRPr>
          </a:p>
        </p:txBody>
      </p:sp>
      <p:sp>
        <p:nvSpPr>
          <p:cNvPr id="5" name="Content Placeholder 4">
            <a:extLst>
              <a:ext uri="{FF2B5EF4-FFF2-40B4-BE49-F238E27FC236}">
                <a16:creationId xmlns:a16="http://schemas.microsoft.com/office/drawing/2014/main" id="{399F99CC-B411-4F4F-8924-2B564401CE06}"/>
              </a:ext>
            </a:extLst>
          </p:cNvPr>
          <p:cNvSpPr>
            <a:spLocks noGrp="1"/>
          </p:cNvSpPr>
          <p:nvPr>
            <p:ph idx="29"/>
          </p:nvPr>
        </p:nvSpPr>
        <p:spPr/>
        <p:txBody>
          <a:bodyPr/>
          <a:lstStyle/>
          <a:p>
            <a:r>
              <a:rPr lang="cs-CZ" sz="2400" dirty="0" err="1"/>
              <a:t>Hourglass</a:t>
            </a:r>
            <a:r>
              <a:rPr lang="cs-CZ" sz="2400" dirty="0"/>
              <a:t>:</a:t>
            </a:r>
          </a:p>
          <a:p>
            <a:pPr lvl="1">
              <a:lnSpc>
                <a:spcPct val="150000"/>
              </a:lnSpc>
            </a:pPr>
            <a:r>
              <a:rPr lang="en-US" sz="1600" dirty="0"/>
              <a:t>It follows the </a:t>
            </a:r>
            <a:r>
              <a:rPr lang="en-US" sz="1600" dirty="0">
                <a:solidFill>
                  <a:schemeClr val="tx2"/>
                </a:solidFill>
              </a:rPr>
              <a:t>logic of the discussion</a:t>
            </a:r>
            <a:endParaRPr lang="cs-CZ" sz="1600" dirty="0">
              <a:solidFill>
                <a:schemeClr val="tx2"/>
              </a:solidFill>
            </a:endParaRPr>
          </a:p>
          <a:p>
            <a:pPr lvl="1">
              <a:lnSpc>
                <a:spcPct val="150000"/>
              </a:lnSpc>
            </a:pPr>
            <a:r>
              <a:rPr lang="en-US" sz="1600" dirty="0"/>
              <a:t>Avoids unwanted </a:t>
            </a:r>
            <a:r>
              <a:rPr lang="en-US" sz="1600" dirty="0">
                <a:solidFill>
                  <a:schemeClr val="tx2"/>
                </a:solidFill>
              </a:rPr>
              <a:t>skipping and repetitiveness</a:t>
            </a:r>
            <a:endParaRPr lang="cs-CZ" sz="1600" dirty="0">
              <a:solidFill>
                <a:schemeClr val="tx2"/>
              </a:solidFill>
            </a:endParaRPr>
          </a:p>
          <a:p>
            <a:pPr lvl="1">
              <a:lnSpc>
                <a:spcPct val="150000"/>
              </a:lnSpc>
            </a:pPr>
            <a:r>
              <a:rPr lang="en-US" sz="1600" dirty="0"/>
              <a:t>Builds </a:t>
            </a:r>
            <a:r>
              <a:rPr lang="en-US" sz="1600" dirty="0">
                <a:solidFill>
                  <a:schemeClr val="tx2"/>
                </a:solidFill>
              </a:rPr>
              <a:t>rapport</a:t>
            </a:r>
            <a:r>
              <a:rPr lang="cs-CZ" sz="1600" dirty="0">
                <a:solidFill>
                  <a:schemeClr val="tx2"/>
                </a:solidFill>
              </a:rPr>
              <a:t> </a:t>
            </a:r>
            <a:r>
              <a:rPr lang="cs-CZ" sz="1600" dirty="0"/>
              <a:t>(r</a:t>
            </a:r>
            <a:r>
              <a:rPr lang="en-US" sz="1600" dirty="0" err="1"/>
              <a:t>elationship</a:t>
            </a:r>
            <a:r>
              <a:rPr lang="en-US" sz="1600" dirty="0"/>
              <a:t> of trust, reciprocity and commitment</a:t>
            </a:r>
            <a:r>
              <a:rPr lang="cs-CZ" sz="1600" dirty="0"/>
              <a:t>)</a:t>
            </a:r>
          </a:p>
          <a:p>
            <a:pPr lvl="1">
              <a:lnSpc>
                <a:spcPct val="150000"/>
              </a:lnSpc>
            </a:pPr>
            <a:r>
              <a:rPr lang="en-US" sz="1600" dirty="0"/>
              <a:t>Enhances </a:t>
            </a:r>
            <a:r>
              <a:rPr lang="en-US" sz="1600" dirty="0">
                <a:solidFill>
                  <a:schemeClr val="tx2"/>
                </a:solidFill>
              </a:rPr>
              <a:t>logic</a:t>
            </a:r>
            <a:r>
              <a:rPr lang="en-US" sz="1600" dirty="0"/>
              <a:t> </a:t>
            </a:r>
            <a:endParaRPr lang="cs-CZ" sz="1600" dirty="0"/>
          </a:p>
          <a:p>
            <a:pPr lvl="1">
              <a:lnSpc>
                <a:spcPct val="150000"/>
              </a:lnSpc>
            </a:pPr>
            <a:r>
              <a:rPr lang="en-US" sz="1600" dirty="0"/>
              <a:t>Reduces </a:t>
            </a:r>
            <a:r>
              <a:rPr lang="en-US" sz="1600" dirty="0">
                <a:solidFill>
                  <a:schemeClr val="tx2"/>
                </a:solidFill>
              </a:rPr>
              <a:t>fatigue</a:t>
            </a:r>
            <a:endParaRPr lang="cs-CZ" sz="1600" dirty="0">
              <a:solidFill>
                <a:schemeClr val="tx2"/>
              </a:solidFill>
            </a:endParaRPr>
          </a:p>
          <a:p>
            <a:pPr lvl="1">
              <a:lnSpc>
                <a:spcPct val="150000"/>
              </a:lnSpc>
            </a:pPr>
            <a:r>
              <a:rPr lang="en-US" sz="1600" dirty="0"/>
              <a:t>Also used in other data collection methods (interviews, questionnaire)</a:t>
            </a:r>
            <a:endParaRPr lang="cs-CZ" sz="4000" dirty="0"/>
          </a:p>
        </p:txBody>
      </p:sp>
      <p:sp>
        <p:nvSpPr>
          <p:cNvPr id="9" name="Content Placeholder 8">
            <a:extLst>
              <a:ext uri="{FF2B5EF4-FFF2-40B4-BE49-F238E27FC236}">
                <a16:creationId xmlns:a16="http://schemas.microsoft.com/office/drawing/2014/main" id="{F99421A8-6624-4D85-AE48-973B82E5EDE4}"/>
              </a:ext>
            </a:extLst>
          </p:cNvPr>
          <p:cNvSpPr>
            <a:spLocks noGrp="1"/>
          </p:cNvSpPr>
          <p:nvPr>
            <p:ph idx="30"/>
          </p:nvPr>
        </p:nvSpPr>
        <p:spPr/>
        <p:txBody>
          <a:bodyPr/>
          <a:lstStyle/>
          <a:p>
            <a:r>
              <a:rPr lang="cs-CZ" sz="2800" dirty="0" err="1"/>
              <a:t>Introduction</a:t>
            </a:r>
            <a:r>
              <a:rPr lang="cs-CZ" sz="2800" dirty="0"/>
              <a:t>/</a:t>
            </a:r>
            <a:r>
              <a:rPr lang="cs-CZ" sz="2800" dirty="0" err="1"/>
              <a:t>Greetings</a:t>
            </a:r>
            <a:endParaRPr lang="cs-CZ" sz="2800" dirty="0"/>
          </a:p>
          <a:p>
            <a:r>
              <a:rPr lang="cs-CZ" dirty="0" err="1"/>
              <a:t>Opening</a:t>
            </a:r>
            <a:r>
              <a:rPr lang="cs-CZ" dirty="0"/>
              <a:t> </a:t>
            </a:r>
            <a:r>
              <a:rPr lang="cs-CZ" dirty="0" err="1"/>
              <a:t>questions</a:t>
            </a:r>
            <a:r>
              <a:rPr lang="cs-CZ" dirty="0"/>
              <a:t>
</a:t>
            </a:r>
            <a:r>
              <a:rPr lang="cs-CZ" dirty="0" err="1"/>
              <a:t>Introductory</a:t>
            </a:r>
            <a:r>
              <a:rPr lang="cs-CZ" dirty="0"/>
              <a:t> </a:t>
            </a:r>
            <a:r>
              <a:rPr lang="cs-CZ" dirty="0" err="1"/>
              <a:t>questions</a:t>
            </a:r>
            <a:r>
              <a:rPr lang="cs-CZ" dirty="0"/>
              <a:t> (</a:t>
            </a:r>
            <a:r>
              <a:rPr lang="cs-CZ" dirty="0" err="1"/>
              <a:t>warm</a:t>
            </a:r>
            <a:r>
              <a:rPr lang="cs-CZ" dirty="0"/>
              <a:t>-up)
</a:t>
            </a:r>
            <a:r>
              <a:rPr lang="cs-CZ" dirty="0" err="1"/>
              <a:t>Key</a:t>
            </a:r>
            <a:r>
              <a:rPr lang="cs-CZ" dirty="0"/>
              <a:t> </a:t>
            </a:r>
            <a:r>
              <a:rPr lang="cs-CZ" dirty="0" err="1"/>
              <a:t>topics</a:t>
            </a:r>
            <a:r>
              <a:rPr lang="cs-CZ" dirty="0"/>
              <a:t> (</a:t>
            </a:r>
            <a:r>
              <a:rPr lang="cs-CZ" dirty="0" err="1"/>
              <a:t>core</a:t>
            </a:r>
            <a:r>
              <a:rPr lang="cs-CZ" dirty="0"/>
              <a:t>)</a:t>
            </a:r>
            <a:endParaRPr lang="cs-CZ" sz="2800" dirty="0"/>
          </a:p>
          <a:p>
            <a:r>
              <a:rPr lang="cs-CZ" dirty="0" err="1"/>
              <a:t>Final</a:t>
            </a:r>
            <a:r>
              <a:rPr lang="cs-CZ" dirty="0"/>
              <a:t> </a:t>
            </a:r>
            <a:r>
              <a:rPr lang="cs-CZ" dirty="0" err="1"/>
              <a:t>questions</a:t>
            </a:r>
            <a:r>
              <a:rPr lang="cs-CZ" dirty="0"/>
              <a:t>
Free </a:t>
            </a:r>
            <a:r>
              <a:rPr lang="cs-CZ" dirty="0" err="1"/>
              <a:t>addition</a:t>
            </a:r>
            <a:r>
              <a:rPr lang="cs-CZ" dirty="0"/>
              <a:t>, </a:t>
            </a:r>
            <a:r>
              <a:rPr lang="cs-CZ" dirty="0" err="1"/>
              <a:t>debreefing</a:t>
            </a:r>
            <a:r>
              <a:rPr lang="cs-CZ" dirty="0"/>
              <a:t>, feedback</a:t>
            </a:r>
            <a:endParaRPr lang="en-US" dirty="0"/>
          </a:p>
        </p:txBody>
      </p:sp>
      <p:sp>
        <p:nvSpPr>
          <p:cNvPr id="4" name="Title 3">
            <a:extLst>
              <a:ext uri="{FF2B5EF4-FFF2-40B4-BE49-F238E27FC236}">
                <a16:creationId xmlns:a16="http://schemas.microsoft.com/office/drawing/2014/main" id="{ED0B8999-1A13-4830-82C2-DA1F96CFFA21}"/>
              </a:ext>
            </a:extLst>
          </p:cNvPr>
          <p:cNvSpPr>
            <a:spLocks noGrp="1"/>
          </p:cNvSpPr>
          <p:nvPr>
            <p:ph type="title"/>
          </p:nvPr>
        </p:nvSpPr>
        <p:spPr/>
        <p:txBody>
          <a:bodyPr/>
          <a:lstStyle/>
          <a:p>
            <a:r>
              <a:rPr lang="cs-CZ" dirty="0"/>
              <a:t>Focus </a:t>
            </a:r>
            <a:r>
              <a:rPr lang="cs-CZ" dirty="0" err="1"/>
              <a:t>group</a:t>
            </a:r>
            <a:r>
              <a:rPr lang="cs-CZ" dirty="0"/>
              <a:t> </a:t>
            </a:r>
            <a:r>
              <a:rPr lang="cs-CZ" dirty="0" err="1"/>
              <a:t>guide</a:t>
            </a:r>
            <a:endParaRPr lang="en-US" dirty="0"/>
          </a:p>
        </p:txBody>
      </p:sp>
      <p:sp>
        <p:nvSpPr>
          <p:cNvPr id="6" name="Zástupný text 1">
            <a:extLst>
              <a:ext uri="{FF2B5EF4-FFF2-40B4-BE49-F238E27FC236}">
                <a16:creationId xmlns:a16="http://schemas.microsoft.com/office/drawing/2014/main" id="{85D6BFF9-8067-4B02-80FE-88941C09693F}"/>
              </a:ext>
            </a:extLst>
          </p:cNvPr>
          <p:cNvSpPr txBox="1">
            <a:spLocks/>
          </p:cNvSpPr>
          <p:nvPr/>
        </p:nvSpPr>
        <p:spPr>
          <a:xfrm>
            <a:off x="720725" y="1296001"/>
            <a:ext cx="10752138" cy="271576"/>
          </a:xfrm>
          <a:prstGeom prst="rect">
            <a:avLst/>
          </a:prstGeom>
        </p:spPr>
        <p:txBody>
          <a:bodyPr/>
          <a:lstStyle>
            <a:lvl1pPr marL="0" marR="0" indent="0" algn="l" defTabSz="914400" rtl="0" eaLnBrk="1" fontAlgn="base" latinLnBrk="0" hangingPunct="1">
              <a:lnSpc>
                <a:spcPct val="114000"/>
              </a:lnSpc>
              <a:spcBef>
                <a:spcPts val="0"/>
              </a:spcBef>
              <a:spcAft>
                <a:spcPct val="0"/>
              </a:spcAft>
              <a:buClr>
                <a:schemeClr val="tx2"/>
              </a:buClr>
              <a:buSzPct val="100000"/>
              <a:buFontTx/>
              <a:buNone/>
              <a:tabLst/>
              <a:defRPr sz="2800" b="0">
                <a:solidFill>
                  <a:schemeClr val="tx1"/>
                </a:solidFill>
                <a:latin typeface="+mn-lt"/>
                <a:ea typeface="+mn-ea"/>
                <a:cs typeface="+mn-cs"/>
              </a:defRPr>
            </a:lvl1pPr>
            <a:lvl2pPr marL="0" indent="0" algn="l" rtl="0" eaLnBrk="1" fontAlgn="base" hangingPunct="1">
              <a:lnSpc>
                <a:spcPts val="1800"/>
              </a:lnSpc>
              <a:spcBef>
                <a:spcPts val="0"/>
              </a:spcBef>
              <a:spcAft>
                <a:spcPct val="0"/>
              </a:spcAft>
              <a:buClr>
                <a:schemeClr val="tx2"/>
              </a:buClr>
              <a:buSzPct val="100000"/>
              <a:buFontTx/>
              <a:buNone/>
              <a:defRPr sz="1500" b="0">
                <a:solidFill>
                  <a:schemeClr val="tx1"/>
                </a:solidFill>
                <a:latin typeface="+mn-lt"/>
              </a:defRPr>
            </a:lvl2pPr>
            <a:lvl3pPr marL="914400" indent="0" algn="l" rtl="0" eaLnBrk="1" fontAlgn="base" hangingPunct="1">
              <a:lnSpc>
                <a:spcPts val="1800"/>
              </a:lnSpc>
              <a:spcBef>
                <a:spcPts val="0"/>
              </a:spcBef>
              <a:spcAft>
                <a:spcPct val="0"/>
              </a:spcAft>
              <a:buClr>
                <a:schemeClr val="folHlink"/>
              </a:buClr>
              <a:buSzPct val="80000"/>
              <a:buFontTx/>
              <a:buNone/>
              <a:defRPr sz="15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2"/>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a:lstStyle>
          <a:p>
            <a:r>
              <a:rPr lang="cs-CZ" sz="1600" dirty="0" err="1">
                <a:solidFill>
                  <a:schemeClr val="tx2"/>
                </a:solidFill>
              </a:rPr>
              <a:t>The</a:t>
            </a:r>
            <a:r>
              <a:rPr lang="cs-CZ" sz="1600" dirty="0">
                <a:solidFill>
                  <a:schemeClr val="tx2"/>
                </a:solidFill>
              </a:rPr>
              <a:t> </a:t>
            </a:r>
            <a:r>
              <a:rPr lang="cs-CZ" sz="1600" dirty="0" err="1">
                <a:solidFill>
                  <a:schemeClr val="tx2"/>
                </a:solidFill>
              </a:rPr>
              <a:t>Structure</a:t>
            </a:r>
            <a:endParaRPr lang="en-US" sz="1600" dirty="0">
              <a:solidFill>
                <a:schemeClr val="tx2"/>
              </a:solidFill>
            </a:endParaRPr>
          </a:p>
        </p:txBody>
      </p:sp>
    </p:spTree>
    <p:extLst>
      <p:ext uri="{BB962C8B-B14F-4D97-AF65-F5344CB8AC3E}">
        <p14:creationId xmlns:p14="http://schemas.microsoft.com/office/powerpoint/2010/main" val="15314351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ADF6494-9D6E-4A59-A63F-5B3FD20AC987}"/>
              </a:ext>
            </a:extLst>
          </p:cNvPr>
          <p:cNvSpPr>
            <a:spLocks noGrp="1"/>
          </p:cNvSpPr>
          <p:nvPr>
            <p:ph type="sldNum"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D6D6C118-631F-4A80-9886-907009361577}" type="slidenum">
              <a:rPr kumimoji="0" lang="cs-CZ" altLang="cs-CZ" sz="1200" b="0" i="0" u="none" strike="noStrike" kern="1200" cap="none" spc="0" normalizeH="0" baseline="0" noProof="0" smtClean="0">
                <a:ln>
                  <a:noFill/>
                </a:ln>
                <a:solidFill>
                  <a:srgbClr val="0000DC"/>
                </a:solidFill>
                <a:effectLst/>
                <a:uLnTx/>
                <a:uFillTx/>
                <a:latin typeface="Arial"/>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18</a:t>
            </a:fld>
            <a:endParaRPr kumimoji="0" lang="cs-CZ" altLang="cs-CZ" sz="1200" b="0" i="0" u="none" strike="noStrike" kern="1200" cap="none" spc="0" normalizeH="0" baseline="0" noProof="0">
              <a:ln>
                <a:noFill/>
              </a:ln>
              <a:solidFill>
                <a:srgbClr val="0000DC"/>
              </a:solidFill>
              <a:effectLst/>
              <a:uLnTx/>
              <a:uFillTx/>
              <a:latin typeface="Arial"/>
              <a:ea typeface="+mn-ea"/>
              <a:cs typeface="+mn-cs"/>
            </a:endParaRPr>
          </a:p>
        </p:txBody>
      </p:sp>
      <p:sp>
        <p:nvSpPr>
          <p:cNvPr id="8" name="Text Placeholder 7">
            <a:extLst>
              <a:ext uri="{FF2B5EF4-FFF2-40B4-BE49-F238E27FC236}">
                <a16:creationId xmlns:a16="http://schemas.microsoft.com/office/drawing/2014/main" id="{F704E108-BA41-491A-A14B-9CFE63DCA4CD}"/>
              </a:ext>
            </a:extLst>
          </p:cNvPr>
          <p:cNvSpPr>
            <a:spLocks noGrp="1"/>
          </p:cNvSpPr>
          <p:nvPr>
            <p:ph type="body" sz="quarter" idx="26"/>
          </p:nvPr>
        </p:nvSpPr>
        <p:spPr/>
        <p:txBody>
          <a:bodyPr/>
          <a:lstStyle/>
          <a:p>
            <a:r>
              <a:rPr lang="cs-CZ" sz="2000" dirty="0" err="1"/>
              <a:t>Introduction</a:t>
            </a:r>
            <a:r>
              <a:rPr lang="cs-CZ" sz="2000" dirty="0"/>
              <a:t>/</a:t>
            </a:r>
            <a:r>
              <a:rPr lang="cs-CZ" sz="2000" dirty="0" err="1"/>
              <a:t>Welcome</a:t>
            </a:r>
            <a:endParaRPr lang="en-US" dirty="0"/>
          </a:p>
        </p:txBody>
      </p:sp>
      <p:sp>
        <p:nvSpPr>
          <p:cNvPr id="7" name="Title 6">
            <a:extLst>
              <a:ext uri="{FF2B5EF4-FFF2-40B4-BE49-F238E27FC236}">
                <a16:creationId xmlns:a16="http://schemas.microsoft.com/office/drawing/2014/main" id="{E90A1B21-342C-410B-BE43-642889D9C409}"/>
              </a:ext>
            </a:extLst>
          </p:cNvPr>
          <p:cNvSpPr>
            <a:spLocks noGrp="1"/>
          </p:cNvSpPr>
          <p:nvPr>
            <p:ph type="title"/>
          </p:nvPr>
        </p:nvSpPr>
        <p:spPr/>
        <p:txBody>
          <a:bodyPr/>
          <a:lstStyle/>
          <a:p>
            <a:r>
              <a:rPr lang="cs-CZ" dirty="0"/>
              <a:t>Focus </a:t>
            </a:r>
            <a:r>
              <a:rPr lang="cs-CZ" dirty="0" err="1"/>
              <a:t>group</a:t>
            </a:r>
            <a:r>
              <a:rPr lang="cs-CZ" dirty="0"/>
              <a:t> </a:t>
            </a:r>
            <a:r>
              <a:rPr lang="cs-CZ" dirty="0" err="1"/>
              <a:t>guide</a:t>
            </a:r>
            <a:r>
              <a:rPr lang="cs-CZ" dirty="0"/>
              <a:t> </a:t>
            </a:r>
            <a:r>
              <a:rPr lang="cs-CZ" dirty="0" err="1"/>
              <a:t>structure</a:t>
            </a:r>
            <a:endParaRPr lang="en-US" dirty="0"/>
          </a:p>
        </p:txBody>
      </p:sp>
      <p:sp>
        <p:nvSpPr>
          <p:cNvPr id="10" name="Content Placeholder 9">
            <a:extLst>
              <a:ext uri="{FF2B5EF4-FFF2-40B4-BE49-F238E27FC236}">
                <a16:creationId xmlns:a16="http://schemas.microsoft.com/office/drawing/2014/main" id="{4F102346-EFFA-4058-BD10-A715ACEF8759}"/>
              </a:ext>
            </a:extLst>
          </p:cNvPr>
          <p:cNvSpPr>
            <a:spLocks noGrp="1"/>
          </p:cNvSpPr>
          <p:nvPr>
            <p:ph idx="29"/>
          </p:nvPr>
        </p:nvSpPr>
        <p:spPr>
          <a:xfrm>
            <a:off x="719999" y="1701505"/>
            <a:ext cx="5935777" cy="4139998"/>
          </a:xfrm>
        </p:spPr>
        <p:txBody>
          <a:bodyPr/>
          <a:lstStyle/>
          <a:p>
            <a:r>
              <a:rPr lang="cs-CZ" sz="1100" dirty="0" err="1"/>
              <a:t>Goal</a:t>
            </a:r>
            <a:r>
              <a:rPr lang="cs-CZ" sz="1100" dirty="0"/>
              <a:t>:</a:t>
            </a:r>
          </a:p>
          <a:p>
            <a:pPr lvl="1"/>
            <a:r>
              <a:rPr lang="en-US" sz="1000" dirty="0">
                <a:solidFill>
                  <a:schemeClr val="tx2"/>
                </a:solidFill>
              </a:rPr>
              <a:t>To put the participants in a situation</a:t>
            </a:r>
            <a:endParaRPr lang="cs-CZ" sz="1000" dirty="0">
              <a:solidFill>
                <a:schemeClr val="tx2"/>
              </a:solidFill>
            </a:endParaRPr>
          </a:p>
          <a:p>
            <a:pPr lvl="1"/>
            <a:r>
              <a:rPr lang="en-US" sz="1000" dirty="0">
                <a:solidFill>
                  <a:schemeClr val="tx2"/>
                </a:solidFill>
              </a:rPr>
              <a:t>Address initial needs </a:t>
            </a:r>
            <a:r>
              <a:rPr lang="en-US" sz="1000" dirty="0"/>
              <a:t>(where am I, how will it work, should I be afraid?)</a:t>
            </a:r>
          </a:p>
          <a:p>
            <a:r>
              <a:rPr lang="cs-CZ" sz="1100" dirty="0" err="1"/>
              <a:t>Form</a:t>
            </a:r>
            <a:r>
              <a:rPr lang="cs-CZ" sz="1100" dirty="0"/>
              <a:t>:</a:t>
            </a:r>
          </a:p>
          <a:p>
            <a:pPr lvl="1"/>
            <a:r>
              <a:rPr lang="en-US" sz="1000" dirty="0"/>
              <a:t>Text x bullets</a:t>
            </a:r>
            <a:endParaRPr lang="cs-CZ" sz="1000" dirty="0"/>
          </a:p>
          <a:p>
            <a:pPr lvl="1"/>
            <a:r>
              <a:rPr lang="en-US" sz="1000" dirty="0"/>
              <a:t>Relaxed friendly expression</a:t>
            </a:r>
            <a:endParaRPr lang="cs-CZ" sz="1000" dirty="0"/>
          </a:p>
          <a:p>
            <a:pPr lvl="1"/>
            <a:r>
              <a:rPr lang="en-US" sz="1000" dirty="0"/>
              <a:t>Varying degrees of formality (beware of being too </a:t>
            </a:r>
            <a:r>
              <a:rPr lang="cs-CZ" sz="1000" dirty="0" err="1"/>
              <a:t>formal</a:t>
            </a:r>
            <a:r>
              <a:rPr lang="cs-CZ" sz="1000" dirty="0"/>
              <a:t>)</a:t>
            </a:r>
          </a:p>
          <a:p>
            <a:r>
              <a:rPr lang="cs-CZ" sz="1100" dirty="0" err="1"/>
              <a:t>Content</a:t>
            </a:r>
            <a:r>
              <a:rPr lang="cs-CZ" sz="1100" dirty="0"/>
              <a:t>:</a:t>
            </a:r>
          </a:p>
          <a:p>
            <a:pPr lvl="1"/>
            <a:r>
              <a:rPr lang="en-US" sz="1000" dirty="0">
                <a:solidFill>
                  <a:srgbClr val="0000DC"/>
                </a:solidFill>
              </a:rPr>
              <a:t>Welcome and "props": </a:t>
            </a:r>
            <a:r>
              <a:rPr lang="en-US" sz="1000" dirty="0"/>
              <a:t>greetings, explicitly name the meeting (without a detailed description yet), thanks for attending, introduction of the researcher (who I am, for whom I work, possibly experience with research), introduction of the note-taker (+brief description of his/her role)</a:t>
            </a:r>
            <a:endParaRPr lang="cs-CZ" sz="1000" dirty="0"/>
          </a:p>
          <a:p>
            <a:pPr lvl="1"/>
            <a:r>
              <a:rPr lang="en-US" sz="1000" dirty="0">
                <a:solidFill>
                  <a:srgbClr val="0000DC"/>
                </a:solidFill>
              </a:rPr>
              <a:t>Treatment of initial needs</a:t>
            </a:r>
            <a:r>
              <a:rPr lang="en-US" sz="1000" dirty="0"/>
              <a:t>: more detailed description of the nature of the meeting (topic in multiple sentences), topic segments of debate, length of meeting, sponsor/funding/independence, format = debate = importance of everyone's voice, collect a range of attitudes and perspectives, respond to each other</a:t>
            </a:r>
            <a:endParaRPr lang="cs-CZ" sz="1000" dirty="0"/>
          </a:p>
          <a:p>
            <a:pPr lvl="1"/>
            <a:r>
              <a:rPr lang="en-US" sz="1000" dirty="0">
                <a:solidFill>
                  <a:srgbClr val="0000DC"/>
                </a:solidFill>
              </a:rPr>
              <a:t>Rules and ethics, "calming down": </a:t>
            </a:r>
            <a:r>
              <a:rPr lang="cs-CZ" sz="1000" dirty="0"/>
              <a:t>d</a:t>
            </a:r>
            <a:r>
              <a:rPr lang="en-US" sz="1000" dirty="0" err="1"/>
              <a:t>efine</a:t>
            </a:r>
            <a:r>
              <a:rPr lang="en-US" sz="1000" dirty="0"/>
              <a:t> the rules (politeness, respect, conflict yes, but politely, agreement and disagreement ok, not jumping into each other's mouths, confidentiality), explain the logic of data collection and the need to record, explain what will happen with the recording and the data, what the output will look like, ask for 'enthusiastic' consent, strong emphasis on anonymity and confidentiality and link to need for openness, no right or wrong answers, not testing, option not to answer (off-record), 'feel at home' (refreshments)</a:t>
            </a:r>
            <a:endParaRPr lang="cs-CZ" sz="1000" dirty="0"/>
          </a:p>
          <a:p>
            <a:pPr lvl="1"/>
            <a:r>
              <a:rPr lang="en-US" sz="1000" dirty="0">
                <a:solidFill>
                  <a:srgbClr val="0000DC"/>
                </a:solidFill>
              </a:rPr>
              <a:t>Formalities: </a:t>
            </a:r>
            <a:r>
              <a:rPr lang="en-US" sz="1000" dirty="0"/>
              <a:t>info consent ( if not signed in advance), </a:t>
            </a:r>
            <a:r>
              <a:rPr lang="en-US" sz="1000" dirty="0" err="1"/>
              <a:t>socdem</a:t>
            </a:r>
            <a:r>
              <a:rPr lang="en-US" sz="1000" dirty="0"/>
              <a:t> questionnaire (if not provided in advance or collected at the end), name cards (nicknames), silence phones</a:t>
            </a:r>
            <a:endParaRPr lang="cs-CZ" sz="1000" dirty="0"/>
          </a:p>
          <a:p>
            <a:pPr lvl="1"/>
            <a:r>
              <a:rPr lang="cs-CZ" sz="1000" dirty="0" err="1">
                <a:solidFill>
                  <a:srgbClr val="0000DC"/>
                </a:solidFill>
              </a:rPr>
              <a:t>Pre</a:t>
            </a:r>
            <a:r>
              <a:rPr lang="cs-CZ" sz="1000" dirty="0">
                <a:solidFill>
                  <a:srgbClr val="0000DC"/>
                </a:solidFill>
              </a:rPr>
              <a:t>-start </a:t>
            </a:r>
            <a:r>
              <a:rPr lang="cs-CZ" sz="1000" dirty="0" err="1">
                <a:solidFill>
                  <a:srgbClr val="0000DC"/>
                </a:solidFill>
              </a:rPr>
              <a:t>questions</a:t>
            </a:r>
            <a:endParaRPr lang="cs-CZ" sz="1000" dirty="0">
              <a:solidFill>
                <a:srgbClr val="0000DC"/>
              </a:solidFill>
            </a:endParaRPr>
          </a:p>
        </p:txBody>
      </p:sp>
      <p:pic>
        <p:nvPicPr>
          <p:cNvPr id="13" name="Picture 12">
            <a:extLst>
              <a:ext uri="{FF2B5EF4-FFF2-40B4-BE49-F238E27FC236}">
                <a16:creationId xmlns:a16="http://schemas.microsoft.com/office/drawing/2014/main" id="{15E0ED96-62BE-461D-8C61-2F5A58D20805}"/>
              </a:ext>
            </a:extLst>
          </p:cNvPr>
          <p:cNvPicPr>
            <a:picLocks noChangeAspect="1"/>
          </p:cNvPicPr>
          <p:nvPr/>
        </p:nvPicPr>
        <p:blipFill>
          <a:blip r:embed="rId2"/>
          <a:stretch>
            <a:fillRect/>
          </a:stretch>
        </p:blipFill>
        <p:spPr>
          <a:xfrm>
            <a:off x="6869722" y="1701505"/>
            <a:ext cx="4788877" cy="4214510"/>
          </a:xfrm>
          <a:prstGeom prst="rect">
            <a:avLst/>
          </a:prstGeom>
        </p:spPr>
      </p:pic>
      <p:sp>
        <p:nvSpPr>
          <p:cNvPr id="14" name="Oval 13">
            <a:extLst>
              <a:ext uri="{FF2B5EF4-FFF2-40B4-BE49-F238E27FC236}">
                <a16:creationId xmlns:a16="http://schemas.microsoft.com/office/drawing/2014/main" id="{229D88BB-1831-471B-AE52-A33094BC591F}"/>
              </a:ext>
            </a:extLst>
          </p:cNvPr>
          <p:cNvSpPr/>
          <p:nvPr/>
        </p:nvSpPr>
        <p:spPr bwMode="auto">
          <a:xfrm>
            <a:off x="7842738" y="1701505"/>
            <a:ext cx="1169377" cy="382272"/>
          </a:xfrm>
          <a:prstGeom prst="ellipse">
            <a:avLst/>
          </a:prstGeom>
          <a:noFill/>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err="1">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41952132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ADF6494-9D6E-4A59-A63F-5B3FD20AC987}"/>
              </a:ext>
            </a:extLst>
          </p:cNvPr>
          <p:cNvSpPr>
            <a:spLocks noGrp="1"/>
          </p:cNvSpPr>
          <p:nvPr>
            <p:ph type="sldNum"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D6D6C118-631F-4A80-9886-907009361577}" type="slidenum">
              <a:rPr kumimoji="0" lang="cs-CZ" altLang="cs-CZ" sz="1200" b="0" i="0" u="none" strike="noStrike" kern="1200" cap="none" spc="0" normalizeH="0" baseline="0" noProof="0" smtClean="0">
                <a:ln>
                  <a:noFill/>
                </a:ln>
                <a:solidFill>
                  <a:srgbClr val="0000DC"/>
                </a:solidFill>
                <a:effectLst/>
                <a:uLnTx/>
                <a:uFillTx/>
                <a:latin typeface="Arial"/>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19</a:t>
            </a:fld>
            <a:endParaRPr kumimoji="0" lang="cs-CZ" altLang="cs-CZ" sz="1200" b="0" i="0" u="none" strike="noStrike" kern="1200" cap="none" spc="0" normalizeH="0" baseline="0" noProof="0">
              <a:ln>
                <a:noFill/>
              </a:ln>
              <a:solidFill>
                <a:srgbClr val="0000DC"/>
              </a:solidFill>
              <a:effectLst/>
              <a:uLnTx/>
              <a:uFillTx/>
              <a:latin typeface="Arial"/>
              <a:ea typeface="+mn-ea"/>
              <a:cs typeface="+mn-cs"/>
            </a:endParaRPr>
          </a:p>
        </p:txBody>
      </p:sp>
      <p:sp>
        <p:nvSpPr>
          <p:cNvPr id="8" name="Text Placeholder 7">
            <a:extLst>
              <a:ext uri="{FF2B5EF4-FFF2-40B4-BE49-F238E27FC236}">
                <a16:creationId xmlns:a16="http://schemas.microsoft.com/office/drawing/2014/main" id="{F704E108-BA41-491A-A14B-9CFE63DCA4CD}"/>
              </a:ext>
            </a:extLst>
          </p:cNvPr>
          <p:cNvSpPr>
            <a:spLocks noGrp="1"/>
          </p:cNvSpPr>
          <p:nvPr>
            <p:ph type="body" sz="quarter" idx="26"/>
          </p:nvPr>
        </p:nvSpPr>
        <p:spPr>
          <a:xfrm>
            <a:off x="720000" y="1776014"/>
            <a:ext cx="4010796" cy="271576"/>
          </a:xfrm>
        </p:spPr>
        <p:txBody>
          <a:bodyPr/>
          <a:lstStyle/>
          <a:p>
            <a:r>
              <a:rPr lang="cs-CZ" sz="2000" dirty="0" err="1"/>
              <a:t>Introduction</a:t>
            </a:r>
            <a:r>
              <a:rPr lang="cs-CZ" sz="2000" dirty="0"/>
              <a:t>/</a:t>
            </a:r>
            <a:r>
              <a:rPr lang="cs-CZ" sz="2000" dirty="0" err="1"/>
              <a:t>Welcome</a:t>
            </a:r>
            <a:r>
              <a:rPr lang="cs-CZ" sz="2000" dirty="0"/>
              <a:t> </a:t>
            </a:r>
            <a:r>
              <a:rPr lang="cs-CZ" sz="2000" dirty="0" err="1"/>
              <a:t>Example</a:t>
            </a:r>
            <a:r>
              <a:rPr lang="cs-CZ" sz="2000" dirty="0"/>
              <a:t> (text)</a:t>
            </a:r>
            <a:endParaRPr lang="en-US" dirty="0"/>
          </a:p>
        </p:txBody>
      </p:sp>
      <p:sp>
        <p:nvSpPr>
          <p:cNvPr id="7" name="Title 6">
            <a:extLst>
              <a:ext uri="{FF2B5EF4-FFF2-40B4-BE49-F238E27FC236}">
                <a16:creationId xmlns:a16="http://schemas.microsoft.com/office/drawing/2014/main" id="{E90A1B21-342C-410B-BE43-642889D9C409}"/>
              </a:ext>
            </a:extLst>
          </p:cNvPr>
          <p:cNvSpPr>
            <a:spLocks noGrp="1"/>
          </p:cNvSpPr>
          <p:nvPr>
            <p:ph type="title"/>
          </p:nvPr>
        </p:nvSpPr>
        <p:spPr>
          <a:xfrm>
            <a:off x="720000" y="720000"/>
            <a:ext cx="5068855" cy="451576"/>
          </a:xfrm>
        </p:spPr>
        <p:txBody>
          <a:bodyPr/>
          <a:lstStyle/>
          <a:p>
            <a:r>
              <a:rPr lang="cs-CZ" dirty="0"/>
              <a:t>Focus </a:t>
            </a:r>
            <a:r>
              <a:rPr lang="cs-CZ" dirty="0" err="1"/>
              <a:t>group</a:t>
            </a:r>
            <a:r>
              <a:rPr lang="cs-CZ" dirty="0"/>
              <a:t> </a:t>
            </a:r>
            <a:r>
              <a:rPr lang="cs-CZ" dirty="0" err="1"/>
              <a:t>guide</a:t>
            </a:r>
            <a:r>
              <a:rPr lang="cs-CZ" dirty="0"/>
              <a:t> </a:t>
            </a:r>
            <a:r>
              <a:rPr lang="cs-CZ" dirty="0" err="1"/>
              <a:t>structure</a:t>
            </a:r>
            <a:endParaRPr lang="en-US" dirty="0"/>
          </a:p>
        </p:txBody>
      </p:sp>
      <p:pic>
        <p:nvPicPr>
          <p:cNvPr id="6" name="Content Placeholder 5">
            <a:extLst>
              <a:ext uri="{FF2B5EF4-FFF2-40B4-BE49-F238E27FC236}">
                <a16:creationId xmlns:a16="http://schemas.microsoft.com/office/drawing/2014/main" id="{B5EE5BE9-9704-4D27-9B12-09C6C8B824DB}"/>
              </a:ext>
            </a:extLst>
          </p:cNvPr>
          <p:cNvPicPr>
            <a:picLocks noGrp="1" noChangeAspect="1"/>
          </p:cNvPicPr>
          <p:nvPr>
            <p:ph idx="29"/>
          </p:nvPr>
        </p:nvPicPr>
        <p:blipFill>
          <a:blip r:embed="rId2"/>
          <a:stretch>
            <a:fillRect/>
          </a:stretch>
        </p:blipFill>
        <p:spPr>
          <a:xfrm>
            <a:off x="7737232" y="90869"/>
            <a:ext cx="4218474" cy="6389131"/>
          </a:xfrm>
        </p:spPr>
      </p:pic>
      <p:sp>
        <p:nvSpPr>
          <p:cNvPr id="2" name="Callout: Right Arrow 1">
            <a:extLst>
              <a:ext uri="{FF2B5EF4-FFF2-40B4-BE49-F238E27FC236}">
                <a16:creationId xmlns:a16="http://schemas.microsoft.com/office/drawing/2014/main" id="{6B07E01B-E019-4398-90A2-3BB3D23F0D64}"/>
              </a:ext>
            </a:extLst>
          </p:cNvPr>
          <p:cNvSpPr/>
          <p:nvPr/>
        </p:nvSpPr>
        <p:spPr bwMode="auto">
          <a:xfrm>
            <a:off x="4002258" y="473824"/>
            <a:ext cx="3734974" cy="203200"/>
          </a:xfrm>
          <a:prstGeom prst="rightArrowCallout">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Arial"/>
                <a:ea typeface="+mn-ea"/>
                <a:cs typeface="+mn-cs"/>
              </a:rPr>
              <a:t>Introduction of the moderator/</a:t>
            </a:r>
            <a:r>
              <a:rPr kumimoji="0" lang="cs-CZ" sz="1000" b="0" i="0" u="none" strike="noStrike" kern="1200" cap="none" spc="0" normalizeH="0" baseline="0" noProof="0" dirty="0" err="1">
                <a:ln>
                  <a:noFill/>
                </a:ln>
                <a:solidFill>
                  <a:srgbClr val="000000"/>
                </a:solidFill>
                <a:effectLst/>
                <a:uLnTx/>
                <a:uFillTx/>
                <a:latin typeface="Arial"/>
                <a:ea typeface="+mn-ea"/>
                <a:cs typeface="+mn-cs"/>
              </a:rPr>
              <a:t>note-taker</a:t>
            </a:r>
            <a:endParaRPr kumimoji="0" lang="en-US" sz="1000" b="0" i="0" u="none" strike="noStrike" kern="1200" cap="none" spc="0" normalizeH="0" baseline="0" noProof="0" dirty="0">
              <a:ln>
                <a:noFill/>
              </a:ln>
              <a:solidFill>
                <a:srgbClr val="000000"/>
              </a:solidFill>
              <a:effectLst/>
              <a:uLnTx/>
              <a:uFillTx/>
              <a:latin typeface="Arial"/>
              <a:ea typeface="+mn-ea"/>
              <a:cs typeface="+mn-cs"/>
            </a:endParaRPr>
          </a:p>
        </p:txBody>
      </p:sp>
      <p:sp>
        <p:nvSpPr>
          <p:cNvPr id="9" name="Callout: Right Arrow 8">
            <a:extLst>
              <a:ext uri="{FF2B5EF4-FFF2-40B4-BE49-F238E27FC236}">
                <a16:creationId xmlns:a16="http://schemas.microsoft.com/office/drawing/2014/main" id="{22668615-9E7E-45ED-9A09-9250662F30B5}"/>
              </a:ext>
            </a:extLst>
          </p:cNvPr>
          <p:cNvSpPr/>
          <p:nvPr/>
        </p:nvSpPr>
        <p:spPr bwMode="auto">
          <a:xfrm rot="20744171">
            <a:off x="6628140" y="755506"/>
            <a:ext cx="1101877" cy="284714"/>
          </a:xfrm>
          <a:prstGeom prst="rightArrowCallout">
            <a:avLst>
              <a:gd name="adj1" fmla="val 25000"/>
              <a:gd name="adj2" fmla="val 25000"/>
              <a:gd name="adj3" fmla="val 45833"/>
              <a:gd name="adj4" fmla="val 64977"/>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cs-CZ" sz="1000" b="0" i="0" u="none" strike="noStrike" kern="1200" cap="none" spc="0" normalizeH="0" baseline="0" noProof="0" dirty="0" err="1">
                <a:ln>
                  <a:noFill/>
                </a:ln>
                <a:solidFill>
                  <a:srgbClr val="000000"/>
                </a:solidFill>
                <a:effectLst/>
                <a:uLnTx/>
                <a:uFillTx/>
                <a:latin typeface="Arial"/>
                <a:ea typeface="+mn-ea"/>
                <a:cs typeface="+mn-cs"/>
              </a:rPr>
              <a:t>Sponsor</a:t>
            </a:r>
            <a:endParaRPr kumimoji="0" lang="en-US" sz="1000" b="0" i="0" u="none" strike="noStrike" kern="1200" cap="none" spc="0" normalizeH="0" baseline="0" noProof="0" dirty="0">
              <a:ln>
                <a:noFill/>
              </a:ln>
              <a:solidFill>
                <a:srgbClr val="000000"/>
              </a:solidFill>
              <a:effectLst/>
              <a:uLnTx/>
              <a:uFillTx/>
              <a:latin typeface="Arial"/>
              <a:ea typeface="+mn-ea"/>
              <a:cs typeface="+mn-cs"/>
            </a:endParaRPr>
          </a:p>
        </p:txBody>
      </p:sp>
      <p:sp>
        <p:nvSpPr>
          <p:cNvPr id="10" name="Callout: Right Arrow 9">
            <a:extLst>
              <a:ext uri="{FF2B5EF4-FFF2-40B4-BE49-F238E27FC236}">
                <a16:creationId xmlns:a16="http://schemas.microsoft.com/office/drawing/2014/main" id="{8EC357E2-BFB8-4C02-9EAE-C05809A918D8}"/>
              </a:ext>
            </a:extLst>
          </p:cNvPr>
          <p:cNvSpPr/>
          <p:nvPr/>
        </p:nvSpPr>
        <p:spPr bwMode="auto">
          <a:xfrm rot="20744171">
            <a:off x="4711646" y="1535486"/>
            <a:ext cx="3097823" cy="232134"/>
          </a:xfrm>
          <a:prstGeom prst="rightArrowCallout">
            <a:avLst>
              <a:gd name="adj1" fmla="val 25000"/>
              <a:gd name="adj2" fmla="val 25000"/>
              <a:gd name="adj3" fmla="val 45833"/>
              <a:gd name="adj4" fmla="val 64977"/>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Arial"/>
                <a:ea typeface="+mn-ea"/>
                <a:cs typeface="+mn-cs"/>
              </a:rPr>
              <a:t>Topic and reason for the meeting</a:t>
            </a:r>
          </a:p>
        </p:txBody>
      </p:sp>
      <p:sp>
        <p:nvSpPr>
          <p:cNvPr id="11" name="Callout: Right Arrow 10">
            <a:extLst>
              <a:ext uri="{FF2B5EF4-FFF2-40B4-BE49-F238E27FC236}">
                <a16:creationId xmlns:a16="http://schemas.microsoft.com/office/drawing/2014/main" id="{EADAA491-7EFE-4E39-9033-3C1D2EB5B71C}"/>
              </a:ext>
            </a:extLst>
          </p:cNvPr>
          <p:cNvSpPr/>
          <p:nvPr/>
        </p:nvSpPr>
        <p:spPr bwMode="auto">
          <a:xfrm rot="20985650">
            <a:off x="5931743" y="1962972"/>
            <a:ext cx="1849592" cy="266782"/>
          </a:xfrm>
          <a:prstGeom prst="rightArrowCallout">
            <a:avLst>
              <a:gd name="adj1" fmla="val 25000"/>
              <a:gd name="adj2" fmla="val 25000"/>
              <a:gd name="adj3" fmla="val 45833"/>
              <a:gd name="adj4" fmla="val 64103"/>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0" anchor="t" anchorCtr="0" compatLnSpc="1">
            <a:prstTxWarp prst="textNoShape">
              <a:avLst/>
            </a:prstTxWarp>
          </a:bodyPr>
          <a:lstStyle/>
          <a:p>
            <a:pPr lvl="0" fontAlgn="base">
              <a:spcBef>
                <a:spcPct val="0"/>
              </a:spcBef>
              <a:spcAft>
                <a:spcPct val="0"/>
              </a:spcAft>
              <a:defRPr/>
            </a:pPr>
            <a:r>
              <a:rPr lang="cs-CZ" sz="1000" dirty="0" err="1">
                <a:solidFill>
                  <a:srgbClr val="000000"/>
                </a:solidFill>
              </a:rPr>
              <a:t>Independence</a:t>
            </a:r>
            <a:endParaRPr kumimoji="0" lang="en-US" sz="1000" b="0" i="0" u="none" strike="noStrike" kern="1200" cap="none" spc="0" normalizeH="0" baseline="0" noProof="0" dirty="0">
              <a:ln>
                <a:noFill/>
              </a:ln>
              <a:solidFill>
                <a:srgbClr val="000000"/>
              </a:solidFill>
              <a:effectLst/>
              <a:uLnTx/>
              <a:uFillTx/>
              <a:latin typeface="Arial"/>
              <a:ea typeface="+mn-ea"/>
              <a:cs typeface="+mn-cs"/>
            </a:endParaRPr>
          </a:p>
        </p:txBody>
      </p:sp>
      <p:sp>
        <p:nvSpPr>
          <p:cNvPr id="12" name="Callout: Right Arrow 11">
            <a:extLst>
              <a:ext uri="{FF2B5EF4-FFF2-40B4-BE49-F238E27FC236}">
                <a16:creationId xmlns:a16="http://schemas.microsoft.com/office/drawing/2014/main" id="{B8EBE195-00B9-49A0-8ABF-2FC2B1E77FA6}"/>
              </a:ext>
            </a:extLst>
          </p:cNvPr>
          <p:cNvSpPr/>
          <p:nvPr/>
        </p:nvSpPr>
        <p:spPr bwMode="auto">
          <a:xfrm rot="21368287">
            <a:off x="3363659" y="2663383"/>
            <a:ext cx="4379429" cy="296700"/>
          </a:xfrm>
          <a:prstGeom prst="rightArrowCallout">
            <a:avLst>
              <a:gd name="adj1" fmla="val 25000"/>
              <a:gd name="adj2" fmla="val 25000"/>
              <a:gd name="adj3" fmla="val 45833"/>
              <a:gd name="adj4" fmla="val 64977"/>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Arial"/>
                <a:ea typeface="+mn-ea"/>
                <a:cs typeface="+mn-cs"/>
              </a:rPr>
              <a:t>The importance of the voice of the participant(s)</a:t>
            </a:r>
          </a:p>
        </p:txBody>
      </p:sp>
      <p:sp>
        <p:nvSpPr>
          <p:cNvPr id="13" name="Callout: Right Arrow 12">
            <a:extLst>
              <a:ext uri="{FF2B5EF4-FFF2-40B4-BE49-F238E27FC236}">
                <a16:creationId xmlns:a16="http://schemas.microsoft.com/office/drawing/2014/main" id="{2D80E8A5-943A-4F7F-A6F2-F90B136309E2}"/>
              </a:ext>
            </a:extLst>
          </p:cNvPr>
          <p:cNvSpPr/>
          <p:nvPr/>
        </p:nvSpPr>
        <p:spPr bwMode="auto">
          <a:xfrm rot="21368287">
            <a:off x="5861324" y="3055199"/>
            <a:ext cx="1920055" cy="263291"/>
          </a:xfrm>
          <a:prstGeom prst="rightArrowCallout">
            <a:avLst>
              <a:gd name="adj1" fmla="val 25000"/>
              <a:gd name="adj2" fmla="val 25000"/>
              <a:gd name="adj3" fmla="val 45833"/>
              <a:gd name="adj4" fmla="val 64977"/>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0" anchor="t" anchorCtr="0" compatLnSpc="1">
            <a:prstTxWarp prst="textNoShape">
              <a:avLst/>
            </a:prstTxWarp>
          </a:bodyPr>
          <a:lstStyle/>
          <a:p>
            <a:pPr lvl="0" fontAlgn="base">
              <a:spcBef>
                <a:spcPct val="0"/>
              </a:spcBef>
              <a:spcAft>
                <a:spcPct val="0"/>
              </a:spcAft>
              <a:defRPr/>
            </a:pPr>
            <a:r>
              <a:rPr lang="cs-CZ" sz="1000" dirty="0" err="1">
                <a:solidFill>
                  <a:srgbClr val="000000"/>
                </a:solidFill>
              </a:rPr>
              <a:t>Openness</a:t>
            </a:r>
            <a:r>
              <a:rPr lang="cs-CZ" sz="1000" dirty="0">
                <a:solidFill>
                  <a:srgbClr val="000000"/>
                </a:solidFill>
              </a:rPr>
              <a:t>/</a:t>
            </a:r>
            <a:r>
              <a:rPr lang="cs-CZ" sz="1000" dirty="0" err="1">
                <a:solidFill>
                  <a:srgbClr val="000000"/>
                </a:solidFill>
              </a:rPr>
              <a:t>honesty</a:t>
            </a:r>
            <a:endParaRPr kumimoji="0" lang="en-US" sz="1000" b="0" i="0" u="none" strike="noStrike" kern="1200" cap="none" spc="0" normalizeH="0" baseline="0" noProof="0" dirty="0">
              <a:ln>
                <a:noFill/>
              </a:ln>
              <a:solidFill>
                <a:srgbClr val="000000"/>
              </a:solidFill>
              <a:effectLst/>
              <a:uLnTx/>
              <a:uFillTx/>
              <a:latin typeface="Arial"/>
              <a:ea typeface="+mn-ea"/>
              <a:cs typeface="+mn-cs"/>
            </a:endParaRPr>
          </a:p>
        </p:txBody>
      </p:sp>
      <p:sp>
        <p:nvSpPr>
          <p:cNvPr id="14" name="Callout: Right Arrow 13">
            <a:extLst>
              <a:ext uri="{FF2B5EF4-FFF2-40B4-BE49-F238E27FC236}">
                <a16:creationId xmlns:a16="http://schemas.microsoft.com/office/drawing/2014/main" id="{8F135175-8F16-4530-A2A8-43140398F1DA}"/>
              </a:ext>
            </a:extLst>
          </p:cNvPr>
          <p:cNvSpPr/>
          <p:nvPr/>
        </p:nvSpPr>
        <p:spPr bwMode="auto">
          <a:xfrm rot="21368287">
            <a:off x="5226947" y="3516279"/>
            <a:ext cx="2601454" cy="288933"/>
          </a:xfrm>
          <a:prstGeom prst="rightArrowCallout">
            <a:avLst>
              <a:gd name="adj1" fmla="val 25000"/>
              <a:gd name="adj2" fmla="val 25000"/>
              <a:gd name="adj3" fmla="val 45833"/>
              <a:gd name="adj4" fmla="val 64977"/>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Arial"/>
                <a:ea typeface="+mn-ea"/>
                <a:cs typeface="+mn-cs"/>
              </a:rPr>
              <a:t>Functions of the note taker</a:t>
            </a:r>
          </a:p>
        </p:txBody>
      </p:sp>
      <p:sp>
        <p:nvSpPr>
          <p:cNvPr id="15" name="Callout: Right Arrow 14">
            <a:extLst>
              <a:ext uri="{FF2B5EF4-FFF2-40B4-BE49-F238E27FC236}">
                <a16:creationId xmlns:a16="http://schemas.microsoft.com/office/drawing/2014/main" id="{8D4E3357-CD39-445D-895E-B80D2ABBB21A}"/>
              </a:ext>
            </a:extLst>
          </p:cNvPr>
          <p:cNvSpPr/>
          <p:nvPr/>
        </p:nvSpPr>
        <p:spPr bwMode="auto">
          <a:xfrm rot="21103754">
            <a:off x="4318528" y="3996831"/>
            <a:ext cx="3461055" cy="264578"/>
          </a:xfrm>
          <a:prstGeom prst="rightArrowCallout">
            <a:avLst>
              <a:gd name="adj1" fmla="val 25000"/>
              <a:gd name="adj2" fmla="val 25000"/>
              <a:gd name="adj3" fmla="val 45833"/>
              <a:gd name="adj4" fmla="val 24971"/>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0" anchor="t" anchorCtr="0" compatLnSpc="1">
            <a:prstTxWarp prst="textNoShape">
              <a:avLst/>
            </a:prstTxWarp>
          </a:bodyPr>
          <a:lstStyle/>
          <a:p>
            <a:pPr lvl="0" fontAlgn="base">
              <a:spcBef>
                <a:spcPct val="0"/>
              </a:spcBef>
              <a:spcAft>
                <a:spcPct val="0"/>
              </a:spcAft>
              <a:defRPr/>
            </a:pPr>
            <a:r>
              <a:rPr lang="cs-CZ" sz="1000" dirty="0" err="1">
                <a:solidFill>
                  <a:srgbClr val="000000"/>
                </a:solidFill>
              </a:rPr>
              <a:t>Recording</a:t>
            </a:r>
            <a:r>
              <a:rPr lang="cs-CZ" sz="1000" dirty="0">
                <a:solidFill>
                  <a:srgbClr val="000000"/>
                </a:solidFill>
              </a:rPr>
              <a:t>
</a:t>
            </a:r>
            <a:endParaRPr kumimoji="0" lang="en-US" sz="1000" b="0" i="0" u="none" strike="noStrike" kern="1200" cap="none" spc="0" normalizeH="0" baseline="0" noProof="0" dirty="0">
              <a:ln>
                <a:noFill/>
              </a:ln>
              <a:solidFill>
                <a:srgbClr val="000000"/>
              </a:solidFill>
              <a:effectLst/>
              <a:uLnTx/>
              <a:uFillTx/>
              <a:latin typeface="Arial"/>
              <a:ea typeface="+mn-ea"/>
              <a:cs typeface="+mn-cs"/>
            </a:endParaRPr>
          </a:p>
        </p:txBody>
      </p:sp>
      <p:sp>
        <p:nvSpPr>
          <p:cNvPr id="16" name="Callout: Right Arrow 15">
            <a:extLst>
              <a:ext uri="{FF2B5EF4-FFF2-40B4-BE49-F238E27FC236}">
                <a16:creationId xmlns:a16="http://schemas.microsoft.com/office/drawing/2014/main" id="{64E0C569-44C2-48FA-8F81-A97B9E9FBCC4}"/>
              </a:ext>
            </a:extLst>
          </p:cNvPr>
          <p:cNvSpPr/>
          <p:nvPr/>
        </p:nvSpPr>
        <p:spPr bwMode="auto">
          <a:xfrm rot="20763595">
            <a:off x="6241507" y="4224672"/>
            <a:ext cx="1435855" cy="263291"/>
          </a:xfrm>
          <a:prstGeom prst="rightArrowCallout">
            <a:avLst>
              <a:gd name="adj1" fmla="val 25000"/>
              <a:gd name="adj2" fmla="val 25000"/>
              <a:gd name="adj3" fmla="val 45833"/>
              <a:gd name="adj4" fmla="val 64977"/>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cs-CZ" sz="1000" b="0" i="0" u="none" strike="noStrike" kern="1200" cap="none" spc="0" normalizeH="0" baseline="0" noProof="0" dirty="0" err="1">
                <a:ln>
                  <a:noFill/>
                </a:ln>
                <a:solidFill>
                  <a:srgbClr val="000000"/>
                </a:solidFill>
                <a:effectLst/>
                <a:uLnTx/>
                <a:uFillTx/>
                <a:latin typeface="Arial"/>
                <a:ea typeface="+mn-ea"/>
                <a:cs typeface="+mn-cs"/>
              </a:rPr>
              <a:t>Confidentiality</a:t>
            </a:r>
            <a:endParaRPr kumimoji="0" lang="en-US" sz="1000" b="0" i="0" u="none" strike="noStrike" kern="1200" cap="none" spc="0" normalizeH="0" baseline="0" noProof="0" dirty="0">
              <a:ln>
                <a:noFill/>
              </a:ln>
              <a:solidFill>
                <a:srgbClr val="000000"/>
              </a:solidFill>
              <a:effectLst/>
              <a:uLnTx/>
              <a:uFillTx/>
              <a:latin typeface="Arial"/>
              <a:ea typeface="+mn-ea"/>
              <a:cs typeface="+mn-cs"/>
            </a:endParaRPr>
          </a:p>
        </p:txBody>
      </p:sp>
      <p:sp>
        <p:nvSpPr>
          <p:cNvPr id="17" name="Callout: Right Arrow 16">
            <a:extLst>
              <a:ext uri="{FF2B5EF4-FFF2-40B4-BE49-F238E27FC236}">
                <a16:creationId xmlns:a16="http://schemas.microsoft.com/office/drawing/2014/main" id="{6BD033E3-79B1-4D1C-97A7-76B2B012467E}"/>
              </a:ext>
            </a:extLst>
          </p:cNvPr>
          <p:cNvSpPr/>
          <p:nvPr/>
        </p:nvSpPr>
        <p:spPr bwMode="auto">
          <a:xfrm rot="20726209">
            <a:off x="5691917" y="4630285"/>
            <a:ext cx="2090170" cy="241908"/>
          </a:xfrm>
          <a:prstGeom prst="rightArrowCallout">
            <a:avLst>
              <a:gd name="adj1" fmla="val 25000"/>
              <a:gd name="adj2" fmla="val 34090"/>
              <a:gd name="adj3" fmla="val 45833"/>
              <a:gd name="adj4" fmla="val 28268"/>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cs-CZ" sz="1000" b="0" i="0" u="none" strike="noStrike" kern="1200" cap="none" spc="0" normalizeH="0" baseline="0" noProof="0" dirty="0" err="1">
                <a:ln>
                  <a:noFill/>
                </a:ln>
                <a:solidFill>
                  <a:srgbClr val="000000"/>
                </a:solidFill>
                <a:effectLst/>
                <a:uLnTx/>
                <a:uFillTx/>
                <a:latin typeface="Arial"/>
                <a:ea typeface="+mn-ea"/>
                <a:cs typeface="+mn-cs"/>
              </a:rPr>
              <a:t>Consent</a:t>
            </a:r>
            <a:endParaRPr kumimoji="0" lang="en-US" sz="1000" b="0" i="0" u="none" strike="noStrike" kern="1200" cap="none" spc="0" normalizeH="0" baseline="0" noProof="0" dirty="0">
              <a:ln>
                <a:noFill/>
              </a:ln>
              <a:solidFill>
                <a:srgbClr val="000000"/>
              </a:solidFill>
              <a:effectLst/>
              <a:uLnTx/>
              <a:uFillTx/>
              <a:latin typeface="Arial"/>
              <a:ea typeface="+mn-ea"/>
              <a:cs typeface="+mn-cs"/>
            </a:endParaRPr>
          </a:p>
        </p:txBody>
      </p:sp>
      <p:sp>
        <p:nvSpPr>
          <p:cNvPr id="18" name="Callout: Right Arrow 17">
            <a:extLst>
              <a:ext uri="{FF2B5EF4-FFF2-40B4-BE49-F238E27FC236}">
                <a16:creationId xmlns:a16="http://schemas.microsoft.com/office/drawing/2014/main" id="{EDECAFDB-D5B9-450E-A88A-849766954329}"/>
              </a:ext>
            </a:extLst>
          </p:cNvPr>
          <p:cNvSpPr/>
          <p:nvPr/>
        </p:nvSpPr>
        <p:spPr bwMode="auto">
          <a:xfrm rot="20726209">
            <a:off x="6887545" y="4776327"/>
            <a:ext cx="936198" cy="210576"/>
          </a:xfrm>
          <a:prstGeom prst="rightArrowCallout">
            <a:avLst>
              <a:gd name="adj1" fmla="val 25000"/>
              <a:gd name="adj2" fmla="val 34090"/>
              <a:gd name="adj3" fmla="val 45833"/>
              <a:gd name="adj4" fmla="val 72168"/>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cs-CZ" sz="1000" b="0" i="0" u="none" strike="noStrike" kern="1200" cap="none" spc="0" normalizeH="0" baseline="0" noProof="0" dirty="0" err="1">
                <a:ln>
                  <a:noFill/>
                </a:ln>
                <a:solidFill>
                  <a:srgbClr val="000000"/>
                </a:solidFill>
                <a:effectLst/>
                <a:uLnTx/>
                <a:uFillTx/>
                <a:latin typeface="Arial"/>
                <a:ea typeface="+mn-ea"/>
                <a:cs typeface="+mn-cs"/>
              </a:rPr>
              <a:t>Rules</a:t>
            </a:r>
            <a:endParaRPr kumimoji="0" lang="en-US" sz="1000" b="0" i="0" u="none" strike="noStrike" kern="1200" cap="none" spc="0" normalizeH="0" baseline="0" noProof="0" dirty="0">
              <a:ln>
                <a:noFill/>
              </a:ln>
              <a:solidFill>
                <a:srgbClr val="000000"/>
              </a:solidFill>
              <a:effectLst/>
              <a:uLnTx/>
              <a:uFillTx/>
              <a:latin typeface="Arial"/>
              <a:ea typeface="+mn-ea"/>
              <a:cs typeface="+mn-cs"/>
            </a:endParaRPr>
          </a:p>
        </p:txBody>
      </p:sp>
      <p:sp>
        <p:nvSpPr>
          <p:cNvPr id="19" name="Callout: Right Arrow 18">
            <a:extLst>
              <a:ext uri="{FF2B5EF4-FFF2-40B4-BE49-F238E27FC236}">
                <a16:creationId xmlns:a16="http://schemas.microsoft.com/office/drawing/2014/main" id="{D3DBF748-C323-45F0-A45E-1E97F985F100}"/>
              </a:ext>
            </a:extLst>
          </p:cNvPr>
          <p:cNvSpPr/>
          <p:nvPr/>
        </p:nvSpPr>
        <p:spPr bwMode="auto">
          <a:xfrm rot="21368287">
            <a:off x="5936596" y="5280968"/>
            <a:ext cx="1910720" cy="263108"/>
          </a:xfrm>
          <a:prstGeom prst="rightArrowCallout">
            <a:avLst>
              <a:gd name="adj1" fmla="val 25000"/>
              <a:gd name="adj2" fmla="val 25000"/>
              <a:gd name="adj3" fmla="val 45833"/>
              <a:gd name="adj4" fmla="val 64977"/>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cs-CZ" sz="1000" b="0" i="0" u="none" strike="noStrike" kern="1200" cap="none" spc="0" normalizeH="0" baseline="0" noProof="0" dirty="0" err="1">
                <a:ln>
                  <a:noFill/>
                </a:ln>
                <a:solidFill>
                  <a:srgbClr val="000000"/>
                </a:solidFill>
                <a:effectLst/>
                <a:uLnTx/>
                <a:uFillTx/>
                <a:latin typeface="Arial"/>
                <a:ea typeface="+mn-ea"/>
                <a:cs typeface="+mn-cs"/>
              </a:rPr>
              <a:t>Agreement</a:t>
            </a:r>
            <a:r>
              <a:rPr kumimoji="0" lang="cs-CZ" sz="1000" b="0" i="0" u="none" strike="noStrike" kern="1200" cap="none" spc="0" normalizeH="0" baseline="0" noProof="0" dirty="0">
                <a:ln>
                  <a:noFill/>
                </a:ln>
                <a:solidFill>
                  <a:srgbClr val="000000"/>
                </a:solidFill>
                <a:effectLst/>
                <a:uLnTx/>
                <a:uFillTx/>
                <a:latin typeface="Arial"/>
                <a:ea typeface="+mn-ea"/>
                <a:cs typeface="+mn-cs"/>
              </a:rPr>
              <a:t>/</a:t>
            </a:r>
            <a:r>
              <a:rPr kumimoji="0" lang="cs-CZ" sz="1000" b="0" i="0" u="none" strike="noStrike" kern="1200" cap="none" spc="0" normalizeH="0" baseline="0" noProof="0" dirty="0" err="1">
                <a:ln>
                  <a:noFill/>
                </a:ln>
                <a:solidFill>
                  <a:srgbClr val="000000"/>
                </a:solidFill>
                <a:effectLst/>
                <a:uLnTx/>
                <a:uFillTx/>
                <a:latin typeface="Arial"/>
                <a:ea typeface="+mn-ea"/>
                <a:cs typeface="+mn-cs"/>
              </a:rPr>
              <a:t>conflict</a:t>
            </a:r>
            <a:endParaRPr kumimoji="0" lang="en-US" sz="1000" b="0" i="0" u="none" strike="noStrike" kern="1200" cap="none" spc="0" normalizeH="0" baseline="0" noProof="0" dirty="0">
              <a:ln>
                <a:noFill/>
              </a:ln>
              <a:solidFill>
                <a:srgbClr val="000000"/>
              </a:solidFill>
              <a:effectLst/>
              <a:uLnTx/>
              <a:uFillTx/>
              <a:latin typeface="Arial"/>
              <a:ea typeface="+mn-ea"/>
              <a:cs typeface="+mn-cs"/>
            </a:endParaRPr>
          </a:p>
        </p:txBody>
      </p:sp>
      <p:sp>
        <p:nvSpPr>
          <p:cNvPr id="20" name="Callout: Right Arrow 19">
            <a:extLst>
              <a:ext uri="{FF2B5EF4-FFF2-40B4-BE49-F238E27FC236}">
                <a16:creationId xmlns:a16="http://schemas.microsoft.com/office/drawing/2014/main" id="{792B98B5-CEDF-4042-B4C3-44B59D0A0834}"/>
              </a:ext>
            </a:extLst>
          </p:cNvPr>
          <p:cNvSpPr/>
          <p:nvPr/>
        </p:nvSpPr>
        <p:spPr bwMode="auto">
          <a:xfrm rot="21051102">
            <a:off x="6382586" y="5608072"/>
            <a:ext cx="1307674" cy="279796"/>
          </a:xfrm>
          <a:prstGeom prst="rightArrowCallout">
            <a:avLst>
              <a:gd name="adj1" fmla="val 25000"/>
              <a:gd name="adj2" fmla="val 25000"/>
              <a:gd name="adj3" fmla="val 45833"/>
              <a:gd name="adj4" fmla="val 64977"/>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cs-CZ" sz="1000" b="0" i="0" u="none" strike="noStrike" kern="1200" cap="none" spc="0" normalizeH="0" baseline="0" noProof="0" dirty="0" err="1">
                <a:ln>
                  <a:noFill/>
                </a:ln>
                <a:solidFill>
                  <a:srgbClr val="000000"/>
                </a:solidFill>
                <a:effectLst/>
                <a:uLnTx/>
                <a:uFillTx/>
                <a:latin typeface="Arial"/>
                <a:ea typeface="+mn-ea"/>
                <a:cs typeface="+mn-cs"/>
              </a:rPr>
              <a:t>Respect</a:t>
            </a:r>
            <a:endParaRPr kumimoji="0" lang="en-US" sz="1000" b="0" i="0" u="none" strike="noStrike" kern="1200" cap="none" spc="0" normalizeH="0" baseline="0" noProof="0" dirty="0">
              <a:ln>
                <a:noFill/>
              </a:ln>
              <a:solidFill>
                <a:srgbClr val="000000"/>
              </a:solidFill>
              <a:effectLst/>
              <a:uLnTx/>
              <a:uFillTx/>
              <a:latin typeface="Arial"/>
              <a:ea typeface="+mn-ea"/>
              <a:cs typeface="+mn-cs"/>
            </a:endParaRPr>
          </a:p>
        </p:txBody>
      </p:sp>
      <p:sp>
        <p:nvSpPr>
          <p:cNvPr id="21" name="Callout: Right Arrow 20">
            <a:extLst>
              <a:ext uri="{FF2B5EF4-FFF2-40B4-BE49-F238E27FC236}">
                <a16:creationId xmlns:a16="http://schemas.microsoft.com/office/drawing/2014/main" id="{5322B044-FA15-4377-B7A5-5FC86DFD0137}"/>
              </a:ext>
            </a:extLst>
          </p:cNvPr>
          <p:cNvSpPr/>
          <p:nvPr/>
        </p:nvSpPr>
        <p:spPr bwMode="auto">
          <a:xfrm rot="21103754">
            <a:off x="5663864" y="5952413"/>
            <a:ext cx="2183300" cy="276164"/>
          </a:xfrm>
          <a:prstGeom prst="rightArrowCallout">
            <a:avLst>
              <a:gd name="adj1" fmla="val 25000"/>
              <a:gd name="adj2" fmla="val 25000"/>
              <a:gd name="adj3" fmla="val 45833"/>
              <a:gd name="adj4" fmla="val 29452"/>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cs-CZ" sz="1000" b="0" i="0" u="none" strike="noStrike" kern="1200" cap="none" spc="0" normalizeH="0" baseline="0" noProof="0" dirty="0" err="1">
                <a:ln>
                  <a:noFill/>
                </a:ln>
                <a:solidFill>
                  <a:srgbClr val="000000"/>
                </a:solidFill>
                <a:effectLst/>
                <a:uLnTx/>
                <a:uFillTx/>
                <a:latin typeface="Arial"/>
                <a:ea typeface="+mn-ea"/>
                <a:cs typeface="+mn-cs"/>
              </a:rPr>
              <a:t>Duration</a:t>
            </a:r>
            <a:endParaRPr kumimoji="0" lang="en-US" sz="1000" b="0" i="0" u="none" strike="noStrike" kern="1200" cap="none" spc="0" normalizeH="0" baseline="0" noProof="0" dirty="0">
              <a:ln>
                <a:noFill/>
              </a:ln>
              <a:solidFill>
                <a:srgbClr val="000000"/>
              </a:solidFill>
              <a:effectLst/>
              <a:uLnTx/>
              <a:uFillTx/>
              <a:latin typeface="Arial"/>
              <a:ea typeface="+mn-ea"/>
              <a:cs typeface="+mn-cs"/>
            </a:endParaRPr>
          </a:p>
        </p:txBody>
      </p:sp>
      <p:sp>
        <p:nvSpPr>
          <p:cNvPr id="22" name="Callout: Right Arrow 21">
            <a:extLst>
              <a:ext uri="{FF2B5EF4-FFF2-40B4-BE49-F238E27FC236}">
                <a16:creationId xmlns:a16="http://schemas.microsoft.com/office/drawing/2014/main" id="{F9A2FE48-F991-4382-8542-B5F88192D969}"/>
              </a:ext>
            </a:extLst>
          </p:cNvPr>
          <p:cNvSpPr/>
          <p:nvPr/>
        </p:nvSpPr>
        <p:spPr bwMode="auto">
          <a:xfrm rot="20797667">
            <a:off x="6491415" y="6165752"/>
            <a:ext cx="1400898" cy="279796"/>
          </a:xfrm>
          <a:prstGeom prst="rightArrowCallout">
            <a:avLst>
              <a:gd name="adj1" fmla="val 25000"/>
              <a:gd name="adj2" fmla="val 25000"/>
              <a:gd name="adj3" fmla="val 45833"/>
              <a:gd name="adj4" fmla="val 64977"/>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cs-CZ" sz="1000" b="0" i="0" u="none" strike="noStrike" kern="1200" cap="none" spc="0" normalizeH="0" baseline="0" noProof="0" dirty="0" err="1">
                <a:ln>
                  <a:noFill/>
                </a:ln>
                <a:solidFill>
                  <a:srgbClr val="000000"/>
                </a:solidFill>
                <a:effectLst/>
                <a:uLnTx/>
                <a:uFillTx/>
                <a:latin typeface="Arial"/>
                <a:ea typeface="+mn-ea"/>
                <a:cs typeface="+mn-cs"/>
              </a:rPr>
              <a:t>Refreshments</a:t>
            </a:r>
            <a:endParaRPr kumimoji="0" lang="en-US" sz="1000" b="0" i="0" u="none" strike="noStrike" kern="1200" cap="none" spc="0" normalizeH="0" baseline="0" noProof="0" dirty="0">
              <a:ln>
                <a:noFill/>
              </a:ln>
              <a:solidFill>
                <a:srgbClr val="000000"/>
              </a:solidFill>
              <a:effectLst/>
              <a:uLnTx/>
              <a:uFillTx/>
              <a:latin typeface="Arial"/>
              <a:ea typeface="+mn-ea"/>
              <a:cs typeface="+mn-cs"/>
            </a:endParaRPr>
          </a:p>
        </p:txBody>
      </p:sp>
      <p:sp>
        <p:nvSpPr>
          <p:cNvPr id="23" name="Callout: Right Arrow 22">
            <a:extLst>
              <a:ext uri="{FF2B5EF4-FFF2-40B4-BE49-F238E27FC236}">
                <a16:creationId xmlns:a16="http://schemas.microsoft.com/office/drawing/2014/main" id="{84C3379C-8199-444E-84D5-A2CCDD88C466}"/>
              </a:ext>
            </a:extLst>
          </p:cNvPr>
          <p:cNvSpPr/>
          <p:nvPr/>
        </p:nvSpPr>
        <p:spPr bwMode="auto">
          <a:xfrm rot="20032751">
            <a:off x="8370975" y="6360892"/>
            <a:ext cx="1112341" cy="242772"/>
          </a:xfrm>
          <a:prstGeom prst="rightArrowCallout">
            <a:avLst>
              <a:gd name="adj1" fmla="val 25000"/>
              <a:gd name="adj2" fmla="val 25000"/>
              <a:gd name="adj3" fmla="val 45833"/>
              <a:gd name="adj4" fmla="val 61351"/>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cs-CZ" sz="1000" b="0" i="0" u="none" strike="noStrike" kern="1200" cap="none" spc="0" normalizeH="0" baseline="0" noProof="0" dirty="0" err="1">
                <a:ln>
                  <a:noFill/>
                </a:ln>
                <a:solidFill>
                  <a:srgbClr val="000000"/>
                </a:solidFill>
                <a:effectLst/>
                <a:uLnTx/>
                <a:uFillTx/>
                <a:latin typeface="Arial"/>
                <a:ea typeface="+mn-ea"/>
                <a:cs typeface="+mn-cs"/>
              </a:rPr>
              <a:t>Questions</a:t>
            </a:r>
            <a:endParaRPr kumimoji="0" lang="en-US" sz="1000"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40264442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E225E7BA-2C2E-4DF2-B223-0AB099BBC7CF}"/>
              </a:ext>
            </a:extLst>
          </p:cNvPr>
          <p:cNvSpPr>
            <a:spLocks noGrp="1"/>
          </p:cNvSpPr>
          <p:nvPr>
            <p:ph type="sldNum" sz="quarter" idx="11"/>
          </p:nvPr>
        </p:nvSpPr>
        <p:spPr/>
        <p:txBody>
          <a:bodyPr/>
          <a:lstStyle/>
          <a:p>
            <a:fld id="{0970407D-EE58-4A0B-824B-1D3AE42DD9CF}" type="slidenum">
              <a:rPr lang="cs-CZ" altLang="cs-CZ" smtClean="0"/>
              <a:pPr/>
              <a:t>2</a:t>
            </a:fld>
            <a:endParaRPr lang="cs-CZ" altLang="cs-CZ" dirty="0"/>
          </a:p>
        </p:txBody>
      </p:sp>
      <p:sp>
        <p:nvSpPr>
          <p:cNvPr id="4" name="Nadpis 3">
            <a:extLst>
              <a:ext uri="{FF2B5EF4-FFF2-40B4-BE49-F238E27FC236}">
                <a16:creationId xmlns:a16="http://schemas.microsoft.com/office/drawing/2014/main" id="{54D32702-0D09-4441-8AEF-76CB8E3A07DD}"/>
              </a:ext>
            </a:extLst>
          </p:cNvPr>
          <p:cNvSpPr>
            <a:spLocks noGrp="1"/>
          </p:cNvSpPr>
          <p:nvPr>
            <p:ph type="title"/>
          </p:nvPr>
        </p:nvSpPr>
        <p:spPr/>
        <p:txBody>
          <a:bodyPr/>
          <a:lstStyle/>
          <a:p>
            <a:r>
              <a:rPr lang="en-US" dirty="0"/>
              <a:t>What are we going to talk about today?</a:t>
            </a:r>
          </a:p>
        </p:txBody>
      </p:sp>
      <p:sp>
        <p:nvSpPr>
          <p:cNvPr id="5" name="Zástupný obsah 4">
            <a:extLst>
              <a:ext uri="{FF2B5EF4-FFF2-40B4-BE49-F238E27FC236}">
                <a16:creationId xmlns:a16="http://schemas.microsoft.com/office/drawing/2014/main" id="{83BA09AC-9970-436C-9236-987C8C0D20C1}"/>
              </a:ext>
            </a:extLst>
          </p:cNvPr>
          <p:cNvSpPr>
            <a:spLocks noGrp="1"/>
          </p:cNvSpPr>
          <p:nvPr>
            <p:ph idx="1"/>
          </p:nvPr>
        </p:nvSpPr>
        <p:spPr/>
        <p:txBody>
          <a:bodyPr/>
          <a:lstStyle/>
          <a:p>
            <a:pPr>
              <a:lnSpc>
                <a:spcPct val="150000"/>
              </a:lnSpc>
            </a:pPr>
            <a:r>
              <a:rPr lang="en-US" dirty="0"/>
              <a:t>The origin of focus groups</a:t>
            </a:r>
            <a:endParaRPr lang="cs-CZ" dirty="0"/>
          </a:p>
          <a:p>
            <a:pPr>
              <a:lnSpc>
                <a:spcPct val="150000"/>
              </a:lnSpc>
            </a:pPr>
            <a:r>
              <a:rPr lang="en-US" dirty="0"/>
              <a:t>The principle and purpose of focus groups as a research method</a:t>
            </a:r>
            <a:endParaRPr lang="cs-CZ" dirty="0"/>
          </a:p>
          <a:p>
            <a:pPr>
              <a:lnSpc>
                <a:spcPct val="150000"/>
              </a:lnSpc>
            </a:pPr>
            <a:r>
              <a:rPr lang="en-US" dirty="0"/>
              <a:t>How to conduct focus groups</a:t>
            </a:r>
            <a:endParaRPr lang="cs-CZ" dirty="0"/>
          </a:p>
          <a:p>
            <a:pPr lvl="1">
              <a:lnSpc>
                <a:spcPct val="150000"/>
              </a:lnSpc>
            </a:pPr>
            <a:r>
              <a:rPr lang="cs-CZ" dirty="0"/>
              <a:t>Focus </a:t>
            </a:r>
            <a:r>
              <a:rPr lang="cs-CZ" dirty="0" err="1"/>
              <a:t>group</a:t>
            </a:r>
            <a:r>
              <a:rPr lang="cs-CZ" dirty="0"/>
              <a:t> </a:t>
            </a:r>
            <a:r>
              <a:rPr lang="cs-CZ" dirty="0" err="1"/>
              <a:t>guide</a:t>
            </a:r>
            <a:endParaRPr lang="cs-CZ" dirty="0"/>
          </a:p>
          <a:p>
            <a:pPr lvl="1">
              <a:lnSpc>
                <a:spcPct val="150000"/>
              </a:lnSpc>
            </a:pPr>
            <a:r>
              <a:rPr lang="cs-CZ" dirty="0"/>
              <a:t>Focus </a:t>
            </a:r>
            <a:r>
              <a:rPr lang="cs-CZ" dirty="0" err="1"/>
              <a:t>group</a:t>
            </a:r>
            <a:r>
              <a:rPr lang="cs-CZ" dirty="0"/>
              <a:t> </a:t>
            </a:r>
            <a:r>
              <a:rPr lang="cs-CZ" dirty="0" err="1"/>
              <a:t>moderation</a:t>
            </a:r>
            <a:endParaRPr lang="cs-CZ" dirty="0"/>
          </a:p>
          <a:p>
            <a:pPr lvl="1">
              <a:lnSpc>
                <a:spcPct val="150000"/>
              </a:lnSpc>
            </a:pPr>
            <a:r>
              <a:rPr lang="en-US" dirty="0"/>
              <a:t>The role of the assistant </a:t>
            </a:r>
            <a:endParaRPr lang="cs-CZ" dirty="0"/>
          </a:p>
          <a:p>
            <a:pPr lvl="1"/>
            <a:endParaRPr lang="cs-CZ" dirty="0"/>
          </a:p>
          <a:p>
            <a:endParaRPr lang="cs-CZ" dirty="0"/>
          </a:p>
          <a:p>
            <a:endParaRPr lang="en-US" dirty="0"/>
          </a:p>
        </p:txBody>
      </p:sp>
    </p:spTree>
    <p:extLst>
      <p:ext uri="{BB962C8B-B14F-4D97-AF65-F5344CB8AC3E}">
        <p14:creationId xmlns:p14="http://schemas.microsoft.com/office/powerpoint/2010/main" val="35142632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ADF6494-9D6E-4A59-A63F-5B3FD20AC987}"/>
              </a:ext>
            </a:extLst>
          </p:cNvPr>
          <p:cNvSpPr>
            <a:spLocks noGrp="1"/>
          </p:cNvSpPr>
          <p:nvPr>
            <p:ph type="sldNum"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D6D6C118-631F-4A80-9886-907009361577}" type="slidenum">
              <a:rPr kumimoji="0" lang="cs-CZ" altLang="cs-CZ" sz="1200" b="0" i="0" u="none" strike="noStrike" kern="1200" cap="none" spc="0" normalizeH="0" baseline="0" noProof="0" smtClean="0">
                <a:ln>
                  <a:noFill/>
                </a:ln>
                <a:solidFill>
                  <a:srgbClr val="0000DC"/>
                </a:solidFill>
                <a:effectLst/>
                <a:uLnTx/>
                <a:uFillTx/>
                <a:latin typeface="Arial"/>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20</a:t>
            </a:fld>
            <a:endParaRPr kumimoji="0" lang="cs-CZ" altLang="cs-CZ" sz="1200" b="0" i="0" u="none" strike="noStrike" kern="1200" cap="none" spc="0" normalizeH="0" baseline="0" noProof="0">
              <a:ln>
                <a:noFill/>
              </a:ln>
              <a:solidFill>
                <a:srgbClr val="0000DC"/>
              </a:solidFill>
              <a:effectLst/>
              <a:uLnTx/>
              <a:uFillTx/>
              <a:latin typeface="Arial"/>
              <a:ea typeface="+mn-ea"/>
              <a:cs typeface="+mn-cs"/>
            </a:endParaRPr>
          </a:p>
        </p:txBody>
      </p:sp>
      <p:sp>
        <p:nvSpPr>
          <p:cNvPr id="8" name="Text Placeholder 7">
            <a:extLst>
              <a:ext uri="{FF2B5EF4-FFF2-40B4-BE49-F238E27FC236}">
                <a16:creationId xmlns:a16="http://schemas.microsoft.com/office/drawing/2014/main" id="{F704E108-BA41-491A-A14B-9CFE63DCA4CD}"/>
              </a:ext>
            </a:extLst>
          </p:cNvPr>
          <p:cNvSpPr>
            <a:spLocks noGrp="1"/>
          </p:cNvSpPr>
          <p:nvPr>
            <p:ph type="body" sz="quarter" idx="26"/>
          </p:nvPr>
        </p:nvSpPr>
        <p:spPr/>
        <p:txBody>
          <a:bodyPr/>
          <a:lstStyle/>
          <a:p>
            <a:r>
              <a:rPr lang="cs-CZ" dirty="0" err="1"/>
              <a:t>Opening</a:t>
            </a:r>
            <a:r>
              <a:rPr lang="cs-CZ" dirty="0"/>
              <a:t> </a:t>
            </a:r>
            <a:r>
              <a:rPr lang="cs-CZ" dirty="0" err="1"/>
              <a:t>Questions</a:t>
            </a:r>
            <a:endParaRPr lang="cs-CZ" sz="2000" dirty="0"/>
          </a:p>
          <a:p>
            <a:endParaRPr lang="en-US" dirty="0"/>
          </a:p>
        </p:txBody>
      </p:sp>
      <p:sp>
        <p:nvSpPr>
          <p:cNvPr id="7" name="Title 6">
            <a:extLst>
              <a:ext uri="{FF2B5EF4-FFF2-40B4-BE49-F238E27FC236}">
                <a16:creationId xmlns:a16="http://schemas.microsoft.com/office/drawing/2014/main" id="{E90A1B21-342C-410B-BE43-642889D9C409}"/>
              </a:ext>
            </a:extLst>
          </p:cNvPr>
          <p:cNvSpPr>
            <a:spLocks noGrp="1"/>
          </p:cNvSpPr>
          <p:nvPr>
            <p:ph type="title"/>
          </p:nvPr>
        </p:nvSpPr>
        <p:spPr/>
        <p:txBody>
          <a:bodyPr/>
          <a:lstStyle/>
          <a:p>
            <a:r>
              <a:rPr lang="cs-CZ" dirty="0"/>
              <a:t>Focus </a:t>
            </a:r>
            <a:r>
              <a:rPr lang="cs-CZ" dirty="0" err="1"/>
              <a:t>group</a:t>
            </a:r>
            <a:r>
              <a:rPr lang="cs-CZ" dirty="0"/>
              <a:t> </a:t>
            </a:r>
            <a:r>
              <a:rPr lang="cs-CZ" dirty="0" err="1"/>
              <a:t>guide</a:t>
            </a:r>
            <a:r>
              <a:rPr lang="cs-CZ" dirty="0"/>
              <a:t> </a:t>
            </a:r>
            <a:r>
              <a:rPr lang="cs-CZ" dirty="0" err="1"/>
              <a:t>structure</a:t>
            </a:r>
            <a:endParaRPr lang="en-US" dirty="0"/>
          </a:p>
        </p:txBody>
      </p:sp>
      <p:sp>
        <p:nvSpPr>
          <p:cNvPr id="10" name="Content Placeholder 9">
            <a:extLst>
              <a:ext uri="{FF2B5EF4-FFF2-40B4-BE49-F238E27FC236}">
                <a16:creationId xmlns:a16="http://schemas.microsoft.com/office/drawing/2014/main" id="{4F102346-EFFA-4058-BD10-A715ACEF8759}"/>
              </a:ext>
            </a:extLst>
          </p:cNvPr>
          <p:cNvSpPr>
            <a:spLocks noGrp="1"/>
          </p:cNvSpPr>
          <p:nvPr>
            <p:ph idx="29"/>
          </p:nvPr>
        </p:nvSpPr>
        <p:spPr>
          <a:xfrm>
            <a:off x="719999" y="1701505"/>
            <a:ext cx="5935777" cy="4139998"/>
          </a:xfrm>
        </p:spPr>
        <p:txBody>
          <a:bodyPr/>
          <a:lstStyle/>
          <a:p>
            <a:r>
              <a:rPr lang="cs-CZ" sz="2400" dirty="0" err="1">
                <a:solidFill>
                  <a:srgbClr val="0000DC"/>
                </a:solidFill>
              </a:rPr>
              <a:t>Beginning</a:t>
            </a:r>
            <a:r>
              <a:rPr lang="cs-CZ" sz="2400" dirty="0">
                <a:solidFill>
                  <a:srgbClr val="0000DC"/>
                </a:solidFill>
              </a:rPr>
              <a:t> </a:t>
            </a:r>
            <a:r>
              <a:rPr lang="cs-CZ" sz="2400" dirty="0" err="1"/>
              <a:t>of</a:t>
            </a:r>
            <a:r>
              <a:rPr lang="cs-CZ" sz="2400" dirty="0"/>
              <a:t> </a:t>
            </a:r>
            <a:r>
              <a:rPr lang="cs-CZ" sz="2400" dirty="0" err="1"/>
              <a:t>the</a:t>
            </a:r>
            <a:r>
              <a:rPr lang="cs-CZ" sz="2400" dirty="0"/>
              <a:t> </a:t>
            </a:r>
            <a:r>
              <a:rPr lang="cs-CZ" sz="2400" dirty="0" err="1"/>
              <a:t>discussion</a:t>
            </a:r>
            <a:endParaRPr lang="cs-CZ" sz="2400" dirty="0"/>
          </a:p>
          <a:p>
            <a:r>
              <a:rPr lang="cs-CZ" sz="2400" dirty="0" err="1"/>
              <a:t>Often</a:t>
            </a:r>
            <a:r>
              <a:rPr lang="cs-CZ" sz="2400" dirty="0"/>
              <a:t> </a:t>
            </a:r>
            <a:r>
              <a:rPr lang="cs-CZ" sz="2400" dirty="0" err="1"/>
              <a:t>one</a:t>
            </a:r>
            <a:r>
              <a:rPr lang="cs-CZ" sz="2400" dirty="0"/>
              <a:t> </a:t>
            </a:r>
            <a:r>
              <a:rPr lang="cs-CZ" sz="2400" dirty="0" err="1"/>
              <a:t>question</a:t>
            </a:r>
            <a:r>
              <a:rPr lang="cs-CZ" sz="2400" dirty="0"/>
              <a:t>:</a:t>
            </a:r>
          </a:p>
          <a:p>
            <a:pPr lvl="1"/>
            <a:r>
              <a:rPr lang="en-US" sz="1800" dirty="0">
                <a:solidFill>
                  <a:schemeClr val="tx2"/>
                </a:solidFill>
              </a:rPr>
              <a:t>Inclusive</a:t>
            </a:r>
            <a:r>
              <a:rPr lang="en-US" sz="1800" dirty="0"/>
              <a:t>: so that everyone can/should respond
</a:t>
            </a:r>
            <a:r>
              <a:rPr lang="cs-CZ" sz="1800" dirty="0">
                <a:solidFill>
                  <a:srgbClr val="0000DC"/>
                </a:solidFill>
              </a:rPr>
              <a:t>very </a:t>
            </a:r>
            <a:r>
              <a:rPr lang="cs-CZ" sz="1800" dirty="0" err="1">
                <a:solidFill>
                  <a:srgbClr val="0000DC"/>
                </a:solidFill>
              </a:rPr>
              <a:t>short</a:t>
            </a:r>
            <a:r>
              <a:rPr lang="cs-CZ" sz="1800" dirty="0">
                <a:solidFill>
                  <a:srgbClr val="0000DC"/>
                </a:solidFill>
              </a:rPr>
              <a:t> and </a:t>
            </a:r>
            <a:r>
              <a:rPr lang="cs-CZ" sz="1800" dirty="0" err="1">
                <a:solidFill>
                  <a:srgbClr val="0000DC"/>
                </a:solidFill>
              </a:rPr>
              <a:t>simple</a:t>
            </a:r>
            <a:endParaRPr lang="cs-CZ" sz="1800" dirty="0">
              <a:solidFill>
                <a:srgbClr val="0000DC"/>
              </a:solidFill>
            </a:endParaRPr>
          </a:p>
          <a:p>
            <a:pPr lvl="1"/>
            <a:r>
              <a:rPr lang="cs-CZ" sz="1800" dirty="0" err="1">
                <a:solidFill>
                  <a:srgbClr val="0000DC"/>
                </a:solidFill>
              </a:rPr>
              <a:t>reduces</a:t>
            </a:r>
            <a:r>
              <a:rPr lang="cs-CZ" sz="1800" dirty="0">
                <a:solidFill>
                  <a:srgbClr val="0000DC"/>
                </a:solidFill>
              </a:rPr>
              <a:t> </a:t>
            </a:r>
            <a:r>
              <a:rPr lang="cs-CZ" sz="1800" dirty="0" err="1">
                <a:solidFill>
                  <a:srgbClr val="0000DC"/>
                </a:solidFill>
              </a:rPr>
              <a:t>fear</a:t>
            </a:r>
            <a:r>
              <a:rPr lang="cs-CZ" sz="1800" dirty="0">
                <a:solidFill>
                  <a:srgbClr val="0000DC"/>
                </a:solidFill>
              </a:rPr>
              <a:t> </a:t>
            </a:r>
            <a:r>
              <a:rPr lang="cs-CZ" sz="1800" dirty="0" err="1"/>
              <a:t>of</a:t>
            </a:r>
            <a:r>
              <a:rPr lang="cs-CZ" sz="1800" dirty="0"/>
              <a:t> </a:t>
            </a:r>
            <a:r>
              <a:rPr lang="cs-CZ" sz="1800" dirty="0" err="1"/>
              <a:t>difficulty</a:t>
            </a:r>
            <a:r>
              <a:rPr lang="cs-CZ" sz="1800" dirty="0">
                <a:solidFill>
                  <a:srgbClr val="0000DC"/>
                </a:solidFill>
              </a:rPr>
              <a:t>
</a:t>
            </a:r>
            <a:r>
              <a:rPr lang="en-US" sz="1800" dirty="0">
                <a:solidFill>
                  <a:schemeClr val="tx2"/>
                </a:solidFill>
              </a:rPr>
              <a:t>breaking the silence </a:t>
            </a:r>
            <a:r>
              <a:rPr lang="en-US" sz="1800" dirty="0"/>
              <a:t>(important for further speaking)
</a:t>
            </a:r>
            <a:r>
              <a:rPr lang="cs-CZ" sz="1800" dirty="0"/>
              <a:t>has</a:t>
            </a:r>
            <a:r>
              <a:rPr lang="cs-CZ" sz="1800" dirty="0">
                <a:solidFill>
                  <a:srgbClr val="0000DC"/>
                </a:solidFill>
              </a:rPr>
              <a:t> no </a:t>
            </a:r>
            <a:r>
              <a:rPr lang="cs-CZ" sz="1800" dirty="0" err="1">
                <a:solidFill>
                  <a:srgbClr val="0000DC"/>
                </a:solidFill>
              </a:rPr>
              <a:t>informative</a:t>
            </a:r>
            <a:r>
              <a:rPr lang="cs-CZ" sz="1800" dirty="0">
                <a:solidFill>
                  <a:srgbClr val="0000DC"/>
                </a:solidFill>
              </a:rPr>
              <a:t> </a:t>
            </a:r>
            <a:r>
              <a:rPr lang="cs-CZ" sz="1800" dirty="0" err="1">
                <a:solidFill>
                  <a:srgbClr val="0000DC"/>
                </a:solidFill>
              </a:rPr>
              <a:t>value</a:t>
            </a:r>
            <a:endParaRPr lang="cs-CZ" sz="1800" dirty="0">
              <a:solidFill>
                <a:srgbClr val="0000DC"/>
              </a:solidFill>
            </a:endParaRPr>
          </a:p>
          <a:p>
            <a:pPr lvl="1"/>
            <a:r>
              <a:rPr lang="en-US" sz="1800" dirty="0">
                <a:solidFill>
                  <a:srgbClr val="0000DC"/>
                </a:solidFill>
              </a:rPr>
              <a:t>does not encourage debate </a:t>
            </a:r>
            <a:r>
              <a:rPr lang="en-US" sz="1800" dirty="0"/>
              <a:t>(just a "round")</a:t>
            </a:r>
            <a:endParaRPr lang="cs-CZ" sz="1800" dirty="0"/>
          </a:p>
          <a:p>
            <a:r>
              <a:rPr lang="cs-CZ" sz="2400" dirty="0" err="1"/>
              <a:t>Usually</a:t>
            </a:r>
            <a:r>
              <a:rPr lang="cs-CZ" sz="2400" dirty="0"/>
              <a:t>:</a:t>
            </a:r>
          </a:p>
          <a:p>
            <a:pPr lvl="1"/>
            <a:r>
              <a:rPr lang="en-US" sz="1800" dirty="0"/>
              <a:t>introduction + something about yourself (what you saw last time on a streaming platform, studio type/discipline, how you are, what the road was like)</a:t>
            </a:r>
          </a:p>
          <a:p>
            <a:pPr lvl="2"/>
            <a:r>
              <a:rPr lang="en-US" sz="1400" dirty="0"/>
              <a:t>beware of possible pitfalls (breaking anonymity, polarization/conflict)
</a:t>
            </a:r>
          </a:p>
        </p:txBody>
      </p:sp>
      <p:pic>
        <p:nvPicPr>
          <p:cNvPr id="13" name="Picture 12">
            <a:extLst>
              <a:ext uri="{FF2B5EF4-FFF2-40B4-BE49-F238E27FC236}">
                <a16:creationId xmlns:a16="http://schemas.microsoft.com/office/drawing/2014/main" id="{15E0ED96-62BE-461D-8C61-2F5A58D20805}"/>
              </a:ext>
            </a:extLst>
          </p:cNvPr>
          <p:cNvPicPr>
            <a:picLocks noChangeAspect="1"/>
          </p:cNvPicPr>
          <p:nvPr/>
        </p:nvPicPr>
        <p:blipFill>
          <a:blip r:embed="rId3"/>
          <a:stretch>
            <a:fillRect/>
          </a:stretch>
        </p:blipFill>
        <p:spPr>
          <a:xfrm>
            <a:off x="6869722" y="1701505"/>
            <a:ext cx="4788877" cy="4214510"/>
          </a:xfrm>
          <a:prstGeom prst="rect">
            <a:avLst/>
          </a:prstGeom>
        </p:spPr>
      </p:pic>
      <p:sp>
        <p:nvSpPr>
          <p:cNvPr id="14" name="Oval 13">
            <a:extLst>
              <a:ext uri="{FF2B5EF4-FFF2-40B4-BE49-F238E27FC236}">
                <a16:creationId xmlns:a16="http://schemas.microsoft.com/office/drawing/2014/main" id="{229D88BB-1831-471B-AE52-A33094BC591F}"/>
              </a:ext>
            </a:extLst>
          </p:cNvPr>
          <p:cNvSpPr/>
          <p:nvPr/>
        </p:nvSpPr>
        <p:spPr bwMode="auto">
          <a:xfrm>
            <a:off x="7833945" y="1982859"/>
            <a:ext cx="1230924" cy="382272"/>
          </a:xfrm>
          <a:prstGeom prst="ellipse">
            <a:avLst/>
          </a:prstGeom>
          <a:noFill/>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err="1">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442959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0">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ADF6494-9D6E-4A59-A63F-5B3FD20AC987}"/>
              </a:ext>
            </a:extLst>
          </p:cNvPr>
          <p:cNvSpPr>
            <a:spLocks noGrp="1"/>
          </p:cNvSpPr>
          <p:nvPr>
            <p:ph type="sldNum"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D6D6C118-631F-4A80-9886-907009361577}" type="slidenum">
              <a:rPr kumimoji="0" lang="cs-CZ" altLang="cs-CZ" sz="1200" b="0" i="0" u="none" strike="noStrike" kern="1200" cap="none" spc="0" normalizeH="0" baseline="0" noProof="0" smtClean="0">
                <a:ln>
                  <a:noFill/>
                </a:ln>
                <a:solidFill>
                  <a:srgbClr val="0000DC"/>
                </a:solidFill>
                <a:effectLst/>
                <a:uLnTx/>
                <a:uFillTx/>
                <a:latin typeface="Arial"/>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21</a:t>
            </a:fld>
            <a:endParaRPr kumimoji="0" lang="cs-CZ" altLang="cs-CZ" sz="1200" b="0" i="0" u="none" strike="noStrike" kern="1200" cap="none" spc="0" normalizeH="0" baseline="0" noProof="0">
              <a:ln>
                <a:noFill/>
              </a:ln>
              <a:solidFill>
                <a:srgbClr val="0000DC"/>
              </a:solidFill>
              <a:effectLst/>
              <a:uLnTx/>
              <a:uFillTx/>
              <a:latin typeface="Arial"/>
              <a:ea typeface="+mn-ea"/>
              <a:cs typeface="+mn-cs"/>
            </a:endParaRPr>
          </a:p>
        </p:txBody>
      </p:sp>
      <p:sp>
        <p:nvSpPr>
          <p:cNvPr id="8" name="Text Placeholder 7">
            <a:extLst>
              <a:ext uri="{FF2B5EF4-FFF2-40B4-BE49-F238E27FC236}">
                <a16:creationId xmlns:a16="http://schemas.microsoft.com/office/drawing/2014/main" id="{F704E108-BA41-491A-A14B-9CFE63DCA4CD}"/>
              </a:ext>
            </a:extLst>
          </p:cNvPr>
          <p:cNvSpPr>
            <a:spLocks noGrp="1"/>
          </p:cNvSpPr>
          <p:nvPr>
            <p:ph type="body" sz="quarter" idx="26"/>
          </p:nvPr>
        </p:nvSpPr>
        <p:spPr/>
        <p:txBody>
          <a:bodyPr/>
          <a:lstStyle/>
          <a:p>
            <a:r>
              <a:rPr lang="cs-CZ" dirty="0" err="1"/>
              <a:t>Opening</a:t>
            </a:r>
            <a:r>
              <a:rPr lang="cs-CZ" dirty="0"/>
              <a:t> </a:t>
            </a:r>
            <a:r>
              <a:rPr lang="cs-CZ" dirty="0" err="1"/>
              <a:t>Questions</a:t>
            </a:r>
            <a:endParaRPr lang="cs-CZ" sz="2000" dirty="0"/>
          </a:p>
          <a:p>
            <a:endParaRPr lang="en-US" dirty="0"/>
          </a:p>
        </p:txBody>
      </p:sp>
      <p:sp>
        <p:nvSpPr>
          <p:cNvPr id="7" name="Title 6">
            <a:extLst>
              <a:ext uri="{FF2B5EF4-FFF2-40B4-BE49-F238E27FC236}">
                <a16:creationId xmlns:a16="http://schemas.microsoft.com/office/drawing/2014/main" id="{E90A1B21-342C-410B-BE43-642889D9C409}"/>
              </a:ext>
            </a:extLst>
          </p:cNvPr>
          <p:cNvSpPr>
            <a:spLocks noGrp="1"/>
          </p:cNvSpPr>
          <p:nvPr>
            <p:ph type="title"/>
          </p:nvPr>
        </p:nvSpPr>
        <p:spPr/>
        <p:txBody>
          <a:bodyPr/>
          <a:lstStyle/>
          <a:p>
            <a:r>
              <a:rPr lang="cs-CZ" dirty="0"/>
              <a:t>Focus </a:t>
            </a:r>
            <a:r>
              <a:rPr lang="cs-CZ" dirty="0" err="1"/>
              <a:t>group</a:t>
            </a:r>
            <a:r>
              <a:rPr lang="cs-CZ" dirty="0"/>
              <a:t> </a:t>
            </a:r>
            <a:r>
              <a:rPr lang="cs-CZ" dirty="0" err="1"/>
              <a:t>guide</a:t>
            </a:r>
            <a:r>
              <a:rPr lang="cs-CZ" dirty="0"/>
              <a:t> </a:t>
            </a:r>
            <a:r>
              <a:rPr lang="cs-CZ" dirty="0" err="1"/>
              <a:t>structure</a:t>
            </a:r>
            <a:endParaRPr lang="en-US" dirty="0"/>
          </a:p>
        </p:txBody>
      </p:sp>
      <p:sp>
        <p:nvSpPr>
          <p:cNvPr id="10" name="Content Placeholder 9">
            <a:extLst>
              <a:ext uri="{FF2B5EF4-FFF2-40B4-BE49-F238E27FC236}">
                <a16:creationId xmlns:a16="http://schemas.microsoft.com/office/drawing/2014/main" id="{4F102346-EFFA-4058-BD10-A715ACEF8759}"/>
              </a:ext>
            </a:extLst>
          </p:cNvPr>
          <p:cNvSpPr>
            <a:spLocks noGrp="1"/>
          </p:cNvSpPr>
          <p:nvPr>
            <p:ph idx="29"/>
          </p:nvPr>
        </p:nvSpPr>
        <p:spPr>
          <a:xfrm>
            <a:off x="698351" y="1690681"/>
            <a:ext cx="5935777" cy="4139998"/>
          </a:xfrm>
        </p:spPr>
        <p:txBody>
          <a:bodyPr/>
          <a:lstStyle/>
          <a:p>
            <a:r>
              <a:rPr lang="en-US" dirty="0"/>
              <a:t>The question </a:t>
            </a:r>
            <a:r>
              <a:rPr lang="en-US" dirty="0">
                <a:solidFill>
                  <a:schemeClr val="tx2"/>
                </a:solidFill>
              </a:rPr>
              <a:t>can be replaced by a simple activity</a:t>
            </a:r>
            <a:r>
              <a:rPr lang="en-US" dirty="0"/>
              <a:t> with an assignment (next class)</a:t>
            </a:r>
            <a:endParaRPr lang="cs-CZ" dirty="0"/>
          </a:p>
          <a:p>
            <a:endParaRPr lang="cs-CZ" dirty="0"/>
          </a:p>
          <a:p>
            <a:r>
              <a:rPr lang="cs-CZ" dirty="0" err="1"/>
              <a:t>Limits</a:t>
            </a:r>
            <a:r>
              <a:rPr lang="cs-CZ" dirty="0"/>
              <a:t>:</a:t>
            </a:r>
          </a:p>
          <a:p>
            <a:pPr lvl="1"/>
            <a:r>
              <a:rPr lang="cs-CZ" dirty="0" err="1"/>
              <a:t>starting</a:t>
            </a:r>
            <a:r>
              <a:rPr lang="cs-CZ" dirty="0"/>
              <a:t> </a:t>
            </a:r>
            <a:r>
              <a:rPr lang="en-US" dirty="0"/>
              <a:t>activity </a:t>
            </a:r>
            <a:r>
              <a:rPr lang="en-US" dirty="0">
                <a:solidFill>
                  <a:schemeClr val="tx2"/>
                </a:solidFill>
              </a:rPr>
              <a:t>does not lead to "talking" </a:t>
            </a:r>
            <a:r>
              <a:rPr lang="en-US" dirty="0"/>
              <a:t>(this occurs only at the first "real question„</a:t>
            </a:r>
            <a:r>
              <a:rPr lang="cs-CZ" dirty="0"/>
              <a:t>)</a:t>
            </a:r>
          </a:p>
          <a:p>
            <a:pPr lvl="1"/>
            <a:r>
              <a:rPr lang="cs-CZ" dirty="0" err="1"/>
              <a:t>may</a:t>
            </a:r>
            <a:r>
              <a:rPr lang="cs-CZ" dirty="0"/>
              <a:t> </a:t>
            </a:r>
            <a:r>
              <a:rPr lang="cs-CZ" dirty="0" err="1">
                <a:solidFill>
                  <a:schemeClr val="tx2"/>
                </a:solidFill>
              </a:rPr>
              <a:t>take</a:t>
            </a:r>
            <a:r>
              <a:rPr lang="cs-CZ" dirty="0">
                <a:solidFill>
                  <a:schemeClr val="tx2"/>
                </a:solidFill>
              </a:rPr>
              <a:t> </a:t>
            </a:r>
            <a:r>
              <a:rPr lang="cs-CZ" dirty="0" err="1">
                <a:solidFill>
                  <a:schemeClr val="tx2"/>
                </a:solidFill>
              </a:rPr>
              <a:t>time</a:t>
            </a:r>
            <a:endParaRPr lang="cs-CZ" dirty="0">
              <a:solidFill>
                <a:schemeClr val="tx2"/>
              </a:solidFill>
            </a:endParaRPr>
          </a:p>
        </p:txBody>
      </p:sp>
      <p:pic>
        <p:nvPicPr>
          <p:cNvPr id="13" name="Picture 12">
            <a:extLst>
              <a:ext uri="{FF2B5EF4-FFF2-40B4-BE49-F238E27FC236}">
                <a16:creationId xmlns:a16="http://schemas.microsoft.com/office/drawing/2014/main" id="{15E0ED96-62BE-461D-8C61-2F5A58D20805}"/>
              </a:ext>
            </a:extLst>
          </p:cNvPr>
          <p:cNvPicPr>
            <a:picLocks noChangeAspect="1"/>
          </p:cNvPicPr>
          <p:nvPr/>
        </p:nvPicPr>
        <p:blipFill>
          <a:blip r:embed="rId2"/>
          <a:stretch>
            <a:fillRect/>
          </a:stretch>
        </p:blipFill>
        <p:spPr>
          <a:xfrm>
            <a:off x="6869722" y="1701505"/>
            <a:ext cx="4788877" cy="4214510"/>
          </a:xfrm>
          <a:prstGeom prst="rect">
            <a:avLst/>
          </a:prstGeom>
        </p:spPr>
      </p:pic>
      <p:sp>
        <p:nvSpPr>
          <p:cNvPr id="14" name="Oval 13">
            <a:extLst>
              <a:ext uri="{FF2B5EF4-FFF2-40B4-BE49-F238E27FC236}">
                <a16:creationId xmlns:a16="http://schemas.microsoft.com/office/drawing/2014/main" id="{229D88BB-1831-471B-AE52-A33094BC591F}"/>
              </a:ext>
            </a:extLst>
          </p:cNvPr>
          <p:cNvSpPr/>
          <p:nvPr/>
        </p:nvSpPr>
        <p:spPr bwMode="auto">
          <a:xfrm>
            <a:off x="7833945" y="1982859"/>
            <a:ext cx="1230924" cy="382272"/>
          </a:xfrm>
          <a:prstGeom prst="ellipse">
            <a:avLst/>
          </a:prstGeom>
          <a:noFill/>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err="1">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446109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ADF6494-9D6E-4A59-A63F-5B3FD20AC987}"/>
              </a:ext>
            </a:extLst>
          </p:cNvPr>
          <p:cNvSpPr>
            <a:spLocks noGrp="1"/>
          </p:cNvSpPr>
          <p:nvPr>
            <p:ph type="sldNum"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D6D6C118-631F-4A80-9886-907009361577}" type="slidenum">
              <a:rPr kumimoji="0" lang="cs-CZ" altLang="cs-CZ" sz="1200" b="0" i="0" u="none" strike="noStrike" kern="1200" cap="none" spc="0" normalizeH="0" baseline="0" noProof="0" smtClean="0">
                <a:ln>
                  <a:noFill/>
                </a:ln>
                <a:solidFill>
                  <a:srgbClr val="0000DC"/>
                </a:solidFill>
                <a:effectLst/>
                <a:uLnTx/>
                <a:uFillTx/>
                <a:latin typeface="Arial"/>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22</a:t>
            </a:fld>
            <a:endParaRPr kumimoji="0" lang="cs-CZ" altLang="cs-CZ" sz="1200" b="0" i="0" u="none" strike="noStrike" kern="1200" cap="none" spc="0" normalizeH="0" baseline="0" noProof="0">
              <a:ln>
                <a:noFill/>
              </a:ln>
              <a:solidFill>
                <a:srgbClr val="0000DC"/>
              </a:solidFill>
              <a:effectLst/>
              <a:uLnTx/>
              <a:uFillTx/>
              <a:latin typeface="Arial"/>
              <a:ea typeface="+mn-ea"/>
              <a:cs typeface="+mn-cs"/>
            </a:endParaRPr>
          </a:p>
        </p:txBody>
      </p:sp>
      <p:sp>
        <p:nvSpPr>
          <p:cNvPr id="8" name="Text Placeholder 7">
            <a:extLst>
              <a:ext uri="{FF2B5EF4-FFF2-40B4-BE49-F238E27FC236}">
                <a16:creationId xmlns:a16="http://schemas.microsoft.com/office/drawing/2014/main" id="{F704E108-BA41-491A-A14B-9CFE63DCA4CD}"/>
              </a:ext>
            </a:extLst>
          </p:cNvPr>
          <p:cNvSpPr>
            <a:spLocks noGrp="1"/>
          </p:cNvSpPr>
          <p:nvPr>
            <p:ph type="body" sz="quarter" idx="26"/>
          </p:nvPr>
        </p:nvSpPr>
        <p:spPr/>
        <p:txBody>
          <a:bodyPr/>
          <a:lstStyle/>
          <a:p>
            <a:r>
              <a:rPr lang="cs-CZ" dirty="0" err="1"/>
              <a:t>Opening</a:t>
            </a:r>
            <a:r>
              <a:rPr lang="cs-CZ" dirty="0"/>
              <a:t> </a:t>
            </a:r>
            <a:r>
              <a:rPr lang="cs-CZ" dirty="0" err="1"/>
              <a:t>Questions</a:t>
            </a:r>
            <a:endParaRPr lang="cs-CZ" sz="2000" dirty="0"/>
          </a:p>
          <a:p>
            <a:endParaRPr lang="en-US" dirty="0"/>
          </a:p>
        </p:txBody>
      </p:sp>
      <p:sp>
        <p:nvSpPr>
          <p:cNvPr id="7" name="Title 6">
            <a:extLst>
              <a:ext uri="{FF2B5EF4-FFF2-40B4-BE49-F238E27FC236}">
                <a16:creationId xmlns:a16="http://schemas.microsoft.com/office/drawing/2014/main" id="{E90A1B21-342C-410B-BE43-642889D9C409}"/>
              </a:ext>
            </a:extLst>
          </p:cNvPr>
          <p:cNvSpPr>
            <a:spLocks noGrp="1"/>
          </p:cNvSpPr>
          <p:nvPr>
            <p:ph type="title"/>
          </p:nvPr>
        </p:nvSpPr>
        <p:spPr/>
        <p:txBody>
          <a:bodyPr/>
          <a:lstStyle/>
          <a:p>
            <a:r>
              <a:rPr lang="cs-CZ" dirty="0"/>
              <a:t>Focus </a:t>
            </a:r>
            <a:r>
              <a:rPr lang="cs-CZ" dirty="0" err="1"/>
              <a:t>group</a:t>
            </a:r>
            <a:r>
              <a:rPr lang="cs-CZ" dirty="0"/>
              <a:t> </a:t>
            </a:r>
            <a:r>
              <a:rPr lang="cs-CZ" dirty="0" err="1"/>
              <a:t>guide</a:t>
            </a:r>
            <a:r>
              <a:rPr lang="cs-CZ" dirty="0"/>
              <a:t> </a:t>
            </a:r>
            <a:r>
              <a:rPr lang="cs-CZ" dirty="0" err="1"/>
              <a:t>structure</a:t>
            </a:r>
            <a:endParaRPr lang="en-US" dirty="0"/>
          </a:p>
        </p:txBody>
      </p:sp>
      <p:pic>
        <p:nvPicPr>
          <p:cNvPr id="4" name="Content Placeholder 3">
            <a:extLst>
              <a:ext uri="{FF2B5EF4-FFF2-40B4-BE49-F238E27FC236}">
                <a16:creationId xmlns:a16="http://schemas.microsoft.com/office/drawing/2014/main" id="{5667730A-2163-4807-99C0-C09E8C503D40}"/>
              </a:ext>
            </a:extLst>
          </p:cNvPr>
          <p:cNvPicPr>
            <a:picLocks noGrp="1" noChangeAspect="1"/>
          </p:cNvPicPr>
          <p:nvPr>
            <p:ph idx="29"/>
          </p:nvPr>
        </p:nvPicPr>
        <p:blipFill>
          <a:blip r:embed="rId2"/>
          <a:stretch>
            <a:fillRect/>
          </a:stretch>
        </p:blipFill>
        <p:spPr>
          <a:xfrm>
            <a:off x="1882013" y="2658405"/>
            <a:ext cx="7158629" cy="1858731"/>
          </a:xfrm>
        </p:spPr>
      </p:pic>
    </p:spTree>
    <p:extLst>
      <p:ext uri="{BB962C8B-B14F-4D97-AF65-F5344CB8AC3E}">
        <p14:creationId xmlns:p14="http://schemas.microsoft.com/office/powerpoint/2010/main" val="17356571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ADF6494-9D6E-4A59-A63F-5B3FD20AC987}"/>
              </a:ext>
            </a:extLst>
          </p:cNvPr>
          <p:cNvSpPr>
            <a:spLocks noGrp="1"/>
          </p:cNvSpPr>
          <p:nvPr>
            <p:ph type="sldNum"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D6D6C118-631F-4A80-9886-907009361577}" type="slidenum">
              <a:rPr kumimoji="0" lang="cs-CZ" altLang="cs-CZ" sz="1200" b="0" i="0" u="none" strike="noStrike" kern="1200" cap="none" spc="0" normalizeH="0" baseline="0" noProof="0" smtClean="0">
                <a:ln>
                  <a:noFill/>
                </a:ln>
                <a:solidFill>
                  <a:srgbClr val="0000DC"/>
                </a:solidFill>
                <a:effectLst/>
                <a:uLnTx/>
                <a:uFillTx/>
                <a:latin typeface="Arial"/>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23</a:t>
            </a:fld>
            <a:endParaRPr kumimoji="0" lang="cs-CZ" altLang="cs-CZ" sz="1200" b="0" i="0" u="none" strike="noStrike" kern="1200" cap="none" spc="0" normalizeH="0" baseline="0" noProof="0">
              <a:ln>
                <a:noFill/>
              </a:ln>
              <a:solidFill>
                <a:srgbClr val="0000DC"/>
              </a:solidFill>
              <a:effectLst/>
              <a:uLnTx/>
              <a:uFillTx/>
              <a:latin typeface="Arial"/>
              <a:ea typeface="+mn-ea"/>
              <a:cs typeface="+mn-cs"/>
            </a:endParaRPr>
          </a:p>
        </p:txBody>
      </p:sp>
      <p:sp>
        <p:nvSpPr>
          <p:cNvPr id="8" name="Text Placeholder 7">
            <a:extLst>
              <a:ext uri="{FF2B5EF4-FFF2-40B4-BE49-F238E27FC236}">
                <a16:creationId xmlns:a16="http://schemas.microsoft.com/office/drawing/2014/main" id="{F704E108-BA41-491A-A14B-9CFE63DCA4CD}"/>
              </a:ext>
            </a:extLst>
          </p:cNvPr>
          <p:cNvSpPr>
            <a:spLocks noGrp="1"/>
          </p:cNvSpPr>
          <p:nvPr>
            <p:ph type="body" sz="quarter" idx="26"/>
          </p:nvPr>
        </p:nvSpPr>
        <p:spPr/>
        <p:txBody>
          <a:bodyPr/>
          <a:lstStyle/>
          <a:p>
            <a:r>
              <a:rPr lang="cs-CZ" dirty="0" err="1"/>
              <a:t>Introductory</a:t>
            </a:r>
            <a:r>
              <a:rPr lang="cs-CZ" dirty="0"/>
              <a:t> </a:t>
            </a:r>
            <a:r>
              <a:rPr lang="cs-CZ" dirty="0" err="1"/>
              <a:t>questions</a:t>
            </a:r>
            <a:r>
              <a:rPr lang="cs-CZ" dirty="0"/>
              <a:t> (</a:t>
            </a:r>
            <a:r>
              <a:rPr lang="cs-CZ" dirty="0" err="1"/>
              <a:t>warm</a:t>
            </a:r>
            <a:r>
              <a:rPr lang="cs-CZ" dirty="0"/>
              <a:t>-up)
</a:t>
            </a:r>
            <a:endParaRPr lang="en-US" dirty="0"/>
          </a:p>
        </p:txBody>
      </p:sp>
      <p:sp>
        <p:nvSpPr>
          <p:cNvPr id="7" name="Title 6">
            <a:extLst>
              <a:ext uri="{FF2B5EF4-FFF2-40B4-BE49-F238E27FC236}">
                <a16:creationId xmlns:a16="http://schemas.microsoft.com/office/drawing/2014/main" id="{E90A1B21-342C-410B-BE43-642889D9C409}"/>
              </a:ext>
            </a:extLst>
          </p:cNvPr>
          <p:cNvSpPr>
            <a:spLocks noGrp="1"/>
          </p:cNvSpPr>
          <p:nvPr>
            <p:ph type="title"/>
          </p:nvPr>
        </p:nvSpPr>
        <p:spPr/>
        <p:txBody>
          <a:bodyPr/>
          <a:lstStyle/>
          <a:p>
            <a:r>
              <a:rPr lang="cs-CZ" dirty="0"/>
              <a:t>Focus </a:t>
            </a:r>
            <a:r>
              <a:rPr lang="cs-CZ" dirty="0" err="1"/>
              <a:t>group</a:t>
            </a:r>
            <a:r>
              <a:rPr lang="cs-CZ" dirty="0"/>
              <a:t> </a:t>
            </a:r>
            <a:r>
              <a:rPr lang="cs-CZ" dirty="0" err="1"/>
              <a:t>guide</a:t>
            </a:r>
            <a:r>
              <a:rPr lang="cs-CZ" dirty="0"/>
              <a:t> </a:t>
            </a:r>
            <a:r>
              <a:rPr lang="cs-CZ" dirty="0" err="1"/>
              <a:t>structure</a:t>
            </a:r>
            <a:endParaRPr lang="en-US" dirty="0"/>
          </a:p>
        </p:txBody>
      </p:sp>
      <p:sp>
        <p:nvSpPr>
          <p:cNvPr id="10" name="Content Placeholder 9">
            <a:extLst>
              <a:ext uri="{FF2B5EF4-FFF2-40B4-BE49-F238E27FC236}">
                <a16:creationId xmlns:a16="http://schemas.microsoft.com/office/drawing/2014/main" id="{4F102346-EFFA-4058-BD10-A715ACEF8759}"/>
              </a:ext>
            </a:extLst>
          </p:cNvPr>
          <p:cNvSpPr>
            <a:spLocks noGrp="1"/>
          </p:cNvSpPr>
          <p:nvPr>
            <p:ph idx="29"/>
          </p:nvPr>
        </p:nvSpPr>
        <p:spPr>
          <a:xfrm>
            <a:off x="719999" y="1723153"/>
            <a:ext cx="5935777" cy="4139998"/>
          </a:xfrm>
        </p:spPr>
        <p:txBody>
          <a:bodyPr/>
          <a:lstStyle/>
          <a:p>
            <a:r>
              <a:rPr lang="en-US" sz="2400" dirty="0"/>
              <a:t>Typically a series of questions and probes</a:t>
            </a:r>
            <a:r>
              <a:rPr lang="cs-CZ" sz="2400" dirty="0"/>
              <a:t>:</a:t>
            </a:r>
          </a:p>
          <a:p>
            <a:pPr lvl="1"/>
            <a:r>
              <a:rPr lang="cs-CZ" sz="1800" dirty="0" err="1"/>
              <a:t>approx</a:t>
            </a:r>
            <a:r>
              <a:rPr lang="cs-CZ" sz="1800" dirty="0"/>
              <a:t>. </a:t>
            </a:r>
            <a:r>
              <a:rPr lang="cs-CZ" sz="1800" dirty="0">
                <a:solidFill>
                  <a:schemeClr val="tx2"/>
                </a:solidFill>
              </a:rPr>
              <a:t>3 to 5 </a:t>
            </a:r>
            <a:r>
              <a:rPr lang="cs-CZ" sz="1800" dirty="0" err="1"/>
              <a:t>questions</a:t>
            </a:r>
            <a:r>
              <a:rPr lang="cs-CZ" sz="1800" dirty="0"/>
              <a:t>
</a:t>
            </a:r>
            <a:r>
              <a:rPr lang="cs-CZ" sz="1800" dirty="0" err="1"/>
              <a:t>connection</a:t>
            </a:r>
            <a:r>
              <a:rPr lang="cs-CZ" sz="1800" dirty="0"/>
              <a:t> to </a:t>
            </a:r>
            <a:r>
              <a:rPr lang="cs-CZ" sz="1800" dirty="0" err="1">
                <a:solidFill>
                  <a:srgbClr val="0000DC"/>
                </a:solidFill>
              </a:rPr>
              <a:t>the</a:t>
            </a:r>
            <a:r>
              <a:rPr lang="cs-CZ" sz="1800" dirty="0">
                <a:solidFill>
                  <a:srgbClr val="0000DC"/>
                </a:solidFill>
              </a:rPr>
              <a:t> </a:t>
            </a:r>
            <a:r>
              <a:rPr lang="cs-CZ" sz="1800" dirty="0" err="1">
                <a:solidFill>
                  <a:srgbClr val="0000DC"/>
                </a:solidFill>
              </a:rPr>
              <a:t>topic</a:t>
            </a:r>
            <a:r>
              <a:rPr lang="cs-CZ" sz="1800" dirty="0">
                <a:solidFill>
                  <a:srgbClr val="0000DC"/>
                </a:solidFill>
              </a:rPr>
              <a:t> </a:t>
            </a:r>
            <a:r>
              <a:rPr lang="cs-CZ" sz="1800" dirty="0"/>
              <a:t>("</a:t>
            </a:r>
            <a:r>
              <a:rPr lang="cs-CZ" sz="1800" dirty="0" err="1"/>
              <a:t>warm</a:t>
            </a:r>
            <a:r>
              <a:rPr lang="cs-CZ" sz="1800" dirty="0"/>
              <a:t>" </a:t>
            </a:r>
            <a:r>
              <a:rPr lang="cs-CZ" sz="1800" dirty="0" err="1"/>
              <a:t>the</a:t>
            </a:r>
            <a:r>
              <a:rPr lang="cs-CZ" sz="1800" dirty="0"/>
              <a:t> </a:t>
            </a:r>
            <a:r>
              <a:rPr lang="cs-CZ" sz="1800" dirty="0" err="1"/>
              <a:t>debate</a:t>
            </a:r>
            <a:r>
              <a:rPr lang="cs-CZ" sz="1800" dirty="0"/>
              <a:t>) </a:t>
            </a:r>
          </a:p>
          <a:p>
            <a:pPr lvl="1"/>
            <a:r>
              <a:rPr lang="en-US" sz="1800" dirty="0"/>
              <a:t>but the </a:t>
            </a:r>
            <a:r>
              <a:rPr lang="en-US" sz="1800" dirty="0">
                <a:solidFill>
                  <a:schemeClr val="tx2"/>
                </a:solidFill>
              </a:rPr>
              <a:t>generality and lower difficulty</a:t>
            </a:r>
            <a:endParaRPr lang="cs-CZ" sz="1800" dirty="0">
              <a:solidFill>
                <a:schemeClr val="tx2"/>
              </a:solidFill>
            </a:endParaRPr>
          </a:p>
          <a:p>
            <a:pPr lvl="1"/>
            <a:r>
              <a:rPr lang="en-US" sz="1800" dirty="0"/>
              <a:t>approx. </a:t>
            </a:r>
            <a:r>
              <a:rPr lang="en-US" sz="1800" dirty="0">
                <a:solidFill>
                  <a:schemeClr val="tx2"/>
                </a:solidFill>
              </a:rPr>
              <a:t>for 15 minutes </a:t>
            </a:r>
            <a:r>
              <a:rPr lang="en-US" sz="1800" dirty="0"/>
              <a:t>(initial "operating temperature" time)
</a:t>
            </a:r>
            <a:r>
              <a:rPr lang="en-US" sz="2400" dirty="0"/>
              <a:t>Alternative: introducing the </a:t>
            </a:r>
            <a:r>
              <a:rPr lang="en-US" sz="2400" dirty="0">
                <a:solidFill>
                  <a:schemeClr val="tx2"/>
                </a:solidFill>
              </a:rPr>
              <a:t>definition of the main topic</a:t>
            </a:r>
            <a:r>
              <a:rPr lang="cs-CZ" sz="2400" dirty="0">
                <a:solidFill>
                  <a:schemeClr val="tx2"/>
                </a:solidFill>
              </a:rPr>
              <a:t> </a:t>
            </a:r>
            <a:r>
              <a:rPr lang="cs-CZ" sz="2400" dirty="0"/>
              <a:t>(</a:t>
            </a:r>
            <a:r>
              <a:rPr lang="cs-CZ" sz="1800" dirty="0" err="1"/>
              <a:t>based</a:t>
            </a:r>
            <a:r>
              <a:rPr lang="cs-CZ" sz="1800" dirty="0"/>
              <a:t> on "public </a:t>
            </a:r>
            <a:r>
              <a:rPr lang="cs-CZ" sz="1800" dirty="0" err="1"/>
              <a:t>knowledge</a:t>
            </a:r>
            <a:r>
              <a:rPr lang="cs-CZ" sz="1800" dirty="0"/>
              <a:t>„</a:t>
            </a:r>
            <a:r>
              <a:rPr lang="cs-CZ" sz="2400" dirty="0"/>
              <a:t>):</a:t>
            </a:r>
          </a:p>
          <a:p>
            <a:pPr lvl="2"/>
            <a:r>
              <a:rPr lang="en-US" sz="1200" dirty="0"/>
              <a:t>"We hear about... What do you think of this term?"
"We often see ... what for you ... means?"
"... When and where do you encounter this term?"</a:t>
            </a:r>
            <a:endParaRPr lang="cs-CZ" dirty="0"/>
          </a:p>
          <a:p>
            <a:endParaRPr lang="cs-CZ" sz="3600" dirty="0"/>
          </a:p>
          <a:p>
            <a:pPr lvl="1"/>
            <a:endParaRPr lang="en-US" dirty="0"/>
          </a:p>
        </p:txBody>
      </p:sp>
      <p:pic>
        <p:nvPicPr>
          <p:cNvPr id="13" name="Picture 12">
            <a:extLst>
              <a:ext uri="{FF2B5EF4-FFF2-40B4-BE49-F238E27FC236}">
                <a16:creationId xmlns:a16="http://schemas.microsoft.com/office/drawing/2014/main" id="{15E0ED96-62BE-461D-8C61-2F5A58D20805}"/>
              </a:ext>
            </a:extLst>
          </p:cNvPr>
          <p:cNvPicPr>
            <a:picLocks noChangeAspect="1"/>
          </p:cNvPicPr>
          <p:nvPr/>
        </p:nvPicPr>
        <p:blipFill>
          <a:blip r:embed="rId3"/>
          <a:stretch>
            <a:fillRect/>
          </a:stretch>
        </p:blipFill>
        <p:spPr>
          <a:xfrm>
            <a:off x="6869722" y="1701505"/>
            <a:ext cx="4788877" cy="4214510"/>
          </a:xfrm>
          <a:prstGeom prst="rect">
            <a:avLst/>
          </a:prstGeom>
        </p:spPr>
      </p:pic>
      <p:sp>
        <p:nvSpPr>
          <p:cNvPr id="14" name="Oval 13">
            <a:extLst>
              <a:ext uri="{FF2B5EF4-FFF2-40B4-BE49-F238E27FC236}">
                <a16:creationId xmlns:a16="http://schemas.microsoft.com/office/drawing/2014/main" id="{229D88BB-1831-471B-AE52-A33094BC591F}"/>
              </a:ext>
            </a:extLst>
          </p:cNvPr>
          <p:cNvSpPr/>
          <p:nvPr/>
        </p:nvSpPr>
        <p:spPr bwMode="auto">
          <a:xfrm>
            <a:off x="7825154" y="2343344"/>
            <a:ext cx="1248507" cy="399856"/>
          </a:xfrm>
          <a:prstGeom prst="ellipse">
            <a:avLst/>
          </a:prstGeom>
          <a:noFill/>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err="1">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3035690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ADF6494-9D6E-4A59-A63F-5B3FD20AC987}"/>
              </a:ext>
            </a:extLst>
          </p:cNvPr>
          <p:cNvSpPr>
            <a:spLocks noGrp="1"/>
          </p:cNvSpPr>
          <p:nvPr>
            <p:ph type="sldNum"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D6D6C118-631F-4A80-9886-907009361577}" type="slidenum">
              <a:rPr kumimoji="0" lang="cs-CZ" altLang="cs-CZ" sz="1200" b="0" i="0" u="none" strike="noStrike" kern="1200" cap="none" spc="0" normalizeH="0" baseline="0" noProof="0" smtClean="0">
                <a:ln>
                  <a:noFill/>
                </a:ln>
                <a:solidFill>
                  <a:srgbClr val="0000DC"/>
                </a:solidFill>
                <a:effectLst/>
                <a:uLnTx/>
                <a:uFillTx/>
                <a:latin typeface="Arial"/>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24</a:t>
            </a:fld>
            <a:endParaRPr kumimoji="0" lang="cs-CZ" altLang="cs-CZ" sz="1200" b="0" i="0" u="none" strike="noStrike" kern="1200" cap="none" spc="0" normalizeH="0" baseline="0" noProof="0">
              <a:ln>
                <a:noFill/>
              </a:ln>
              <a:solidFill>
                <a:srgbClr val="0000DC"/>
              </a:solidFill>
              <a:effectLst/>
              <a:uLnTx/>
              <a:uFillTx/>
              <a:latin typeface="Arial"/>
              <a:ea typeface="+mn-ea"/>
              <a:cs typeface="+mn-cs"/>
            </a:endParaRPr>
          </a:p>
        </p:txBody>
      </p:sp>
      <p:sp>
        <p:nvSpPr>
          <p:cNvPr id="8" name="Text Placeholder 7">
            <a:extLst>
              <a:ext uri="{FF2B5EF4-FFF2-40B4-BE49-F238E27FC236}">
                <a16:creationId xmlns:a16="http://schemas.microsoft.com/office/drawing/2014/main" id="{F704E108-BA41-491A-A14B-9CFE63DCA4CD}"/>
              </a:ext>
            </a:extLst>
          </p:cNvPr>
          <p:cNvSpPr>
            <a:spLocks noGrp="1"/>
          </p:cNvSpPr>
          <p:nvPr>
            <p:ph type="body" sz="quarter" idx="26"/>
          </p:nvPr>
        </p:nvSpPr>
        <p:spPr/>
        <p:txBody>
          <a:bodyPr/>
          <a:lstStyle/>
          <a:p>
            <a:r>
              <a:rPr lang="cs-CZ" dirty="0" err="1"/>
              <a:t>Introductory</a:t>
            </a:r>
            <a:r>
              <a:rPr lang="cs-CZ" dirty="0"/>
              <a:t> </a:t>
            </a:r>
            <a:r>
              <a:rPr lang="cs-CZ" dirty="0" err="1"/>
              <a:t>questions</a:t>
            </a:r>
            <a:r>
              <a:rPr lang="cs-CZ" dirty="0"/>
              <a:t> (</a:t>
            </a:r>
            <a:r>
              <a:rPr lang="cs-CZ" dirty="0" err="1"/>
              <a:t>warm</a:t>
            </a:r>
            <a:r>
              <a:rPr lang="cs-CZ" dirty="0"/>
              <a:t>-up)
</a:t>
            </a:r>
            <a:endParaRPr lang="en-US" dirty="0"/>
          </a:p>
        </p:txBody>
      </p:sp>
      <p:sp>
        <p:nvSpPr>
          <p:cNvPr id="7" name="Title 6">
            <a:extLst>
              <a:ext uri="{FF2B5EF4-FFF2-40B4-BE49-F238E27FC236}">
                <a16:creationId xmlns:a16="http://schemas.microsoft.com/office/drawing/2014/main" id="{E90A1B21-342C-410B-BE43-642889D9C409}"/>
              </a:ext>
            </a:extLst>
          </p:cNvPr>
          <p:cNvSpPr>
            <a:spLocks noGrp="1"/>
          </p:cNvSpPr>
          <p:nvPr>
            <p:ph type="title"/>
          </p:nvPr>
        </p:nvSpPr>
        <p:spPr/>
        <p:txBody>
          <a:bodyPr/>
          <a:lstStyle/>
          <a:p>
            <a:r>
              <a:rPr lang="cs-CZ" dirty="0"/>
              <a:t>Focus </a:t>
            </a:r>
            <a:r>
              <a:rPr lang="cs-CZ" dirty="0" err="1"/>
              <a:t>group</a:t>
            </a:r>
            <a:r>
              <a:rPr lang="cs-CZ" dirty="0"/>
              <a:t> </a:t>
            </a:r>
            <a:r>
              <a:rPr lang="cs-CZ" dirty="0" err="1"/>
              <a:t>guide</a:t>
            </a:r>
            <a:r>
              <a:rPr lang="cs-CZ" dirty="0"/>
              <a:t> </a:t>
            </a:r>
            <a:r>
              <a:rPr lang="cs-CZ" dirty="0" err="1"/>
              <a:t>structure</a:t>
            </a:r>
            <a:endParaRPr lang="en-US" dirty="0"/>
          </a:p>
        </p:txBody>
      </p:sp>
      <p:sp>
        <p:nvSpPr>
          <p:cNvPr id="10" name="Content Placeholder 9">
            <a:extLst>
              <a:ext uri="{FF2B5EF4-FFF2-40B4-BE49-F238E27FC236}">
                <a16:creationId xmlns:a16="http://schemas.microsoft.com/office/drawing/2014/main" id="{4F102346-EFFA-4058-BD10-A715ACEF8759}"/>
              </a:ext>
            </a:extLst>
          </p:cNvPr>
          <p:cNvSpPr>
            <a:spLocks noGrp="1"/>
          </p:cNvSpPr>
          <p:nvPr>
            <p:ph idx="29"/>
          </p:nvPr>
        </p:nvSpPr>
        <p:spPr>
          <a:xfrm>
            <a:off x="719999" y="1701505"/>
            <a:ext cx="5935777" cy="4139998"/>
          </a:xfrm>
        </p:spPr>
        <p:txBody>
          <a:bodyPr/>
          <a:lstStyle/>
          <a:p>
            <a:pPr marL="324000" lvl="1" indent="0">
              <a:buNone/>
            </a:pPr>
            <a:endParaRPr lang="cs-CZ"/>
          </a:p>
          <a:p>
            <a:endParaRPr lang="cs-CZ" sz="3600"/>
          </a:p>
          <a:p>
            <a:pPr lvl="1"/>
            <a:endParaRPr lang="en-US"/>
          </a:p>
        </p:txBody>
      </p:sp>
      <p:pic>
        <p:nvPicPr>
          <p:cNvPr id="4" name="Picture 3">
            <a:extLst>
              <a:ext uri="{FF2B5EF4-FFF2-40B4-BE49-F238E27FC236}">
                <a16:creationId xmlns:a16="http://schemas.microsoft.com/office/drawing/2014/main" id="{32CC780B-5351-4830-833C-78FB62C51F88}"/>
              </a:ext>
            </a:extLst>
          </p:cNvPr>
          <p:cNvPicPr>
            <a:picLocks noChangeAspect="1"/>
          </p:cNvPicPr>
          <p:nvPr/>
        </p:nvPicPr>
        <p:blipFill>
          <a:blip r:embed="rId2"/>
          <a:stretch>
            <a:fillRect/>
          </a:stretch>
        </p:blipFill>
        <p:spPr>
          <a:xfrm>
            <a:off x="2260051" y="1692002"/>
            <a:ext cx="7671898" cy="1882943"/>
          </a:xfrm>
          <a:prstGeom prst="rect">
            <a:avLst/>
          </a:prstGeom>
        </p:spPr>
      </p:pic>
      <p:pic>
        <p:nvPicPr>
          <p:cNvPr id="6" name="Picture 5">
            <a:extLst>
              <a:ext uri="{FF2B5EF4-FFF2-40B4-BE49-F238E27FC236}">
                <a16:creationId xmlns:a16="http://schemas.microsoft.com/office/drawing/2014/main" id="{DA8E631E-22AF-48F4-B8EA-7D5B939EE2E4}"/>
              </a:ext>
            </a:extLst>
          </p:cNvPr>
          <p:cNvPicPr>
            <a:picLocks noChangeAspect="1"/>
          </p:cNvPicPr>
          <p:nvPr/>
        </p:nvPicPr>
        <p:blipFill>
          <a:blip r:embed="rId3"/>
          <a:stretch>
            <a:fillRect/>
          </a:stretch>
        </p:blipFill>
        <p:spPr>
          <a:xfrm>
            <a:off x="3330725" y="3699370"/>
            <a:ext cx="4780381" cy="2764690"/>
          </a:xfrm>
          <a:prstGeom prst="rect">
            <a:avLst/>
          </a:prstGeom>
        </p:spPr>
      </p:pic>
    </p:spTree>
    <p:extLst>
      <p:ext uri="{BB962C8B-B14F-4D97-AF65-F5344CB8AC3E}">
        <p14:creationId xmlns:p14="http://schemas.microsoft.com/office/powerpoint/2010/main" val="31784813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ADF6494-9D6E-4A59-A63F-5B3FD20AC987}"/>
              </a:ext>
            </a:extLst>
          </p:cNvPr>
          <p:cNvSpPr>
            <a:spLocks noGrp="1"/>
          </p:cNvSpPr>
          <p:nvPr>
            <p:ph type="sldNum"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D6D6C118-631F-4A80-9886-907009361577}" type="slidenum">
              <a:rPr kumimoji="0" lang="cs-CZ" altLang="cs-CZ" sz="1200" b="0" i="0" u="none" strike="noStrike" kern="1200" cap="none" spc="0" normalizeH="0" baseline="0" noProof="0" smtClean="0">
                <a:ln>
                  <a:noFill/>
                </a:ln>
                <a:solidFill>
                  <a:srgbClr val="0000DC"/>
                </a:solidFill>
                <a:effectLst/>
                <a:uLnTx/>
                <a:uFillTx/>
                <a:latin typeface="Arial"/>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25</a:t>
            </a:fld>
            <a:endParaRPr kumimoji="0" lang="cs-CZ" altLang="cs-CZ" sz="1200" b="0" i="0" u="none" strike="noStrike" kern="1200" cap="none" spc="0" normalizeH="0" baseline="0" noProof="0">
              <a:ln>
                <a:noFill/>
              </a:ln>
              <a:solidFill>
                <a:srgbClr val="0000DC"/>
              </a:solidFill>
              <a:effectLst/>
              <a:uLnTx/>
              <a:uFillTx/>
              <a:latin typeface="Arial"/>
              <a:ea typeface="+mn-ea"/>
              <a:cs typeface="+mn-cs"/>
            </a:endParaRPr>
          </a:p>
        </p:txBody>
      </p:sp>
      <p:sp>
        <p:nvSpPr>
          <p:cNvPr id="8" name="Text Placeholder 7">
            <a:extLst>
              <a:ext uri="{FF2B5EF4-FFF2-40B4-BE49-F238E27FC236}">
                <a16:creationId xmlns:a16="http://schemas.microsoft.com/office/drawing/2014/main" id="{F704E108-BA41-491A-A14B-9CFE63DCA4CD}"/>
              </a:ext>
            </a:extLst>
          </p:cNvPr>
          <p:cNvSpPr>
            <a:spLocks noGrp="1"/>
          </p:cNvSpPr>
          <p:nvPr>
            <p:ph type="body" sz="quarter" idx="26"/>
          </p:nvPr>
        </p:nvSpPr>
        <p:spPr/>
        <p:txBody>
          <a:bodyPr/>
          <a:lstStyle/>
          <a:p>
            <a:r>
              <a:rPr lang="cs-CZ" dirty="0" err="1"/>
              <a:t>Key</a:t>
            </a:r>
            <a:r>
              <a:rPr lang="cs-CZ" dirty="0"/>
              <a:t> </a:t>
            </a:r>
            <a:r>
              <a:rPr lang="cs-CZ" dirty="0" err="1"/>
              <a:t>topics</a:t>
            </a:r>
            <a:r>
              <a:rPr lang="cs-CZ" dirty="0"/>
              <a:t> (</a:t>
            </a:r>
            <a:r>
              <a:rPr lang="cs-CZ" dirty="0" err="1"/>
              <a:t>core</a:t>
            </a:r>
            <a:r>
              <a:rPr lang="cs-CZ" dirty="0"/>
              <a:t>)</a:t>
            </a:r>
            <a:endParaRPr lang="cs-CZ" sz="2000" dirty="0"/>
          </a:p>
        </p:txBody>
      </p:sp>
      <p:sp>
        <p:nvSpPr>
          <p:cNvPr id="7" name="Title 6">
            <a:extLst>
              <a:ext uri="{FF2B5EF4-FFF2-40B4-BE49-F238E27FC236}">
                <a16:creationId xmlns:a16="http://schemas.microsoft.com/office/drawing/2014/main" id="{E90A1B21-342C-410B-BE43-642889D9C409}"/>
              </a:ext>
            </a:extLst>
          </p:cNvPr>
          <p:cNvSpPr>
            <a:spLocks noGrp="1"/>
          </p:cNvSpPr>
          <p:nvPr>
            <p:ph type="title"/>
          </p:nvPr>
        </p:nvSpPr>
        <p:spPr/>
        <p:txBody>
          <a:bodyPr/>
          <a:lstStyle/>
          <a:p>
            <a:r>
              <a:rPr lang="cs-CZ" dirty="0"/>
              <a:t>Focus </a:t>
            </a:r>
            <a:r>
              <a:rPr lang="cs-CZ" dirty="0" err="1"/>
              <a:t>group</a:t>
            </a:r>
            <a:r>
              <a:rPr lang="cs-CZ" dirty="0"/>
              <a:t> </a:t>
            </a:r>
            <a:r>
              <a:rPr lang="cs-CZ" dirty="0" err="1"/>
              <a:t>guide</a:t>
            </a:r>
            <a:r>
              <a:rPr lang="cs-CZ" dirty="0"/>
              <a:t> </a:t>
            </a:r>
            <a:r>
              <a:rPr lang="cs-CZ" dirty="0" err="1"/>
              <a:t>structure</a:t>
            </a:r>
            <a:endParaRPr lang="en-US" dirty="0"/>
          </a:p>
        </p:txBody>
      </p:sp>
      <p:sp>
        <p:nvSpPr>
          <p:cNvPr id="10" name="Content Placeholder 9">
            <a:extLst>
              <a:ext uri="{FF2B5EF4-FFF2-40B4-BE49-F238E27FC236}">
                <a16:creationId xmlns:a16="http://schemas.microsoft.com/office/drawing/2014/main" id="{4F102346-EFFA-4058-BD10-A715ACEF8759}"/>
              </a:ext>
            </a:extLst>
          </p:cNvPr>
          <p:cNvSpPr>
            <a:spLocks noGrp="1"/>
          </p:cNvSpPr>
          <p:nvPr>
            <p:ph idx="29"/>
          </p:nvPr>
        </p:nvSpPr>
        <p:spPr>
          <a:xfrm>
            <a:off x="719999" y="1701505"/>
            <a:ext cx="5935777" cy="4139998"/>
          </a:xfrm>
        </p:spPr>
        <p:txBody>
          <a:bodyPr/>
          <a:lstStyle/>
          <a:p>
            <a:pPr>
              <a:lnSpc>
                <a:spcPct val="100000"/>
              </a:lnSpc>
            </a:pPr>
            <a:r>
              <a:rPr lang="en-US" sz="2400" dirty="0">
                <a:solidFill>
                  <a:srgbClr val="0000DC"/>
                </a:solidFill>
              </a:rPr>
              <a:t>The most important </a:t>
            </a:r>
            <a:r>
              <a:rPr lang="en-US" sz="2400" dirty="0"/>
              <a:t>part of the discussion</a:t>
            </a:r>
            <a:r>
              <a:rPr lang="en-US" sz="2400" dirty="0">
                <a:solidFill>
                  <a:srgbClr val="0000DC"/>
                </a:solidFill>
              </a:rPr>
              <a:t>
Half to two-thirds of the time</a:t>
            </a:r>
            <a:endParaRPr lang="cs-CZ" sz="2400" dirty="0">
              <a:solidFill>
                <a:srgbClr val="0000DC"/>
              </a:solidFill>
            </a:endParaRPr>
          </a:p>
          <a:p>
            <a:pPr>
              <a:lnSpc>
                <a:spcPct val="100000"/>
              </a:lnSpc>
            </a:pPr>
            <a:r>
              <a:rPr lang="en-US" sz="2400" dirty="0"/>
              <a:t>A series of questions with a </a:t>
            </a:r>
            <a:r>
              <a:rPr lang="en-US" sz="2400" dirty="0">
                <a:solidFill>
                  <a:schemeClr val="tx2"/>
                </a:solidFill>
              </a:rPr>
              <a:t>direct link to research objectives</a:t>
            </a:r>
            <a:r>
              <a:rPr lang="en-US" sz="2400" dirty="0"/>
              <a:t>
</a:t>
            </a:r>
            <a:r>
              <a:rPr lang="cs-CZ" sz="2400" dirty="0"/>
              <a:t>Mono/</a:t>
            </a:r>
            <a:r>
              <a:rPr lang="cs-CZ" sz="2400" dirty="0" err="1"/>
              <a:t>multi-thematic</a:t>
            </a:r>
            <a:r>
              <a:rPr lang="cs-CZ" sz="2400" dirty="0"/>
              <a:t> (as </a:t>
            </a:r>
            <a:r>
              <a:rPr lang="cs-CZ" sz="2400" dirty="0" err="1"/>
              <a:t>needed</a:t>
            </a:r>
            <a:r>
              <a:rPr lang="cs-CZ" sz="2400" dirty="0"/>
              <a:t>)</a:t>
            </a:r>
          </a:p>
          <a:p>
            <a:pPr lvl="1"/>
            <a:r>
              <a:rPr lang="en-US" sz="1800" dirty="0"/>
              <a:t>Location: approx. </a:t>
            </a:r>
            <a:r>
              <a:rPr lang="en-US" sz="1800" dirty="0">
                <a:solidFill>
                  <a:schemeClr val="tx2"/>
                </a:solidFill>
              </a:rPr>
              <a:t>third to half of the </a:t>
            </a:r>
            <a:r>
              <a:rPr lang="cs-CZ" sz="1800" dirty="0" err="1">
                <a:solidFill>
                  <a:schemeClr val="tx2"/>
                </a:solidFill>
              </a:rPr>
              <a:t>quide</a:t>
            </a:r>
            <a:r>
              <a:rPr lang="en-US" sz="1800" dirty="0">
                <a:solidFill>
                  <a:schemeClr val="tx2"/>
                </a:solidFill>
              </a:rPr>
              <a:t> </a:t>
            </a:r>
            <a:r>
              <a:rPr lang="en-US" sz="1800" dirty="0"/>
              <a:t>(optimum "operating temperature")
</a:t>
            </a:r>
            <a:r>
              <a:rPr lang="en-US" sz="1800" dirty="0">
                <a:solidFill>
                  <a:schemeClr val="tx2"/>
                </a:solidFill>
              </a:rPr>
              <a:t>carefully prepared probes </a:t>
            </a:r>
            <a:r>
              <a:rPr lang="en-US" sz="1800" dirty="0"/>
              <a:t>(it is necessary to "touch" the phenomenon in detail</a:t>
            </a:r>
            <a:r>
              <a:rPr lang="cs-CZ" sz="1800" dirty="0"/>
              <a:t>)</a:t>
            </a:r>
          </a:p>
          <a:p>
            <a:pPr>
              <a:lnSpc>
                <a:spcPct val="100000"/>
              </a:lnSpc>
            </a:pPr>
            <a:r>
              <a:rPr lang="cs-CZ" sz="2400" dirty="0" err="1"/>
              <a:t>Highly</a:t>
            </a:r>
            <a:r>
              <a:rPr lang="cs-CZ" sz="2400" dirty="0"/>
              <a:t> </a:t>
            </a:r>
            <a:r>
              <a:rPr lang="cs-CZ" sz="2400" dirty="0" err="1"/>
              <a:t>detailed</a:t>
            </a:r>
            <a:r>
              <a:rPr lang="cs-CZ" sz="2400" dirty="0"/>
              <a:t> </a:t>
            </a:r>
            <a:r>
              <a:rPr lang="cs-CZ" sz="2400" dirty="0" err="1"/>
              <a:t>analysis</a:t>
            </a:r>
            <a:endParaRPr lang="en-US" sz="2400" dirty="0"/>
          </a:p>
          <a:p>
            <a:pPr>
              <a:lnSpc>
                <a:spcPct val="100000"/>
              </a:lnSpc>
            </a:pPr>
            <a:endParaRPr lang="en-US" sz="2400" dirty="0"/>
          </a:p>
        </p:txBody>
      </p:sp>
      <p:pic>
        <p:nvPicPr>
          <p:cNvPr id="13" name="Picture 12">
            <a:extLst>
              <a:ext uri="{FF2B5EF4-FFF2-40B4-BE49-F238E27FC236}">
                <a16:creationId xmlns:a16="http://schemas.microsoft.com/office/drawing/2014/main" id="{15E0ED96-62BE-461D-8C61-2F5A58D20805}"/>
              </a:ext>
            </a:extLst>
          </p:cNvPr>
          <p:cNvPicPr>
            <a:picLocks noChangeAspect="1"/>
          </p:cNvPicPr>
          <p:nvPr/>
        </p:nvPicPr>
        <p:blipFill>
          <a:blip r:embed="rId3"/>
          <a:stretch>
            <a:fillRect/>
          </a:stretch>
        </p:blipFill>
        <p:spPr>
          <a:xfrm>
            <a:off x="6869722" y="1701505"/>
            <a:ext cx="4788877" cy="4214510"/>
          </a:xfrm>
          <a:prstGeom prst="rect">
            <a:avLst/>
          </a:prstGeom>
        </p:spPr>
      </p:pic>
      <p:sp>
        <p:nvSpPr>
          <p:cNvPr id="14" name="Oval 13">
            <a:extLst>
              <a:ext uri="{FF2B5EF4-FFF2-40B4-BE49-F238E27FC236}">
                <a16:creationId xmlns:a16="http://schemas.microsoft.com/office/drawing/2014/main" id="{229D88BB-1831-471B-AE52-A33094BC591F}"/>
              </a:ext>
            </a:extLst>
          </p:cNvPr>
          <p:cNvSpPr/>
          <p:nvPr/>
        </p:nvSpPr>
        <p:spPr bwMode="auto">
          <a:xfrm>
            <a:off x="7842739" y="3282696"/>
            <a:ext cx="1327638" cy="840896"/>
          </a:xfrm>
          <a:prstGeom prst="ellipse">
            <a:avLst/>
          </a:prstGeom>
          <a:noFill/>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err="1">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18065357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ADF6494-9D6E-4A59-A63F-5B3FD20AC987}"/>
              </a:ext>
            </a:extLst>
          </p:cNvPr>
          <p:cNvSpPr>
            <a:spLocks noGrp="1"/>
          </p:cNvSpPr>
          <p:nvPr>
            <p:ph type="sldNum"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D6D6C118-631F-4A80-9886-907009361577}" type="slidenum">
              <a:rPr kumimoji="0" lang="cs-CZ" altLang="cs-CZ" sz="1200" b="0" i="0" u="none" strike="noStrike" kern="1200" cap="none" spc="0" normalizeH="0" baseline="0" noProof="0" smtClean="0">
                <a:ln>
                  <a:noFill/>
                </a:ln>
                <a:solidFill>
                  <a:srgbClr val="0000DC"/>
                </a:solidFill>
                <a:effectLst/>
                <a:uLnTx/>
                <a:uFillTx/>
                <a:latin typeface="Arial"/>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26</a:t>
            </a:fld>
            <a:endParaRPr kumimoji="0" lang="cs-CZ" altLang="cs-CZ" sz="1200" b="0" i="0" u="none" strike="noStrike" kern="1200" cap="none" spc="0" normalizeH="0" baseline="0" noProof="0">
              <a:ln>
                <a:noFill/>
              </a:ln>
              <a:solidFill>
                <a:srgbClr val="0000DC"/>
              </a:solidFill>
              <a:effectLst/>
              <a:uLnTx/>
              <a:uFillTx/>
              <a:latin typeface="Arial"/>
              <a:ea typeface="+mn-ea"/>
              <a:cs typeface="+mn-cs"/>
            </a:endParaRPr>
          </a:p>
        </p:txBody>
      </p:sp>
      <p:sp>
        <p:nvSpPr>
          <p:cNvPr id="8" name="Text Placeholder 7">
            <a:extLst>
              <a:ext uri="{FF2B5EF4-FFF2-40B4-BE49-F238E27FC236}">
                <a16:creationId xmlns:a16="http://schemas.microsoft.com/office/drawing/2014/main" id="{F704E108-BA41-491A-A14B-9CFE63DCA4CD}"/>
              </a:ext>
            </a:extLst>
          </p:cNvPr>
          <p:cNvSpPr>
            <a:spLocks noGrp="1"/>
          </p:cNvSpPr>
          <p:nvPr>
            <p:ph type="body" sz="quarter" idx="26"/>
          </p:nvPr>
        </p:nvSpPr>
        <p:spPr/>
        <p:txBody>
          <a:bodyPr/>
          <a:lstStyle/>
          <a:p>
            <a:r>
              <a:rPr lang="cs-CZ" dirty="0" err="1"/>
              <a:t>Key</a:t>
            </a:r>
            <a:r>
              <a:rPr lang="cs-CZ" dirty="0"/>
              <a:t> </a:t>
            </a:r>
            <a:r>
              <a:rPr lang="cs-CZ" dirty="0" err="1"/>
              <a:t>topics</a:t>
            </a:r>
            <a:r>
              <a:rPr lang="cs-CZ" dirty="0"/>
              <a:t> (</a:t>
            </a:r>
            <a:r>
              <a:rPr lang="cs-CZ" dirty="0" err="1"/>
              <a:t>core</a:t>
            </a:r>
            <a:r>
              <a:rPr lang="cs-CZ" dirty="0"/>
              <a:t>)</a:t>
            </a:r>
            <a:endParaRPr lang="cs-CZ" sz="2000" dirty="0"/>
          </a:p>
        </p:txBody>
      </p:sp>
      <p:sp>
        <p:nvSpPr>
          <p:cNvPr id="7" name="Title 6">
            <a:extLst>
              <a:ext uri="{FF2B5EF4-FFF2-40B4-BE49-F238E27FC236}">
                <a16:creationId xmlns:a16="http://schemas.microsoft.com/office/drawing/2014/main" id="{E90A1B21-342C-410B-BE43-642889D9C409}"/>
              </a:ext>
            </a:extLst>
          </p:cNvPr>
          <p:cNvSpPr>
            <a:spLocks noGrp="1"/>
          </p:cNvSpPr>
          <p:nvPr>
            <p:ph type="title"/>
          </p:nvPr>
        </p:nvSpPr>
        <p:spPr/>
        <p:txBody>
          <a:bodyPr/>
          <a:lstStyle/>
          <a:p>
            <a:r>
              <a:rPr lang="cs-CZ" dirty="0"/>
              <a:t>Focus </a:t>
            </a:r>
            <a:r>
              <a:rPr lang="cs-CZ" dirty="0" err="1"/>
              <a:t>group</a:t>
            </a:r>
            <a:r>
              <a:rPr lang="cs-CZ" dirty="0"/>
              <a:t> </a:t>
            </a:r>
            <a:r>
              <a:rPr lang="cs-CZ" dirty="0" err="1"/>
              <a:t>guide</a:t>
            </a:r>
            <a:r>
              <a:rPr lang="cs-CZ" dirty="0"/>
              <a:t> </a:t>
            </a:r>
            <a:r>
              <a:rPr lang="cs-CZ" dirty="0" err="1"/>
              <a:t>structure</a:t>
            </a:r>
            <a:endParaRPr lang="en-US" dirty="0"/>
          </a:p>
        </p:txBody>
      </p:sp>
      <p:pic>
        <p:nvPicPr>
          <p:cNvPr id="4" name="Content Placeholder 3">
            <a:extLst>
              <a:ext uri="{FF2B5EF4-FFF2-40B4-BE49-F238E27FC236}">
                <a16:creationId xmlns:a16="http://schemas.microsoft.com/office/drawing/2014/main" id="{1AB9DEF5-DD94-4E19-B86D-C533F279EB68}"/>
              </a:ext>
            </a:extLst>
          </p:cNvPr>
          <p:cNvPicPr>
            <a:picLocks noGrp="1" noChangeAspect="1"/>
          </p:cNvPicPr>
          <p:nvPr>
            <p:ph idx="29"/>
          </p:nvPr>
        </p:nvPicPr>
        <p:blipFill>
          <a:blip r:embed="rId2"/>
          <a:stretch>
            <a:fillRect/>
          </a:stretch>
        </p:blipFill>
        <p:spPr>
          <a:xfrm>
            <a:off x="720000" y="1692002"/>
            <a:ext cx="4347970" cy="4140200"/>
          </a:xfrm>
        </p:spPr>
      </p:pic>
      <p:pic>
        <p:nvPicPr>
          <p:cNvPr id="6" name="Picture 5">
            <a:extLst>
              <a:ext uri="{FF2B5EF4-FFF2-40B4-BE49-F238E27FC236}">
                <a16:creationId xmlns:a16="http://schemas.microsoft.com/office/drawing/2014/main" id="{EA12C66F-65B7-4617-A9E4-65007A286972}"/>
              </a:ext>
            </a:extLst>
          </p:cNvPr>
          <p:cNvPicPr>
            <a:picLocks noChangeAspect="1"/>
          </p:cNvPicPr>
          <p:nvPr/>
        </p:nvPicPr>
        <p:blipFill>
          <a:blip r:embed="rId3"/>
          <a:stretch>
            <a:fillRect/>
          </a:stretch>
        </p:blipFill>
        <p:spPr>
          <a:xfrm>
            <a:off x="5270969" y="1883664"/>
            <a:ext cx="6348999" cy="1517904"/>
          </a:xfrm>
          <a:prstGeom prst="rect">
            <a:avLst/>
          </a:prstGeom>
        </p:spPr>
      </p:pic>
    </p:spTree>
    <p:extLst>
      <p:ext uri="{BB962C8B-B14F-4D97-AF65-F5344CB8AC3E}">
        <p14:creationId xmlns:p14="http://schemas.microsoft.com/office/powerpoint/2010/main" val="8398811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ADF6494-9D6E-4A59-A63F-5B3FD20AC987}"/>
              </a:ext>
            </a:extLst>
          </p:cNvPr>
          <p:cNvSpPr>
            <a:spLocks noGrp="1"/>
          </p:cNvSpPr>
          <p:nvPr>
            <p:ph type="sldNum"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D6D6C118-631F-4A80-9886-907009361577}" type="slidenum">
              <a:rPr kumimoji="0" lang="cs-CZ" altLang="cs-CZ" sz="1200" b="0" i="0" u="none" strike="noStrike" kern="1200" cap="none" spc="0" normalizeH="0" baseline="0" noProof="0" smtClean="0">
                <a:ln>
                  <a:noFill/>
                </a:ln>
                <a:solidFill>
                  <a:srgbClr val="0000DC"/>
                </a:solidFill>
                <a:effectLst/>
                <a:uLnTx/>
                <a:uFillTx/>
                <a:latin typeface="Arial"/>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27</a:t>
            </a:fld>
            <a:endParaRPr kumimoji="0" lang="cs-CZ" altLang="cs-CZ" sz="1200" b="0" i="0" u="none" strike="noStrike" kern="1200" cap="none" spc="0" normalizeH="0" baseline="0" noProof="0">
              <a:ln>
                <a:noFill/>
              </a:ln>
              <a:solidFill>
                <a:srgbClr val="0000DC"/>
              </a:solidFill>
              <a:effectLst/>
              <a:uLnTx/>
              <a:uFillTx/>
              <a:latin typeface="Arial"/>
              <a:ea typeface="+mn-ea"/>
              <a:cs typeface="+mn-cs"/>
            </a:endParaRPr>
          </a:p>
        </p:txBody>
      </p:sp>
      <p:sp>
        <p:nvSpPr>
          <p:cNvPr id="8" name="Text Placeholder 7">
            <a:extLst>
              <a:ext uri="{FF2B5EF4-FFF2-40B4-BE49-F238E27FC236}">
                <a16:creationId xmlns:a16="http://schemas.microsoft.com/office/drawing/2014/main" id="{F704E108-BA41-491A-A14B-9CFE63DCA4CD}"/>
              </a:ext>
            </a:extLst>
          </p:cNvPr>
          <p:cNvSpPr>
            <a:spLocks noGrp="1"/>
          </p:cNvSpPr>
          <p:nvPr>
            <p:ph type="body" sz="quarter" idx="26"/>
          </p:nvPr>
        </p:nvSpPr>
        <p:spPr/>
        <p:txBody>
          <a:bodyPr/>
          <a:lstStyle/>
          <a:p>
            <a:r>
              <a:rPr lang="cs-CZ" dirty="0" err="1"/>
              <a:t>Closing</a:t>
            </a:r>
            <a:r>
              <a:rPr lang="cs-CZ" dirty="0"/>
              <a:t> </a:t>
            </a:r>
            <a:r>
              <a:rPr lang="cs-CZ" dirty="0" err="1"/>
              <a:t>questions</a:t>
            </a:r>
            <a:endParaRPr lang="cs-CZ" sz="2000" dirty="0"/>
          </a:p>
        </p:txBody>
      </p:sp>
      <p:sp>
        <p:nvSpPr>
          <p:cNvPr id="7" name="Title 6">
            <a:extLst>
              <a:ext uri="{FF2B5EF4-FFF2-40B4-BE49-F238E27FC236}">
                <a16:creationId xmlns:a16="http://schemas.microsoft.com/office/drawing/2014/main" id="{E90A1B21-342C-410B-BE43-642889D9C409}"/>
              </a:ext>
            </a:extLst>
          </p:cNvPr>
          <p:cNvSpPr>
            <a:spLocks noGrp="1"/>
          </p:cNvSpPr>
          <p:nvPr>
            <p:ph type="title"/>
          </p:nvPr>
        </p:nvSpPr>
        <p:spPr/>
        <p:txBody>
          <a:bodyPr/>
          <a:lstStyle/>
          <a:p>
            <a:r>
              <a:rPr lang="cs-CZ" dirty="0"/>
              <a:t>Focus </a:t>
            </a:r>
            <a:r>
              <a:rPr lang="cs-CZ" dirty="0" err="1"/>
              <a:t>group</a:t>
            </a:r>
            <a:r>
              <a:rPr lang="cs-CZ" dirty="0"/>
              <a:t> </a:t>
            </a:r>
            <a:r>
              <a:rPr lang="cs-CZ" dirty="0" err="1"/>
              <a:t>guide</a:t>
            </a:r>
            <a:r>
              <a:rPr lang="cs-CZ" dirty="0"/>
              <a:t> </a:t>
            </a:r>
            <a:r>
              <a:rPr lang="cs-CZ" dirty="0" err="1"/>
              <a:t>structure</a:t>
            </a:r>
            <a:endParaRPr lang="en-US" dirty="0"/>
          </a:p>
        </p:txBody>
      </p:sp>
      <p:sp>
        <p:nvSpPr>
          <p:cNvPr id="10" name="Content Placeholder 9">
            <a:extLst>
              <a:ext uri="{FF2B5EF4-FFF2-40B4-BE49-F238E27FC236}">
                <a16:creationId xmlns:a16="http://schemas.microsoft.com/office/drawing/2014/main" id="{4F102346-EFFA-4058-BD10-A715ACEF8759}"/>
              </a:ext>
            </a:extLst>
          </p:cNvPr>
          <p:cNvSpPr>
            <a:spLocks noGrp="1"/>
          </p:cNvSpPr>
          <p:nvPr>
            <p:ph idx="29"/>
          </p:nvPr>
        </p:nvSpPr>
        <p:spPr/>
        <p:txBody>
          <a:bodyPr/>
          <a:lstStyle/>
          <a:p>
            <a:endParaRPr lang="en-US"/>
          </a:p>
          <a:p>
            <a:endParaRPr lang="en-US"/>
          </a:p>
        </p:txBody>
      </p:sp>
      <p:sp>
        <p:nvSpPr>
          <p:cNvPr id="4" name="Content Placeholder 3">
            <a:extLst>
              <a:ext uri="{FF2B5EF4-FFF2-40B4-BE49-F238E27FC236}">
                <a16:creationId xmlns:a16="http://schemas.microsoft.com/office/drawing/2014/main" id="{78FBEA49-0B71-42CB-AC63-E59700B4D8A7}"/>
              </a:ext>
            </a:extLst>
          </p:cNvPr>
          <p:cNvSpPr>
            <a:spLocks noGrp="1"/>
          </p:cNvSpPr>
          <p:nvPr>
            <p:ph idx="30"/>
          </p:nvPr>
        </p:nvSpPr>
        <p:spPr>
          <a:xfrm>
            <a:off x="720000" y="1692002"/>
            <a:ext cx="5219998" cy="4139998"/>
          </a:xfrm>
        </p:spPr>
        <p:txBody>
          <a:bodyPr/>
          <a:lstStyle/>
          <a:p>
            <a:pPr>
              <a:lnSpc>
                <a:spcPct val="100000"/>
              </a:lnSpc>
            </a:pPr>
            <a:r>
              <a:rPr lang="en-US" sz="2000" dirty="0"/>
              <a:t>A series of </a:t>
            </a:r>
            <a:r>
              <a:rPr lang="en-US" sz="2000" dirty="0">
                <a:solidFill>
                  <a:schemeClr val="tx2"/>
                </a:solidFill>
              </a:rPr>
              <a:t>more general, easier </a:t>
            </a:r>
            <a:r>
              <a:rPr lang="en-US" sz="2000" dirty="0"/>
              <a:t>questions/tasks</a:t>
            </a:r>
            <a:r>
              <a:rPr lang="cs-CZ" sz="2000" dirty="0"/>
              <a:t>:</a:t>
            </a:r>
          </a:p>
          <a:p>
            <a:pPr lvl="1"/>
            <a:r>
              <a:rPr lang="en-US" sz="1600" dirty="0"/>
              <a:t>They </a:t>
            </a:r>
            <a:r>
              <a:rPr lang="en-US" sz="1600" dirty="0">
                <a:solidFill>
                  <a:schemeClr val="tx2"/>
                </a:solidFill>
              </a:rPr>
              <a:t>indicate the last part </a:t>
            </a:r>
            <a:r>
              <a:rPr lang="en-US" sz="1600" dirty="0"/>
              <a:t>of the discussion
</a:t>
            </a:r>
            <a:r>
              <a:rPr lang="en-US" sz="1600" dirty="0">
                <a:solidFill>
                  <a:srgbClr val="0000DC"/>
                </a:solidFill>
              </a:rPr>
              <a:t>They relax participants and help to concentrate </a:t>
            </a:r>
            <a:r>
              <a:rPr lang="en-US" sz="1600" dirty="0"/>
              <a:t>"before the </a:t>
            </a:r>
            <a:r>
              <a:rPr lang="cs-CZ" sz="1600" dirty="0" err="1"/>
              <a:t>finish</a:t>
            </a:r>
            <a:r>
              <a:rPr lang="en-US" sz="1600" dirty="0"/>
              <a:t>"</a:t>
            </a:r>
            <a:endParaRPr lang="cs-CZ" sz="1600" dirty="0"/>
          </a:p>
          <a:p>
            <a:pPr lvl="1"/>
            <a:r>
              <a:rPr lang="en-US" sz="1600" dirty="0"/>
              <a:t>Allow </a:t>
            </a:r>
            <a:r>
              <a:rPr lang="en-US" sz="1600" dirty="0">
                <a:solidFill>
                  <a:schemeClr val="tx2"/>
                </a:solidFill>
              </a:rPr>
              <a:t>summarization</a:t>
            </a:r>
            <a:r>
              <a:rPr lang="en-US" sz="1600" dirty="0"/>
              <a:t> (for both sides)
</a:t>
            </a:r>
            <a:r>
              <a:rPr lang="cs-CZ" sz="1600" dirty="0" err="1">
                <a:solidFill>
                  <a:srgbClr val="0000DC"/>
                </a:solidFill>
              </a:rPr>
              <a:t>Don't</a:t>
            </a:r>
            <a:r>
              <a:rPr lang="cs-CZ" sz="1600" dirty="0">
                <a:solidFill>
                  <a:srgbClr val="0000DC"/>
                </a:solidFill>
              </a:rPr>
              <a:t> </a:t>
            </a:r>
            <a:r>
              <a:rPr lang="cs-CZ" sz="1600" dirty="0" err="1">
                <a:solidFill>
                  <a:srgbClr val="0000DC"/>
                </a:solidFill>
              </a:rPr>
              <a:t>rush</a:t>
            </a:r>
            <a:endParaRPr lang="cs-CZ" sz="1600" dirty="0">
              <a:solidFill>
                <a:srgbClr val="0000DC"/>
              </a:solidFill>
            </a:endParaRPr>
          </a:p>
          <a:p>
            <a:pPr>
              <a:lnSpc>
                <a:spcPct val="100000"/>
              </a:lnSpc>
            </a:pPr>
            <a:r>
              <a:rPr lang="cs-CZ" sz="2000" dirty="0" err="1"/>
              <a:t>Possibilities</a:t>
            </a:r>
            <a:r>
              <a:rPr lang="cs-CZ" sz="2000" dirty="0"/>
              <a:t>:</a:t>
            </a:r>
          </a:p>
          <a:p>
            <a:pPr lvl="1"/>
            <a:r>
              <a:rPr lang="cs-CZ" sz="1600" dirty="0">
                <a:solidFill>
                  <a:srgbClr val="0000DC"/>
                </a:solidFill>
              </a:rPr>
              <a:t>r</a:t>
            </a:r>
            <a:r>
              <a:rPr lang="en-US" sz="1600" dirty="0" err="1">
                <a:solidFill>
                  <a:srgbClr val="0000DC"/>
                </a:solidFill>
              </a:rPr>
              <a:t>anking</a:t>
            </a:r>
            <a:r>
              <a:rPr lang="en-US" sz="1600" dirty="0">
                <a:solidFill>
                  <a:srgbClr val="0000DC"/>
                </a:solidFill>
              </a:rPr>
              <a:t>: </a:t>
            </a:r>
            <a:r>
              <a:rPr lang="en-US" sz="1600" dirty="0"/>
              <a:t>topics, arguments, meanings according to some </a:t>
            </a:r>
            <a:r>
              <a:rPr lang="cs-CZ" sz="1600" dirty="0" err="1"/>
              <a:t>logic</a:t>
            </a:r>
            <a:r>
              <a:rPr lang="en-US" sz="1600" dirty="0"/>
              <a:t> (e.g., importance, frequency, positivity,...)</a:t>
            </a:r>
            <a:r>
              <a:rPr lang="en-US" sz="1600" dirty="0">
                <a:solidFill>
                  <a:srgbClr val="0000DC"/>
                </a:solidFill>
              </a:rPr>
              <a:t>
</a:t>
            </a:r>
            <a:r>
              <a:rPr lang="en-US" sz="1600" dirty="0">
                <a:solidFill>
                  <a:schemeClr val="tx2"/>
                </a:solidFill>
              </a:rPr>
              <a:t>summary: </a:t>
            </a:r>
            <a:r>
              <a:rPr lang="en-US" sz="1600" dirty="0"/>
              <a:t>the moderator summarizes the key findings in a few theses/points and let them be briefly "validated" or expanded</a:t>
            </a:r>
            <a:endParaRPr lang="cs-CZ" sz="1600" dirty="0"/>
          </a:p>
          <a:p>
            <a:pPr lvl="1"/>
            <a:r>
              <a:rPr lang="en-US" sz="1600" dirty="0">
                <a:solidFill>
                  <a:srgbClr val="0000DC"/>
                </a:solidFill>
              </a:rPr>
              <a:t>role play: </a:t>
            </a:r>
            <a:r>
              <a:rPr lang="en-US" sz="1600" dirty="0"/>
              <a:t>participants play the role of advisor/director/leader/politician/expert/celebrity and formulate a message of "what should be done"/"what they themselves would do"</a:t>
            </a:r>
          </a:p>
        </p:txBody>
      </p:sp>
      <p:pic>
        <p:nvPicPr>
          <p:cNvPr id="13" name="Picture 12">
            <a:extLst>
              <a:ext uri="{FF2B5EF4-FFF2-40B4-BE49-F238E27FC236}">
                <a16:creationId xmlns:a16="http://schemas.microsoft.com/office/drawing/2014/main" id="{15E0ED96-62BE-461D-8C61-2F5A58D20805}"/>
              </a:ext>
            </a:extLst>
          </p:cNvPr>
          <p:cNvPicPr>
            <a:picLocks noChangeAspect="1"/>
          </p:cNvPicPr>
          <p:nvPr/>
        </p:nvPicPr>
        <p:blipFill>
          <a:blip r:embed="rId3"/>
          <a:stretch>
            <a:fillRect/>
          </a:stretch>
        </p:blipFill>
        <p:spPr>
          <a:xfrm>
            <a:off x="6869722" y="1701505"/>
            <a:ext cx="4788877" cy="4214510"/>
          </a:xfrm>
          <a:prstGeom prst="rect">
            <a:avLst/>
          </a:prstGeom>
        </p:spPr>
      </p:pic>
      <p:sp>
        <p:nvSpPr>
          <p:cNvPr id="14" name="Oval 13">
            <a:extLst>
              <a:ext uri="{FF2B5EF4-FFF2-40B4-BE49-F238E27FC236}">
                <a16:creationId xmlns:a16="http://schemas.microsoft.com/office/drawing/2014/main" id="{229D88BB-1831-471B-AE52-A33094BC591F}"/>
              </a:ext>
            </a:extLst>
          </p:cNvPr>
          <p:cNvSpPr/>
          <p:nvPr/>
        </p:nvSpPr>
        <p:spPr bwMode="auto">
          <a:xfrm>
            <a:off x="7797019" y="4736592"/>
            <a:ext cx="1319550" cy="419903"/>
          </a:xfrm>
          <a:prstGeom prst="ellipse">
            <a:avLst/>
          </a:prstGeom>
          <a:noFill/>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err="1">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15135423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ADF6494-9D6E-4A59-A63F-5B3FD20AC987}"/>
              </a:ext>
            </a:extLst>
          </p:cNvPr>
          <p:cNvSpPr>
            <a:spLocks noGrp="1"/>
          </p:cNvSpPr>
          <p:nvPr>
            <p:ph type="sldNum"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D6D6C118-631F-4A80-9886-907009361577}" type="slidenum">
              <a:rPr kumimoji="0" lang="cs-CZ" altLang="cs-CZ" sz="1200" b="0" i="0" u="none" strike="noStrike" kern="1200" cap="none" spc="0" normalizeH="0" baseline="0" noProof="0" smtClean="0">
                <a:ln>
                  <a:noFill/>
                </a:ln>
                <a:solidFill>
                  <a:srgbClr val="0000DC"/>
                </a:solidFill>
                <a:effectLst/>
                <a:uLnTx/>
                <a:uFillTx/>
                <a:latin typeface="Arial"/>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28</a:t>
            </a:fld>
            <a:endParaRPr kumimoji="0" lang="cs-CZ" altLang="cs-CZ" sz="1200" b="0" i="0" u="none" strike="noStrike" kern="1200" cap="none" spc="0" normalizeH="0" baseline="0" noProof="0">
              <a:ln>
                <a:noFill/>
              </a:ln>
              <a:solidFill>
                <a:srgbClr val="0000DC"/>
              </a:solidFill>
              <a:effectLst/>
              <a:uLnTx/>
              <a:uFillTx/>
              <a:latin typeface="Arial"/>
              <a:ea typeface="+mn-ea"/>
              <a:cs typeface="+mn-cs"/>
            </a:endParaRPr>
          </a:p>
        </p:txBody>
      </p:sp>
      <p:sp>
        <p:nvSpPr>
          <p:cNvPr id="8" name="Text Placeholder 7">
            <a:extLst>
              <a:ext uri="{FF2B5EF4-FFF2-40B4-BE49-F238E27FC236}">
                <a16:creationId xmlns:a16="http://schemas.microsoft.com/office/drawing/2014/main" id="{F704E108-BA41-491A-A14B-9CFE63DCA4CD}"/>
              </a:ext>
            </a:extLst>
          </p:cNvPr>
          <p:cNvSpPr>
            <a:spLocks noGrp="1"/>
          </p:cNvSpPr>
          <p:nvPr>
            <p:ph type="body" sz="quarter" idx="26"/>
          </p:nvPr>
        </p:nvSpPr>
        <p:spPr/>
        <p:txBody>
          <a:bodyPr/>
          <a:lstStyle/>
          <a:p>
            <a:r>
              <a:rPr lang="cs-CZ" dirty="0" err="1"/>
              <a:t>Closing</a:t>
            </a:r>
            <a:r>
              <a:rPr lang="cs-CZ" dirty="0"/>
              <a:t> </a:t>
            </a:r>
            <a:r>
              <a:rPr lang="cs-CZ" dirty="0" err="1"/>
              <a:t>questions</a:t>
            </a:r>
            <a:endParaRPr lang="cs-CZ" sz="2000" dirty="0"/>
          </a:p>
        </p:txBody>
      </p:sp>
      <p:sp>
        <p:nvSpPr>
          <p:cNvPr id="7" name="Title 6">
            <a:extLst>
              <a:ext uri="{FF2B5EF4-FFF2-40B4-BE49-F238E27FC236}">
                <a16:creationId xmlns:a16="http://schemas.microsoft.com/office/drawing/2014/main" id="{E90A1B21-342C-410B-BE43-642889D9C409}"/>
              </a:ext>
            </a:extLst>
          </p:cNvPr>
          <p:cNvSpPr>
            <a:spLocks noGrp="1"/>
          </p:cNvSpPr>
          <p:nvPr>
            <p:ph type="title"/>
          </p:nvPr>
        </p:nvSpPr>
        <p:spPr/>
        <p:txBody>
          <a:bodyPr/>
          <a:lstStyle/>
          <a:p>
            <a:r>
              <a:rPr lang="cs-CZ" dirty="0"/>
              <a:t>Focus </a:t>
            </a:r>
            <a:r>
              <a:rPr lang="cs-CZ" dirty="0" err="1"/>
              <a:t>group</a:t>
            </a:r>
            <a:r>
              <a:rPr lang="cs-CZ" dirty="0"/>
              <a:t> </a:t>
            </a:r>
            <a:r>
              <a:rPr lang="cs-CZ" dirty="0" err="1"/>
              <a:t>guide</a:t>
            </a:r>
            <a:r>
              <a:rPr lang="cs-CZ" dirty="0"/>
              <a:t> </a:t>
            </a:r>
            <a:r>
              <a:rPr lang="cs-CZ" dirty="0" err="1"/>
              <a:t>structure</a:t>
            </a:r>
            <a:endParaRPr lang="en-US" dirty="0"/>
          </a:p>
        </p:txBody>
      </p:sp>
      <p:sp>
        <p:nvSpPr>
          <p:cNvPr id="10" name="Content Placeholder 9">
            <a:extLst>
              <a:ext uri="{FF2B5EF4-FFF2-40B4-BE49-F238E27FC236}">
                <a16:creationId xmlns:a16="http://schemas.microsoft.com/office/drawing/2014/main" id="{4F102346-EFFA-4058-BD10-A715ACEF8759}"/>
              </a:ext>
            </a:extLst>
          </p:cNvPr>
          <p:cNvSpPr>
            <a:spLocks noGrp="1"/>
          </p:cNvSpPr>
          <p:nvPr>
            <p:ph idx="29"/>
          </p:nvPr>
        </p:nvSpPr>
        <p:spPr>
          <a:xfrm>
            <a:off x="719999" y="1701505"/>
            <a:ext cx="5935777" cy="4139998"/>
          </a:xfrm>
        </p:spPr>
        <p:txBody>
          <a:bodyPr/>
          <a:lstStyle/>
          <a:p>
            <a:endParaRPr lang="en-US"/>
          </a:p>
          <a:p>
            <a:endParaRPr lang="en-US"/>
          </a:p>
        </p:txBody>
      </p:sp>
      <p:pic>
        <p:nvPicPr>
          <p:cNvPr id="4" name="Picture 3">
            <a:extLst>
              <a:ext uri="{FF2B5EF4-FFF2-40B4-BE49-F238E27FC236}">
                <a16:creationId xmlns:a16="http://schemas.microsoft.com/office/drawing/2014/main" id="{DB5B6869-54A2-485B-A5CE-688DD540C822}"/>
              </a:ext>
            </a:extLst>
          </p:cNvPr>
          <p:cNvPicPr>
            <a:picLocks noChangeAspect="1"/>
          </p:cNvPicPr>
          <p:nvPr/>
        </p:nvPicPr>
        <p:blipFill>
          <a:blip r:embed="rId2"/>
          <a:stretch>
            <a:fillRect/>
          </a:stretch>
        </p:blipFill>
        <p:spPr>
          <a:xfrm>
            <a:off x="1629155" y="1701505"/>
            <a:ext cx="8202170" cy="3991532"/>
          </a:xfrm>
          <a:prstGeom prst="rect">
            <a:avLst/>
          </a:prstGeom>
        </p:spPr>
      </p:pic>
    </p:spTree>
    <p:extLst>
      <p:ext uri="{BB962C8B-B14F-4D97-AF65-F5344CB8AC3E}">
        <p14:creationId xmlns:p14="http://schemas.microsoft.com/office/powerpoint/2010/main" val="31343534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ADF6494-9D6E-4A59-A63F-5B3FD20AC987}"/>
              </a:ext>
            </a:extLst>
          </p:cNvPr>
          <p:cNvSpPr>
            <a:spLocks noGrp="1"/>
          </p:cNvSpPr>
          <p:nvPr>
            <p:ph type="sldNum"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D6D6C118-631F-4A80-9886-907009361577}" type="slidenum">
              <a:rPr kumimoji="0" lang="cs-CZ" altLang="cs-CZ" sz="1200" b="0" i="0" u="none" strike="noStrike" kern="1200" cap="none" spc="0" normalizeH="0" baseline="0" noProof="0" smtClean="0">
                <a:ln>
                  <a:noFill/>
                </a:ln>
                <a:solidFill>
                  <a:srgbClr val="0000DC"/>
                </a:solidFill>
                <a:effectLst/>
                <a:uLnTx/>
                <a:uFillTx/>
                <a:latin typeface="Arial"/>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29</a:t>
            </a:fld>
            <a:endParaRPr kumimoji="0" lang="cs-CZ" altLang="cs-CZ" sz="1200" b="0" i="0" u="none" strike="noStrike" kern="1200" cap="none" spc="0" normalizeH="0" baseline="0" noProof="0">
              <a:ln>
                <a:noFill/>
              </a:ln>
              <a:solidFill>
                <a:srgbClr val="0000DC"/>
              </a:solidFill>
              <a:effectLst/>
              <a:uLnTx/>
              <a:uFillTx/>
              <a:latin typeface="Arial"/>
              <a:ea typeface="+mn-ea"/>
              <a:cs typeface="+mn-cs"/>
            </a:endParaRPr>
          </a:p>
        </p:txBody>
      </p:sp>
      <p:sp>
        <p:nvSpPr>
          <p:cNvPr id="8" name="Text Placeholder 7">
            <a:extLst>
              <a:ext uri="{FF2B5EF4-FFF2-40B4-BE49-F238E27FC236}">
                <a16:creationId xmlns:a16="http://schemas.microsoft.com/office/drawing/2014/main" id="{F704E108-BA41-491A-A14B-9CFE63DCA4CD}"/>
              </a:ext>
            </a:extLst>
          </p:cNvPr>
          <p:cNvSpPr>
            <a:spLocks noGrp="1"/>
          </p:cNvSpPr>
          <p:nvPr>
            <p:ph type="body" sz="quarter" idx="26"/>
          </p:nvPr>
        </p:nvSpPr>
        <p:spPr/>
        <p:txBody>
          <a:bodyPr/>
          <a:lstStyle/>
          <a:p>
            <a:r>
              <a:rPr lang="cs-CZ" dirty="0"/>
              <a:t>Free </a:t>
            </a:r>
            <a:r>
              <a:rPr lang="cs-CZ" dirty="0" err="1"/>
              <a:t>addition</a:t>
            </a:r>
            <a:r>
              <a:rPr lang="cs-CZ" dirty="0"/>
              <a:t>, </a:t>
            </a:r>
            <a:r>
              <a:rPr lang="cs-CZ" dirty="0" err="1"/>
              <a:t>debreefing</a:t>
            </a:r>
            <a:r>
              <a:rPr lang="cs-CZ" dirty="0"/>
              <a:t>, feedback</a:t>
            </a:r>
            <a:endParaRPr lang="cs-CZ" sz="2000" dirty="0"/>
          </a:p>
        </p:txBody>
      </p:sp>
      <p:sp>
        <p:nvSpPr>
          <p:cNvPr id="7" name="Title 6">
            <a:extLst>
              <a:ext uri="{FF2B5EF4-FFF2-40B4-BE49-F238E27FC236}">
                <a16:creationId xmlns:a16="http://schemas.microsoft.com/office/drawing/2014/main" id="{E90A1B21-342C-410B-BE43-642889D9C409}"/>
              </a:ext>
            </a:extLst>
          </p:cNvPr>
          <p:cNvSpPr>
            <a:spLocks noGrp="1"/>
          </p:cNvSpPr>
          <p:nvPr>
            <p:ph type="title"/>
          </p:nvPr>
        </p:nvSpPr>
        <p:spPr/>
        <p:txBody>
          <a:bodyPr/>
          <a:lstStyle/>
          <a:p>
            <a:r>
              <a:rPr lang="cs-CZ" dirty="0"/>
              <a:t>Focus </a:t>
            </a:r>
            <a:r>
              <a:rPr lang="cs-CZ" dirty="0" err="1"/>
              <a:t>group</a:t>
            </a:r>
            <a:r>
              <a:rPr lang="cs-CZ" dirty="0"/>
              <a:t> </a:t>
            </a:r>
            <a:r>
              <a:rPr lang="cs-CZ" dirty="0" err="1"/>
              <a:t>guide</a:t>
            </a:r>
            <a:r>
              <a:rPr lang="cs-CZ" dirty="0"/>
              <a:t> </a:t>
            </a:r>
            <a:r>
              <a:rPr lang="cs-CZ" dirty="0" err="1"/>
              <a:t>structure</a:t>
            </a:r>
            <a:endParaRPr lang="en-US" dirty="0"/>
          </a:p>
        </p:txBody>
      </p:sp>
      <p:sp>
        <p:nvSpPr>
          <p:cNvPr id="10" name="Content Placeholder 9">
            <a:extLst>
              <a:ext uri="{FF2B5EF4-FFF2-40B4-BE49-F238E27FC236}">
                <a16:creationId xmlns:a16="http://schemas.microsoft.com/office/drawing/2014/main" id="{4F102346-EFFA-4058-BD10-A715ACEF8759}"/>
              </a:ext>
            </a:extLst>
          </p:cNvPr>
          <p:cNvSpPr>
            <a:spLocks noGrp="1"/>
          </p:cNvSpPr>
          <p:nvPr>
            <p:ph idx="29"/>
          </p:nvPr>
        </p:nvSpPr>
        <p:spPr/>
        <p:txBody>
          <a:bodyPr/>
          <a:lstStyle/>
          <a:p>
            <a:endParaRPr lang="en-US"/>
          </a:p>
          <a:p>
            <a:endParaRPr lang="en-US"/>
          </a:p>
        </p:txBody>
      </p:sp>
      <p:sp>
        <p:nvSpPr>
          <p:cNvPr id="4" name="Content Placeholder 3">
            <a:extLst>
              <a:ext uri="{FF2B5EF4-FFF2-40B4-BE49-F238E27FC236}">
                <a16:creationId xmlns:a16="http://schemas.microsoft.com/office/drawing/2014/main" id="{78FBEA49-0B71-42CB-AC63-E59700B4D8A7}"/>
              </a:ext>
            </a:extLst>
          </p:cNvPr>
          <p:cNvSpPr>
            <a:spLocks noGrp="1"/>
          </p:cNvSpPr>
          <p:nvPr>
            <p:ph idx="30"/>
          </p:nvPr>
        </p:nvSpPr>
        <p:spPr>
          <a:xfrm>
            <a:off x="720000" y="1692002"/>
            <a:ext cx="5219998" cy="4139998"/>
          </a:xfrm>
        </p:spPr>
        <p:txBody>
          <a:bodyPr/>
          <a:lstStyle/>
          <a:p>
            <a:pPr>
              <a:lnSpc>
                <a:spcPct val="100000"/>
              </a:lnSpc>
            </a:pPr>
            <a:r>
              <a:rPr lang="cs-CZ" sz="2400" dirty="0" err="1"/>
              <a:t>Filling</a:t>
            </a:r>
            <a:r>
              <a:rPr lang="cs-CZ" sz="2400" dirty="0"/>
              <a:t> in "</a:t>
            </a:r>
            <a:r>
              <a:rPr lang="cs-CZ" sz="2400" dirty="0">
                <a:solidFill>
                  <a:schemeClr val="tx2"/>
                </a:solidFill>
              </a:rPr>
              <a:t>blind </a:t>
            </a:r>
            <a:r>
              <a:rPr lang="cs-CZ" sz="2400" dirty="0" err="1">
                <a:solidFill>
                  <a:schemeClr val="tx2"/>
                </a:solidFill>
              </a:rPr>
              <a:t>spots</a:t>
            </a:r>
            <a:r>
              <a:rPr lang="cs-CZ" sz="2400" dirty="0"/>
              <a:t>"</a:t>
            </a:r>
          </a:p>
          <a:p>
            <a:pPr lvl="1"/>
            <a:r>
              <a:rPr lang="en-US" sz="1800" dirty="0"/>
              <a:t>the equivalent of "diagnosis with your hand on the doorknob" in medicine</a:t>
            </a:r>
            <a:endParaRPr lang="cs-CZ" sz="1800" dirty="0"/>
          </a:p>
          <a:p>
            <a:pPr lvl="1"/>
            <a:r>
              <a:rPr lang="en-US" sz="1800" dirty="0"/>
              <a:t>indication of </a:t>
            </a:r>
            <a:r>
              <a:rPr lang="en-US" sz="1800" dirty="0">
                <a:solidFill>
                  <a:schemeClr val="tx2"/>
                </a:solidFill>
              </a:rPr>
              <a:t>omission of significant aspects </a:t>
            </a:r>
            <a:r>
              <a:rPr lang="en-US" sz="1800" dirty="0"/>
              <a:t>or possibilities of changing the way of questioning (e.g. we did not beat sensitivity)
</a:t>
            </a:r>
            <a:r>
              <a:rPr lang="cs-CZ" sz="1800" dirty="0"/>
              <a:t>do not </a:t>
            </a:r>
            <a:r>
              <a:rPr lang="cs-CZ" sz="1800" dirty="0" err="1"/>
              <a:t>underestimate</a:t>
            </a:r>
            <a:r>
              <a:rPr lang="cs-CZ" sz="1800" dirty="0"/>
              <a:t> </a:t>
            </a:r>
            <a:r>
              <a:rPr lang="cs-CZ" sz="1800" dirty="0" err="1"/>
              <a:t>time</a:t>
            </a:r>
            <a:endParaRPr lang="cs-CZ" sz="1800" dirty="0"/>
          </a:p>
          <a:p>
            <a:pPr>
              <a:lnSpc>
                <a:spcPct val="100000"/>
              </a:lnSpc>
            </a:pPr>
            <a:r>
              <a:rPr lang="en-US" sz="2400" dirty="0"/>
              <a:t>Invitation to </a:t>
            </a:r>
            <a:r>
              <a:rPr lang="en-US" sz="2400" dirty="0">
                <a:solidFill>
                  <a:schemeClr val="tx2"/>
                </a:solidFill>
              </a:rPr>
              <a:t>reflect on progress and impressions, control of harm</a:t>
            </a:r>
            <a:endParaRPr lang="cs-CZ" sz="2400" dirty="0">
              <a:solidFill>
                <a:schemeClr val="tx2"/>
              </a:solidFill>
            </a:endParaRPr>
          </a:p>
          <a:p>
            <a:pPr>
              <a:lnSpc>
                <a:spcPct val="100000"/>
              </a:lnSpc>
            </a:pPr>
            <a:r>
              <a:rPr lang="en-US" sz="2400" dirty="0"/>
              <a:t>Opportunity to </a:t>
            </a:r>
            <a:r>
              <a:rPr lang="en-US" sz="2400" dirty="0">
                <a:solidFill>
                  <a:schemeClr val="tx2"/>
                </a:solidFill>
              </a:rPr>
              <a:t>further </a:t>
            </a:r>
            <a:r>
              <a:rPr lang="cs-CZ" sz="2400" dirty="0">
                <a:solidFill>
                  <a:schemeClr val="tx2"/>
                </a:solidFill>
              </a:rPr>
              <a:t>(re-)</a:t>
            </a:r>
            <a:r>
              <a:rPr lang="en-US" sz="2400" dirty="0">
                <a:solidFill>
                  <a:schemeClr val="tx2"/>
                </a:solidFill>
              </a:rPr>
              <a:t>explain the purpose</a:t>
            </a:r>
            <a:r>
              <a:rPr lang="en-US" sz="2400" dirty="0"/>
              <a:t> and process</a:t>
            </a:r>
            <a:endParaRPr lang="cs-CZ" sz="2400" dirty="0"/>
          </a:p>
          <a:p>
            <a:pPr>
              <a:lnSpc>
                <a:spcPct val="100000"/>
              </a:lnSpc>
            </a:pPr>
            <a:r>
              <a:rPr lang="en-US" sz="2400" dirty="0">
                <a:solidFill>
                  <a:srgbClr val="0000DC"/>
                </a:solidFill>
              </a:rPr>
              <a:t>Thank you, </a:t>
            </a:r>
            <a:r>
              <a:rPr lang="en-US" sz="2400" dirty="0"/>
              <a:t>farewell, invitation to take refreshments away</a:t>
            </a:r>
            <a:endParaRPr lang="cs-CZ" dirty="0"/>
          </a:p>
        </p:txBody>
      </p:sp>
      <p:pic>
        <p:nvPicPr>
          <p:cNvPr id="13" name="Picture 12">
            <a:extLst>
              <a:ext uri="{FF2B5EF4-FFF2-40B4-BE49-F238E27FC236}">
                <a16:creationId xmlns:a16="http://schemas.microsoft.com/office/drawing/2014/main" id="{15E0ED96-62BE-461D-8C61-2F5A58D20805}"/>
              </a:ext>
            </a:extLst>
          </p:cNvPr>
          <p:cNvPicPr>
            <a:picLocks noChangeAspect="1"/>
          </p:cNvPicPr>
          <p:nvPr/>
        </p:nvPicPr>
        <p:blipFill>
          <a:blip r:embed="rId2"/>
          <a:stretch>
            <a:fillRect/>
          </a:stretch>
        </p:blipFill>
        <p:spPr>
          <a:xfrm>
            <a:off x="6869722" y="1701505"/>
            <a:ext cx="4788877" cy="4214510"/>
          </a:xfrm>
          <a:prstGeom prst="rect">
            <a:avLst/>
          </a:prstGeom>
        </p:spPr>
      </p:pic>
      <p:sp>
        <p:nvSpPr>
          <p:cNvPr id="14" name="Oval 13">
            <a:extLst>
              <a:ext uri="{FF2B5EF4-FFF2-40B4-BE49-F238E27FC236}">
                <a16:creationId xmlns:a16="http://schemas.microsoft.com/office/drawing/2014/main" id="{229D88BB-1831-471B-AE52-A33094BC591F}"/>
              </a:ext>
            </a:extLst>
          </p:cNvPr>
          <p:cNvSpPr/>
          <p:nvPr/>
        </p:nvSpPr>
        <p:spPr bwMode="auto">
          <a:xfrm>
            <a:off x="7838116" y="5156495"/>
            <a:ext cx="1319550" cy="419903"/>
          </a:xfrm>
          <a:prstGeom prst="ellipse">
            <a:avLst/>
          </a:prstGeom>
          <a:noFill/>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err="1">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40493575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11BFAC38-0C43-4013-A65F-29C71989EEA2}"/>
              </a:ext>
            </a:extLst>
          </p:cNvPr>
          <p:cNvSpPr>
            <a:spLocks noGrp="1"/>
          </p:cNvSpPr>
          <p:nvPr>
            <p:ph type="sldNum" sz="quarter" idx="11"/>
          </p:nvPr>
        </p:nvSpPr>
        <p:spPr/>
        <p:txBody>
          <a:bodyPr/>
          <a:lstStyle/>
          <a:p>
            <a:fld id="{0970407D-EE58-4A0B-824B-1D3AE42DD9CF}" type="slidenum">
              <a:rPr lang="cs-CZ" altLang="cs-CZ" smtClean="0"/>
              <a:pPr/>
              <a:t>3</a:t>
            </a:fld>
            <a:endParaRPr lang="cs-CZ" altLang="cs-CZ" dirty="0"/>
          </a:p>
        </p:txBody>
      </p:sp>
      <p:sp>
        <p:nvSpPr>
          <p:cNvPr id="7" name="Zástupný text 6">
            <a:extLst>
              <a:ext uri="{FF2B5EF4-FFF2-40B4-BE49-F238E27FC236}">
                <a16:creationId xmlns:a16="http://schemas.microsoft.com/office/drawing/2014/main" id="{07645AD8-7C3A-4D26-9AC5-8A758C70499F}"/>
              </a:ext>
            </a:extLst>
          </p:cNvPr>
          <p:cNvSpPr>
            <a:spLocks noGrp="1"/>
          </p:cNvSpPr>
          <p:nvPr>
            <p:ph type="body" sz="quarter" idx="13"/>
          </p:nvPr>
        </p:nvSpPr>
        <p:spPr/>
        <p:txBody>
          <a:bodyPr/>
          <a:lstStyle/>
          <a:p>
            <a:r>
              <a:rPr lang="en-US" dirty="0"/>
              <a:t>What do you know or how do you imagine a focus group?</a:t>
            </a:r>
          </a:p>
        </p:txBody>
      </p:sp>
      <p:sp>
        <p:nvSpPr>
          <p:cNvPr id="4" name="Nadpis 3">
            <a:extLst>
              <a:ext uri="{FF2B5EF4-FFF2-40B4-BE49-F238E27FC236}">
                <a16:creationId xmlns:a16="http://schemas.microsoft.com/office/drawing/2014/main" id="{CECE22E3-DDA0-4686-A035-FF2BB0CBE235}"/>
              </a:ext>
            </a:extLst>
          </p:cNvPr>
          <p:cNvSpPr>
            <a:spLocks noGrp="1"/>
          </p:cNvSpPr>
          <p:nvPr>
            <p:ph type="title"/>
          </p:nvPr>
        </p:nvSpPr>
        <p:spPr/>
        <p:txBody>
          <a:bodyPr/>
          <a:lstStyle/>
          <a:p>
            <a:r>
              <a:rPr lang="en-US" dirty="0"/>
              <a:t>Question for the beginning</a:t>
            </a:r>
          </a:p>
        </p:txBody>
      </p:sp>
      <p:sp>
        <p:nvSpPr>
          <p:cNvPr id="6" name="Zástupný obsah 5">
            <a:extLst>
              <a:ext uri="{FF2B5EF4-FFF2-40B4-BE49-F238E27FC236}">
                <a16:creationId xmlns:a16="http://schemas.microsoft.com/office/drawing/2014/main" id="{CDAEE578-67AC-44AA-BE04-CC6F0FD80894}"/>
              </a:ext>
            </a:extLst>
          </p:cNvPr>
          <p:cNvSpPr>
            <a:spLocks noGrp="1"/>
          </p:cNvSpPr>
          <p:nvPr>
            <p:ph idx="1"/>
          </p:nvPr>
        </p:nvSpPr>
        <p:spPr/>
        <p:txBody>
          <a:bodyPr/>
          <a:lstStyle/>
          <a:p>
            <a:endParaRPr lang="en-US" dirty="0"/>
          </a:p>
        </p:txBody>
      </p:sp>
    </p:spTree>
    <p:extLst>
      <p:ext uri="{BB962C8B-B14F-4D97-AF65-F5344CB8AC3E}">
        <p14:creationId xmlns:p14="http://schemas.microsoft.com/office/powerpoint/2010/main" val="6256750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ADF6494-9D6E-4A59-A63F-5B3FD20AC987}"/>
              </a:ext>
            </a:extLst>
          </p:cNvPr>
          <p:cNvSpPr>
            <a:spLocks noGrp="1"/>
          </p:cNvSpPr>
          <p:nvPr>
            <p:ph type="sldNum"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D6D6C118-631F-4A80-9886-907009361577}" type="slidenum">
              <a:rPr kumimoji="0" lang="cs-CZ" altLang="cs-CZ" sz="1200" b="0" i="0" u="none" strike="noStrike" kern="1200" cap="none" spc="0" normalizeH="0" baseline="0" noProof="0" smtClean="0">
                <a:ln>
                  <a:noFill/>
                </a:ln>
                <a:solidFill>
                  <a:srgbClr val="0000DC"/>
                </a:solidFill>
                <a:effectLst/>
                <a:uLnTx/>
                <a:uFillTx/>
                <a:latin typeface="Arial"/>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30</a:t>
            </a:fld>
            <a:endParaRPr kumimoji="0" lang="cs-CZ" altLang="cs-CZ" sz="1200" b="0" i="0" u="none" strike="noStrike" kern="1200" cap="none" spc="0" normalizeH="0" baseline="0" noProof="0">
              <a:ln>
                <a:noFill/>
              </a:ln>
              <a:solidFill>
                <a:srgbClr val="0000DC"/>
              </a:solidFill>
              <a:effectLst/>
              <a:uLnTx/>
              <a:uFillTx/>
              <a:latin typeface="Arial"/>
              <a:ea typeface="+mn-ea"/>
              <a:cs typeface="+mn-cs"/>
            </a:endParaRPr>
          </a:p>
        </p:txBody>
      </p:sp>
      <p:sp>
        <p:nvSpPr>
          <p:cNvPr id="8" name="Text Placeholder 7">
            <a:extLst>
              <a:ext uri="{FF2B5EF4-FFF2-40B4-BE49-F238E27FC236}">
                <a16:creationId xmlns:a16="http://schemas.microsoft.com/office/drawing/2014/main" id="{F704E108-BA41-491A-A14B-9CFE63DCA4CD}"/>
              </a:ext>
            </a:extLst>
          </p:cNvPr>
          <p:cNvSpPr>
            <a:spLocks noGrp="1"/>
          </p:cNvSpPr>
          <p:nvPr>
            <p:ph type="body" sz="quarter" idx="26"/>
          </p:nvPr>
        </p:nvSpPr>
        <p:spPr/>
        <p:txBody>
          <a:bodyPr/>
          <a:lstStyle/>
          <a:p>
            <a:r>
              <a:rPr lang="cs-CZ" dirty="0"/>
              <a:t>Free </a:t>
            </a:r>
            <a:r>
              <a:rPr lang="cs-CZ" dirty="0" err="1"/>
              <a:t>addition</a:t>
            </a:r>
            <a:r>
              <a:rPr lang="cs-CZ" dirty="0"/>
              <a:t>, </a:t>
            </a:r>
            <a:r>
              <a:rPr lang="cs-CZ" dirty="0" err="1"/>
              <a:t>debreefing</a:t>
            </a:r>
            <a:r>
              <a:rPr lang="cs-CZ" dirty="0"/>
              <a:t>, feedback</a:t>
            </a:r>
            <a:endParaRPr lang="cs-CZ" sz="2000" dirty="0"/>
          </a:p>
        </p:txBody>
      </p:sp>
      <p:sp>
        <p:nvSpPr>
          <p:cNvPr id="7" name="Title 6">
            <a:extLst>
              <a:ext uri="{FF2B5EF4-FFF2-40B4-BE49-F238E27FC236}">
                <a16:creationId xmlns:a16="http://schemas.microsoft.com/office/drawing/2014/main" id="{E90A1B21-342C-410B-BE43-642889D9C409}"/>
              </a:ext>
            </a:extLst>
          </p:cNvPr>
          <p:cNvSpPr>
            <a:spLocks noGrp="1"/>
          </p:cNvSpPr>
          <p:nvPr>
            <p:ph type="title"/>
          </p:nvPr>
        </p:nvSpPr>
        <p:spPr/>
        <p:txBody>
          <a:bodyPr/>
          <a:lstStyle/>
          <a:p>
            <a:r>
              <a:rPr lang="cs-CZ" dirty="0"/>
              <a:t>Focus </a:t>
            </a:r>
            <a:r>
              <a:rPr lang="cs-CZ" dirty="0" err="1"/>
              <a:t>group</a:t>
            </a:r>
            <a:r>
              <a:rPr lang="cs-CZ" dirty="0"/>
              <a:t> </a:t>
            </a:r>
            <a:r>
              <a:rPr lang="cs-CZ" dirty="0" err="1"/>
              <a:t>guide</a:t>
            </a:r>
            <a:r>
              <a:rPr lang="cs-CZ" dirty="0"/>
              <a:t> </a:t>
            </a:r>
            <a:r>
              <a:rPr lang="cs-CZ" dirty="0" err="1"/>
              <a:t>structure</a:t>
            </a:r>
            <a:endParaRPr lang="en-US" dirty="0"/>
          </a:p>
        </p:txBody>
      </p:sp>
      <p:sp>
        <p:nvSpPr>
          <p:cNvPr id="10" name="Content Placeholder 9">
            <a:extLst>
              <a:ext uri="{FF2B5EF4-FFF2-40B4-BE49-F238E27FC236}">
                <a16:creationId xmlns:a16="http://schemas.microsoft.com/office/drawing/2014/main" id="{4F102346-EFFA-4058-BD10-A715ACEF8759}"/>
              </a:ext>
            </a:extLst>
          </p:cNvPr>
          <p:cNvSpPr>
            <a:spLocks noGrp="1"/>
          </p:cNvSpPr>
          <p:nvPr>
            <p:ph idx="29"/>
          </p:nvPr>
        </p:nvSpPr>
        <p:spPr/>
        <p:txBody>
          <a:bodyPr/>
          <a:lstStyle/>
          <a:p>
            <a:endParaRPr lang="en-US"/>
          </a:p>
          <a:p>
            <a:endParaRPr lang="en-US"/>
          </a:p>
        </p:txBody>
      </p:sp>
      <p:pic>
        <p:nvPicPr>
          <p:cNvPr id="5" name="Picture 4">
            <a:extLst>
              <a:ext uri="{FF2B5EF4-FFF2-40B4-BE49-F238E27FC236}">
                <a16:creationId xmlns:a16="http://schemas.microsoft.com/office/drawing/2014/main" id="{19B1C9BB-42EE-4F3D-A605-35E89123F9DA}"/>
              </a:ext>
            </a:extLst>
          </p:cNvPr>
          <p:cNvPicPr>
            <a:picLocks noChangeAspect="1"/>
          </p:cNvPicPr>
          <p:nvPr/>
        </p:nvPicPr>
        <p:blipFill>
          <a:blip r:embed="rId2"/>
          <a:stretch>
            <a:fillRect/>
          </a:stretch>
        </p:blipFill>
        <p:spPr>
          <a:xfrm>
            <a:off x="1753176" y="2619262"/>
            <a:ext cx="8373644" cy="1619476"/>
          </a:xfrm>
          <a:prstGeom prst="rect">
            <a:avLst/>
          </a:prstGeom>
        </p:spPr>
      </p:pic>
    </p:spTree>
    <p:extLst>
      <p:ext uri="{BB962C8B-B14F-4D97-AF65-F5344CB8AC3E}">
        <p14:creationId xmlns:p14="http://schemas.microsoft.com/office/powerpoint/2010/main" val="222401780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ADF6494-9D6E-4A59-A63F-5B3FD20AC987}"/>
              </a:ext>
            </a:extLst>
          </p:cNvPr>
          <p:cNvSpPr>
            <a:spLocks noGrp="1"/>
          </p:cNvSpPr>
          <p:nvPr>
            <p:ph type="sldNum"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D6D6C118-631F-4A80-9886-907009361577}" type="slidenum">
              <a:rPr kumimoji="0" lang="cs-CZ" altLang="cs-CZ" sz="1200" b="0" i="0" u="none" strike="noStrike" kern="1200" cap="none" spc="0" normalizeH="0" baseline="0" noProof="0" smtClean="0">
                <a:ln>
                  <a:noFill/>
                </a:ln>
                <a:solidFill>
                  <a:srgbClr val="0000DC"/>
                </a:solidFill>
                <a:effectLst/>
                <a:uLnTx/>
                <a:uFillTx/>
                <a:latin typeface="Arial"/>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31</a:t>
            </a:fld>
            <a:endParaRPr kumimoji="0" lang="cs-CZ" altLang="cs-CZ" sz="1200" b="0" i="0" u="none" strike="noStrike" kern="1200" cap="none" spc="0" normalizeH="0" baseline="0" noProof="0">
              <a:ln>
                <a:noFill/>
              </a:ln>
              <a:solidFill>
                <a:srgbClr val="0000DC"/>
              </a:solidFill>
              <a:effectLst/>
              <a:uLnTx/>
              <a:uFillTx/>
              <a:latin typeface="Arial"/>
              <a:ea typeface="+mn-ea"/>
              <a:cs typeface="+mn-cs"/>
            </a:endParaRPr>
          </a:p>
        </p:txBody>
      </p:sp>
      <p:sp>
        <p:nvSpPr>
          <p:cNvPr id="8" name="Text Placeholder 7">
            <a:extLst>
              <a:ext uri="{FF2B5EF4-FFF2-40B4-BE49-F238E27FC236}">
                <a16:creationId xmlns:a16="http://schemas.microsoft.com/office/drawing/2014/main" id="{F704E108-BA41-491A-A14B-9CFE63DCA4CD}"/>
              </a:ext>
            </a:extLst>
          </p:cNvPr>
          <p:cNvSpPr>
            <a:spLocks noGrp="1"/>
          </p:cNvSpPr>
          <p:nvPr>
            <p:ph type="body" sz="quarter" idx="26"/>
          </p:nvPr>
        </p:nvSpPr>
        <p:spPr/>
        <p:txBody>
          <a:bodyPr/>
          <a:lstStyle/>
          <a:p>
            <a:r>
              <a:rPr lang="cs-CZ" sz="2000" dirty="0" err="1"/>
              <a:t>Probes</a:t>
            </a:r>
            <a:endParaRPr lang="cs-CZ" sz="2000" dirty="0"/>
          </a:p>
        </p:txBody>
      </p:sp>
      <p:sp>
        <p:nvSpPr>
          <p:cNvPr id="7" name="Title 6">
            <a:extLst>
              <a:ext uri="{FF2B5EF4-FFF2-40B4-BE49-F238E27FC236}">
                <a16:creationId xmlns:a16="http://schemas.microsoft.com/office/drawing/2014/main" id="{E90A1B21-342C-410B-BE43-642889D9C409}"/>
              </a:ext>
            </a:extLst>
          </p:cNvPr>
          <p:cNvSpPr>
            <a:spLocks noGrp="1"/>
          </p:cNvSpPr>
          <p:nvPr>
            <p:ph type="title"/>
          </p:nvPr>
        </p:nvSpPr>
        <p:spPr/>
        <p:txBody>
          <a:bodyPr/>
          <a:lstStyle/>
          <a:p>
            <a:r>
              <a:rPr lang="cs-CZ" dirty="0"/>
              <a:t>Focus </a:t>
            </a:r>
            <a:r>
              <a:rPr lang="cs-CZ" dirty="0" err="1"/>
              <a:t>group</a:t>
            </a:r>
            <a:r>
              <a:rPr lang="cs-CZ" dirty="0"/>
              <a:t> </a:t>
            </a:r>
            <a:r>
              <a:rPr lang="cs-CZ" dirty="0" err="1"/>
              <a:t>guide</a:t>
            </a:r>
            <a:r>
              <a:rPr lang="cs-CZ" dirty="0"/>
              <a:t> </a:t>
            </a:r>
            <a:r>
              <a:rPr lang="cs-CZ" dirty="0" err="1"/>
              <a:t>structure</a:t>
            </a:r>
            <a:endParaRPr lang="en-US" dirty="0"/>
          </a:p>
        </p:txBody>
      </p:sp>
      <p:sp>
        <p:nvSpPr>
          <p:cNvPr id="10" name="Content Placeholder 9">
            <a:extLst>
              <a:ext uri="{FF2B5EF4-FFF2-40B4-BE49-F238E27FC236}">
                <a16:creationId xmlns:a16="http://schemas.microsoft.com/office/drawing/2014/main" id="{4F102346-EFFA-4058-BD10-A715ACEF8759}"/>
              </a:ext>
            </a:extLst>
          </p:cNvPr>
          <p:cNvSpPr>
            <a:spLocks noGrp="1"/>
          </p:cNvSpPr>
          <p:nvPr>
            <p:ph idx="29"/>
          </p:nvPr>
        </p:nvSpPr>
        <p:spPr/>
        <p:txBody>
          <a:bodyPr/>
          <a:lstStyle/>
          <a:p>
            <a:endParaRPr lang="en-US"/>
          </a:p>
          <a:p>
            <a:endParaRPr lang="en-US"/>
          </a:p>
        </p:txBody>
      </p:sp>
      <p:sp>
        <p:nvSpPr>
          <p:cNvPr id="11" name="TextovéPole 10">
            <a:extLst>
              <a:ext uri="{FF2B5EF4-FFF2-40B4-BE49-F238E27FC236}">
                <a16:creationId xmlns:a16="http://schemas.microsoft.com/office/drawing/2014/main" id="{2477E990-3F4E-4628-BC9F-9C704B955D2F}"/>
              </a:ext>
            </a:extLst>
          </p:cNvPr>
          <p:cNvSpPr txBox="1"/>
          <p:nvPr/>
        </p:nvSpPr>
        <p:spPr>
          <a:xfrm>
            <a:off x="584434" y="1915665"/>
            <a:ext cx="10752475" cy="4059766"/>
          </a:xfrm>
          <a:prstGeom prst="rect">
            <a:avLst/>
          </a:prstGeom>
          <a:noFill/>
        </p:spPr>
        <p:txBody>
          <a:bodyPr wrap="square">
            <a:spAutoFit/>
          </a:bodyPr>
          <a:lstStyle/>
          <a:p>
            <a:pPr marL="252000" marR="0" lvl="0" indent="-180000" algn="l" defTabSz="914400" rtl="0" eaLnBrk="1" fontAlgn="base" latinLnBrk="0" hangingPunct="1">
              <a:lnSpc>
                <a:spcPts val="3600"/>
              </a:lnSpc>
              <a:spcBef>
                <a:spcPts val="0"/>
              </a:spcBef>
              <a:spcAft>
                <a:spcPct val="0"/>
              </a:spcAft>
              <a:buClr>
                <a:srgbClr val="0000DC"/>
              </a:buClr>
              <a:buSzPct val="100000"/>
              <a:buFont typeface="Arial" panose="020B0604020202020204" pitchFamily="34" charset="0"/>
              <a:buChar char="̶"/>
              <a:tabLst/>
              <a:defRPr/>
            </a:pPr>
            <a:r>
              <a:rPr kumimoji="0" lang="cs-CZ" sz="2800" b="0" i="0" u="none" strike="noStrike" kern="0" cap="none" spc="0" normalizeH="0" baseline="0" noProof="0" dirty="0" err="1">
                <a:ln>
                  <a:noFill/>
                </a:ln>
                <a:solidFill>
                  <a:srgbClr val="0000DC"/>
                </a:solidFill>
                <a:effectLst/>
                <a:uLnTx/>
                <a:uFillTx/>
                <a:latin typeface="Arial"/>
                <a:ea typeface="+mn-ea"/>
                <a:cs typeface="+mn-cs"/>
              </a:rPr>
              <a:t>Complementary</a:t>
            </a:r>
            <a:r>
              <a:rPr kumimoji="0" lang="cs-CZ" sz="2800" b="0" i="0" u="none" strike="noStrike" kern="0" cap="none" spc="0" normalizeH="0" baseline="0" noProof="0" dirty="0">
                <a:ln>
                  <a:noFill/>
                </a:ln>
                <a:solidFill>
                  <a:srgbClr val="0000DC"/>
                </a:solidFill>
                <a:effectLst/>
                <a:uLnTx/>
                <a:uFillTx/>
                <a:latin typeface="Arial"/>
                <a:ea typeface="+mn-ea"/>
                <a:cs typeface="+mn-cs"/>
              </a:rPr>
              <a:t> </a:t>
            </a:r>
            <a:r>
              <a:rPr kumimoji="0" lang="cs-CZ" sz="2800" b="0" i="0" u="none" strike="noStrike" kern="0" cap="none" spc="0" normalizeH="0" baseline="0" noProof="0" dirty="0" err="1">
                <a:ln>
                  <a:noFill/>
                </a:ln>
                <a:solidFill>
                  <a:srgbClr val="0000DC"/>
                </a:solidFill>
                <a:effectLst/>
                <a:uLnTx/>
                <a:uFillTx/>
                <a:latin typeface="Arial"/>
                <a:ea typeface="+mn-ea"/>
                <a:cs typeface="+mn-cs"/>
              </a:rPr>
              <a:t>questions</a:t>
            </a:r>
            <a:endParaRPr kumimoji="0" lang="cs-CZ" sz="2800" b="0" i="0" u="none" strike="noStrike" kern="0" cap="none" spc="0" normalizeH="0" baseline="0" noProof="0" dirty="0">
              <a:ln>
                <a:noFill/>
              </a:ln>
              <a:solidFill>
                <a:srgbClr val="0000DC"/>
              </a:solidFill>
              <a:effectLst/>
              <a:uLnTx/>
              <a:uFillTx/>
              <a:latin typeface="Arial"/>
              <a:ea typeface="+mn-ea"/>
              <a:cs typeface="+mn-cs"/>
            </a:endParaRPr>
          </a:p>
          <a:p>
            <a:pPr marL="252000" marR="0" lvl="0" indent="-180000" algn="l" defTabSz="914400" rtl="0" eaLnBrk="1" fontAlgn="base" latinLnBrk="0" hangingPunct="1">
              <a:lnSpc>
                <a:spcPts val="3600"/>
              </a:lnSpc>
              <a:spcBef>
                <a:spcPts val="0"/>
              </a:spcBef>
              <a:spcAft>
                <a:spcPct val="0"/>
              </a:spcAft>
              <a:buClr>
                <a:srgbClr val="0000DC"/>
              </a:buClr>
              <a:buSzPct val="100000"/>
              <a:buFont typeface="Arial" panose="020B0604020202020204" pitchFamily="34" charset="0"/>
              <a:buChar char="̶"/>
              <a:tabLst/>
              <a:defRPr/>
            </a:pPr>
            <a:r>
              <a:rPr kumimoji="0" lang="en-US" sz="2800" b="0" i="0" u="none" strike="noStrike" kern="0" cap="none" spc="0" normalizeH="0" baseline="0" noProof="0" dirty="0">
                <a:ln>
                  <a:noFill/>
                </a:ln>
                <a:solidFill>
                  <a:srgbClr val="000000"/>
                </a:solidFill>
                <a:effectLst/>
                <a:uLnTx/>
                <a:uFillTx/>
                <a:latin typeface="Arial"/>
                <a:ea typeface="+mn-ea"/>
                <a:cs typeface="+mn-cs"/>
              </a:rPr>
              <a:t>Maintain the moderator's </a:t>
            </a:r>
            <a:r>
              <a:rPr kumimoji="0" lang="en-US" sz="2800" b="0" i="0" u="none" strike="noStrike" kern="0" cap="none" spc="0" normalizeH="0" baseline="0" noProof="0" dirty="0">
                <a:ln>
                  <a:noFill/>
                </a:ln>
                <a:solidFill>
                  <a:schemeClr val="tx2"/>
                </a:solidFill>
                <a:effectLst/>
                <a:uLnTx/>
                <a:uFillTx/>
                <a:latin typeface="Arial"/>
                <a:ea typeface="+mn-ea"/>
                <a:cs typeface="+mn-cs"/>
              </a:rPr>
              <a:t>focus</a:t>
            </a:r>
            <a:r>
              <a:rPr kumimoji="0" lang="en-US" sz="2800" b="0" i="0" u="none" strike="noStrike" kern="0" cap="none" spc="0" normalizeH="0" baseline="0" noProof="0" dirty="0">
                <a:ln>
                  <a:noFill/>
                </a:ln>
                <a:solidFill>
                  <a:srgbClr val="000000"/>
                </a:solidFill>
                <a:effectLst/>
                <a:uLnTx/>
                <a:uFillTx/>
                <a:latin typeface="Arial"/>
                <a:ea typeface="+mn-ea"/>
                <a:cs typeface="+mn-cs"/>
              </a:rPr>
              <a:t> (memory tool)</a:t>
            </a:r>
            <a:endParaRPr kumimoji="0" lang="cs-CZ" sz="2800" b="0" i="0" u="none" strike="noStrike" kern="0" cap="none" spc="0" normalizeH="0" baseline="0" noProof="0" dirty="0">
              <a:ln>
                <a:noFill/>
              </a:ln>
              <a:solidFill>
                <a:srgbClr val="000000"/>
              </a:solidFill>
              <a:effectLst/>
              <a:uLnTx/>
              <a:uFillTx/>
              <a:latin typeface="Arial"/>
              <a:ea typeface="+mn-ea"/>
              <a:cs typeface="+mn-cs"/>
            </a:endParaRPr>
          </a:p>
          <a:p>
            <a:pPr marL="252000" marR="0" lvl="0" indent="-180000" algn="l" defTabSz="914400" rtl="0" eaLnBrk="1" fontAlgn="base" latinLnBrk="0" hangingPunct="1">
              <a:lnSpc>
                <a:spcPts val="3600"/>
              </a:lnSpc>
              <a:spcBef>
                <a:spcPts val="0"/>
              </a:spcBef>
              <a:spcAft>
                <a:spcPct val="0"/>
              </a:spcAft>
              <a:buClr>
                <a:srgbClr val="0000DC"/>
              </a:buClr>
              <a:buSzPct val="100000"/>
              <a:buFont typeface="Arial" panose="020B0604020202020204" pitchFamily="34" charset="0"/>
              <a:buChar char="̶"/>
              <a:tabLst/>
              <a:defRPr/>
            </a:pPr>
            <a:r>
              <a:rPr kumimoji="0" lang="en-US" sz="2800" b="0" i="0" u="none" strike="noStrike" kern="0" cap="none" spc="0" normalizeH="0" baseline="0" noProof="0" dirty="0">
                <a:ln>
                  <a:noFill/>
                </a:ln>
                <a:solidFill>
                  <a:srgbClr val="000000"/>
                </a:solidFill>
                <a:effectLst/>
                <a:uLnTx/>
                <a:uFillTx/>
                <a:latin typeface="Arial"/>
                <a:ea typeface="+mn-ea"/>
                <a:cs typeface="+mn-cs"/>
              </a:rPr>
              <a:t>When it's not enough, they </a:t>
            </a:r>
            <a:r>
              <a:rPr kumimoji="0" lang="en-US" sz="2800" b="0" i="0" u="none" strike="noStrike" kern="0" cap="none" spc="0" normalizeH="0" baseline="0" noProof="0" dirty="0">
                <a:ln>
                  <a:noFill/>
                </a:ln>
                <a:solidFill>
                  <a:schemeClr val="tx2"/>
                </a:solidFill>
                <a:effectLst/>
                <a:uLnTx/>
                <a:uFillTx/>
                <a:latin typeface="Arial"/>
                <a:ea typeface="+mn-ea"/>
                <a:cs typeface="+mn-cs"/>
              </a:rPr>
              <a:t>point to new perspectives</a:t>
            </a:r>
            <a:endParaRPr kumimoji="0" lang="cs-CZ" sz="2800" b="0" i="0" u="none" strike="noStrike" kern="0" cap="none" spc="0" normalizeH="0" baseline="0" noProof="0" dirty="0">
              <a:ln>
                <a:noFill/>
              </a:ln>
              <a:solidFill>
                <a:schemeClr val="tx2"/>
              </a:solidFill>
              <a:effectLst/>
              <a:uLnTx/>
              <a:uFillTx/>
              <a:latin typeface="Arial"/>
              <a:ea typeface="+mn-ea"/>
              <a:cs typeface="+mn-cs"/>
            </a:endParaRPr>
          </a:p>
          <a:p>
            <a:pPr marL="252000" lvl="0" indent="-180000" fontAlgn="base">
              <a:lnSpc>
                <a:spcPts val="3600"/>
              </a:lnSpc>
              <a:spcAft>
                <a:spcPct val="0"/>
              </a:spcAft>
              <a:buClr>
                <a:srgbClr val="0000DC"/>
              </a:buClr>
              <a:buSzPct val="100000"/>
              <a:buFont typeface="Arial" panose="020B0604020202020204" pitchFamily="34" charset="0"/>
              <a:buChar char="̶"/>
              <a:defRPr/>
            </a:pPr>
            <a:r>
              <a:rPr lang="en-US" sz="2800" kern="0" dirty="0">
                <a:solidFill>
                  <a:srgbClr val="000000"/>
                </a:solidFill>
              </a:rPr>
              <a:t>They are generated from </a:t>
            </a:r>
            <a:r>
              <a:rPr lang="en-US" sz="2800" kern="0" dirty="0">
                <a:solidFill>
                  <a:schemeClr val="tx2"/>
                </a:solidFill>
              </a:rPr>
              <a:t>available knowledge and research invention</a:t>
            </a:r>
            <a:r>
              <a:rPr lang="en-US" sz="2800" kern="0" dirty="0">
                <a:solidFill>
                  <a:srgbClr val="000000"/>
                </a:solidFill>
              </a:rPr>
              <a:t>
</a:t>
            </a:r>
            <a:r>
              <a:rPr kumimoji="0" lang="en-US" sz="2800" b="0" i="0" u="none" strike="noStrike" kern="0" cap="none" spc="0" normalizeH="0" baseline="0" noProof="0" dirty="0">
                <a:ln>
                  <a:noFill/>
                </a:ln>
                <a:solidFill>
                  <a:srgbClr val="000000"/>
                </a:solidFill>
                <a:effectLst/>
                <a:uLnTx/>
                <a:uFillTx/>
                <a:latin typeface="Arial"/>
                <a:ea typeface="+mn-ea"/>
                <a:cs typeface="+mn-cs"/>
              </a:rPr>
              <a:t> There's </a:t>
            </a:r>
            <a:r>
              <a:rPr kumimoji="0" lang="en-US" sz="2800" b="0" i="0" u="none" strike="noStrike" kern="0" cap="none" spc="0" normalizeH="0" baseline="0" noProof="0" dirty="0">
                <a:ln>
                  <a:noFill/>
                </a:ln>
                <a:solidFill>
                  <a:schemeClr val="tx2"/>
                </a:solidFill>
                <a:effectLst/>
                <a:uLnTx/>
                <a:uFillTx/>
                <a:latin typeface="Arial"/>
                <a:ea typeface="+mn-ea"/>
                <a:cs typeface="+mn-cs"/>
              </a:rPr>
              <a:t>no need to overload the debate</a:t>
            </a:r>
            <a:r>
              <a:rPr kumimoji="0" lang="cs-CZ" sz="2800" b="0" i="0" u="none" strike="noStrike" kern="0" cap="none" spc="0" normalizeH="0" baseline="0" noProof="0" dirty="0">
                <a:ln>
                  <a:noFill/>
                </a:ln>
                <a:solidFill>
                  <a:srgbClr val="000000"/>
                </a:solidFill>
                <a:effectLst/>
                <a:uLnTx/>
                <a:uFillTx/>
                <a:latin typeface="Arial"/>
                <a:ea typeface="+mn-ea"/>
                <a:cs typeface="+mn-cs"/>
              </a:rPr>
              <a:t>:</a:t>
            </a:r>
          </a:p>
          <a:p>
            <a:pPr marL="504000" marR="0" lvl="1" indent="-180000" algn="l" defTabSz="914400" rtl="0" eaLnBrk="1" fontAlgn="base" latinLnBrk="0" hangingPunct="1">
              <a:lnSpc>
                <a:spcPct val="100000"/>
              </a:lnSpc>
              <a:spcBef>
                <a:spcPts val="0"/>
              </a:spcBef>
              <a:spcAft>
                <a:spcPct val="0"/>
              </a:spcAft>
              <a:buClr>
                <a:srgbClr val="0000DC"/>
              </a:buClr>
              <a:buSzPct val="100000"/>
              <a:buFont typeface="Arial" panose="020B0604020202020204" pitchFamily="34" charset="0"/>
              <a:buChar char="̶"/>
              <a:tabLst/>
              <a:defRPr/>
            </a:pPr>
            <a:r>
              <a:rPr kumimoji="0" lang="en-US" sz="2000" b="0" i="0" u="none" strike="noStrike" kern="0" cap="none" spc="0" normalizeH="0" baseline="0" noProof="0" dirty="0">
                <a:ln>
                  <a:noFill/>
                </a:ln>
                <a:solidFill>
                  <a:srgbClr val="000000"/>
                </a:solidFill>
                <a:effectLst/>
                <a:uLnTx/>
                <a:uFillTx/>
                <a:latin typeface="Arial"/>
              </a:rPr>
              <a:t>usually the main questions and questions provoking a range of answers</a:t>
            </a:r>
          </a:p>
          <a:p>
            <a:pPr marL="252000" lvl="0" indent="-180000" fontAlgn="base">
              <a:lnSpc>
                <a:spcPts val="3600"/>
              </a:lnSpc>
              <a:spcAft>
                <a:spcPct val="0"/>
              </a:spcAft>
              <a:buClr>
                <a:srgbClr val="0000DC"/>
              </a:buClr>
              <a:buSzPct val="100000"/>
              <a:buFont typeface="Arial" panose="020B0604020202020204" pitchFamily="34" charset="0"/>
              <a:buChar char="̶"/>
              <a:defRPr/>
            </a:pPr>
            <a:r>
              <a:rPr lang="cs-CZ" sz="2800" kern="0" dirty="0" err="1"/>
              <a:t>Optional</a:t>
            </a:r>
            <a:r>
              <a:rPr lang="cs-CZ" sz="2800" kern="0" dirty="0"/>
              <a:t> (but </a:t>
            </a:r>
            <a:r>
              <a:rPr lang="cs-CZ" sz="2800" kern="0" dirty="0" err="1"/>
              <a:t>recommended</a:t>
            </a:r>
            <a:r>
              <a:rPr lang="cs-CZ" sz="2800" kern="0" dirty="0"/>
              <a:t>)</a:t>
            </a:r>
            <a:r>
              <a:rPr lang="cs-CZ" sz="2800" kern="0" dirty="0">
                <a:solidFill>
                  <a:srgbClr val="0000DC"/>
                </a:solidFill>
              </a:rPr>
              <a:t>
</a:t>
            </a:r>
            <a:r>
              <a:rPr lang="cs-CZ" sz="2800" kern="0" dirty="0"/>
              <a:t>N</a:t>
            </a:r>
            <a:r>
              <a:rPr lang="en-US" sz="2800" kern="0" dirty="0" err="1">
                <a:solidFill>
                  <a:srgbClr val="000000"/>
                </a:solidFill>
              </a:rPr>
              <a:t>ot</a:t>
            </a:r>
            <a:r>
              <a:rPr lang="en-US" sz="2800" kern="0" dirty="0">
                <a:solidFill>
                  <a:srgbClr val="000000"/>
                </a:solidFill>
              </a:rPr>
              <a:t> an exhaustive "list of possibilities"</a:t>
            </a:r>
            <a:endParaRPr kumimoji="0" lang="en-US" sz="2800" b="0" i="0" u="none" strike="noStrike" kern="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8456822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4631FB3-7879-4250-9C6A-DD6A5BB92CA5}"/>
              </a:ext>
            </a:extLst>
          </p:cNvPr>
          <p:cNvSpPr>
            <a:spLocks noGrp="1"/>
          </p:cNvSpPr>
          <p:nvPr>
            <p:ph type="sldNum"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D6D6C118-631F-4A80-9886-907009361577}" type="slidenum">
              <a:rPr kumimoji="0" lang="cs-CZ" altLang="cs-CZ" sz="1200" b="0" i="0" u="none" strike="noStrike" kern="1200" cap="none" spc="0" normalizeH="0" baseline="0" noProof="0" smtClean="0">
                <a:ln>
                  <a:noFill/>
                </a:ln>
                <a:solidFill>
                  <a:srgbClr val="0000DC"/>
                </a:solidFill>
                <a:effectLst/>
                <a:uLnTx/>
                <a:uFillTx/>
                <a:latin typeface="Arial"/>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32</a:t>
            </a:fld>
            <a:endParaRPr kumimoji="0" lang="cs-CZ" altLang="cs-CZ" sz="1200" b="0" i="0" u="none" strike="noStrike" kern="1200" cap="none" spc="0" normalizeH="0" baseline="0" noProof="0" dirty="0">
              <a:ln>
                <a:noFill/>
              </a:ln>
              <a:solidFill>
                <a:srgbClr val="0000DC"/>
              </a:solidFill>
              <a:effectLst/>
              <a:uLnTx/>
              <a:uFillTx/>
              <a:latin typeface="Arial"/>
              <a:ea typeface="+mn-ea"/>
              <a:cs typeface="+mn-cs"/>
            </a:endParaRPr>
          </a:p>
        </p:txBody>
      </p:sp>
      <p:sp>
        <p:nvSpPr>
          <p:cNvPr id="4" name="Text Placeholder 3">
            <a:extLst>
              <a:ext uri="{FF2B5EF4-FFF2-40B4-BE49-F238E27FC236}">
                <a16:creationId xmlns:a16="http://schemas.microsoft.com/office/drawing/2014/main" id="{DC397DF2-5909-41F1-A9D0-ED9C886E4854}"/>
              </a:ext>
            </a:extLst>
          </p:cNvPr>
          <p:cNvSpPr>
            <a:spLocks noGrp="1"/>
          </p:cNvSpPr>
          <p:nvPr>
            <p:ph type="body" sz="quarter" idx="26"/>
          </p:nvPr>
        </p:nvSpPr>
        <p:spPr/>
        <p:txBody>
          <a:bodyPr/>
          <a:lstStyle/>
          <a:p>
            <a:r>
              <a:rPr lang="cs-CZ" dirty="0" err="1"/>
              <a:t>Moderator</a:t>
            </a:r>
            <a:endParaRPr lang="en-US" dirty="0"/>
          </a:p>
        </p:txBody>
      </p:sp>
      <p:sp>
        <p:nvSpPr>
          <p:cNvPr id="5" name="Title 4">
            <a:extLst>
              <a:ext uri="{FF2B5EF4-FFF2-40B4-BE49-F238E27FC236}">
                <a16:creationId xmlns:a16="http://schemas.microsoft.com/office/drawing/2014/main" id="{F67A36EF-3397-481C-ACC2-97758AB7A307}"/>
              </a:ext>
            </a:extLst>
          </p:cNvPr>
          <p:cNvSpPr>
            <a:spLocks noGrp="1"/>
          </p:cNvSpPr>
          <p:nvPr>
            <p:ph type="title"/>
          </p:nvPr>
        </p:nvSpPr>
        <p:spPr/>
        <p:txBody>
          <a:bodyPr/>
          <a:lstStyle/>
          <a:p>
            <a:r>
              <a:rPr lang="cs-CZ" dirty="0" err="1"/>
              <a:t>Key</a:t>
            </a:r>
            <a:r>
              <a:rPr lang="cs-CZ" dirty="0"/>
              <a:t> </a:t>
            </a:r>
            <a:r>
              <a:rPr lang="cs-CZ" dirty="0" err="1"/>
              <a:t>roles</a:t>
            </a:r>
            <a:r>
              <a:rPr lang="cs-CZ" dirty="0"/>
              <a:t> in FG</a:t>
            </a:r>
            <a:endParaRPr lang="en-US" dirty="0"/>
          </a:p>
        </p:txBody>
      </p:sp>
      <p:sp>
        <p:nvSpPr>
          <p:cNvPr id="6" name="Text Placeholder 5">
            <a:extLst>
              <a:ext uri="{FF2B5EF4-FFF2-40B4-BE49-F238E27FC236}">
                <a16:creationId xmlns:a16="http://schemas.microsoft.com/office/drawing/2014/main" id="{75D7CF66-B977-4248-B957-541D76782799}"/>
              </a:ext>
            </a:extLst>
          </p:cNvPr>
          <p:cNvSpPr>
            <a:spLocks noGrp="1"/>
          </p:cNvSpPr>
          <p:nvPr>
            <p:ph type="body" sz="quarter" idx="27"/>
          </p:nvPr>
        </p:nvSpPr>
        <p:spPr/>
        <p:txBody>
          <a:bodyPr/>
          <a:lstStyle/>
          <a:p>
            <a:r>
              <a:rPr lang="cs-CZ" dirty="0" err="1"/>
              <a:t>Notetaker</a:t>
            </a:r>
            <a:r>
              <a:rPr lang="cs-CZ" dirty="0"/>
              <a:t>/</a:t>
            </a:r>
            <a:r>
              <a:rPr lang="cs-CZ" dirty="0" err="1"/>
              <a:t>Assistant</a:t>
            </a:r>
            <a:endParaRPr lang="en-US" dirty="0"/>
          </a:p>
        </p:txBody>
      </p:sp>
      <p:sp>
        <p:nvSpPr>
          <p:cNvPr id="7" name="Content Placeholder 6">
            <a:extLst>
              <a:ext uri="{FF2B5EF4-FFF2-40B4-BE49-F238E27FC236}">
                <a16:creationId xmlns:a16="http://schemas.microsoft.com/office/drawing/2014/main" id="{ECA31B35-9DD6-4154-B97D-5BF6B73EF441}"/>
              </a:ext>
            </a:extLst>
          </p:cNvPr>
          <p:cNvSpPr>
            <a:spLocks noGrp="1"/>
          </p:cNvSpPr>
          <p:nvPr>
            <p:ph idx="29"/>
          </p:nvPr>
        </p:nvSpPr>
        <p:spPr/>
        <p:txBody>
          <a:bodyPr/>
          <a:lstStyle/>
          <a:p>
            <a:r>
              <a:rPr lang="cs-CZ" dirty="0" err="1">
                <a:solidFill>
                  <a:schemeClr val="tx2"/>
                </a:solidFill>
              </a:rPr>
              <a:t>Ensures</a:t>
            </a:r>
            <a:r>
              <a:rPr lang="cs-CZ" dirty="0">
                <a:solidFill>
                  <a:schemeClr val="tx2"/>
                </a:solidFill>
              </a:rPr>
              <a:t> </a:t>
            </a:r>
            <a:r>
              <a:rPr lang="cs-CZ" dirty="0" err="1">
                <a:solidFill>
                  <a:schemeClr val="tx2"/>
                </a:solidFill>
              </a:rPr>
              <a:t>the</a:t>
            </a:r>
            <a:r>
              <a:rPr lang="cs-CZ" dirty="0">
                <a:solidFill>
                  <a:schemeClr val="tx2"/>
                </a:solidFill>
              </a:rPr>
              <a:t> </a:t>
            </a:r>
            <a:r>
              <a:rPr lang="cs-CZ" dirty="0" err="1">
                <a:solidFill>
                  <a:schemeClr val="tx2"/>
                </a:solidFill>
              </a:rPr>
              <a:t>progress</a:t>
            </a:r>
            <a:endParaRPr lang="cs-CZ" dirty="0">
              <a:solidFill>
                <a:schemeClr val="tx2"/>
              </a:solidFill>
            </a:endParaRPr>
          </a:p>
          <a:p>
            <a:pPr lvl="1"/>
            <a:r>
              <a:rPr lang="cs-CZ" dirty="0" err="1"/>
              <a:t>Welcome</a:t>
            </a:r>
            <a:r>
              <a:rPr lang="cs-CZ" dirty="0"/>
              <a:t> </a:t>
            </a:r>
            <a:r>
              <a:rPr lang="cs-CZ" dirty="0" err="1"/>
              <a:t>phase</a:t>
            </a:r>
            <a:endParaRPr lang="cs-CZ" dirty="0"/>
          </a:p>
          <a:p>
            <a:pPr lvl="1"/>
            <a:r>
              <a:rPr lang="cs-CZ" dirty="0" err="1"/>
              <a:t>Instruction</a:t>
            </a:r>
            <a:endParaRPr lang="cs-CZ" dirty="0"/>
          </a:p>
          <a:p>
            <a:pPr lvl="1"/>
            <a:r>
              <a:rPr lang="cs-CZ" dirty="0" err="1"/>
              <a:t>Formalities</a:t>
            </a:r>
            <a:r>
              <a:rPr lang="cs-CZ" dirty="0"/>
              <a:t>
Focus </a:t>
            </a:r>
            <a:r>
              <a:rPr lang="cs-CZ" dirty="0" err="1"/>
              <a:t>the</a:t>
            </a:r>
            <a:r>
              <a:rPr lang="cs-CZ" dirty="0"/>
              <a:t> </a:t>
            </a:r>
            <a:r>
              <a:rPr lang="cs-CZ" dirty="0" err="1"/>
              <a:t>discussion</a:t>
            </a:r>
            <a:endParaRPr lang="cs-CZ" dirty="0"/>
          </a:p>
          <a:p>
            <a:pPr lvl="1"/>
            <a:r>
              <a:rPr lang="cs-CZ" dirty="0" err="1"/>
              <a:t>Closing</a:t>
            </a:r>
            <a:r>
              <a:rPr lang="cs-CZ" dirty="0"/>
              <a:t>, </a:t>
            </a:r>
            <a:r>
              <a:rPr lang="cs-CZ" dirty="0" err="1"/>
              <a:t>farewell</a:t>
            </a:r>
            <a:endParaRPr lang="cs-CZ" dirty="0"/>
          </a:p>
          <a:p>
            <a:r>
              <a:rPr lang="cs-CZ" dirty="0" err="1"/>
              <a:t>Maintains</a:t>
            </a:r>
            <a:r>
              <a:rPr lang="cs-CZ" dirty="0"/>
              <a:t> </a:t>
            </a:r>
            <a:r>
              <a:rPr lang="cs-CZ" dirty="0">
                <a:solidFill>
                  <a:schemeClr val="tx2"/>
                </a:solidFill>
              </a:rPr>
              <a:t>integrity</a:t>
            </a:r>
          </a:p>
          <a:p>
            <a:pPr lvl="1"/>
            <a:r>
              <a:rPr lang="cs-CZ" dirty="0" err="1"/>
              <a:t>Rapport</a:t>
            </a:r>
            <a:endParaRPr lang="cs-CZ" dirty="0"/>
          </a:p>
          <a:p>
            <a:pPr lvl="1"/>
            <a:r>
              <a:rPr lang="cs-CZ" dirty="0"/>
              <a:t>Controls </a:t>
            </a:r>
            <a:r>
              <a:rPr lang="cs-CZ" dirty="0" err="1"/>
              <a:t>the</a:t>
            </a:r>
            <a:r>
              <a:rPr lang="cs-CZ" dirty="0"/>
              <a:t> </a:t>
            </a:r>
            <a:r>
              <a:rPr lang="cs-CZ" dirty="0" err="1"/>
              <a:t>dynamics</a:t>
            </a:r>
            <a:endParaRPr lang="cs-CZ" dirty="0"/>
          </a:p>
          <a:p>
            <a:pPr lvl="2"/>
            <a:r>
              <a:rPr lang="cs-CZ" dirty="0" err="1"/>
              <a:t>Atmosphere</a:t>
            </a:r>
            <a:r>
              <a:rPr lang="cs-CZ" dirty="0"/>
              <a:t>
</a:t>
            </a:r>
            <a:r>
              <a:rPr lang="cs-CZ" dirty="0" err="1"/>
              <a:t>Tempers</a:t>
            </a:r>
            <a:r>
              <a:rPr lang="cs-CZ" dirty="0"/>
              <a:t> </a:t>
            </a:r>
            <a:r>
              <a:rPr lang="cs-CZ" dirty="0" err="1"/>
              <a:t>too</a:t>
            </a:r>
            <a:r>
              <a:rPr lang="cs-CZ" dirty="0"/>
              <a:t> </a:t>
            </a:r>
            <a:r>
              <a:rPr lang="cs-CZ" dirty="0" err="1"/>
              <a:t>assertive</a:t>
            </a:r>
            <a:endParaRPr lang="cs-CZ" dirty="0"/>
          </a:p>
          <a:p>
            <a:pPr lvl="2"/>
            <a:r>
              <a:rPr lang="cs-CZ" dirty="0" err="1"/>
              <a:t>Encourages</a:t>
            </a:r>
            <a:r>
              <a:rPr lang="cs-CZ" dirty="0"/>
              <a:t> </a:t>
            </a:r>
            <a:r>
              <a:rPr lang="cs-CZ" dirty="0" err="1"/>
              <a:t>the</a:t>
            </a:r>
            <a:r>
              <a:rPr lang="cs-CZ" dirty="0"/>
              <a:t> </a:t>
            </a:r>
            <a:r>
              <a:rPr lang="cs-CZ" dirty="0" err="1"/>
              <a:t>silent</a:t>
            </a:r>
            <a:r>
              <a:rPr lang="cs-CZ" dirty="0"/>
              <a:t>
</a:t>
            </a:r>
            <a:endParaRPr lang="en-US" dirty="0"/>
          </a:p>
        </p:txBody>
      </p:sp>
      <p:sp>
        <p:nvSpPr>
          <p:cNvPr id="8" name="Content Placeholder 7">
            <a:extLst>
              <a:ext uri="{FF2B5EF4-FFF2-40B4-BE49-F238E27FC236}">
                <a16:creationId xmlns:a16="http://schemas.microsoft.com/office/drawing/2014/main" id="{112C8272-BC99-42E1-A751-16587E780BB3}"/>
              </a:ext>
            </a:extLst>
          </p:cNvPr>
          <p:cNvSpPr>
            <a:spLocks noGrp="1"/>
          </p:cNvSpPr>
          <p:nvPr>
            <p:ph idx="30"/>
          </p:nvPr>
        </p:nvSpPr>
        <p:spPr/>
        <p:txBody>
          <a:bodyPr/>
          <a:lstStyle/>
          <a:p>
            <a:pPr>
              <a:lnSpc>
                <a:spcPct val="100000"/>
              </a:lnSpc>
            </a:pPr>
            <a:r>
              <a:rPr lang="en-US" sz="1800" dirty="0">
                <a:solidFill>
                  <a:schemeClr val="tx2"/>
                </a:solidFill>
              </a:rPr>
              <a:t>Separate data source, </a:t>
            </a:r>
            <a:r>
              <a:rPr lang="en-US" sz="1800" dirty="0"/>
              <a:t>rescue in case of recording impossibility or failure</a:t>
            </a:r>
            <a:endParaRPr lang="cs-CZ" sz="1800" dirty="0"/>
          </a:p>
          <a:p>
            <a:pPr>
              <a:lnSpc>
                <a:spcPct val="100000"/>
              </a:lnSpc>
            </a:pPr>
            <a:r>
              <a:rPr lang="cs-CZ" sz="1800" dirty="0" err="1"/>
              <a:t>Ensures</a:t>
            </a:r>
            <a:r>
              <a:rPr lang="cs-CZ" sz="1800" dirty="0"/>
              <a:t> </a:t>
            </a:r>
            <a:r>
              <a:rPr lang="cs-CZ" sz="1800" dirty="0" err="1">
                <a:solidFill>
                  <a:schemeClr val="tx2"/>
                </a:solidFill>
              </a:rPr>
              <a:t>notetaking</a:t>
            </a:r>
            <a:endParaRPr lang="cs-CZ" sz="1800" dirty="0">
              <a:solidFill>
                <a:schemeClr val="tx2"/>
              </a:solidFill>
            </a:endParaRPr>
          </a:p>
          <a:p>
            <a:pPr lvl="1"/>
            <a:r>
              <a:rPr lang="cs-CZ" sz="1400" dirty="0" err="1"/>
              <a:t>Topics</a:t>
            </a:r>
            <a:r>
              <a:rPr lang="cs-CZ" sz="1400" dirty="0"/>
              <a:t> </a:t>
            </a:r>
            <a:r>
              <a:rPr lang="cs-CZ" sz="1400" dirty="0" err="1"/>
              <a:t>of</a:t>
            </a:r>
            <a:r>
              <a:rPr lang="cs-CZ" sz="1400" dirty="0"/>
              <a:t> </a:t>
            </a:r>
            <a:r>
              <a:rPr lang="cs-CZ" sz="1400" dirty="0" err="1"/>
              <a:t>discussion</a:t>
            </a:r>
            <a:r>
              <a:rPr lang="cs-CZ" sz="1400" dirty="0"/>
              <a:t>
</a:t>
            </a:r>
            <a:r>
              <a:rPr lang="cs-CZ" sz="1400" dirty="0" err="1"/>
              <a:t>Parts</a:t>
            </a:r>
            <a:r>
              <a:rPr lang="cs-CZ" sz="1400" dirty="0"/>
              <a:t> </a:t>
            </a:r>
            <a:r>
              <a:rPr lang="cs-CZ" sz="1400" dirty="0" err="1"/>
              <a:t>of</a:t>
            </a:r>
            <a:r>
              <a:rPr lang="cs-CZ" sz="1400" dirty="0"/>
              <a:t> </a:t>
            </a:r>
            <a:r>
              <a:rPr lang="cs-CZ" sz="1400" dirty="0" err="1"/>
              <a:t>important</a:t>
            </a:r>
            <a:r>
              <a:rPr lang="cs-CZ" sz="1400" dirty="0"/>
              <a:t> </a:t>
            </a:r>
            <a:r>
              <a:rPr lang="cs-CZ" sz="1400" dirty="0" err="1"/>
              <a:t>speeches</a:t>
            </a:r>
            <a:endParaRPr lang="cs-CZ" sz="1400" dirty="0"/>
          </a:p>
          <a:p>
            <a:pPr lvl="1"/>
            <a:r>
              <a:rPr lang="en-US" sz="1400" dirty="0"/>
              <a:t>Turns and changes in discussion
Mutual reactions</a:t>
            </a:r>
            <a:endParaRPr lang="cs-CZ" sz="1400" dirty="0"/>
          </a:p>
          <a:p>
            <a:pPr lvl="1"/>
            <a:r>
              <a:rPr lang="cs-CZ" sz="1400" dirty="0" err="1"/>
              <a:t>Nonverbal</a:t>
            </a:r>
            <a:r>
              <a:rPr lang="cs-CZ" sz="1400" dirty="0"/>
              <a:t> </a:t>
            </a:r>
            <a:r>
              <a:rPr lang="cs-CZ" sz="1400" dirty="0" err="1"/>
              <a:t>communication</a:t>
            </a:r>
            <a:r>
              <a:rPr lang="cs-CZ" sz="1400" dirty="0"/>
              <a:t>
	</a:t>
            </a:r>
            <a:r>
              <a:rPr lang="cs-CZ" sz="1100" dirty="0"/>
              <a:t>Body, face, </a:t>
            </a:r>
            <a:r>
              <a:rPr lang="cs-CZ" sz="1100" dirty="0" err="1"/>
              <a:t>nodding</a:t>
            </a:r>
            <a:r>
              <a:rPr lang="cs-CZ" sz="1100" dirty="0"/>
              <a:t>...
</a:t>
            </a:r>
            <a:r>
              <a:rPr lang="cs-CZ" sz="1400" dirty="0"/>
              <a:t>Intensity </a:t>
            </a:r>
            <a:r>
              <a:rPr lang="cs-CZ" sz="1400" dirty="0" err="1"/>
              <a:t>of</a:t>
            </a:r>
            <a:r>
              <a:rPr lang="cs-CZ" sz="1400" dirty="0"/>
              <a:t> dis/</a:t>
            </a:r>
            <a:r>
              <a:rPr lang="cs-CZ" sz="1400" dirty="0" err="1"/>
              <a:t>agreement</a:t>
            </a:r>
            <a:endParaRPr lang="cs-CZ" sz="1400" dirty="0"/>
          </a:p>
          <a:p>
            <a:pPr lvl="1"/>
            <a:r>
              <a:rPr lang="cs-CZ" sz="1400" dirty="0" err="1"/>
              <a:t>Disruptive</a:t>
            </a:r>
            <a:r>
              <a:rPr lang="cs-CZ" sz="1400" dirty="0"/>
              <a:t> </a:t>
            </a:r>
            <a:r>
              <a:rPr lang="cs-CZ" sz="1400" dirty="0" err="1"/>
              <a:t>factors</a:t>
            </a:r>
            <a:endParaRPr lang="cs-CZ" sz="1400" dirty="0"/>
          </a:p>
          <a:p>
            <a:pPr>
              <a:lnSpc>
                <a:spcPct val="100000"/>
              </a:lnSpc>
            </a:pPr>
            <a:r>
              <a:rPr lang="cs-CZ" sz="1800" dirty="0" err="1"/>
              <a:t>Notation</a:t>
            </a:r>
            <a:r>
              <a:rPr lang="cs-CZ" sz="1800" dirty="0"/>
              <a:t> </a:t>
            </a:r>
            <a:r>
              <a:rPr lang="cs-CZ" sz="1800" dirty="0" err="1">
                <a:solidFill>
                  <a:schemeClr val="tx2"/>
                </a:solidFill>
              </a:rPr>
              <a:t>without</a:t>
            </a:r>
            <a:r>
              <a:rPr lang="cs-CZ" sz="1800" dirty="0">
                <a:solidFill>
                  <a:schemeClr val="tx2"/>
                </a:solidFill>
              </a:rPr>
              <a:t> </a:t>
            </a:r>
            <a:r>
              <a:rPr lang="cs-CZ" sz="1800" dirty="0" err="1">
                <a:solidFill>
                  <a:schemeClr val="tx2"/>
                </a:solidFill>
              </a:rPr>
              <a:t>interpretation</a:t>
            </a:r>
            <a:r>
              <a:rPr lang="cs-CZ" sz="1800" dirty="0"/>
              <a:t>
</a:t>
            </a:r>
            <a:r>
              <a:rPr lang="cs-CZ" sz="1800" dirty="0" err="1"/>
              <a:t>Ensures</a:t>
            </a:r>
            <a:r>
              <a:rPr lang="cs-CZ" sz="1800" dirty="0"/>
              <a:t> </a:t>
            </a:r>
            <a:r>
              <a:rPr lang="cs-CZ" sz="1800" dirty="0" err="1">
                <a:solidFill>
                  <a:schemeClr val="tx2"/>
                </a:solidFill>
              </a:rPr>
              <a:t>recording</a:t>
            </a:r>
            <a:endParaRPr lang="cs-CZ" sz="1800" dirty="0">
              <a:solidFill>
                <a:schemeClr val="tx2"/>
              </a:solidFill>
            </a:endParaRPr>
          </a:p>
          <a:p>
            <a:pPr lvl="1"/>
            <a:r>
              <a:rPr lang="en-US" sz="1400" dirty="0"/>
              <a:t>Ensures the device and its functionality
Turns recording on and off</a:t>
            </a:r>
            <a:endParaRPr lang="cs-CZ" sz="1400" dirty="0"/>
          </a:p>
          <a:p>
            <a:pPr>
              <a:lnSpc>
                <a:spcPct val="100000"/>
              </a:lnSpc>
            </a:pPr>
            <a:r>
              <a:rPr lang="en-US" sz="1800" dirty="0">
                <a:solidFill>
                  <a:schemeClr val="tx2"/>
                </a:solidFill>
              </a:rPr>
              <a:t>Helps with activities </a:t>
            </a:r>
            <a:r>
              <a:rPr lang="en-US" sz="1800" dirty="0"/>
              <a:t>(distributes papers, materials, if not done by a moderator)</a:t>
            </a:r>
            <a:r>
              <a:rPr lang="en-US" sz="1800" dirty="0">
                <a:solidFill>
                  <a:schemeClr val="tx2"/>
                </a:solidFill>
              </a:rPr>
              <a:t>
</a:t>
            </a:r>
            <a:r>
              <a:rPr lang="cs-CZ" sz="1800" dirty="0" err="1"/>
              <a:t>Sitting</a:t>
            </a:r>
            <a:r>
              <a:rPr lang="cs-CZ" sz="1800" dirty="0"/>
              <a:t> </a:t>
            </a:r>
            <a:r>
              <a:rPr lang="cs-CZ" sz="1800" dirty="0" err="1">
                <a:solidFill>
                  <a:schemeClr val="tx2"/>
                </a:solidFill>
              </a:rPr>
              <a:t>aside</a:t>
            </a:r>
            <a:endParaRPr lang="en-US" sz="1400" dirty="0">
              <a:solidFill>
                <a:schemeClr val="tx2"/>
              </a:solidFill>
            </a:endParaRPr>
          </a:p>
        </p:txBody>
      </p:sp>
    </p:spTree>
    <p:extLst>
      <p:ext uri="{BB962C8B-B14F-4D97-AF65-F5344CB8AC3E}">
        <p14:creationId xmlns:p14="http://schemas.microsoft.com/office/powerpoint/2010/main" val="10023518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0665AC9-B334-4970-84AB-680138768420}"/>
              </a:ext>
            </a:extLst>
          </p:cNvPr>
          <p:cNvSpPr>
            <a:spLocks noGrp="1"/>
          </p:cNvSpPr>
          <p:nvPr>
            <p:ph type="sldNum"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0970407D-EE58-4A0B-824B-1D3AE42DD9CF}" type="slidenum">
              <a:rPr kumimoji="0" lang="cs-CZ" altLang="cs-CZ" sz="1200" b="0" i="0" u="none" strike="noStrike" kern="1200" cap="none" spc="0" normalizeH="0" baseline="0" noProof="0" smtClean="0">
                <a:ln>
                  <a:noFill/>
                </a:ln>
                <a:solidFill>
                  <a:srgbClr val="0000DC"/>
                </a:solidFill>
                <a:effectLst/>
                <a:uLnTx/>
                <a:uFillTx/>
                <a:latin typeface="Arial"/>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33</a:t>
            </a:fld>
            <a:endParaRPr kumimoji="0" lang="cs-CZ" altLang="cs-CZ" sz="1200" b="0" i="0" u="none" strike="noStrike" kern="1200" cap="none" spc="0" normalizeH="0" baseline="0" noProof="0" dirty="0">
              <a:ln>
                <a:noFill/>
              </a:ln>
              <a:solidFill>
                <a:srgbClr val="0000DC"/>
              </a:solidFill>
              <a:effectLst/>
              <a:uLnTx/>
              <a:uFillTx/>
              <a:latin typeface="Arial"/>
              <a:ea typeface="+mn-ea"/>
              <a:cs typeface="+mn-cs"/>
            </a:endParaRPr>
          </a:p>
        </p:txBody>
      </p:sp>
      <p:sp>
        <p:nvSpPr>
          <p:cNvPr id="5" name="Title 4">
            <a:extLst>
              <a:ext uri="{FF2B5EF4-FFF2-40B4-BE49-F238E27FC236}">
                <a16:creationId xmlns:a16="http://schemas.microsoft.com/office/drawing/2014/main" id="{376F4BC3-E67E-45C6-9E99-990CFBAC9D13}"/>
              </a:ext>
            </a:extLst>
          </p:cNvPr>
          <p:cNvSpPr>
            <a:spLocks noGrp="1"/>
          </p:cNvSpPr>
          <p:nvPr>
            <p:ph type="title"/>
          </p:nvPr>
        </p:nvSpPr>
        <p:spPr/>
        <p:txBody>
          <a:bodyPr/>
          <a:lstStyle/>
          <a:p>
            <a:r>
              <a:rPr lang="cs-CZ" dirty="0" err="1"/>
              <a:t>Moderation</a:t>
            </a:r>
            <a:r>
              <a:rPr lang="cs-CZ" dirty="0"/>
              <a:t>
</a:t>
            </a:r>
            <a:endParaRPr lang="en-US" dirty="0"/>
          </a:p>
        </p:txBody>
      </p:sp>
      <p:sp>
        <p:nvSpPr>
          <p:cNvPr id="6" name="Content Placeholder 5">
            <a:extLst>
              <a:ext uri="{FF2B5EF4-FFF2-40B4-BE49-F238E27FC236}">
                <a16:creationId xmlns:a16="http://schemas.microsoft.com/office/drawing/2014/main" id="{53A3FF91-AC9B-4464-B2BE-A98D29DDA8CB}"/>
              </a:ext>
            </a:extLst>
          </p:cNvPr>
          <p:cNvSpPr>
            <a:spLocks noGrp="1"/>
          </p:cNvSpPr>
          <p:nvPr>
            <p:ph idx="29"/>
          </p:nvPr>
        </p:nvSpPr>
        <p:spPr/>
        <p:txBody>
          <a:bodyPr/>
          <a:lstStyle/>
          <a:p>
            <a:pPr>
              <a:lnSpc>
                <a:spcPct val="100000"/>
              </a:lnSpc>
            </a:pPr>
            <a:r>
              <a:rPr lang="en-US" sz="2400" dirty="0">
                <a:solidFill>
                  <a:schemeClr val="tx2"/>
                </a:solidFill>
              </a:rPr>
              <a:t>Uses group dynamics </a:t>
            </a:r>
            <a:r>
              <a:rPr lang="en-US" sz="2400" dirty="0"/>
              <a:t>but does not lead the group (it is not a questionnaire)</a:t>
            </a:r>
            <a:r>
              <a:rPr lang="cs-CZ" sz="2400" dirty="0"/>
              <a:t> </a:t>
            </a:r>
          </a:p>
          <a:p>
            <a:pPr>
              <a:lnSpc>
                <a:spcPct val="100000"/>
              </a:lnSpc>
            </a:pPr>
            <a:r>
              <a:rPr lang="en-US" sz="2400" dirty="0"/>
              <a:t>Keeps </a:t>
            </a:r>
            <a:r>
              <a:rPr lang="en-US" sz="2400" dirty="0">
                <a:solidFill>
                  <a:schemeClr val="tx2"/>
                </a:solidFill>
              </a:rPr>
              <a:t>within the bounds </a:t>
            </a:r>
            <a:r>
              <a:rPr lang="en-US" sz="2400" dirty="0"/>
              <a:t>of topic and functional atmosphere</a:t>
            </a:r>
            <a:endParaRPr lang="cs-CZ" sz="2400" dirty="0"/>
          </a:p>
          <a:p>
            <a:pPr lvl="2"/>
            <a:r>
              <a:rPr lang="en-US" sz="1400" dirty="0"/>
              <a:t>But not every deviation is a problem (it's a matter of degree)</a:t>
            </a:r>
          </a:p>
          <a:p>
            <a:pPr lvl="2"/>
            <a:r>
              <a:rPr lang="en-US" sz="1400" dirty="0"/>
              <a:t>Conflict is not in principle a bad thing.</a:t>
            </a:r>
            <a:endParaRPr lang="cs-CZ" sz="1400" dirty="0"/>
          </a:p>
          <a:p>
            <a:pPr lvl="1"/>
            <a:r>
              <a:rPr lang="en-US" sz="1800" dirty="0">
                <a:solidFill>
                  <a:schemeClr val="tx2"/>
                </a:solidFill>
              </a:rPr>
              <a:t>Ideal: </a:t>
            </a:r>
            <a:r>
              <a:rPr lang="en-US" sz="1800" dirty="0"/>
              <a:t>only mild asking about reason and meaning and indicating transitions between parts, participants interact fluently on their own and lead to explanations</a:t>
            </a:r>
          </a:p>
          <a:p>
            <a:pPr lvl="1"/>
            <a:r>
              <a:rPr lang="cs-CZ" sz="1800" dirty="0" err="1">
                <a:solidFill>
                  <a:schemeClr val="tx2"/>
                </a:solidFill>
              </a:rPr>
              <a:t>Moderation</a:t>
            </a:r>
            <a:r>
              <a:rPr lang="cs-CZ" sz="1800" dirty="0">
                <a:solidFill>
                  <a:schemeClr val="tx2"/>
                </a:solidFill>
              </a:rPr>
              <a:t> </a:t>
            </a:r>
            <a:r>
              <a:rPr lang="cs-CZ" sz="1800" dirty="0" err="1">
                <a:solidFill>
                  <a:schemeClr val="tx2"/>
                </a:solidFill>
              </a:rPr>
              <a:t>changes</a:t>
            </a:r>
            <a:r>
              <a:rPr lang="cs-CZ" sz="1800" dirty="0">
                <a:solidFill>
                  <a:schemeClr val="tx2"/>
                </a:solidFill>
              </a:rPr>
              <a:t> </a:t>
            </a:r>
            <a:r>
              <a:rPr lang="cs-CZ" sz="1800" dirty="0" err="1"/>
              <a:t>during</a:t>
            </a:r>
            <a:r>
              <a:rPr lang="cs-CZ" sz="1800" dirty="0"/>
              <a:t> FG:</a:t>
            </a:r>
          </a:p>
          <a:p>
            <a:pPr lvl="2"/>
            <a:r>
              <a:rPr lang="en-US" sz="1400" dirty="0"/>
              <a:t>Initially more </a:t>
            </a:r>
            <a:r>
              <a:rPr lang="cs-CZ" sz="1400" dirty="0" err="1"/>
              <a:t>active</a:t>
            </a:r>
            <a:r>
              <a:rPr lang="en-US" sz="1400" dirty="0"/>
              <a:t>, then more </a:t>
            </a:r>
            <a:r>
              <a:rPr lang="cs-CZ" sz="1400" dirty="0" err="1"/>
              <a:t>passive</a:t>
            </a:r>
            <a:r>
              <a:rPr lang="en-US" sz="1400" dirty="0"/>
              <a:t>.</a:t>
            </a:r>
            <a:endParaRPr lang="cs-CZ" sz="1400" dirty="0"/>
          </a:p>
          <a:p>
            <a:pPr lvl="2"/>
            <a:r>
              <a:rPr lang="cs-CZ" dirty="0"/>
              <a:t>
</a:t>
            </a:r>
          </a:p>
          <a:p>
            <a:pPr lvl="2"/>
            <a:r>
              <a:rPr lang="cs-CZ" dirty="0"/>
              <a:t>	</a:t>
            </a:r>
          </a:p>
          <a:p>
            <a:pPr lvl="2"/>
            <a:endParaRPr lang="cs-CZ" dirty="0"/>
          </a:p>
        </p:txBody>
      </p:sp>
      <p:sp>
        <p:nvSpPr>
          <p:cNvPr id="4" name="Text Placeholder 3">
            <a:extLst>
              <a:ext uri="{FF2B5EF4-FFF2-40B4-BE49-F238E27FC236}">
                <a16:creationId xmlns:a16="http://schemas.microsoft.com/office/drawing/2014/main" id="{CA953DC5-B8EF-4B41-88AB-B8DE1629BEEB}"/>
              </a:ext>
            </a:extLst>
          </p:cNvPr>
          <p:cNvSpPr>
            <a:spLocks noGrp="1"/>
          </p:cNvSpPr>
          <p:nvPr>
            <p:ph idx="30"/>
          </p:nvPr>
        </p:nvSpPr>
        <p:spPr>
          <a:xfrm>
            <a:off x="6251280" y="2709645"/>
            <a:ext cx="5219998" cy="3131858"/>
          </a:xfrm>
        </p:spPr>
        <p:txBody>
          <a:bodyPr/>
          <a:lstStyle/>
          <a:p>
            <a:pPr>
              <a:lnSpc>
                <a:spcPct val="100000"/>
              </a:lnSpc>
            </a:pPr>
            <a:r>
              <a:rPr lang="cs-CZ" sz="2000" dirty="0" err="1">
                <a:solidFill>
                  <a:schemeClr val="tx2"/>
                </a:solidFill>
              </a:rPr>
              <a:t>Active</a:t>
            </a:r>
            <a:r>
              <a:rPr lang="cs-CZ" sz="2000" dirty="0">
                <a:solidFill>
                  <a:schemeClr val="tx2"/>
                </a:solidFill>
              </a:rPr>
              <a:t> </a:t>
            </a:r>
            <a:r>
              <a:rPr lang="cs-CZ" sz="2000" dirty="0" err="1">
                <a:solidFill>
                  <a:schemeClr val="tx2"/>
                </a:solidFill>
              </a:rPr>
              <a:t>moderation</a:t>
            </a:r>
            <a:endParaRPr lang="cs-CZ" sz="2000" dirty="0">
              <a:solidFill>
                <a:schemeClr val="tx2"/>
              </a:solidFill>
            </a:endParaRPr>
          </a:p>
          <a:p>
            <a:pPr lvl="1"/>
            <a:r>
              <a:rPr lang="cs-CZ" sz="1600" dirty="0"/>
              <a:t>More </a:t>
            </a:r>
            <a:r>
              <a:rPr lang="cs-CZ" sz="1600" dirty="0" err="1"/>
              <a:t>directive</a:t>
            </a:r>
            <a:r>
              <a:rPr lang="cs-CZ" sz="1600" dirty="0"/>
              <a:t>
</a:t>
            </a:r>
            <a:r>
              <a:rPr lang="en-US" sz="1600" dirty="0"/>
              <a:t>Constant comparison of what has been said, how, why and how it relates to research goals
Relation of the "now" situation to the whole of the investigation</a:t>
            </a:r>
            <a:endParaRPr lang="cs-CZ" sz="1600" dirty="0"/>
          </a:p>
          <a:p>
            <a:pPr lvl="1"/>
            <a:r>
              <a:rPr lang="en-US" sz="1600" dirty="0"/>
              <a:t>Based on the targeted directing of the discussion</a:t>
            </a:r>
          </a:p>
          <a:p>
            <a:pPr>
              <a:lnSpc>
                <a:spcPct val="100000"/>
              </a:lnSpc>
            </a:pPr>
            <a:r>
              <a:rPr lang="cs-CZ" sz="2000" dirty="0" err="1">
                <a:solidFill>
                  <a:schemeClr val="tx2"/>
                </a:solidFill>
              </a:rPr>
              <a:t>Passive</a:t>
            </a:r>
            <a:r>
              <a:rPr lang="cs-CZ" sz="2000" dirty="0"/>
              <a:t> </a:t>
            </a:r>
            <a:r>
              <a:rPr lang="cs-CZ" sz="2000" dirty="0" err="1"/>
              <a:t>moderation</a:t>
            </a:r>
            <a:endParaRPr lang="cs-CZ" sz="2000" dirty="0"/>
          </a:p>
          <a:p>
            <a:pPr lvl="1"/>
            <a:r>
              <a:rPr lang="cs-CZ" sz="1600" dirty="0"/>
              <a:t>"</a:t>
            </a:r>
            <a:r>
              <a:rPr lang="cs-CZ" sz="1600" dirty="0" err="1"/>
              <a:t>Invisibility</a:t>
            </a:r>
            <a:r>
              <a:rPr lang="cs-CZ" sz="1600" dirty="0"/>
              <a:t>" </a:t>
            </a:r>
            <a:r>
              <a:rPr lang="cs-CZ" sz="1600" dirty="0" err="1"/>
              <a:t>of</a:t>
            </a:r>
            <a:r>
              <a:rPr lang="cs-CZ" sz="1600" dirty="0"/>
              <a:t> </a:t>
            </a:r>
            <a:r>
              <a:rPr lang="cs-CZ" sz="1600" dirty="0" err="1"/>
              <a:t>the</a:t>
            </a:r>
            <a:r>
              <a:rPr lang="cs-CZ" sz="1600" dirty="0"/>
              <a:t> </a:t>
            </a:r>
            <a:r>
              <a:rPr lang="cs-CZ" sz="1600" dirty="0" err="1"/>
              <a:t>moderator</a:t>
            </a:r>
            <a:r>
              <a:rPr lang="cs-CZ" sz="1600" dirty="0"/>
              <a:t>
</a:t>
            </a:r>
            <a:r>
              <a:rPr lang="en-US" sz="1600" dirty="0"/>
              <a:t>Concentration within the situation "now"
Listening quietly, appreciating and maintaining debate</a:t>
            </a:r>
            <a:endParaRPr lang="cs-CZ" sz="1800" dirty="0"/>
          </a:p>
          <a:p>
            <a:pPr lvl="1"/>
            <a:endParaRPr lang="en-US" dirty="0"/>
          </a:p>
        </p:txBody>
      </p:sp>
      <p:pic>
        <p:nvPicPr>
          <p:cNvPr id="8" name="Picture 7">
            <a:extLst>
              <a:ext uri="{FF2B5EF4-FFF2-40B4-BE49-F238E27FC236}">
                <a16:creationId xmlns:a16="http://schemas.microsoft.com/office/drawing/2014/main" id="{BF7D4FC8-18E4-41E5-9D3E-51E542CC6F58}"/>
              </a:ext>
            </a:extLst>
          </p:cNvPr>
          <p:cNvPicPr>
            <a:picLocks noChangeAspect="1"/>
          </p:cNvPicPr>
          <p:nvPr/>
        </p:nvPicPr>
        <p:blipFill>
          <a:blip r:embed="rId2"/>
          <a:stretch>
            <a:fillRect/>
          </a:stretch>
        </p:blipFill>
        <p:spPr>
          <a:xfrm>
            <a:off x="6368462" y="376229"/>
            <a:ext cx="4558227" cy="2229206"/>
          </a:xfrm>
          <a:prstGeom prst="rect">
            <a:avLst/>
          </a:prstGeom>
        </p:spPr>
      </p:pic>
      <p:pic>
        <p:nvPicPr>
          <p:cNvPr id="1026" name="Picture 2" descr="New James Bond Pinball Machines">
            <a:extLst>
              <a:ext uri="{FF2B5EF4-FFF2-40B4-BE49-F238E27FC236}">
                <a16:creationId xmlns:a16="http://schemas.microsoft.com/office/drawing/2014/main" id="{450141BE-D775-4644-ACA1-37BF237B7ED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4069759" y="255592"/>
            <a:ext cx="1870239" cy="13803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531426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E1844E94-8EAF-48B3-B047-23667DD1D771}"/>
              </a:ext>
            </a:extLst>
          </p:cNvPr>
          <p:cNvSpPr>
            <a:spLocks noGrp="1"/>
          </p:cNvSpPr>
          <p:nvPr>
            <p:ph type="sldNum"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0970407D-EE58-4A0B-824B-1D3AE42DD9CF}" type="slidenum">
              <a:rPr kumimoji="0" lang="cs-CZ" altLang="cs-CZ" sz="1200" b="0" i="0" u="none" strike="noStrike" kern="1200" cap="none" spc="0" normalizeH="0" baseline="0" noProof="0" smtClean="0">
                <a:ln>
                  <a:noFill/>
                </a:ln>
                <a:solidFill>
                  <a:srgbClr val="0000DC"/>
                </a:solidFill>
                <a:effectLst/>
                <a:uLnTx/>
                <a:uFillTx/>
                <a:latin typeface="Arial"/>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34</a:t>
            </a:fld>
            <a:endParaRPr kumimoji="0" lang="cs-CZ" altLang="cs-CZ" sz="1200" b="0" i="0" u="none" strike="noStrike" kern="1200" cap="none" spc="0" normalizeH="0" baseline="0" noProof="0" dirty="0">
              <a:ln>
                <a:noFill/>
              </a:ln>
              <a:solidFill>
                <a:srgbClr val="0000DC"/>
              </a:solidFill>
              <a:effectLst/>
              <a:uLnTx/>
              <a:uFillTx/>
              <a:latin typeface="Arial"/>
              <a:ea typeface="+mn-ea"/>
              <a:cs typeface="+mn-cs"/>
            </a:endParaRPr>
          </a:p>
        </p:txBody>
      </p:sp>
      <p:sp>
        <p:nvSpPr>
          <p:cNvPr id="2" name="Zástupný text 1">
            <a:extLst>
              <a:ext uri="{FF2B5EF4-FFF2-40B4-BE49-F238E27FC236}">
                <a16:creationId xmlns:a16="http://schemas.microsoft.com/office/drawing/2014/main" id="{5C6BE28E-6393-5306-2617-7A7F66414D5E}"/>
              </a:ext>
            </a:extLst>
          </p:cNvPr>
          <p:cNvSpPr>
            <a:spLocks noGrp="1"/>
          </p:cNvSpPr>
          <p:nvPr>
            <p:ph type="body" sz="quarter" idx="26"/>
          </p:nvPr>
        </p:nvSpPr>
        <p:spPr>
          <a:xfrm>
            <a:off x="720000" y="1850838"/>
            <a:ext cx="5220000" cy="271576"/>
          </a:xfrm>
        </p:spPr>
        <p:txBody>
          <a:bodyPr/>
          <a:lstStyle/>
          <a:p>
            <a:r>
              <a:rPr lang="cs-CZ" dirty="0" err="1"/>
              <a:t>Silent</a:t>
            </a:r>
            <a:r>
              <a:rPr lang="cs-CZ" dirty="0"/>
              <a:t> participant
</a:t>
            </a:r>
          </a:p>
        </p:txBody>
      </p:sp>
      <p:sp>
        <p:nvSpPr>
          <p:cNvPr id="4" name="Nadpis 3">
            <a:extLst>
              <a:ext uri="{FF2B5EF4-FFF2-40B4-BE49-F238E27FC236}">
                <a16:creationId xmlns:a16="http://schemas.microsoft.com/office/drawing/2014/main" id="{9F423493-63FB-4242-BC5E-E65EDA398795}"/>
              </a:ext>
            </a:extLst>
          </p:cNvPr>
          <p:cNvSpPr>
            <a:spLocks noGrp="1"/>
          </p:cNvSpPr>
          <p:nvPr>
            <p:ph type="title"/>
          </p:nvPr>
        </p:nvSpPr>
        <p:spPr/>
        <p:txBody>
          <a:bodyPr/>
          <a:lstStyle/>
          <a:p>
            <a:r>
              <a:rPr lang="cs-CZ" dirty="0"/>
              <a:t>Group </a:t>
            </a:r>
            <a:r>
              <a:rPr lang="cs-CZ" dirty="0" err="1"/>
              <a:t>dynamics</a:t>
            </a:r>
            <a:r>
              <a:rPr lang="cs-CZ" dirty="0"/>
              <a:t>
</a:t>
            </a:r>
            <a:endParaRPr lang="en-US" dirty="0"/>
          </a:p>
        </p:txBody>
      </p:sp>
      <p:sp>
        <p:nvSpPr>
          <p:cNvPr id="6" name="Zástupný text 5">
            <a:extLst>
              <a:ext uri="{FF2B5EF4-FFF2-40B4-BE49-F238E27FC236}">
                <a16:creationId xmlns:a16="http://schemas.microsoft.com/office/drawing/2014/main" id="{012E70EB-C6F3-566D-DD99-9DAB3C8BA3C5}"/>
              </a:ext>
            </a:extLst>
          </p:cNvPr>
          <p:cNvSpPr>
            <a:spLocks noGrp="1"/>
          </p:cNvSpPr>
          <p:nvPr>
            <p:ph type="body" sz="quarter" idx="27"/>
          </p:nvPr>
        </p:nvSpPr>
        <p:spPr>
          <a:xfrm>
            <a:off x="6251278" y="1835145"/>
            <a:ext cx="5220000" cy="271576"/>
          </a:xfrm>
        </p:spPr>
        <p:txBody>
          <a:bodyPr/>
          <a:lstStyle/>
          <a:p>
            <a:r>
              <a:rPr lang="cs-CZ" dirty="0"/>
              <a:t>Dominant participant
</a:t>
            </a:r>
          </a:p>
        </p:txBody>
      </p:sp>
      <p:sp>
        <p:nvSpPr>
          <p:cNvPr id="5" name="Zástupný obsah 4">
            <a:extLst>
              <a:ext uri="{FF2B5EF4-FFF2-40B4-BE49-F238E27FC236}">
                <a16:creationId xmlns:a16="http://schemas.microsoft.com/office/drawing/2014/main" id="{F3E4B258-B4D5-4BA2-9CB1-BB2517EF53CC}"/>
              </a:ext>
            </a:extLst>
          </p:cNvPr>
          <p:cNvSpPr>
            <a:spLocks noGrp="1"/>
          </p:cNvSpPr>
          <p:nvPr>
            <p:ph idx="29"/>
          </p:nvPr>
        </p:nvSpPr>
        <p:spPr>
          <a:xfrm>
            <a:off x="720000" y="2179483"/>
            <a:ext cx="5219998" cy="3662019"/>
          </a:xfrm>
        </p:spPr>
        <p:txBody>
          <a:bodyPr/>
          <a:lstStyle/>
          <a:p>
            <a:pPr>
              <a:lnSpc>
                <a:spcPct val="100000"/>
              </a:lnSpc>
            </a:pPr>
            <a:r>
              <a:rPr lang="cs-CZ" sz="1800" dirty="0" err="1">
                <a:solidFill>
                  <a:schemeClr val="tx2"/>
                </a:solidFill>
              </a:rPr>
              <a:t>Barriers</a:t>
            </a:r>
            <a:r>
              <a:rPr lang="cs-CZ" sz="1800" dirty="0">
                <a:solidFill>
                  <a:schemeClr val="tx2"/>
                </a:solidFill>
              </a:rPr>
              <a:t> to </a:t>
            </a:r>
            <a:r>
              <a:rPr lang="cs-CZ" sz="1800" dirty="0" err="1">
                <a:solidFill>
                  <a:schemeClr val="tx2"/>
                </a:solidFill>
              </a:rPr>
              <a:t>expressing</a:t>
            </a:r>
            <a:r>
              <a:rPr lang="cs-CZ" sz="1800" dirty="0">
                <a:solidFill>
                  <a:schemeClr val="tx2"/>
                </a:solidFill>
              </a:rPr>
              <a:t> </a:t>
            </a:r>
            <a:r>
              <a:rPr lang="cs-CZ" sz="1800" dirty="0" err="1"/>
              <a:t>oneself</a:t>
            </a:r>
            <a:endParaRPr lang="cs-CZ" sz="1800" dirty="0"/>
          </a:p>
          <a:p>
            <a:pPr>
              <a:lnSpc>
                <a:spcPct val="100000"/>
              </a:lnSpc>
            </a:pPr>
            <a:r>
              <a:rPr lang="cs-CZ" sz="1800" dirty="0" err="1"/>
              <a:t>Expression</a:t>
            </a:r>
            <a:r>
              <a:rPr lang="cs-CZ" sz="1800" dirty="0"/>
              <a:t> </a:t>
            </a:r>
            <a:r>
              <a:rPr lang="cs-CZ" sz="1800" dirty="0" err="1">
                <a:solidFill>
                  <a:schemeClr val="tx2"/>
                </a:solidFill>
              </a:rPr>
              <a:t>rare</a:t>
            </a:r>
            <a:r>
              <a:rPr lang="cs-CZ" sz="1800" dirty="0">
                <a:solidFill>
                  <a:schemeClr val="tx2"/>
                </a:solidFill>
              </a:rPr>
              <a:t>, </a:t>
            </a:r>
            <a:r>
              <a:rPr lang="cs-CZ" sz="1800" dirty="0" err="1">
                <a:solidFill>
                  <a:schemeClr val="tx2"/>
                </a:solidFill>
              </a:rPr>
              <a:t>silent</a:t>
            </a:r>
            <a:r>
              <a:rPr lang="cs-CZ" sz="1800" dirty="0"/>
              <a:t>
Risk </a:t>
            </a:r>
            <a:r>
              <a:rPr lang="cs-CZ" sz="1800" dirty="0" err="1"/>
              <a:t>of</a:t>
            </a:r>
            <a:r>
              <a:rPr lang="cs-CZ" sz="1800" dirty="0"/>
              <a:t> </a:t>
            </a:r>
            <a:r>
              <a:rPr lang="cs-CZ" sz="1800" dirty="0" err="1">
                <a:solidFill>
                  <a:schemeClr val="tx2"/>
                </a:solidFill>
              </a:rPr>
              <a:t>oversights</a:t>
            </a:r>
            <a:endParaRPr lang="cs-CZ" sz="1800" dirty="0">
              <a:solidFill>
                <a:schemeClr val="tx2"/>
              </a:solidFill>
            </a:endParaRPr>
          </a:p>
          <a:p>
            <a:pPr>
              <a:lnSpc>
                <a:spcPct val="100000"/>
              </a:lnSpc>
            </a:pPr>
            <a:r>
              <a:rPr lang="en-US" sz="1800" dirty="0"/>
              <a:t>Risk of </a:t>
            </a:r>
            <a:r>
              <a:rPr lang="en-US" sz="1800" dirty="0">
                <a:solidFill>
                  <a:schemeClr val="tx2"/>
                </a:solidFill>
              </a:rPr>
              <a:t>"fading out" </a:t>
            </a:r>
            <a:r>
              <a:rPr lang="en-US" sz="1800" dirty="0"/>
              <a:t>(the longer the silence, the longer the silence)</a:t>
            </a:r>
            <a:endParaRPr lang="cs-CZ" sz="1800" dirty="0"/>
          </a:p>
          <a:p>
            <a:pPr>
              <a:lnSpc>
                <a:spcPct val="100000"/>
              </a:lnSpc>
            </a:pPr>
            <a:r>
              <a:rPr lang="cs-CZ" sz="1800" dirty="0" err="1"/>
              <a:t>Techniques</a:t>
            </a:r>
            <a:r>
              <a:rPr lang="cs-CZ" sz="1800" dirty="0"/>
              <a:t>:</a:t>
            </a:r>
          </a:p>
          <a:p>
            <a:pPr lvl="1"/>
            <a:r>
              <a:rPr lang="en-US" sz="1200" dirty="0">
                <a:solidFill>
                  <a:schemeClr val="tx2"/>
                </a:solidFill>
              </a:rPr>
              <a:t>Eye contact: </a:t>
            </a:r>
            <a:r>
              <a:rPr lang="en-US" sz="1200" dirty="0"/>
              <a:t>direct, slightly longer, not too long</a:t>
            </a:r>
            <a:r>
              <a:rPr lang="en-US" sz="1200" dirty="0">
                <a:solidFill>
                  <a:schemeClr val="tx2"/>
                </a:solidFill>
              </a:rPr>
              <a:t>
The appeal: </a:t>
            </a:r>
            <a:r>
              <a:rPr lang="en-US" sz="1200" dirty="0"/>
              <a:t>firstly, in general terms, "so we have several views here, do the others have the same, or do you differ in something?"; </a:t>
            </a:r>
            <a:endParaRPr lang="cs-CZ" sz="1200" dirty="0"/>
          </a:p>
          <a:p>
            <a:pPr lvl="1"/>
            <a:r>
              <a:rPr lang="cs-CZ" sz="1200" dirty="0"/>
              <a:t>	</a:t>
            </a:r>
            <a:r>
              <a:rPr lang="en-US" sz="1200" dirty="0"/>
              <a:t> moderately directed "we have several views here, if anyone would like to add theirs ones, we appreciate everyone's views..."; </a:t>
            </a:r>
            <a:endParaRPr lang="cs-CZ" sz="1200" dirty="0"/>
          </a:p>
          <a:p>
            <a:pPr lvl="1"/>
            <a:r>
              <a:rPr lang="cs-CZ" sz="1200" dirty="0"/>
              <a:t>	</a:t>
            </a:r>
            <a:r>
              <a:rPr lang="en-US" sz="1200" dirty="0"/>
              <a:t> Highly addressed "Peter/Martina, how about you, I'd be very happy if you share your view too, if you don't mind..."</a:t>
            </a:r>
            <a:endParaRPr lang="cs-CZ" sz="1200" dirty="0"/>
          </a:p>
          <a:p>
            <a:pPr lvl="1"/>
            <a:r>
              <a:rPr lang="en-US" sz="1200" dirty="0"/>
              <a:t>Encouragement </a:t>
            </a:r>
            <a:r>
              <a:rPr lang="en-US" sz="1200" dirty="0">
                <a:solidFill>
                  <a:schemeClr val="tx2"/>
                </a:solidFill>
              </a:rPr>
              <a:t>can bring relief to the participant, as well as more stress</a:t>
            </a:r>
          </a:p>
          <a:p>
            <a:pPr>
              <a:lnSpc>
                <a:spcPct val="100000"/>
              </a:lnSpc>
            </a:pPr>
            <a:r>
              <a:rPr lang="en-US" sz="1800" dirty="0"/>
              <a:t>More silent participants/</a:t>
            </a:r>
            <a:r>
              <a:rPr lang="en-US" sz="1800" dirty="0" err="1"/>
              <a:t>ic</a:t>
            </a:r>
            <a:r>
              <a:rPr lang="en-US" sz="1800" dirty="0"/>
              <a:t> </a:t>
            </a:r>
            <a:r>
              <a:rPr lang="en-US" sz="1800" dirty="0">
                <a:solidFill>
                  <a:schemeClr val="tx2"/>
                </a:solidFill>
              </a:rPr>
              <a:t>may indicate a problem in recruitment or topic </a:t>
            </a:r>
            <a:r>
              <a:rPr lang="en-US" sz="1800" dirty="0"/>
              <a:t>(or just a taboo that needs to be better grasped)</a:t>
            </a:r>
            <a:endParaRPr lang="cs-CZ" sz="1800" dirty="0"/>
          </a:p>
        </p:txBody>
      </p:sp>
      <p:sp>
        <p:nvSpPr>
          <p:cNvPr id="7" name="Zástupný obsah 6">
            <a:extLst>
              <a:ext uri="{FF2B5EF4-FFF2-40B4-BE49-F238E27FC236}">
                <a16:creationId xmlns:a16="http://schemas.microsoft.com/office/drawing/2014/main" id="{6C57D452-94E6-CEE8-08CB-F61B6A0C7B76}"/>
              </a:ext>
            </a:extLst>
          </p:cNvPr>
          <p:cNvSpPr>
            <a:spLocks noGrp="1"/>
          </p:cNvSpPr>
          <p:nvPr>
            <p:ph idx="30"/>
          </p:nvPr>
        </p:nvSpPr>
        <p:spPr>
          <a:xfrm>
            <a:off x="6251280" y="2179483"/>
            <a:ext cx="5219998" cy="3662020"/>
          </a:xfrm>
        </p:spPr>
        <p:txBody>
          <a:bodyPr/>
          <a:lstStyle/>
          <a:p>
            <a:pPr lvl="1"/>
            <a:r>
              <a:rPr lang="en-US" sz="1100" dirty="0">
                <a:solidFill>
                  <a:schemeClr val="tx2"/>
                </a:solidFill>
              </a:rPr>
              <a:t>Without scruples, trying to dominate, </a:t>
            </a:r>
            <a:r>
              <a:rPr lang="en-US" sz="1100" dirty="0"/>
              <a:t>to be first, to have the strongest voice</a:t>
            </a:r>
            <a:endParaRPr lang="cs-CZ" sz="1100" dirty="0"/>
          </a:p>
          <a:p>
            <a:pPr lvl="1"/>
            <a:r>
              <a:rPr lang="en-US" sz="1100" dirty="0">
                <a:solidFill>
                  <a:schemeClr val="tx2"/>
                </a:solidFill>
              </a:rPr>
              <a:t>Expressing everything, a lot and as loudly as possible</a:t>
            </a:r>
            <a:r>
              <a:rPr lang="en-US" sz="1100" dirty="0"/>
              <a:t>, possible aggression</a:t>
            </a:r>
            <a:endParaRPr lang="cs-CZ" sz="1100" dirty="0"/>
          </a:p>
          <a:p>
            <a:pPr lvl="1"/>
            <a:r>
              <a:rPr lang="en-US" sz="1100" dirty="0"/>
              <a:t>Risk of </a:t>
            </a:r>
            <a:r>
              <a:rPr lang="en-US" sz="1100" dirty="0">
                <a:solidFill>
                  <a:schemeClr val="tx2"/>
                </a:solidFill>
              </a:rPr>
              <a:t>collapse of the collective narrative and negative social moderation </a:t>
            </a:r>
            <a:r>
              <a:rPr lang="en-US" sz="1100" dirty="0"/>
              <a:t>(silencing, reluctance to express oneself)</a:t>
            </a:r>
            <a:endParaRPr lang="cs-CZ" sz="1100" dirty="0"/>
          </a:p>
          <a:p>
            <a:pPr lvl="1"/>
            <a:r>
              <a:rPr lang="en-US" sz="1100" dirty="0"/>
              <a:t>The need to respect but at the same time moderate</a:t>
            </a:r>
            <a:endParaRPr lang="cs-CZ" sz="1100" dirty="0"/>
          </a:p>
          <a:p>
            <a:pPr lvl="1"/>
            <a:r>
              <a:rPr lang="cs-CZ" sz="1100" dirty="0" err="1"/>
              <a:t>Techniques</a:t>
            </a:r>
            <a:r>
              <a:rPr lang="cs-CZ" sz="1100" dirty="0"/>
              <a:t>:</a:t>
            </a:r>
          </a:p>
          <a:p>
            <a:pPr lvl="2"/>
            <a:r>
              <a:rPr lang="en-US" sz="1000" dirty="0">
                <a:solidFill>
                  <a:schemeClr val="tx2"/>
                </a:solidFill>
              </a:rPr>
              <a:t>Eye contact: </a:t>
            </a:r>
            <a:r>
              <a:rPr lang="en-US" sz="1000" dirty="0"/>
              <a:t>at the end of the speech, the moderator moves on to the other participants and stays with them, lowering his/her eyes to the remarks</a:t>
            </a:r>
            <a:endParaRPr lang="cs-CZ" sz="1000" dirty="0"/>
          </a:p>
          <a:p>
            <a:pPr lvl="2"/>
            <a:r>
              <a:rPr lang="en-US" sz="1000" dirty="0">
                <a:solidFill>
                  <a:schemeClr val="tx2"/>
                </a:solidFill>
              </a:rPr>
              <a:t>Body: </a:t>
            </a:r>
            <a:r>
              <a:rPr lang="en-US" sz="1000" dirty="0"/>
              <a:t>turned to the side, head towards others</a:t>
            </a:r>
            <a:endParaRPr lang="cs-CZ" sz="1000" dirty="0"/>
          </a:p>
          <a:p>
            <a:pPr lvl="2"/>
            <a:r>
              <a:rPr lang="en-US" sz="1000" dirty="0">
                <a:solidFill>
                  <a:schemeClr val="tx2"/>
                </a:solidFill>
              </a:rPr>
              <a:t>Verbal: </a:t>
            </a:r>
            <a:r>
              <a:rPr lang="en-US" sz="1000" dirty="0"/>
              <a:t>Slight "Thank you for your insight, what do others think?"; Middle: "Thank you, I see you have much to say about XY and I would be happy if you would continue to participate, however it would be very nice if we could give space to others.„</a:t>
            </a:r>
            <a:endParaRPr lang="cs-CZ" sz="1000" dirty="0"/>
          </a:p>
          <a:p>
            <a:pPr lvl="2"/>
            <a:r>
              <a:rPr lang="en-US" sz="1000" dirty="0"/>
              <a:t>Expressive: " Mary/Peter, can we please agree that you will think more about others and give them space as well?„</a:t>
            </a:r>
            <a:endParaRPr lang="cs-CZ" sz="1000" dirty="0"/>
          </a:p>
          <a:p>
            <a:pPr lvl="2"/>
            <a:r>
              <a:rPr lang="en-US" sz="1000" dirty="0"/>
              <a:t>Good to combine with </a:t>
            </a:r>
            <a:r>
              <a:rPr lang="en-US" sz="1000" dirty="0">
                <a:solidFill>
                  <a:schemeClr val="tx2"/>
                </a:solidFill>
              </a:rPr>
              <a:t>repeating the rules of group debate</a:t>
            </a:r>
            <a:r>
              <a:rPr lang="en-US" sz="1000" dirty="0"/>
              <a:t>, and agreeing to them at the beginning.</a:t>
            </a:r>
            <a:endParaRPr lang="cs-CZ" sz="1000" dirty="0"/>
          </a:p>
          <a:p>
            <a:pPr lvl="2"/>
            <a:r>
              <a:rPr lang="en-US" sz="1000" dirty="0"/>
              <a:t>In the last instance, interrupting and asking for a moment between the four eyes on the side: clarifying the rules and offering or </a:t>
            </a:r>
            <a:r>
              <a:rPr lang="en-US" sz="1000" dirty="0">
                <a:solidFill>
                  <a:schemeClr val="tx2"/>
                </a:solidFill>
              </a:rPr>
              <a:t>asking to leave</a:t>
            </a:r>
            <a:endParaRPr lang="cs-CZ" sz="1000" dirty="0">
              <a:solidFill>
                <a:schemeClr val="tx2"/>
              </a:solidFill>
            </a:endParaRPr>
          </a:p>
          <a:p>
            <a:pPr lvl="2"/>
            <a:r>
              <a:rPr lang="cs-CZ" sz="1100" dirty="0" err="1"/>
              <a:t>Maintain</a:t>
            </a:r>
            <a:r>
              <a:rPr lang="cs-CZ" sz="1100" dirty="0"/>
              <a:t> </a:t>
            </a:r>
            <a:r>
              <a:rPr lang="cs-CZ" sz="1100" dirty="0" err="1"/>
              <a:t>professional</a:t>
            </a:r>
            <a:r>
              <a:rPr lang="cs-CZ" sz="1100" dirty="0"/>
              <a:t> performance</a:t>
            </a:r>
          </a:p>
          <a:p>
            <a:pPr lvl="1"/>
            <a:r>
              <a:rPr lang="en-US" sz="1100" dirty="0"/>
              <a:t>More dominant participants/</a:t>
            </a:r>
            <a:r>
              <a:rPr lang="en-US" sz="1100" dirty="0" err="1"/>
              <a:t>ic</a:t>
            </a:r>
            <a:r>
              <a:rPr lang="en-US" sz="1100" dirty="0"/>
              <a:t> may indicate </a:t>
            </a:r>
            <a:r>
              <a:rPr lang="en-US" sz="1100" dirty="0">
                <a:solidFill>
                  <a:schemeClr val="tx2"/>
                </a:solidFill>
              </a:rPr>
              <a:t>polarity in the topic</a:t>
            </a:r>
            <a:r>
              <a:rPr lang="en-US" sz="1100" dirty="0"/>
              <a:t>. Calm the argument by emphasizing the rules and possibly using or diverting to another topic.</a:t>
            </a:r>
            <a:endParaRPr lang="cs-CZ" sz="1800" dirty="0"/>
          </a:p>
        </p:txBody>
      </p:sp>
      <p:sp>
        <p:nvSpPr>
          <p:cNvPr id="8" name="TextovéPole 7">
            <a:extLst>
              <a:ext uri="{FF2B5EF4-FFF2-40B4-BE49-F238E27FC236}">
                <a16:creationId xmlns:a16="http://schemas.microsoft.com/office/drawing/2014/main" id="{8B1B96F0-B278-1FF6-7307-52CFE1428616}"/>
              </a:ext>
            </a:extLst>
          </p:cNvPr>
          <p:cNvSpPr txBox="1"/>
          <p:nvPr/>
        </p:nvSpPr>
        <p:spPr>
          <a:xfrm>
            <a:off x="666000" y="1260031"/>
            <a:ext cx="8314777" cy="400110"/>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Tahoma" pitchFamily="34" charset="0"/>
                <a:ea typeface="+mn-ea"/>
                <a:cs typeface="+mn-cs"/>
              </a:rPr>
              <a:t>Based on the mix of participant characteristics and the moderation style</a:t>
            </a:r>
            <a:endParaRPr kumimoji="0" lang="cs-CZ" sz="2000" b="0" i="0" u="none" strike="noStrike" kern="1200" cap="none" spc="0" normalizeH="0" baseline="0" noProof="0" dirty="0" err="1">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202521101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E1844E94-8EAF-48B3-B047-23667DD1D771}"/>
              </a:ext>
            </a:extLst>
          </p:cNvPr>
          <p:cNvSpPr>
            <a:spLocks noGrp="1"/>
          </p:cNvSpPr>
          <p:nvPr>
            <p:ph type="sldNum"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0970407D-EE58-4A0B-824B-1D3AE42DD9CF}" type="slidenum">
              <a:rPr kumimoji="0" lang="cs-CZ" altLang="cs-CZ" sz="1200" b="0" i="0" u="none" strike="noStrike" kern="1200" cap="none" spc="0" normalizeH="0" baseline="0" noProof="0" smtClean="0">
                <a:ln>
                  <a:noFill/>
                </a:ln>
                <a:solidFill>
                  <a:srgbClr val="0000DC"/>
                </a:solidFill>
                <a:effectLst/>
                <a:uLnTx/>
                <a:uFillTx/>
                <a:latin typeface="Arial"/>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35</a:t>
            </a:fld>
            <a:endParaRPr kumimoji="0" lang="cs-CZ" altLang="cs-CZ" sz="1200" b="0" i="0" u="none" strike="noStrike" kern="1200" cap="none" spc="0" normalizeH="0" baseline="0" noProof="0" dirty="0">
              <a:ln>
                <a:noFill/>
              </a:ln>
              <a:solidFill>
                <a:srgbClr val="0000DC"/>
              </a:solidFill>
              <a:effectLst/>
              <a:uLnTx/>
              <a:uFillTx/>
              <a:latin typeface="Arial"/>
              <a:ea typeface="+mn-ea"/>
              <a:cs typeface="+mn-cs"/>
            </a:endParaRPr>
          </a:p>
        </p:txBody>
      </p:sp>
      <p:sp>
        <p:nvSpPr>
          <p:cNvPr id="2" name="Zástupný text 1">
            <a:extLst>
              <a:ext uri="{FF2B5EF4-FFF2-40B4-BE49-F238E27FC236}">
                <a16:creationId xmlns:a16="http://schemas.microsoft.com/office/drawing/2014/main" id="{AAB1463E-4FC9-770B-5C3D-AE1FF7D37D44}"/>
              </a:ext>
            </a:extLst>
          </p:cNvPr>
          <p:cNvSpPr>
            <a:spLocks noGrp="1"/>
          </p:cNvSpPr>
          <p:nvPr>
            <p:ph type="body" sz="quarter" idx="26"/>
          </p:nvPr>
        </p:nvSpPr>
        <p:spPr/>
        <p:txBody>
          <a:bodyPr/>
          <a:lstStyle/>
          <a:p>
            <a:r>
              <a:rPr lang="cs-CZ" sz="2000" dirty="0"/>
              <a:t>"</a:t>
            </a:r>
            <a:r>
              <a:rPr lang="cs-CZ" sz="2000" dirty="0" err="1"/>
              <a:t>Wandering</a:t>
            </a:r>
            <a:r>
              <a:rPr lang="cs-CZ" sz="2000" dirty="0"/>
              <a:t>" participant</a:t>
            </a:r>
            <a:endParaRPr lang="cs-CZ" dirty="0"/>
          </a:p>
        </p:txBody>
      </p:sp>
      <p:sp>
        <p:nvSpPr>
          <p:cNvPr id="4" name="Nadpis 3">
            <a:extLst>
              <a:ext uri="{FF2B5EF4-FFF2-40B4-BE49-F238E27FC236}">
                <a16:creationId xmlns:a16="http://schemas.microsoft.com/office/drawing/2014/main" id="{9F423493-63FB-4242-BC5E-E65EDA398795}"/>
              </a:ext>
            </a:extLst>
          </p:cNvPr>
          <p:cNvSpPr>
            <a:spLocks noGrp="1"/>
          </p:cNvSpPr>
          <p:nvPr>
            <p:ph type="title"/>
          </p:nvPr>
        </p:nvSpPr>
        <p:spPr/>
        <p:txBody>
          <a:bodyPr/>
          <a:lstStyle/>
          <a:p>
            <a:r>
              <a:rPr lang="cs-CZ" dirty="0"/>
              <a:t>Group </a:t>
            </a:r>
            <a:r>
              <a:rPr lang="cs-CZ" dirty="0" err="1"/>
              <a:t>dynamics</a:t>
            </a:r>
            <a:endParaRPr lang="en-US" dirty="0"/>
          </a:p>
        </p:txBody>
      </p:sp>
      <p:sp>
        <p:nvSpPr>
          <p:cNvPr id="5" name="Zástupný obsah 4">
            <a:extLst>
              <a:ext uri="{FF2B5EF4-FFF2-40B4-BE49-F238E27FC236}">
                <a16:creationId xmlns:a16="http://schemas.microsoft.com/office/drawing/2014/main" id="{F3E4B258-B4D5-4BA2-9CB1-BB2517EF53CC}"/>
              </a:ext>
            </a:extLst>
          </p:cNvPr>
          <p:cNvSpPr>
            <a:spLocks noGrp="1"/>
          </p:cNvSpPr>
          <p:nvPr>
            <p:ph idx="29"/>
          </p:nvPr>
        </p:nvSpPr>
        <p:spPr>
          <a:xfrm>
            <a:off x="720000" y="1701505"/>
            <a:ext cx="10753200" cy="4139998"/>
          </a:xfrm>
        </p:spPr>
        <p:txBody>
          <a:bodyPr/>
          <a:lstStyle/>
          <a:p>
            <a:pPr lvl="1"/>
            <a:r>
              <a:rPr lang="en-US" sz="1800" dirty="0"/>
              <a:t>Trying to be a </a:t>
            </a:r>
            <a:r>
              <a:rPr lang="en-US" sz="1800" dirty="0">
                <a:solidFill>
                  <a:schemeClr val="tx2"/>
                </a:solidFill>
              </a:rPr>
              <a:t>good participant</a:t>
            </a:r>
            <a:r>
              <a:rPr lang="en-US" sz="1800" dirty="0"/>
              <a:t>, communicatively solved nervousness, talkativeness</a:t>
            </a:r>
            <a:endParaRPr lang="cs-CZ" sz="1800" dirty="0"/>
          </a:p>
          <a:p>
            <a:pPr lvl="1"/>
            <a:r>
              <a:rPr lang="en-US" sz="1800" dirty="0"/>
              <a:t>A </a:t>
            </a:r>
            <a:r>
              <a:rPr lang="en-US" sz="1800" dirty="0">
                <a:solidFill>
                  <a:schemeClr val="tx2"/>
                </a:solidFill>
              </a:rPr>
              <a:t>long, off-topic statement</a:t>
            </a:r>
            <a:r>
              <a:rPr lang="cs-CZ" sz="1800" dirty="0">
                <a:solidFill>
                  <a:schemeClr val="tx2"/>
                </a:solidFill>
              </a:rPr>
              <a:t>s</a:t>
            </a:r>
            <a:r>
              <a:rPr lang="en-US" sz="1800" dirty="0">
                <a:solidFill>
                  <a:schemeClr val="tx2"/>
                </a:solidFill>
              </a:rPr>
              <a:t> </a:t>
            </a:r>
            <a:r>
              <a:rPr lang="en-US" sz="1800" dirty="0"/>
              <a:t>with no clear direction or conclusion</a:t>
            </a:r>
            <a:endParaRPr lang="cs-CZ" sz="1800" dirty="0"/>
          </a:p>
          <a:p>
            <a:pPr lvl="1"/>
            <a:r>
              <a:rPr lang="en-US" sz="1800" dirty="0"/>
              <a:t>Risk of </a:t>
            </a:r>
            <a:r>
              <a:rPr lang="en-US" sz="1800" dirty="0">
                <a:solidFill>
                  <a:schemeClr val="tx2"/>
                </a:solidFill>
              </a:rPr>
              <a:t>loss of collective narrative </a:t>
            </a:r>
            <a:r>
              <a:rPr lang="en-US" sz="1800" dirty="0"/>
              <a:t>(fatigue) and noise (uncertainty of the direction and content of the discussion)</a:t>
            </a:r>
            <a:endParaRPr lang="cs-CZ" sz="1800" dirty="0"/>
          </a:p>
          <a:p>
            <a:pPr lvl="1"/>
            <a:r>
              <a:rPr lang="en-US" sz="1800" dirty="0"/>
              <a:t>Techniques (according to the type of " wandering"):</a:t>
            </a:r>
            <a:endParaRPr lang="cs-CZ" sz="1800" dirty="0"/>
          </a:p>
          <a:p>
            <a:pPr lvl="2"/>
            <a:r>
              <a:rPr lang="cs-CZ" sz="1400" dirty="0"/>
              <a:t>Long/</a:t>
            </a:r>
            <a:r>
              <a:rPr lang="cs-CZ" sz="1400" dirty="0" err="1"/>
              <a:t>repetitive</a:t>
            </a:r>
            <a:r>
              <a:rPr lang="cs-CZ" sz="1400" dirty="0"/>
              <a:t> </a:t>
            </a:r>
            <a:r>
              <a:rPr lang="cs-CZ" sz="1400" dirty="0" err="1"/>
              <a:t>speeches</a:t>
            </a:r>
            <a:endParaRPr lang="cs-CZ" sz="1400" dirty="0"/>
          </a:p>
          <a:p>
            <a:pPr lvl="2"/>
            <a:r>
              <a:rPr lang="cs-CZ" sz="1400" dirty="0"/>
              <a:t>	</a:t>
            </a:r>
            <a:r>
              <a:rPr lang="en-US" sz="1400" dirty="0"/>
              <a:t> </a:t>
            </a:r>
            <a:r>
              <a:rPr lang="en-US" sz="1400" dirty="0">
                <a:solidFill>
                  <a:schemeClr val="tx2"/>
                </a:solidFill>
              </a:rPr>
              <a:t>Eye contact</a:t>
            </a:r>
            <a:r>
              <a:rPr lang="en-US" sz="1400" dirty="0"/>
              <a:t>: at the end of the talk, the moderator moves on to the next participants and stays with them, lowering his/her eyes to the notes</a:t>
            </a:r>
            <a:endParaRPr lang="cs-CZ" sz="1400" dirty="0"/>
          </a:p>
          <a:p>
            <a:pPr lvl="2"/>
            <a:r>
              <a:rPr lang="cs-CZ" sz="1400" dirty="0"/>
              <a:t>	</a:t>
            </a:r>
            <a:r>
              <a:rPr lang="en-US" sz="1400" dirty="0">
                <a:solidFill>
                  <a:schemeClr val="tx2"/>
                </a:solidFill>
              </a:rPr>
              <a:t>Body</a:t>
            </a:r>
            <a:r>
              <a:rPr lang="en-US" sz="1400" dirty="0"/>
              <a:t>: rotated sideways, forehead to others</a:t>
            </a:r>
            <a:endParaRPr lang="cs-CZ" sz="1400" dirty="0"/>
          </a:p>
          <a:p>
            <a:pPr lvl="2"/>
            <a:r>
              <a:rPr lang="cs-CZ" sz="1400" dirty="0"/>
              <a:t>	</a:t>
            </a:r>
            <a:r>
              <a:rPr lang="en-US" sz="1400" dirty="0">
                <a:solidFill>
                  <a:schemeClr val="tx2"/>
                </a:solidFill>
              </a:rPr>
              <a:t>Verbal</a:t>
            </a:r>
            <a:r>
              <a:rPr lang="en-US" sz="1400" dirty="0"/>
              <a:t>: Slight "Thank you for your insight, what do others think?"; </a:t>
            </a:r>
            <a:endParaRPr lang="cs-CZ" sz="1400" dirty="0"/>
          </a:p>
          <a:p>
            <a:pPr lvl="2"/>
            <a:r>
              <a:rPr lang="cs-CZ" sz="1400" dirty="0"/>
              <a:t>	</a:t>
            </a:r>
            <a:r>
              <a:rPr lang="en-US" sz="1400" dirty="0"/>
              <a:t>Middle: "That was very detailed. Thank you, I can see that you have a lot to say about XY and I would be happy for you to continue to be involved, however it would be very nice if we tried to give space to others."</a:t>
            </a:r>
            <a:endParaRPr lang="cs-CZ" sz="1400" dirty="0"/>
          </a:p>
          <a:p>
            <a:pPr lvl="4">
              <a:lnSpc>
                <a:spcPct val="100000"/>
              </a:lnSpc>
            </a:pPr>
            <a:r>
              <a:rPr lang="en-US" sz="1400" dirty="0"/>
              <a:t>Expressive: " Mary/Peter, thank you for your detailed insight. Can we agree on more space for the others?"</a:t>
            </a:r>
            <a:endParaRPr lang="cs-CZ" sz="1400" dirty="0"/>
          </a:p>
          <a:p>
            <a:pPr lvl="4">
              <a:lnSpc>
                <a:spcPct val="100000"/>
              </a:lnSpc>
            </a:pPr>
            <a:r>
              <a:rPr lang="cs-CZ" sz="1400" dirty="0"/>
              <a:t>	</a:t>
            </a:r>
            <a:r>
              <a:rPr lang="en-US" sz="1400" dirty="0"/>
              <a:t>Interrupting, jumping in to talk, thanking and politely reiterating the need to give space to others.</a:t>
            </a:r>
          </a:p>
          <a:p>
            <a:pPr lvl="2"/>
            <a:r>
              <a:rPr lang="cs-CZ" sz="1400" dirty="0" err="1"/>
              <a:t>Confused</a:t>
            </a:r>
            <a:r>
              <a:rPr lang="cs-CZ" sz="1400" dirty="0"/>
              <a:t> </a:t>
            </a:r>
            <a:r>
              <a:rPr lang="cs-CZ" sz="1400" dirty="0" err="1"/>
              <a:t>speeches</a:t>
            </a:r>
            <a:endParaRPr lang="cs-CZ" sz="1400" dirty="0"/>
          </a:p>
          <a:p>
            <a:pPr lvl="2"/>
            <a:r>
              <a:rPr lang="cs-CZ" sz="1400" dirty="0"/>
              <a:t>	</a:t>
            </a:r>
            <a:r>
              <a:rPr lang="en-US" sz="1400" dirty="0"/>
              <a:t> To try to summarize one main thesis for others, to have it validated by "Thanks, I understand that correctly, right...?" Alternatively, to avoid a new iteration, "Thanks, Peter/Mary thinks that..., so what about the others? </a:t>
            </a:r>
            <a:endParaRPr lang="cs-CZ" sz="1400" dirty="0"/>
          </a:p>
          <a:p>
            <a:pPr lvl="2"/>
            <a:r>
              <a:rPr lang="cs-CZ" sz="1800" dirty="0" err="1"/>
              <a:t>Maintain</a:t>
            </a:r>
            <a:r>
              <a:rPr lang="cs-CZ" sz="1800" dirty="0"/>
              <a:t> a </a:t>
            </a:r>
            <a:r>
              <a:rPr lang="cs-CZ" sz="1800" dirty="0" err="1"/>
              <a:t>professional</a:t>
            </a:r>
            <a:r>
              <a:rPr lang="cs-CZ" sz="1800" dirty="0"/>
              <a:t> </a:t>
            </a:r>
            <a:r>
              <a:rPr lang="cs-CZ" sz="1800" dirty="0" err="1"/>
              <a:t>approach</a:t>
            </a:r>
            <a:endParaRPr lang="cs-CZ" sz="1800" dirty="0"/>
          </a:p>
        </p:txBody>
      </p:sp>
    </p:spTree>
    <p:extLst>
      <p:ext uri="{BB962C8B-B14F-4D97-AF65-F5344CB8AC3E}">
        <p14:creationId xmlns:p14="http://schemas.microsoft.com/office/powerpoint/2010/main" val="258091453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E1844E94-8EAF-48B3-B047-23667DD1D771}"/>
              </a:ext>
            </a:extLst>
          </p:cNvPr>
          <p:cNvSpPr>
            <a:spLocks noGrp="1"/>
          </p:cNvSpPr>
          <p:nvPr>
            <p:ph type="sldNum"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0970407D-EE58-4A0B-824B-1D3AE42DD9CF}" type="slidenum">
              <a:rPr kumimoji="0" lang="cs-CZ" altLang="cs-CZ" sz="1200" b="0" i="0" u="none" strike="noStrike" kern="1200" cap="none" spc="0" normalizeH="0" baseline="0" noProof="0" smtClean="0">
                <a:ln>
                  <a:noFill/>
                </a:ln>
                <a:solidFill>
                  <a:srgbClr val="0000DC"/>
                </a:solidFill>
                <a:effectLst/>
                <a:uLnTx/>
                <a:uFillTx/>
                <a:latin typeface="Arial"/>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36</a:t>
            </a:fld>
            <a:endParaRPr kumimoji="0" lang="cs-CZ" altLang="cs-CZ" sz="1200" b="0" i="0" u="none" strike="noStrike" kern="1200" cap="none" spc="0" normalizeH="0" baseline="0" noProof="0" dirty="0">
              <a:ln>
                <a:noFill/>
              </a:ln>
              <a:solidFill>
                <a:srgbClr val="0000DC"/>
              </a:solidFill>
              <a:effectLst/>
              <a:uLnTx/>
              <a:uFillTx/>
              <a:latin typeface="Arial"/>
              <a:ea typeface="+mn-ea"/>
              <a:cs typeface="+mn-cs"/>
            </a:endParaRPr>
          </a:p>
        </p:txBody>
      </p:sp>
      <p:sp>
        <p:nvSpPr>
          <p:cNvPr id="4" name="Nadpis 3">
            <a:extLst>
              <a:ext uri="{FF2B5EF4-FFF2-40B4-BE49-F238E27FC236}">
                <a16:creationId xmlns:a16="http://schemas.microsoft.com/office/drawing/2014/main" id="{9F423493-63FB-4242-BC5E-E65EDA398795}"/>
              </a:ext>
            </a:extLst>
          </p:cNvPr>
          <p:cNvSpPr>
            <a:spLocks noGrp="1"/>
          </p:cNvSpPr>
          <p:nvPr>
            <p:ph type="title"/>
          </p:nvPr>
        </p:nvSpPr>
        <p:spPr/>
        <p:txBody>
          <a:bodyPr/>
          <a:lstStyle/>
          <a:p>
            <a:r>
              <a:rPr lang="cs-CZ" dirty="0"/>
              <a:t>Group </a:t>
            </a:r>
            <a:r>
              <a:rPr lang="cs-CZ" dirty="0" err="1"/>
              <a:t>dynamics</a:t>
            </a:r>
            <a:endParaRPr lang="en-US" dirty="0"/>
          </a:p>
        </p:txBody>
      </p:sp>
      <p:sp>
        <p:nvSpPr>
          <p:cNvPr id="8" name="Zástupný text 7">
            <a:extLst>
              <a:ext uri="{FF2B5EF4-FFF2-40B4-BE49-F238E27FC236}">
                <a16:creationId xmlns:a16="http://schemas.microsoft.com/office/drawing/2014/main" id="{F376A972-E0B9-45CE-A052-BA5AF81A2407}"/>
              </a:ext>
            </a:extLst>
          </p:cNvPr>
          <p:cNvSpPr>
            <a:spLocks noGrp="1"/>
          </p:cNvSpPr>
          <p:nvPr>
            <p:ph type="body" sz="quarter" idx="27"/>
          </p:nvPr>
        </p:nvSpPr>
        <p:spPr/>
        <p:txBody>
          <a:bodyPr/>
          <a:lstStyle/>
          <a:p>
            <a:r>
              <a:rPr lang="cs-CZ" dirty="0"/>
              <a:t>Sensitivity, </a:t>
            </a:r>
            <a:r>
              <a:rPr lang="cs-CZ" dirty="0" err="1"/>
              <a:t>taboo</a:t>
            </a:r>
            <a:r>
              <a:rPr lang="cs-CZ" dirty="0"/>
              <a:t>, </a:t>
            </a:r>
            <a:r>
              <a:rPr lang="cs-CZ" dirty="0" err="1"/>
              <a:t>group</a:t>
            </a:r>
            <a:r>
              <a:rPr lang="cs-CZ" dirty="0"/>
              <a:t> silence</a:t>
            </a:r>
            <a:endParaRPr lang="en-US" dirty="0"/>
          </a:p>
        </p:txBody>
      </p:sp>
      <p:sp>
        <p:nvSpPr>
          <p:cNvPr id="5" name="Zástupný obsah 4">
            <a:extLst>
              <a:ext uri="{FF2B5EF4-FFF2-40B4-BE49-F238E27FC236}">
                <a16:creationId xmlns:a16="http://schemas.microsoft.com/office/drawing/2014/main" id="{F3E4B258-B4D5-4BA2-9CB1-BB2517EF53CC}"/>
              </a:ext>
            </a:extLst>
          </p:cNvPr>
          <p:cNvSpPr>
            <a:spLocks noGrp="1"/>
          </p:cNvSpPr>
          <p:nvPr>
            <p:ph idx="29"/>
          </p:nvPr>
        </p:nvSpPr>
        <p:spPr/>
        <p:txBody>
          <a:bodyPr/>
          <a:lstStyle/>
          <a:p>
            <a:pPr>
              <a:lnSpc>
                <a:spcPct val="100000"/>
              </a:lnSpc>
            </a:pPr>
            <a:r>
              <a:rPr lang="en-US" dirty="0"/>
              <a:t>Sticking to </a:t>
            </a:r>
            <a:r>
              <a:rPr lang="en-US" dirty="0">
                <a:solidFill>
                  <a:schemeClr val="tx2"/>
                </a:solidFill>
              </a:rPr>
              <a:t>one point of view</a:t>
            </a:r>
            <a:endParaRPr lang="cs-CZ" dirty="0">
              <a:solidFill>
                <a:schemeClr val="tx2"/>
              </a:solidFill>
            </a:endParaRPr>
          </a:p>
          <a:p>
            <a:pPr>
              <a:lnSpc>
                <a:spcPct val="100000"/>
              </a:lnSpc>
            </a:pPr>
            <a:r>
              <a:rPr lang="en-US" dirty="0"/>
              <a:t>Suspiciously </a:t>
            </a:r>
            <a:r>
              <a:rPr lang="en-US" dirty="0">
                <a:solidFill>
                  <a:schemeClr val="tx2"/>
                </a:solidFill>
              </a:rPr>
              <a:t>intense and fast consensus</a:t>
            </a:r>
            <a:endParaRPr lang="cs-CZ" dirty="0">
              <a:solidFill>
                <a:schemeClr val="tx2"/>
              </a:solidFill>
            </a:endParaRPr>
          </a:p>
          <a:p>
            <a:pPr>
              <a:lnSpc>
                <a:spcPct val="100000"/>
              </a:lnSpc>
            </a:pPr>
            <a:r>
              <a:rPr lang="en-US" dirty="0"/>
              <a:t>According to some, a </a:t>
            </a:r>
            <a:r>
              <a:rPr lang="en-US" dirty="0">
                <a:solidFill>
                  <a:schemeClr val="tx2"/>
                </a:solidFill>
              </a:rPr>
              <a:t>natural part</a:t>
            </a:r>
            <a:r>
              <a:rPr lang="en-US" dirty="0"/>
              <a:t> of social dynamics; according to others, </a:t>
            </a:r>
            <a:r>
              <a:rPr lang="en-US" dirty="0">
                <a:solidFill>
                  <a:schemeClr val="tx2"/>
                </a:solidFill>
              </a:rPr>
              <a:t>necessary to address</a:t>
            </a:r>
            <a:r>
              <a:rPr lang="cs-CZ" dirty="0"/>
              <a:t>:</a:t>
            </a:r>
          </a:p>
          <a:p>
            <a:pPr lvl="1"/>
            <a:r>
              <a:rPr lang="en-US" sz="1400" dirty="0"/>
              <a:t>Use a lighter version of some activation: often pre-write/mark/grade for yourself and then read</a:t>
            </a:r>
            <a:endParaRPr lang="cs-CZ" sz="1400" dirty="0"/>
          </a:p>
          <a:p>
            <a:pPr lvl="1"/>
            <a:r>
              <a:rPr lang="en-US" sz="1400" dirty="0"/>
              <a:t>One question asked several times</a:t>
            </a:r>
            <a:r>
              <a:rPr lang="cs-CZ" sz="1400" dirty="0"/>
              <a:t> </a:t>
            </a:r>
            <a:r>
              <a:rPr lang="cs-CZ" sz="1400" dirty="0" err="1"/>
              <a:t>differently</a:t>
            </a:r>
            <a:endParaRPr lang="cs-CZ" sz="1400" dirty="0"/>
          </a:p>
        </p:txBody>
      </p:sp>
      <p:sp>
        <p:nvSpPr>
          <p:cNvPr id="9" name="Zástupný obsah 8">
            <a:extLst>
              <a:ext uri="{FF2B5EF4-FFF2-40B4-BE49-F238E27FC236}">
                <a16:creationId xmlns:a16="http://schemas.microsoft.com/office/drawing/2014/main" id="{ECE787FD-1B3F-408E-B8ED-2EAD74CBF6C9}"/>
              </a:ext>
            </a:extLst>
          </p:cNvPr>
          <p:cNvSpPr>
            <a:spLocks noGrp="1"/>
          </p:cNvSpPr>
          <p:nvPr>
            <p:ph idx="30"/>
          </p:nvPr>
        </p:nvSpPr>
        <p:spPr/>
        <p:txBody>
          <a:bodyPr/>
          <a:lstStyle/>
          <a:p>
            <a:r>
              <a:rPr lang="cs-CZ" dirty="0"/>
              <a:t>Sensitivity/</a:t>
            </a:r>
            <a:r>
              <a:rPr lang="cs-CZ" dirty="0" err="1"/>
              <a:t>taboo</a:t>
            </a:r>
            <a:endParaRPr lang="cs-CZ" dirty="0"/>
          </a:p>
          <a:p>
            <a:pPr lvl="1"/>
            <a:r>
              <a:rPr lang="cs-CZ" dirty="0" err="1">
                <a:solidFill>
                  <a:schemeClr val="tx2"/>
                </a:solidFill>
              </a:rPr>
              <a:t>Depersonalization</a:t>
            </a:r>
            <a:r>
              <a:rPr lang="cs-CZ" dirty="0">
                <a:solidFill>
                  <a:schemeClr val="tx2"/>
                </a:solidFill>
              </a:rPr>
              <a:t> </a:t>
            </a:r>
            <a:r>
              <a:rPr lang="cs-CZ" dirty="0" err="1">
                <a:solidFill>
                  <a:schemeClr val="tx2"/>
                </a:solidFill>
              </a:rPr>
              <a:t>techniques</a:t>
            </a:r>
            <a:endParaRPr lang="cs-CZ" dirty="0">
              <a:solidFill>
                <a:schemeClr val="tx2"/>
              </a:solidFill>
            </a:endParaRPr>
          </a:p>
          <a:p>
            <a:pPr lvl="2"/>
            <a:r>
              <a:rPr lang="cs-CZ" dirty="0"/>
              <a:t>"</a:t>
            </a:r>
            <a:r>
              <a:rPr lang="cs-CZ" dirty="0" err="1"/>
              <a:t>Hypothetical</a:t>
            </a:r>
            <a:r>
              <a:rPr lang="cs-CZ" dirty="0"/>
              <a:t>" </a:t>
            </a:r>
            <a:r>
              <a:rPr lang="cs-CZ" dirty="0" err="1"/>
              <a:t>situations</a:t>
            </a:r>
            <a:r>
              <a:rPr lang="cs-CZ" dirty="0"/>
              <a:t> (</a:t>
            </a:r>
            <a:r>
              <a:rPr lang="cs-CZ" dirty="0" err="1"/>
              <a:t>personal</a:t>
            </a:r>
            <a:r>
              <a:rPr lang="cs-CZ" dirty="0"/>
              <a:t>)
"</a:t>
            </a:r>
            <a:r>
              <a:rPr lang="cs-CZ" dirty="0" err="1"/>
              <a:t>What</a:t>
            </a:r>
            <a:r>
              <a:rPr lang="cs-CZ" dirty="0"/>
              <a:t> </a:t>
            </a:r>
            <a:r>
              <a:rPr lang="cs-CZ" dirty="0" err="1"/>
              <a:t>if</a:t>
            </a:r>
            <a:r>
              <a:rPr lang="cs-CZ" dirty="0"/>
              <a:t>" (</a:t>
            </a:r>
            <a:r>
              <a:rPr lang="cs-CZ" dirty="0" err="1"/>
              <a:t>general</a:t>
            </a:r>
            <a:r>
              <a:rPr lang="cs-CZ" dirty="0"/>
              <a:t>)</a:t>
            </a:r>
          </a:p>
          <a:p>
            <a:pPr lvl="2"/>
            <a:r>
              <a:rPr lang="cs-CZ" dirty="0"/>
              <a:t>"</a:t>
            </a:r>
            <a:r>
              <a:rPr lang="cs-CZ" dirty="0" err="1"/>
              <a:t>Have</a:t>
            </a:r>
            <a:r>
              <a:rPr lang="cs-CZ" dirty="0"/>
              <a:t> </a:t>
            </a:r>
            <a:r>
              <a:rPr lang="cs-CZ" dirty="0" err="1"/>
              <a:t>you</a:t>
            </a:r>
            <a:r>
              <a:rPr lang="cs-CZ" dirty="0"/>
              <a:t> </a:t>
            </a:r>
            <a:r>
              <a:rPr lang="cs-CZ" dirty="0" err="1"/>
              <a:t>ever</a:t>
            </a:r>
            <a:r>
              <a:rPr lang="cs-CZ" dirty="0"/>
              <a:t> met?"</a:t>
            </a:r>
          </a:p>
          <a:p>
            <a:pPr lvl="1"/>
            <a:r>
              <a:rPr lang="cs-CZ" dirty="0" err="1">
                <a:solidFill>
                  <a:schemeClr val="tx2"/>
                </a:solidFill>
              </a:rPr>
              <a:t>Personal</a:t>
            </a:r>
            <a:r>
              <a:rPr lang="cs-CZ" dirty="0">
                <a:solidFill>
                  <a:schemeClr val="tx2"/>
                </a:solidFill>
              </a:rPr>
              <a:t> </a:t>
            </a:r>
            <a:r>
              <a:rPr lang="cs-CZ" dirty="0" err="1">
                <a:solidFill>
                  <a:schemeClr val="tx2"/>
                </a:solidFill>
              </a:rPr>
              <a:t>disclamer</a:t>
            </a:r>
            <a:endParaRPr lang="cs-CZ" dirty="0">
              <a:solidFill>
                <a:schemeClr val="tx2"/>
              </a:solidFill>
            </a:endParaRPr>
          </a:p>
          <a:p>
            <a:pPr lvl="2"/>
            <a:r>
              <a:rPr lang="en-US" dirty="0"/>
              <a:t>It has to be engaging enough, but not too discrediting</a:t>
            </a:r>
            <a:endParaRPr lang="cs-CZ" dirty="0"/>
          </a:p>
          <a:p>
            <a:r>
              <a:rPr lang="cs-CZ" dirty="0"/>
              <a:t>Group silence</a:t>
            </a:r>
          </a:p>
          <a:p>
            <a:pPr lvl="1"/>
            <a:r>
              <a:rPr lang="cs-CZ" dirty="0" err="1">
                <a:solidFill>
                  <a:schemeClr val="tx2"/>
                </a:solidFill>
              </a:rPr>
              <a:t>Activation</a:t>
            </a:r>
            <a:r>
              <a:rPr lang="cs-CZ" dirty="0">
                <a:solidFill>
                  <a:schemeClr val="tx2"/>
                </a:solidFill>
              </a:rPr>
              <a:t>
</a:t>
            </a:r>
            <a:r>
              <a:rPr lang="cs-CZ" dirty="0" err="1">
                <a:solidFill>
                  <a:schemeClr val="tx2"/>
                </a:solidFill>
              </a:rPr>
              <a:t>Reformulation</a:t>
            </a:r>
            <a:r>
              <a:rPr lang="cs-CZ" dirty="0">
                <a:solidFill>
                  <a:schemeClr val="tx2"/>
                </a:solidFill>
              </a:rPr>
              <a:t> </a:t>
            </a:r>
            <a:r>
              <a:rPr lang="cs-CZ" dirty="0" err="1"/>
              <a:t>of</a:t>
            </a:r>
            <a:r>
              <a:rPr lang="cs-CZ" dirty="0"/>
              <a:t> </a:t>
            </a:r>
            <a:r>
              <a:rPr lang="cs-CZ" dirty="0" err="1"/>
              <a:t>the</a:t>
            </a:r>
            <a:r>
              <a:rPr lang="cs-CZ" dirty="0"/>
              <a:t> </a:t>
            </a:r>
            <a:r>
              <a:rPr lang="cs-CZ" dirty="0" err="1"/>
              <a:t>question</a:t>
            </a:r>
            <a:endParaRPr lang="cs-CZ" dirty="0"/>
          </a:p>
          <a:p>
            <a:pPr lvl="2"/>
            <a:r>
              <a:rPr lang="cs-CZ" dirty="0" err="1"/>
              <a:t>Reduction</a:t>
            </a:r>
            <a:r>
              <a:rPr lang="cs-CZ" dirty="0"/>
              <a:t> </a:t>
            </a:r>
            <a:r>
              <a:rPr lang="cs-CZ" dirty="0" err="1"/>
              <a:t>of</a:t>
            </a:r>
            <a:r>
              <a:rPr lang="cs-CZ" dirty="0"/>
              <a:t> </a:t>
            </a:r>
            <a:r>
              <a:rPr lang="cs-CZ" dirty="0" err="1"/>
              <a:t>abstractness</a:t>
            </a:r>
            <a:r>
              <a:rPr lang="cs-CZ" dirty="0"/>
              <a:t>
</a:t>
            </a:r>
            <a:r>
              <a:rPr lang="cs-CZ" dirty="0" err="1"/>
              <a:t>Example</a:t>
            </a:r>
            <a:endParaRPr lang="cs-CZ" dirty="0"/>
          </a:p>
          <a:p>
            <a:pPr lvl="2"/>
            <a:endParaRPr lang="cs-CZ" dirty="0"/>
          </a:p>
          <a:p>
            <a:pPr lvl="2"/>
            <a:endParaRPr lang="cs-CZ" dirty="0"/>
          </a:p>
          <a:p>
            <a:pPr lvl="1"/>
            <a:endParaRPr lang="cs-CZ" dirty="0"/>
          </a:p>
          <a:p>
            <a:pPr lvl="1"/>
            <a:endParaRPr lang="en-US" dirty="0"/>
          </a:p>
        </p:txBody>
      </p:sp>
      <p:sp>
        <p:nvSpPr>
          <p:cNvPr id="7" name="Zástupný text 6">
            <a:extLst>
              <a:ext uri="{FF2B5EF4-FFF2-40B4-BE49-F238E27FC236}">
                <a16:creationId xmlns:a16="http://schemas.microsoft.com/office/drawing/2014/main" id="{7C60B97E-0760-3135-AF92-CF4EDA5E46FE}"/>
              </a:ext>
            </a:extLst>
          </p:cNvPr>
          <p:cNvSpPr>
            <a:spLocks noGrp="1"/>
          </p:cNvSpPr>
          <p:nvPr>
            <p:ph type="body" sz="quarter" idx="26"/>
          </p:nvPr>
        </p:nvSpPr>
        <p:spPr/>
        <p:txBody>
          <a:bodyPr/>
          <a:lstStyle/>
          <a:p>
            <a:r>
              <a:rPr lang="cs-CZ" dirty="0"/>
              <a:t>"Group </a:t>
            </a:r>
            <a:r>
              <a:rPr lang="cs-CZ" dirty="0" err="1"/>
              <a:t>thinking</a:t>
            </a:r>
            <a:r>
              <a:rPr lang="cs-CZ" dirty="0"/>
              <a:t>"</a:t>
            </a:r>
          </a:p>
        </p:txBody>
      </p:sp>
    </p:spTree>
    <p:extLst>
      <p:ext uri="{BB962C8B-B14F-4D97-AF65-F5344CB8AC3E}">
        <p14:creationId xmlns:p14="http://schemas.microsoft.com/office/powerpoint/2010/main" val="20150251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5E7397E-2AB0-461A-B688-495A1807CBA5}"/>
              </a:ext>
            </a:extLst>
          </p:cNvPr>
          <p:cNvSpPr>
            <a:spLocks noGrp="1"/>
          </p:cNvSpPr>
          <p:nvPr>
            <p:ph type="sldNum" sz="quarter" idx="11"/>
          </p:nvPr>
        </p:nvSpPr>
        <p:spPr/>
        <p:txBody>
          <a:bodyPr/>
          <a:lstStyle/>
          <a:p>
            <a:fld id="{0970407D-EE58-4A0B-824B-1D3AE42DD9CF}" type="slidenum">
              <a:rPr lang="cs-CZ" altLang="cs-CZ" smtClean="0"/>
              <a:pPr/>
              <a:t>4</a:t>
            </a:fld>
            <a:endParaRPr lang="cs-CZ" altLang="cs-CZ" dirty="0"/>
          </a:p>
        </p:txBody>
      </p:sp>
      <p:pic>
        <p:nvPicPr>
          <p:cNvPr id="6" name="Online Media 5" title="The Simpsons - Itchy &amp; Scratchy focus group">
            <a:hlinkClick r:id="" action="ppaction://media"/>
            <a:extLst>
              <a:ext uri="{FF2B5EF4-FFF2-40B4-BE49-F238E27FC236}">
                <a16:creationId xmlns:a16="http://schemas.microsoft.com/office/drawing/2014/main" id="{2D9D789A-E046-486C-BF35-9E9DF0FDAE3A}"/>
              </a:ext>
            </a:extLst>
          </p:cNvPr>
          <p:cNvPicPr>
            <a:picLocks noGrp="1" noRot="1" noChangeAspect="1"/>
          </p:cNvPicPr>
          <p:nvPr>
            <p:ph idx="1"/>
            <a:videoFile r:link="rId1"/>
          </p:nvPr>
        </p:nvPicPr>
        <p:blipFill>
          <a:blip r:embed="rId4"/>
          <a:stretch>
            <a:fillRect/>
          </a:stretch>
        </p:blipFill>
        <p:spPr>
          <a:xfrm>
            <a:off x="1674280" y="930767"/>
            <a:ext cx="8843439" cy="4996466"/>
          </a:xfrm>
          <a:prstGeom prst="rect">
            <a:avLst/>
          </a:prstGeom>
        </p:spPr>
      </p:pic>
    </p:spTree>
    <p:extLst>
      <p:ext uri="{BB962C8B-B14F-4D97-AF65-F5344CB8AC3E}">
        <p14:creationId xmlns:p14="http://schemas.microsoft.com/office/powerpoint/2010/main" val="4167458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969E238-DEB5-4367-890E-54992A2645B6}"/>
              </a:ext>
            </a:extLst>
          </p:cNvPr>
          <p:cNvSpPr>
            <a:spLocks noGrp="1"/>
          </p:cNvSpPr>
          <p:nvPr>
            <p:ph type="sldNum"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0DE708CC-0C3F-4567-9698-B54C0F35BD31}" type="slidenum">
              <a:rPr kumimoji="0" lang="cs-CZ" altLang="cs-CZ" sz="1200" b="0" i="0" u="none" strike="noStrike" kern="1200" cap="none" spc="0" normalizeH="0" baseline="0" noProof="0" smtClean="0">
                <a:ln>
                  <a:noFill/>
                </a:ln>
                <a:solidFill>
                  <a:srgbClr val="0000DC"/>
                </a:solidFill>
                <a:effectLst/>
                <a:uLnTx/>
                <a:uFillTx/>
                <a:latin typeface="Arial"/>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5</a:t>
            </a:fld>
            <a:endParaRPr kumimoji="0" lang="cs-CZ" altLang="cs-CZ" sz="1200" b="0" i="0" u="none" strike="noStrike" kern="1200" cap="none" spc="0" normalizeH="0" baseline="0" noProof="0" dirty="0">
              <a:ln>
                <a:noFill/>
              </a:ln>
              <a:solidFill>
                <a:srgbClr val="0000DC"/>
              </a:solidFill>
              <a:effectLst/>
              <a:uLnTx/>
              <a:uFillTx/>
              <a:latin typeface="Arial"/>
              <a:ea typeface="+mn-ea"/>
              <a:cs typeface="+mn-cs"/>
            </a:endParaRPr>
          </a:p>
        </p:txBody>
      </p:sp>
      <p:sp>
        <p:nvSpPr>
          <p:cNvPr id="8" name="Text Placeholder 7">
            <a:extLst>
              <a:ext uri="{FF2B5EF4-FFF2-40B4-BE49-F238E27FC236}">
                <a16:creationId xmlns:a16="http://schemas.microsoft.com/office/drawing/2014/main" id="{1CA05791-4D6F-4491-93F6-83E932640F98}"/>
              </a:ext>
            </a:extLst>
          </p:cNvPr>
          <p:cNvSpPr>
            <a:spLocks noGrp="1"/>
          </p:cNvSpPr>
          <p:nvPr>
            <p:ph type="body" sz="quarter" idx="26"/>
          </p:nvPr>
        </p:nvSpPr>
        <p:spPr>
          <a:xfrm>
            <a:off x="1587119" y="1314224"/>
            <a:ext cx="5220000" cy="271576"/>
          </a:xfrm>
        </p:spPr>
        <p:txBody>
          <a:bodyPr/>
          <a:lstStyle/>
          <a:p>
            <a:r>
              <a:rPr lang="cs-CZ" dirty="0"/>
              <a:t>Sociology (40s-50s)</a:t>
            </a:r>
            <a:endParaRPr lang="en-US" dirty="0"/>
          </a:p>
        </p:txBody>
      </p:sp>
      <p:sp>
        <p:nvSpPr>
          <p:cNvPr id="2" name="Title 1">
            <a:extLst>
              <a:ext uri="{FF2B5EF4-FFF2-40B4-BE49-F238E27FC236}">
                <a16:creationId xmlns:a16="http://schemas.microsoft.com/office/drawing/2014/main" id="{7E986119-9E00-4611-AAEF-352978B77E00}"/>
              </a:ext>
            </a:extLst>
          </p:cNvPr>
          <p:cNvSpPr>
            <a:spLocks noGrp="1"/>
          </p:cNvSpPr>
          <p:nvPr>
            <p:ph type="title"/>
          </p:nvPr>
        </p:nvSpPr>
        <p:spPr/>
        <p:txBody>
          <a:bodyPr/>
          <a:lstStyle/>
          <a:p>
            <a:r>
              <a:rPr lang="en-US" dirty="0"/>
              <a:t>What is the origin of focus groups?</a:t>
            </a:r>
          </a:p>
        </p:txBody>
      </p:sp>
      <p:sp>
        <p:nvSpPr>
          <p:cNvPr id="12" name="Text Placeholder 11">
            <a:extLst>
              <a:ext uri="{FF2B5EF4-FFF2-40B4-BE49-F238E27FC236}">
                <a16:creationId xmlns:a16="http://schemas.microsoft.com/office/drawing/2014/main" id="{9CCF2907-CD73-4C4A-AF0B-C3E1243A0524}"/>
              </a:ext>
            </a:extLst>
          </p:cNvPr>
          <p:cNvSpPr>
            <a:spLocks noGrp="1"/>
          </p:cNvSpPr>
          <p:nvPr>
            <p:ph type="body" sz="quarter" idx="27"/>
          </p:nvPr>
        </p:nvSpPr>
        <p:spPr>
          <a:xfrm>
            <a:off x="7430702" y="1290515"/>
            <a:ext cx="4040576" cy="271576"/>
          </a:xfrm>
        </p:spPr>
        <p:txBody>
          <a:bodyPr/>
          <a:lstStyle/>
          <a:p>
            <a:r>
              <a:rPr lang="cs-CZ" dirty="0" err="1"/>
              <a:t>Something</a:t>
            </a:r>
            <a:r>
              <a:rPr lang="cs-CZ" dirty="0"/>
              <a:t> extra:</a:t>
            </a:r>
            <a:endParaRPr lang="en-US" dirty="0"/>
          </a:p>
        </p:txBody>
      </p:sp>
      <p:sp>
        <p:nvSpPr>
          <p:cNvPr id="10" name="Content Placeholder 9">
            <a:extLst>
              <a:ext uri="{FF2B5EF4-FFF2-40B4-BE49-F238E27FC236}">
                <a16:creationId xmlns:a16="http://schemas.microsoft.com/office/drawing/2014/main" id="{F513EC97-322D-49CC-93FE-9FC9229BC151}"/>
              </a:ext>
            </a:extLst>
          </p:cNvPr>
          <p:cNvSpPr>
            <a:spLocks noGrp="1"/>
          </p:cNvSpPr>
          <p:nvPr>
            <p:ph idx="29"/>
          </p:nvPr>
        </p:nvSpPr>
        <p:spPr>
          <a:xfrm>
            <a:off x="1587119" y="1728449"/>
            <a:ext cx="5219998" cy="4139998"/>
          </a:xfrm>
        </p:spPr>
        <p:txBody>
          <a:bodyPr/>
          <a:lstStyle/>
          <a:p>
            <a:r>
              <a:rPr lang="en-US" sz="2000" b="1" dirty="0"/>
              <a:t>Robert K</a:t>
            </a:r>
            <a:r>
              <a:rPr lang="cs-CZ" sz="2000" b="1" dirty="0"/>
              <a:t>.</a:t>
            </a:r>
            <a:r>
              <a:rPr lang="en-US" sz="2000" b="1" dirty="0"/>
              <a:t> Merton</a:t>
            </a:r>
            <a:r>
              <a:rPr lang="cs-CZ" sz="2000" b="1" dirty="0"/>
              <a:t> </a:t>
            </a:r>
            <a:r>
              <a:rPr lang="cs-CZ" sz="2000" dirty="0"/>
              <a:t>(1910 – 2003) and Paul </a:t>
            </a:r>
            <a:r>
              <a:rPr lang="cs-CZ" sz="2000" dirty="0" err="1"/>
              <a:t>Lazarsfeld</a:t>
            </a:r>
            <a:endParaRPr lang="cs-CZ" sz="2000" dirty="0"/>
          </a:p>
          <a:p>
            <a:pPr lvl="1"/>
            <a:r>
              <a:rPr lang="en-US" sz="1600" dirty="0"/>
              <a:t>WWII: research on the </a:t>
            </a:r>
            <a:r>
              <a:rPr lang="en-US" sz="1600" dirty="0">
                <a:solidFill>
                  <a:schemeClr val="tx2"/>
                </a:solidFill>
              </a:rPr>
              <a:t>effects of US war mobilization propaganda</a:t>
            </a:r>
            <a:r>
              <a:rPr lang="en-US" sz="1600" dirty="0"/>
              <a:t> (to increase willingness to mobilize and fight, to make fighting meaningful)</a:t>
            </a:r>
            <a:endParaRPr lang="cs-CZ" sz="1600" dirty="0"/>
          </a:p>
          <a:p>
            <a:pPr lvl="1"/>
            <a:r>
              <a:rPr lang="cs-CZ" sz="1600" dirty="0"/>
              <a:t>T</a:t>
            </a:r>
            <a:r>
              <a:rPr lang="en-US" sz="1600" dirty="0"/>
              <a:t>he Bureau of Applied Social Research</a:t>
            </a:r>
            <a:r>
              <a:rPr lang="cs-CZ" sz="1600" dirty="0"/>
              <a:t>, </a:t>
            </a:r>
            <a:r>
              <a:rPr lang="en-US" sz="1600" dirty="0"/>
              <a:t>Columbia University</a:t>
            </a:r>
            <a:endParaRPr lang="cs-CZ" sz="1600" dirty="0"/>
          </a:p>
          <a:p>
            <a:pPr lvl="1"/>
            <a:r>
              <a:rPr lang="en-US" sz="1600" dirty="0"/>
              <a:t>Original research: </a:t>
            </a:r>
            <a:r>
              <a:rPr lang="en-US" sz="1600" dirty="0">
                <a:solidFill>
                  <a:schemeClr val="tx2"/>
                </a:solidFill>
              </a:rPr>
              <a:t>confrontation with the material and dichotomous indication of emotions </a:t>
            </a:r>
            <a:r>
              <a:rPr lang="en-US" sz="1600" dirty="0"/>
              <a:t>("like" "dislike" button) -&gt; analytical speculation about the reasons</a:t>
            </a:r>
            <a:endParaRPr lang="cs-CZ" sz="1600" dirty="0"/>
          </a:p>
          <a:p>
            <a:pPr lvl="1"/>
            <a:r>
              <a:rPr lang="en-US" sz="1600" dirty="0"/>
              <a:t>Introduction of the </a:t>
            </a:r>
            <a:r>
              <a:rPr lang="en-US" sz="1600" i="1" dirty="0">
                <a:solidFill>
                  <a:schemeClr val="tx2"/>
                </a:solidFill>
              </a:rPr>
              <a:t>focused interviews </a:t>
            </a:r>
            <a:r>
              <a:rPr lang="en-US" sz="1600" dirty="0"/>
              <a:t>method</a:t>
            </a:r>
            <a:endParaRPr lang="cs-CZ" sz="1600" dirty="0"/>
          </a:p>
          <a:p>
            <a:pPr lvl="2"/>
            <a:r>
              <a:rPr lang="en-US" sz="1200" dirty="0"/>
              <a:t>Discussion of the reasons for positive and negative emotions</a:t>
            </a:r>
          </a:p>
          <a:p>
            <a:pPr lvl="2"/>
            <a:r>
              <a:rPr lang="en-US" sz="1200" dirty="0"/>
              <a:t>Form: more of an individual or a serial interview</a:t>
            </a:r>
            <a:endParaRPr lang="cs-CZ" sz="1200" dirty="0"/>
          </a:p>
          <a:p>
            <a:pPr lvl="2"/>
            <a:r>
              <a:rPr lang="en-US" sz="1200" dirty="0"/>
              <a:t>Goal: confirm or modify experimental hypotheses</a:t>
            </a:r>
          </a:p>
          <a:p>
            <a:pPr lvl="1"/>
            <a:endParaRPr lang="en-US" sz="1600" i="1" dirty="0"/>
          </a:p>
        </p:txBody>
      </p:sp>
      <p:sp>
        <p:nvSpPr>
          <p:cNvPr id="13" name="Content Placeholder 12">
            <a:extLst>
              <a:ext uri="{FF2B5EF4-FFF2-40B4-BE49-F238E27FC236}">
                <a16:creationId xmlns:a16="http://schemas.microsoft.com/office/drawing/2014/main" id="{EAEBC15F-F4E4-416C-9CD6-6B300FE12E72}"/>
              </a:ext>
            </a:extLst>
          </p:cNvPr>
          <p:cNvSpPr>
            <a:spLocks noGrp="1"/>
          </p:cNvSpPr>
          <p:nvPr>
            <p:ph idx="30"/>
          </p:nvPr>
        </p:nvSpPr>
        <p:spPr>
          <a:xfrm>
            <a:off x="7430702" y="1701505"/>
            <a:ext cx="4040575" cy="4139998"/>
          </a:xfrm>
        </p:spPr>
        <p:txBody>
          <a:bodyPr/>
          <a:lstStyle/>
          <a:p>
            <a:endParaRPr lang="cs-CZ" dirty="0"/>
          </a:p>
          <a:p>
            <a:endParaRPr lang="cs-CZ" dirty="0"/>
          </a:p>
          <a:p>
            <a:endParaRPr lang="cs-CZ" dirty="0"/>
          </a:p>
          <a:p>
            <a:endParaRPr lang="cs-CZ" dirty="0"/>
          </a:p>
          <a:p>
            <a:endParaRPr lang="cs-CZ" dirty="0"/>
          </a:p>
          <a:p>
            <a:pPr>
              <a:lnSpc>
                <a:spcPct val="100000"/>
              </a:lnSpc>
            </a:pPr>
            <a:r>
              <a:rPr lang="en-US" sz="1600" dirty="0"/>
              <a:t>Interpretation of the meaning of US propaganda materials:</a:t>
            </a:r>
            <a:r>
              <a:rPr lang="cs-CZ" sz="1600" dirty="0"/>
              <a:t> </a:t>
            </a:r>
            <a:r>
              <a:rPr lang="en-US" sz="1200" dirty="0">
                <a:hlinkClick r:id="rId3"/>
              </a:rPr>
              <a:t>https://www.archives.gov/exhibits/powers-of-persuasion</a:t>
            </a:r>
            <a:endParaRPr lang="cs-CZ" sz="1200" dirty="0"/>
          </a:p>
          <a:p>
            <a:pPr marL="324000" lvl="1" indent="0">
              <a:buNone/>
            </a:pPr>
            <a:endParaRPr lang="en-US" dirty="0"/>
          </a:p>
        </p:txBody>
      </p:sp>
      <p:pic>
        <p:nvPicPr>
          <p:cNvPr id="15" name="Picture 14">
            <a:extLst>
              <a:ext uri="{FF2B5EF4-FFF2-40B4-BE49-F238E27FC236}">
                <a16:creationId xmlns:a16="http://schemas.microsoft.com/office/drawing/2014/main" id="{7DE1685F-0995-4EC7-A12B-25C72565CCC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30702" y="1562091"/>
            <a:ext cx="1675524" cy="2321979"/>
          </a:xfrm>
          <a:prstGeom prst="rect">
            <a:avLst/>
          </a:prstGeom>
        </p:spPr>
      </p:pic>
      <p:pic>
        <p:nvPicPr>
          <p:cNvPr id="17" name="Picture 16">
            <a:extLst>
              <a:ext uri="{FF2B5EF4-FFF2-40B4-BE49-F238E27FC236}">
                <a16:creationId xmlns:a16="http://schemas.microsoft.com/office/drawing/2014/main" id="{70B74C48-F4A1-45AE-A961-6EDBE51FB0D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5210929"/>
            <a:ext cx="1769296" cy="1647071"/>
          </a:xfrm>
          <a:prstGeom prst="rect">
            <a:avLst/>
          </a:prstGeom>
        </p:spPr>
      </p:pic>
    </p:spTree>
    <p:extLst>
      <p:ext uri="{BB962C8B-B14F-4D97-AF65-F5344CB8AC3E}">
        <p14:creationId xmlns:p14="http://schemas.microsoft.com/office/powerpoint/2010/main" val="24095486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5A1C2E9-5FA7-4666-A26B-03CFD91B0491}"/>
              </a:ext>
            </a:extLst>
          </p:cNvPr>
          <p:cNvSpPr>
            <a:spLocks noGrp="1"/>
          </p:cNvSpPr>
          <p:nvPr>
            <p:ph type="sldNum"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0970407D-EE58-4A0B-824B-1D3AE42DD9CF}" type="slidenum">
              <a:rPr kumimoji="0" lang="cs-CZ" altLang="cs-CZ" sz="1200" b="0" i="0" u="none" strike="noStrike" kern="1200" cap="none" spc="0" normalizeH="0" baseline="0" noProof="0" smtClean="0">
                <a:ln>
                  <a:noFill/>
                </a:ln>
                <a:solidFill>
                  <a:srgbClr val="0000DC"/>
                </a:solidFill>
                <a:effectLst/>
                <a:uLnTx/>
                <a:uFillTx/>
                <a:latin typeface="Arial"/>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6</a:t>
            </a:fld>
            <a:endParaRPr kumimoji="0" lang="cs-CZ" altLang="cs-CZ" sz="1200" b="0" i="0" u="none" strike="noStrike" kern="1200" cap="none" spc="0" normalizeH="0" baseline="0" noProof="0" dirty="0">
              <a:ln>
                <a:noFill/>
              </a:ln>
              <a:solidFill>
                <a:srgbClr val="0000DC"/>
              </a:solidFill>
              <a:effectLst/>
              <a:uLnTx/>
              <a:uFillTx/>
              <a:latin typeface="Arial"/>
              <a:ea typeface="+mn-ea"/>
              <a:cs typeface="+mn-cs"/>
            </a:endParaRPr>
          </a:p>
        </p:txBody>
      </p:sp>
      <p:sp>
        <p:nvSpPr>
          <p:cNvPr id="7" name="Text Placeholder 6">
            <a:extLst>
              <a:ext uri="{FF2B5EF4-FFF2-40B4-BE49-F238E27FC236}">
                <a16:creationId xmlns:a16="http://schemas.microsoft.com/office/drawing/2014/main" id="{383A1CF5-F9B5-4FF7-A881-FF046F2A5893}"/>
              </a:ext>
            </a:extLst>
          </p:cNvPr>
          <p:cNvSpPr>
            <a:spLocks noGrp="1"/>
          </p:cNvSpPr>
          <p:nvPr>
            <p:ph type="body" sz="quarter" idx="26"/>
          </p:nvPr>
        </p:nvSpPr>
        <p:spPr/>
        <p:txBody>
          <a:bodyPr/>
          <a:lstStyle/>
          <a:p>
            <a:r>
              <a:rPr lang="cs-CZ" dirty="0"/>
              <a:t>Marketing (50s-80s)</a:t>
            </a:r>
            <a:endParaRPr lang="en-US" dirty="0"/>
          </a:p>
        </p:txBody>
      </p:sp>
      <p:sp>
        <p:nvSpPr>
          <p:cNvPr id="4" name="Title 3">
            <a:extLst>
              <a:ext uri="{FF2B5EF4-FFF2-40B4-BE49-F238E27FC236}">
                <a16:creationId xmlns:a16="http://schemas.microsoft.com/office/drawing/2014/main" id="{146AC288-08D8-4919-A059-B8A2FC726F18}"/>
              </a:ext>
            </a:extLst>
          </p:cNvPr>
          <p:cNvSpPr>
            <a:spLocks noGrp="1"/>
          </p:cNvSpPr>
          <p:nvPr>
            <p:ph type="title"/>
          </p:nvPr>
        </p:nvSpPr>
        <p:spPr/>
        <p:txBody>
          <a:bodyPr/>
          <a:lstStyle/>
          <a:p>
            <a:r>
              <a:rPr lang="cs-CZ" dirty="0" err="1"/>
              <a:t>Further</a:t>
            </a:r>
            <a:r>
              <a:rPr lang="cs-CZ" dirty="0"/>
              <a:t> </a:t>
            </a:r>
            <a:r>
              <a:rPr lang="cs-CZ" dirty="0" err="1"/>
              <a:t>developments</a:t>
            </a:r>
            <a:endParaRPr lang="en-US" dirty="0"/>
          </a:p>
        </p:txBody>
      </p:sp>
      <p:sp>
        <p:nvSpPr>
          <p:cNvPr id="10" name="Text Placeholder 9">
            <a:extLst>
              <a:ext uri="{FF2B5EF4-FFF2-40B4-BE49-F238E27FC236}">
                <a16:creationId xmlns:a16="http://schemas.microsoft.com/office/drawing/2014/main" id="{E9CDF191-6331-4F0D-913D-B9D5401CBB07}"/>
              </a:ext>
            </a:extLst>
          </p:cNvPr>
          <p:cNvSpPr>
            <a:spLocks noGrp="1"/>
          </p:cNvSpPr>
          <p:nvPr>
            <p:ph type="body" sz="quarter" idx="27"/>
          </p:nvPr>
        </p:nvSpPr>
        <p:spPr/>
        <p:txBody>
          <a:bodyPr/>
          <a:lstStyle/>
          <a:p>
            <a:r>
              <a:rPr lang="cs-CZ" dirty="0" err="1"/>
              <a:t>Some</a:t>
            </a:r>
            <a:r>
              <a:rPr lang="cs-CZ" dirty="0"/>
              <a:t> </a:t>
            </a:r>
            <a:r>
              <a:rPr lang="cs-CZ" dirty="0" err="1"/>
              <a:t>findings</a:t>
            </a:r>
            <a:r>
              <a:rPr lang="cs-CZ" dirty="0"/>
              <a:t>:</a:t>
            </a:r>
            <a:endParaRPr lang="en-US" dirty="0"/>
          </a:p>
        </p:txBody>
      </p:sp>
      <p:sp>
        <p:nvSpPr>
          <p:cNvPr id="6" name="Content Placeholder 5">
            <a:extLst>
              <a:ext uri="{FF2B5EF4-FFF2-40B4-BE49-F238E27FC236}">
                <a16:creationId xmlns:a16="http://schemas.microsoft.com/office/drawing/2014/main" id="{450FA97C-6BC5-4F7C-A1E7-8A93AAE126A9}"/>
              </a:ext>
            </a:extLst>
          </p:cNvPr>
          <p:cNvSpPr>
            <a:spLocks noGrp="1"/>
          </p:cNvSpPr>
          <p:nvPr>
            <p:ph idx="29"/>
          </p:nvPr>
        </p:nvSpPr>
        <p:spPr/>
        <p:txBody>
          <a:bodyPr/>
          <a:lstStyle/>
          <a:p>
            <a:r>
              <a:rPr lang="en-US" sz="2000" b="1" dirty="0"/>
              <a:t>Ernest Dichter</a:t>
            </a:r>
            <a:r>
              <a:rPr lang="cs-CZ" sz="2000" b="1" dirty="0"/>
              <a:t> </a:t>
            </a:r>
            <a:r>
              <a:rPr lang="cs-CZ" sz="2000" dirty="0"/>
              <a:t>(1907 – 1991)</a:t>
            </a:r>
          </a:p>
          <a:p>
            <a:pPr lvl="1"/>
            <a:r>
              <a:rPr lang="cs-CZ" sz="1600" dirty="0" err="1"/>
              <a:t>American</a:t>
            </a:r>
            <a:r>
              <a:rPr lang="cs-CZ" sz="1600" dirty="0"/>
              <a:t> </a:t>
            </a:r>
            <a:r>
              <a:rPr lang="cs-CZ" sz="1600" dirty="0" err="1"/>
              <a:t>Freudian</a:t>
            </a:r>
            <a:r>
              <a:rPr lang="cs-CZ" sz="1600" dirty="0"/>
              <a:t> </a:t>
            </a:r>
            <a:r>
              <a:rPr lang="cs-CZ" sz="1600" dirty="0" err="1"/>
              <a:t>psychologist</a:t>
            </a:r>
            <a:r>
              <a:rPr lang="cs-CZ" sz="1600" dirty="0"/>
              <a:t> and </a:t>
            </a:r>
            <a:r>
              <a:rPr lang="cs-CZ" sz="1600" dirty="0" err="1"/>
              <a:t>analyst</a:t>
            </a:r>
            <a:r>
              <a:rPr lang="cs-CZ" sz="1600" dirty="0"/>
              <a:t>, </a:t>
            </a:r>
            <a:r>
              <a:rPr lang="cs-CZ" sz="1600" dirty="0" err="1"/>
              <a:t>Austrian</a:t>
            </a:r>
            <a:r>
              <a:rPr lang="cs-CZ" sz="1600" dirty="0"/>
              <a:t> </a:t>
            </a:r>
            <a:r>
              <a:rPr lang="cs-CZ" sz="1600" dirty="0" err="1"/>
              <a:t>immigrant</a:t>
            </a:r>
            <a:endParaRPr lang="cs-CZ" sz="1600" dirty="0"/>
          </a:p>
          <a:p>
            <a:pPr lvl="1"/>
            <a:r>
              <a:rPr lang="en-US" sz="1600" dirty="0"/>
              <a:t>reactions to the inadequacy of consumer surveys and sales metrics</a:t>
            </a:r>
            <a:endParaRPr lang="cs-CZ" sz="1600" dirty="0"/>
          </a:p>
          <a:p>
            <a:pPr lvl="1"/>
            <a:r>
              <a:rPr lang="en-US" sz="1600" dirty="0"/>
              <a:t>Marketing: a tool for </a:t>
            </a:r>
            <a:r>
              <a:rPr lang="en-US" sz="1600" dirty="0">
                <a:solidFill>
                  <a:schemeClr val="tx2"/>
                </a:solidFill>
              </a:rPr>
              <a:t>externally creating needs so that they are experienced as internal</a:t>
            </a:r>
            <a:endParaRPr lang="cs-CZ" sz="1600" dirty="0"/>
          </a:p>
          <a:p>
            <a:pPr lvl="1"/>
            <a:r>
              <a:rPr lang="en-US" sz="1600" dirty="0"/>
              <a:t>Commodity fetishism and consumer hedonism as instruments of </a:t>
            </a:r>
            <a:r>
              <a:rPr lang="en-US" sz="1600" dirty="0" err="1"/>
              <a:t>defence</a:t>
            </a:r>
            <a:r>
              <a:rPr lang="en-US" sz="1600" dirty="0"/>
              <a:t> of society against totalitarianism (fascism and communism).</a:t>
            </a:r>
            <a:endParaRPr lang="cs-CZ" sz="1600" dirty="0"/>
          </a:p>
          <a:p>
            <a:pPr lvl="1"/>
            <a:r>
              <a:rPr lang="en-US" sz="1600" dirty="0">
                <a:solidFill>
                  <a:schemeClr val="tx2"/>
                </a:solidFill>
              </a:rPr>
              <a:t>New concept of FG (application of therapeutic procedures and techniques):</a:t>
            </a:r>
            <a:endParaRPr lang="cs-CZ" sz="1600" dirty="0">
              <a:solidFill>
                <a:schemeClr val="tx2"/>
              </a:solidFill>
            </a:endParaRPr>
          </a:p>
          <a:p>
            <a:pPr lvl="2"/>
            <a:r>
              <a:rPr lang="en-US" sz="1200" dirty="0"/>
              <a:t>room with one-way mirror</a:t>
            </a:r>
          </a:p>
          <a:p>
            <a:pPr lvl="2"/>
            <a:r>
              <a:rPr lang="en-US" sz="1200" dirty="0"/>
              <a:t>gather the target group</a:t>
            </a:r>
          </a:p>
          <a:p>
            <a:pPr lvl="2"/>
            <a:r>
              <a:rPr lang="en-US" sz="1200" dirty="0"/>
              <a:t>reveal desires and predispositions</a:t>
            </a:r>
          </a:p>
          <a:p>
            <a:pPr lvl="2"/>
            <a:r>
              <a:rPr lang="en-US" sz="1200" dirty="0"/>
              <a:t>build a brand identity (and create a need and sense of empowerment)</a:t>
            </a:r>
            <a:endParaRPr lang="en-US" dirty="0"/>
          </a:p>
        </p:txBody>
      </p:sp>
      <p:sp>
        <p:nvSpPr>
          <p:cNvPr id="11" name="Content Placeholder 10">
            <a:extLst>
              <a:ext uri="{FF2B5EF4-FFF2-40B4-BE49-F238E27FC236}">
                <a16:creationId xmlns:a16="http://schemas.microsoft.com/office/drawing/2014/main" id="{748D3749-3DEC-4F69-B9A7-1334338E8B79}"/>
              </a:ext>
            </a:extLst>
          </p:cNvPr>
          <p:cNvSpPr>
            <a:spLocks noGrp="1"/>
          </p:cNvSpPr>
          <p:nvPr>
            <p:ph idx="30"/>
          </p:nvPr>
        </p:nvSpPr>
        <p:spPr/>
        <p:txBody>
          <a:bodyPr/>
          <a:lstStyle/>
          <a:p>
            <a:pPr>
              <a:lnSpc>
                <a:spcPct val="100000"/>
              </a:lnSpc>
            </a:pPr>
            <a:r>
              <a:rPr lang="en-US" sz="1600" dirty="0"/>
              <a:t>Compton Agency (soap sales): </a:t>
            </a:r>
            <a:r>
              <a:rPr lang="en-US" sz="1600" dirty="0">
                <a:solidFill>
                  <a:schemeClr val="tx2"/>
                </a:solidFill>
              </a:rPr>
              <a:t>bathing is also a symbolic and mental cleansing</a:t>
            </a:r>
            <a:r>
              <a:rPr lang="en-US" sz="1600" dirty="0"/>
              <a:t>, it is not the instrumental reason for use that is important, but the meaning in life -&gt; "Start again with ...„</a:t>
            </a:r>
            <a:endParaRPr lang="cs-CZ" sz="1600" dirty="0"/>
          </a:p>
          <a:p>
            <a:pPr marL="72000" indent="0">
              <a:lnSpc>
                <a:spcPct val="100000"/>
              </a:lnSpc>
              <a:buNone/>
            </a:pPr>
            <a:endParaRPr lang="cs-CZ" sz="1600" dirty="0"/>
          </a:p>
          <a:p>
            <a:pPr>
              <a:lnSpc>
                <a:spcPct val="100000"/>
              </a:lnSpc>
            </a:pPr>
            <a:r>
              <a:rPr lang="en-US" sz="1600" dirty="0"/>
              <a:t>Chrysler Corporation (Plymouth sales): advertise in women's magazines + keep low-selling </a:t>
            </a:r>
            <a:r>
              <a:rPr lang="cs-CZ" sz="1600" dirty="0" err="1"/>
              <a:t>types</a:t>
            </a:r>
            <a:r>
              <a:rPr lang="cs-CZ" sz="1600" dirty="0"/>
              <a:t> </a:t>
            </a:r>
            <a:r>
              <a:rPr lang="cs-CZ" sz="1600" dirty="0" err="1"/>
              <a:t>of</a:t>
            </a:r>
            <a:r>
              <a:rPr lang="cs-CZ" sz="1600" dirty="0"/>
              <a:t> </a:t>
            </a:r>
            <a:r>
              <a:rPr lang="cs-CZ" sz="1600" dirty="0" err="1"/>
              <a:t>goods</a:t>
            </a:r>
            <a:endParaRPr lang="cs-CZ" sz="1600" dirty="0"/>
          </a:p>
          <a:p>
            <a:pPr>
              <a:lnSpc>
                <a:spcPct val="100000"/>
              </a:lnSpc>
            </a:pPr>
            <a:endParaRPr lang="cs-CZ" sz="1600" dirty="0"/>
          </a:p>
          <a:p>
            <a:pPr>
              <a:lnSpc>
                <a:spcPct val="100000"/>
              </a:lnSpc>
            </a:pPr>
            <a:endParaRPr lang="cs-CZ" sz="1600" dirty="0"/>
          </a:p>
          <a:p>
            <a:pPr>
              <a:lnSpc>
                <a:spcPct val="100000"/>
              </a:lnSpc>
            </a:pPr>
            <a:endParaRPr lang="cs-CZ" sz="1600" dirty="0"/>
          </a:p>
          <a:p>
            <a:pPr>
              <a:lnSpc>
                <a:spcPct val="100000"/>
              </a:lnSpc>
            </a:pPr>
            <a:endParaRPr lang="cs-CZ" sz="1600" dirty="0"/>
          </a:p>
          <a:p>
            <a:pPr>
              <a:lnSpc>
                <a:spcPct val="100000"/>
              </a:lnSpc>
            </a:pPr>
            <a:r>
              <a:rPr lang="en-US" sz="1600" dirty="0"/>
              <a:t>Reason for the use and success of the lighter: </a:t>
            </a:r>
            <a:r>
              <a:rPr lang="en-US" sz="1600" dirty="0">
                <a:solidFill>
                  <a:schemeClr val="tx2"/>
                </a:solidFill>
              </a:rPr>
              <a:t>symbolic reasons </a:t>
            </a:r>
            <a:r>
              <a:rPr lang="en-US" sz="1600" dirty="0"/>
              <a:t>(need to control the fire)</a:t>
            </a:r>
            <a:endParaRPr lang="cs-CZ" sz="1600" dirty="0"/>
          </a:p>
          <a:p>
            <a:pPr>
              <a:lnSpc>
                <a:spcPct val="100000"/>
              </a:lnSpc>
            </a:pPr>
            <a:endParaRPr lang="cs-CZ" sz="1600" dirty="0"/>
          </a:p>
          <a:p>
            <a:pPr>
              <a:lnSpc>
                <a:spcPct val="100000"/>
              </a:lnSpc>
            </a:pPr>
            <a:r>
              <a:rPr lang="en-US" sz="1600" dirty="0"/>
              <a:t>Cake ready mix: </a:t>
            </a:r>
            <a:r>
              <a:rPr lang="en-US" sz="1600" dirty="0">
                <a:solidFill>
                  <a:schemeClr val="tx2"/>
                </a:solidFill>
              </a:rPr>
              <a:t>necessary to add something yourself</a:t>
            </a:r>
            <a:endParaRPr lang="cs-CZ" sz="1600" dirty="0">
              <a:solidFill>
                <a:schemeClr val="tx2"/>
              </a:solidFill>
            </a:endParaRPr>
          </a:p>
          <a:p>
            <a:pPr>
              <a:lnSpc>
                <a:spcPct val="100000"/>
              </a:lnSpc>
            </a:pPr>
            <a:endParaRPr lang="cs-CZ" sz="1600" dirty="0"/>
          </a:p>
          <a:p>
            <a:pPr>
              <a:lnSpc>
                <a:spcPct val="100000"/>
              </a:lnSpc>
            </a:pPr>
            <a:r>
              <a:rPr lang="en-US" sz="1600" dirty="0"/>
              <a:t>Mattel (Barbie): a doll is not just for play, it is also about </a:t>
            </a:r>
            <a:r>
              <a:rPr lang="en-US" sz="1600" dirty="0">
                <a:solidFill>
                  <a:schemeClr val="tx2"/>
                </a:solidFill>
              </a:rPr>
              <a:t>aspirational identification</a:t>
            </a:r>
            <a:endParaRPr lang="cs-CZ" dirty="0">
              <a:solidFill>
                <a:schemeClr val="tx2"/>
              </a:solidFill>
            </a:endParaRPr>
          </a:p>
          <a:p>
            <a:endParaRPr lang="en-US" dirty="0"/>
          </a:p>
        </p:txBody>
      </p:sp>
      <p:pic>
        <p:nvPicPr>
          <p:cNvPr id="9" name="Picture 8">
            <a:extLst>
              <a:ext uri="{FF2B5EF4-FFF2-40B4-BE49-F238E27FC236}">
                <a16:creationId xmlns:a16="http://schemas.microsoft.com/office/drawing/2014/main" id="{B57132E7-F24E-4307-892D-FF4F4BE413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5128883"/>
            <a:ext cx="1186774" cy="1729117"/>
          </a:xfrm>
          <a:prstGeom prst="rect">
            <a:avLst/>
          </a:prstGeom>
        </p:spPr>
      </p:pic>
      <p:pic>
        <p:nvPicPr>
          <p:cNvPr id="5" name="Obrázek 4">
            <a:extLst>
              <a:ext uri="{FF2B5EF4-FFF2-40B4-BE49-F238E27FC236}">
                <a16:creationId xmlns:a16="http://schemas.microsoft.com/office/drawing/2014/main" id="{0D604A87-84C4-48B0-AAC2-A866E18F75CC}"/>
              </a:ext>
            </a:extLst>
          </p:cNvPr>
          <p:cNvPicPr>
            <a:picLocks noChangeAspect="1"/>
          </p:cNvPicPr>
          <p:nvPr/>
        </p:nvPicPr>
        <p:blipFill>
          <a:blip r:embed="rId4"/>
          <a:stretch>
            <a:fillRect/>
          </a:stretch>
        </p:blipFill>
        <p:spPr>
          <a:xfrm>
            <a:off x="8217690" y="3429000"/>
            <a:ext cx="2626738" cy="896627"/>
          </a:xfrm>
          <a:prstGeom prst="rect">
            <a:avLst/>
          </a:prstGeom>
        </p:spPr>
      </p:pic>
    </p:spTree>
    <p:extLst>
      <p:ext uri="{BB962C8B-B14F-4D97-AF65-F5344CB8AC3E}">
        <p14:creationId xmlns:p14="http://schemas.microsoft.com/office/powerpoint/2010/main" val="1781095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1DA9483-7F1B-4D78-BD01-577DACC6A652}"/>
              </a:ext>
            </a:extLst>
          </p:cNvPr>
          <p:cNvSpPr>
            <a:spLocks noGrp="1"/>
          </p:cNvSpPr>
          <p:nvPr>
            <p:ph type="sldNum"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0970407D-EE58-4A0B-824B-1D3AE42DD9CF}" type="slidenum">
              <a:rPr kumimoji="0" lang="cs-CZ" altLang="cs-CZ" sz="1200" b="0" i="0" u="none" strike="noStrike" kern="1200" cap="none" spc="0" normalizeH="0" baseline="0" noProof="0" smtClean="0">
                <a:ln>
                  <a:noFill/>
                </a:ln>
                <a:solidFill>
                  <a:srgbClr val="0000DC"/>
                </a:solidFill>
                <a:effectLst/>
                <a:uLnTx/>
                <a:uFillTx/>
                <a:latin typeface="Arial"/>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7</a:t>
            </a:fld>
            <a:endParaRPr kumimoji="0" lang="cs-CZ" altLang="cs-CZ" sz="1200" b="0" i="0" u="none" strike="noStrike" kern="1200" cap="none" spc="0" normalizeH="0" baseline="0" noProof="0" dirty="0">
              <a:ln>
                <a:noFill/>
              </a:ln>
              <a:solidFill>
                <a:srgbClr val="0000DC"/>
              </a:solidFill>
              <a:effectLst/>
              <a:uLnTx/>
              <a:uFillTx/>
              <a:latin typeface="Arial"/>
              <a:ea typeface="+mn-ea"/>
              <a:cs typeface="+mn-cs"/>
            </a:endParaRPr>
          </a:p>
        </p:txBody>
      </p:sp>
      <p:sp>
        <p:nvSpPr>
          <p:cNvPr id="4" name="Text Placeholder 3">
            <a:extLst>
              <a:ext uri="{FF2B5EF4-FFF2-40B4-BE49-F238E27FC236}">
                <a16:creationId xmlns:a16="http://schemas.microsoft.com/office/drawing/2014/main" id="{2228B4A0-E53F-41A4-AE03-A01ED8578D6C}"/>
              </a:ext>
            </a:extLst>
          </p:cNvPr>
          <p:cNvSpPr>
            <a:spLocks noGrp="1"/>
          </p:cNvSpPr>
          <p:nvPr>
            <p:ph type="body" sz="quarter" idx="13"/>
          </p:nvPr>
        </p:nvSpPr>
        <p:spPr/>
        <p:txBody>
          <a:bodyPr/>
          <a:lstStyle/>
          <a:p>
            <a:r>
              <a:rPr lang="cs-CZ" dirty="0" err="1"/>
              <a:t>Medical</a:t>
            </a:r>
            <a:r>
              <a:rPr lang="cs-CZ" dirty="0"/>
              <a:t>/</a:t>
            </a:r>
            <a:r>
              <a:rPr lang="cs-CZ" dirty="0" err="1"/>
              <a:t>nursing</a:t>
            </a:r>
            <a:r>
              <a:rPr lang="cs-CZ" dirty="0"/>
              <a:t> </a:t>
            </a:r>
            <a:r>
              <a:rPr lang="cs-CZ" dirty="0" err="1"/>
              <a:t>studies</a:t>
            </a:r>
            <a:r>
              <a:rPr lang="cs-CZ" dirty="0"/>
              <a:t> (80s)</a:t>
            </a:r>
            <a:endParaRPr lang="en-US" dirty="0"/>
          </a:p>
        </p:txBody>
      </p:sp>
      <p:sp>
        <p:nvSpPr>
          <p:cNvPr id="5" name="Title 4">
            <a:extLst>
              <a:ext uri="{FF2B5EF4-FFF2-40B4-BE49-F238E27FC236}">
                <a16:creationId xmlns:a16="http://schemas.microsoft.com/office/drawing/2014/main" id="{558302A0-C66A-45C9-A70E-3CEB9C2ADF3C}"/>
              </a:ext>
            </a:extLst>
          </p:cNvPr>
          <p:cNvSpPr>
            <a:spLocks noGrp="1"/>
          </p:cNvSpPr>
          <p:nvPr>
            <p:ph type="title"/>
          </p:nvPr>
        </p:nvSpPr>
        <p:spPr/>
        <p:txBody>
          <a:bodyPr/>
          <a:lstStyle/>
          <a:p>
            <a:r>
              <a:rPr lang="cs-CZ" dirty="0" err="1"/>
              <a:t>Further</a:t>
            </a:r>
            <a:r>
              <a:rPr lang="cs-CZ" dirty="0"/>
              <a:t> </a:t>
            </a:r>
            <a:r>
              <a:rPr lang="cs-CZ" dirty="0" err="1"/>
              <a:t>developments</a:t>
            </a:r>
            <a:endParaRPr lang="en-US" dirty="0"/>
          </a:p>
        </p:txBody>
      </p:sp>
      <p:sp>
        <p:nvSpPr>
          <p:cNvPr id="6" name="Content Placeholder 5">
            <a:extLst>
              <a:ext uri="{FF2B5EF4-FFF2-40B4-BE49-F238E27FC236}">
                <a16:creationId xmlns:a16="http://schemas.microsoft.com/office/drawing/2014/main" id="{FF4A6EED-3205-47DB-B9B5-D827B77D55E7}"/>
              </a:ext>
            </a:extLst>
          </p:cNvPr>
          <p:cNvSpPr>
            <a:spLocks noGrp="1"/>
          </p:cNvSpPr>
          <p:nvPr>
            <p:ph idx="1"/>
          </p:nvPr>
        </p:nvSpPr>
        <p:spPr>
          <a:xfrm>
            <a:off x="720000" y="1849821"/>
            <a:ext cx="7005103" cy="3888828"/>
          </a:xfrm>
        </p:spPr>
        <p:txBody>
          <a:bodyPr/>
          <a:lstStyle/>
          <a:p>
            <a:pPr>
              <a:lnSpc>
                <a:spcPct val="100000"/>
              </a:lnSpc>
            </a:pPr>
            <a:r>
              <a:rPr lang="en-US" sz="2400" dirty="0"/>
              <a:t>FGs are beginning to return to academia, now without the emphasis on hypothesis testing</a:t>
            </a:r>
            <a:endParaRPr lang="cs-CZ" sz="2400" dirty="0"/>
          </a:p>
          <a:p>
            <a:pPr>
              <a:lnSpc>
                <a:spcPct val="100000"/>
              </a:lnSpc>
            </a:pPr>
            <a:endParaRPr lang="cs-CZ" sz="2400" dirty="0"/>
          </a:p>
          <a:p>
            <a:pPr>
              <a:lnSpc>
                <a:spcPct val="100000"/>
              </a:lnSpc>
            </a:pPr>
            <a:r>
              <a:rPr lang="en-US" sz="2400" dirty="0"/>
              <a:t>Topics related to </a:t>
            </a:r>
            <a:r>
              <a:rPr lang="en-US" sz="2400" dirty="0">
                <a:solidFill>
                  <a:schemeClr val="tx2"/>
                </a:solidFill>
              </a:rPr>
              <a:t>sexuality and sexually transmitted diseases</a:t>
            </a:r>
            <a:r>
              <a:rPr lang="en-US" sz="2400" dirty="0"/>
              <a:t> </a:t>
            </a:r>
            <a:r>
              <a:rPr lang="cs-CZ" sz="2400" dirty="0"/>
              <a:t>(</a:t>
            </a:r>
            <a:r>
              <a:rPr lang="cs-CZ" sz="2400" dirty="0" err="1"/>
              <a:t>STDs</a:t>
            </a:r>
            <a:r>
              <a:rPr lang="cs-CZ" sz="2400" dirty="0"/>
              <a:t>) </a:t>
            </a:r>
            <a:r>
              <a:rPr lang="en-US" sz="2400" dirty="0"/>
              <a:t>at the beginning</a:t>
            </a:r>
            <a:endParaRPr lang="cs-CZ" sz="2400" dirty="0"/>
          </a:p>
          <a:p>
            <a:pPr lvl="1"/>
            <a:r>
              <a:rPr lang="en-US" sz="1600" dirty="0"/>
              <a:t>efforts to understand the spread (risk factors and populations)</a:t>
            </a:r>
            <a:endParaRPr lang="cs-CZ" sz="1600" dirty="0"/>
          </a:p>
          <a:p>
            <a:pPr lvl="1"/>
            <a:r>
              <a:rPr lang="en-US" sz="1600" dirty="0"/>
              <a:t>disease progression and impact</a:t>
            </a:r>
            <a:endParaRPr lang="cs-CZ" sz="1600" dirty="0"/>
          </a:p>
          <a:p>
            <a:pPr lvl="1"/>
            <a:r>
              <a:rPr lang="en-US" sz="1600" dirty="0"/>
              <a:t>stigma mechanisms</a:t>
            </a:r>
            <a:endParaRPr lang="cs-CZ" sz="1600" dirty="0"/>
          </a:p>
          <a:p>
            <a:pPr lvl="1"/>
            <a:endParaRPr lang="cs-CZ" sz="1600" dirty="0"/>
          </a:p>
          <a:p>
            <a:r>
              <a:rPr lang="cs-CZ" sz="2400" dirty="0" err="1"/>
              <a:t>Later</a:t>
            </a:r>
            <a:r>
              <a:rPr lang="cs-CZ" sz="2400" dirty="0"/>
              <a:t> and </a:t>
            </a:r>
            <a:r>
              <a:rPr lang="cs-CZ" sz="2400" dirty="0" err="1"/>
              <a:t>now</a:t>
            </a:r>
            <a:r>
              <a:rPr lang="cs-CZ" sz="2400" dirty="0"/>
              <a:t>:</a:t>
            </a:r>
          </a:p>
          <a:p>
            <a:pPr lvl="1"/>
            <a:r>
              <a:rPr lang="en-US" sz="1600" dirty="0"/>
              <a:t>interest in experiencing </a:t>
            </a:r>
            <a:r>
              <a:rPr lang="en-US" sz="1600" dirty="0">
                <a:solidFill>
                  <a:schemeClr val="tx2"/>
                </a:solidFill>
              </a:rPr>
              <a:t>all kinds of diseases and disabilities </a:t>
            </a:r>
            <a:endParaRPr lang="cs-CZ" sz="1600" dirty="0">
              <a:solidFill>
                <a:schemeClr val="tx2"/>
              </a:solidFill>
            </a:endParaRPr>
          </a:p>
          <a:p>
            <a:pPr lvl="1"/>
            <a:r>
              <a:rPr lang="en-US" sz="1600" dirty="0">
                <a:solidFill>
                  <a:schemeClr val="tx2"/>
                </a:solidFill>
              </a:rPr>
              <a:t>setting and availability of therapeutic procedures and services</a:t>
            </a:r>
            <a:endParaRPr lang="cs-CZ" sz="1600" dirty="0">
              <a:solidFill>
                <a:schemeClr val="tx2"/>
              </a:solidFill>
            </a:endParaRPr>
          </a:p>
          <a:p>
            <a:pPr lvl="1"/>
            <a:r>
              <a:rPr lang="en-US" sz="1600" dirty="0">
                <a:solidFill>
                  <a:schemeClr val="tx2"/>
                </a:solidFill>
              </a:rPr>
              <a:t>public image of diseases and attitudes towards health</a:t>
            </a:r>
            <a:r>
              <a:rPr lang="en-US" sz="1600" dirty="0"/>
              <a:t> -&gt; planning of health campaigns and their effectiveness</a:t>
            </a:r>
            <a:endParaRPr lang="en-US" dirty="0"/>
          </a:p>
        </p:txBody>
      </p:sp>
      <p:pic>
        <p:nvPicPr>
          <p:cNvPr id="7" name="Picture 6">
            <a:extLst>
              <a:ext uri="{FF2B5EF4-FFF2-40B4-BE49-F238E27FC236}">
                <a16:creationId xmlns:a16="http://schemas.microsoft.com/office/drawing/2014/main" id="{6F1574F5-BB34-4ABD-B897-A81B4752F528}"/>
              </a:ext>
            </a:extLst>
          </p:cNvPr>
          <p:cNvPicPr>
            <a:picLocks noChangeAspect="1"/>
          </p:cNvPicPr>
          <p:nvPr/>
        </p:nvPicPr>
        <p:blipFill>
          <a:blip r:embed="rId2"/>
          <a:stretch>
            <a:fillRect/>
          </a:stretch>
        </p:blipFill>
        <p:spPr>
          <a:xfrm>
            <a:off x="8370927" y="588579"/>
            <a:ext cx="3492212" cy="3015227"/>
          </a:xfrm>
          <a:prstGeom prst="rect">
            <a:avLst/>
          </a:prstGeom>
        </p:spPr>
      </p:pic>
      <p:pic>
        <p:nvPicPr>
          <p:cNvPr id="11" name="Picture 10">
            <a:extLst>
              <a:ext uri="{FF2B5EF4-FFF2-40B4-BE49-F238E27FC236}">
                <a16:creationId xmlns:a16="http://schemas.microsoft.com/office/drawing/2014/main" id="{7F502ABB-977B-445E-8226-109EE52ADF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70927" y="3735227"/>
            <a:ext cx="1860818" cy="2796311"/>
          </a:xfrm>
          <a:prstGeom prst="rect">
            <a:avLst/>
          </a:prstGeom>
        </p:spPr>
      </p:pic>
    </p:spTree>
    <p:extLst>
      <p:ext uri="{BB962C8B-B14F-4D97-AF65-F5344CB8AC3E}">
        <p14:creationId xmlns:p14="http://schemas.microsoft.com/office/powerpoint/2010/main" val="26162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9188380-3727-4C19-A7C0-DEF53D346DD4}"/>
              </a:ext>
            </a:extLst>
          </p:cNvPr>
          <p:cNvSpPr>
            <a:spLocks noGrp="1"/>
          </p:cNvSpPr>
          <p:nvPr>
            <p:ph type="sldNum"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0970407D-EE58-4A0B-824B-1D3AE42DD9CF}" type="slidenum">
              <a:rPr kumimoji="0" lang="cs-CZ" altLang="cs-CZ" sz="1200" b="0" i="0" u="none" strike="noStrike" kern="1200" cap="none" spc="0" normalizeH="0" baseline="0" noProof="0" smtClean="0">
                <a:ln>
                  <a:noFill/>
                </a:ln>
                <a:solidFill>
                  <a:srgbClr val="0000DC"/>
                </a:solidFill>
                <a:effectLst/>
                <a:uLnTx/>
                <a:uFillTx/>
                <a:latin typeface="Arial"/>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8</a:t>
            </a:fld>
            <a:endParaRPr kumimoji="0" lang="cs-CZ" altLang="cs-CZ" sz="1200" b="0" i="0" u="none" strike="noStrike" kern="1200" cap="none" spc="0" normalizeH="0" baseline="0" noProof="0" dirty="0">
              <a:ln>
                <a:noFill/>
              </a:ln>
              <a:solidFill>
                <a:srgbClr val="0000DC"/>
              </a:solidFill>
              <a:effectLst/>
              <a:uLnTx/>
              <a:uFillTx/>
              <a:latin typeface="Arial"/>
              <a:ea typeface="+mn-ea"/>
              <a:cs typeface="+mn-cs"/>
            </a:endParaRPr>
          </a:p>
        </p:txBody>
      </p:sp>
      <p:sp>
        <p:nvSpPr>
          <p:cNvPr id="4" name="Text Placeholder 3">
            <a:extLst>
              <a:ext uri="{FF2B5EF4-FFF2-40B4-BE49-F238E27FC236}">
                <a16:creationId xmlns:a16="http://schemas.microsoft.com/office/drawing/2014/main" id="{6B945970-A86F-48E9-965C-73F6A6F54D74}"/>
              </a:ext>
            </a:extLst>
          </p:cNvPr>
          <p:cNvSpPr>
            <a:spLocks noGrp="1"/>
          </p:cNvSpPr>
          <p:nvPr>
            <p:ph type="body" sz="quarter" idx="13"/>
          </p:nvPr>
        </p:nvSpPr>
        <p:spPr/>
        <p:txBody>
          <a:bodyPr/>
          <a:lstStyle/>
          <a:p>
            <a:r>
              <a:rPr lang="cs-CZ" dirty="0" err="1"/>
              <a:t>Other</a:t>
            </a:r>
            <a:r>
              <a:rPr lang="cs-CZ" dirty="0"/>
              <a:t> </a:t>
            </a:r>
            <a:r>
              <a:rPr lang="cs-CZ" dirty="0" err="1"/>
              <a:t>areas</a:t>
            </a:r>
            <a:endParaRPr lang="en-US" dirty="0"/>
          </a:p>
        </p:txBody>
      </p:sp>
      <p:sp>
        <p:nvSpPr>
          <p:cNvPr id="5" name="Title 4">
            <a:extLst>
              <a:ext uri="{FF2B5EF4-FFF2-40B4-BE49-F238E27FC236}">
                <a16:creationId xmlns:a16="http://schemas.microsoft.com/office/drawing/2014/main" id="{80483B4F-DCA9-4EC8-9073-1400C9ED6E49}"/>
              </a:ext>
            </a:extLst>
          </p:cNvPr>
          <p:cNvSpPr>
            <a:spLocks noGrp="1"/>
          </p:cNvSpPr>
          <p:nvPr>
            <p:ph type="title"/>
          </p:nvPr>
        </p:nvSpPr>
        <p:spPr/>
        <p:txBody>
          <a:bodyPr/>
          <a:lstStyle/>
          <a:p>
            <a:r>
              <a:rPr lang="cs-CZ" dirty="0" err="1"/>
              <a:t>Further</a:t>
            </a:r>
            <a:r>
              <a:rPr lang="cs-CZ" dirty="0"/>
              <a:t> </a:t>
            </a:r>
            <a:r>
              <a:rPr lang="cs-CZ" dirty="0" err="1"/>
              <a:t>developments</a:t>
            </a:r>
            <a:endParaRPr lang="en-US" dirty="0"/>
          </a:p>
        </p:txBody>
      </p:sp>
      <p:sp>
        <p:nvSpPr>
          <p:cNvPr id="6" name="Content Placeholder 5">
            <a:extLst>
              <a:ext uri="{FF2B5EF4-FFF2-40B4-BE49-F238E27FC236}">
                <a16:creationId xmlns:a16="http://schemas.microsoft.com/office/drawing/2014/main" id="{01092A7F-974D-4476-86E0-77AE3EB0EB5C}"/>
              </a:ext>
            </a:extLst>
          </p:cNvPr>
          <p:cNvSpPr>
            <a:spLocks noGrp="1"/>
          </p:cNvSpPr>
          <p:nvPr>
            <p:ph idx="1"/>
          </p:nvPr>
        </p:nvSpPr>
        <p:spPr/>
        <p:txBody>
          <a:bodyPr/>
          <a:lstStyle/>
          <a:p>
            <a:r>
              <a:rPr lang="en-US" sz="3200" dirty="0"/>
              <a:t>Political Science/Politics: </a:t>
            </a:r>
            <a:endParaRPr lang="cs-CZ" sz="3200" dirty="0"/>
          </a:p>
          <a:p>
            <a:pPr lvl="1"/>
            <a:r>
              <a:rPr lang="en-US" sz="2400" dirty="0"/>
              <a:t>Reagan administration - attitudes toward the US-USSR relationship</a:t>
            </a:r>
            <a:endParaRPr lang="cs-CZ" sz="2400" dirty="0"/>
          </a:p>
          <a:p>
            <a:pPr lvl="1"/>
            <a:r>
              <a:rPr lang="en-US" sz="2400" dirty="0" err="1"/>
              <a:t>Labour</a:t>
            </a:r>
            <a:r>
              <a:rPr lang="en-US" sz="2400" dirty="0"/>
              <a:t> Party: attitudes of the British towards tuition fees</a:t>
            </a:r>
            <a:endParaRPr lang="cs-CZ" sz="2400" dirty="0"/>
          </a:p>
          <a:p>
            <a:pPr lvl="1"/>
            <a:endParaRPr lang="cs-CZ" sz="2400" dirty="0"/>
          </a:p>
          <a:p>
            <a:r>
              <a:rPr lang="en-US" sz="3200" dirty="0"/>
              <a:t>Applied areas:</a:t>
            </a:r>
            <a:endParaRPr lang="cs-CZ" sz="3200" dirty="0"/>
          </a:p>
          <a:p>
            <a:pPr lvl="1"/>
            <a:r>
              <a:rPr lang="en-US" sz="2400" dirty="0"/>
              <a:t>Urban planning</a:t>
            </a:r>
            <a:endParaRPr lang="cs-CZ" sz="2400" dirty="0"/>
          </a:p>
          <a:p>
            <a:pPr lvl="1"/>
            <a:r>
              <a:rPr lang="en-US" sz="2400" dirty="0"/>
              <a:t>Evaluation of services and policies (government, commercial and non-government institutions)</a:t>
            </a:r>
            <a:endParaRPr lang="cs-CZ" sz="2400" dirty="0"/>
          </a:p>
          <a:p>
            <a:pPr lvl="1"/>
            <a:r>
              <a:rPr lang="cs-CZ" sz="2400" dirty="0"/>
              <a:t>M</a:t>
            </a:r>
            <a:r>
              <a:rPr lang="en-US" sz="2400" dirty="0" err="1"/>
              <a:t>anagement</a:t>
            </a:r>
            <a:r>
              <a:rPr lang="en-US" sz="2400" dirty="0"/>
              <a:t> (</a:t>
            </a:r>
            <a:r>
              <a:rPr lang="en-US" sz="2400" dirty="0" err="1"/>
              <a:t>organisational</a:t>
            </a:r>
            <a:r>
              <a:rPr lang="en-US" sz="2400" dirty="0"/>
              <a:t> culture, process setting)</a:t>
            </a:r>
            <a:r>
              <a:rPr lang="cs-CZ" sz="2400" dirty="0"/>
              <a:t> </a:t>
            </a:r>
            <a:r>
              <a:rPr lang="en-US" sz="2400" dirty="0"/>
              <a:t>professional/expert groups (identification of systemic barriers in medicine, law, education, etc.)</a:t>
            </a:r>
            <a:endParaRPr lang="cs-CZ" dirty="0"/>
          </a:p>
          <a:p>
            <a:pPr marL="324000" lvl="1" indent="0">
              <a:buNone/>
            </a:pPr>
            <a:endParaRPr lang="cs-CZ" dirty="0"/>
          </a:p>
          <a:p>
            <a:endParaRPr lang="en-US" dirty="0"/>
          </a:p>
        </p:txBody>
      </p:sp>
    </p:spTree>
    <p:extLst>
      <p:ext uri="{BB962C8B-B14F-4D97-AF65-F5344CB8AC3E}">
        <p14:creationId xmlns:p14="http://schemas.microsoft.com/office/powerpoint/2010/main" val="34708500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4FA66AB-8E07-4BCF-A717-75DD14D1F9E1}"/>
              </a:ext>
            </a:extLst>
          </p:cNvPr>
          <p:cNvSpPr>
            <a:spLocks noGrp="1"/>
          </p:cNvSpPr>
          <p:nvPr>
            <p:ph type="sldNum" sz="quarter" idx="11"/>
          </p:nvPr>
        </p:nvSpPr>
        <p:spPr>
          <a:xfrm>
            <a:off x="414000" y="6228000"/>
            <a:ext cx="252000" cy="252000"/>
          </a:xfr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0970407D-EE58-4A0B-824B-1D3AE42DD9CF}" type="slidenum">
              <a:rPr kumimoji="0" lang="cs-CZ" altLang="cs-CZ" sz="1200" b="0" i="0" u="none" strike="noStrike" kern="1200" cap="none" spc="0" normalizeH="0" baseline="0" noProof="0" smtClean="0">
                <a:ln>
                  <a:noFill/>
                </a:ln>
                <a:solidFill>
                  <a:srgbClr val="0000DC"/>
                </a:solidFill>
                <a:effectLst/>
                <a:uLnTx/>
                <a:uFillTx/>
                <a:latin typeface="Arial"/>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9</a:t>
            </a:fld>
            <a:endParaRPr kumimoji="0" lang="cs-CZ" altLang="cs-CZ" sz="1200" b="0" i="0" u="none" strike="noStrike" kern="1200" cap="none" spc="0" normalizeH="0" baseline="0" noProof="0" dirty="0">
              <a:ln>
                <a:noFill/>
              </a:ln>
              <a:solidFill>
                <a:srgbClr val="0000DC"/>
              </a:solidFill>
              <a:effectLst/>
              <a:uLnTx/>
              <a:uFillTx/>
              <a:latin typeface="Arial"/>
              <a:ea typeface="+mn-ea"/>
              <a:cs typeface="+mn-cs"/>
            </a:endParaRPr>
          </a:p>
        </p:txBody>
      </p:sp>
      <p:sp>
        <p:nvSpPr>
          <p:cNvPr id="4" name="Title 3">
            <a:extLst>
              <a:ext uri="{FF2B5EF4-FFF2-40B4-BE49-F238E27FC236}">
                <a16:creationId xmlns:a16="http://schemas.microsoft.com/office/drawing/2014/main" id="{36C4CFFD-9C28-4854-93DD-DFEC6CFE4DD0}"/>
              </a:ext>
            </a:extLst>
          </p:cNvPr>
          <p:cNvSpPr>
            <a:spLocks noGrp="1"/>
          </p:cNvSpPr>
          <p:nvPr>
            <p:ph type="title"/>
          </p:nvPr>
        </p:nvSpPr>
        <p:spPr>
          <a:xfrm>
            <a:off x="720000" y="720000"/>
            <a:ext cx="10753200" cy="451576"/>
          </a:xfrm>
        </p:spPr>
        <p:txBody>
          <a:bodyPr/>
          <a:lstStyle/>
          <a:p>
            <a:r>
              <a:rPr lang="en-US" dirty="0"/>
              <a:t>The nature of FG as a research technique</a:t>
            </a:r>
          </a:p>
        </p:txBody>
      </p:sp>
      <p:sp>
        <p:nvSpPr>
          <p:cNvPr id="15" name="Content Placeholder 14">
            <a:extLst>
              <a:ext uri="{FF2B5EF4-FFF2-40B4-BE49-F238E27FC236}">
                <a16:creationId xmlns:a16="http://schemas.microsoft.com/office/drawing/2014/main" id="{71D000D4-3C5A-4A03-B05B-CC9735AABDB1}"/>
              </a:ext>
            </a:extLst>
          </p:cNvPr>
          <p:cNvSpPr>
            <a:spLocks noGrp="1"/>
          </p:cNvSpPr>
          <p:nvPr>
            <p:ph idx="1"/>
          </p:nvPr>
        </p:nvSpPr>
        <p:spPr>
          <a:xfrm>
            <a:off x="720000" y="1477767"/>
            <a:ext cx="6254006" cy="4354233"/>
          </a:xfrm>
        </p:spPr>
        <p:txBody>
          <a:bodyPr/>
          <a:lstStyle/>
          <a:p>
            <a:r>
              <a:rPr lang="cs-CZ" dirty="0"/>
              <a:t>T</a:t>
            </a:r>
            <a:r>
              <a:rPr lang="en-US" dirty="0" err="1"/>
              <a:t>akes</a:t>
            </a:r>
            <a:r>
              <a:rPr lang="en-US" dirty="0"/>
              <a:t> advantage of the </a:t>
            </a:r>
            <a:r>
              <a:rPr lang="en-US" i="1" dirty="0">
                <a:solidFill>
                  <a:schemeClr val="tx2"/>
                </a:solidFill>
              </a:rPr>
              <a:t>group's</a:t>
            </a:r>
            <a:r>
              <a:rPr lang="en-US" dirty="0">
                <a:solidFill>
                  <a:schemeClr val="tx2"/>
                </a:solidFill>
              </a:rPr>
              <a:t> presence</a:t>
            </a:r>
            <a:r>
              <a:rPr lang="cs-CZ" dirty="0">
                <a:solidFill>
                  <a:schemeClr val="tx2"/>
                </a:solidFill>
              </a:rPr>
              <a:t>…</a:t>
            </a:r>
          </a:p>
          <a:p>
            <a:endParaRPr lang="cs-CZ" i="1" dirty="0">
              <a:solidFill>
                <a:schemeClr val="tx2"/>
              </a:solidFill>
            </a:endParaRPr>
          </a:p>
          <a:p>
            <a:r>
              <a:rPr lang="en-US" i="1" dirty="0"/>
              <a:t>...</a:t>
            </a:r>
            <a:r>
              <a:rPr lang="en-US" i="1" dirty="0">
                <a:solidFill>
                  <a:schemeClr val="tx2"/>
                </a:solidFill>
              </a:rPr>
              <a:t>discussing views, </a:t>
            </a:r>
            <a:r>
              <a:rPr lang="en-US" i="1" dirty="0"/>
              <a:t>opinions and attitudes, values and meaning</a:t>
            </a:r>
            <a:r>
              <a:rPr lang="cs-CZ" i="1" dirty="0"/>
              <a:t>…</a:t>
            </a:r>
          </a:p>
          <a:p>
            <a:endParaRPr lang="cs-CZ" dirty="0"/>
          </a:p>
          <a:p>
            <a:r>
              <a:rPr lang="en-US" dirty="0"/>
              <a:t>...</a:t>
            </a:r>
            <a:r>
              <a:rPr lang="en-US" dirty="0">
                <a:solidFill>
                  <a:schemeClr val="tx2"/>
                </a:solidFill>
              </a:rPr>
              <a:t>towards a certain phenomenon/event </a:t>
            </a:r>
            <a:r>
              <a:rPr lang="en-US" dirty="0"/>
              <a:t>- they concentrate on its meaning, which is the </a:t>
            </a:r>
            <a:r>
              <a:rPr lang="en-US" dirty="0">
                <a:solidFill>
                  <a:schemeClr val="tx2"/>
                </a:solidFill>
              </a:rPr>
              <a:t>common </a:t>
            </a:r>
            <a:r>
              <a:rPr lang="en-US" i="1" dirty="0">
                <a:solidFill>
                  <a:schemeClr val="tx2"/>
                </a:solidFill>
              </a:rPr>
              <a:t>focus of interest</a:t>
            </a:r>
            <a:r>
              <a:rPr lang="en-US" dirty="0"/>
              <a:t>.</a:t>
            </a:r>
          </a:p>
        </p:txBody>
      </p:sp>
      <p:pic>
        <p:nvPicPr>
          <p:cNvPr id="17" name="Picture 16">
            <a:extLst>
              <a:ext uri="{FF2B5EF4-FFF2-40B4-BE49-F238E27FC236}">
                <a16:creationId xmlns:a16="http://schemas.microsoft.com/office/drawing/2014/main" id="{803B5445-3B53-42C2-8384-7FA9B4685C8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90063" y="1990579"/>
            <a:ext cx="4581937" cy="3000878"/>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582788141"/>
      </p:ext>
    </p:extLst>
  </p:cSld>
  <p:clrMapOvr>
    <a:masterClrMapping/>
  </p:clrMapOvr>
</p:sld>
</file>

<file path=ppt/theme/theme1.xml><?xml version="1.0" encoding="utf-8"?>
<a:theme xmlns:a="http://schemas.openxmlformats.org/drawingml/2006/main" name="Prezentace_MU_CZ">
  <a:themeElements>
    <a:clrScheme name="MUNI MED">
      <a:dk1>
        <a:srgbClr val="000000"/>
      </a:dk1>
      <a:lt1>
        <a:srgbClr val="FFFFFF"/>
      </a:lt1>
      <a:dk2>
        <a:srgbClr val="0000DC"/>
      </a:dk2>
      <a:lt2>
        <a:srgbClr val="FFC000"/>
      </a:lt2>
      <a:accent1>
        <a:srgbClr val="0000DC"/>
      </a:accent1>
      <a:accent2>
        <a:srgbClr val="F01928"/>
      </a:accent2>
      <a:accent3>
        <a:srgbClr val="00AF3F"/>
      </a:accent3>
      <a:accent4>
        <a:srgbClr val="4BC8FF"/>
      </a:accent4>
      <a:accent5>
        <a:srgbClr val="FF7300"/>
      </a:accent5>
      <a:accent6>
        <a:srgbClr val="B9006E"/>
      </a:accent6>
      <a:hlink>
        <a:srgbClr val="0000DC"/>
      </a:hlink>
      <a:folHlink>
        <a:srgbClr val="5AC8AF"/>
      </a:folHlink>
    </a:clrScheme>
    <a:fontScheme name="Office – klasické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rtlCol="0"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sz="2800" b="0" i="0" u="none" strike="noStrike" cap="none" normalizeH="0" baseline="0" dirty="0" err="1" smtClean="0">
            <a:ln>
              <a:noFill/>
            </a:ln>
            <a:solidFill>
              <a:schemeClr val="bg1"/>
            </a:solidFill>
            <a:effectLst/>
            <a:latin typeface="+mn-lt"/>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cs-CZ" sz="2400" b="0" i="0" u="none" strike="noStrike" cap="none" normalizeH="0" baseline="0" smtClean="0">
            <a:ln>
              <a:noFill/>
            </a:ln>
            <a:solidFill>
              <a:schemeClr val="tx1"/>
            </a:solidFill>
            <a:effectLst/>
            <a:latin typeface="Tahoma" pitchFamily="34" charset="0"/>
          </a:defRPr>
        </a:defPPr>
      </a:lstStyle>
    </a:lnDef>
    <a:txDef>
      <a:spPr>
        <a:noFill/>
      </a:spPr>
      <a:bodyPr wrap="square" rtlCol="0">
        <a:spAutoFit/>
      </a:bodyPr>
      <a:lstStyle>
        <a:defPPr algn="l">
          <a:defRPr sz="2800" dirty="0" err="1" smtClean="0">
            <a:latin typeface="+mn-lt"/>
          </a:defRPr>
        </a:defPPr>
      </a:lstStyle>
    </a:txDef>
  </a:objectDefaults>
  <a:extraClrSchemeLst>
    <a:extraClrScheme>
      <a:clrScheme name="Směsi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Směsi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Směsi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Směsi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Směsi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Směsi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Směsi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muni-prezentace-16-9-cz-v11.potx" id="{A1E069AA-5EB2-4FA2-9367-6D040ACEC8D2}" vid="{BC2189E0-F5C8-4AB2-8946-E3011F185C79}"/>
    </a:ext>
  </a:extLst>
</a:theme>
</file>

<file path=ppt/theme/theme2.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1 Focus Groups_v0.2</Template>
  <TotalTime>0</TotalTime>
  <Words>3480</Words>
  <Application>Microsoft Office PowerPoint</Application>
  <PresentationFormat>Širokoúhlá obrazovka</PresentationFormat>
  <Paragraphs>417</Paragraphs>
  <Slides>36</Slides>
  <Notes>13</Notes>
  <HiddenSlides>1</HiddenSlides>
  <MMClips>1</MMClips>
  <ScaleCrop>false</ScaleCrop>
  <HeadingPairs>
    <vt:vector size="6" baseType="variant">
      <vt:variant>
        <vt:lpstr>Použitá písma</vt:lpstr>
      </vt:variant>
      <vt:variant>
        <vt:i4>3</vt:i4>
      </vt:variant>
      <vt:variant>
        <vt:lpstr>Motiv</vt:lpstr>
      </vt:variant>
      <vt:variant>
        <vt:i4>1</vt:i4>
      </vt:variant>
      <vt:variant>
        <vt:lpstr>Nadpisy snímků</vt:lpstr>
      </vt:variant>
      <vt:variant>
        <vt:i4>36</vt:i4>
      </vt:variant>
    </vt:vector>
  </HeadingPairs>
  <TitlesOfParts>
    <vt:vector size="40" baseType="lpstr">
      <vt:lpstr>Arial</vt:lpstr>
      <vt:lpstr>Tahoma</vt:lpstr>
      <vt:lpstr>Wingdings</vt:lpstr>
      <vt:lpstr>Prezentace_MU_CZ</vt:lpstr>
      <vt:lpstr>Focus Groups</vt:lpstr>
      <vt:lpstr>What are we going to talk about today?</vt:lpstr>
      <vt:lpstr>Question for the beginning</vt:lpstr>
      <vt:lpstr>Prezentace aplikace PowerPoint</vt:lpstr>
      <vt:lpstr>What is the origin of focus groups?</vt:lpstr>
      <vt:lpstr>Further developments</vt:lpstr>
      <vt:lpstr>Further developments</vt:lpstr>
      <vt:lpstr>Further developments</vt:lpstr>
      <vt:lpstr>The nature of FG as a research technique</vt:lpstr>
      <vt:lpstr>What is the principle of their operation?</vt:lpstr>
      <vt:lpstr>What is the principle of their operation?</vt:lpstr>
      <vt:lpstr>What is the principle of their operation?</vt:lpstr>
      <vt:lpstr>FG output?</vt:lpstr>
      <vt:lpstr>FG output?</vt:lpstr>
      <vt:lpstr>How to do focus groups? </vt:lpstr>
      <vt:lpstr>Focus group guide</vt:lpstr>
      <vt:lpstr>Focus group guide</vt:lpstr>
      <vt:lpstr>Focus group guide structure</vt:lpstr>
      <vt:lpstr>Focus group guide structure</vt:lpstr>
      <vt:lpstr>Focus group guide structure</vt:lpstr>
      <vt:lpstr>Focus group guide structure</vt:lpstr>
      <vt:lpstr>Focus group guide structure</vt:lpstr>
      <vt:lpstr>Focus group guide structure</vt:lpstr>
      <vt:lpstr>Focus group guide structure</vt:lpstr>
      <vt:lpstr>Focus group guide structure</vt:lpstr>
      <vt:lpstr>Focus group guide structure</vt:lpstr>
      <vt:lpstr>Focus group guide structure</vt:lpstr>
      <vt:lpstr>Focus group guide structure</vt:lpstr>
      <vt:lpstr>Focus group guide structure</vt:lpstr>
      <vt:lpstr>Focus group guide structure</vt:lpstr>
      <vt:lpstr>Focus group guide structure</vt:lpstr>
      <vt:lpstr>Key roles in FG</vt:lpstr>
      <vt:lpstr>Moderation
</vt:lpstr>
      <vt:lpstr>Group dynamics
</vt:lpstr>
      <vt:lpstr>Group dynamics</vt:lpstr>
      <vt:lpstr>Group dynamics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2023-11-06T14:41:15Z</dcterms:created>
  <dcterms:modified xsi:type="dcterms:W3CDTF">2023-11-06T14:41:27Z</dcterms:modified>
</cp:coreProperties>
</file>