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76" r:id="rId2"/>
    <p:sldId id="270" r:id="rId3"/>
    <p:sldId id="271" r:id="rId4"/>
    <p:sldId id="278" r:id="rId5"/>
    <p:sldId id="273" r:id="rId6"/>
    <p:sldId id="258" r:id="rId7"/>
    <p:sldId id="257" r:id="rId8"/>
    <p:sldId id="279" r:id="rId9"/>
    <p:sldId id="282" r:id="rId10"/>
    <p:sldId id="280" r:id="rId11"/>
    <p:sldId id="260" r:id="rId12"/>
    <p:sldId id="261" r:id="rId13"/>
    <p:sldId id="262" r:id="rId14"/>
    <p:sldId id="263" r:id="rId15"/>
    <p:sldId id="264" r:id="rId16"/>
    <p:sldId id="265" r:id="rId17"/>
    <p:sldId id="283" r:id="rId18"/>
    <p:sldId id="275" r:id="rId19"/>
    <p:sldId id="281" r:id="rId20"/>
    <p:sldId id="266" r:id="rId21"/>
    <p:sldId id="269" r:id="rId22"/>
    <p:sldId id="284" r:id="rId23"/>
    <p:sldId id="259" r:id="rId24"/>
    <p:sldId id="288" r:id="rId25"/>
    <p:sldId id="290" r:id="rId26"/>
    <p:sldId id="272" r:id="rId27"/>
    <p:sldId id="285" r:id="rId28"/>
    <p:sldId id="287" r:id="rId29"/>
    <p:sldId id="268" r:id="rId30"/>
  </p:sldIdLst>
  <p:sldSz cx="9144000" cy="6858000" type="screen4x3"/>
  <p:notesSz cx="6805613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y" initials="M" lastIdx="1" clrIdx="0"/>
  <p:cmAuthor id="1" name="Windows User" initials="WU" lastIdx="0" clrIdx="1">
    <p:extLst>
      <p:ext uri="{19B8F6BF-5375-455C-9EA6-DF929625EA0E}">
        <p15:presenceInfo xmlns:p15="http://schemas.microsoft.com/office/powerpoint/2012/main" userId="bd7b6711ea1891e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41" autoAdjust="0"/>
    <p:restoredTop sz="94684" autoAdjust="0"/>
  </p:normalViewPr>
  <p:slideViewPr>
    <p:cSldViewPr>
      <p:cViewPr varScale="1">
        <p:scale>
          <a:sx n="60" d="100"/>
          <a:sy n="60" d="100"/>
        </p:scale>
        <p:origin x="1532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505CC8-E2B3-485A-85E0-F56738277FF0}" type="datetimeFigureOut">
              <a:rPr lang="fr-FR" smtClean="0"/>
              <a:t>14/12/2023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676F29-9DC8-48D0-AA66-5BECF289E17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8568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Point 2 e.g. </a:t>
            </a:r>
            <a:r>
              <a:rPr lang="en-GB" sz="1200" dirty="0"/>
              <a:t>(e.g. the relationship with literature and art, the treatment of time and the body)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76F29-9DC8-48D0-AA66-5BECF289E172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4208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On point 3, </a:t>
            </a:r>
            <a:r>
              <a:rPr lang="en-GB" baseline="0" dirty="0"/>
              <a:t>postmodern relativism. </a:t>
            </a:r>
            <a:endParaRPr lang="en-GB" dirty="0"/>
          </a:p>
          <a:p>
            <a:r>
              <a:rPr lang="en-GB" dirty="0"/>
              <a:t>On last point,</a:t>
            </a:r>
            <a:r>
              <a:rPr lang="en-GB" baseline="0" dirty="0"/>
              <a:t> this is the larger meaning of replacing the ‘omniscient’ male voiceover.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76F29-9DC8-48D0-AA66-5BECF289E172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9741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F2AC-27FE-4BD8-A1A6-FC5B20CB3BA3}" type="datetimeFigureOut">
              <a:rPr lang="fr-FR" smtClean="0"/>
              <a:t>14/12/2023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C581-A161-4819-9957-D0FA8552D9F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1378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F2AC-27FE-4BD8-A1A6-FC5B20CB3BA3}" type="datetimeFigureOut">
              <a:rPr lang="fr-FR" smtClean="0"/>
              <a:t>14/12/2023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C581-A161-4819-9957-D0FA8552D9F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0388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F2AC-27FE-4BD8-A1A6-FC5B20CB3BA3}" type="datetimeFigureOut">
              <a:rPr lang="fr-FR" smtClean="0"/>
              <a:t>14/12/2023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C581-A161-4819-9957-D0FA8552D9F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01941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20C9442-DACB-FD4A-19F4-8E9B855CAC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18FD7E0-CF35-4F8E-C8C6-6301AC2DF1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39D27494-FB6D-F03A-768C-7047D8516D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9B7F44-5B08-4DE5-B540-F465985A3DD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60336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F2AC-27FE-4BD8-A1A6-FC5B20CB3BA3}" type="datetimeFigureOut">
              <a:rPr lang="fr-FR" smtClean="0"/>
              <a:t>14/12/2023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C581-A161-4819-9957-D0FA8552D9F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5713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F2AC-27FE-4BD8-A1A6-FC5B20CB3BA3}" type="datetimeFigureOut">
              <a:rPr lang="fr-FR" smtClean="0"/>
              <a:t>14/12/2023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C581-A161-4819-9957-D0FA8552D9F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7559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F2AC-27FE-4BD8-A1A6-FC5B20CB3BA3}" type="datetimeFigureOut">
              <a:rPr lang="fr-FR" smtClean="0"/>
              <a:t>14/12/2023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C581-A161-4819-9957-D0FA8552D9F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2692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F2AC-27FE-4BD8-A1A6-FC5B20CB3BA3}" type="datetimeFigureOut">
              <a:rPr lang="fr-FR" smtClean="0"/>
              <a:t>14/12/2023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C581-A161-4819-9957-D0FA8552D9F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3547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F2AC-27FE-4BD8-A1A6-FC5B20CB3BA3}" type="datetimeFigureOut">
              <a:rPr lang="fr-FR" smtClean="0"/>
              <a:t>14/12/2023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C581-A161-4819-9957-D0FA8552D9F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0536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F2AC-27FE-4BD8-A1A6-FC5B20CB3BA3}" type="datetimeFigureOut">
              <a:rPr lang="fr-FR" smtClean="0"/>
              <a:t>14/12/2023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C581-A161-4819-9957-D0FA8552D9F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4220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F2AC-27FE-4BD8-A1A6-FC5B20CB3BA3}" type="datetimeFigureOut">
              <a:rPr lang="fr-FR" smtClean="0"/>
              <a:t>14/12/2023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C581-A161-4819-9957-D0FA8552D9F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3094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F2AC-27FE-4BD8-A1A6-FC5B20CB3BA3}" type="datetimeFigureOut">
              <a:rPr lang="fr-FR" smtClean="0"/>
              <a:t>14/12/2023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C581-A161-4819-9957-D0FA8552D9F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4085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9F2AC-27FE-4BD8-A1A6-FC5B20CB3BA3}" type="datetimeFigureOut">
              <a:rPr lang="fr-FR" smtClean="0"/>
              <a:t>14/12/2023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AC581-A161-4819-9957-D0FA8552D9F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3026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9.jpeg"/><Relationship Id="rId7" Type="http://schemas.openxmlformats.org/officeDocument/2006/relationships/image" Target="../media/image2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0.jpe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variety.com/2017/film/news/female-directors-hollywood-diversity-1201958694/" TargetMode="External"/><Relationship Id="rId2" Type="http://schemas.openxmlformats.org/officeDocument/2006/relationships/hyperlink" Target="https://womenandhollywood.com/research-number-of-women-directors-in-france-is-increasing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variety.com/2022/film/news/number-of-female-directors-on-top-hollywood-film-2021-1235145889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1912" y="1474471"/>
            <a:ext cx="8073736" cy="4824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350" dirty="0"/>
          </a:p>
          <a:p>
            <a:endParaRPr lang="en-GB" sz="1350" dirty="0"/>
          </a:p>
          <a:p>
            <a:endParaRPr lang="en-GB" sz="1350" dirty="0"/>
          </a:p>
          <a:p>
            <a:endParaRPr lang="en-GB" sz="1350" dirty="0"/>
          </a:p>
          <a:p>
            <a:endParaRPr lang="en-GB" sz="1350" dirty="0"/>
          </a:p>
          <a:p>
            <a:endParaRPr lang="en-GB" sz="1350" dirty="0"/>
          </a:p>
          <a:p>
            <a:endParaRPr lang="en-GB" sz="1350" dirty="0"/>
          </a:p>
          <a:p>
            <a:endParaRPr lang="en-GB" sz="1350" dirty="0"/>
          </a:p>
          <a:p>
            <a:endParaRPr lang="en-GB" sz="1350" dirty="0"/>
          </a:p>
          <a:p>
            <a:endParaRPr lang="en-GB" sz="1350" dirty="0"/>
          </a:p>
          <a:p>
            <a:endParaRPr lang="en-GB" sz="2700" dirty="0"/>
          </a:p>
          <a:p>
            <a:pPr algn="ctr"/>
            <a:endParaRPr lang="en-GB" sz="2700" i="1" dirty="0"/>
          </a:p>
          <a:p>
            <a:pPr algn="ctr"/>
            <a:endParaRPr lang="en-GB" sz="2100" i="1" dirty="0"/>
          </a:p>
          <a:p>
            <a:pPr algn="ctr"/>
            <a:endParaRPr lang="en-GB" sz="2100" i="1" dirty="0"/>
          </a:p>
          <a:p>
            <a:pPr algn="ctr"/>
            <a:endParaRPr lang="en-GB" sz="2100" i="1" dirty="0"/>
          </a:p>
          <a:p>
            <a:pPr algn="ctr"/>
            <a:endParaRPr lang="en-GB" sz="2100" i="1" dirty="0"/>
          </a:p>
          <a:p>
            <a:pPr algn="ctr"/>
            <a:r>
              <a:rPr lang="en-GB" sz="2100" i="1" dirty="0"/>
              <a:t>Les </a:t>
            </a:r>
            <a:r>
              <a:rPr lang="en-GB" sz="2100" i="1" dirty="0" err="1"/>
              <a:t>Glaneurs</a:t>
            </a:r>
            <a:r>
              <a:rPr lang="en-GB" sz="2100" i="1" dirty="0"/>
              <a:t> et la </a:t>
            </a:r>
            <a:r>
              <a:rPr lang="en-GB" sz="2100" i="1" dirty="0" err="1"/>
              <a:t>glaneuse</a:t>
            </a:r>
            <a:r>
              <a:rPr lang="en-GB" sz="2100" dirty="0"/>
              <a:t>/</a:t>
            </a:r>
            <a:r>
              <a:rPr lang="en-GB" sz="2100" i="1" dirty="0"/>
              <a:t>The Gleaners and I </a:t>
            </a:r>
            <a:r>
              <a:rPr lang="en-GB" sz="2100" dirty="0"/>
              <a:t>(</a:t>
            </a:r>
            <a:r>
              <a:rPr lang="en-GB" sz="2100" dirty="0" err="1"/>
              <a:t>Varda</a:t>
            </a:r>
            <a:r>
              <a:rPr lang="en-GB" sz="2100" dirty="0"/>
              <a:t> 2000)</a:t>
            </a:r>
          </a:p>
          <a:p>
            <a:pPr algn="ctr"/>
            <a:endParaRPr lang="en-GB" sz="1350" dirty="0"/>
          </a:p>
        </p:txBody>
      </p:sp>
      <p:sp>
        <p:nvSpPr>
          <p:cNvPr id="3" name="TextBox 2"/>
          <p:cNvSpPr txBox="1"/>
          <p:nvPr/>
        </p:nvSpPr>
        <p:spPr>
          <a:xfrm>
            <a:off x="539553" y="332656"/>
            <a:ext cx="8076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u="sng" dirty="0"/>
              <a:t>Women Filmmakers</a:t>
            </a:r>
            <a:endParaRPr lang="en-GB" sz="2400" b="1" dirty="0"/>
          </a:p>
          <a:p>
            <a:pPr algn="ctr"/>
            <a:r>
              <a:rPr lang="en-GB" sz="2400" b="1" dirty="0"/>
              <a:t>Lecture 5: Feminist Documentary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233" y="1412776"/>
            <a:ext cx="5085230" cy="378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252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99488" y="-2979712"/>
            <a:ext cx="10980000" cy="1464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072419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2400" b="1" u="sng" dirty="0" err="1">
                <a:latin typeface="+mn-lt"/>
              </a:rPr>
              <a:t>Agnès</a:t>
            </a:r>
            <a:r>
              <a:rPr lang="en-GB" sz="2400" b="1" u="sng" dirty="0">
                <a:latin typeface="+mn-lt"/>
              </a:rPr>
              <a:t> </a:t>
            </a:r>
            <a:r>
              <a:rPr lang="en-GB" sz="2400" b="1" u="sng" dirty="0" err="1">
                <a:latin typeface="+mn-lt"/>
              </a:rPr>
              <a:t>Varda</a:t>
            </a:r>
            <a:r>
              <a:rPr lang="en-GB" sz="2400" b="1" u="sng" dirty="0">
                <a:latin typeface="+mn-lt"/>
              </a:rPr>
              <a:t>, born 1928 (Brussels)</a:t>
            </a:r>
            <a:endParaRPr lang="fr-FR" sz="2400" b="1" u="sng" dirty="0">
              <a:latin typeface="+mn-lt"/>
            </a:endParaRPr>
          </a:p>
        </p:txBody>
      </p:sp>
      <p:pic>
        <p:nvPicPr>
          <p:cNvPr id="5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2" y="1583930"/>
            <a:ext cx="6213445" cy="3573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109311" y="4869160"/>
            <a:ext cx="964907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r>
              <a:rPr lang="en-GB" sz="2000" dirty="0"/>
              <a:t>Background in philosophy, history of art and photography</a:t>
            </a:r>
          </a:p>
        </p:txBody>
      </p:sp>
    </p:spTree>
    <p:extLst>
      <p:ext uri="{BB962C8B-B14F-4D97-AF65-F5344CB8AC3E}">
        <p14:creationId xmlns:p14="http://schemas.microsoft.com/office/powerpoint/2010/main" val="38091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378"/>
    </mc:Choice>
    <mc:Fallback xmlns="">
      <p:transition spd="slow" advTm="129378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ry\Desktop\Iconic New Wave film images\La Pointe Cour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76" y="1146512"/>
            <a:ext cx="4261232" cy="5158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3420888" y="2707788"/>
            <a:ext cx="1166529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r>
              <a:rPr lang="en-GB" dirty="0"/>
              <a:t>1955</a:t>
            </a:r>
            <a:endParaRPr lang="fr-FR" dirty="0"/>
          </a:p>
        </p:txBody>
      </p:sp>
      <p:sp>
        <p:nvSpPr>
          <p:cNvPr id="5" name="TextBox 4"/>
          <p:cNvSpPr txBox="1"/>
          <p:nvPr/>
        </p:nvSpPr>
        <p:spPr>
          <a:xfrm>
            <a:off x="4788024" y="2234481"/>
            <a:ext cx="396044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endParaRPr lang="en-GB" dirty="0"/>
          </a:p>
          <a:p>
            <a:pPr algn="ctr"/>
            <a:r>
              <a:rPr lang="en-GB" i="1" u="sng" dirty="0"/>
              <a:t>La Pointe </a:t>
            </a:r>
            <a:r>
              <a:rPr lang="en-GB" i="1" u="sng" dirty="0" err="1"/>
              <a:t>courte</a:t>
            </a:r>
            <a:endParaRPr lang="en-GB" u="sng" dirty="0"/>
          </a:p>
          <a:p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Structure borrowed from Faulkner’s novel </a:t>
            </a:r>
            <a:r>
              <a:rPr lang="en-GB" b="1" i="1" dirty="0"/>
              <a:t>The Wild Palms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Cultural eclecticism</a:t>
            </a:r>
            <a:r>
              <a:rPr lang="en-GB" dirty="0"/>
              <a:t>: focus on the realism of the everyday (difficulties faced by fishermen) alongside modernist formal organisation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Marginal exhibition and positioning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11760" y="116632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u="sng" dirty="0"/>
              <a:t>The First Film of the New Wave?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99992" y="980728"/>
            <a:ext cx="4549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u="sng" dirty="0"/>
              <a:t>La Nouvelle vague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Varda</a:t>
            </a:r>
            <a:r>
              <a:rPr lang="en-GB" dirty="0"/>
              <a:t> linked to more politicised ‘Left Bank’ strand (cf. Alain </a:t>
            </a:r>
            <a:r>
              <a:rPr lang="en-GB" dirty="0" err="1"/>
              <a:t>Resnais</a:t>
            </a:r>
            <a:r>
              <a:rPr lang="en-GB" dirty="0"/>
              <a:t> and Chris Marker)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570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984"/>
    </mc:Choice>
    <mc:Fallback xmlns="">
      <p:transition spd="slow" advTm="405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ry\Desktop\Iconic New Wave film images\cle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20" y="1187623"/>
            <a:ext cx="3629508" cy="2595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96" y="4005064"/>
            <a:ext cx="3802632" cy="225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87623"/>
            <a:ext cx="4330171" cy="2571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946244"/>
            <a:ext cx="4176464" cy="2316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03648" y="332656"/>
            <a:ext cx="6408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i="1" u="sng" dirty="0" err="1"/>
              <a:t>Cléo</a:t>
            </a:r>
            <a:r>
              <a:rPr lang="en-GB" sz="2400" b="1" i="1" u="sng" dirty="0"/>
              <a:t> de 5 à 7</a:t>
            </a:r>
            <a:r>
              <a:rPr lang="en-GB" sz="2400" b="1" u="sng" dirty="0"/>
              <a:t> (1962): </a:t>
            </a:r>
            <a:r>
              <a:rPr lang="en-GB" sz="2400" b="1" u="sng" dirty="0" err="1"/>
              <a:t>Varda’s</a:t>
            </a:r>
            <a:r>
              <a:rPr lang="en-GB" sz="2400" b="1" u="sng" dirty="0"/>
              <a:t> interest in Gender Politics (cf. </a:t>
            </a:r>
            <a:r>
              <a:rPr lang="en-GB" sz="2400" b="1" u="sng" dirty="0" err="1"/>
              <a:t>Flitterman</a:t>
            </a:r>
            <a:r>
              <a:rPr lang="en-GB" sz="2400" b="1" u="sng" dirty="0"/>
              <a:t>-Lewis)</a:t>
            </a:r>
            <a:endParaRPr lang="fr-FR" sz="2400" b="1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121296" y="6453336"/>
            <a:ext cx="3874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See clip</a:t>
            </a:r>
          </a:p>
        </p:txBody>
      </p:sp>
    </p:spTree>
    <p:extLst>
      <p:ext uri="{BB962C8B-B14F-4D97-AF65-F5344CB8AC3E}">
        <p14:creationId xmlns:p14="http://schemas.microsoft.com/office/powerpoint/2010/main" val="113270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065"/>
    </mc:Choice>
    <mc:Fallback xmlns="">
      <p:transition spd="slow" advTm="217065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57200" y="-315416"/>
            <a:ext cx="8291264" cy="1733054"/>
          </a:xfrm>
        </p:spPr>
        <p:txBody>
          <a:bodyPr>
            <a:normAutofit/>
          </a:bodyPr>
          <a:lstStyle/>
          <a:p>
            <a:pPr algn="ctr"/>
            <a:r>
              <a:rPr lang="en-GB" sz="2400" b="1" u="sng" dirty="0">
                <a:latin typeface="+mn-lt"/>
              </a:rPr>
              <a:t>A ‘committed rather than militant’ feminist? (Smith 1998: 8) Films Typified by Apparent Contradiction</a:t>
            </a:r>
            <a:endParaRPr lang="en-GB" altLang="fr-FR" sz="2400" b="1" dirty="0">
              <a:latin typeface="+mn-lt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6687"/>
            <a:ext cx="3744416" cy="5166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Mary\Desktop\Iconic New Wave film images\Le Bonheu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59614"/>
            <a:ext cx="4032448" cy="5142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6237312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1977 – see clip</a:t>
            </a:r>
            <a:endParaRPr lang="fr-FR" dirty="0"/>
          </a:p>
        </p:txBody>
      </p:sp>
      <p:sp>
        <p:nvSpPr>
          <p:cNvPr id="3" name="TextBox 2"/>
          <p:cNvSpPr txBox="1"/>
          <p:nvPr/>
        </p:nvSpPr>
        <p:spPr>
          <a:xfrm>
            <a:off x="5436096" y="6237312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1965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8327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316"/>
    </mc:Choice>
    <mc:Fallback xmlns="">
      <p:transition spd="slow" advTm="207316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243408"/>
            <a:ext cx="8219256" cy="1661046"/>
          </a:xfrm>
        </p:spPr>
        <p:txBody>
          <a:bodyPr>
            <a:normAutofit/>
          </a:bodyPr>
          <a:lstStyle/>
          <a:p>
            <a:pPr algn="ctr"/>
            <a:r>
              <a:rPr lang="en-GB" sz="2000" b="1" u="sng" dirty="0">
                <a:latin typeface="+mn-lt"/>
              </a:rPr>
              <a:t>The Ambivalence of </a:t>
            </a:r>
            <a:r>
              <a:rPr lang="en-GB" sz="2000" b="1" u="sng" dirty="0" err="1">
                <a:latin typeface="+mn-lt"/>
              </a:rPr>
              <a:t>Varda’s</a:t>
            </a:r>
            <a:r>
              <a:rPr lang="en-GB" sz="2000" b="1" u="sng" dirty="0">
                <a:latin typeface="+mn-lt"/>
              </a:rPr>
              <a:t> </a:t>
            </a:r>
            <a:r>
              <a:rPr lang="en-GB" sz="2000" b="1" u="sng" dirty="0" err="1">
                <a:latin typeface="+mn-lt"/>
              </a:rPr>
              <a:t>Mise</a:t>
            </a:r>
            <a:r>
              <a:rPr lang="en-GB" sz="2000" b="1" u="sng" dirty="0">
                <a:latin typeface="+mn-lt"/>
              </a:rPr>
              <a:t>-</a:t>
            </a:r>
            <a:r>
              <a:rPr lang="en-GB" sz="2000" b="1" u="sng" dirty="0" err="1">
                <a:latin typeface="+mn-lt"/>
              </a:rPr>
              <a:t>en</a:t>
            </a:r>
            <a:r>
              <a:rPr lang="en-GB" sz="2000" b="1" u="sng" dirty="0">
                <a:latin typeface="+mn-lt"/>
              </a:rPr>
              <a:t>-Scène: </a:t>
            </a:r>
            <a:r>
              <a:rPr lang="en-GB" sz="2000" b="1" i="1" u="sng" dirty="0">
                <a:latin typeface="+mn-lt"/>
              </a:rPr>
              <a:t>Le Bonheur</a:t>
            </a:r>
            <a:endParaRPr lang="fr-FR" sz="2000" b="1" u="sng" dirty="0">
              <a:latin typeface="+mn-lt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060230"/>
            <a:ext cx="3450816" cy="188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534" y="1049531"/>
            <a:ext cx="3402605" cy="1941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291" y="1646080"/>
            <a:ext cx="3096344" cy="184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4" y="4869160"/>
            <a:ext cx="3132764" cy="1787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125" y="3645024"/>
            <a:ext cx="3237441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275" y="5048628"/>
            <a:ext cx="2925725" cy="1669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918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678"/>
    </mc:Choice>
    <mc:Fallback xmlns="">
      <p:transition spd="slow" advTm="122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ry\Desktop\Iconic New Wave film images\Vagabond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581515"/>
            <a:ext cx="2592288" cy="1626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71" y="1484784"/>
            <a:ext cx="3287861" cy="1901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4" y="4163299"/>
            <a:ext cx="3312368" cy="250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815" y="1403415"/>
            <a:ext cx="3383868" cy="1982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013844"/>
            <a:ext cx="3527376" cy="2629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9552" y="332655"/>
            <a:ext cx="820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i="1" dirty="0"/>
          </a:p>
          <a:p>
            <a:endParaRPr lang="en-GB" i="1" dirty="0"/>
          </a:p>
          <a:p>
            <a:endParaRPr lang="en-GB" i="1" dirty="0"/>
          </a:p>
          <a:p>
            <a:pPr algn="ctr"/>
            <a:r>
              <a:rPr lang="en-GB" i="1" dirty="0"/>
              <a:t>Sans </a:t>
            </a:r>
            <a:r>
              <a:rPr lang="en-GB" i="1" dirty="0" err="1"/>
              <a:t>toit</a:t>
            </a:r>
            <a:r>
              <a:rPr lang="en-GB" i="1" dirty="0"/>
              <a:t> </a:t>
            </a:r>
            <a:r>
              <a:rPr lang="en-GB" i="1" dirty="0" err="1"/>
              <a:t>ni</a:t>
            </a:r>
            <a:r>
              <a:rPr lang="en-GB" i="1" dirty="0"/>
              <a:t> </a:t>
            </a:r>
            <a:r>
              <a:rPr lang="en-GB" i="1" dirty="0" err="1"/>
              <a:t>loi</a:t>
            </a:r>
            <a:r>
              <a:rPr lang="en-GB" i="1" dirty="0"/>
              <a:t> </a:t>
            </a:r>
            <a:r>
              <a:rPr lang="en-GB" dirty="0"/>
              <a:t>(1985)</a:t>
            </a:r>
            <a:endParaRPr lang="fr-FR" i="1" dirty="0"/>
          </a:p>
        </p:txBody>
      </p:sp>
      <p:sp>
        <p:nvSpPr>
          <p:cNvPr id="8" name="TextBox 7"/>
          <p:cNvSpPr txBox="1"/>
          <p:nvPr/>
        </p:nvSpPr>
        <p:spPr>
          <a:xfrm>
            <a:off x="3347864" y="4869160"/>
            <a:ext cx="7920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/>
              <a:t>La Pointe </a:t>
            </a:r>
            <a:r>
              <a:rPr lang="en-GB" sz="1600" i="1" dirty="0" err="1"/>
              <a:t>courte</a:t>
            </a:r>
            <a:r>
              <a:rPr lang="en-GB" sz="1600" i="1" dirty="0"/>
              <a:t>, </a:t>
            </a:r>
            <a:r>
              <a:rPr lang="en-GB" sz="1600" dirty="0"/>
              <a:t>1955</a:t>
            </a:r>
            <a:endParaRPr lang="fr-FR" sz="16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4139952" y="4437112"/>
            <a:ext cx="14401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O </a:t>
            </a:r>
            <a:r>
              <a:rPr lang="en-GB" i="1" dirty="0" err="1"/>
              <a:t>saisons</a:t>
            </a:r>
            <a:r>
              <a:rPr lang="en-GB" i="1" dirty="0"/>
              <a:t>, ȏ châteaux</a:t>
            </a:r>
          </a:p>
          <a:p>
            <a:r>
              <a:rPr lang="en-GB" dirty="0"/>
              <a:t>(1958, documentary short for Tourist Board)</a:t>
            </a:r>
            <a:endParaRPr lang="fr-FR" dirty="0"/>
          </a:p>
        </p:txBody>
      </p:sp>
      <p:sp>
        <p:nvSpPr>
          <p:cNvPr id="10" name="TextBox 9"/>
          <p:cNvSpPr txBox="1"/>
          <p:nvPr/>
        </p:nvSpPr>
        <p:spPr>
          <a:xfrm>
            <a:off x="971600" y="116632"/>
            <a:ext cx="76328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pPr algn="ctr"/>
            <a:r>
              <a:rPr lang="en-GB" sz="2400" b="1" u="sng" dirty="0"/>
              <a:t>The Focus on Women’s Relationships and Experience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67744" y="3501008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… and some aesthetic particularities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749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635"/>
    </mc:Choice>
    <mc:Fallback xmlns="">
      <p:transition spd="slow" advTm="170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>
            <a:extLst>
              <a:ext uri="{FF2B5EF4-FFF2-40B4-BE49-F238E27FC236}">
                <a16:creationId xmlns:a16="http://schemas.microsoft.com/office/drawing/2014/main" id="{A91273B4-CD7A-15F1-E758-A2A694722A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80975" y="0"/>
            <a:ext cx="9324975" cy="1417638"/>
          </a:xfrm>
        </p:spPr>
        <p:txBody>
          <a:bodyPr/>
          <a:lstStyle/>
          <a:p>
            <a:pPr algn="ctr" eaLnBrk="1" hangingPunct="1"/>
            <a:r>
              <a:rPr lang="en-GB" altLang="en-US" b="1" u="sng" dirty="0">
                <a:latin typeface="+mn-lt"/>
              </a:rPr>
              <a:t>Varda and Documentary Aesthetics</a:t>
            </a:r>
          </a:p>
        </p:txBody>
      </p:sp>
      <p:sp>
        <p:nvSpPr>
          <p:cNvPr id="11267" name="Rectangle 5">
            <a:extLst>
              <a:ext uri="{FF2B5EF4-FFF2-40B4-BE49-F238E27FC236}">
                <a16:creationId xmlns:a16="http://schemas.microsoft.com/office/drawing/2014/main" id="{9BACCBFE-F1F4-450C-A118-A91AAB4A024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196975"/>
            <a:ext cx="5616575" cy="5472113"/>
          </a:xfrm>
        </p:spPr>
        <p:txBody>
          <a:bodyPr>
            <a:normAutofit/>
          </a:bodyPr>
          <a:lstStyle/>
          <a:p>
            <a:pPr eaLnBrk="1" hangingPunct="1"/>
            <a:endParaRPr lang="en-GB" altLang="en-US" sz="1800" b="1" dirty="0"/>
          </a:p>
          <a:p>
            <a:pPr eaLnBrk="1" hangingPunct="1"/>
            <a:r>
              <a:rPr lang="en-GB" altLang="en-US" sz="1800" b="1" dirty="0"/>
              <a:t>Style characterised by </a:t>
            </a:r>
            <a:r>
              <a:rPr lang="en-GB" altLang="zh-CN" sz="1800" b="1" dirty="0">
                <a:ea typeface="宋体" panose="02010600030101010101" pitchFamily="2" charset="-122"/>
              </a:rPr>
              <a:t>‘poetry of the everyday’ </a:t>
            </a:r>
          </a:p>
          <a:p>
            <a:pPr eaLnBrk="1" hangingPunct="1"/>
            <a:endParaRPr lang="en-GB" altLang="zh-CN" sz="1800" b="1" dirty="0">
              <a:ea typeface="宋体" panose="02010600030101010101" pitchFamily="2" charset="-122"/>
            </a:endParaRPr>
          </a:p>
          <a:p>
            <a:pPr eaLnBrk="1" hangingPunct="1"/>
            <a:r>
              <a:rPr lang="en-GB" altLang="zh-CN" sz="1800" b="1" dirty="0">
                <a:ea typeface="宋体" panose="02010600030101010101" pitchFamily="2" charset="-122"/>
              </a:rPr>
              <a:t>‘</a:t>
            </a:r>
            <a:r>
              <a:rPr lang="en-GB" altLang="zh-CN" sz="1800" b="1" i="1" dirty="0" err="1">
                <a:ea typeface="宋体" panose="02010600030101010101" pitchFamily="2" charset="-122"/>
              </a:rPr>
              <a:t>cinécriture</a:t>
            </a:r>
            <a:r>
              <a:rPr lang="en-GB" altLang="zh-CN" sz="1800" b="1" dirty="0">
                <a:ea typeface="宋体" panose="02010600030101010101" pitchFamily="2" charset="-122"/>
              </a:rPr>
              <a:t>’ </a:t>
            </a:r>
            <a:r>
              <a:rPr lang="en-GB" altLang="zh-CN" sz="1800" dirty="0">
                <a:ea typeface="宋体" panose="02010600030101010101" pitchFamily="2" charset="-122"/>
              </a:rPr>
              <a:t>= writing directly in images</a:t>
            </a:r>
          </a:p>
          <a:p>
            <a:pPr eaLnBrk="1" hangingPunct="1"/>
            <a:endParaRPr lang="en-GB" altLang="zh-CN" sz="1800" dirty="0">
              <a:ea typeface="宋体" panose="02010600030101010101" pitchFamily="2" charset="-122"/>
            </a:endParaRPr>
          </a:p>
          <a:p>
            <a:pPr eaLnBrk="1" hangingPunct="1"/>
            <a:r>
              <a:rPr lang="en-GB" altLang="zh-CN" sz="1800" b="1" dirty="0">
                <a:ea typeface="宋体" panose="02010600030101010101" pitchFamily="2" charset="-122"/>
              </a:rPr>
              <a:t>Incorporation of documentary into fiction films: </a:t>
            </a:r>
            <a:r>
              <a:rPr lang="en-GB" altLang="zh-CN" sz="1600" i="1" dirty="0">
                <a:ea typeface="宋体" panose="02010600030101010101" pitchFamily="2" charset="-122"/>
              </a:rPr>
              <a:t>Pointe </a:t>
            </a:r>
            <a:r>
              <a:rPr lang="en-GB" altLang="zh-CN" sz="1600" i="1" dirty="0" err="1">
                <a:ea typeface="宋体" panose="02010600030101010101" pitchFamily="2" charset="-122"/>
              </a:rPr>
              <a:t>courte</a:t>
            </a:r>
            <a:r>
              <a:rPr lang="en-GB" altLang="zh-CN" sz="1600" i="1" dirty="0">
                <a:ea typeface="宋体" panose="02010600030101010101" pitchFamily="2" charset="-122"/>
              </a:rPr>
              <a:t>, </a:t>
            </a:r>
            <a:r>
              <a:rPr lang="en-GB" altLang="zh-CN" sz="1600" i="1" dirty="0" err="1">
                <a:ea typeface="宋体" panose="02010600030101010101" pitchFamily="2" charset="-122"/>
              </a:rPr>
              <a:t>Cléo</a:t>
            </a:r>
            <a:r>
              <a:rPr lang="en-GB" altLang="zh-CN" sz="1600" i="1" dirty="0">
                <a:ea typeface="宋体" panose="02010600030101010101" pitchFamily="2" charset="-122"/>
              </a:rPr>
              <a:t> de 5 à 7</a:t>
            </a:r>
            <a:r>
              <a:rPr lang="en-GB" altLang="zh-CN" sz="1600" dirty="0">
                <a:ea typeface="宋体" panose="02010600030101010101" pitchFamily="2" charset="-122"/>
              </a:rPr>
              <a:t>, </a:t>
            </a:r>
            <a:r>
              <a:rPr lang="en-GB" altLang="zh-CN" sz="1600" i="1" dirty="0" err="1">
                <a:ea typeface="宋体" panose="02010600030101010101" pitchFamily="2" charset="-122"/>
              </a:rPr>
              <a:t>L’une</a:t>
            </a:r>
            <a:r>
              <a:rPr lang="en-GB" altLang="zh-CN" sz="1600" i="1" dirty="0">
                <a:ea typeface="宋体" panose="02010600030101010101" pitchFamily="2" charset="-122"/>
              </a:rPr>
              <a:t> </a:t>
            </a:r>
            <a:r>
              <a:rPr lang="en-GB" altLang="zh-CN" sz="1600" i="1" dirty="0" err="1">
                <a:ea typeface="宋体" panose="02010600030101010101" pitchFamily="2" charset="-122"/>
              </a:rPr>
              <a:t>chante</a:t>
            </a:r>
            <a:r>
              <a:rPr lang="en-GB" altLang="zh-CN" sz="1600" dirty="0">
                <a:ea typeface="宋体" panose="02010600030101010101" pitchFamily="2" charset="-122"/>
              </a:rPr>
              <a:t>, </a:t>
            </a:r>
            <a:r>
              <a:rPr lang="en-GB" altLang="zh-CN" sz="1600" i="1" dirty="0">
                <a:ea typeface="宋体" panose="02010600030101010101" pitchFamily="2" charset="-122"/>
              </a:rPr>
              <a:t>Sans toit</a:t>
            </a:r>
            <a:r>
              <a:rPr lang="en-GB" altLang="zh-CN" sz="1600" dirty="0">
                <a:ea typeface="宋体" panose="02010600030101010101" pitchFamily="2" charset="-122"/>
              </a:rPr>
              <a:t>…</a:t>
            </a:r>
          </a:p>
          <a:p>
            <a:pPr eaLnBrk="1" hangingPunct="1"/>
            <a:endParaRPr lang="en-GB" altLang="zh-CN" sz="1600" dirty="0">
              <a:ea typeface="宋体" panose="02010600030101010101" pitchFamily="2" charset="-122"/>
            </a:endParaRPr>
          </a:p>
          <a:p>
            <a:pPr eaLnBrk="1" hangingPunct="1"/>
            <a:r>
              <a:rPr lang="en-GB" altLang="zh-CN" sz="1800" b="1" dirty="0">
                <a:ea typeface="宋体" panose="02010600030101010101" pitchFamily="2" charset="-122"/>
              </a:rPr>
              <a:t>Political documentaries: </a:t>
            </a:r>
            <a:r>
              <a:rPr lang="en-GB" altLang="zh-CN" sz="1600" i="1" dirty="0">
                <a:ea typeface="宋体" panose="02010600030101010101" pitchFamily="2" charset="-122"/>
              </a:rPr>
              <a:t>early factual film for French tourist board,</a:t>
            </a:r>
            <a:r>
              <a:rPr lang="en-GB" altLang="zh-CN" sz="1800" i="1" dirty="0">
                <a:ea typeface="宋体" panose="02010600030101010101" pitchFamily="2" charset="-122"/>
              </a:rPr>
              <a:t> </a:t>
            </a:r>
            <a:r>
              <a:rPr lang="en-GB" altLang="zh-CN" sz="1600" i="1" dirty="0">
                <a:ea typeface="宋体" panose="02010600030101010101" pitchFamily="2" charset="-122"/>
              </a:rPr>
              <a:t>Salut les </a:t>
            </a:r>
            <a:r>
              <a:rPr lang="en-GB" altLang="zh-CN" sz="1600" i="1" dirty="0" err="1">
                <a:ea typeface="宋体" panose="02010600030101010101" pitchFamily="2" charset="-122"/>
              </a:rPr>
              <a:t>Cubains</a:t>
            </a:r>
            <a:r>
              <a:rPr lang="en-GB" altLang="zh-CN" sz="1600" i="1" dirty="0">
                <a:ea typeface="宋体" panose="02010600030101010101" pitchFamily="2" charset="-122"/>
              </a:rPr>
              <a:t> </a:t>
            </a:r>
            <a:r>
              <a:rPr lang="en-GB" altLang="zh-CN" sz="1600" dirty="0">
                <a:ea typeface="宋体" panose="02010600030101010101" pitchFamily="2" charset="-122"/>
              </a:rPr>
              <a:t>(1963), </a:t>
            </a:r>
            <a:r>
              <a:rPr lang="en-GB" altLang="zh-CN" sz="1600" i="1" dirty="0">
                <a:ea typeface="宋体" panose="02010600030101010101" pitchFamily="2" charset="-122"/>
              </a:rPr>
              <a:t>Loin du Vietnam</a:t>
            </a:r>
            <a:r>
              <a:rPr lang="en-GB" altLang="zh-CN" sz="1600" dirty="0">
                <a:ea typeface="宋体" panose="02010600030101010101" pitchFamily="2" charset="-122"/>
              </a:rPr>
              <a:t> (1967), </a:t>
            </a:r>
            <a:r>
              <a:rPr lang="en-GB" altLang="zh-CN" sz="1600" i="1" dirty="0">
                <a:ea typeface="宋体" panose="02010600030101010101" pitchFamily="2" charset="-122"/>
              </a:rPr>
              <a:t>Black Panthers</a:t>
            </a:r>
            <a:r>
              <a:rPr lang="en-GB" altLang="zh-CN" sz="1600" dirty="0">
                <a:ea typeface="宋体" panose="02010600030101010101" pitchFamily="2" charset="-122"/>
              </a:rPr>
              <a:t> (1968)</a:t>
            </a:r>
          </a:p>
          <a:p>
            <a:pPr marL="0" indent="0" eaLnBrk="1" hangingPunct="1">
              <a:buNone/>
            </a:pPr>
            <a:endParaRPr lang="en-GB" altLang="zh-CN" sz="1600" i="1" dirty="0">
              <a:ea typeface="宋体" panose="02010600030101010101" pitchFamily="2" charset="-122"/>
            </a:endParaRPr>
          </a:p>
          <a:p>
            <a:pPr eaLnBrk="1" hangingPunct="1"/>
            <a:r>
              <a:rPr lang="en-GB" altLang="zh-CN" sz="1800" b="1" dirty="0">
                <a:ea typeface="宋体" panose="02010600030101010101" pitchFamily="2" charset="-122"/>
              </a:rPr>
              <a:t>Fiction-documentary pairs: </a:t>
            </a:r>
            <a:r>
              <a:rPr lang="en-GB" altLang="zh-CN" sz="1600" i="1" dirty="0">
                <a:ea typeface="宋体" panose="02010600030101010101" pitchFamily="2" charset="-122"/>
              </a:rPr>
              <a:t>Mur </a:t>
            </a:r>
            <a:r>
              <a:rPr lang="en-GB" altLang="zh-CN" sz="1600" i="1" dirty="0" err="1">
                <a:ea typeface="宋体" panose="02010600030101010101" pitchFamily="2" charset="-122"/>
              </a:rPr>
              <a:t>murs</a:t>
            </a:r>
            <a:r>
              <a:rPr lang="en-GB" altLang="zh-CN" sz="1600" dirty="0">
                <a:ea typeface="宋体" panose="02010600030101010101" pitchFamily="2" charset="-122"/>
              </a:rPr>
              <a:t> + </a:t>
            </a:r>
            <a:r>
              <a:rPr lang="en-GB" altLang="zh-CN" sz="1600" i="1" dirty="0" err="1">
                <a:ea typeface="宋体" panose="02010600030101010101" pitchFamily="2" charset="-122"/>
              </a:rPr>
              <a:t>Documenteur</a:t>
            </a:r>
            <a:r>
              <a:rPr lang="en-GB" altLang="zh-CN" sz="1600" dirty="0">
                <a:ea typeface="宋体" panose="02010600030101010101" pitchFamily="2" charset="-122"/>
              </a:rPr>
              <a:t> (1981); </a:t>
            </a:r>
            <a:r>
              <a:rPr lang="en-GB" altLang="zh-CN" sz="1600" i="1" dirty="0">
                <a:ea typeface="宋体" panose="02010600030101010101" pitchFamily="2" charset="-122"/>
              </a:rPr>
              <a:t>Kung Fu Master</a:t>
            </a:r>
            <a:r>
              <a:rPr lang="en-GB" altLang="zh-CN" sz="1600" dirty="0">
                <a:ea typeface="宋体" panose="02010600030101010101" pitchFamily="2" charset="-122"/>
              </a:rPr>
              <a:t> + </a:t>
            </a:r>
            <a:r>
              <a:rPr lang="en-GB" altLang="zh-CN" sz="1600" i="1" dirty="0">
                <a:ea typeface="宋体" panose="02010600030101010101" pitchFamily="2" charset="-122"/>
              </a:rPr>
              <a:t>Jane B. par</a:t>
            </a:r>
            <a:r>
              <a:rPr lang="en-GB" altLang="zh-CN" sz="1600" dirty="0">
                <a:ea typeface="宋体" panose="02010600030101010101" pitchFamily="2" charset="-122"/>
              </a:rPr>
              <a:t> </a:t>
            </a:r>
            <a:r>
              <a:rPr lang="en-GB" altLang="zh-CN" sz="1600" i="1" dirty="0" err="1">
                <a:ea typeface="宋体" panose="02010600030101010101" pitchFamily="2" charset="-122"/>
              </a:rPr>
              <a:t>par</a:t>
            </a:r>
            <a:r>
              <a:rPr lang="en-GB" altLang="zh-CN" sz="1600" i="1" dirty="0">
                <a:ea typeface="宋体" panose="02010600030101010101" pitchFamily="2" charset="-122"/>
              </a:rPr>
              <a:t> Agnès V.</a:t>
            </a:r>
            <a:r>
              <a:rPr lang="en-GB" altLang="zh-CN" sz="1600" dirty="0">
                <a:ea typeface="宋体" panose="02010600030101010101" pitchFamily="2" charset="-122"/>
              </a:rPr>
              <a:t> (1987)  </a:t>
            </a:r>
          </a:p>
          <a:p>
            <a:pPr eaLnBrk="1" hangingPunct="1"/>
            <a:endParaRPr lang="en-GB" altLang="zh-CN" sz="1600" dirty="0">
              <a:ea typeface="宋体" panose="02010600030101010101" pitchFamily="2" charset="-122"/>
            </a:endParaRPr>
          </a:p>
          <a:p>
            <a:pPr eaLnBrk="1" hangingPunct="1"/>
            <a:r>
              <a:rPr lang="en-GB" altLang="zh-CN" sz="1800" b="1" dirty="0">
                <a:ea typeface="宋体" panose="02010600030101010101" pitchFamily="2" charset="-122"/>
              </a:rPr>
              <a:t>Personal documentaries: </a:t>
            </a:r>
            <a:r>
              <a:rPr lang="en-GB" altLang="zh-CN" sz="1600" i="1" dirty="0" err="1">
                <a:ea typeface="宋体" panose="02010600030101010101" pitchFamily="2" charset="-122"/>
              </a:rPr>
              <a:t>L’Opéra-Mouffe</a:t>
            </a:r>
            <a:r>
              <a:rPr lang="en-GB" altLang="zh-CN" sz="1600" dirty="0">
                <a:ea typeface="宋体" panose="02010600030101010101" pitchFamily="2" charset="-122"/>
              </a:rPr>
              <a:t> (1958), </a:t>
            </a:r>
            <a:r>
              <a:rPr lang="en-GB" altLang="zh-CN" sz="1600" i="1" dirty="0" err="1">
                <a:ea typeface="宋体" panose="02010600030101010101" pitchFamily="2" charset="-122"/>
              </a:rPr>
              <a:t>Daguerréotypes</a:t>
            </a:r>
            <a:r>
              <a:rPr lang="en-GB" altLang="zh-CN" sz="1600" dirty="0">
                <a:ea typeface="宋体" panose="02010600030101010101" pitchFamily="2" charset="-122"/>
              </a:rPr>
              <a:t> (1975), </a:t>
            </a:r>
            <a:r>
              <a:rPr lang="en-GB" altLang="zh-CN" sz="1600" i="1" dirty="0" err="1">
                <a:ea typeface="宋体" panose="02010600030101010101" pitchFamily="2" charset="-122"/>
              </a:rPr>
              <a:t>Jacquot</a:t>
            </a:r>
            <a:r>
              <a:rPr lang="en-GB" altLang="zh-CN" sz="1600" i="1" dirty="0">
                <a:ea typeface="宋体" panose="02010600030101010101" pitchFamily="2" charset="-122"/>
              </a:rPr>
              <a:t> de Nantes, Les </a:t>
            </a:r>
            <a:r>
              <a:rPr lang="en-GB" altLang="zh-CN" sz="1600" i="1" dirty="0" err="1">
                <a:ea typeface="宋体" panose="02010600030101010101" pitchFamily="2" charset="-122"/>
              </a:rPr>
              <a:t>Glaneurs</a:t>
            </a:r>
            <a:r>
              <a:rPr lang="en-GB" altLang="zh-CN" sz="1600" i="1" dirty="0">
                <a:ea typeface="宋体" panose="02010600030101010101" pitchFamily="2" charset="-122"/>
              </a:rPr>
              <a:t> et la </a:t>
            </a:r>
            <a:r>
              <a:rPr lang="en-GB" altLang="zh-CN" sz="1600" i="1" dirty="0" err="1">
                <a:ea typeface="宋体" panose="02010600030101010101" pitchFamily="2" charset="-122"/>
              </a:rPr>
              <a:t>glaneuse</a:t>
            </a:r>
            <a:r>
              <a:rPr lang="en-GB" altLang="zh-CN" sz="1600" i="1" dirty="0">
                <a:ea typeface="宋体" panose="02010600030101010101" pitchFamily="2" charset="-122"/>
              </a:rPr>
              <a:t>, Les Plages </a:t>
            </a:r>
            <a:r>
              <a:rPr lang="en-GB" altLang="zh-CN" sz="1600" i="1" dirty="0" err="1">
                <a:ea typeface="宋体" panose="02010600030101010101" pitchFamily="2" charset="-122"/>
              </a:rPr>
              <a:t>d’Agnès</a:t>
            </a:r>
            <a:endParaRPr lang="en-GB" altLang="zh-CN" sz="1600" i="1" dirty="0">
              <a:ea typeface="宋体" panose="02010600030101010101" pitchFamily="2" charset="-122"/>
            </a:endParaRPr>
          </a:p>
        </p:txBody>
      </p:sp>
      <p:sp>
        <p:nvSpPr>
          <p:cNvPr id="11268" name="Content Placeholder 2">
            <a:extLst>
              <a:ext uri="{FF2B5EF4-FFF2-40B4-BE49-F238E27FC236}">
                <a16:creationId xmlns:a16="http://schemas.microsoft.com/office/drawing/2014/main" id="{BA0725BE-2212-5CC1-E13F-6B843DA862D8}"/>
              </a:ext>
            </a:extLst>
          </p:cNvPr>
          <p:cNvSpPr>
            <a:spLocks noGrp="1" noChangeArrowheads="1"/>
          </p:cNvSpPr>
          <p:nvPr>
            <p:ph sz="quarter" idx="3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1269" name="Picture 7" descr="gleaners3">
            <a:extLst>
              <a:ext uri="{FF2B5EF4-FFF2-40B4-BE49-F238E27FC236}">
                <a16:creationId xmlns:a16="http://schemas.microsoft.com/office/drawing/2014/main" id="{08747A84-AC33-92AF-FB50-664E05C085C7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61138" y="2541588"/>
            <a:ext cx="2127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0" name="Picture 7" descr="gleaners3">
            <a:extLst>
              <a:ext uri="{FF2B5EF4-FFF2-40B4-BE49-F238E27FC236}">
                <a16:creationId xmlns:a16="http://schemas.microsoft.com/office/drawing/2014/main" id="{1909115F-955B-3C99-A292-43836653A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113" y="1628775"/>
            <a:ext cx="3127375" cy="448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-35169"/>
            <a:ext cx="69148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i="1" u="sng" dirty="0"/>
              <a:t>Les </a:t>
            </a:r>
            <a:r>
              <a:rPr lang="en-GB" sz="2000" b="1" i="1" u="sng" dirty="0" err="1"/>
              <a:t>Glaneurs</a:t>
            </a:r>
            <a:r>
              <a:rPr lang="en-GB" sz="2000" b="1" i="1" u="sng" dirty="0"/>
              <a:t> et le </a:t>
            </a:r>
            <a:r>
              <a:rPr lang="en-GB" sz="2000" b="1" i="1" u="sng" dirty="0" err="1"/>
              <a:t>glaneuse</a:t>
            </a:r>
            <a:endParaRPr lang="en-GB" sz="2000" b="1" i="1" u="sng" dirty="0"/>
          </a:p>
          <a:p>
            <a:pPr algn="ctr"/>
            <a:r>
              <a:rPr lang="en-GB" b="1" u="sng" dirty="0" err="1"/>
              <a:t>Varda</a:t>
            </a:r>
            <a:r>
              <a:rPr lang="en-GB" b="1" u="sng" dirty="0"/>
              <a:t> as early ecofeminist? </a:t>
            </a:r>
          </a:p>
          <a:p>
            <a:pPr algn="ctr"/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922122"/>
            <a:ext cx="3736683" cy="27797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3908944"/>
            <a:ext cx="3739557" cy="27929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004" y="404664"/>
            <a:ext cx="2105319" cy="32294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00323" y="692696"/>
            <a:ext cx="632777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ECOFEMINISM</a:t>
            </a:r>
          </a:p>
          <a:p>
            <a:pPr algn="ctr"/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Grown up since the 1970s/80s; key figures </a:t>
            </a:r>
            <a:r>
              <a:rPr lang="en-GB" dirty="0" err="1"/>
              <a:t>Rosi</a:t>
            </a:r>
            <a:r>
              <a:rPr lang="en-GB" dirty="0"/>
              <a:t> </a:t>
            </a:r>
            <a:r>
              <a:rPr lang="en-GB" dirty="0" err="1"/>
              <a:t>Braidotti</a:t>
            </a:r>
            <a:r>
              <a:rPr lang="en-GB" dirty="0"/>
              <a:t>, Maria </a:t>
            </a:r>
            <a:r>
              <a:rPr lang="en-GB" dirty="0" err="1"/>
              <a:t>Mies</a:t>
            </a:r>
            <a:r>
              <a:rPr lang="en-GB" dirty="0"/>
              <a:t>, </a:t>
            </a:r>
            <a:r>
              <a:rPr lang="en-GB" dirty="0" err="1"/>
              <a:t>Vandana</a:t>
            </a:r>
            <a:r>
              <a:rPr lang="en-GB" dirty="0"/>
              <a:t> Shiva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Theoretical stream within (especially ‘fourth-wave’) feminism reacting to: </a:t>
            </a:r>
            <a:r>
              <a:rPr lang="en-GB" b="1" dirty="0"/>
              <a:t>patriarchal control of development planning </a:t>
            </a:r>
            <a:r>
              <a:rPr lang="en-GB" dirty="0"/>
              <a:t>in an age of environmental decline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Underlines resultant </a:t>
            </a:r>
            <a:r>
              <a:rPr lang="en-GB" b="1" dirty="0"/>
              <a:t>destruction of relationship between community, women and nature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174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830"/>
    </mc:Choice>
    <mc:Fallback xmlns="">
      <p:transition spd="slow" advTm="24283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ry\Desktop\Iconic New Wave film images\Vagabond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581515"/>
            <a:ext cx="2592288" cy="1626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71" y="1484784"/>
            <a:ext cx="3287861" cy="1901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4" y="4163299"/>
            <a:ext cx="3312368" cy="250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815" y="1403415"/>
            <a:ext cx="3383868" cy="1982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013844"/>
            <a:ext cx="3527376" cy="2629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9552" y="332655"/>
            <a:ext cx="820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i="1" dirty="0"/>
          </a:p>
          <a:p>
            <a:endParaRPr lang="en-GB" i="1" dirty="0"/>
          </a:p>
          <a:p>
            <a:endParaRPr lang="en-GB" i="1" dirty="0"/>
          </a:p>
          <a:p>
            <a:pPr algn="ctr"/>
            <a:r>
              <a:rPr lang="en-GB" i="1" dirty="0"/>
              <a:t>Sans </a:t>
            </a:r>
            <a:r>
              <a:rPr lang="en-GB" i="1" dirty="0" err="1"/>
              <a:t>toit</a:t>
            </a:r>
            <a:r>
              <a:rPr lang="en-GB" i="1" dirty="0"/>
              <a:t> </a:t>
            </a:r>
            <a:r>
              <a:rPr lang="en-GB" i="1" dirty="0" err="1"/>
              <a:t>ni</a:t>
            </a:r>
            <a:r>
              <a:rPr lang="en-GB" i="1" dirty="0"/>
              <a:t> </a:t>
            </a:r>
            <a:r>
              <a:rPr lang="en-GB" i="1" dirty="0" err="1"/>
              <a:t>loi</a:t>
            </a:r>
            <a:r>
              <a:rPr lang="en-GB" i="1" dirty="0"/>
              <a:t> </a:t>
            </a:r>
            <a:r>
              <a:rPr lang="en-GB" dirty="0"/>
              <a:t>(1985)</a:t>
            </a:r>
            <a:endParaRPr lang="fr-FR" i="1" dirty="0"/>
          </a:p>
        </p:txBody>
      </p:sp>
      <p:sp>
        <p:nvSpPr>
          <p:cNvPr id="8" name="TextBox 7"/>
          <p:cNvSpPr txBox="1"/>
          <p:nvPr/>
        </p:nvSpPr>
        <p:spPr>
          <a:xfrm>
            <a:off x="3347864" y="4869160"/>
            <a:ext cx="7920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/>
              <a:t>La Pointe </a:t>
            </a:r>
            <a:r>
              <a:rPr lang="en-GB" sz="1600" i="1" dirty="0" err="1"/>
              <a:t>courte</a:t>
            </a:r>
            <a:r>
              <a:rPr lang="en-GB" sz="1600" i="1" dirty="0"/>
              <a:t>, </a:t>
            </a:r>
            <a:r>
              <a:rPr lang="en-GB" sz="1600" dirty="0"/>
              <a:t>1955</a:t>
            </a:r>
            <a:endParaRPr lang="fr-FR" sz="16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4139952" y="4437112"/>
            <a:ext cx="14401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O </a:t>
            </a:r>
            <a:r>
              <a:rPr lang="en-GB" i="1" dirty="0" err="1"/>
              <a:t>saisons</a:t>
            </a:r>
            <a:r>
              <a:rPr lang="en-GB" i="1" dirty="0"/>
              <a:t>, ȏ châteaux</a:t>
            </a:r>
          </a:p>
          <a:p>
            <a:r>
              <a:rPr lang="en-GB" dirty="0"/>
              <a:t>(1958, documentary short for Tourist Board)</a:t>
            </a:r>
            <a:endParaRPr lang="fr-FR" dirty="0"/>
          </a:p>
        </p:txBody>
      </p:sp>
      <p:sp>
        <p:nvSpPr>
          <p:cNvPr id="10" name="TextBox 9"/>
          <p:cNvSpPr txBox="1"/>
          <p:nvPr/>
        </p:nvSpPr>
        <p:spPr>
          <a:xfrm>
            <a:off x="971600" y="116632"/>
            <a:ext cx="76328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pPr algn="ctr"/>
            <a:r>
              <a:rPr lang="en-GB" sz="2400" b="1" u="sng" dirty="0"/>
              <a:t>The Focus on Women’s Relationships and Experience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67744" y="3501008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… and some aesthetic particularities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284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635"/>
    </mc:Choice>
    <mc:Fallback xmlns="">
      <p:transition spd="slow" advTm="170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404664"/>
            <a:ext cx="806489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u="sng" dirty="0"/>
              <a:t>STRUCTURE OF THE LECTURE</a:t>
            </a:r>
          </a:p>
          <a:p>
            <a:pPr algn="ctr"/>
            <a:endParaRPr lang="en-GB" sz="2400" b="1" u="sng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200" b="1" dirty="0"/>
              <a:t> Overview of women’s filmmaking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i="1" dirty="0"/>
              <a:t>Women’s auteur filmmaking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i="1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200" b="1" dirty="0"/>
              <a:t>Introduction to </a:t>
            </a:r>
            <a:r>
              <a:rPr lang="en-GB" sz="3200" b="1" dirty="0" err="1"/>
              <a:t>Agnès</a:t>
            </a:r>
            <a:r>
              <a:rPr lang="en-GB" sz="3200" b="1" dirty="0"/>
              <a:t> </a:t>
            </a:r>
            <a:r>
              <a:rPr lang="en-GB" sz="3200" b="1" dirty="0" err="1"/>
              <a:t>Varda</a:t>
            </a:r>
            <a:endParaRPr lang="en-GB" sz="3200" b="1" dirty="0"/>
          </a:p>
          <a:p>
            <a:pPr marL="342900" indent="-342900">
              <a:buFontTx/>
              <a:buChar char="-"/>
            </a:pPr>
            <a:r>
              <a:rPr lang="en-GB" sz="2400" i="1" dirty="0"/>
              <a:t>Background and relationship to the </a:t>
            </a:r>
            <a:r>
              <a:rPr lang="en-GB" sz="2400" dirty="0"/>
              <a:t>Nouvelle Vague</a:t>
            </a:r>
          </a:p>
          <a:p>
            <a:pPr marL="342900" indent="-342900">
              <a:buFontTx/>
              <a:buChar char="-"/>
            </a:pPr>
            <a:r>
              <a:rPr lang="en-GB" sz="2400" i="1" dirty="0"/>
              <a:t>Varda’s relationship with feminism</a:t>
            </a:r>
            <a:endParaRPr lang="en-GB" sz="2400" dirty="0"/>
          </a:p>
          <a:p>
            <a:pPr marL="342900" indent="-342900">
              <a:buFontTx/>
              <a:buChar char="-"/>
            </a:pPr>
            <a:endParaRPr lang="en-GB" sz="24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800" b="1" i="1" dirty="0"/>
              <a:t>Les </a:t>
            </a:r>
            <a:r>
              <a:rPr lang="en-GB" sz="2800" b="1" i="1" dirty="0" err="1"/>
              <a:t>Glaneurs</a:t>
            </a:r>
            <a:r>
              <a:rPr lang="en-GB" sz="2800" b="1" i="1" dirty="0"/>
              <a:t> et la </a:t>
            </a:r>
            <a:r>
              <a:rPr lang="en-GB" sz="2800" b="1" i="1" dirty="0" err="1"/>
              <a:t>glaneuse</a:t>
            </a:r>
            <a:r>
              <a:rPr lang="en-GB" sz="2800" b="1" i="1" dirty="0"/>
              <a:t> </a:t>
            </a:r>
            <a:r>
              <a:rPr lang="en-GB" sz="2800" b="1" dirty="0"/>
              <a:t>as/and (feminist) documentary</a:t>
            </a:r>
          </a:p>
          <a:p>
            <a:endParaRPr lang="en-GB" sz="2000" b="1" dirty="0"/>
          </a:p>
          <a:p>
            <a:pPr marL="342900" indent="-34290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00708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430"/>
    </mc:Choice>
    <mc:Fallback xmlns="">
      <p:transition spd="slow" advTm="5443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541" y="1124744"/>
            <a:ext cx="3384376" cy="2672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05064"/>
            <a:ext cx="4347808" cy="2617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3648" y="188640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u="sng" dirty="0"/>
              <a:t>Filming the (Ageing) Female Body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08004" y="1628800"/>
            <a:ext cx="26282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 err="1"/>
              <a:t>L’Une</a:t>
            </a:r>
            <a:r>
              <a:rPr lang="en-GB" sz="2000" i="1" dirty="0"/>
              <a:t> </a:t>
            </a:r>
            <a:r>
              <a:rPr lang="en-GB" sz="2000" i="1" dirty="0" err="1"/>
              <a:t>chante</a:t>
            </a:r>
            <a:r>
              <a:rPr lang="en-GB" sz="2000" i="1" dirty="0"/>
              <a:t>, </a:t>
            </a:r>
            <a:r>
              <a:rPr lang="en-GB" sz="2000" i="1" dirty="0" err="1"/>
              <a:t>l’autre</a:t>
            </a:r>
            <a:r>
              <a:rPr lang="en-GB" sz="2000" i="1" dirty="0"/>
              <a:t> pas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15616" y="4509120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/>
              <a:t>Les </a:t>
            </a:r>
            <a:r>
              <a:rPr lang="en-GB" sz="2000" i="1" dirty="0" err="1"/>
              <a:t>Glaneurs</a:t>
            </a:r>
            <a:r>
              <a:rPr lang="en-GB" sz="2000" i="1" dirty="0"/>
              <a:t> et la </a:t>
            </a:r>
            <a:r>
              <a:rPr lang="en-GB" sz="2000" i="1" dirty="0" err="1"/>
              <a:t>glaneuse</a:t>
            </a:r>
            <a:endParaRPr lang="en-GB" sz="20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107504" y="5157192"/>
            <a:ext cx="4464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GB" dirty="0"/>
          </a:p>
          <a:p>
            <a:pPr algn="just"/>
            <a:r>
              <a:rPr lang="en-GB" dirty="0"/>
              <a:t>‘[W]e keep hidden from view the grotesque, fearful and laughable signs of female ageing.’ (Wearing 2007: 290). </a:t>
            </a:r>
          </a:p>
        </p:txBody>
      </p:sp>
    </p:spTree>
    <p:extLst>
      <p:ext uri="{BB962C8B-B14F-4D97-AF65-F5344CB8AC3E}">
        <p14:creationId xmlns:p14="http://schemas.microsoft.com/office/powerpoint/2010/main" val="33581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069"/>
    </mc:Choice>
    <mc:Fallback xmlns="">
      <p:transition spd="slow" advTm="111069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556792"/>
            <a:ext cx="4164942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11760" y="116632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1" u="sng" dirty="0"/>
              <a:t>Les </a:t>
            </a:r>
            <a:r>
              <a:rPr lang="en-GB" b="1" i="1" u="sng" dirty="0" err="1"/>
              <a:t>Glaneurs</a:t>
            </a:r>
            <a:r>
              <a:rPr lang="en-GB" b="1" i="1" u="sng" dirty="0"/>
              <a:t>: </a:t>
            </a:r>
            <a:r>
              <a:rPr lang="en-GB" b="1" u="sng" dirty="0"/>
              <a:t>Formal Innovation at a Structural Level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528" y="548680"/>
            <a:ext cx="388843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Episodic architecture, akin to Julia Kristeva’s ‘women’s time’.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Self-reflexivity: Cf. </a:t>
            </a:r>
            <a:r>
              <a:rPr lang="en-GB" i="1" dirty="0"/>
              <a:t>Jane B par </a:t>
            </a:r>
            <a:r>
              <a:rPr lang="en-GB" i="1" dirty="0" err="1"/>
              <a:t>Agnès</a:t>
            </a:r>
            <a:r>
              <a:rPr lang="en-GB" i="1" dirty="0"/>
              <a:t> V </a:t>
            </a:r>
            <a:r>
              <a:rPr lang="en-GB" dirty="0"/>
              <a:t>(1988) (</a:t>
            </a:r>
            <a:r>
              <a:rPr lang="en-GB" i="1" dirty="0"/>
              <a:t>, </a:t>
            </a:r>
            <a:r>
              <a:rPr lang="en-GB" i="1" dirty="0" err="1"/>
              <a:t>Jacquot</a:t>
            </a:r>
            <a:r>
              <a:rPr lang="en-GB" i="1" dirty="0"/>
              <a:t> de Nantes </a:t>
            </a:r>
            <a:r>
              <a:rPr lang="en-GB" dirty="0"/>
              <a:t>(1991)?), </a:t>
            </a:r>
            <a:r>
              <a:rPr lang="en-GB" i="1" dirty="0"/>
              <a:t>Les </a:t>
            </a:r>
            <a:r>
              <a:rPr lang="en-GB" i="1" dirty="0" err="1"/>
              <a:t>Plages</a:t>
            </a:r>
            <a:r>
              <a:rPr lang="en-GB" i="1" dirty="0"/>
              <a:t> </a:t>
            </a:r>
            <a:r>
              <a:rPr lang="en-GB" i="1" dirty="0" err="1"/>
              <a:t>d’Agnès</a:t>
            </a:r>
            <a:r>
              <a:rPr lang="en-GB" i="1" dirty="0"/>
              <a:t> </a:t>
            </a:r>
            <a:r>
              <a:rPr lang="en-GB" dirty="0"/>
              <a:t>(2008), </a:t>
            </a:r>
            <a:r>
              <a:rPr lang="en-GB" i="1" dirty="0"/>
              <a:t>Visages, Villages </a:t>
            </a:r>
            <a:r>
              <a:rPr lang="en-GB" dirty="0"/>
              <a:t>(2017)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 Beyond the (male) voiceover.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Varda</a:t>
            </a:r>
            <a:r>
              <a:rPr lang="en-GB" dirty="0"/>
              <a:t> reversing </a:t>
            </a:r>
            <a:r>
              <a:rPr lang="en-GB" dirty="0" err="1"/>
              <a:t>Mulvey’s</a:t>
            </a:r>
            <a:r>
              <a:rPr lang="en-GB" dirty="0"/>
              <a:t> well-known description of classical narrative cinema as making woman the bearer, not the maker, of meaning.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284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849"/>
    </mc:Choice>
    <mc:Fallback xmlns="">
      <p:transition spd="slow" advTm="123849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1B6880-EDBC-395D-8E0E-B948E9E71CB2}"/>
              </a:ext>
            </a:extLst>
          </p:cNvPr>
          <p:cNvSpPr txBox="1"/>
          <p:nvPr/>
        </p:nvSpPr>
        <p:spPr>
          <a:xfrm>
            <a:off x="971600" y="0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u="sng" dirty="0"/>
              <a:t>Essentialist or Poststructuralist?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F664F1-AB9C-F47B-1FB9-B8E60403D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575612"/>
            <a:ext cx="4693709" cy="27769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B376C6-BE7F-0C33-DBF9-3C32DE2A3055}"/>
              </a:ext>
            </a:extLst>
          </p:cNvPr>
          <p:cNvSpPr txBox="1"/>
          <p:nvPr/>
        </p:nvSpPr>
        <p:spPr>
          <a:xfrm>
            <a:off x="539552" y="5085184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Digital images as ‘the  most  radical  instance  yet  of  an  old  Cartesian  dream:  [that]  the  best representations are the most immaterial ones, because they seem to free the mind from the body and the world of substance (</a:t>
            </a:r>
            <a:r>
              <a:rPr lang="en-GB" dirty="0" err="1"/>
              <a:t>Rodowick</a:t>
            </a:r>
            <a:r>
              <a:rPr lang="en-GB" dirty="0"/>
              <a:t> in King 421)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C0DB89-E348-5342-8CA1-AF9E6F7E0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7965" y="2323239"/>
            <a:ext cx="3956523" cy="277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121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>
            <a:extLst>
              <a:ext uri="{FF2B5EF4-FFF2-40B4-BE49-F238E27FC236}">
                <a16:creationId xmlns:a16="http://schemas.microsoft.com/office/drawing/2014/main" id="{6062E35A-774E-4996-9371-7EE6ED8B0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628" y="1928995"/>
            <a:ext cx="4323253" cy="1873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Box 1">
            <a:extLst>
              <a:ext uri="{FF2B5EF4-FFF2-40B4-BE49-F238E27FC236}">
                <a16:creationId xmlns:a16="http://schemas.microsoft.com/office/drawing/2014/main" id="{B99056CF-D0C4-4D25-804E-F005C28223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783" y="404665"/>
            <a:ext cx="3924723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350" b="1" i="1" dirty="0" err="1"/>
              <a:t>Pierrot</a:t>
            </a:r>
            <a:r>
              <a:rPr lang="en-US" altLang="en-US" sz="1350" b="1" i="1" dirty="0"/>
              <a:t> le </a:t>
            </a:r>
            <a:r>
              <a:rPr lang="en-US" altLang="en-US" sz="1350" b="1" i="1" dirty="0" err="1"/>
              <a:t>fou</a:t>
            </a:r>
            <a:r>
              <a:rPr lang="en-US" altLang="en-US" sz="1350" b="1" i="1" dirty="0"/>
              <a:t> </a:t>
            </a:r>
            <a:r>
              <a:rPr lang="en-US" altLang="en-US" sz="1350" b="1" dirty="0"/>
              <a:t>(Jean-Luc Godard, 1965) Departing from the conventions of classical cinema</a:t>
            </a:r>
          </a:p>
        </p:txBody>
      </p:sp>
      <p:pic>
        <p:nvPicPr>
          <p:cNvPr id="14341" name="Picture 5">
            <a:extLst>
              <a:ext uri="{FF2B5EF4-FFF2-40B4-BE49-F238E27FC236}">
                <a16:creationId xmlns:a16="http://schemas.microsoft.com/office/drawing/2014/main" id="{402F6468-906C-47AD-B9FB-DB522615C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593" y="4427511"/>
            <a:ext cx="2781300" cy="119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4C8B2F-9844-490E-B5AB-3E9D219562BF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103619" y="2023110"/>
            <a:ext cx="2512523" cy="1485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050" dirty="0"/>
          </a:p>
          <a:p>
            <a:pPr eaLnBrk="1" hangingPunct="1"/>
            <a:endParaRPr lang="en-US" altLang="en-US" sz="1600" dirty="0"/>
          </a:p>
          <a:p>
            <a:pPr eaLnBrk="1" hangingPunct="1"/>
            <a:r>
              <a:rPr lang="en-US" altLang="en-US" sz="1600" dirty="0"/>
              <a:t>- Eschewal of editing conventions such as shot-reverse shot conversation shooting</a:t>
            </a:r>
          </a:p>
        </p:txBody>
      </p:sp>
      <p:sp>
        <p:nvSpPr>
          <p:cNvPr id="14344" name="TextBox 8">
            <a:extLst>
              <a:ext uri="{FF2B5EF4-FFF2-40B4-BE49-F238E27FC236}">
                <a16:creationId xmlns:a16="http://schemas.microsoft.com/office/drawing/2014/main" id="{7F8F4FDE-0D05-4BB7-AB03-DA7194F76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8217" y="4526756"/>
            <a:ext cx="237410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1350"/>
          </a:p>
          <a:p>
            <a:pPr algn="ctr" eaLnBrk="1" hangingPunct="1"/>
            <a:endParaRPr lang="en-US" altLang="en-US" sz="1350"/>
          </a:p>
          <a:p>
            <a:pPr algn="ctr" eaLnBrk="1" hangingPunct="1"/>
            <a:endParaRPr lang="en-US" altLang="en-US" sz="1350"/>
          </a:p>
          <a:p>
            <a:pPr algn="ctr" eaLnBrk="1" hangingPunct="1"/>
            <a:endParaRPr lang="en-US" altLang="en-US" sz="1350"/>
          </a:p>
        </p:txBody>
      </p:sp>
      <p:sp>
        <p:nvSpPr>
          <p:cNvPr id="2" name="Rectangle 1"/>
          <p:cNvSpPr/>
          <p:nvPr/>
        </p:nvSpPr>
        <p:spPr>
          <a:xfrm>
            <a:off x="5193377" y="4016030"/>
            <a:ext cx="3653444" cy="1500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en-US" sz="1350" dirty="0"/>
          </a:p>
          <a:p>
            <a:endParaRPr lang="en-US" altLang="en-US" sz="1050" dirty="0"/>
          </a:p>
          <a:p>
            <a:endParaRPr lang="en-US" altLang="en-US" sz="1050" dirty="0"/>
          </a:p>
          <a:p>
            <a:endParaRPr lang="en-US" altLang="en-US" sz="1050" dirty="0"/>
          </a:p>
          <a:p>
            <a:endParaRPr lang="en-US" altLang="en-US" sz="1050" dirty="0"/>
          </a:p>
          <a:p>
            <a:r>
              <a:rPr lang="en-US" altLang="en-US" dirty="0"/>
              <a:t>- The use of different </a:t>
            </a:r>
            <a:r>
              <a:rPr lang="en-US" altLang="en-US" dirty="0" err="1"/>
              <a:t>coloured</a:t>
            </a:r>
            <a:r>
              <a:rPr lang="en-US" altLang="en-US" dirty="0"/>
              <a:t> filters across edits in one space</a:t>
            </a:r>
          </a:p>
        </p:txBody>
      </p:sp>
    </p:spTree>
    <p:extLst>
      <p:ext uri="{BB962C8B-B14F-4D97-AF65-F5344CB8AC3E}">
        <p14:creationId xmlns:p14="http://schemas.microsoft.com/office/powerpoint/2010/main" val="47332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>
            <a:extLst>
              <a:ext uri="{FF2B5EF4-FFF2-40B4-BE49-F238E27FC236}">
                <a16:creationId xmlns:a16="http://schemas.microsoft.com/office/drawing/2014/main" id="{401A6935-3155-440E-B146-BAC7BE4CD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817" y="2212182"/>
            <a:ext cx="3017044" cy="1302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">
            <a:extLst>
              <a:ext uri="{FF2B5EF4-FFF2-40B4-BE49-F238E27FC236}">
                <a16:creationId xmlns:a16="http://schemas.microsoft.com/office/drawing/2014/main" id="{33A1BFC3-F4A4-491D-86EF-02A9F4ED1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817" y="3661172"/>
            <a:ext cx="2939653" cy="1408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3">
            <a:extLst>
              <a:ext uri="{FF2B5EF4-FFF2-40B4-BE49-F238E27FC236}">
                <a16:creationId xmlns:a16="http://schemas.microsoft.com/office/drawing/2014/main" id="{9A5C244E-4533-4B53-9E77-CD7A76F6B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949" y="2740957"/>
            <a:ext cx="3246836" cy="137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D669A0-C9F1-4D78-BD53-E637EA22E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8385" y="3708797"/>
            <a:ext cx="383262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1350" dirty="0"/>
          </a:p>
          <a:p>
            <a:pPr algn="ctr" eaLnBrk="1" hangingPunct="1"/>
            <a:endParaRPr lang="en-US" altLang="en-US" sz="1350" dirty="0"/>
          </a:p>
          <a:p>
            <a:pPr algn="ctr" eaLnBrk="1" hangingPunct="1"/>
            <a:endParaRPr lang="en-US" altLang="en-US" sz="1350" dirty="0"/>
          </a:p>
          <a:p>
            <a:pPr algn="ctr" eaLnBrk="1" hangingPunct="1"/>
            <a:endParaRPr lang="en-US" altLang="en-US" sz="1350" dirty="0"/>
          </a:p>
        </p:txBody>
      </p:sp>
      <p:sp>
        <p:nvSpPr>
          <p:cNvPr id="18438" name="TextBox 5">
            <a:extLst>
              <a:ext uri="{FF2B5EF4-FFF2-40B4-BE49-F238E27FC236}">
                <a16:creationId xmlns:a16="http://schemas.microsoft.com/office/drawing/2014/main" id="{3C53AF1A-9F6E-4D2A-8360-F4D0EC016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7529" y="476672"/>
            <a:ext cx="324683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350" b="1" i="1" dirty="0"/>
              <a:t>Pierrot le </a:t>
            </a:r>
            <a:r>
              <a:rPr lang="en-US" altLang="en-US" sz="1350" b="1" i="1" dirty="0" err="1"/>
              <a:t>fou</a:t>
            </a:r>
            <a:endParaRPr lang="en-US" altLang="en-US" sz="1350" b="1" i="1" dirty="0"/>
          </a:p>
          <a:p>
            <a:pPr algn="ctr" eaLnBrk="1" hangingPunct="1"/>
            <a:r>
              <a:rPr lang="en-US" altLang="en-US" sz="1350" b="1" dirty="0"/>
              <a:t> Departing from the conventions of classical cinema</a:t>
            </a:r>
          </a:p>
          <a:p>
            <a:pPr eaLnBrk="1" hangingPunct="1"/>
            <a:endParaRPr lang="en-US" altLang="en-US" sz="135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3BE0C4-CBAF-48EA-8A4D-2DA9A91F1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119" y="4841081"/>
            <a:ext cx="6841281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350" dirty="0"/>
          </a:p>
          <a:p>
            <a:pPr algn="ctr" eaLnBrk="1" hangingPunct="1"/>
            <a:endParaRPr lang="en-US" altLang="en-US" dirty="0"/>
          </a:p>
          <a:p>
            <a:pPr algn="ctr" eaLnBrk="1" hangingPunct="1"/>
            <a:r>
              <a:rPr lang="en-US" altLang="en-US" dirty="0"/>
              <a:t>Extremely low-key lighting, obscuring vision… followed by bright lighting – and an unmotivated costume change </a:t>
            </a:r>
          </a:p>
        </p:txBody>
      </p:sp>
    </p:spTree>
    <p:extLst>
      <p:ext uri="{BB962C8B-B14F-4D97-AF65-F5344CB8AC3E}">
        <p14:creationId xmlns:p14="http://schemas.microsoft.com/office/powerpoint/2010/main" val="1670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4AF74318-5582-428C-9AC3-F14DB5ECA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38" y="1384287"/>
            <a:ext cx="7353324" cy="3163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1">
            <a:extLst>
              <a:ext uri="{FF2B5EF4-FFF2-40B4-BE49-F238E27FC236}">
                <a16:creationId xmlns:a16="http://schemas.microsoft.com/office/drawing/2014/main" id="{1C3997C0-498B-4E57-8519-2D51DC481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9167" y="2966245"/>
            <a:ext cx="6806804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1350"/>
          </a:p>
          <a:p>
            <a:pPr algn="ctr" eaLnBrk="1" hangingPunct="1"/>
            <a:endParaRPr lang="en-US" altLang="en-US" sz="1350"/>
          </a:p>
          <a:p>
            <a:pPr algn="ctr" eaLnBrk="1" hangingPunct="1"/>
            <a:endParaRPr lang="en-US" altLang="en-US" sz="1350"/>
          </a:p>
          <a:p>
            <a:pPr algn="ctr" eaLnBrk="1" hangingPunct="1"/>
            <a:endParaRPr lang="en-US" altLang="en-US" sz="1350"/>
          </a:p>
          <a:p>
            <a:pPr algn="ctr" eaLnBrk="1" hangingPunct="1"/>
            <a:endParaRPr lang="en-US" altLang="en-US" sz="1350"/>
          </a:p>
        </p:txBody>
      </p:sp>
      <p:sp>
        <p:nvSpPr>
          <p:cNvPr id="19460" name="TextBox 3">
            <a:extLst>
              <a:ext uri="{FF2B5EF4-FFF2-40B4-BE49-F238E27FC236}">
                <a16:creationId xmlns:a16="http://schemas.microsoft.com/office/drawing/2014/main" id="{A2034FC1-F996-44FB-B409-1EA495C7BE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847" y="260648"/>
            <a:ext cx="2526631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350" b="1" i="1" dirty="0"/>
              <a:t>Pierrot le </a:t>
            </a:r>
            <a:r>
              <a:rPr lang="en-US" altLang="en-US" sz="1350" b="1" i="1" dirty="0" err="1"/>
              <a:t>fou</a:t>
            </a:r>
            <a:endParaRPr lang="en-US" altLang="en-US" sz="1350" b="1" i="1" dirty="0"/>
          </a:p>
          <a:p>
            <a:pPr algn="ctr" eaLnBrk="1" hangingPunct="1"/>
            <a:r>
              <a:rPr lang="en-US" altLang="en-US" sz="1350" b="1" dirty="0"/>
              <a:t> Departing from the conventions of classical cinema</a:t>
            </a:r>
          </a:p>
          <a:p>
            <a:pPr eaLnBrk="1" hangingPunct="1"/>
            <a:endParaRPr lang="en-US" altLang="en-US" sz="13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2A2206-168F-4EF0-B19B-AF8844EAC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664" y="4461274"/>
            <a:ext cx="7128792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14313" indent="-214313">
              <a:buFontTx/>
              <a:buChar char="-"/>
            </a:pPr>
            <a:endParaRPr lang="en-US" altLang="en-US" sz="1350" dirty="0"/>
          </a:p>
          <a:p>
            <a:pPr marL="214313" indent="-214313">
              <a:buFontTx/>
              <a:buChar char="-"/>
            </a:pPr>
            <a:endParaRPr lang="en-US" altLang="en-US" dirty="0"/>
          </a:p>
          <a:p>
            <a:pPr marL="214313" indent="-214313">
              <a:buFontTx/>
              <a:buChar char="-"/>
            </a:pPr>
            <a:r>
              <a:rPr lang="en-US" altLang="en-US" dirty="0"/>
              <a:t>Framing either </a:t>
            </a:r>
            <a:r>
              <a:rPr lang="en-US" altLang="en-US" dirty="0" err="1"/>
              <a:t>off-centre</a:t>
            </a:r>
            <a:r>
              <a:rPr lang="en-US" altLang="en-US" dirty="0"/>
              <a:t> or cutting off parts of the body we </a:t>
            </a:r>
          </a:p>
          <a:p>
            <a:pPr eaLnBrk="1" hangingPunct="1"/>
            <a:r>
              <a:rPr lang="en-US" altLang="en-US" dirty="0"/>
              <a:t>would expect to see with this composition</a:t>
            </a:r>
          </a:p>
        </p:txBody>
      </p:sp>
    </p:spTree>
    <p:extLst>
      <p:ext uri="{BB962C8B-B14F-4D97-AF65-F5344CB8AC3E}">
        <p14:creationId xmlns:p14="http://schemas.microsoft.com/office/powerpoint/2010/main" val="41255567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Mary\Desktop\Iconic New Wave film images\gleaners and i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701988"/>
            <a:ext cx="3746053" cy="2487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07704" y="332656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sng" dirty="0"/>
              <a:t>The Personal as Political in Documentary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7544" y="1484784"/>
            <a:ext cx="4176464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/>
              <a:t>Increasing interpenetration of autobiography and other forms – especially in media? 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Likewise, an increasing dispersal of ‘documentary’ into other forms e.g. rise of the docudrama format </a:t>
            </a:r>
            <a:r>
              <a:rPr lang="en-GB" sz="1400" dirty="0"/>
              <a:t>(see for example Derek Paget, Steven </a:t>
            </a:r>
            <a:r>
              <a:rPr lang="en-GB" sz="1400" dirty="0" err="1"/>
              <a:t>Lipkin</a:t>
            </a:r>
            <a:r>
              <a:rPr lang="en-GB" sz="1400" dirty="0"/>
              <a:t>).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Difficult to ignore the role of the subject - as a sentient, emotional and generally embodied being - in shaping narratives.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Affirming this has a gendered dimension  - see also Waldman and Walker (1999, pictured right).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2114" y="3429000"/>
            <a:ext cx="2261967" cy="323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33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884"/>
    </mc:Choice>
    <mc:Fallback xmlns="">
      <p:transition spd="slow" advTm="274884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390C9-9338-1018-80FE-1DD274388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-459431"/>
            <a:ext cx="8263830" cy="1368152"/>
          </a:xfrm>
        </p:spPr>
        <p:txBody>
          <a:bodyPr/>
          <a:lstStyle/>
          <a:p>
            <a:pPr algn="ctr"/>
            <a:r>
              <a:rPr lang="en-GB" b="1" u="sng" dirty="0">
                <a:latin typeface="+mn-lt"/>
              </a:rPr>
              <a:t>Varda’s Legacy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A07B56-4F03-7B81-2B58-999FAFCF0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752" y="1340768"/>
            <a:ext cx="2876951" cy="45345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7EA904-5D61-31D6-DA94-624D508FA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764704"/>
            <a:ext cx="4123688" cy="30867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E31C39-7D56-48B4-0802-D8145D8D7B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960" y="4365104"/>
            <a:ext cx="4123688" cy="206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4636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390C9-9338-1018-80FE-1DD274388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-459431"/>
            <a:ext cx="8263830" cy="1368152"/>
          </a:xfrm>
        </p:spPr>
        <p:txBody>
          <a:bodyPr/>
          <a:lstStyle/>
          <a:p>
            <a:pPr algn="ctr"/>
            <a:r>
              <a:rPr lang="en-GB" b="1" u="sng" dirty="0">
                <a:latin typeface="+mn-lt"/>
              </a:rPr>
              <a:t>Varda’s Legacy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E931E6-D958-4A5E-BFCC-157B31D7269E}"/>
              </a:ext>
            </a:extLst>
          </p:cNvPr>
          <p:cNvSpPr txBox="1"/>
          <p:nvPr/>
        </p:nvSpPr>
        <p:spPr>
          <a:xfrm>
            <a:off x="539552" y="5229200"/>
            <a:ext cx="8352928" cy="1152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4727AA-532A-4C29-2DA0-EBAF96C76FF5}"/>
              </a:ext>
            </a:extLst>
          </p:cNvPr>
          <p:cNvSpPr txBox="1"/>
          <p:nvPr/>
        </p:nvSpPr>
        <p:spPr>
          <a:xfrm>
            <a:off x="251520" y="5229200"/>
            <a:ext cx="889248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GB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GB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GB" sz="20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r>
              <a:rPr lang="en-GB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See also films by Claire Denis, Laetitia Masson, Sofia Coppola and Kelly Reichardt</a:t>
            </a:r>
            <a:endParaRPr lang="en-GB" sz="20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AF27D51-D26F-0BF4-ED05-FFA41027E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41" y="1570809"/>
            <a:ext cx="4458059" cy="2692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216F09-5EBD-93D0-971C-1E220B7A37D6}"/>
              </a:ext>
            </a:extLst>
          </p:cNvPr>
          <p:cNvSpPr txBox="1"/>
          <p:nvPr/>
        </p:nvSpPr>
        <p:spPr>
          <a:xfrm>
            <a:off x="251520" y="3789040"/>
            <a:ext cx="4320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i="1" dirty="0"/>
          </a:p>
          <a:p>
            <a:endParaRPr lang="en-GB" i="1" dirty="0"/>
          </a:p>
          <a:p>
            <a:r>
              <a:rPr lang="en-GB" i="1" dirty="0"/>
              <a:t>Sex is Comedy</a:t>
            </a:r>
            <a:r>
              <a:rPr lang="en-GB" dirty="0"/>
              <a:t>, Catherine </a:t>
            </a:r>
            <a:r>
              <a:rPr lang="en-GB" dirty="0" err="1"/>
              <a:t>Breillat</a:t>
            </a:r>
            <a:r>
              <a:rPr lang="en-GB" dirty="0"/>
              <a:t>, 2002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E78442-2C7D-6FE9-D947-9758501D3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927" y="762294"/>
            <a:ext cx="3424465" cy="26946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F32E0D-F31C-C572-256A-9EA181CE49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6781" y="3529338"/>
            <a:ext cx="3101683" cy="182506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D454FA0-9CA6-034E-1EAE-FDEF723F228C}"/>
              </a:ext>
            </a:extLst>
          </p:cNvPr>
          <p:cNvSpPr txBox="1"/>
          <p:nvPr/>
        </p:nvSpPr>
        <p:spPr>
          <a:xfrm>
            <a:off x="5076056" y="5426832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Searching for the self in the other and vice versa: </a:t>
            </a:r>
            <a:r>
              <a:rPr lang="en-GB" dirty="0" err="1"/>
              <a:t>Sciamma</a:t>
            </a:r>
            <a:r>
              <a:rPr lang="en-GB" dirty="0"/>
              <a:t> and Varda</a:t>
            </a:r>
          </a:p>
        </p:txBody>
      </p:sp>
    </p:spTree>
    <p:extLst>
      <p:ext uri="{BB962C8B-B14F-4D97-AF65-F5344CB8AC3E}">
        <p14:creationId xmlns:p14="http://schemas.microsoft.com/office/powerpoint/2010/main" val="16893826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88640"/>
            <a:ext cx="8496944" cy="652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00" b="1" u="sng" dirty="0"/>
              <a:t>Additional Bibliography</a:t>
            </a:r>
          </a:p>
          <a:p>
            <a:pPr algn="just"/>
            <a:endParaRPr lang="en-GB" sz="1300" u="sng" dirty="0"/>
          </a:p>
          <a:p>
            <a:r>
              <a:rPr lang="en-GB" sz="1600" dirty="0"/>
              <a:t>Stella </a:t>
            </a:r>
            <a:r>
              <a:rPr lang="en-GB" sz="1600" dirty="0" err="1"/>
              <a:t>Bruzzi</a:t>
            </a:r>
            <a:r>
              <a:rPr lang="en-GB" sz="1600" dirty="0"/>
              <a:t>, ‘Narration: The film and its voice.’ In S. </a:t>
            </a:r>
            <a:r>
              <a:rPr lang="en-GB" sz="1600" dirty="0" err="1"/>
              <a:t>Bruzzi</a:t>
            </a:r>
            <a:r>
              <a:rPr lang="en-GB" sz="1600" dirty="0"/>
              <a:t>, </a:t>
            </a:r>
            <a:r>
              <a:rPr lang="en-GB" sz="1600" i="1" dirty="0"/>
              <a:t>New Documentary: A Critical Introduction</a:t>
            </a:r>
            <a:r>
              <a:rPr lang="en-GB" sz="1600" dirty="0"/>
              <a:t>, London: Routledge, 2000, pp. 40-65.</a:t>
            </a:r>
          </a:p>
          <a:p>
            <a:endParaRPr lang="en-GB" sz="1600" dirty="0"/>
          </a:p>
          <a:p>
            <a:r>
              <a:rPr lang="en-GB" sz="1600" dirty="0"/>
              <a:t>Sandy </a:t>
            </a:r>
            <a:r>
              <a:rPr lang="en-GB" sz="1600" dirty="0" err="1"/>
              <a:t>Flitterman</a:t>
            </a:r>
            <a:r>
              <a:rPr lang="en-GB" sz="1600" dirty="0"/>
              <a:t>-Lewis, </a:t>
            </a:r>
            <a:r>
              <a:rPr lang="en-GB" sz="1600" i="1" dirty="0"/>
              <a:t>To Desire Differently</a:t>
            </a:r>
            <a:r>
              <a:rPr lang="en-GB" sz="1600" dirty="0"/>
              <a:t>, Columbia: Columbia University Press, 1996.</a:t>
            </a:r>
          </a:p>
          <a:p>
            <a:endParaRPr lang="en-GB" sz="1600" dirty="0"/>
          </a:p>
          <a:p>
            <a:r>
              <a:rPr lang="en-GB" sz="1600" dirty="0"/>
              <a:t>Julia </a:t>
            </a:r>
            <a:r>
              <a:rPr lang="en-GB" sz="1600" dirty="0" err="1"/>
              <a:t>Kristeva</a:t>
            </a:r>
            <a:r>
              <a:rPr lang="en-GB" sz="1600" dirty="0"/>
              <a:t>, ‘Le Temps des femmes.’ In </a:t>
            </a:r>
            <a:r>
              <a:rPr lang="en-GB" sz="1600" dirty="0" err="1"/>
              <a:t>Kristeva</a:t>
            </a:r>
            <a:r>
              <a:rPr lang="en-GB" sz="1600" dirty="0"/>
              <a:t>, </a:t>
            </a:r>
            <a:r>
              <a:rPr lang="en-GB" sz="1600" i="1" dirty="0"/>
              <a:t>Les </a:t>
            </a:r>
            <a:r>
              <a:rPr lang="en-GB" sz="1600" i="1" dirty="0" err="1"/>
              <a:t>Nouvelles</a:t>
            </a:r>
            <a:r>
              <a:rPr lang="en-GB" sz="1600" i="1" dirty="0"/>
              <a:t> maladies de </a:t>
            </a:r>
            <a:endParaRPr lang="fr-FR" sz="1600" dirty="0"/>
          </a:p>
          <a:p>
            <a:r>
              <a:rPr lang="en-GB" sz="1600" i="1" dirty="0" err="1"/>
              <a:t>l’âme</a:t>
            </a:r>
            <a:r>
              <a:rPr lang="en-GB" sz="1600" dirty="0"/>
              <a:t>,</a:t>
            </a:r>
            <a:r>
              <a:rPr lang="en-GB" sz="1600" i="1" dirty="0"/>
              <a:t> </a:t>
            </a:r>
            <a:r>
              <a:rPr lang="en-GB" sz="1600" dirty="0"/>
              <a:t>Paris: </a:t>
            </a:r>
            <a:r>
              <a:rPr lang="en-GB" sz="1600" dirty="0" err="1"/>
              <a:t>Fayard</a:t>
            </a:r>
            <a:r>
              <a:rPr lang="en-GB" sz="1600" dirty="0"/>
              <a:t>, 1993, pp.297-332.</a:t>
            </a:r>
          </a:p>
          <a:p>
            <a:endParaRPr lang="en-GB" sz="1600" dirty="0"/>
          </a:p>
          <a:p>
            <a:r>
              <a:rPr lang="en-US" sz="1600" dirty="0"/>
              <a:t> Steven N. </a:t>
            </a:r>
            <a:r>
              <a:rPr lang="en-US" sz="1600" dirty="0" err="1"/>
              <a:t>Lipkin</a:t>
            </a:r>
            <a:r>
              <a:rPr lang="en-US" sz="1600" dirty="0"/>
              <a:t>, ‘Real Emotional Logic: Persuasive Strategies in Docudrama,’ </a:t>
            </a:r>
            <a:r>
              <a:rPr lang="en-US" sz="1600" i="1" dirty="0"/>
              <a:t>Cinema Journal </a:t>
            </a:r>
            <a:r>
              <a:rPr lang="en-US" sz="1600" dirty="0"/>
              <a:t>38 (4) (1999): 68-85.</a:t>
            </a:r>
            <a:endParaRPr lang="en-GB" altLang="fr-FR" sz="1600" dirty="0"/>
          </a:p>
          <a:p>
            <a:pPr>
              <a:lnSpc>
                <a:spcPct val="90000"/>
              </a:lnSpc>
            </a:pPr>
            <a:endParaRPr lang="en-GB" altLang="fr-FR" sz="1600" dirty="0"/>
          </a:p>
          <a:p>
            <a:pPr>
              <a:lnSpc>
                <a:spcPct val="90000"/>
              </a:lnSpc>
            </a:pPr>
            <a:r>
              <a:rPr lang="en-GB" altLang="fr-FR" sz="1600" dirty="0"/>
              <a:t>Laura </a:t>
            </a:r>
            <a:r>
              <a:rPr lang="en-GB" altLang="fr-FR" sz="1600" dirty="0" err="1"/>
              <a:t>Mulvey</a:t>
            </a:r>
            <a:r>
              <a:rPr lang="en-GB" altLang="fr-FR" sz="1600" dirty="0"/>
              <a:t>, ‘Visual Pleasure and Narrative Cinema’, </a:t>
            </a:r>
            <a:r>
              <a:rPr lang="en-GB" altLang="fr-FR" sz="1600" i="1" dirty="0"/>
              <a:t>Screen</a:t>
            </a:r>
            <a:r>
              <a:rPr lang="en-GB" altLang="fr-FR" sz="1600" dirty="0"/>
              <a:t>, 16, 3 (1975): 6-18.</a:t>
            </a:r>
          </a:p>
          <a:p>
            <a:pPr>
              <a:lnSpc>
                <a:spcPct val="90000"/>
              </a:lnSpc>
            </a:pPr>
            <a:endParaRPr lang="en-GB" altLang="fr-FR" sz="1600" dirty="0"/>
          </a:p>
          <a:p>
            <a:r>
              <a:rPr lang="en-US" sz="1600" dirty="0"/>
              <a:t>Derek Paget, </a:t>
            </a:r>
            <a:r>
              <a:rPr lang="en-US" sz="1600" i="1" dirty="0"/>
              <a:t>No Other Way to Tell It: Docudrama on Film and Television</a:t>
            </a:r>
            <a:r>
              <a:rPr lang="en-US" sz="1600" dirty="0"/>
              <a:t>, Manchester: Manchester University Press, Second Edition, British Library digital collection, 2011.</a:t>
            </a:r>
            <a:endParaRPr lang="en-GB" sz="1600" dirty="0"/>
          </a:p>
          <a:p>
            <a:r>
              <a:rPr lang="en-US" sz="1600" dirty="0"/>
              <a:t> </a:t>
            </a:r>
            <a:endParaRPr lang="en-GB" sz="1600" dirty="0"/>
          </a:p>
          <a:p>
            <a:r>
              <a:rPr lang="en-US" sz="1600" dirty="0"/>
              <a:t>--------------, ‘Ways of Showing, Ways of Telling: Television and 9/11,’ in Stephen Lacey and Derek Paget (</a:t>
            </a:r>
            <a:r>
              <a:rPr lang="en-US" sz="1600" dirty="0" err="1"/>
              <a:t>eds</a:t>
            </a:r>
            <a:r>
              <a:rPr lang="en-US" sz="1600" dirty="0"/>
              <a:t>), </a:t>
            </a:r>
            <a:r>
              <a:rPr lang="en-US" sz="1600" i="1" dirty="0"/>
              <a:t>The ‘War on Terror’: Post-9/11 Drama, Docudrama and Documentary</a:t>
            </a:r>
            <a:r>
              <a:rPr lang="en-US" sz="1600" dirty="0"/>
              <a:t>, Cardiff: University of Wales Press, 2015.</a:t>
            </a:r>
          </a:p>
          <a:p>
            <a:endParaRPr lang="en-US" sz="1600" dirty="0"/>
          </a:p>
          <a:p>
            <a:r>
              <a:rPr lang="en-US" sz="1600" dirty="0"/>
              <a:t>Alison Smith, </a:t>
            </a:r>
            <a:r>
              <a:rPr lang="en-US" sz="1600" i="1" dirty="0" err="1"/>
              <a:t>Agnès</a:t>
            </a:r>
            <a:r>
              <a:rPr lang="en-US" sz="1600" i="1" dirty="0"/>
              <a:t> </a:t>
            </a:r>
            <a:r>
              <a:rPr lang="en-US" sz="1600" i="1" dirty="0" err="1"/>
              <a:t>Varda</a:t>
            </a:r>
            <a:r>
              <a:rPr lang="en-US" sz="1600" dirty="0"/>
              <a:t>, Manchester: Manchester University Press, 1998.</a:t>
            </a:r>
            <a:endParaRPr lang="en-GB" sz="1600" dirty="0"/>
          </a:p>
          <a:p>
            <a:endParaRPr lang="en-GB" sz="1600" dirty="0"/>
          </a:p>
          <a:p>
            <a:r>
              <a:rPr lang="en-GB" sz="1600" dirty="0"/>
              <a:t>Sadie Wearing, </a:t>
            </a:r>
            <a:r>
              <a:rPr lang="x-none" sz="1600" dirty="0"/>
              <a:t>‘Subjects of Rejuvenation.’  In Y. Tasker and D. Negra (eds), </a:t>
            </a:r>
            <a:endParaRPr lang="fr-FR" sz="1600" dirty="0"/>
          </a:p>
          <a:p>
            <a:r>
              <a:rPr lang="x-none" sz="1600" i="1" dirty="0"/>
              <a:t>Interrogating Postfeminism</a:t>
            </a:r>
            <a:r>
              <a:rPr lang="x-none" sz="1600" dirty="0"/>
              <a:t>. Durham and London: Duke University Press,</a:t>
            </a:r>
            <a:r>
              <a:rPr lang="en-GB" sz="1600" dirty="0"/>
              <a:t> 2007,</a:t>
            </a:r>
            <a:r>
              <a:rPr lang="x-none" sz="1600" dirty="0"/>
              <a:t> pp. 277-310.</a:t>
            </a:r>
            <a:endParaRPr lang="en-GB" sz="1600" dirty="0"/>
          </a:p>
          <a:p>
            <a:endParaRPr lang="en-GB" sz="1300" dirty="0"/>
          </a:p>
        </p:txBody>
      </p:sp>
    </p:spTree>
    <p:extLst>
      <p:ext uri="{BB962C8B-B14F-4D97-AF65-F5344CB8AC3E}">
        <p14:creationId xmlns:p14="http://schemas.microsoft.com/office/powerpoint/2010/main" val="82776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47"/>
    </mc:Choice>
    <mc:Fallback xmlns="">
      <p:transition spd="slow" advTm="7447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7784" y="188640"/>
            <a:ext cx="4464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dirty="0"/>
              <a:t>WOMEN’S FILMMAKING</a:t>
            </a:r>
          </a:p>
          <a:p>
            <a:pPr algn="ctr"/>
            <a:r>
              <a:rPr lang="en-GB" sz="2000" b="1" u="sng" dirty="0"/>
              <a:t>Women and the Arthouse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6" y="1484784"/>
            <a:ext cx="2956716" cy="43924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1052736"/>
            <a:ext cx="5328592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In cinema in the 1970s, </a:t>
            </a:r>
            <a:r>
              <a:rPr lang="en-GB" dirty="0"/>
              <a:t>‘women’s filmmaking’ reflected a schism in feminism itself to be split between ‘two types of film work that seemed to be at odds with one another:</a:t>
            </a:r>
          </a:p>
          <a:p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one called for immediate documentation for purposes of political activism, consciousness-raising, self-expression, or the search for “positive images” of women; 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the other insisted on </a:t>
            </a:r>
            <a:r>
              <a:rPr lang="en-GB" b="1" u="sng" dirty="0"/>
              <a:t>rigorous, formal work on the medium […] in order to analyse and disengage the ideological codes of representation.’ </a:t>
            </a:r>
            <a:r>
              <a:rPr lang="en-GB" sz="1400" dirty="0"/>
              <a:t>Teresa de </a:t>
            </a:r>
            <a:r>
              <a:rPr lang="en-GB" sz="1400" dirty="0" err="1"/>
              <a:t>Lauretis</a:t>
            </a:r>
            <a:r>
              <a:rPr lang="en-GB" sz="1400" dirty="0"/>
              <a:t>, ‘Rethinking women’s Cinema,’ 1987.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520" y="3933056"/>
            <a:ext cx="5400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Laura Mulvey (1975) played a key role in the latter trend.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r>
              <a:rPr lang="en-GB" dirty="0"/>
              <a:t> </a:t>
            </a:r>
            <a:endParaRPr lang="en-GB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007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322"/>
    </mc:Choice>
    <mc:Fallback xmlns="">
      <p:transition spd="slow" advTm="357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116632"/>
            <a:ext cx="87849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fr-FR" b="1" u="sng" dirty="0" err="1"/>
              <a:t>Mulvey</a:t>
            </a:r>
            <a:r>
              <a:rPr lang="en-GB" altLang="fr-FR" b="1" u="sng" dirty="0"/>
              <a:t>, ‘Visual </a:t>
            </a:r>
            <a:r>
              <a:rPr lang="en-GB" altLang="fr-FR" b="1" u="sng" dirty="0" err="1"/>
              <a:t>Pleaure</a:t>
            </a:r>
            <a:r>
              <a:rPr lang="en-GB" altLang="fr-FR" b="1" u="sng" dirty="0"/>
              <a:t> and Narrative Cinema’</a:t>
            </a:r>
          </a:p>
          <a:p>
            <a:pPr algn="just">
              <a:spcBef>
                <a:spcPct val="50000"/>
              </a:spcBef>
            </a:pPr>
            <a:r>
              <a:rPr lang="en-GB" altLang="fr-FR" dirty="0"/>
              <a:t>The presence of woman is an indispensable element of </a:t>
            </a:r>
            <a:r>
              <a:rPr lang="en-GB" altLang="fr-FR" u="sng" dirty="0"/>
              <a:t>spectacle</a:t>
            </a:r>
            <a:r>
              <a:rPr lang="en-GB" altLang="fr-FR" dirty="0"/>
              <a:t> in a normal </a:t>
            </a:r>
            <a:r>
              <a:rPr lang="en-GB" altLang="fr-FR" u="sng" dirty="0"/>
              <a:t>narrative</a:t>
            </a:r>
            <a:r>
              <a:rPr lang="en-GB" altLang="fr-FR" dirty="0"/>
              <a:t> film, yet her visual presence tends to work against the development of a story line, to freeze the flow of action in moments of erotic contemplation […]</a:t>
            </a:r>
          </a:p>
          <a:p>
            <a:pPr algn="just">
              <a:spcBef>
                <a:spcPct val="50000"/>
              </a:spcBef>
            </a:pPr>
            <a:r>
              <a:rPr lang="en-GB" altLang="fr-FR" dirty="0"/>
              <a:t>[Women’s appearance] is coded for strong visual and erotic impact so that they can be said to connote </a:t>
            </a:r>
            <a:r>
              <a:rPr lang="en-GB" altLang="fr-FR" i="1" u="sng" dirty="0"/>
              <a:t>to-be-looked-at-ness</a:t>
            </a:r>
            <a:r>
              <a:rPr lang="en-GB" altLang="fr-FR" u="sng" dirty="0"/>
              <a:t>.</a:t>
            </a:r>
            <a:r>
              <a:rPr lang="en-GB" altLang="fr-FR" dirty="0"/>
              <a:t> </a:t>
            </a:r>
          </a:p>
          <a:p>
            <a:pPr algn="just">
              <a:spcBef>
                <a:spcPct val="50000"/>
              </a:spcBef>
            </a:pPr>
            <a:r>
              <a:rPr lang="en-GB" altLang="fr-FR" dirty="0"/>
              <a:t>			</a:t>
            </a:r>
            <a:r>
              <a:rPr lang="en-GB" altLang="fr-FR" sz="1600" dirty="0"/>
              <a:t>(</a:t>
            </a:r>
            <a:r>
              <a:rPr lang="en-GB" altLang="fr-FR" sz="1600" dirty="0" err="1"/>
              <a:t>Mulvey</a:t>
            </a:r>
            <a:r>
              <a:rPr lang="en-GB" altLang="fr-FR" sz="1600" dirty="0"/>
              <a:t>, Section III.A, </a:t>
            </a:r>
            <a:r>
              <a:rPr lang="en-GB" altLang="fr-FR" sz="1600" dirty="0">
                <a:cs typeface="Times New Roman" pitchFamily="18" charset="0"/>
              </a:rPr>
              <a:t>‘Woman as Image, Man as Bearer of the Look’</a:t>
            </a:r>
            <a:r>
              <a:rPr lang="en-GB" altLang="fr-FR" sz="1600" dirty="0"/>
              <a:t>)</a:t>
            </a:r>
          </a:p>
          <a:p>
            <a:pPr algn="just">
              <a:spcBef>
                <a:spcPct val="50000"/>
              </a:spcBef>
            </a:pPr>
            <a:endParaRPr lang="en-GB" altLang="fr-F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2859662"/>
            <a:ext cx="1712207" cy="26567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2824429"/>
            <a:ext cx="1944217" cy="25487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5516374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Prescribes a feminist ‘cinema of </a:t>
            </a:r>
            <a:r>
              <a:rPr lang="en-GB" dirty="0" err="1"/>
              <a:t>unpleasure</a:t>
            </a:r>
            <a:r>
              <a:rPr lang="en-GB" dirty="0"/>
              <a:t>’ &gt; e.g. </a:t>
            </a:r>
            <a:r>
              <a:rPr lang="en-GB" i="1" dirty="0"/>
              <a:t>Jeanne </a:t>
            </a:r>
            <a:r>
              <a:rPr lang="en-GB" i="1" dirty="0" err="1"/>
              <a:t>Dielman</a:t>
            </a:r>
            <a:r>
              <a:rPr lang="en-GB" i="1" dirty="0"/>
              <a:t>, 23 Quai du commerce, 1080 </a:t>
            </a:r>
            <a:r>
              <a:rPr lang="en-GB" i="1" dirty="0" err="1"/>
              <a:t>Bruxelles</a:t>
            </a:r>
            <a:endParaRPr lang="en-GB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223036-80A6-55CE-8D55-C9BA38401399}"/>
              </a:ext>
            </a:extLst>
          </p:cNvPr>
          <p:cNvSpPr txBox="1"/>
          <p:nvPr/>
        </p:nvSpPr>
        <p:spPr>
          <a:xfrm>
            <a:off x="0" y="2828836"/>
            <a:ext cx="91440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Comparisons with French context of Continental feminist philosophers such as </a:t>
            </a:r>
            <a:r>
              <a:rPr lang="en-GB" dirty="0" err="1"/>
              <a:t>Cixous</a:t>
            </a:r>
            <a:r>
              <a:rPr lang="en-GB" dirty="0"/>
              <a:t>, Kristeva and </a:t>
            </a:r>
            <a:r>
              <a:rPr lang="en-GB" dirty="0" err="1"/>
              <a:t>Irigaray</a:t>
            </a:r>
            <a:r>
              <a:rPr lang="en-GB" dirty="0"/>
              <a:t> e.g. </a:t>
            </a:r>
            <a:r>
              <a:rPr lang="en-GB" dirty="0" err="1"/>
              <a:t>Cixous</a:t>
            </a:r>
            <a:r>
              <a:rPr lang="en-GB" dirty="0"/>
              <a:t>’ call for women to adopt an ‘</a:t>
            </a:r>
            <a:r>
              <a:rPr lang="en-GB" i="1" dirty="0" err="1"/>
              <a:t>écriture</a:t>
            </a:r>
            <a:r>
              <a:rPr lang="en-GB" i="1" dirty="0"/>
              <a:t> </a:t>
            </a:r>
            <a:r>
              <a:rPr lang="en-GB" i="1" dirty="0" err="1"/>
              <a:t>féminine</a:t>
            </a:r>
            <a:r>
              <a:rPr lang="en-GB" dirty="0"/>
              <a:t>’.</a:t>
            </a:r>
          </a:p>
        </p:txBody>
      </p:sp>
    </p:spTree>
    <p:extLst>
      <p:ext uri="{BB962C8B-B14F-4D97-AF65-F5344CB8AC3E}">
        <p14:creationId xmlns:p14="http://schemas.microsoft.com/office/powerpoint/2010/main" val="257757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846004"/>
            <a:ext cx="676875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/>
            <a:r>
              <a:rPr lang="en-US" dirty="0"/>
              <a:t>‘For </a:t>
            </a:r>
            <a:r>
              <a:rPr lang="en-US" dirty="0" err="1"/>
              <a:t>Cixous</a:t>
            </a:r>
            <a:r>
              <a:rPr lang="en-US" dirty="0"/>
              <a:t>, the heart of </a:t>
            </a:r>
            <a:r>
              <a:rPr lang="en-GB" i="1" dirty="0" err="1"/>
              <a:t>écriture</a:t>
            </a:r>
            <a:r>
              <a:rPr lang="en-GB" i="1" dirty="0"/>
              <a:t> </a:t>
            </a:r>
            <a:r>
              <a:rPr lang="en-GB" i="1" dirty="0" err="1"/>
              <a:t>féminine</a:t>
            </a:r>
            <a:r>
              <a:rPr lang="en-GB" i="1" dirty="0"/>
              <a:t> </a:t>
            </a:r>
            <a:r>
              <a:rPr lang="en-US" dirty="0"/>
              <a:t>is a  relinquishing of the (masculine) self, and an acceptance and inclusion of the other in ways which will necessarily </a:t>
            </a:r>
            <a:r>
              <a:rPr lang="en-US" b="1" dirty="0"/>
              <a:t>call into question the prevailing ideology and its mode of perception and expression</a:t>
            </a:r>
            <a:r>
              <a:rPr lang="en-US" dirty="0"/>
              <a:t>, and hence create a new “order” to replace the patriarchal and capitalist hegemony. Like Julia </a:t>
            </a:r>
            <a:r>
              <a:rPr lang="en-US" dirty="0" err="1"/>
              <a:t>Kristeva</a:t>
            </a:r>
            <a:r>
              <a:rPr lang="en-US" dirty="0"/>
              <a:t>, </a:t>
            </a:r>
            <a:r>
              <a:rPr lang="en-US" dirty="0" err="1"/>
              <a:t>Cixous</a:t>
            </a:r>
            <a:r>
              <a:rPr lang="en-US" dirty="0"/>
              <a:t> sees writing as the locus and means of this revolution; like </a:t>
            </a:r>
            <a:r>
              <a:rPr lang="en-US" dirty="0" err="1"/>
              <a:t>Irigaray</a:t>
            </a:r>
            <a:r>
              <a:rPr lang="en-US" dirty="0"/>
              <a:t>, she gives women the key (though not exclusive) role in bringing this new into being.’</a:t>
            </a:r>
          </a:p>
          <a:p>
            <a:pPr algn="just"/>
            <a:endParaRPr lang="en-US" dirty="0"/>
          </a:p>
          <a:p>
            <a:pPr algn="just"/>
            <a:r>
              <a:rPr lang="en-GB" dirty="0"/>
              <a:t>Susan Sellers, ‘Towards an</a:t>
            </a:r>
            <a:r>
              <a:rPr lang="en-GB" i="1" dirty="0"/>
              <a:t> </a:t>
            </a:r>
            <a:r>
              <a:rPr lang="en-GB" i="1" dirty="0" err="1"/>
              <a:t>écriture</a:t>
            </a:r>
            <a:r>
              <a:rPr lang="en-GB" i="1" dirty="0"/>
              <a:t> </a:t>
            </a:r>
            <a:r>
              <a:rPr lang="en-GB" i="1" dirty="0" err="1"/>
              <a:t>féminine</a:t>
            </a:r>
            <a:r>
              <a:rPr lang="en-GB" dirty="0"/>
              <a:t>.’ In </a:t>
            </a:r>
            <a:r>
              <a:rPr lang="en-GB" i="1" dirty="0"/>
              <a:t>Language and Sexual Difference: Feminist Writing in France</a:t>
            </a:r>
            <a:r>
              <a:rPr lang="en-GB" dirty="0"/>
              <a:t>, p. 139.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91680" y="476672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/>
              <a:t>The French Feminist Tradition of Excluding the Mainstream</a:t>
            </a:r>
          </a:p>
        </p:txBody>
      </p:sp>
    </p:spTree>
    <p:extLst>
      <p:ext uri="{BB962C8B-B14F-4D97-AF65-F5344CB8AC3E}">
        <p14:creationId xmlns:p14="http://schemas.microsoft.com/office/powerpoint/2010/main" val="64637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030"/>
    </mc:Choice>
    <mc:Fallback xmlns="">
      <p:transition spd="slow" advTm="7103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332656"/>
            <a:ext cx="8280920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u="sng" dirty="0"/>
              <a:t>French Women Filmmakers</a:t>
            </a:r>
          </a:p>
          <a:p>
            <a:pPr algn="ctr"/>
            <a:endParaRPr lang="en-GB" sz="2400" u="sng" dirty="0"/>
          </a:p>
          <a:p>
            <a:pPr algn="just"/>
            <a:r>
              <a:rPr lang="en-GB" sz="2400" b="1" dirty="0">
                <a:solidFill>
                  <a:srgbClr val="FF0000"/>
                </a:solidFill>
              </a:rPr>
              <a:t>Mid-1990s-mid-2010s: female directors have been responsible for between 14 and 25% of overall production during the period</a:t>
            </a:r>
            <a:r>
              <a:rPr lang="en-GB" sz="2400" b="1" dirty="0"/>
              <a:t>, compared with 7% in Hollywood in 2017, rising to 17/18% in the 2020s*.  </a:t>
            </a:r>
            <a:r>
              <a:rPr lang="x-none" dirty="0"/>
              <a:t>	 </a:t>
            </a:r>
            <a:endParaRPr lang="en-GB" dirty="0"/>
          </a:p>
          <a:p>
            <a:pPr algn="ctr"/>
            <a:endParaRPr lang="en-GB" dirty="0"/>
          </a:p>
          <a:p>
            <a:r>
              <a:rPr lang="en-GB" b="1" dirty="0"/>
              <a:t>More specifically, f</a:t>
            </a:r>
            <a:r>
              <a:rPr lang="x-none" b="1" dirty="0"/>
              <a:t>or France, Carrie Tarr </a:t>
            </a:r>
            <a:r>
              <a:rPr lang="en-GB" b="1" dirty="0"/>
              <a:t>with</a:t>
            </a:r>
            <a:r>
              <a:rPr lang="x-none" b="1" dirty="0"/>
              <a:t> </a:t>
            </a:r>
            <a:r>
              <a:rPr lang="en-GB" b="1" dirty="0"/>
              <a:t>Brigitte </a:t>
            </a:r>
            <a:r>
              <a:rPr lang="x-none" b="1" dirty="0"/>
              <a:t>Rollet cite 14% for the 1990s</a:t>
            </a:r>
            <a:r>
              <a:rPr lang="en-GB" b="1" dirty="0"/>
              <a:t> </a:t>
            </a:r>
            <a:r>
              <a:rPr lang="en-GB" sz="1400" dirty="0"/>
              <a:t>(</a:t>
            </a:r>
            <a:r>
              <a:rPr lang="x-none" sz="1400" dirty="0"/>
              <a:t>Tarr</a:t>
            </a:r>
            <a:r>
              <a:rPr lang="en-GB" sz="1400" dirty="0"/>
              <a:t> </a:t>
            </a:r>
            <a:r>
              <a:rPr lang="x-none" sz="1400" dirty="0"/>
              <a:t>with Rollet</a:t>
            </a:r>
            <a:r>
              <a:rPr lang="en-GB" sz="1400" dirty="0"/>
              <a:t>,</a:t>
            </a:r>
            <a:r>
              <a:rPr lang="x-none" sz="1400" dirty="0"/>
              <a:t> 2001. </a:t>
            </a:r>
            <a:r>
              <a:rPr lang="x-none" sz="1400" i="1" dirty="0"/>
              <a:t>Cinema and the Second Sex: Women’s Filmmaking in France  in the1980s and 1990s. </a:t>
            </a:r>
            <a:r>
              <a:rPr lang="x-none" sz="1400" dirty="0"/>
              <a:t>London and New York: Continuum</a:t>
            </a:r>
            <a:r>
              <a:rPr lang="en-GB" sz="1400" dirty="0"/>
              <a:t>, p.1)</a:t>
            </a:r>
            <a:r>
              <a:rPr lang="x-none" sz="1400" dirty="0"/>
              <a:t>; </a:t>
            </a:r>
            <a:endParaRPr lang="en-GB" sz="1400" dirty="0"/>
          </a:p>
          <a:p>
            <a:endParaRPr lang="en-GB" b="1" dirty="0"/>
          </a:p>
          <a:p>
            <a:r>
              <a:rPr lang="en-GB" b="1" dirty="0"/>
              <a:t> and</a:t>
            </a:r>
            <a:r>
              <a:rPr lang="x-none" b="1" dirty="0"/>
              <a:t> </a:t>
            </a:r>
            <a:r>
              <a:rPr lang="en-GB" b="1" dirty="0"/>
              <a:t>Fanny </a:t>
            </a:r>
            <a:r>
              <a:rPr lang="en-GB" b="1" dirty="0" err="1"/>
              <a:t>Beuré</a:t>
            </a:r>
            <a:r>
              <a:rPr lang="en-GB" b="1" dirty="0"/>
              <a:t> finds this to rise to a maximum of 25% in subsequent years to 2013 </a:t>
            </a:r>
            <a:r>
              <a:rPr lang="en-GB" dirty="0"/>
              <a:t>(</a:t>
            </a:r>
            <a:r>
              <a:rPr lang="en-GB" sz="1400" dirty="0"/>
              <a:t>‘</a:t>
            </a:r>
            <a:r>
              <a:rPr lang="en-GB" sz="1400" dirty="0" err="1"/>
              <a:t>Bilan</a:t>
            </a:r>
            <a:r>
              <a:rPr lang="en-GB" sz="1400" dirty="0"/>
              <a:t> 2004-2013 de la production et du </a:t>
            </a:r>
            <a:r>
              <a:rPr lang="en-GB" sz="1400" dirty="0" err="1"/>
              <a:t>financement</a:t>
            </a:r>
            <a:r>
              <a:rPr lang="en-GB" sz="1400" dirty="0"/>
              <a:t> des films </a:t>
            </a:r>
            <a:r>
              <a:rPr lang="en-GB" sz="1400" dirty="0" err="1"/>
              <a:t>réalisés</a:t>
            </a:r>
            <a:r>
              <a:rPr lang="en-GB" sz="1400" dirty="0"/>
              <a:t> </a:t>
            </a:r>
            <a:r>
              <a:rPr lang="en-GB" sz="1400" dirty="0" err="1"/>
              <a:t>ou</a:t>
            </a:r>
            <a:r>
              <a:rPr lang="en-GB" sz="1400" dirty="0"/>
              <a:t> co </a:t>
            </a:r>
            <a:r>
              <a:rPr lang="en-GB" sz="1400" dirty="0" err="1"/>
              <a:t>réalisés</a:t>
            </a:r>
            <a:r>
              <a:rPr lang="en-GB" sz="1400" dirty="0"/>
              <a:t> par des femmes,’ </a:t>
            </a:r>
            <a:r>
              <a:rPr lang="en-GB" sz="1400" i="1" dirty="0"/>
              <a:t>Studies in French Cinema </a:t>
            </a:r>
            <a:r>
              <a:rPr lang="en-GB" sz="1400" dirty="0"/>
              <a:t>16:2, pp. 134-151) </a:t>
            </a:r>
            <a:r>
              <a:rPr lang="en-GB" sz="1400" b="1" dirty="0"/>
              <a:t>but also fairly steady since then </a:t>
            </a:r>
            <a:r>
              <a:rPr lang="en-US" sz="1400" dirty="0">
                <a:hlinkClick r:id="rId2"/>
              </a:rPr>
              <a:t>Number of Women Directors in France Is Increasing, Study Finds | Women and Hollywood</a:t>
            </a:r>
            <a:r>
              <a:rPr lang="en-GB" sz="1400" dirty="0"/>
              <a:t>.</a:t>
            </a:r>
            <a:endParaRPr lang="fr-FR" sz="1400" dirty="0"/>
          </a:p>
          <a:p>
            <a:r>
              <a:rPr lang="en-GB" dirty="0"/>
              <a:t> </a:t>
            </a:r>
            <a:endParaRPr lang="fr-FR" dirty="0"/>
          </a:p>
          <a:p>
            <a:r>
              <a:rPr lang="en-GB" dirty="0"/>
              <a:t>See </a:t>
            </a:r>
            <a:r>
              <a:rPr lang="x-none" dirty="0"/>
              <a:t>CNC </a:t>
            </a:r>
            <a:r>
              <a:rPr lang="en-GB" dirty="0"/>
              <a:t>for detailed French </a:t>
            </a:r>
            <a:r>
              <a:rPr lang="x-none" dirty="0"/>
              <a:t>statistics</a:t>
            </a:r>
            <a:endParaRPr lang="en-GB" dirty="0"/>
          </a:p>
          <a:p>
            <a:endParaRPr lang="en-GB" sz="1400" dirty="0"/>
          </a:p>
          <a:p>
            <a:r>
              <a:rPr lang="en-GB" sz="1400" dirty="0"/>
              <a:t>*F</a:t>
            </a:r>
            <a:r>
              <a:rPr lang="x-none" sz="1400" dirty="0"/>
              <a:t>or Hollywood, see</a:t>
            </a:r>
            <a:r>
              <a:rPr lang="en-US" sz="1400" dirty="0"/>
              <a:t> </a:t>
            </a:r>
            <a:r>
              <a:rPr lang="en-US" sz="1400" u="sng" dirty="0">
                <a:hlinkClick r:id="rId3"/>
              </a:rPr>
              <a:t>https://</a:t>
            </a:r>
            <a:r>
              <a:rPr lang="en-US" sz="1400" dirty="0">
                <a:hlinkClick r:id="rId3"/>
              </a:rPr>
              <a:t>variety.com/2017/film/news/female-directors-hollywood-diversity-1201958694/</a:t>
            </a:r>
            <a:endParaRPr lang="en-US" sz="1400" dirty="0"/>
          </a:p>
          <a:p>
            <a:r>
              <a:rPr lang="en-US" sz="1400" dirty="0">
                <a:hlinkClick r:id="rId4"/>
              </a:rPr>
              <a:t>Number of Female Directors on Top Hollywood Films Declines in 2021 - Variety</a:t>
            </a:r>
            <a:endParaRPr lang="en-US" sz="1400" dirty="0"/>
          </a:p>
          <a:p>
            <a:r>
              <a:rPr lang="en-US" sz="1400" dirty="0"/>
              <a:t>and publications by Melisa Silverstein and/or the Geena Davis Institute on Gender in Media. </a:t>
            </a:r>
            <a:endParaRPr lang="en-GB" sz="1400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972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650"/>
    </mc:Choice>
    <mc:Fallback xmlns="">
      <p:transition spd="slow" advTm="15065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778098"/>
          </a:xfrm>
        </p:spPr>
        <p:txBody>
          <a:bodyPr>
            <a:normAutofit/>
          </a:bodyPr>
          <a:lstStyle/>
          <a:p>
            <a:pPr algn="ctr"/>
            <a:r>
              <a:rPr lang="en-GB" sz="2800" b="1" u="sng" dirty="0"/>
              <a:t>French Women Auteurs</a:t>
            </a:r>
            <a:endParaRPr lang="fr-FR" sz="28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980728"/>
            <a:ext cx="8363272" cy="51454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/>
              <a:t>Some prominent names include </a:t>
            </a:r>
            <a:r>
              <a:rPr lang="en-GB" sz="1600" dirty="0" err="1"/>
              <a:t>Varda</a:t>
            </a:r>
            <a:r>
              <a:rPr lang="en-GB" sz="1600" dirty="0"/>
              <a:t>, Chantal </a:t>
            </a:r>
            <a:r>
              <a:rPr lang="en-GB" sz="1600" dirty="0" err="1"/>
              <a:t>Akerman</a:t>
            </a:r>
            <a:r>
              <a:rPr lang="en-GB" sz="1600" dirty="0"/>
              <a:t> (who is Belgian), Marion </a:t>
            </a:r>
            <a:r>
              <a:rPr lang="en-GB" sz="1600" dirty="0" err="1"/>
              <a:t>Vernoux</a:t>
            </a:r>
            <a:r>
              <a:rPr lang="en-GB" sz="1600" dirty="0"/>
              <a:t>, Laetitia Masson, Claire Denis, Catherine </a:t>
            </a:r>
            <a:r>
              <a:rPr lang="en-GB" sz="1600" dirty="0" err="1"/>
              <a:t>Breillat</a:t>
            </a:r>
            <a:r>
              <a:rPr lang="en-GB" sz="1600" dirty="0"/>
              <a:t>, Céline </a:t>
            </a:r>
            <a:r>
              <a:rPr lang="en-GB" sz="1600" dirty="0" err="1"/>
              <a:t>Sciamma</a:t>
            </a:r>
            <a:r>
              <a:rPr lang="en-GB" sz="1600" dirty="0"/>
              <a:t> and many more.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68" y="2204864"/>
            <a:ext cx="2526212" cy="3723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975" y="1831952"/>
            <a:ext cx="2611878" cy="3684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297" y="1628800"/>
            <a:ext cx="2839741" cy="3348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6368" y="6126163"/>
            <a:ext cx="7716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- An intellectually elite target audience and market positioning (through publicity materials, festival exhibition, awards, type of cinema run)</a:t>
            </a: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3E1A5F-6FEB-F6B1-1ECD-27DFADD96020}"/>
              </a:ext>
            </a:extLst>
          </p:cNvPr>
          <p:cNvSpPr txBox="1"/>
          <p:nvPr/>
        </p:nvSpPr>
        <p:spPr>
          <a:xfrm>
            <a:off x="3419872" y="508518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/>
              <a:t>Girlhood</a:t>
            </a:r>
          </a:p>
        </p:txBody>
      </p:sp>
    </p:spTree>
    <p:extLst>
      <p:ext uri="{BB962C8B-B14F-4D97-AF65-F5344CB8AC3E}">
        <p14:creationId xmlns:p14="http://schemas.microsoft.com/office/powerpoint/2010/main" val="180665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365"/>
    </mc:Choice>
    <mc:Fallback xmlns="">
      <p:transition spd="slow" advTm="144365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291574"/>
            <a:ext cx="1980664" cy="2657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204" y="4044269"/>
            <a:ext cx="1728192" cy="222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91680" y="188640"/>
            <a:ext cx="61926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u="sng" dirty="0"/>
          </a:p>
          <a:p>
            <a:pPr algn="ctr"/>
            <a:r>
              <a:rPr lang="en-US" sz="2400" b="1" u="sng" dirty="0"/>
              <a:t>What about the Middlebrow?</a:t>
            </a:r>
          </a:p>
          <a:p>
            <a:pPr algn="ctr"/>
            <a:endParaRPr lang="en-GB" b="1" dirty="0"/>
          </a:p>
          <a:p>
            <a:pPr algn="ctr"/>
            <a:endParaRPr lang="en-GB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1" y="1845965"/>
            <a:ext cx="1757680" cy="2387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296" y="1724959"/>
            <a:ext cx="2032440" cy="2972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233320"/>
            <a:ext cx="1547664" cy="2130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99592" y="6269082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/>
              <a:t>Look at Me</a:t>
            </a:r>
            <a:r>
              <a:rPr lang="en-GB" dirty="0"/>
              <a:t>, </a:t>
            </a:r>
            <a:r>
              <a:rPr lang="en-GB" dirty="0" err="1"/>
              <a:t>Jaoui</a:t>
            </a:r>
            <a:r>
              <a:rPr lang="en-GB" dirty="0"/>
              <a:t>, 2004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72200" y="4797152"/>
            <a:ext cx="1296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r>
              <a:rPr lang="en-GB" dirty="0"/>
              <a:t>2009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56376" y="645333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2012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91680" y="2562518"/>
            <a:ext cx="11912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The Taste of Others</a:t>
            </a:r>
            <a:r>
              <a:rPr lang="en-GB" dirty="0"/>
              <a:t>, </a:t>
            </a:r>
            <a:r>
              <a:rPr lang="en-GB" b="1" dirty="0"/>
              <a:t>Agnès </a:t>
            </a:r>
            <a:r>
              <a:rPr lang="en-GB" b="1" dirty="0" err="1"/>
              <a:t>Jaoui</a:t>
            </a:r>
            <a:r>
              <a:rPr lang="en-GB" b="1" dirty="0"/>
              <a:t>, </a:t>
            </a:r>
            <a:r>
              <a:rPr lang="en-GB" dirty="0"/>
              <a:t>2000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99790" y="4848900"/>
            <a:ext cx="309634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Pascale </a:t>
            </a:r>
            <a:r>
              <a:rPr lang="en-GB" b="1" dirty="0" err="1"/>
              <a:t>Ferran</a:t>
            </a:r>
            <a:endParaRPr lang="en-GB" sz="1600" b="1" dirty="0"/>
          </a:p>
          <a:p>
            <a:pPr algn="ctr"/>
            <a:r>
              <a:rPr lang="en-GB" sz="1600" dirty="0"/>
              <a:t>2006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83764" y="3356992"/>
            <a:ext cx="1460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Sophie </a:t>
            </a:r>
            <a:r>
              <a:rPr lang="en-GB" b="1" dirty="0" err="1"/>
              <a:t>Letourneur</a:t>
            </a:r>
            <a:endParaRPr lang="en-GB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491880" y="5439965"/>
            <a:ext cx="388843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sz="1600" dirty="0"/>
              <a:t>See </a:t>
            </a:r>
            <a:r>
              <a:rPr lang="en-GB" sz="1600" dirty="0" err="1"/>
              <a:t>Ferran’s</a:t>
            </a:r>
            <a:r>
              <a:rPr lang="en-GB" sz="1600" dirty="0"/>
              <a:t> controversial claims about the ‘</a:t>
            </a:r>
            <a:r>
              <a:rPr lang="en-GB" sz="1600" dirty="0" err="1"/>
              <a:t>cinéma</a:t>
            </a:r>
            <a:r>
              <a:rPr lang="en-GB" sz="1600" dirty="0"/>
              <a:t> du milieu’ discussed by </a:t>
            </a:r>
            <a:r>
              <a:rPr lang="en-GB" sz="1600" dirty="0" err="1"/>
              <a:t>Vanderschelden</a:t>
            </a:r>
            <a:r>
              <a:rPr lang="en-GB" sz="1600" dirty="0"/>
              <a:t> (2009</a:t>
            </a:r>
            <a:r>
              <a:rPr lang="en-GB" dirty="0"/>
              <a:t>)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B84D66-E7E5-4BEC-BA88-AB35811BEE56}"/>
              </a:ext>
            </a:extLst>
          </p:cNvPr>
          <p:cNvSpPr txBox="1"/>
          <p:nvPr/>
        </p:nvSpPr>
        <p:spPr>
          <a:xfrm>
            <a:off x="5615672" y="1847502"/>
            <a:ext cx="3129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 cult successes?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42193D9-5DE1-437A-A0D7-AAF0C3BA55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4744" y="632784"/>
            <a:ext cx="1339560" cy="196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0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4583F8-9FAD-6DD9-2618-05AC0A2A7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1461813"/>
            <a:ext cx="5039428" cy="39343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00751F-FE0A-2399-519B-D9190DD24ACF}"/>
              </a:ext>
            </a:extLst>
          </p:cNvPr>
          <p:cNvSpPr txBox="1"/>
          <p:nvPr/>
        </p:nvSpPr>
        <p:spPr>
          <a:xfrm>
            <a:off x="1835696" y="188640"/>
            <a:ext cx="58326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dirty="0"/>
          </a:p>
          <a:p>
            <a:pPr algn="ctr"/>
            <a:r>
              <a:rPr lang="en-GB" sz="2400" b="1" u="sng" dirty="0"/>
              <a:t> Varda at the Oscars</a:t>
            </a:r>
          </a:p>
        </p:txBody>
      </p:sp>
    </p:spTree>
    <p:extLst>
      <p:ext uri="{BB962C8B-B14F-4D97-AF65-F5344CB8AC3E}">
        <p14:creationId xmlns:p14="http://schemas.microsoft.com/office/powerpoint/2010/main" val="304875081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1.5|109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9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0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2753</TotalTime>
  <Words>1898</Words>
  <Application>Microsoft Office PowerPoint</Application>
  <PresentationFormat>On-screen Show (4:3)</PresentationFormat>
  <Paragraphs>275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French Women Auteurs</vt:lpstr>
      <vt:lpstr>PowerPoint Presentation</vt:lpstr>
      <vt:lpstr>PowerPoint Presentation</vt:lpstr>
      <vt:lpstr>PowerPoint Presentation</vt:lpstr>
      <vt:lpstr>Agnès Varda, born 1928 (Brussels)</vt:lpstr>
      <vt:lpstr>PowerPoint Presentation</vt:lpstr>
      <vt:lpstr>PowerPoint Presentation</vt:lpstr>
      <vt:lpstr>A ‘committed rather than militant’ feminist? (Smith 1998: 8) Films Typified by Apparent Contradiction</vt:lpstr>
      <vt:lpstr>The Ambivalence of Varda’s Mise-en-Scène: Le Bonheur</vt:lpstr>
      <vt:lpstr>PowerPoint Presentation</vt:lpstr>
      <vt:lpstr>Varda and Documentary Aesthetics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Varda’s Legacy</vt:lpstr>
      <vt:lpstr>Varda’s Legacy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</dc:creator>
  <cp:lastModifiedBy>Harrod, Mary</cp:lastModifiedBy>
  <cp:revision>165</cp:revision>
  <dcterms:created xsi:type="dcterms:W3CDTF">2014-12-17T12:49:40Z</dcterms:created>
  <dcterms:modified xsi:type="dcterms:W3CDTF">2023-12-14T18:41:26Z</dcterms:modified>
</cp:coreProperties>
</file>