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9"/>
  </p:notesMasterIdLst>
  <p:handoutMasterIdLst>
    <p:handoutMasterId r:id="rId40"/>
  </p:handoutMasterIdLst>
  <p:sldIdLst>
    <p:sldId id="256" r:id="rId2"/>
    <p:sldId id="298" r:id="rId3"/>
    <p:sldId id="269" r:id="rId4"/>
    <p:sldId id="263" r:id="rId5"/>
    <p:sldId id="278" r:id="rId6"/>
    <p:sldId id="262" r:id="rId7"/>
    <p:sldId id="261" r:id="rId8"/>
    <p:sldId id="257" r:id="rId9"/>
    <p:sldId id="258" r:id="rId10"/>
    <p:sldId id="291" r:id="rId11"/>
    <p:sldId id="260" r:id="rId12"/>
    <p:sldId id="265" r:id="rId13"/>
    <p:sldId id="259" r:id="rId14"/>
    <p:sldId id="288" r:id="rId15"/>
    <p:sldId id="286" r:id="rId16"/>
    <p:sldId id="289" r:id="rId17"/>
    <p:sldId id="290" r:id="rId18"/>
    <p:sldId id="268" r:id="rId19"/>
    <p:sldId id="283" r:id="rId20"/>
    <p:sldId id="284" r:id="rId21"/>
    <p:sldId id="292" r:id="rId22"/>
    <p:sldId id="293" r:id="rId23"/>
    <p:sldId id="285" r:id="rId24"/>
    <p:sldId id="266" r:id="rId25"/>
    <p:sldId id="294" r:id="rId26"/>
    <p:sldId id="295" r:id="rId27"/>
    <p:sldId id="296" r:id="rId28"/>
    <p:sldId id="297" r:id="rId29"/>
    <p:sldId id="270" r:id="rId30"/>
    <p:sldId id="274" r:id="rId31"/>
    <p:sldId id="275" r:id="rId32"/>
    <p:sldId id="276" r:id="rId33"/>
    <p:sldId id="277" r:id="rId34"/>
    <p:sldId id="279" r:id="rId35"/>
    <p:sldId id="300" r:id="rId36"/>
    <p:sldId id="301" r:id="rId37"/>
    <p:sldId id="299" r:id="rId38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C8FF"/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91" autoAdjust="0"/>
    <p:restoredTop sz="95768" autoAdjust="0"/>
  </p:normalViewPr>
  <p:slideViewPr>
    <p:cSldViewPr snapToGrid="0">
      <p:cViewPr varScale="1">
        <p:scale>
          <a:sx n="114" d="100"/>
          <a:sy n="114" d="100"/>
        </p:scale>
        <p:origin x="462" y="10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E55264-6CF7-4772-9383-2B4A69FF7D62}" type="doc">
      <dgm:prSet loTypeId="urn:microsoft.com/office/officeart/2005/8/layout/default" loCatId="list" qsTypeId="urn:microsoft.com/office/officeart/2005/8/quickstyle/simple2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96CA462-4CCE-4F2A-9491-EDC3F9CD171E}">
      <dgm:prSet/>
      <dgm:spPr/>
      <dgm:t>
        <a:bodyPr/>
        <a:lstStyle/>
        <a:p>
          <a:r>
            <a:rPr lang="cs-CZ" b="0"/>
            <a:t>náboženská úcta</a:t>
          </a:r>
          <a:endParaRPr lang="en-US"/>
        </a:p>
      </dgm:t>
    </dgm:pt>
    <dgm:pt modelId="{3C411FB2-DC4E-4477-BF72-9F501BB4AA99}" type="parTrans" cxnId="{A61CFA5F-89B1-4058-8CF8-72DBEEC1C7D3}">
      <dgm:prSet/>
      <dgm:spPr/>
      <dgm:t>
        <a:bodyPr/>
        <a:lstStyle/>
        <a:p>
          <a:endParaRPr lang="en-US"/>
        </a:p>
      </dgm:t>
    </dgm:pt>
    <dgm:pt modelId="{DC6D9B45-F787-4CE2-9951-9093E0ABD550}" type="sibTrans" cxnId="{A61CFA5F-89B1-4058-8CF8-72DBEEC1C7D3}">
      <dgm:prSet/>
      <dgm:spPr/>
      <dgm:t>
        <a:bodyPr/>
        <a:lstStyle/>
        <a:p>
          <a:endParaRPr lang="en-US"/>
        </a:p>
      </dgm:t>
    </dgm:pt>
    <dgm:pt modelId="{5FD09D3B-BE75-48C6-A845-90F05372E61F}">
      <dgm:prSet/>
      <dgm:spPr/>
      <dgm:t>
        <a:bodyPr/>
        <a:lstStyle/>
        <a:p>
          <a:r>
            <a:rPr lang="cs-CZ" b="0"/>
            <a:t>prosby o uzdravení</a:t>
          </a:r>
          <a:endParaRPr lang="en-US"/>
        </a:p>
      </dgm:t>
    </dgm:pt>
    <dgm:pt modelId="{627C749B-491B-497E-A85D-88773B4411E6}" type="parTrans" cxnId="{DD69C183-A8B4-49E8-A442-2758205D1F63}">
      <dgm:prSet/>
      <dgm:spPr/>
      <dgm:t>
        <a:bodyPr/>
        <a:lstStyle/>
        <a:p>
          <a:endParaRPr lang="en-US"/>
        </a:p>
      </dgm:t>
    </dgm:pt>
    <dgm:pt modelId="{F8298121-88FD-4BDB-83B5-AFACC32D245A}" type="sibTrans" cxnId="{DD69C183-A8B4-49E8-A442-2758205D1F63}">
      <dgm:prSet/>
      <dgm:spPr/>
      <dgm:t>
        <a:bodyPr/>
        <a:lstStyle/>
        <a:p>
          <a:endParaRPr lang="en-US"/>
        </a:p>
      </dgm:t>
    </dgm:pt>
    <dgm:pt modelId="{C62D9524-05D7-45DB-8712-51BDE62D032C}">
      <dgm:prSet/>
      <dgm:spPr/>
      <dgm:t>
        <a:bodyPr/>
        <a:lstStyle/>
        <a:p>
          <a:r>
            <a:rPr lang="cs-CZ" b="0"/>
            <a:t>pokání, "odpustek"</a:t>
          </a:r>
          <a:endParaRPr lang="en-US"/>
        </a:p>
      </dgm:t>
    </dgm:pt>
    <dgm:pt modelId="{391AB162-A188-48CB-B683-3125A27C917F}" type="parTrans" cxnId="{8976EF7B-35E2-47AF-93E8-7B0BA1414EE8}">
      <dgm:prSet/>
      <dgm:spPr/>
      <dgm:t>
        <a:bodyPr/>
        <a:lstStyle/>
        <a:p>
          <a:endParaRPr lang="en-US"/>
        </a:p>
      </dgm:t>
    </dgm:pt>
    <dgm:pt modelId="{58458EBD-2B15-4D5D-9A1C-DAEC11DA27A6}" type="sibTrans" cxnId="{8976EF7B-35E2-47AF-93E8-7B0BA1414EE8}">
      <dgm:prSet/>
      <dgm:spPr/>
      <dgm:t>
        <a:bodyPr/>
        <a:lstStyle/>
        <a:p>
          <a:endParaRPr lang="en-US"/>
        </a:p>
      </dgm:t>
    </dgm:pt>
    <dgm:pt modelId="{4B8A63A1-9829-4D04-BE42-5837CDA59B49}">
      <dgm:prSet/>
      <dgm:spPr/>
      <dgm:t>
        <a:bodyPr/>
        <a:lstStyle/>
        <a:p>
          <a:r>
            <a:rPr lang="cs-CZ" b="0"/>
            <a:t>proces dlouhé cesty</a:t>
          </a:r>
          <a:endParaRPr lang="en-US"/>
        </a:p>
      </dgm:t>
    </dgm:pt>
    <dgm:pt modelId="{64B39128-F2A2-47A4-B62A-28ACC12A5C26}" type="parTrans" cxnId="{38621497-4B0A-4501-8622-1A5B7552632D}">
      <dgm:prSet/>
      <dgm:spPr/>
      <dgm:t>
        <a:bodyPr/>
        <a:lstStyle/>
        <a:p>
          <a:endParaRPr lang="en-US"/>
        </a:p>
      </dgm:t>
    </dgm:pt>
    <dgm:pt modelId="{B4BFABB8-E3A5-4CC4-907A-0EA8985B27BF}" type="sibTrans" cxnId="{38621497-4B0A-4501-8622-1A5B7552632D}">
      <dgm:prSet/>
      <dgm:spPr/>
      <dgm:t>
        <a:bodyPr/>
        <a:lstStyle/>
        <a:p>
          <a:endParaRPr lang="en-US"/>
        </a:p>
      </dgm:t>
    </dgm:pt>
    <dgm:pt modelId="{28A8EA0D-95A2-4B0A-BF97-7B471CF64E51}">
      <dgm:prSet/>
      <dgm:spPr/>
      <dgm:t>
        <a:bodyPr/>
        <a:lstStyle/>
        <a:p>
          <a:r>
            <a:rPr lang="cs-CZ" b="0"/>
            <a:t>čas na duchovní (sebe)reflexi</a:t>
          </a:r>
          <a:endParaRPr lang="en-US"/>
        </a:p>
      </dgm:t>
    </dgm:pt>
    <dgm:pt modelId="{D4294EA7-F65A-4895-943F-706A6C22453F}" type="parTrans" cxnId="{06838FDA-4290-4E9B-A4EE-CFB7316D2AB1}">
      <dgm:prSet/>
      <dgm:spPr/>
      <dgm:t>
        <a:bodyPr/>
        <a:lstStyle/>
        <a:p>
          <a:endParaRPr lang="en-US"/>
        </a:p>
      </dgm:t>
    </dgm:pt>
    <dgm:pt modelId="{B1CB40F3-B0C7-4664-BCC6-025775B64420}" type="sibTrans" cxnId="{06838FDA-4290-4E9B-A4EE-CFB7316D2AB1}">
      <dgm:prSet/>
      <dgm:spPr/>
      <dgm:t>
        <a:bodyPr/>
        <a:lstStyle/>
        <a:p>
          <a:endParaRPr lang="en-US"/>
        </a:p>
      </dgm:t>
    </dgm:pt>
    <dgm:pt modelId="{892276D2-6934-4614-9D78-DC5EE54095E7}">
      <dgm:prSet/>
      <dgm:spPr/>
      <dgm:t>
        <a:bodyPr/>
        <a:lstStyle/>
        <a:p>
          <a:r>
            <a:rPr lang="cs-CZ" b="0"/>
            <a:t>poznání něčeho nového</a:t>
          </a:r>
          <a:endParaRPr lang="en-US"/>
        </a:p>
      </dgm:t>
    </dgm:pt>
    <dgm:pt modelId="{1C1F0570-57A5-4881-8D08-3C59C60E2A17}" type="parTrans" cxnId="{70F9110B-1C68-4490-83DC-30A3DCAB726D}">
      <dgm:prSet/>
      <dgm:spPr/>
      <dgm:t>
        <a:bodyPr/>
        <a:lstStyle/>
        <a:p>
          <a:endParaRPr lang="en-US"/>
        </a:p>
      </dgm:t>
    </dgm:pt>
    <dgm:pt modelId="{1F1B4553-6BEB-4A54-B22C-30E5347548D8}" type="sibTrans" cxnId="{70F9110B-1C68-4490-83DC-30A3DCAB726D}">
      <dgm:prSet/>
      <dgm:spPr/>
      <dgm:t>
        <a:bodyPr/>
        <a:lstStyle/>
        <a:p>
          <a:endParaRPr lang="en-US"/>
        </a:p>
      </dgm:t>
    </dgm:pt>
    <dgm:pt modelId="{151F5FA3-F182-4DC9-8BBD-236C8B8F3D9E}">
      <dgm:prSet/>
      <dgm:spPr/>
      <dgm:t>
        <a:bodyPr/>
        <a:lstStyle/>
        <a:p>
          <a:r>
            <a:rPr lang="cs-CZ" b="0"/>
            <a:t>společenská událost, vybočení z běžného života</a:t>
          </a:r>
          <a:endParaRPr lang="en-US"/>
        </a:p>
      </dgm:t>
    </dgm:pt>
    <dgm:pt modelId="{B01F8AD7-FFC8-448C-ACA5-38043A47573C}" type="parTrans" cxnId="{D3A58484-F873-411F-87A2-4047E7433463}">
      <dgm:prSet/>
      <dgm:spPr/>
      <dgm:t>
        <a:bodyPr/>
        <a:lstStyle/>
        <a:p>
          <a:endParaRPr lang="en-US"/>
        </a:p>
      </dgm:t>
    </dgm:pt>
    <dgm:pt modelId="{1D84507A-95D4-4D43-A734-3B54B71E7CA4}" type="sibTrans" cxnId="{D3A58484-F873-411F-87A2-4047E7433463}">
      <dgm:prSet/>
      <dgm:spPr/>
      <dgm:t>
        <a:bodyPr/>
        <a:lstStyle/>
        <a:p>
          <a:endParaRPr lang="en-US"/>
        </a:p>
      </dgm:t>
    </dgm:pt>
    <dgm:pt modelId="{28968C91-CF96-48A7-A8B7-DA1B4498CB3E}">
      <dgm:prSet/>
      <dgm:spPr/>
      <dgm:t>
        <a:bodyPr/>
        <a:lstStyle/>
        <a:p>
          <a:r>
            <a:rPr lang="cs-CZ" b="0"/>
            <a:t>přiblížení se Bohu (poutní místo: stýká se nebe se zemí)</a:t>
          </a:r>
          <a:endParaRPr lang="en-US"/>
        </a:p>
      </dgm:t>
    </dgm:pt>
    <dgm:pt modelId="{D86F1DEF-A501-43D4-BAA1-44501EFCE041}" type="parTrans" cxnId="{C5C156BB-5CC8-44D0-99BB-47EC31917199}">
      <dgm:prSet/>
      <dgm:spPr/>
      <dgm:t>
        <a:bodyPr/>
        <a:lstStyle/>
        <a:p>
          <a:endParaRPr lang="en-US"/>
        </a:p>
      </dgm:t>
    </dgm:pt>
    <dgm:pt modelId="{9B43F84E-58F7-46F7-879D-D06B12324F90}" type="sibTrans" cxnId="{C5C156BB-5CC8-44D0-99BB-47EC31917199}">
      <dgm:prSet/>
      <dgm:spPr/>
      <dgm:t>
        <a:bodyPr/>
        <a:lstStyle/>
        <a:p>
          <a:endParaRPr lang="en-US"/>
        </a:p>
      </dgm:t>
    </dgm:pt>
    <dgm:pt modelId="{E9AAD6A7-9904-40B3-9266-D13D7EF7FA39}">
      <dgm:prSet/>
      <dgm:spPr/>
      <dgm:t>
        <a:bodyPr/>
        <a:lstStyle/>
        <a:p>
          <a:r>
            <a:rPr lang="cs-CZ" b="0"/>
            <a:t>tradice</a:t>
          </a:r>
          <a:endParaRPr lang="en-US"/>
        </a:p>
      </dgm:t>
    </dgm:pt>
    <dgm:pt modelId="{699922E0-90F6-45A6-9AF1-B3936CB238AE}" type="parTrans" cxnId="{CBA02B87-B707-45A8-A2A5-38B1586D12AA}">
      <dgm:prSet/>
      <dgm:spPr/>
      <dgm:t>
        <a:bodyPr/>
        <a:lstStyle/>
        <a:p>
          <a:endParaRPr lang="en-US"/>
        </a:p>
      </dgm:t>
    </dgm:pt>
    <dgm:pt modelId="{0BD3D688-5F31-4124-97E8-6463C8BFA72C}" type="sibTrans" cxnId="{CBA02B87-B707-45A8-A2A5-38B1586D12AA}">
      <dgm:prSet/>
      <dgm:spPr/>
      <dgm:t>
        <a:bodyPr/>
        <a:lstStyle/>
        <a:p>
          <a:endParaRPr lang="en-US"/>
        </a:p>
      </dgm:t>
    </dgm:pt>
    <dgm:pt modelId="{FB91A9ED-5B5C-40B5-A337-D1567838A6AA}">
      <dgm:prSet/>
      <dgm:spPr/>
      <dgm:t>
        <a:bodyPr/>
        <a:lstStyle/>
        <a:p>
          <a:r>
            <a:rPr lang="cs-CZ" b="0"/>
            <a:t>prolíná se s turismem</a:t>
          </a:r>
          <a:endParaRPr lang="en-US"/>
        </a:p>
      </dgm:t>
    </dgm:pt>
    <dgm:pt modelId="{619ED18E-641E-4F20-8E81-D97048956A1B}" type="parTrans" cxnId="{644B6397-E45A-4BD1-94BB-F07C8BD501A5}">
      <dgm:prSet/>
      <dgm:spPr/>
      <dgm:t>
        <a:bodyPr/>
        <a:lstStyle/>
        <a:p>
          <a:endParaRPr lang="en-US"/>
        </a:p>
      </dgm:t>
    </dgm:pt>
    <dgm:pt modelId="{FB5A2B0F-ED9D-48FF-BB8A-AF06B0EF2342}" type="sibTrans" cxnId="{644B6397-E45A-4BD1-94BB-F07C8BD501A5}">
      <dgm:prSet/>
      <dgm:spPr/>
      <dgm:t>
        <a:bodyPr/>
        <a:lstStyle/>
        <a:p>
          <a:endParaRPr lang="en-US"/>
        </a:p>
      </dgm:t>
    </dgm:pt>
    <dgm:pt modelId="{2CFCC42E-0E5B-433B-9E57-3CF331CCFA1E}">
      <dgm:prSet/>
      <dgm:spPr/>
      <dgm:t>
        <a:bodyPr/>
        <a:lstStyle/>
        <a:p>
          <a:r>
            <a:rPr lang="cs-CZ" b="0" dirty="0"/>
            <a:t>diplomacie, politika</a:t>
          </a:r>
          <a:endParaRPr lang="en-US" dirty="0"/>
        </a:p>
      </dgm:t>
    </dgm:pt>
    <dgm:pt modelId="{72E0F294-71D7-49CA-AABE-03DBB613B26C}" type="parTrans" cxnId="{F8B90260-1245-42A1-9936-F805F1BBC1A4}">
      <dgm:prSet/>
      <dgm:spPr/>
      <dgm:t>
        <a:bodyPr/>
        <a:lstStyle/>
        <a:p>
          <a:endParaRPr lang="en-US"/>
        </a:p>
      </dgm:t>
    </dgm:pt>
    <dgm:pt modelId="{89ABECE8-FFA8-4952-A01D-3212B20AA520}" type="sibTrans" cxnId="{F8B90260-1245-42A1-9936-F805F1BBC1A4}">
      <dgm:prSet/>
      <dgm:spPr/>
      <dgm:t>
        <a:bodyPr/>
        <a:lstStyle/>
        <a:p>
          <a:endParaRPr lang="en-US"/>
        </a:p>
      </dgm:t>
    </dgm:pt>
    <dgm:pt modelId="{5EF0205D-71ED-49AF-BC9F-FC49E3B7FD2D}" type="pres">
      <dgm:prSet presAssocID="{68E55264-6CF7-4772-9383-2B4A69FF7D62}" presName="diagram" presStyleCnt="0">
        <dgm:presLayoutVars>
          <dgm:dir/>
          <dgm:resizeHandles val="exact"/>
        </dgm:presLayoutVars>
      </dgm:prSet>
      <dgm:spPr/>
    </dgm:pt>
    <dgm:pt modelId="{9A86CAEE-EC07-4E4E-9BE9-42CA0F1D49A4}" type="pres">
      <dgm:prSet presAssocID="{696CA462-4CCE-4F2A-9491-EDC3F9CD171E}" presName="node" presStyleLbl="node1" presStyleIdx="0" presStyleCnt="11">
        <dgm:presLayoutVars>
          <dgm:bulletEnabled val="1"/>
        </dgm:presLayoutVars>
      </dgm:prSet>
      <dgm:spPr/>
    </dgm:pt>
    <dgm:pt modelId="{AC7F830C-3B4B-4D52-B4CD-3B17C4D6E47F}" type="pres">
      <dgm:prSet presAssocID="{DC6D9B45-F787-4CE2-9951-9093E0ABD550}" presName="sibTrans" presStyleCnt="0"/>
      <dgm:spPr/>
    </dgm:pt>
    <dgm:pt modelId="{1EC61C14-0FCE-4FB6-A7F9-EBBFC9976902}" type="pres">
      <dgm:prSet presAssocID="{5FD09D3B-BE75-48C6-A845-90F05372E61F}" presName="node" presStyleLbl="node1" presStyleIdx="1" presStyleCnt="11">
        <dgm:presLayoutVars>
          <dgm:bulletEnabled val="1"/>
        </dgm:presLayoutVars>
      </dgm:prSet>
      <dgm:spPr/>
    </dgm:pt>
    <dgm:pt modelId="{F8547B7A-8E30-4239-8034-E9FC8EC0BE33}" type="pres">
      <dgm:prSet presAssocID="{F8298121-88FD-4BDB-83B5-AFACC32D245A}" presName="sibTrans" presStyleCnt="0"/>
      <dgm:spPr/>
    </dgm:pt>
    <dgm:pt modelId="{CCD9474D-2AB4-4B43-A371-C19F8E48B8B2}" type="pres">
      <dgm:prSet presAssocID="{C62D9524-05D7-45DB-8712-51BDE62D032C}" presName="node" presStyleLbl="node1" presStyleIdx="2" presStyleCnt="11">
        <dgm:presLayoutVars>
          <dgm:bulletEnabled val="1"/>
        </dgm:presLayoutVars>
      </dgm:prSet>
      <dgm:spPr/>
    </dgm:pt>
    <dgm:pt modelId="{9E8E095E-D736-4099-BD89-0BE3A21505B5}" type="pres">
      <dgm:prSet presAssocID="{58458EBD-2B15-4D5D-9A1C-DAEC11DA27A6}" presName="sibTrans" presStyleCnt="0"/>
      <dgm:spPr/>
    </dgm:pt>
    <dgm:pt modelId="{45212905-2A94-498F-8C2B-19CD6E0A7E9D}" type="pres">
      <dgm:prSet presAssocID="{4B8A63A1-9829-4D04-BE42-5837CDA59B49}" presName="node" presStyleLbl="node1" presStyleIdx="3" presStyleCnt="11">
        <dgm:presLayoutVars>
          <dgm:bulletEnabled val="1"/>
        </dgm:presLayoutVars>
      </dgm:prSet>
      <dgm:spPr/>
    </dgm:pt>
    <dgm:pt modelId="{DF136E26-37B7-44BD-B812-E4A1E822FD44}" type="pres">
      <dgm:prSet presAssocID="{B4BFABB8-E3A5-4CC4-907A-0EA8985B27BF}" presName="sibTrans" presStyleCnt="0"/>
      <dgm:spPr/>
    </dgm:pt>
    <dgm:pt modelId="{70FA15E4-DC8F-4844-A2C5-0445A5DBD404}" type="pres">
      <dgm:prSet presAssocID="{28A8EA0D-95A2-4B0A-BF97-7B471CF64E51}" presName="node" presStyleLbl="node1" presStyleIdx="4" presStyleCnt="11">
        <dgm:presLayoutVars>
          <dgm:bulletEnabled val="1"/>
        </dgm:presLayoutVars>
      </dgm:prSet>
      <dgm:spPr/>
    </dgm:pt>
    <dgm:pt modelId="{FF41E9A5-E66B-4674-8165-CBEABA579C01}" type="pres">
      <dgm:prSet presAssocID="{B1CB40F3-B0C7-4664-BCC6-025775B64420}" presName="sibTrans" presStyleCnt="0"/>
      <dgm:spPr/>
    </dgm:pt>
    <dgm:pt modelId="{B5354ECD-427A-436C-836D-66486FFEEB41}" type="pres">
      <dgm:prSet presAssocID="{892276D2-6934-4614-9D78-DC5EE54095E7}" presName="node" presStyleLbl="node1" presStyleIdx="5" presStyleCnt="11">
        <dgm:presLayoutVars>
          <dgm:bulletEnabled val="1"/>
        </dgm:presLayoutVars>
      </dgm:prSet>
      <dgm:spPr/>
    </dgm:pt>
    <dgm:pt modelId="{7937B4D9-1C40-4961-8102-880F6A828333}" type="pres">
      <dgm:prSet presAssocID="{1F1B4553-6BEB-4A54-B22C-30E5347548D8}" presName="sibTrans" presStyleCnt="0"/>
      <dgm:spPr/>
    </dgm:pt>
    <dgm:pt modelId="{59320449-B244-4806-867E-89F6C8939C24}" type="pres">
      <dgm:prSet presAssocID="{151F5FA3-F182-4DC9-8BBD-236C8B8F3D9E}" presName="node" presStyleLbl="node1" presStyleIdx="6" presStyleCnt="11">
        <dgm:presLayoutVars>
          <dgm:bulletEnabled val="1"/>
        </dgm:presLayoutVars>
      </dgm:prSet>
      <dgm:spPr/>
    </dgm:pt>
    <dgm:pt modelId="{CA5F05FA-B3D6-4676-8810-E73E202AE2EB}" type="pres">
      <dgm:prSet presAssocID="{1D84507A-95D4-4D43-A734-3B54B71E7CA4}" presName="sibTrans" presStyleCnt="0"/>
      <dgm:spPr/>
    </dgm:pt>
    <dgm:pt modelId="{4D3463D5-D286-40ED-9B17-7B785C62BACC}" type="pres">
      <dgm:prSet presAssocID="{28968C91-CF96-48A7-A8B7-DA1B4498CB3E}" presName="node" presStyleLbl="node1" presStyleIdx="7" presStyleCnt="11">
        <dgm:presLayoutVars>
          <dgm:bulletEnabled val="1"/>
        </dgm:presLayoutVars>
      </dgm:prSet>
      <dgm:spPr/>
    </dgm:pt>
    <dgm:pt modelId="{DEE46876-10AD-4814-A60A-740EA3624566}" type="pres">
      <dgm:prSet presAssocID="{9B43F84E-58F7-46F7-879D-D06B12324F90}" presName="sibTrans" presStyleCnt="0"/>
      <dgm:spPr/>
    </dgm:pt>
    <dgm:pt modelId="{73951277-F7FB-4E12-BE63-5564595E4CCF}" type="pres">
      <dgm:prSet presAssocID="{E9AAD6A7-9904-40B3-9266-D13D7EF7FA39}" presName="node" presStyleLbl="node1" presStyleIdx="8" presStyleCnt="11">
        <dgm:presLayoutVars>
          <dgm:bulletEnabled val="1"/>
        </dgm:presLayoutVars>
      </dgm:prSet>
      <dgm:spPr/>
    </dgm:pt>
    <dgm:pt modelId="{2A5CD9D1-C3C6-41A2-BA6A-BC5BD10EFCD2}" type="pres">
      <dgm:prSet presAssocID="{0BD3D688-5F31-4124-97E8-6463C8BFA72C}" presName="sibTrans" presStyleCnt="0"/>
      <dgm:spPr/>
    </dgm:pt>
    <dgm:pt modelId="{D8D55F3B-5687-47BB-887B-4ED1A5E2DA71}" type="pres">
      <dgm:prSet presAssocID="{FB91A9ED-5B5C-40B5-A337-D1567838A6AA}" presName="node" presStyleLbl="node1" presStyleIdx="9" presStyleCnt="11">
        <dgm:presLayoutVars>
          <dgm:bulletEnabled val="1"/>
        </dgm:presLayoutVars>
      </dgm:prSet>
      <dgm:spPr/>
    </dgm:pt>
    <dgm:pt modelId="{4AD10AC6-768C-44BC-91CA-87D0CDF0D459}" type="pres">
      <dgm:prSet presAssocID="{FB5A2B0F-ED9D-48FF-BB8A-AF06B0EF2342}" presName="sibTrans" presStyleCnt="0"/>
      <dgm:spPr/>
    </dgm:pt>
    <dgm:pt modelId="{B94A6FA4-525E-4F17-B6BB-25433CA52BDE}" type="pres">
      <dgm:prSet presAssocID="{2CFCC42E-0E5B-433B-9E57-3CF331CCFA1E}" presName="node" presStyleLbl="node1" presStyleIdx="10" presStyleCnt="11">
        <dgm:presLayoutVars>
          <dgm:bulletEnabled val="1"/>
        </dgm:presLayoutVars>
      </dgm:prSet>
      <dgm:spPr/>
    </dgm:pt>
  </dgm:ptLst>
  <dgm:cxnLst>
    <dgm:cxn modelId="{70F9110B-1C68-4490-83DC-30A3DCAB726D}" srcId="{68E55264-6CF7-4772-9383-2B4A69FF7D62}" destId="{892276D2-6934-4614-9D78-DC5EE54095E7}" srcOrd="5" destOrd="0" parTransId="{1C1F0570-57A5-4881-8D08-3C59C60E2A17}" sibTransId="{1F1B4553-6BEB-4A54-B22C-30E5347548D8}"/>
    <dgm:cxn modelId="{630AED0C-39C7-4D32-9E2D-0BDFF2B8D40E}" type="presOf" srcId="{696CA462-4CCE-4F2A-9491-EDC3F9CD171E}" destId="{9A86CAEE-EC07-4E4E-9BE9-42CA0F1D49A4}" srcOrd="0" destOrd="0" presId="urn:microsoft.com/office/officeart/2005/8/layout/default"/>
    <dgm:cxn modelId="{C9AAF71D-EDF4-4BD4-94E3-0C135A2758CB}" type="presOf" srcId="{28A8EA0D-95A2-4B0A-BF97-7B471CF64E51}" destId="{70FA15E4-DC8F-4844-A2C5-0445A5DBD404}" srcOrd="0" destOrd="0" presId="urn:microsoft.com/office/officeart/2005/8/layout/default"/>
    <dgm:cxn modelId="{BDC43A3D-9236-4B39-8253-33974F12EB50}" type="presOf" srcId="{2CFCC42E-0E5B-433B-9E57-3CF331CCFA1E}" destId="{B94A6FA4-525E-4F17-B6BB-25433CA52BDE}" srcOrd="0" destOrd="0" presId="urn:microsoft.com/office/officeart/2005/8/layout/default"/>
    <dgm:cxn modelId="{00CF0B5F-F358-4AAD-BC3B-8909C9CEBFA5}" type="presOf" srcId="{5FD09D3B-BE75-48C6-A845-90F05372E61F}" destId="{1EC61C14-0FCE-4FB6-A7F9-EBBFC9976902}" srcOrd="0" destOrd="0" presId="urn:microsoft.com/office/officeart/2005/8/layout/default"/>
    <dgm:cxn modelId="{A61CFA5F-89B1-4058-8CF8-72DBEEC1C7D3}" srcId="{68E55264-6CF7-4772-9383-2B4A69FF7D62}" destId="{696CA462-4CCE-4F2A-9491-EDC3F9CD171E}" srcOrd="0" destOrd="0" parTransId="{3C411FB2-DC4E-4477-BF72-9F501BB4AA99}" sibTransId="{DC6D9B45-F787-4CE2-9951-9093E0ABD550}"/>
    <dgm:cxn modelId="{F8B90260-1245-42A1-9936-F805F1BBC1A4}" srcId="{68E55264-6CF7-4772-9383-2B4A69FF7D62}" destId="{2CFCC42E-0E5B-433B-9E57-3CF331CCFA1E}" srcOrd="10" destOrd="0" parTransId="{72E0F294-71D7-49CA-AABE-03DBB613B26C}" sibTransId="{89ABECE8-FFA8-4952-A01D-3212B20AA520}"/>
    <dgm:cxn modelId="{AB88B572-EBEC-4816-AC12-83C429DEA24A}" type="presOf" srcId="{E9AAD6A7-9904-40B3-9266-D13D7EF7FA39}" destId="{73951277-F7FB-4E12-BE63-5564595E4CCF}" srcOrd="0" destOrd="0" presId="urn:microsoft.com/office/officeart/2005/8/layout/default"/>
    <dgm:cxn modelId="{1F155374-2356-4DCD-8158-143D0BABF788}" type="presOf" srcId="{C62D9524-05D7-45DB-8712-51BDE62D032C}" destId="{CCD9474D-2AB4-4B43-A371-C19F8E48B8B2}" srcOrd="0" destOrd="0" presId="urn:microsoft.com/office/officeart/2005/8/layout/default"/>
    <dgm:cxn modelId="{9AC89555-CCD6-4861-BB35-9C8559DFABE2}" type="presOf" srcId="{FB91A9ED-5B5C-40B5-A337-D1567838A6AA}" destId="{D8D55F3B-5687-47BB-887B-4ED1A5E2DA71}" srcOrd="0" destOrd="0" presId="urn:microsoft.com/office/officeart/2005/8/layout/default"/>
    <dgm:cxn modelId="{8976EF7B-35E2-47AF-93E8-7B0BA1414EE8}" srcId="{68E55264-6CF7-4772-9383-2B4A69FF7D62}" destId="{C62D9524-05D7-45DB-8712-51BDE62D032C}" srcOrd="2" destOrd="0" parTransId="{391AB162-A188-48CB-B683-3125A27C917F}" sibTransId="{58458EBD-2B15-4D5D-9A1C-DAEC11DA27A6}"/>
    <dgm:cxn modelId="{DD69C183-A8B4-49E8-A442-2758205D1F63}" srcId="{68E55264-6CF7-4772-9383-2B4A69FF7D62}" destId="{5FD09D3B-BE75-48C6-A845-90F05372E61F}" srcOrd="1" destOrd="0" parTransId="{627C749B-491B-497E-A85D-88773B4411E6}" sibTransId="{F8298121-88FD-4BDB-83B5-AFACC32D245A}"/>
    <dgm:cxn modelId="{D3A58484-F873-411F-87A2-4047E7433463}" srcId="{68E55264-6CF7-4772-9383-2B4A69FF7D62}" destId="{151F5FA3-F182-4DC9-8BBD-236C8B8F3D9E}" srcOrd="6" destOrd="0" parTransId="{B01F8AD7-FFC8-448C-ACA5-38043A47573C}" sibTransId="{1D84507A-95D4-4D43-A734-3B54B71E7CA4}"/>
    <dgm:cxn modelId="{CBA02B87-B707-45A8-A2A5-38B1586D12AA}" srcId="{68E55264-6CF7-4772-9383-2B4A69FF7D62}" destId="{E9AAD6A7-9904-40B3-9266-D13D7EF7FA39}" srcOrd="8" destOrd="0" parTransId="{699922E0-90F6-45A6-9AF1-B3936CB238AE}" sibTransId="{0BD3D688-5F31-4124-97E8-6463C8BFA72C}"/>
    <dgm:cxn modelId="{38621497-4B0A-4501-8622-1A5B7552632D}" srcId="{68E55264-6CF7-4772-9383-2B4A69FF7D62}" destId="{4B8A63A1-9829-4D04-BE42-5837CDA59B49}" srcOrd="3" destOrd="0" parTransId="{64B39128-F2A2-47A4-B62A-28ACC12A5C26}" sibTransId="{B4BFABB8-E3A5-4CC4-907A-0EA8985B27BF}"/>
    <dgm:cxn modelId="{644B6397-E45A-4BD1-94BB-F07C8BD501A5}" srcId="{68E55264-6CF7-4772-9383-2B4A69FF7D62}" destId="{FB91A9ED-5B5C-40B5-A337-D1567838A6AA}" srcOrd="9" destOrd="0" parTransId="{619ED18E-641E-4F20-8E81-D97048956A1B}" sibTransId="{FB5A2B0F-ED9D-48FF-BB8A-AF06B0EF2342}"/>
    <dgm:cxn modelId="{A741D6A4-AB91-44F6-BB93-A356A3BCAB8B}" type="presOf" srcId="{68E55264-6CF7-4772-9383-2B4A69FF7D62}" destId="{5EF0205D-71ED-49AF-BC9F-FC49E3B7FD2D}" srcOrd="0" destOrd="0" presId="urn:microsoft.com/office/officeart/2005/8/layout/default"/>
    <dgm:cxn modelId="{7BBFA3A9-60F3-4EE5-B9A3-BA5E408D5774}" type="presOf" srcId="{28968C91-CF96-48A7-A8B7-DA1B4498CB3E}" destId="{4D3463D5-D286-40ED-9B17-7B785C62BACC}" srcOrd="0" destOrd="0" presId="urn:microsoft.com/office/officeart/2005/8/layout/default"/>
    <dgm:cxn modelId="{099364AD-4323-4A69-8DBD-959AF148D41A}" type="presOf" srcId="{892276D2-6934-4614-9D78-DC5EE54095E7}" destId="{B5354ECD-427A-436C-836D-66486FFEEB41}" srcOrd="0" destOrd="0" presId="urn:microsoft.com/office/officeart/2005/8/layout/default"/>
    <dgm:cxn modelId="{C5C156BB-5CC8-44D0-99BB-47EC31917199}" srcId="{68E55264-6CF7-4772-9383-2B4A69FF7D62}" destId="{28968C91-CF96-48A7-A8B7-DA1B4498CB3E}" srcOrd="7" destOrd="0" parTransId="{D86F1DEF-A501-43D4-BAA1-44501EFCE041}" sibTransId="{9B43F84E-58F7-46F7-879D-D06B12324F90}"/>
    <dgm:cxn modelId="{06838FDA-4290-4E9B-A4EE-CFB7316D2AB1}" srcId="{68E55264-6CF7-4772-9383-2B4A69FF7D62}" destId="{28A8EA0D-95A2-4B0A-BF97-7B471CF64E51}" srcOrd="4" destOrd="0" parTransId="{D4294EA7-F65A-4895-943F-706A6C22453F}" sibTransId="{B1CB40F3-B0C7-4664-BCC6-025775B64420}"/>
    <dgm:cxn modelId="{2CFDB9EF-A108-4581-A6FC-AFDFAAB084FE}" type="presOf" srcId="{151F5FA3-F182-4DC9-8BBD-236C8B8F3D9E}" destId="{59320449-B244-4806-867E-89F6C8939C24}" srcOrd="0" destOrd="0" presId="urn:microsoft.com/office/officeart/2005/8/layout/default"/>
    <dgm:cxn modelId="{7EED41F6-A979-41B5-9353-963EA5F19BDD}" type="presOf" srcId="{4B8A63A1-9829-4D04-BE42-5837CDA59B49}" destId="{45212905-2A94-498F-8C2B-19CD6E0A7E9D}" srcOrd="0" destOrd="0" presId="urn:microsoft.com/office/officeart/2005/8/layout/default"/>
    <dgm:cxn modelId="{F51930B1-7873-4F4E-A5DC-E53152E93105}" type="presParOf" srcId="{5EF0205D-71ED-49AF-BC9F-FC49E3B7FD2D}" destId="{9A86CAEE-EC07-4E4E-9BE9-42CA0F1D49A4}" srcOrd="0" destOrd="0" presId="urn:microsoft.com/office/officeart/2005/8/layout/default"/>
    <dgm:cxn modelId="{038BFABC-FA70-4799-9098-877ECAAB7EB1}" type="presParOf" srcId="{5EF0205D-71ED-49AF-BC9F-FC49E3B7FD2D}" destId="{AC7F830C-3B4B-4D52-B4CD-3B17C4D6E47F}" srcOrd="1" destOrd="0" presId="urn:microsoft.com/office/officeart/2005/8/layout/default"/>
    <dgm:cxn modelId="{BBC7BE54-B3AB-4ECF-A67B-93419F8FEE3B}" type="presParOf" srcId="{5EF0205D-71ED-49AF-BC9F-FC49E3B7FD2D}" destId="{1EC61C14-0FCE-4FB6-A7F9-EBBFC9976902}" srcOrd="2" destOrd="0" presId="urn:microsoft.com/office/officeart/2005/8/layout/default"/>
    <dgm:cxn modelId="{3C4BE357-848E-4E24-A428-6C88C864CB07}" type="presParOf" srcId="{5EF0205D-71ED-49AF-BC9F-FC49E3B7FD2D}" destId="{F8547B7A-8E30-4239-8034-E9FC8EC0BE33}" srcOrd="3" destOrd="0" presId="urn:microsoft.com/office/officeart/2005/8/layout/default"/>
    <dgm:cxn modelId="{8C80DC09-E990-450C-B7EF-97B533D65719}" type="presParOf" srcId="{5EF0205D-71ED-49AF-BC9F-FC49E3B7FD2D}" destId="{CCD9474D-2AB4-4B43-A371-C19F8E48B8B2}" srcOrd="4" destOrd="0" presId="urn:microsoft.com/office/officeart/2005/8/layout/default"/>
    <dgm:cxn modelId="{8F66C731-2B8B-4773-8FDD-05D86AF9405E}" type="presParOf" srcId="{5EF0205D-71ED-49AF-BC9F-FC49E3B7FD2D}" destId="{9E8E095E-D736-4099-BD89-0BE3A21505B5}" srcOrd="5" destOrd="0" presId="urn:microsoft.com/office/officeart/2005/8/layout/default"/>
    <dgm:cxn modelId="{56A7EBED-51FB-409D-B539-9DD7DEB19F7B}" type="presParOf" srcId="{5EF0205D-71ED-49AF-BC9F-FC49E3B7FD2D}" destId="{45212905-2A94-498F-8C2B-19CD6E0A7E9D}" srcOrd="6" destOrd="0" presId="urn:microsoft.com/office/officeart/2005/8/layout/default"/>
    <dgm:cxn modelId="{780E7717-72A1-43D8-B9C9-20815873A674}" type="presParOf" srcId="{5EF0205D-71ED-49AF-BC9F-FC49E3B7FD2D}" destId="{DF136E26-37B7-44BD-B812-E4A1E822FD44}" srcOrd="7" destOrd="0" presId="urn:microsoft.com/office/officeart/2005/8/layout/default"/>
    <dgm:cxn modelId="{1C4AB482-88B6-4730-AC96-3E47A28AF1BD}" type="presParOf" srcId="{5EF0205D-71ED-49AF-BC9F-FC49E3B7FD2D}" destId="{70FA15E4-DC8F-4844-A2C5-0445A5DBD404}" srcOrd="8" destOrd="0" presId="urn:microsoft.com/office/officeart/2005/8/layout/default"/>
    <dgm:cxn modelId="{A080443D-F847-4BB6-991C-B87F70B01BB3}" type="presParOf" srcId="{5EF0205D-71ED-49AF-BC9F-FC49E3B7FD2D}" destId="{FF41E9A5-E66B-4674-8165-CBEABA579C01}" srcOrd="9" destOrd="0" presId="urn:microsoft.com/office/officeart/2005/8/layout/default"/>
    <dgm:cxn modelId="{C09F8ECF-435E-423B-A3A6-F1D71E15F34F}" type="presParOf" srcId="{5EF0205D-71ED-49AF-BC9F-FC49E3B7FD2D}" destId="{B5354ECD-427A-436C-836D-66486FFEEB41}" srcOrd="10" destOrd="0" presId="urn:microsoft.com/office/officeart/2005/8/layout/default"/>
    <dgm:cxn modelId="{DD20879F-CCD3-4085-8792-A5CC937CDC32}" type="presParOf" srcId="{5EF0205D-71ED-49AF-BC9F-FC49E3B7FD2D}" destId="{7937B4D9-1C40-4961-8102-880F6A828333}" srcOrd="11" destOrd="0" presId="urn:microsoft.com/office/officeart/2005/8/layout/default"/>
    <dgm:cxn modelId="{EA945057-7FEA-4149-B8EF-54D8709DB021}" type="presParOf" srcId="{5EF0205D-71ED-49AF-BC9F-FC49E3B7FD2D}" destId="{59320449-B244-4806-867E-89F6C8939C24}" srcOrd="12" destOrd="0" presId="urn:microsoft.com/office/officeart/2005/8/layout/default"/>
    <dgm:cxn modelId="{7175FB48-DA7F-4E47-B447-82C914EA769F}" type="presParOf" srcId="{5EF0205D-71ED-49AF-BC9F-FC49E3B7FD2D}" destId="{CA5F05FA-B3D6-4676-8810-E73E202AE2EB}" srcOrd="13" destOrd="0" presId="urn:microsoft.com/office/officeart/2005/8/layout/default"/>
    <dgm:cxn modelId="{F3792683-E342-4DB2-A9DC-FBA62F46AB0E}" type="presParOf" srcId="{5EF0205D-71ED-49AF-BC9F-FC49E3B7FD2D}" destId="{4D3463D5-D286-40ED-9B17-7B785C62BACC}" srcOrd="14" destOrd="0" presId="urn:microsoft.com/office/officeart/2005/8/layout/default"/>
    <dgm:cxn modelId="{693063E3-C427-441C-BF3C-A00DD0DB0880}" type="presParOf" srcId="{5EF0205D-71ED-49AF-BC9F-FC49E3B7FD2D}" destId="{DEE46876-10AD-4814-A60A-740EA3624566}" srcOrd="15" destOrd="0" presId="urn:microsoft.com/office/officeart/2005/8/layout/default"/>
    <dgm:cxn modelId="{65214C85-F542-4F4A-98AE-ED3F3FDA6B7B}" type="presParOf" srcId="{5EF0205D-71ED-49AF-BC9F-FC49E3B7FD2D}" destId="{73951277-F7FB-4E12-BE63-5564595E4CCF}" srcOrd="16" destOrd="0" presId="urn:microsoft.com/office/officeart/2005/8/layout/default"/>
    <dgm:cxn modelId="{6220A0C8-27A1-4478-8704-F8C36E858994}" type="presParOf" srcId="{5EF0205D-71ED-49AF-BC9F-FC49E3B7FD2D}" destId="{2A5CD9D1-C3C6-41A2-BA6A-BC5BD10EFCD2}" srcOrd="17" destOrd="0" presId="urn:microsoft.com/office/officeart/2005/8/layout/default"/>
    <dgm:cxn modelId="{8077BC5C-0A22-4716-901D-CF3B7F7EC5FA}" type="presParOf" srcId="{5EF0205D-71ED-49AF-BC9F-FC49E3B7FD2D}" destId="{D8D55F3B-5687-47BB-887B-4ED1A5E2DA71}" srcOrd="18" destOrd="0" presId="urn:microsoft.com/office/officeart/2005/8/layout/default"/>
    <dgm:cxn modelId="{DE9951F3-9C9B-42FF-A55F-ACD28F34405C}" type="presParOf" srcId="{5EF0205D-71ED-49AF-BC9F-FC49E3B7FD2D}" destId="{4AD10AC6-768C-44BC-91CA-87D0CDF0D459}" srcOrd="19" destOrd="0" presId="urn:microsoft.com/office/officeart/2005/8/layout/default"/>
    <dgm:cxn modelId="{2460EC4A-5989-40C7-9E2A-EB812D76120A}" type="presParOf" srcId="{5EF0205D-71ED-49AF-BC9F-FC49E3B7FD2D}" destId="{B94A6FA4-525E-4F17-B6BB-25433CA52BDE}" srcOrd="2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86CAEE-EC07-4E4E-9BE9-42CA0F1D49A4}">
      <dsp:nvSpPr>
        <dsp:cNvPr id="0" name=""/>
        <dsp:cNvSpPr/>
      </dsp:nvSpPr>
      <dsp:spPr>
        <a:xfrm>
          <a:off x="928828" y="1268"/>
          <a:ext cx="2068730" cy="1241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0" kern="1200"/>
            <a:t>náboženská úcta</a:t>
          </a:r>
          <a:endParaRPr lang="en-US" sz="2000" kern="1200"/>
        </a:p>
      </dsp:txBody>
      <dsp:txXfrm>
        <a:off x="928828" y="1268"/>
        <a:ext cx="2068730" cy="1241238"/>
      </dsp:txXfrm>
    </dsp:sp>
    <dsp:sp modelId="{1EC61C14-0FCE-4FB6-A7F9-EBBFC9976902}">
      <dsp:nvSpPr>
        <dsp:cNvPr id="0" name=""/>
        <dsp:cNvSpPr/>
      </dsp:nvSpPr>
      <dsp:spPr>
        <a:xfrm>
          <a:off x="3204432" y="1268"/>
          <a:ext cx="2068730" cy="1241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0" kern="1200"/>
            <a:t>prosby o uzdravení</a:t>
          </a:r>
          <a:endParaRPr lang="en-US" sz="2000" kern="1200"/>
        </a:p>
      </dsp:txBody>
      <dsp:txXfrm>
        <a:off x="3204432" y="1268"/>
        <a:ext cx="2068730" cy="1241238"/>
      </dsp:txXfrm>
    </dsp:sp>
    <dsp:sp modelId="{CCD9474D-2AB4-4B43-A371-C19F8E48B8B2}">
      <dsp:nvSpPr>
        <dsp:cNvPr id="0" name=""/>
        <dsp:cNvSpPr/>
      </dsp:nvSpPr>
      <dsp:spPr>
        <a:xfrm>
          <a:off x="5480036" y="1268"/>
          <a:ext cx="2068730" cy="1241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0" kern="1200"/>
            <a:t>pokání, "odpustek"</a:t>
          </a:r>
          <a:endParaRPr lang="en-US" sz="2000" kern="1200"/>
        </a:p>
      </dsp:txBody>
      <dsp:txXfrm>
        <a:off x="5480036" y="1268"/>
        <a:ext cx="2068730" cy="1241238"/>
      </dsp:txXfrm>
    </dsp:sp>
    <dsp:sp modelId="{45212905-2A94-498F-8C2B-19CD6E0A7E9D}">
      <dsp:nvSpPr>
        <dsp:cNvPr id="0" name=""/>
        <dsp:cNvSpPr/>
      </dsp:nvSpPr>
      <dsp:spPr>
        <a:xfrm>
          <a:off x="7755640" y="1268"/>
          <a:ext cx="2068730" cy="1241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0" kern="1200"/>
            <a:t>proces dlouhé cesty</a:t>
          </a:r>
          <a:endParaRPr lang="en-US" sz="2000" kern="1200"/>
        </a:p>
      </dsp:txBody>
      <dsp:txXfrm>
        <a:off x="7755640" y="1268"/>
        <a:ext cx="2068730" cy="1241238"/>
      </dsp:txXfrm>
    </dsp:sp>
    <dsp:sp modelId="{70FA15E4-DC8F-4844-A2C5-0445A5DBD404}">
      <dsp:nvSpPr>
        <dsp:cNvPr id="0" name=""/>
        <dsp:cNvSpPr/>
      </dsp:nvSpPr>
      <dsp:spPr>
        <a:xfrm>
          <a:off x="928828" y="1449379"/>
          <a:ext cx="2068730" cy="1241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0" kern="1200"/>
            <a:t>čas na duchovní (sebe)reflexi</a:t>
          </a:r>
          <a:endParaRPr lang="en-US" sz="2000" kern="1200"/>
        </a:p>
      </dsp:txBody>
      <dsp:txXfrm>
        <a:off x="928828" y="1449379"/>
        <a:ext cx="2068730" cy="1241238"/>
      </dsp:txXfrm>
    </dsp:sp>
    <dsp:sp modelId="{B5354ECD-427A-436C-836D-66486FFEEB41}">
      <dsp:nvSpPr>
        <dsp:cNvPr id="0" name=""/>
        <dsp:cNvSpPr/>
      </dsp:nvSpPr>
      <dsp:spPr>
        <a:xfrm>
          <a:off x="3204432" y="1449379"/>
          <a:ext cx="2068730" cy="1241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0" kern="1200"/>
            <a:t>poznání něčeho nového</a:t>
          </a:r>
          <a:endParaRPr lang="en-US" sz="2000" kern="1200"/>
        </a:p>
      </dsp:txBody>
      <dsp:txXfrm>
        <a:off x="3204432" y="1449379"/>
        <a:ext cx="2068730" cy="1241238"/>
      </dsp:txXfrm>
    </dsp:sp>
    <dsp:sp modelId="{59320449-B244-4806-867E-89F6C8939C24}">
      <dsp:nvSpPr>
        <dsp:cNvPr id="0" name=""/>
        <dsp:cNvSpPr/>
      </dsp:nvSpPr>
      <dsp:spPr>
        <a:xfrm>
          <a:off x="5480036" y="1449379"/>
          <a:ext cx="2068730" cy="1241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0" kern="1200"/>
            <a:t>společenská událost, vybočení z běžného života</a:t>
          </a:r>
          <a:endParaRPr lang="en-US" sz="2000" kern="1200"/>
        </a:p>
      </dsp:txBody>
      <dsp:txXfrm>
        <a:off x="5480036" y="1449379"/>
        <a:ext cx="2068730" cy="1241238"/>
      </dsp:txXfrm>
    </dsp:sp>
    <dsp:sp modelId="{4D3463D5-D286-40ED-9B17-7B785C62BACC}">
      <dsp:nvSpPr>
        <dsp:cNvPr id="0" name=""/>
        <dsp:cNvSpPr/>
      </dsp:nvSpPr>
      <dsp:spPr>
        <a:xfrm>
          <a:off x="7755640" y="1449379"/>
          <a:ext cx="2068730" cy="1241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0" kern="1200"/>
            <a:t>přiblížení se Bohu (poutní místo: stýká se nebe se zemí)</a:t>
          </a:r>
          <a:endParaRPr lang="en-US" sz="2000" kern="1200"/>
        </a:p>
      </dsp:txBody>
      <dsp:txXfrm>
        <a:off x="7755640" y="1449379"/>
        <a:ext cx="2068730" cy="1241238"/>
      </dsp:txXfrm>
    </dsp:sp>
    <dsp:sp modelId="{73951277-F7FB-4E12-BE63-5564595E4CCF}">
      <dsp:nvSpPr>
        <dsp:cNvPr id="0" name=""/>
        <dsp:cNvSpPr/>
      </dsp:nvSpPr>
      <dsp:spPr>
        <a:xfrm>
          <a:off x="2066630" y="2897491"/>
          <a:ext cx="2068730" cy="1241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0" kern="1200"/>
            <a:t>tradice</a:t>
          </a:r>
          <a:endParaRPr lang="en-US" sz="2000" kern="1200"/>
        </a:p>
      </dsp:txBody>
      <dsp:txXfrm>
        <a:off x="2066630" y="2897491"/>
        <a:ext cx="2068730" cy="1241238"/>
      </dsp:txXfrm>
    </dsp:sp>
    <dsp:sp modelId="{D8D55F3B-5687-47BB-887B-4ED1A5E2DA71}">
      <dsp:nvSpPr>
        <dsp:cNvPr id="0" name=""/>
        <dsp:cNvSpPr/>
      </dsp:nvSpPr>
      <dsp:spPr>
        <a:xfrm>
          <a:off x="4342234" y="2897491"/>
          <a:ext cx="2068730" cy="1241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0" kern="1200"/>
            <a:t>prolíná se s turismem</a:t>
          </a:r>
          <a:endParaRPr lang="en-US" sz="2000" kern="1200"/>
        </a:p>
      </dsp:txBody>
      <dsp:txXfrm>
        <a:off x="4342234" y="2897491"/>
        <a:ext cx="2068730" cy="1241238"/>
      </dsp:txXfrm>
    </dsp:sp>
    <dsp:sp modelId="{B94A6FA4-525E-4F17-B6BB-25433CA52BDE}">
      <dsp:nvSpPr>
        <dsp:cNvPr id="0" name=""/>
        <dsp:cNvSpPr/>
      </dsp:nvSpPr>
      <dsp:spPr>
        <a:xfrm>
          <a:off x="6617838" y="2897491"/>
          <a:ext cx="2068730" cy="1241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0" kern="1200" dirty="0"/>
            <a:t>diplomacie, politika</a:t>
          </a:r>
          <a:endParaRPr lang="en-US" sz="2000" kern="1200" dirty="0"/>
        </a:p>
      </dsp:txBody>
      <dsp:txXfrm>
        <a:off x="6617838" y="2897491"/>
        <a:ext cx="2068730" cy="12412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9:50:28.70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9:50:34.47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9:50:35.00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9:50:35.37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19 24575,'0'-4'0,"0"-10"0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9:50:36.03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24575,'4'0'0,"6"0"0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9:50:36.51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24575,'9'4'0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9T09:50:36.89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D911E5E-6197-7848-99A5-8C8627D11E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8">
            <a:extLst>
              <a:ext uri="{FF2B5EF4-FFF2-40B4-BE49-F238E27FC236}">
                <a16:creationId xmlns:a16="http://schemas.microsoft.com/office/drawing/2014/main" id="{FE8B4362-9944-7342-B28B-E931E1E862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E49E2218-4CCF-BC44-930E-B31D9BFD8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95976C0B-67C9-FE4D-861B-FEF2C4BECD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6E56905-98EB-4E4B-BB7F-7609236513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1" name="Obrázek 8">
            <a:extLst>
              <a:ext uri="{FF2B5EF4-FFF2-40B4-BE49-F238E27FC236}">
                <a16:creationId xmlns:a16="http://schemas.microsoft.com/office/drawing/2014/main" id="{7CFE304C-B4EC-AE41-83D6-DFCA8039AA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2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ARTS slide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872" y="2021800"/>
            <a:ext cx="4106254" cy="28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7" name="Obrázek 8">
            <a:extLst>
              <a:ext uri="{FF2B5EF4-FFF2-40B4-BE49-F238E27FC236}">
                <a16:creationId xmlns:a16="http://schemas.microsoft.com/office/drawing/2014/main" id="{98FE51A2-DFE6-8C4C-AE3B-7EEE5FB3D6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EE10F69E-5BDF-EB4D-A549-99C3B52C04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57CE533F-B2A8-0141-B7C6-76DE53BCD8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45470077-C754-D94D-8876-CD951865E4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2BA8601A-2E5F-F046-8BEE-D6DFB9D512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8">
            <a:extLst>
              <a:ext uri="{FF2B5EF4-FFF2-40B4-BE49-F238E27FC236}">
                <a16:creationId xmlns:a16="http://schemas.microsoft.com/office/drawing/2014/main" id="{2CA3E3DA-40C1-DE49-9B26-0B773DA09A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CDE6E024-A30E-2949-8B4D-FC6A4F774D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52CFA366-9799-3646-8C42-F75DED40DF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kXaaWw3J3o?start=38&amp;feature=oembed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13" Type="http://schemas.openxmlformats.org/officeDocument/2006/relationships/customXml" Target="../ink/ink7.xml"/><Relationship Id="rId3" Type="http://schemas.openxmlformats.org/officeDocument/2006/relationships/customXml" Target="../ink/ink1.xml"/><Relationship Id="rId7" Type="http://schemas.openxmlformats.org/officeDocument/2006/relationships/customXml" Target="../ink/ink4.xml"/><Relationship Id="rId12" Type="http://schemas.openxmlformats.org/officeDocument/2006/relationships/image" Target="../media/image31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3.xml"/><Relationship Id="rId11" Type="http://schemas.openxmlformats.org/officeDocument/2006/relationships/customXml" Target="../ink/ink6.xml"/><Relationship Id="rId5" Type="http://schemas.openxmlformats.org/officeDocument/2006/relationships/customXml" Target="../ink/ink2.xml"/><Relationship Id="rId10" Type="http://schemas.openxmlformats.org/officeDocument/2006/relationships/image" Target="../media/image30.png"/><Relationship Id="rId4" Type="http://schemas.openxmlformats.org/officeDocument/2006/relationships/image" Target="../media/image280.png"/><Relationship Id="rId9" Type="http://schemas.openxmlformats.org/officeDocument/2006/relationships/customXml" Target="../ink/ink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al.phil.muni.cz/Play/7201#!" TargetMode="Externa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kKvX_M3e98?start=515&amp;feature=oembed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DE708CC-0C3F-4567-9698-B54C0F35BD31}" type="slidenum">
              <a:rPr lang="cs-CZ" altLang="cs-CZ" noProof="0" smtClean="0"/>
              <a:pPr>
                <a:spcAft>
                  <a:spcPts val="600"/>
                </a:spcAft>
              </a:pPr>
              <a:t>1</a:t>
            </a:fld>
            <a:endParaRPr lang="cs-CZ" altLang="cs-CZ" noProof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>
            <a:normAutofit/>
          </a:bodyPr>
          <a:lstStyle/>
          <a:p>
            <a:r>
              <a:rPr lang="cs-CZ" dirty="0"/>
              <a:t>Brno poutnické (a pouťové)</a:t>
            </a:r>
          </a:p>
        </p:txBody>
      </p:sp>
      <p:sp>
        <p:nvSpPr>
          <p:cNvPr id="1036" name="Subtitle 3">
            <a:extLst>
              <a:ext uri="{FF2B5EF4-FFF2-40B4-BE49-F238E27FC236}">
                <a16:creationId xmlns:a16="http://schemas.microsoft.com/office/drawing/2014/main" id="{72A1C87F-BDE0-163F-8B3B-2019BA3B21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/>
          <a:lstStyle/>
          <a:p>
            <a:r>
              <a:rPr lang="cs-CZ" dirty="0"/>
              <a:t>Marie Hanzelková, Ústav české literatury</a:t>
            </a:r>
            <a:endParaRPr lang="en-US" dirty="0"/>
          </a:p>
        </p:txBody>
      </p:sp>
      <p:pic>
        <p:nvPicPr>
          <p:cNvPr id="5" name="Picture 2" descr="Reduktor Smát se políček křtiny poutě Doprovázet Ošuntělý zásada">
            <a:extLst>
              <a:ext uri="{FF2B5EF4-FFF2-40B4-BE49-F238E27FC236}">
                <a16:creationId xmlns:a16="http://schemas.microsoft.com/office/drawing/2014/main" id="{5E8B680D-44EC-5624-96DB-EA22A374B4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5" b="5410"/>
          <a:stretch/>
        </p:blipFill>
        <p:spPr bwMode="auto">
          <a:xfrm>
            <a:off x="6096000" y="10"/>
            <a:ext cx="6096000" cy="685798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Brno poutnické</a:t>
            </a:r>
          </a:p>
        </p:txBody>
      </p:sp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6F3AEC9-16E0-B8D2-D6D6-449D77B3F3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Brno poutnické</a:t>
            </a:r>
          </a:p>
          <a:p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DE2FF9E-5E42-390B-8ACC-7A74628994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1975743-DAF5-C163-E8BC-73511A1C6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Poutníci</a:t>
            </a:r>
          </a:p>
        </p:txBody>
      </p:sp>
      <p:pic>
        <p:nvPicPr>
          <p:cNvPr id="6" name="Zástupný obsah 5" descr="Obsah obrázku skica, kresba, umění, Výtvarné umění&#10;&#10;Popis byl vytvořen automaticky">
            <a:extLst>
              <a:ext uri="{FF2B5EF4-FFF2-40B4-BE49-F238E27FC236}">
                <a16:creationId xmlns:a16="http://schemas.microsoft.com/office/drawing/2014/main" id="{2C8C8B82-BC1D-00B7-E784-4E703B18C6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8" t="3058" r="18318" b="13762"/>
          <a:stretch/>
        </p:blipFill>
        <p:spPr>
          <a:xfrm>
            <a:off x="666000" y="1398213"/>
            <a:ext cx="2377242" cy="4061573"/>
          </a:xfrm>
          <a:prstGeom prst="rect">
            <a:avLst/>
          </a:prstGeom>
        </p:spPr>
      </p:pic>
      <p:pic>
        <p:nvPicPr>
          <p:cNvPr id="3074" name="Picture 2" descr="Pouť na Vranov - Farnost Brno-Žebětín">
            <a:extLst>
              <a:ext uri="{FF2B5EF4-FFF2-40B4-BE49-F238E27FC236}">
                <a16:creationId xmlns:a16="http://schemas.microsoft.com/office/drawing/2014/main" id="{3D42D21E-61EC-9BF7-A664-1542F46F9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011" y="2126672"/>
            <a:ext cx="3679592" cy="260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 descr="Obsah obrázku venku, oblečení, strom, osoba&#10;&#10;Popis byl vytvořen automaticky">
            <a:extLst>
              <a:ext uri="{FF2B5EF4-FFF2-40B4-BE49-F238E27FC236}">
                <a16:creationId xmlns:a16="http://schemas.microsoft.com/office/drawing/2014/main" id="{AEF66C80-6555-35A0-A82D-B49360C4D5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096" y="2126672"/>
            <a:ext cx="3912196" cy="260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387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250D008-15C8-9972-0BD5-D26BF5847E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Brno poutnické</a:t>
            </a:r>
          </a:p>
          <a:p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80B96FB-2000-4D95-4D14-E25C8E27FD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FB24015-F0C4-E6AE-591C-53FAEB3D3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Tradice poutí v českých zemích: od středověku do současnosti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D755312-A4A6-D664-9EEC-F482B24557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67546"/>
            <a:ext cx="10753200" cy="3964454"/>
          </a:xfrm>
        </p:spPr>
        <p:txBody>
          <a:bodyPr/>
          <a:lstStyle/>
          <a:p>
            <a:r>
              <a:rPr lang="cs-CZ" dirty="0"/>
              <a:t>Středověk: spíše individuální poutě na daleká místa</a:t>
            </a:r>
          </a:p>
          <a:p>
            <a:endParaRPr lang="cs-CZ" dirty="0"/>
          </a:p>
          <a:p>
            <a:r>
              <a:rPr lang="cs-CZ" dirty="0"/>
              <a:t>Rozkvět poutí v období baroka (</a:t>
            </a:r>
            <a:r>
              <a:rPr lang="cs-CZ" dirty="0" err="1"/>
              <a:t>rekatolicizace</a:t>
            </a:r>
            <a:r>
              <a:rPr lang="cs-CZ" dirty="0"/>
              <a:t> </a:t>
            </a:r>
          </a:p>
          <a:p>
            <a:pPr marL="72000" indent="0">
              <a:buNone/>
            </a:pPr>
            <a:r>
              <a:rPr lang="cs-CZ" dirty="0"/>
              <a:t>„po dobrém“)</a:t>
            </a:r>
          </a:p>
          <a:p>
            <a:endParaRPr lang="cs-CZ" dirty="0"/>
          </a:p>
          <a:p>
            <a:r>
              <a:rPr lang="cs-CZ" dirty="0"/>
              <a:t>1784 zákaz poutí Josefem II.</a:t>
            </a:r>
          </a:p>
          <a:p>
            <a:endParaRPr lang="cs-CZ" dirty="0"/>
          </a:p>
          <a:p>
            <a:r>
              <a:rPr lang="cs-CZ" dirty="0"/>
              <a:t>18./19. století obnova poutí, laicizace, nová poutní místa</a:t>
            </a:r>
          </a:p>
          <a:p>
            <a:endParaRPr lang="cs-CZ" dirty="0"/>
          </a:p>
          <a:p>
            <a:pPr marL="72000" indent="0">
              <a:buNone/>
            </a:pPr>
            <a:endParaRPr lang="cs-CZ" dirty="0"/>
          </a:p>
        </p:txBody>
      </p:sp>
      <p:pic>
        <p:nvPicPr>
          <p:cNvPr id="6" name="Online médium 5" title="Zlatá sobota Žarošice 2017">
            <a:hlinkClick r:id="" action="ppaction://media"/>
            <a:extLst>
              <a:ext uri="{FF2B5EF4-FFF2-40B4-BE49-F238E27FC236}">
                <a16:creationId xmlns:a16="http://schemas.microsoft.com/office/drawing/2014/main" id="{A6C59B67-DF4D-63B6-DE4E-65324BDD2F3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100000" y="3560083"/>
            <a:ext cx="25400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84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4337630-A744-B109-EA96-DD7EEF7107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Brno poutnické</a:t>
            </a:r>
          </a:p>
          <a:p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E18EDE7-5E6F-9E50-C002-D7029386FE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15FA49B-27FB-4549-BAC8-81056D43F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17715"/>
            <a:ext cx="10753200" cy="1503335"/>
          </a:xfrm>
        </p:spPr>
        <p:txBody>
          <a:bodyPr/>
          <a:lstStyle/>
          <a:p>
            <a:r>
              <a:rPr lang="cs-CZ" dirty="0"/>
              <a:t>Z jakého období podle Vás pochází tento výrok? Jaké konfese byl jeho autor?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0AAF3E5-3093-716A-DAE3-2C6CC5FA0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564" y="1692002"/>
            <a:ext cx="10994636" cy="4535998"/>
          </a:xfrm>
        </p:spPr>
        <p:txBody>
          <a:bodyPr/>
          <a:lstStyle/>
          <a:p>
            <a:r>
              <a:rPr lang="cs-CZ" sz="2400" dirty="0"/>
              <a:t>„Není počtu, kolik kapel, kostelů, oltářů </a:t>
            </a:r>
            <a:r>
              <a:rPr lang="cs-CZ" sz="2400" dirty="0">
                <a:solidFill>
                  <a:schemeClr val="tx2"/>
                </a:solidFill>
              </a:rPr>
              <a:t>po horách, po lesích, vrších, pouštích, </a:t>
            </a:r>
            <a:r>
              <a:rPr lang="cs-CZ" sz="2400" dirty="0" err="1">
                <a:solidFill>
                  <a:schemeClr val="tx2"/>
                </a:solidFill>
              </a:rPr>
              <a:t>oudolích</a:t>
            </a:r>
            <a:r>
              <a:rPr lang="cs-CZ" sz="2400" dirty="0"/>
              <a:t> vzdělali a k nim poutě zřídili. Ach, jaké pověry </a:t>
            </a:r>
            <a:r>
              <a:rPr lang="cs-CZ" sz="2400" dirty="0">
                <a:solidFill>
                  <a:schemeClr val="accent1"/>
                </a:solidFill>
              </a:rPr>
              <a:t>modlářství a svatokupectví </a:t>
            </a:r>
            <a:r>
              <a:rPr lang="cs-CZ" sz="2400" dirty="0"/>
              <a:t>se </a:t>
            </a:r>
            <a:r>
              <a:rPr lang="cs-CZ" sz="2400" dirty="0" err="1"/>
              <a:t>provodí</a:t>
            </a:r>
            <a:r>
              <a:rPr lang="cs-CZ" sz="2400" dirty="0"/>
              <a:t>, kdo to vypraví?  </a:t>
            </a:r>
            <a:r>
              <a:rPr lang="en-US" sz="2400" dirty="0"/>
              <a:t>[…]</a:t>
            </a:r>
            <a:r>
              <a:rPr lang="cs-CZ" sz="2400" dirty="0"/>
              <a:t> Odtud </a:t>
            </a:r>
            <a:r>
              <a:rPr lang="cs-CZ" sz="2400" dirty="0">
                <a:solidFill>
                  <a:schemeClr val="accent1"/>
                </a:solidFill>
              </a:rPr>
              <a:t>do Jeruzaléma, do </a:t>
            </a:r>
            <a:r>
              <a:rPr lang="cs-CZ" sz="2400" dirty="0" err="1">
                <a:solidFill>
                  <a:schemeClr val="accent1"/>
                </a:solidFill>
              </a:rPr>
              <a:t>Častochova</a:t>
            </a:r>
            <a:r>
              <a:rPr lang="cs-CZ" sz="2400" dirty="0">
                <a:solidFill>
                  <a:schemeClr val="accent1"/>
                </a:solidFill>
              </a:rPr>
              <a:t>, do Loretu, do </a:t>
            </a:r>
            <a:r>
              <a:rPr lang="cs-CZ" sz="2400" dirty="0" err="1">
                <a:solidFill>
                  <a:schemeClr val="accent1"/>
                </a:solidFill>
              </a:rPr>
              <a:t>Kompostely</a:t>
            </a:r>
            <a:r>
              <a:rPr lang="cs-CZ" sz="2400" dirty="0">
                <a:solidFill>
                  <a:schemeClr val="accent1"/>
                </a:solidFill>
              </a:rPr>
              <a:t> a na jiná místa </a:t>
            </a:r>
            <a:r>
              <a:rPr lang="cs-CZ" sz="2400" dirty="0"/>
              <a:t>mnohá běhání a putování </a:t>
            </a:r>
            <a:r>
              <a:rPr lang="en-US" sz="2400" dirty="0"/>
              <a:t>[…]</a:t>
            </a:r>
            <a:endParaRPr lang="cs-CZ" sz="2400" dirty="0"/>
          </a:p>
          <a:p>
            <a:pPr marL="72000" indent="0">
              <a:buNone/>
            </a:pPr>
            <a:r>
              <a:rPr lang="cs-CZ" sz="2400" dirty="0"/>
              <a:t>Jaké zlé věci, obžerství, tance, nečistoty zlí lidé na poutích těch </a:t>
            </a:r>
            <a:r>
              <a:rPr lang="cs-CZ" sz="2400" dirty="0" err="1"/>
              <a:t>páší</a:t>
            </a:r>
            <a:r>
              <a:rPr lang="en-US" sz="2400" dirty="0"/>
              <a:t> […]</a:t>
            </a:r>
            <a:r>
              <a:rPr lang="cs-CZ" sz="2400" dirty="0"/>
              <a:t> Ano i ženy zlé a cizoložné nemají žádné lepší příčiny, žádné cesty a zástěry, aby manžele své zklamaly a jim ze stráže vyšly.“ Havel Žalanský: </a:t>
            </a:r>
            <a:r>
              <a:rPr lang="cs-CZ" sz="2400" i="1" dirty="0"/>
              <a:t>O poctě boží nejpřednější </a:t>
            </a:r>
            <a:r>
              <a:rPr lang="cs-CZ" sz="2400" dirty="0"/>
              <a:t>(Praha: 1614)  </a:t>
            </a:r>
          </a:p>
          <a:p>
            <a:pPr marL="72000" indent="0">
              <a:buNone/>
            </a:pPr>
            <a:endParaRPr lang="cs-CZ" dirty="0"/>
          </a:p>
        </p:txBody>
      </p:sp>
      <p:pic>
        <p:nvPicPr>
          <p:cNvPr id="7" name="Obrázek 6" descr="Obsah obrázku obraz, oblečení, umění, Lidská tvář&#10;&#10;Popis byl vytvořen automaticky">
            <a:extLst>
              <a:ext uri="{FF2B5EF4-FFF2-40B4-BE49-F238E27FC236}">
                <a16:creationId xmlns:a16="http://schemas.microsoft.com/office/drawing/2014/main" id="{0B8BA519-35E4-065E-CADE-803D472970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4" r="20689"/>
          <a:stretch/>
        </p:blipFill>
        <p:spPr>
          <a:xfrm>
            <a:off x="10503098" y="2185334"/>
            <a:ext cx="1355134" cy="159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1043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31E449C-4ED3-03FA-747F-DD43773AB4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3BF4513-C433-76B2-60A7-E22FD9553D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41C553A-0D97-65D1-C658-92BC99BB9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byste pojmenovali tyto  tisky?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FA2B3808-F455-3A82-CFE1-E5B86E0BA3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1410" y="1626541"/>
            <a:ext cx="2540740" cy="148175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A1CD957-255F-0F7E-28A3-B2E8B37C2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794" y="3632045"/>
            <a:ext cx="2302753" cy="171510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A981328-7170-49A9-E70E-7E612B750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4251" y="3749710"/>
            <a:ext cx="1700249" cy="1988086"/>
          </a:xfrm>
          <a:prstGeom prst="rect">
            <a:avLst/>
          </a:prstGeom>
        </p:spPr>
      </p:pic>
      <p:pic>
        <p:nvPicPr>
          <p:cNvPr id="9" name="Zástupný symbol pro obsah 5">
            <a:extLst>
              <a:ext uri="{FF2B5EF4-FFF2-40B4-BE49-F238E27FC236}">
                <a16:creationId xmlns:a16="http://schemas.microsoft.com/office/drawing/2014/main" id="{551D8C53-DD45-7400-D0DF-A455FFC8A4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4542" y="1391285"/>
            <a:ext cx="2094338" cy="1728367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0FCF4931-07B3-C3A8-54CA-D5081D7D5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564" y="1199357"/>
            <a:ext cx="1561522" cy="266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8ADBD28-3CDA-AF49-4D3B-8D50246A73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3399" y="4179151"/>
            <a:ext cx="1585202" cy="2060210"/>
          </a:xfrm>
          <a:prstGeom prst="rect">
            <a:avLst/>
          </a:prstGeom>
        </p:spPr>
      </p:pic>
      <p:pic>
        <p:nvPicPr>
          <p:cNvPr id="3076" name="Picture 4" descr="Starý svatý obrázek Panna Marie Vranovská Vranov Madonka ...">
            <a:extLst>
              <a:ext uri="{FF2B5EF4-FFF2-40B4-BE49-F238E27FC236}">
                <a16:creationId xmlns:a16="http://schemas.microsoft.com/office/drawing/2014/main" id="{1AF3573A-D672-C24C-761F-E394B87A3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1294" y="3738966"/>
            <a:ext cx="1430225" cy="206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425DDC2F-1943-5512-8074-0CBF6D4F7F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51294" y="945788"/>
            <a:ext cx="1452100" cy="2286671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54DFE100-619D-A9CF-4A30-765B581566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74326" y="4073628"/>
            <a:ext cx="1601590" cy="228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947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94324F6-4D80-2F69-FC79-E56ADEAC8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/>
              <a:t>Literární prezentace poutního místa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5C3267D-32CE-E494-65F2-F04E147CB8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cs-CZ" dirty="0"/>
              <a:t>Brno poutnické</a:t>
            </a:r>
          </a:p>
          <a:p>
            <a:pPr>
              <a:spcAft>
                <a:spcPts val="600"/>
              </a:spcAft>
            </a:pP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2075B11-E773-08A4-9358-EB6F006396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14</a:t>
            </a:fld>
            <a:endParaRPr lang="cs-CZ" alt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C1EF0FD-E0D6-1CBD-FB8B-1FEEE5584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7735" y="2596845"/>
            <a:ext cx="4125465" cy="320844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sz="3200" dirty="0"/>
              <a:t>Krajina</a:t>
            </a:r>
          </a:p>
          <a:p>
            <a:pPr>
              <a:spcAft>
                <a:spcPts val="600"/>
              </a:spcAft>
            </a:pPr>
            <a:endParaRPr lang="cs-CZ" sz="3200" dirty="0"/>
          </a:p>
          <a:p>
            <a:pPr>
              <a:spcAft>
                <a:spcPts val="600"/>
              </a:spcAft>
            </a:pPr>
            <a:endParaRPr lang="cs-CZ" sz="3200" dirty="0"/>
          </a:p>
          <a:p>
            <a:pPr>
              <a:spcAft>
                <a:spcPts val="600"/>
              </a:spcAft>
            </a:pPr>
            <a:r>
              <a:rPr lang="cs-CZ" sz="3200" dirty="0"/>
              <a:t>Příběh (</a:t>
            </a:r>
            <a:r>
              <a:rPr lang="cs-CZ" sz="3200" dirty="0" err="1"/>
              <a:t>historický,legendy</a:t>
            </a:r>
            <a:r>
              <a:rPr lang="cs-CZ" sz="3200" dirty="0"/>
              <a:t>, zázraky) </a:t>
            </a:r>
          </a:p>
        </p:txBody>
      </p:sp>
      <p:pic>
        <p:nvPicPr>
          <p:cNvPr id="7" name="Obrázek 6" descr="Obsah obrázku květina, umění, kresba, text&#10;&#10;Popis byl vytvořen automaticky">
            <a:extLst>
              <a:ext uri="{FF2B5EF4-FFF2-40B4-BE49-F238E27FC236}">
                <a16:creationId xmlns:a16="http://schemas.microsoft.com/office/drawing/2014/main" id="{E4A7EA93-D7AA-1AD7-99B0-357C94EEA1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3104"/>
          <a:stretch/>
        </p:blipFill>
        <p:spPr>
          <a:xfrm>
            <a:off x="729509" y="1665288"/>
            <a:ext cx="6207791" cy="4139998"/>
          </a:xfrm>
          <a:prstGeom prst="rect">
            <a:avLst/>
          </a:prstGeom>
          <a:noFill/>
        </p:spPr>
      </p:pic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B9A5F9D4-F8E1-033D-B459-B85AF85140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978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CB77300A-36DF-3446-C8FE-4A4F1BC41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67780"/>
            <a:ext cx="10753200" cy="1003796"/>
          </a:xfrm>
        </p:spPr>
        <p:txBody>
          <a:bodyPr anchor="t">
            <a:normAutofit/>
          </a:bodyPr>
          <a:lstStyle/>
          <a:p>
            <a:r>
              <a:rPr lang="cs-CZ" sz="2200" dirty="0"/>
              <a:t>III. Propagace pomocí krajiny: Bohuslav Balbín: Diva </a:t>
            </a:r>
            <a:r>
              <a:rPr lang="cs-CZ" sz="2200" dirty="0" err="1"/>
              <a:t>Turzanensis</a:t>
            </a:r>
            <a:r>
              <a:rPr lang="cs-CZ" sz="2200" dirty="0"/>
              <a:t>, 1658 (= Madona Tuřanská)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D050514-E12E-A340-14E8-119B7F5A85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cs-CZ" dirty="0"/>
              <a:t>Brno poutnické</a:t>
            </a:r>
          </a:p>
          <a:p>
            <a:pPr>
              <a:spcAft>
                <a:spcPts val="600"/>
              </a:spcAft>
            </a:pP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CF7057E-9A57-AFC2-FA0C-E1AA464334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15</a:t>
            </a:fld>
            <a:endParaRPr lang="cs-CZ" alt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E01E19D-4510-EE74-B060-3D84F6F9B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7735" y="1665289"/>
            <a:ext cx="4125465" cy="413999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„Brno je </a:t>
            </a:r>
            <a:r>
              <a:rPr lang="cs-CZ" dirty="0">
                <a:solidFill>
                  <a:schemeClr val="accent1"/>
                </a:solidFill>
              </a:rPr>
              <a:t>milované město </a:t>
            </a:r>
            <a:r>
              <a:rPr lang="cs-CZ" dirty="0"/>
              <a:t>Panenské Matky, která je z nebe chrání. </a:t>
            </a:r>
            <a:r>
              <a:rPr lang="en-US" dirty="0"/>
              <a:t>[…] </a:t>
            </a:r>
            <a:r>
              <a:rPr lang="cs-CZ" dirty="0">
                <a:solidFill>
                  <a:schemeClr val="tx2"/>
                </a:solidFill>
              </a:rPr>
              <a:t>Na dohled od Brna</a:t>
            </a:r>
            <a:r>
              <a:rPr lang="cs-CZ" dirty="0"/>
              <a:t>, směrem k východu slunce, několik málo mil, nachází se chrám, který již odedávna </a:t>
            </a:r>
            <a:r>
              <a:rPr lang="cs-CZ" dirty="0">
                <a:solidFill>
                  <a:schemeClr val="tx2"/>
                </a:solidFill>
              </a:rPr>
              <a:t>posvěcuje</a:t>
            </a:r>
            <a:r>
              <a:rPr lang="cs-CZ" dirty="0"/>
              <a:t> zbožnost přicházejících zástupů lidí. Domácí to místo nazývají Tuřany. </a:t>
            </a:r>
            <a:r>
              <a:rPr lang="cs-CZ" dirty="0">
                <a:solidFill>
                  <a:schemeClr val="accent1"/>
                </a:solidFill>
              </a:rPr>
              <a:t>Zde je sídlo naší Madony</a:t>
            </a:r>
            <a:r>
              <a:rPr lang="cs-CZ" dirty="0"/>
              <a:t>.“ </a:t>
            </a:r>
          </a:p>
        </p:txBody>
      </p:sp>
      <p:pic>
        <p:nvPicPr>
          <p:cNvPr id="7" name="Obrázek 6" descr="Obsah obrázku venku, tráva, obloha, mrak&#10;&#10;Popis byl vytvořen automaticky">
            <a:extLst>
              <a:ext uri="{FF2B5EF4-FFF2-40B4-BE49-F238E27FC236}">
                <a16:creationId xmlns:a16="http://schemas.microsoft.com/office/drawing/2014/main" id="{AB8B61A0-3EFC-1BAA-D0D9-EB77A80CEB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8" r="8715" b="-2"/>
          <a:stretch/>
        </p:blipFill>
        <p:spPr>
          <a:xfrm>
            <a:off x="729509" y="1665288"/>
            <a:ext cx="6207791" cy="4139998"/>
          </a:xfrm>
          <a:prstGeom prst="rect">
            <a:avLst/>
          </a:prstGeom>
          <a:noFill/>
        </p:spPr>
      </p:pic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DBC14659-AF76-DFC4-E39B-8EFCDB9056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Rukopis 9">
                <a:extLst>
                  <a:ext uri="{FF2B5EF4-FFF2-40B4-BE49-F238E27FC236}">
                    <a16:creationId xmlns:a16="http://schemas.microsoft.com/office/drawing/2014/main" id="{46C8DD70-DDCD-064D-C304-216C7FD84A32}"/>
                  </a:ext>
                </a:extLst>
              </p14:cNvPr>
              <p14:cNvContentPartPr/>
              <p14:nvPr/>
            </p14:nvContentPartPr>
            <p14:xfrm>
              <a:off x="673996" y="27371"/>
              <a:ext cx="360" cy="360"/>
            </p14:xfrm>
          </p:contentPart>
        </mc:Choice>
        <mc:Fallback xmlns="">
          <p:pic>
            <p:nvPicPr>
              <p:cNvPr id="10" name="Rukopis 9">
                <a:extLst>
                  <a:ext uri="{FF2B5EF4-FFF2-40B4-BE49-F238E27FC236}">
                    <a16:creationId xmlns:a16="http://schemas.microsoft.com/office/drawing/2014/main" id="{46C8DD70-DDCD-064D-C304-216C7FD84A3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6356" y="9371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Rukopis 10">
                <a:extLst>
                  <a:ext uri="{FF2B5EF4-FFF2-40B4-BE49-F238E27FC236}">
                    <a16:creationId xmlns:a16="http://schemas.microsoft.com/office/drawing/2014/main" id="{F5D1599C-5317-E1A9-F79E-B05BD07FC483}"/>
                  </a:ext>
                </a:extLst>
              </p14:cNvPr>
              <p14:cNvContentPartPr/>
              <p14:nvPr/>
            </p14:nvContentPartPr>
            <p14:xfrm>
              <a:off x="4294516" y="923411"/>
              <a:ext cx="360" cy="360"/>
            </p14:xfrm>
          </p:contentPart>
        </mc:Choice>
        <mc:Fallback xmlns="">
          <p:pic>
            <p:nvPicPr>
              <p:cNvPr id="11" name="Rukopis 10">
                <a:extLst>
                  <a:ext uri="{FF2B5EF4-FFF2-40B4-BE49-F238E27FC236}">
                    <a16:creationId xmlns:a16="http://schemas.microsoft.com/office/drawing/2014/main" id="{F5D1599C-5317-E1A9-F79E-B05BD07FC48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76516" y="905411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Rukopis 12">
                <a:extLst>
                  <a:ext uri="{FF2B5EF4-FFF2-40B4-BE49-F238E27FC236}">
                    <a16:creationId xmlns:a16="http://schemas.microsoft.com/office/drawing/2014/main" id="{AC910B11-395A-C3B5-A12E-016E0F3ADE0B}"/>
                  </a:ext>
                </a:extLst>
              </p14:cNvPr>
              <p14:cNvContentPartPr/>
              <p14:nvPr/>
            </p14:nvContentPartPr>
            <p14:xfrm>
              <a:off x="4867276" y="932411"/>
              <a:ext cx="360" cy="360"/>
            </p14:xfrm>
          </p:contentPart>
        </mc:Choice>
        <mc:Fallback xmlns="">
          <p:pic>
            <p:nvPicPr>
              <p:cNvPr id="13" name="Rukopis 12">
                <a:extLst>
                  <a:ext uri="{FF2B5EF4-FFF2-40B4-BE49-F238E27FC236}">
                    <a16:creationId xmlns:a16="http://schemas.microsoft.com/office/drawing/2014/main" id="{AC910B11-395A-C3B5-A12E-016E0F3ADE0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49636" y="914411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" name="Rukopis 13">
                <a:extLst>
                  <a:ext uri="{FF2B5EF4-FFF2-40B4-BE49-F238E27FC236}">
                    <a16:creationId xmlns:a16="http://schemas.microsoft.com/office/drawing/2014/main" id="{38C66DAA-E827-BCEA-6A6E-794BB7A1F495}"/>
                  </a:ext>
                </a:extLst>
              </p14:cNvPr>
              <p14:cNvContentPartPr/>
              <p14:nvPr/>
            </p14:nvContentPartPr>
            <p14:xfrm>
              <a:off x="4867276" y="925571"/>
              <a:ext cx="360" cy="7200"/>
            </p14:xfrm>
          </p:contentPart>
        </mc:Choice>
        <mc:Fallback xmlns="">
          <p:pic>
            <p:nvPicPr>
              <p:cNvPr id="14" name="Rukopis 13">
                <a:extLst>
                  <a:ext uri="{FF2B5EF4-FFF2-40B4-BE49-F238E27FC236}">
                    <a16:creationId xmlns:a16="http://schemas.microsoft.com/office/drawing/2014/main" id="{38C66DAA-E827-BCEA-6A6E-794BB7A1F49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849636" y="907931"/>
                <a:ext cx="3600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5" name="Rukopis 14">
                <a:extLst>
                  <a:ext uri="{FF2B5EF4-FFF2-40B4-BE49-F238E27FC236}">
                    <a16:creationId xmlns:a16="http://schemas.microsoft.com/office/drawing/2014/main" id="{6F40D13E-4370-4239-CDD6-936809B37699}"/>
                  </a:ext>
                </a:extLst>
              </p14:cNvPr>
              <p14:cNvContentPartPr/>
              <p14:nvPr/>
            </p14:nvContentPartPr>
            <p14:xfrm>
              <a:off x="5329156" y="886331"/>
              <a:ext cx="5400" cy="360"/>
            </p14:xfrm>
          </p:contentPart>
        </mc:Choice>
        <mc:Fallback xmlns="">
          <p:pic>
            <p:nvPicPr>
              <p:cNvPr id="15" name="Rukopis 14">
                <a:extLst>
                  <a:ext uri="{FF2B5EF4-FFF2-40B4-BE49-F238E27FC236}">
                    <a16:creationId xmlns:a16="http://schemas.microsoft.com/office/drawing/2014/main" id="{6F40D13E-4370-4239-CDD6-936809B3769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11516" y="868331"/>
                <a:ext cx="410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6" name="Rukopis 15">
                <a:extLst>
                  <a:ext uri="{FF2B5EF4-FFF2-40B4-BE49-F238E27FC236}">
                    <a16:creationId xmlns:a16="http://schemas.microsoft.com/office/drawing/2014/main" id="{42C40BF2-3DF2-7BCD-0CC6-F33110AC6FC2}"/>
                  </a:ext>
                </a:extLst>
              </p14:cNvPr>
              <p14:cNvContentPartPr/>
              <p14:nvPr/>
            </p14:nvContentPartPr>
            <p14:xfrm>
              <a:off x="7546036" y="775811"/>
              <a:ext cx="3600" cy="1800"/>
            </p14:xfrm>
          </p:contentPart>
        </mc:Choice>
        <mc:Fallback xmlns="">
          <p:pic>
            <p:nvPicPr>
              <p:cNvPr id="16" name="Rukopis 15">
                <a:extLst>
                  <a:ext uri="{FF2B5EF4-FFF2-40B4-BE49-F238E27FC236}">
                    <a16:creationId xmlns:a16="http://schemas.microsoft.com/office/drawing/2014/main" id="{42C40BF2-3DF2-7BCD-0CC6-F33110AC6FC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528036" y="757811"/>
                <a:ext cx="39240" cy="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7" name="Rukopis 16">
                <a:extLst>
                  <a:ext uri="{FF2B5EF4-FFF2-40B4-BE49-F238E27FC236}">
                    <a16:creationId xmlns:a16="http://schemas.microsoft.com/office/drawing/2014/main" id="{8344D949-4826-5494-4AAD-8E0541E037E4}"/>
                  </a:ext>
                </a:extLst>
              </p14:cNvPr>
              <p14:cNvContentPartPr/>
              <p14:nvPr/>
            </p14:nvContentPartPr>
            <p14:xfrm>
              <a:off x="8247676" y="950771"/>
              <a:ext cx="360" cy="360"/>
            </p14:xfrm>
          </p:contentPart>
        </mc:Choice>
        <mc:Fallback xmlns="">
          <p:pic>
            <p:nvPicPr>
              <p:cNvPr id="17" name="Rukopis 16">
                <a:extLst>
                  <a:ext uri="{FF2B5EF4-FFF2-40B4-BE49-F238E27FC236}">
                    <a16:creationId xmlns:a16="http://schemas.microsoft.com/office/drawing/2014/main" id="{8344D949-4826-5494-4AAD-8E0541E037E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29676" y="933131"/>
                <a:ext cx="3600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99357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3BD9618-8594-B6FE-106D-E2E3BF5C4B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cs-CZ" dirty="0"/>
              <a:t>Brno poutnické</a:t>
            </a:r>
          </a:p>
          <a:p>
            <a:pPr>
              <a:spcAft>
                <a:spcPts val="600"/>
              </a:spcAft>
            </a:pP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89990BF-9FFC-09EC-1512-6E851D9B4C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16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4A49986-82F2-EACE-940A-119897798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78000"/>
            <a:ext cx="10753200" cy="537830"/>
          </a:xfrm>
        </p:spPr>
        <p:txBody>
          <a:bodyPr anchor="t">
            <a:normAutofit/>
          </a:bodyPr>
          <a:lstStyle/>
          <a:p>
            <a:r>
              <a:rPr lang="cs-CZ" sz="2200" dirty="0"/>
              <a:t>Bohuslav Balbín: Diva </a:t>
            </a:r>
            <a:r>
              <a:rPr lang="cs-CZ" sz="2200" dirty="0" err="1"/>
              <a:t>Turzanensis</a:t>
            </a:r>
            <a:r>
              <a:rPr lang="cs-CZ" sz="2200" dirty="0"/>
              <a:t>= Madona Tuřanská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92A786E-623C-B322-16B4-2BB99F0AA991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025236"/>
            <a:ext cx="5548620" cy="4972892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cs-CZ" sz="1800" dirty="0"/>
              <a:t>„K Panně lze dojít z Brna dvojí cestou. </a:t>
            </a:r>
            <a:r>
              <a:rPr lang="en-US" sz="1800" dirty="0"/>
              <a:t>[…]</a:t>
            </a:r>
            <a:r>
              <a:rPr lang="cs-CZ" sz="1800" dirty="0"/>
              <a:t> První cesta je vyprahlá a prašná, druhá naopak téměř vždy chladná, jelikož vede hned </a:t>
            </a:r>
            <a:r>
              <a:rPr lang="cs-CZ" sz="1800" dirty="0">
                <a:solidFill>
                  <a:schemeClr val="tx2"/>
                </a:solidFill>
              </a:rPr>
              <a:t>rozkošným lesíkem</a:t>
            </a:r>
            <a:r>
              <a:rPr lang="cs-CZ" sz="1800" dirty="0"/>
              <a:t>, který propouští málo slunečního svitu, hned </a:t>
            </a:r>
            <a:r>
              <a:rPr lang="cs-CZ" sz="1800" dirty="0">
                <a:solidFill>
                  <a:schemeClr val="accent1"/>
                </a:solidFill>
              </a:rPr>
              <a:t>loukami oplývajícími květy</a:t>
            </a:r>
            <a:r>
              <a:rPr lang="cs-CZ" sz="1800" dirty="0"/>
              <a:t>, hned kolem lučních potoků, jejichž </a:t>
            </a:r>
            <a:r>
              <a:rPr lang="cs-CZ" sz="1800" dirty="0">
                <a:solidFill>
                  <a:schemeClr val="tx2"/>
                </a:solidFill>
              </a:rPr>
              <a:t>živá voda </a:t>
            </a:r>
            <a:r>
              <a:rPr lang="cs-CZ" sz="1800" dirty="0"/>
              <a:t>září do daleka, hned </a:t>
            </a:r>
            <a:r>
              <a:rPr lang="cs-CZ" sz="1800" dirty="0">
                <a:solidFill>
                  <a:schemeClr val="tx2"/>
                </a:solidFill>
              </a:rPr>
              <a:t>překrásnými zahradami a vinicemi</a:t>
            </a:r>
            <a:r>
              <a:rPr lang="cs-CZ" sz="1800" dirty="0"/>
              <a:t>, takže </a:t>
            </a:r>
            <a:r>
              <a:rPr lang="cs-CZ" sz="1800" dirty="0">
                <a:solidFill>
                  <a:schemeClr val="accent1"/>
                </a:solidFill>
              </a:rPr>
              <a:t>vypadá jako ráj</a:t>
            </a:r>
            <a:r>
              <a:rPr lang="cs-CZ" sz="1800" dirty="0"/>
              <a:t>; a také onen lesík dodnes Brňané nenazývají jinak než </a:t>
            </a:r>
            <a:r>
              <a:rPr lang="cs-CZ" sz="1800" dirty="0">
                <a:solidFill>
                  <a:schemeClr val="accent1"/>
                </a:solidFill>
              </a:rPr>
              <a:t>Ráj</a:t>
            </a:r>
            <a:r>
              <a:rPr lang="cs-CZ" sz="1800" dirty="0"/>
              <a:t>. Hnízdí tam mnoho zpěvných ptáků, především pak </a:t>
            </a:r>
            <a:r>
              <a:rPr lang="cs-CZ" sz="1800" dirty="0">
                <a:solidFill>
                  <a:schemeClr val="accent1"/>
                </a:solidFill>
              </a:rPr>
              <a:t>slavíčků</a:t>
            </a:r>
            <a:r>
              <a:rPr lang="cs-CZ" sz="1800" dirty="0"/>
              <a:t> v hloubi hájku.“</a:t>
            </a:r>
          </a:p>
        </p:txBody>
      </p:sp>
      <p:pic>
        <p:nvPicPr>
          <p:cNvPr id="1026" name="Picture 2" descr="Jak založit květnatou louku? Zastavte vymírání hmyzu a vytvořte bzučící  okrasu zahrady plnou květů | Prima Living">
            <a:extLst>
              <a:ext uri="{FF2B5EF4-FFF2-40B4-BE49-F238E27FC236}">
                <a16:creationId xmlns:a16="http://schemas.microsoft.com/office/drawing/2014/main" id="{861B2CE3-A599-8215-CAAA-5A9C65877C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8" r="3028"/>
          <a:stretch/>
        </p:blipFill>
        <p:spPr bwMode="auto">
          <a:xfrm>
            <a:off x="6225710" y="1063057"/>
            <a:ext cx="5966290" cy="4731885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3983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DE98398-A332-FFE4-627C-9B2837C491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cs-CZ" dirty="0"/>
              <a:t>Brno poutnické</a:t>
            </a:r>
          </a:p>
          <a:p>
            <a:pPr>
              <a:spcAft>
                <a:spcPts val="600"/>
              </a:spcAft>
            </a:pP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951F000-9217-5AF4-30D0-47421040EF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17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33E1919-0319-D4B3-A435-EFC665993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77091"/>
            <a:ext cx="10753200" cy="894485"/>
          </a:xfrm>
        </p:spPr>
        <p:txBody>
          <a:bodyPr anchor="t">
            <a:noAutofit/>
          </a:bodyPr>
          <a:lstStyle/>
          <a:p>
            <a:r>
              <a:rPr lang="cs-CZ" sz="3200" dirty="0"/>
              <a:t>Bohuslav Balbín: Diva </a:t>
            </a:r>
            <a:r>
              <a:rPr lang="cs-CZ" sz="3200" dirty="0" err="1"/>
              <a:t>Turzanensis</a:t>
            </a:r>
            <a:r>
              <a:rPr lang="cs-CZ" sz="3200" dirty="0"/>
              <a:t>. Brno a Morava jako sakrální, mariánská krajina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3797688-B3BC-87F7-10D9-96EBC365A003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357745"/>
            <a:ext cx="5219998" cy="4483758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cs-CZ" sz="2000" dirty="0"/>
              <a:t>„Zdá se, že v tomto sousedství Matka Boží přebývá velmi ráda. Sídlo Tuřanské Panny je totiž umístěno tam, odkud Panna sebe sama může lépe vidět a vycházet snadno vstříc pohledům. Vidí totiž především z Tuřan (o čemž jsem se na vlastní oči přesvědčil) </a:t>
            </a:r>
            <a:r>
              <a:rPr lang="cs-CZ" sz="2000" dirty="0">
                <a:solidFill>
                  <a:schemeClr val="tx2"/>
                </a:solidFill>
              </a:rPr>
              <a:t>brněnský </a:t>
            </a:r>
            <a:r>
              <a:rPr lang="cs-CZ" sz="2000" dirty="0" err="1">
                <a:solidFill>
                  <a:schemeClr val="tx2"/>
                </a:solidFill>
              </a:rPr>
              <a:t>svatotomský</a:t>
            </a:r>
            <a:r>
              <a:rPr lang="cs-CZ" sz="2000" dirty="0">
                <a:solidFill>
                  <a:schemeClr val="tx2"/>
                </a:solidFill>
              </a:rPr>
              <a:t> obraz</a:t>
            </a:r>
            <a:r>
              <a:rPr lang="cs-CZ" sz="2000" dirty="0"/>
              <a:t>, </a:t>
            </a:r>
            <a:r>
              <a:rPr lang="en-US" sz="2000" dirty="0"/>
              <a:t>[…]</a:t>
            </a:r>
            <a:r>
              <a:rPr lang="cs-CZ" sz="2000" dirty="0"/>
              <a:t> vidí na nejzazším obzoru </a:t>
            </a:r>
            <a:r>
              <a:rPr lang="cs-CZ" sz="2000" dirty="0">
                <a:solidFill>
                  <a:schemeClr val="accent1"/>
                </a:solidFill>
              </a:rPr>
              <a:t>Mikulovské vrchy</a:t>
            </a:r>
            <a:r>
              <a:rPr lang="cs-CZ" sz="2000" dirty="0"/>
              <a:t>, na nichž </a:t>
            </a:r>
            <a:r>
              <a:rPr lang="cs-CZ" sz="2000" dirty="0" err="1"/>
              <a:t>Dietrichsteinové</a:t>
            </a:r>
            <a:r>
              <a:rPr lang="cs-CZ" sz="2000" dirty="0"/>
              <a:t> postavili úctyhodnou kapli Panně Marii Loretánské.“</a:t>
            </a:r>
          </a:p>
        </p:txBody>
      </p:sp>
      <p:pic>
        <p:nvPicPr>
          <p:cNvPr id="7" name="Obrázek 6" descr="Obsah obrázku Lidská tvář, chrám, zeď, koruna&#10;&#10;Popis byl vytvořen automaticky">
            <a:extLst>
              <a:ext uri="{FF2B5EF4-FFF2-40B4-BE49-F238E27FC236}">
                <a16:creationId xmlns:a16="http://schemas.microsoft.com/office/drawing/2014/main" id="{7462DC21-BA03-B964-C16F-F544F5DA93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57" r="9659"/>
          <a:stretch/>
        </p:blipFill>
        <p:spPr>
          <a:xfrm>
            <a:off x="6096000" y="1357745"/>
            <a:ext cx="5653434" cy="44837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85575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DD887E3-FDC2-345D-3D64-9036EFA176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Brno poutnické</a:t>
            </a:r>
          </a:p>
          <a:p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82F8D23-19BB-6D4A-5B44-FDCD04AA6E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6FCE768-68EE-86A2-F9D2-9D4C0557E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67284"/>
            <a:ext cx="10753200" cy="890397"/>
          </a:xfrm>
        </p:spPr>
        <p:txBody>
          <a:bodyPr/>
          <a:lstStyle/>
          <a:p>
            <a:r>
              <a:rPr lang="cs-CZ" dirty="0"/>
              <a:t>Poutní kniha </a:t>
            </a:r>
            <a:r>
              <a:rPr lang="cs-CZ" i="1" dirty="0" err="1"/>
              <a:t>Audolí</a:t>
            </a:r>
            <a:r>
              <a:rPr lang="cs-CZ" i="1" dirty="0"/>
              <a:t> křtinské</a:t>
            </a:r>
            <a:r>
              <a:rPr lang="cs-CZ" dirty="0"/>
              <a:t>: Maria, hluboké údolí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A0E8E2CF-D93F-84E8-EDFB-A1CCB89012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5170" y="1495678"/>
            <a:ext cx="3886742" cy="1657581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89755D6-E7B0-B36C-9020-22B746D45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170" y="3314607"/>
            <a:ext cx="3886742" cy="1710166"/>
          </a:xfrm>
          <a:prstGeom prst="rect">
            <a:avLst/>
          </a:prstGeom>
        </p:spPr>
      </p:pic>
      <p:pic>
        <p:nvPicPr>
          <p:cNvPr id="6" name="Obrázek 5" descr="Obsah obrázku venku, budova, strom, kupole&#10;&#10;Popis byl vytvořen automaticky">
            <a:extLst>
              <a:ext uri="{FF2B5EF4-FFF2-40B4-BE49-F238E27FC236}">
                <a16:creationId xmlns:a16="http://schemas.microsoft.com/office/drawing/2014/main" id="{B7D61FED-AE79-826C-6B73-ABA935A1EC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281" y="1642392"/>
            <a:ext cx="4597343" cy="304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619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D8F4AD9-954B-17FE-86E1-E5C7AA9C83F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cs-CZ" dirty="0"/>
              <a:t>Brno poutnické</a:t>
            </a:r>
          </a:p>
          <a:p>
            <a:pPr>
              <a:spcAft>
                <a:spcPts val="600"/>
              </a:spcAft>
            </a:pP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C2D51D3-2CCC-A31F-8898-F0E9AD03D8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19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CD6C851-4DFB-A1A5-6279-FF62E16B7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r>
              <a:rPr lang="cs-CZ" sz="3200" dirty="0"/>
              <a:t>Vranovské moře mariánské lásky</a:t>
            </a:r>
          </a:p>
        </p:txBody>
      </p:sp>
      <p:pic>
        <p:nvPicPr>
          <p:cNvPr id="7" name="Obrázek 6" descr="Obsah obrázku venku, obloha, tráva, budova&#10;&#10;Popis byl vytvořen automaticky">
            <a:extLst>
              <a:ext uri="{FF2B5EF4-FFF2-40B4-BE49-F238E27FC236}">
                <a16:creationId xmlns:a16="http://schemas.microsoft.com/office/drawing/2014/main" id="{EF0016E6-E0A0-C78E-519C-E7A91AFD40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" r="4629"/>
          <a:stretch/>
        </p:blipFill>
        <p:spPr>
          <a:xfrm>
            <a:off x="720000" y="1701505"/>
            <a:ext cx="5219998" cy="4139998"/>
          </a:xfrm>
          <a:prstGeom prst="rect">
            <a:avLst/>
          </a:prstGeom>
          <a:noFill/>
        </p:spPr>
      </p:pic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DC368A2-6FFA-ABD7-C372-3E911255E3F6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6251280" y="1701505"/>
            <a:ext cx="5219998" cy="413999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sz="2400" dirty="0"/>
              <a:t>„Na vranovské hoře</a:t>
            </a:r>
          </a:p>
          <a:p>
            <a:pPr marL="72000" indent="0">
              <a:spcAft>
                <a:spcPts val="600"/>
              </a:spcAft>
              <a:buNone/>
            </a:pPr>
            <a:r>
              <a:rPr lang="cs-CZ" sz="2400" dirty="0"/>
              <a:t> tam se silné moře rozplynulo</a:t>
            </a:r>
          </a:p>
          <a:p>
            <a:pPr marL="72000" indent="0">
              <a:spcAft>
                <a:spcPts val="600"/>
              </a:spcAft>
              <a:buNone/>
            </a:pPr>
            <a:r>
              <a:rPr lang="cs-CZ" sz="2400" dirty="0"/>
              <a:t> mariánské lásky</a:t>
            </a:r>
          </a:p>
          <a:p>
            <a:pPr marL="72000" indent="0">
              <a:spcAft>
                <a:spcPts val="600"/>
              </a:spcAft>
              <a:buNone/>
            </a:pPr>
            <a:r>
              <a:rPr lang="cs-CZ" sz="2400" dirty="0"/>
              <a:t> beze vší překážky naplnilo</a:t>
            </a:r>
          </a:p>
          <a:p>
            <a:pPr marL="72000" indent="0">
              <a:spcAft>
                <a:spcPts val="600"/>
              </a:spcAft>
              <a:buNone/>
            </a:pPr>
            <a:r>
              <a:rPr lang="cs-CZ" sz="2400" dirty="0"/>
              <a:t> který kraj brněnský a místo vranovský vyplnilo.“</a:t>
            </a:r>
          </a:p>
          <a:p>
            <a:pPr marL="72000" indent="0">
              <a:spcAft>
                <a:spcPts val="600"/>
              </a:spcAft>
              <a:buNone/>
            </a:pPr>
            <a:r>
              <a:rPr lang="cs-CZ" sz="2400" dirty="0"/>
              <a:t> (Kam se mám </a:t>
            </a:r>
            <a:r>
              <a:rPr lang="cs-CZ" sz="2400" dirty="0" err="1"/>
              <a:t>obrátit,Kutná</a:t>
            </a:r>
            <a:r>
              <a:rPr lang="cs-CZ" sz="2400" dirty="0"/>
              <a:t> Hora, [1751-1800?]) </a:t>
            </a:r>
          </a:p>
        </p:txBody>
      </p:sp>
    </p:spTree>
    <p:extLst>
      <p:ext uri="{BB962C8B-B14F-4D97-AF65-F5344CB8AC3E}">
        <p14:creationId xmlns:p14="http://schemas.microsoft.com/office/powerpoint/2010/main" val="48960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A33A025-8102-2EA7-FA87-FBD96CD52D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Brno poutnické</a:t>
            </a:r>
          </a:p>
          <a:p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7CE7ABF5-6621-B858-0E2F-A2C2431552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2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7F47674B-0481-A26C-5496-56D992A06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Brno a poutní místa</a:t>
            </a:r>
          </a:p>
        </p:txBody>
      </p:sp>
      <p:pic>
        <p:nvPicPr>
          <p:cNvPr id="10" name="Zástupný obsah 9" descr="Obsah obrázku text, mapa, atlas, diagram&#10;&#10;Popis byl vytvořen automaticky">
            <a:extLst>
              <a:ext uri="{FF2B5EF4-FFF2-40B4-BE49-F238E27FC236}">
                <a16:creationId xmlns:a16="http://schemas.microsoft.com/office/drawing/2014/main" id="{5C5BFEE7-CDDB-7ABB-0F40-6A87D142AA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933" y="1255528"/>
            <a:ext cx="7427545" cy="5098472"/>
          </a:xfrm>
        </p:spPr>
      </p:pic>
    </p:spTree>
    <p:extLst>
      <p:ext uri="{BB962C8B-B14F-4D97-AF65-F5344CB8AC3E}">
        <p14:creationId xmlns:p14="http://schemas.microsoft.com/office/powerpoint/2010/main" val="34076368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7DCD605-3283-580D-9CD8-016C8B5E55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Brno poutnické</a:t>
            </a:r>
          </a:p>
          <a:p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0B27182-0549-56DE-1E8B-03E14B92FA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39FB153-0123-D830-BF8A-DE060D354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78000"/>
            <a:ext cx="10753200" cy="1247600"/>
          </a:xfrm>
        </p:spPr>
        <p:txBody>
          <a:bodyPr/>
          <a:lstStyle/>
          <a:p>
            <a:r>
              <a:rPr lang="cs-CZ" dirty="0"/>
              <a:t>Sakrální krajina, kde se setkává pozemské a duchovní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2A26E87-40A5-0A2A-3684-CD45CD38C4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de-DE" dirty="0"/>
              <a:t>“[Ein Ort] verstattet einen Raum, in dem Erde und Himmel, die Göttlichen und die Sterblichen eingelassen sind</a:t>
            </a:r>
            <a:r>
              <a:rPr lang="cs-CZ" dirty="0"/>
              <a:t>.</a:t>
            </a:r>
            <a:r>
              <a:rPr lang="de-DE" dirty="0"/>
              <a:t>”</a:t>
            </a:r>
            <a:r>
              <a:rPr lang="cs-CZ" dirty="0"/>
              <a:t> Martin </a:t>
            </a:r>
            <a:r>
              <a:rPr lang="cs-CZ" dirty="0" err="1"/>
              <a:t>Heidegger</a:t>
            </a:r>
            <a:endParaRPr lang="cs-CZ" dirty="0"/>
          </a:p>
        </p:txBody>
      </p:sp>
      <p:pic>
        <p:nvPicPr>
          <p:cNvPr id="7" name="Obrázek 6" descr="Obsah obrázku venku, strom, podzim, budova&#10;&#10;Popis byl vytvořen automaticky">
            <a:extLst>
              <a:ext uri="{FF2B5EF4-FFF2-40B4-BE49-F238E27FC236}">
                <a16:creationId xmlns:a16="http://schemas.microsoft.com/office/drawing/2014/main" id="{17615058-F47E-857E-1D67-C37BE3D88A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490" y="3073400"/>
            <a:ext cx="5892799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1768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5BBABF6-C886-C49D-8745-9BE4D3E6CB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89866"/>
            <a:ext cx="7920000" cy="252000"/>
          </a:xfrm>
        </p:spPr>
        <p:txBody>
          <a:bodyPr/>
          <a:lstStyle/>
          <a:p>
            <a:r>
              <a:rPr lang="cs-CZ" dirty="0"/>
              <a:t>Brno poutnické</a:t>
            </a:r>
          </a:p>
          <a:p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59CAF41-13B7-ED71-418F-D0EF869A8F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7BEB5E1-1538-8BCC-4409-019866CE0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78000"/>
            <a:ext cx="10753200" cy="645457"/>
          </a:xfrm>
        </p:spPr>
        <p:txBody>
          <a:bodyPr/>
          <a:lstStyle/>
          <a:p>
            <a:r>
              <a:rPr lang="cs-CZ" dirty="0"/>
              <a:t>Poutní okruh Vranov</a:t>
            </a:r>
          </a:p>
        </p:txBody>
      </p:sp>
      <p:pic>
        <p:nvPicPr>
          <p:cNvPr id="7" name="Zástupný obsah 6" descr="Obsah obrázku text, mapa, diagram&#10;&#10;Popis byl vytvořen automaticky">
            <a:extLst>
              <a:ext uri="{FF2B5EF4-FFF2-40B4-BE49-F238E27FC236}">
                <a16:creationId xmlns:a16="http://schemas.microsoft.com/office/drawing/2014/main" id="{6B17CE55-0390-1C16-F022-A4B711A695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266292"/>
            <a:ext cx="7249541" cy="5032739"/>
          </a:xfr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7B87514-81D4-91F7-2BF9-C012F246356B}"/>
              </a:ext>
            </a:extLst>
          </p:cNvPr>
          <p:cNvSpPr txBox="1"/>
          <p:nvPr/>
        </p:nvSpPr>
        <p:spPr>
          <a:xfrm>
            <a:off x="8271545" y="1266293"/>
            <a:ext cx="271803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0" i="0" cap="all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HOLUBOVÁ</a:t>
            </a:r>
            <a:r>
              <a:rPr lang="cs-CZ" sz="1800" b="0" i="0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, Markéta et al. </a:t>
            </a:r>
            <a:r>
              <a:rPr lang="cs-CZ" sz="1800" b="0" i="1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Etnografický atlas Čech, Moravy a Slezska IX: duchovní a hmotné aspekty zbožné </a:t>
            </a:r>
            <a:r>
              <a:rPr lang="cs-CZ" sz="1800" b="0" i="1" dirty="0" err="1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peregrinace</a:t>
            </a:r>
            <a:r>
              <a:rPr lang="cs-CZ" sz="1800" b="0" i="0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. Vydání 1. Praha: Etnologický ústav Akademie věd České republiky, </a:t>
            </a:r>
            <a:r>
              <a:rPr lang="cs-CZ" sz="1800" b="0" i="0" dirty="0" err="1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v.v.i</a:t>
            </a:r>
            <a:r>
              <a:rPr lang="cs-CZ" sz="1800" b="0" i="0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., 2020.</a:t>
            </a:r>
            <a:endParaRPr lang="cs-CZ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534864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588099D-8093-8265-BFBC-708BA69398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Brno poutnické</a:t>
            </a:r>
          </a:p>
          <a:p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32EBB32-0A73-280C-E362-BB02633A63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DE5A633-CE75-2CE1-E19A-86538E622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Poutní okruh Tuřany</a:t>
            </a:r>
            <a:endParaRPr lang="cs-CZ" dirty="0"/>
          </a:p>
        </p:txBody>
      </p:sp>
      <p:pic>
        <p:nvPicPr>
          <p:cNvPr id="7" name="Zástupný obsah 6" descr="Obsah obrázku text, mapa, diagram, atlas&#10;&#10;Popis byl vytvořen automaticky">
            <a:extLst>
              <a:ext uri="{FF2B5EF4-FFF2-40B4-BE49-F238E27FC236}">
                <a16:creationId xmlns:a16="http://schemas.microsoft.com/office/drawing/2014/main" id="{A43D5274-3922-640F-C2C7-2183D66879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97" y="1604529"/>
            <a:ext cx="5706558" cy="4012572"/>
          </a:xfr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D34719F6-7AA5-783B-85DE-C22107D4BF79}"/>
              </a:ext>
            </a:extLst>
          </p:cNvPr>
          <p:cNvSpPr txBox="1"/>
          <p:nvPr/>
        </p:nvSpPr>
        <p:spPr>
          <a:xfrm>
            <a:off x="7340367" y="1604530"/>
            <a:ext cx="20972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0" i="0" cap="all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HOLUBOVÁ</a:t>
            </a:r>
            <a:r>
              <a:rPr lang="cs-CZ" sz="1600" b="0" i="0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, Markéta et al. </a:t>
            </a:r>
            <a:r>
              <a:rPr lang="cs-CZ" sz="1600" b="0" i="1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Etnografický atlas Čech, Moravy a Slezska IX: duchovní a hmotné aspekty zbožné </a:t>
            </a:r>
            <a:r>
              <a:rPr lang="cs-CZ" sz="1600" b="0" i="1" dirty="0" err="1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peregrinace</a:t>
            </a:r>
            <a:r>
              <a:rPr lang="cs-CZ" sz="1600" b="0" i="0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. Vydání 1. Praha: Etnologický ústav Akademie věd České republiky, </a:t>
            </a:r>
            <a:r>
              <a:rPr lang="cs-CZ" sz="1600" b="0" i="0" dirty="0" err="1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v.v.i</a:t>
            </a:r>
            <a:r>
              <a:rPr lang="cs-CZ" sz="1600" b="0" i="0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., 2020.</a:t>
            </a:r>
            <a:endParaRPr lang="cs-CZ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330694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70B12C3-2B66-F2CF-DAAE-4CF30B1239B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Brno poutnické</a:t>
            </a:r>
          </a:p>
          <a:p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5BF5FE7-66CF-21EC-C76B-447F348A8D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36BAAB1-BB98-F9A0-989E-8D434745D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IV. Propagace pomocí příběhu </a:t>
            </a:r>
          </a:p>
        </p:txBody>
      </p:sp>
      <p:pic>
        <p:nvPicPr>
          <p:cNvPr id="7" name="Zástupný obsah 6" descr="Obsah obrázku skica, obraz, umění, kresba&#10;&#10;Popis byl vytvořen automaticky">
            <a:extLst>
              <a:ext uri="{FF2B5EF4-FFF2-40B4-BE49-F238E27FC236}">
                <a16:creationId xmlns:a16="http://schemas.microsoft.com/office/drawing/2014/main" id="{17DBC1BC-B111-CD5F-9281-1F66C85B26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54" y="1452130"/>
            <a:ext cx="2781842" cy="4140200"/>
          </a:xfr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5338086-132D-3128-0838-C17E26FAC0B9}"/>
              </a:ext>
            </a:extLst>
          </p:cNvPr>
          <p:cNvSpPr txBox="1"/>
          <p:nvPr/>
        </p:nvSpPr>
        <p:spPr>
          <a:xfrm>
            <a:off x="3571497" y="1524000"/>
            <a:ext cx="274594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1.Zakladatelská </a:t>
            </a:r>
            <a:r>
              <a:rPr lang="cs-CZ" sz="2800" dirty="0" err="1">
                <a:latin typeface="+mn-lt"/>
              </a:rPr>
              <a:t>legenda,Vranov</a:t>
            </a:r>
            <a:r>
              <a:rPr lang="cs-CZ" sz="2800" dirty="0">
                <a:latin typeface="+mn-lt"/>
              </a:rPr>
              <a:t>. Uzdravení slepého maršála Viléma, 1851, </a:t>
            </a:r>
            <a:r>
              <a:rPr lang="cs-CZ" sz="2800" dirty="0" err="1">
                <a:latin typeface="+mn-lt"/>
              </a:rPr>
              <a:t>Štajnochr</a:t>
            </a:r>
            <a:r>
              <a:rPr lang="cs-CZ" sz="2800" dirty="0">
                <a:latin typeface="+mn-lt"/>
              </a:rPr>
              <a:t>: PM divotvůrkyně</a:t>
            </a:r>
          </a:p>
        </p:txBody>
      </p:sp>
      <p:pic>
        <p:nvPicPr>
          <p:cNvPr id="10" name="Obrázek 9" descr="Obsah obrázku kresba, skica, umění, osoba&#10;&#10;Popis byl vytvořen automaticky">
            <a:extLst>
              <a:ext uri="{FF2B5EF4-FFF2-40B4-BE49-F238E27FC236}">
                <a16:creationId xmlns:a16="http://schemas.microsoft.com/office/drawing/2014/main" id="{95216221-A0F9-4180-E1CE-21185C4D84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658" y="1431925"/>
            <a:ext cx="2924175" cy="4286250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59D75A16-AB71-9E7F-D325-C9B740097688}"/>
              </a:ext>
            </a:extLst>
          </p:cNvPr>
          <p:cNvSpPr txBox="1"/>
          <p:nvPr/>
        </p:nvSpPr>
        <p:spPr>
          <a:xfrm>
            <a:off x="9423833" y="1524000"/>
            <a:ext cx="26942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2.Zakladatelská legenda, nalezení sošky v popelu, Nové hrady</a:t>
            </a:r>
          </a:p>
        </p:txBody>
      </p:sp>
    </p:spTree>
    <p:extLst>
      <p:ext uri="{BB962C8B-B14F-4D97-AF65-F5344CB8AC3E}">
        <p14:creationId xmlns:p14="http://schemas.microsoft.com/office/powerpoint/2010/main" val="21543703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2120BE0-DE4A-3D00-D12F-9EAE45F646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cs-CZ" dirty="0"/>
              <a:t>Brno poutnické</a:t>
            </a:r>
          </a:p>
          <a:p>
            <a:pPr>
              <a:spcAft>
                <a:spcPts val="600"/>
              </a:spcAft>
            </a:pP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D8BEDDC-54A2-AA1B-DED4-9426547B73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24</a:t>
            </a:fld>
            <a:endParaRPr lang="cs-CZ" altLang="cs-CZ"/>
          </a:p>
        </p:txBody>
      </p:sp>
      <p:sp>
        <p:nvSpPr>
          <p:cNvPr id="3079" name="Text Placeholder 3">
            <a:extLst>
              <a:ext uri="{FF2B5EF4-FFF2-40B4-BE49-F238E27FC236}">
                <a16:creationId xmlns:a16="http://schemas.microsoft.com/office/drawing/2014/main" id="{FC534637-6390-0E16-2ABD-DC686BE0D9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/>
          <a:lstStyle/>
          <a:p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D3A2846-5F13-3A9D-1CF9-95FD9A9CC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r>
              <a:rPr lang="cs-CZ" sz="3200" dirty="0"/>
              <a:t>Příklad Křtiny: </a:t>
            </a:r>
            <a:r>
              <a:rPr lang="cs-CZ" sz="3200" dirty="0" err="1"/>
              <a:t>Audolí</a:t>
            </a:r>
            <a:r>
              <a:rPr lang="cs-CZ" sz="3200" dirty="0"/>
              <a:t> křtinské, 1665</a:t>
            </a:r>
          </a:p>
        </p:txBody>
      </p:sp>
      <p:sp>
        <p:nvSpPr>
          <p:cNvPr id="3081" name="Text Placeholder 5">
            <a:extLst>
              <a:ext uri="{FF2B5EF4-FFF2-40B4-BE49-F238E27FC236}">
                <a16:creationId xmlns:a16="http://schemas.microsoft.com/office/drawing/2014/main" id="{9543552C-DAA1-66DD-E81F-524CFFF4C21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FD697370-B501-2E49-3488-5C2D568AB924}"/>
              </a:ext>
            </a:extLst>
          </p:cNvPr>
          <p:cNvPicPr>
            <a:picLocks noGrp="1" noChangeAspect="1"/>
          </p:cNvPicPr>
          <p:nvPr>
            <p:ph idx="29"/>
          </p:nvPr>
        </p:nvPicPr>
        <p:blipFill rotWithShape="1">
          <a:blip r:embed="rId2"/>
          <a:srcRect t="19593" r="1" b="33812"/>
          <a:stretch/>
        </p:blipFill>
        <p:spPr>
          <a:xfrm>
            <a:off x="720726" y="1629789"/>
            <a:ext cx="5219998" cy="4139998"/>
          </a:xfrm>
          <a:noFill/>
        </p:spPr>
      </p:pic>
      <p:pic>
        <p:nvPicPr>
          <p:cNvPr id="3074" name="Picture 2" descr="Restaurace, hotel, kongresové centrum – Zámek Křtiny | Moravský kras">
            <a:extLst>
              <a:ext uri="{FF2B5EF4-FFF2-40B4-BE49-F238E27FC236}">
                <a16:creationId xmlns:a16="http://schemas.microsoft.com/office/drawing/2014/main" id="{C3A58283-741B-B729-6F1C-0616695105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2" r="9017" b="3"/>
          <a:stretch/>
        </p:blipFill>
        <p:spPr bwMode="auto">
          <a:xfrm>
            <a:off x="6251280" y="1701505"/>
            <a:ext cx="5219998" cy="4139998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9461785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3925E5F-B300-31B1-8437-011CCF9EAB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Brno poutnické</a:t>
            </a:r>
          </a:p>
          <a:p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CED3B9C-2986-47CB-306E-83ED0780B9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92907D4-627D-832D-61A5-AC9E1AB6F93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0360E467-7182-EA75-013B-D29448E8A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30909"/>
            <a:ext cx="10753200" cy="940667"/>
          </a:xfrm>
        </p:spPr>
        <p:txBody>
          <a:bodyPr/>
          <a:lstStyle/>
          <a:p>
            <a:r>
              <a:rPr lang="cs-CZ" i="1" dirty="0" err="1"/>
              <a:t>Audolí</a:t>
            </a:r>
            <a:r>
              <a:rPr lang="cs-CZ" i="1" dirty="0"/>
              <a:t> křtinské</a:t>
            </a:r>
            <a:r>
              <a:rPr lang="cs-CZ" dirty="0"/>
              <a:t>, historický příběh: </a:t>
            </a:r>
            <a:r>
              <a:rPr lang="cs-CZ" sz="4000" i="1" dirty="0"/>
              <a:t>Proč byl kněz pod podlahou? </a:t>
            </a:r>
            <a:endParaRPr lang="cs-CZ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64C6DCFE-C7EA-255E-19E8-73F8FE79046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88B788FA-241D-CA3F-F630-BDADE59A3591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6096000" y="1080655"/>
            <a:ext cx="5375278" cy="4904510"/>
          </a:xfrm>
        </p:spPr>
        <p:txBody>
          <a:bodyPr/>
          <a:lstStyle/>
          <a:p>
            <a:r>
              <a:rPr lang="cs-CZ" dirty="0"/>
              <a:t>„Kněz Tomáš, farář křtinský, věkem sešlý, nemoha dále, na věži pod podlahu, tu kde zvony visí, pracně se skryl: a ač i tam nepřátelé byli, po podlaze, kde on skryt ležel, chodili, však jeho </a:t>
            </a:r>
            <a:r>
              <a:rPr lang="cs-CZ" dirty="0" err="1"/>
              <a:t>nenaleznouce</a:t>
            </a:r>
            <a:r>
              <a:rPr lang="cs-CZ" dirty="0"/>
              <a:t>, do kostela </a:t>
            </a:r>
            <a:r>
              <a:rPr lang="cs-CZ" dirty="0" err="1"/>
              <a:t>ouprkem</a:t>
            </a:r>
            <a:r>
              <a:rPr lang="cs-CZ" dirty="0"/>
              <a:t> se valili, všechno, co odnésti mohli, zloupili: obrazu však zázračnému žádné škody neučinili.“</a:t>
            </a:r>
          </a:p>
        </p:txBody>
      </p:sp>
      <p:pic>
        <p:nvPicPr>
          <p:cNvPr id="9" name="Zástupný obsah 8" descr="Obsah obrázku text&#10;&#10;Popis byl vytvořen automaticky">
            <a:extLst>
              <a:ext uri="{FF2B5EF4-FFF2-40B4-BE49-F238E27FC236}">
                <a16:creationId xmlns:a16="http://schemas.microsoft.com/office/drawing/2014/main" id="{E8F97CC5-A99D-EF09-C1A0-6C2A935B60E3}"/>
              </a:ext>
            </a:extLst>
          </p:cNvPr>
          <p:cNvPicPr>
            <a:picLocks noGrp="1" noChangeAspect="1"/>
          </p:cNvPicPr>
          <p:nvPr>
            <p:ph idx="29"/>
          </p:nvPr>
        </p:nvPicPr>
        <p:blipFill>
          <a:blip r:embed="rId2"/>
          <a:stretch>
            <a:fillRect/>
          </a:stretch>
        </p:blipFill>
        <p:spPr>
          <a:xfrm>
            <a:off x="1644073" y="1227933"/>
            <a:ext cx="2567709" cy="487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7825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76607BE-A932-712B-B5B2-CFEFB607BB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wrap="square" anchor="ctr"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cs-CZ" dirty="0"/>
              <a:t>Brno poutnické</a:t>
            </a:r>
          </a:p>
          <a:p>
            <a:pPr>
              <a:spcAft>
                <a:spcPts val="600"/>
              </a:spcAft>
            </a:pP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83CC0FA-3F72-E6D6-D269-199EB9D5B5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 smtClean="0"/>
              <a:pPr>
                <a:spcAft>
                  <a:spcPts val="600"/>
                </a:spcAft>
              </a:pPr>
              <a:t>26</a:t>
            </a:fld>
            <a:endParaRPr lang="cs-CZ" altLang="cs-CZ"/>
          </a:p>
        </p:txBody>
      </p:sp>
      <p:sp>
        <p:nvSpPr>
          <p:cNvPr id="11" name="Zástupný text 10">
            <a:extLst>
              <a:ext uri="{FF2B5EF4-FFF2-40B4-BE49-F238E27FC236}">
                <a16:creationId xmlns:a16="http://schemas.microsoft.com/office/drawing/2014/main" id="{4BD7C280-A5AA-A44E-6AE5-7EFFDA9DACF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F4851C3D-6E22-CBDF-33B3-7D3C4B227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01336"/>
            <a:ext cx="10845479" cy="970240"/>
          </a:xfrm>
        </p:spPr>
        <p:txBody>
          <a:bodyPr/>
          <a:lstStyle/>
          <a:p>
            <a:r>
              <a:rPr lang="cs-CZ" i="1" dirty="0" err="1"/>
              <a:t>Audolí</a:t>
            </a:r>
            <a:r>
              <a:rPr lang="cs-CZ" i="1" dirty="0"/>
              <a:t> křtinské</a:t>
            </a:r>
            <a:r>
              <a:rPr lang="cs-CZ" dirty="0"/>
              <a:t>, zázrak: </a:t>
            </a:r>
            <a:r>
              <a:rPr lang="cs-CZ" i="1" dirty="0"/>
              <a:t>C</a:t>
            </a:r>
            <a:r>
              <a:rPr lang="cs-CZ" sz="4000" i="1" dirty="0"/>
              <a:t>o se stalo s „trpaslíčkem“?</a:t>
            </a:r>
            <a:endParaRPr lang="en-US" dirty="0"/>
          </a:p>
        </p:txBody>
      </p:sp>
      <p:sp>
        <p:nvSpPr>
          <p:cNvPr id="12" name="Zástupný text 11">
            <a:extLst>
              <a:ext uri="{FF2B5EF4-FFF2-40B4-BE49-F238E27FC236}">
                <a16:creationId xmlns:a16="http://schemas.microsoft.com/office/drawing/2014/main" id="{5BA3FB1B-D0B9-7DB2-45D5-D4E03816E3B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Zástupný obsah 8" descr="Obsah obrázku text&#10;&#10;Popis byl vytvořen automaticky">
            <a:extLst>
              <a:ext uri="{FF2B5EF4-FFF2-40B4-BE49-F238E27FC236}">
                <a16:creationId xmlns:a16="http://schemas.microsoft.com/office/drawing/2014/main" id="{3F2432DB-6CED-F2C2-E14D-6F0828F607D3}"/>
              </a:ext>
            </a:extLst>
          </p:cNvPr>
          <p:cNvPicPr>
            <a:picLocks noGrp="1" noChangeAspect="1"/>
          </p:cNvPicPr>
          <p:nvPr>
            <p:ph idx="29"/>
          </p:nvPr>
        </p:nvPicPr>
        <p:blipFill>
          <a:blip r:embed="rId2"/>
          <a:stretch>
            <a:fillRect/>
          </a:stretch>
        </p:blipFill>
        <p:spPr>
          <a:xfrm>
            <a:off x="2207303" y="1701800"/>
            <a:ext cx="2246543" cy="4140200"/>
          </a:xfrm>
          <a:prstGeom prst="rect">
            <a:avLst/>
          </a:prstGeom>
        </p:spPr>
      </p:pic>
      <p:sp>
        <p:nvSpPr>
          <p:cNvPr id="14" name="Zástupný obsah 13">
            <a:extLst>
              <a:ext uri="{FF2B5EF4-FFF2-40B4-BE49-F238E27FC236}">
                <a16:creationId xmlns:a16="http://schemas.microsoft.com/office/drawing/2014/main" id="{73C600BB-1DB8-3FF8-4532-A9D4C1D42F25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6251280" y="1171576"/>
            <a:ext cx="5219998" cy="4669927"/>
          </a:xfrm>
        </p:spPr>
        <p:txBody>
          <a:bodyPr/>
          <a:lstStyle/>
          <a:p>
            <a:r>
              <a:rPr lang="cs-CZ" sz="2400" dirty="0"/>
              <a:t>„Jako nejmenší trpaslíček, nemnoho na dvě pídě </a:t>
            </a:r>
            <a:r>
              <a:rPr lang="cs-CZ" sz="2400" dirty="0" err="1"/>
              <a:t>zvejš</a:t>
            </a:r>
            <a:r>
              <a:rPr lang="cs-CZ" sz="2400" dirty="0"/>
              <a:t> od země mohl se měřiti. Obávajíce se pak rodičové, že jim jejich syn k ohavě tak malý, uschlý a scvrklý bude, zanechavši vší světské i lidské pomoci a k duchovní se obrátili </a:t>
            </a:r>
            <a:r>
              <a:rPr lang="en-US" sz="2400" dirty="0"/>
              <a:t>[…]</a:t>
            </a:r>
            <a:r>
              <a:rPr lang="cs-CZ" sz="2400" dirty="0"/>
              <a:t>.</a:t>
            </a:r>
          </a:p>
          <a:p>
            <a:pPr marL="72000" indent="0">
              <a:buNone/>
            </a:pPr>
            <a:r>
              <a:rPr lang="cs-CZ" sz="2400" dirty="0"/>
              <a:t> Hned od toho času pomalu ho          přibývalo </a:t>
            </a:r>
            <a:r>
              <a:rPr lang="en-US" sz="2400" dirty="0"/>
              <a:t>[…]</a:t>
            </a:r>
            <a:r>
              <a:rPr lang="cs-CZ" sz="2400" dirty="0"/>
              <a:t> a nyní čerstvý a zdravý   zůstává.“ </a:t>
            </a:r>
          </a:p>
        </p:txBody>
      </p:sp>
    </p:spTree>
    <p:extLst>
      <p:ext uri="{BB962C8B-B14F-4D97-AF65-F5344CB8AC3E}">
        <p14:creationId xmlns:p14="http://schemas.microsoft.com/office/powerpoint/2010/main" val="31261523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201525A-185A-6F6E-8096-993E700CEC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cs-CZ" dirty="0"/>
              <a:t>Brno poutnické</a:t>
            </a:r>
          </a:p>
          <a:p>
            <a:pPr>
              <a:spcAft>
                <a:spcPts val="600"/>
              </a:spcAft>
            </a:pP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A281BEE-397D-67B1-70CA-62734225B0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 smtClean="0"/>
              <a:pPr>
                <a:spcAft>
                  <a:spcPts val="600"/>
                </a:spcAft>
              </a:pPr>
              <a:t>27</a:t>
            </a:fld>
            <a:endParaRPr lang="cs-CZ" altLang="cs-CZ"/>
          </a:p>
        </p:txBody>
      </p:sp>
      <p:sp>
        <p:nvSpPr>
          <p:cNvPr id="9" name="Nadpis 8">
            <a:extLst>
              <a:ext uri="{FF2B5EF4-FFF2-40B4-BE49-F238E27FC236}">
                <a16:creationId xmlns:a16="http://schemas.microsoft.com/office/drawing/2014/main" id="{48263CD2-2EA9-B99D-DCD9-C3C59AAEA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58617"/>
            <a:ext cx="10753200" cy="1159121"/>
          </a:xfrm>
        </p:spPr>
        <p:txBody>
          <a:bodyPr anchor="t">
            <a:noAutofit/>
          </a:bodyPr>
          <a:lstStyle/>
          <a:p>
            <a:r>
              <a:rPr lang="cs-CZ" sz="3200" dirty="0"/>
              <a:t>Příběh Vranov (Dub a Svatý kopeček): </a:t>
            </a:r>
            <a:r>
              <a:rPr lang="cs-CZ" sz="3200" i="1" dirty="0"/>
              <a:t>Jak pytlák Šmehlík zastřelil švédského krále</a:t>
            </a:r>
            <a:endParaRPr lang="cs-CZ" sz="3200" dirty="0"/>
          </a:p>
        </p:txBody>
      </p:sp>
      <p:pic>
        <p:nvPicPr>
          <p:cNvPr id="12" name="Zástupný obsah 11" descr="Obsah obrázku text, kniha, dopis, rukopis&#10;&#10;Popis byl vytvořen automaticky">
            <a:extLst>
              <a:ext uri="{FF2B5EF4-FFF2-40B4-BE49-F238E27FC236}">
                <a16:creationId xmlns:a16="http://schemas.microsoft.com/office/drawing/2014/main" id="{DB42EFB8-8C9A-FCFC-B256-394EFC411B22}"/>
              </a:ext>
            </a:extLst>
          </p:cNvPr>
          <p:cNvPicPr>
            <a:picLocks noGrp="1" noChangeAspect="1"/>
          </p:cNvPicPr>
          <p:nvPr>
            <p:ph idx="29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697004"/>
            <a:ext cx="5376000" cy="4031999"/>
          </a:xfrm>
          <a:noFill/>
        </p:spPr>
      </p:pic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A3B8B467-DAC5-B94A-BE06-0EE789B2C920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6251280" y="1701505"/>
            <a:ext cx="5219998" cy="4139998"/>
          </a:xfrm>
        </p:spPr>
        <p:txBody>
          <a:bodyPr/>
          <a:lstStyle/>
          <a:p>
            <a:r>
              <a:rPr lang="cs-CZ" dirty="0"/>
              <a:t>„Však z božího dopuštění </a:t>
            </a:r>
          </a:p>
          <a:p>
            <a:pPr marL="72000" indent="0">
              <a:buNone/>
            </a:pPr>
            <a:r>
              <a:rPr lang="cs-CZ" dirty="0" err="1"/>
              <a:t>švejdský</a:t>
            </a:r>
            <a:r>
              <a:rPr lang="cs-CZ" dirty="0"/>
              <a:t> král svůj konec vzal,</a:t>
            </a:r>
          </a:p>
          <a:p>
            <a:pPr marL="72000" indent="0">
              <a:buNone/>
            </a:pPr>
            <a:r>
              <a:rPr lang="cs-CZ" dirty="0"/>
              <a:t>neb v tom lese v prázdné lípě</a:t>
            </a:r>
          </a:p>
          <a:p>
            <a:pPr marL="72000" indent="0">
              <a:buNone/>
            </a:pPr>
            <a:r>
              <a:rPr lang="cs-CZ" dirty="0"/>
              <a:t>jeden </a:t>
            </a:r>
            <a:r>
              <a:rPr lang="cs-CZ" dirty="0" err="1"/>
              <a:t>raubšíc</a:t>
            </a:r>
            <a:r>
              <a:rPr lang="cs-CZ" dirty="0"/>
              <a:t> naň číhal.</a:t>
            </a:r>
          </a:p>
          <a:p>
            <a:pPr marL="72000" indent="0">
              <a:buNone/>
            </a:pPr>
            <a:r>
              <a:rPr lang="cs-CZ" dirty="0"/>
              <a:t>Z </a:t>
            </a:r>
            <a:r>
              <a:rPr lang="cs-CZ" dirty="0" err="1"/>
              <a:t>Otínovse</a:t>
            </a:r>
            <a:r>
              <a:rPr lang="cs-CZ" dirty="0"/>
              <a:t> byl rozený, </a:t>
            </a:r>
          </a:p>
          <a:p>
            <a:pPr marL="72000" indent="0">
              <a:buNone/>
            </a:pPr>
            <a:r>
              <a:rPr lang="cs-CZ" dirty="0"/>
              <a:t>Šmehlík měl příjmení,</a:t>
            </a:r>
          </a:p>
          <a:p>
            <a:pPr marL="72000" indent="0">
              <a:buNone/>
            </a:pPr>
            <a:r>
              <a:rPr lang="cs-CZ" dirty="0"/>
              <a:t>v tom lese krále zastřelil,</a:t>
            </a:r>
          </a:p>
          <a:p>
            <a:pPr marL="72000" indent="0">
              <a:buNone/>
            </a:pPr>
            <a:r>
              <a:rPr lang="cs-CZ" dirty="0"/>
              <a:t>Bůh mu požehnal zbrani.“ </a:t>
            </a:r>
            <a:endParaRPr lang="en-US" dirty="0"/>
          </a:p>
        </p:txBody>
      </p:sp>
      <p:pic>
        <p:nvPicPr>
          <p:cNvPr id="14" name="Obrázek 13" descr="Obsah obrázku obraz, Lidská tvář, oblečení, portrét&#10;&#10;Popis byl vytvořen automaticky">
            <a:extLst>
              <a:ext uri="{FF2B5EF4-FFF2-40B4-BE49-F238E27FC236}">
                <a16:creationId xmlns:a16="http://schemas.microsoft.com/office/drawing/2014/main" id="{58766047-20C3-87FA-4565-9AC6DD365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827" y="3852800"/>
            <a:ext cx="1005840" cy="138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4899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FE110CD-BC02-054A-08DE-FED94324E4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Brno poutnické</a:t>
            </a:r>
          </a:p>
          <a:p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2BBECF9-8920-8300-CD88-04DBC61FC5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F5AE058-CB21-1CC1-C615-5E22C744F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49382"/>
            <a:ext cx="10753200" cy="922194"/>
          </a:xfrm>
        </p:spPr>
        <p:txBody>
          <a:bodyPr/>
          <a:lstStyle/>
          <a:p>
            <a:r>
              <a:rPr lang="cs-CZ" dirty="0"/>
              <a:t>Příklad Žarošice (a Vranov): Jak turecký hejtman kouřil při mši a co z toho bylo</a:t>
            </a:r>
          </a:p>
        </p:txBody>
      </p:sp>
      <p:pic>
        <p:nvPicPr>
          <p:cNvPr id="8" name="Zástupný obsah 7" descr="Obsah obrázku text, rukopis, Písmo, menu&#10;&#10;Popis byl vytvořen automaticky">
            <a:extLst>
              <a:ext uri="{FF2B5EF4-FFF2-40B4-BE49-F238E27FC236}">
                <a16:creationId xmlns:a16="http://schemas.microsoft.com/office/drawing/2014/main" id="{E3C71FCF-5F20-BB65-C347-4DDC54D09530}"/>
              </a:ext>
            </a:extLst>
          </p:cNvPr>
          <p:cNvPicPr>
            <a:picLocks noGrp="1" noChangeAspect="1"/>
          </p:cNvPicPr>
          <p:nvPr>
            <p:ph idx="2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636" y="1422400"/>
            <a:ext cx="2558155" cy="4419600"/>
          </a:xfrm>
        </p:spPr>
      </p:pic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A878EA8-40B0-1C5C-F5C2-AA9365FDD88A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6234545" y="1421902"/>
            <a:ext cx="5236733" cy="4559447"/>
          </a:xfrm>
        </p:spPr>
        <p:txBody>
          <a:bodyPr/>
          <a:lstStyle/>
          <a:p>
            <a:r>
              <a:rPr lang="cs-CZ" dirty="0"/>
              <a:t>„Právě kněz mši svatou sloužil</a:t>
            </a:r>
          </a:p>
          <a:p>
            <a:pPr marL="72000" indent="0">
              <a:buNone/>
            </a:pPr>
            <a:r>
              <a:rPr lang="cs-CZ" dirty="0"/>
              <a:t>a generál tabák kouřil,</a:t>
            </a:r>
          </a:p>
          <a:p>
            <a:pPr marL="72000" indent="0">
              <a:buNone/>
            </a:pPr>
            <a:r>
              <a:rPr lang="cs-CZ" dirty="0"/>
              <a:t>sedě na voze naň hleděl,</a:t>
            </a:r>
          </a:p>
          <a:p>
            <a:pPr marL="72000" indent="0">
              <a:buNone/>
            </a:pPr>
            <a:r>
              <a:rPr lang="cs-CZ" dirty="0"/>
              <a:t>Zdaliž by něco nevyzvěděl.</a:t>
            </a:r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r>
              <a:rPr lang="cs-CZ" dirty="0"/>
              <a:t>Kněz pořád mši svatou konal,</a:t>
            </a:r>
          </a:p>
          <a:p>
            <a:pPr marL="72000" indent="0">
              <a:buNone/>
            </a:pPr>
            <a:r>
              <a:rPr lang="cs-CZ" dirty="0"/>
              <a:t>Tělo Boží pozdvihoval,</a:t>
            </a:r>
          </a:p>
          <a:p>
            <a:pPr marL="72000" indent="0">
              <a:buNone/>
            </a:pPr>
            <a:r>
              <a:rPr lang="cs-CZ" dirty="0"/>
              <a:t>ten pohan byl na tom místě</a:t>
            </a:r>
          </a:p>
          <a:p>
            <a:pPr marL="72000" indent="0">
              <a:buNone/>
            </a:pPr>
            <a:r>
              <a:rPr lang="cs-CZ" dirty="0"/>
              <a:t>oslepen </a:t>
            </a:r>
            <a:r>
              <a:rPr lang="cs-CZ" dirty="0" err="1"/>
              <a:t>jestiť</a:t>
            </a:r>
            <a:r>
              <a:rPr lang="cs-CZ" dirty="0"/>
              <a:t> zajisté.“</a:t>
            </a:r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r>
              <a:rPr lang="cs-CZ" dirty="0">
                <a:hlinkClick r:id="rId3"/>
              </a:rPr>
              <a:t>- Maria </a:t>
            </a:r>
            <a:r>
              <a:rPr lang="cs-CZ" dirty="0" err="1">
                <a:hlinkClick r:id="rId3"/>
              </a:rPr>
              <a:t>Žarošská</a:t>
            </a:r>
            <a:r>
              <a:rPr lang="cs-CZ" dirty="0">
                <a:hlinkClick r:id="rId3"/>
              </a:rPr>
              <a:t> (muni.cz)</a:t>
            </a: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733808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F3BFD52-6CF3-CD25-8809-6860BAB775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cs-CZ" dirty="0"/>
              <a:t>Brno poutnické</a:t>
            </a:r>
          </a:p>
          <a:p>
            <a:pPr>
              <a:spcAft>
                <a:spcPts val="600"/>
              </a:spcAft>
            </a:pP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2C38E4D-8407-0B9F-056D-1DCB131F88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29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F194764-2E7B-4BE0-811B-8E31BBAEE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r>
              <a:rPr lang="cs-CZ" sz="3200" dirty="0"/>
              <a:t>„Obracení“ poutních písní (včetně příběhů)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D654F50-E086-5B6D-9187-046FD17C9A9C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476462"/>
            <a:ext cx="5950804" cy="4365041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cs-CZ" sz="2000" dirty="0"/>
              <a:t>Většinou byla píseň „obrácena“ pouhou </a:t>
            </a:r>
            <a:r>
              <a:rPr lang="cs-CZ" sz="2000" b="1" dirty="0"/>
              <a:t>záměnou názvu </a:t>
            </a:r>
            <a:r>
              <a:rPr lang="cs-CZ" sz="2000" dirty="0"/>
              <a:t>kultu:</a:t>
            </a:r>
          </a:p>
          <a:p>
            <a:pPr>
              <a:spcAft>
                <a:spcPts val="600"/>
              </a:spcAft>
            </a:pPr>
            <a:r>
              <a:rPr lang="cs-CZ" sz="2000" i="1" dirty="0"/>
              <a:t>Tato píseň se zpívat může: k Panně Marii Boleslavské, Bzenecké, Hostýnské, Křtinské, </a:t>
            </a:r>
            <a:r>
              <a:rPr lang="cs-CZ" sz="2000" i="1" dirty="0" err="1"/>
              <a:t>Provodovské</a:t>
            </a:r>
            <a:r>
              <a:rPr lang="cs-CZ" sz="2000" i="1" dirty="0"/>
              <a:t>, </a:t>
            </a:r>
            <a:r>
              <a:rPr lang="cs-CZ" sz="2000" i="1" dirty="0" err="1"/>
              <a:t>Vambeřické</a:t>
            </a:r>
            <a:r>
              <a:rPr lang="cs-CZ" sz="2000" i="1" dirty="0"/>
              <a:t>, </a:t>
            </a:r>
            <a:r>
              <a:rPr lang="cs-CZ" sz="2000" i="1" dirty="0" err="1"/>
              <a:t>Štípské</a:t>
            </a:r>
            <a:r>
              <a:rPr lang="cs-CZ" sz="2000" i="1" dirty="0"/>
              <a:t>, Žarošické, atd.</a:t>
            </a:r>
          </a:p>
          <a:p>
            <a:pPr>
              <a:spcAft>
                <a:spcPts val="600"/>
              </a:spcAft>
            </a:pPr>
            <a:r>
              <a:rPr lang="cs-CZ" sz="2000" dirty="0"/>
              <a:t>„autorství“: široká škála práce s textem, od  tvorby po nahrazení jednoho slova, novou edici</a:t>
            </a:r>
            <a:r>
              <a:rPr lang="cs-CZ" sz="2000" i="1" dirty="0"/>
              <a:t> </a:t>
            </a:r>
            <a:r>
              <a:rPr lang="cs-CZ" sz="2000" dirty="0"/>
              <a:t> (Vranov: </a:t>
            </a:r>
            <a:r>
              <a:rPr lang="cs-CZ" sz="2000" i="1" dirty="0"/>
              <a:t>Všecko se raduje, slunéčko svítí</a:t>
            </a:r>
            <a:r>
              <a:rPr lang="cs-CZ" sz="2000" dirty="0"/>
              <a:t> uvádí 3 autory)</a:t>
            </a:r>
            <a:endParaRPr lang="cs-CZ" sz="2000" i="1" dirty="0"/>
          </a:p>
        </p:txBody>
      </p:sp>
      <p:pic>
        <p:nvPicPr>
          <p:cNvPr id="2050" name="Picture 2" descr="Recyklace – Wikipedie">
            <a:extLst>
              <a:ext uri="{FF2B5EF4-FFF2-40B4-BE49-F238E27FC236}">
                <a16:creationId xmlns:a16="http://schemas.microsoft.com/office/drawing/2014/main" id="{510CB41B-B086-48B6-8649-AA34FD441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97975" y="1701505"/>
            <a:ext cx="4380949" cy="4139998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973236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5EFF14C-7FC9-331C-8E71-7B4017AED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78000"/>
            <a:ext cx="10753200" cy="1035164"/>
          </a:xfrm>
        </p:spPr>
        <p:txBody>
          <a:bodyPr anchor="t">
            <a:noAutofit/>
          </a:bodyPr>
          <a:lstStyle/>
          <a:p>
            <a:r>
              <a:rPr lang="cs-CZ" dirty="0"/>
              <a:t>Proč lidé chodí na poutě? Pište prosím v </a:t>
            </a:r>
            <a:r>
              <a:rPr lang="cs-CZ" dirty="0" err="1"/>
              <a:t>jamboardu</a:t>
            </a:r>
            <a:endParaRPr lang="cs-CZ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38638B8-4DE1-64AB-202E-0B4553660D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cs-CZ" dirty="0"/>
              <a:t>Brno poutnické</a:t>
            </a:r>
          </a:p>
          <a:p>
            <a:pPr>
              <a:spcAft>
                <a:spcPts val="600"/>
              </a:spcAft>
            </a:pP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A6CD663-E31F-2B2C-A23A-33D6F64264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3</a:t>
            </a:fld>
            <a:endParaRPr lang="cs-CZ" alt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FA4473A-4A06-094F-D1A4-5E5DE857A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7735" y="2596845"/>
            <a:ext cx="4125465" cy="3208441"/>
          </a:xfrm>
        </p:spPr>
        <p:txBody>
          <a:bodyPr>
            <a:normAutofit/>
          </a:bodyPr>
          <a:lstStyle/>
          <a:p>
            <a:pPr marL="72000" indent="0">
              <a:spcAft>
                <a:spcPts val="600"/>
              </a:spcAft>
              <a:buNone/>
            </a:pPr>
            <a:endParaRPr lang="cs-CZ" dirty="0"/>
          </a:p>
          <a:p>
            <a:pPr>
              <a:spcAft>
                <a:spcPts val="600"/>
              </a:spcAft>
            </a:pPr>
            <a:endParaRPr lang="cs-CZ" dirty="0"/>
          </a:p>
        </p:txBody>
      </p:sp>
      <p:pic>
        <p:nvPicPr>
          <p:cNvPr id="8" name="Obrázek 7" descr="Obsah obrázku vzor, steh, černobílý&#10;&#10;Popis byl vytvořen automaticky">
            <a:extLst>
              <a:ext uri="{FF2B5EF4-FFF2-40B4-BE49-F238E27FC236}">
                <a16:creationId xmlns:a16="http://schemas.microsoft.com/office/drawing/2014/main" id="{3C26E96F-E587-89EA-E77C-5EC984D65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735" y="1692002"/>
            <a:ext cx="4471774" cy="4139998"/>
          </a:xfrm>
          <a:prstGeom prst="rect">
            <a:avLst/>
          </a:prstGeom>
          <a:noFill/>
        </p:spPr>
      </p:pic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B6D5276-A5FE-705B-68D0-5DD73F1B9F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/>
          <a:lstStyle/>
          <a:p>
            <a:endParaRPr lang="en-US"/>
          </a:p>
        </p:txBody>
      </p:sp>
      <p:pic>
        <p:nvPicPr>
          <p:cNvPr id="2050" name="Picture 2" descr="Cesta do Santiaga je opět volná, zahraniční poutníci se vrátí v červenci -  Radio Proglas">
            <a:extLst>
              <a:ext uri="{FF2B5EF4-FFF2-40B4-BE49-F238E27FC236}">
                <a16:creationId xmlns:a16="http://schemas.microsoft.com/office/drawing/2014/main" id="{4183E952-3D75-09EC-FED8-01C373722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235" y="1797321"/>
            <a:ext cx="5642659" cy="376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0690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6D36141-4A66-3B81-999A-44DBF35E16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Brno poutnické</a:t>
            </a:r>
          </a:p>
          <a:p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7C89CF4-DC67-D29A-1030-A76DF60A9D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C1591D6-FABE-5EBE-B4A0-58555B02A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78000"/>
            <a:ext cx="10753200" cy="793576"/>
          </a:xfrm>
        </p:spPr>
        <p:txBody>
          <a:bodyPr/>
          <a:lstStyle/>
          <a:p>
            <a:r>
              <a:rPr lang="cs-CZ" dirty="0"/>
              <a:t>Naše, nebo vaše? Vranov versus Svatá Hora </a:t>
            </a:r>
          </a:p>
        </p:txBody>
      </p:sp>
      <p:pic>
        <p:nvPicPr>
          <p:cNvPr id="7" name="Zástupný obsah 6" descr="Obsah obrázku text, snímek obrazovky, Písmo, dokument&#10;&#10;Popis byl vytvořen automaticky">
            <a:extLst>
              <a:ext uri="{FF2B5EF4-FFF2-40B4-BE49-F238E27FC236}">
                <a16:creationId xmlns:a16="http://schemas.microsoft.com/office/drawing/2014/main" id="{13901AB9-B3D9-6EFC-28D0-6FE7F31AB8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636" y="1059684"/>
            <a:ext cx="4546386" cy="5062095"/>
          </a:xfr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02A0D2D0-7CE6-5924-58F5-74E6409988E1}"/>
              </a:ext>
            </a:extLst>
          </p:cNvPr>
          <p:cNvSpPr txBox="1"/>
          <p:nvPr/>
        </p:nvSpPr>
        <p:spPr>
          <a:xfrm>
            <a:off x="8237990" y="1171576"/>
            <a:ext cx="22314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Píseň Vychvalujte/Pochvalujte pahrbkové, lesy a doliny</a:t>
            </a:r>
          </a:p>
        </p:txBody>
      </p:sp>
    </p:spTree>
    <p:extLst>
      <p:ext uri="{BB962C8B-B14F-4D97-AF65-F5344CB8AC3E}">
        <p14:creationId xmlns:p14="http://schemas.microsoft.com/office/powerpoint/2010/main" val="9017355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F9242D7-B1B6-EED5-51AA-26754C19D1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Brno poutnické</a:t>
            </a:r>
          </a:p>
          <a:p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5D6D754-6959-A2E5-F23C-15AFB02AC3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54CDAE4-CB5B-0DF3-D066-C3FF22CF4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snadno změnit literární krajinu…</a:t>
            </a:r>
          </a:p>
        </p:txBody>
      </p:sp>
      <p:pic>
        <p:nvPicPr>
          <p:cNvPr id="7" name="Zástupný obsah 6" descr="Obsah obrázku text, snímek obrazovky, Písmo, číslo&#10;&#10;Popis byl vytvořen automaticky">
            <a:extLst>
              <a:ext uri="{FF2B5EF4-FFF2-40B4-BE49-F238E27FC236}">
                <a16:creationId xmlns:a16="http://schemas.microsoft.com/office/drawing/2014/main" id="{E3E1C6DE-E7F7-D1F6-BDC0-A3B9FA6B86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209" y="1447068"/>
            <a:ext cx="4307449" cy="4307449"/>
          </a:xfrm>
        </p:spPr>
      </p:pic>
    </p:spTree>
    <p:extLst>
      <p:ext uri="{BB962C8B-B14F-4D97-AF65-F5344CB8AC3E}">
        <p14:creationId xmlns:p14="http://schemas.microsoft.com/office/powerpoint/2010/main" val="10400162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4E3BFD0-121E-F01F-CD5F-2B6A2C1069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Brno poutnické</a:t>
            </a:r>
          </a:p>
          <a:p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081C0AD-7D12-3415-2847-9471D4824F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D1CB610-D9C8-8307-1819-F8094C791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…či postavy (svaté i historické)</a:t>
            </a:r>
          </a:p>
        </p:txBody>
      </p:sp>
      <p:pic>
        <p:nvPicPr>
          <p:cNvPr id="7" name="Zástupný obsah 6" descr="Obsah obrázku text, menu, snímek obrazovky, Písmo&#10;&#10;Popis byl vytvořen automaticky">
            <a:extLst>
              <a:ext uri="{FF2B5EF4-FFF2-40B4-BE49-F238E27FC236}">
                <a16:creationId xmlns:a16="http://schemas.microsoft.com/office/drawing/2014/main" id="{9BB7514F-875C-AC78-154B-41ADD645AA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266" y="1267015"/>
            <a:ext cx="3654661" cy="4865543"/>
          </a:xfrm>
        </p:spPr>
      </p:pic>
      <p:pic>
        <p:nvPicPr>
          <p:cNvPr id="6" name="Obrázek 5" descr="Obsah obrázku obraz, umění, mytologie, Výtvarné umění&#10;&#10;Popis byl vytvořen automaticky">
            <a:extLst>
              <a:ext uri="{FF2B5EF4-FFF2-40B4-BE49-F238E27FC236}">
                <a16:creationId xmlns:a16="http://schemas.microsoft.com/office/drawing/2014/main" id="{9ED313BF-BAD2-04F7-7D9B-808059C721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208" y="1267016"/>
            <a:ext cx="2896800" cy="4865543"/>
          </a:xfrm>
          <a:prstGeom prst="rect">
            <a:avLst/>
          </a:prstGeom>
        </p:spPr>
      </p:pic>
      <p:pic>
        <p:nvPicPr>
          <p:cNvPr id="9" name="Obrázek 8" descr="Obsah obrázku socha, Lidská tvář, umění, oblečení&#10;&#10;Popis byl vytvořen automaticky">
            <a:extLst>
              <a:ext uri="{FF2B5EF4-FFF2-40B4-BE49-F238E27FC236}">
                <a16:creationId xmlns:a16="http://schemas.microsoft.com/office/drawing/2014/main" id="{487DF0F7-B09F-351B-197F-9E764799AA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44" y="1190793"/>
            <a:ext cx="1217478" cy="2389300"/>
          </a:xfrm>
          <a:prstGeom prst="rect">
            <a:avLst/>
          </a:prstGeom>
        </p:spPr>
      </p:pic>
      <p:pic>
        <p:nvPicPr>
          <p:cNvPr id="11" name="Obrázek 10" descr="Obsah obrázku obraz, Lidská tvář, umění, Prorok&#10;&#10;Popis byl vytvořen automaticky">
            <a:extLst>
              <a:ext uri="{FF2B5EF4-FFF2-40B4-BE49-F238E27FC236}">
                <a16:creationId xmlns:a16="http://schemas.microsoft.com/office/drawing/2014/main" id="{942404A1-2C7B-3453-E3E8-60ED3442FC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108" y="4561655"/>
            <a:ext cx="2151518" cy="1570903"/>
          </a:xfrm>
          <a:prstGeom prst="rect">
            <a:avLst/>
          </a:prstGeom>
        </p:spPr>
      </p:pic>
      <p:sp>
        <p:nvSpPr>
          <p:cNvPr id="12" name="Šipka: dolů 11">
            <a:extLst>
              <a:ext uri="{FF2B5EF4-FFF2-40B4-BE49-F238E27FC236}">
                <a16:creationId xmlns:a16="http://schemas.microsoft.com/office/drawing/2014/main" id="{527168D9-CB36-FCF2-2C79-1F99C547E905}"/>
              </a:ext>
            </a:extLst>
          </p:cNvPr>
          <p:cNvSpPr/>
          <p:nvPr/>
        </p:nvSpPr>
        <p:spPr bwMode="auto">
          <a:xfrm>
            <a:off x="1894540" y="3497350"/>
            <a:ext cx="484632" cy="97840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448560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08C451E-BFD3-EF32-AD1E-F4A53E1400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cs-CZ" dirty="0"/>
              <a:t>Brno poutnické</a:t>
            </a:r>
          </a:p>
          <a:p>
            <a:pPr>
              <a:spcAft>
                <a:spcPts val="600"/>
              </a:spcAft>
            </a:pP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86165EA-B957-499C-55CA-10AC5B98CA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33</a:t>
            </a:fld>
            <a:endParaRPr lang="cs-CZ" altLang="cs-CZ"/>
          </a:p>
        </p:txBody>
      </p:sp>
      <p:sp>
        <p:nvSpPr>
          <p:cNvPr id="1031" name="Title 3">
            <a:extLst>
              <a:ext uri="{FF2B5EF4-FFF2-40B4-BE49-F238E27FC236}">
                <a16:creationId xmlns:a16="http://schemas.microsoft.com/office/drawing/2014/main" id="{B16B63B7-1B47-BA47-790B-A370D14C8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Poutní písně a populární kultura</a:t>
            </a: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C435CC6-4864-43A8-8224-B78688B03E58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701504"/>
            <a:ext cx="5219998" cy="414511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sz="2000" dirty="0"/>
              <a:t>John Fiske: „texty populární kultury nemají charakter završených objektů – proto jejich hranice působí </a:t>
            </a:r>
            <a:r>
              <a:rPr lang="cs-CZ" sz="2000" dirty="0">
                <a:solidFill>
                  <a:schemeClr val="accent1"/>
                </a:solidFill>
              </a:rPr>
              <a:t>zcela prostupným dojmem</a:t>
            </a:r>
            <a:r>
              <a:rPr lang="cs-CZ" sz="2000" dirty="0"/>
              <a:t>. </a:t>
            </a:r>
            <a:r>
              <a:rPr lang="cs-CZ" sz="2000" dirty="0">
                <a:solidFill>
                  <a:schemeClr val="tx2"/>
                </a:solidFill>
              </a:rPr>
              <a:t>Jeden text vplývá v druhý stejně snadno, jako tyto texty vplývají do každodenních životů.</a:t>
            </a:r>
            <a:r>
              <a:rPr lang="cs-CZ" sz="2000" dirty="0"/>
              <a:t> Populární kultura funguje pouze v intertextové cirkulaci […].“</a:t>
            </a:r>
          </a:p>
          <a:p>
            <a:pPr marL="72000" indent="0">
              <a:spcAft>
                <a:spcPts val="600"/>
              </a:spcAft>
              <a:buNone/>
            </a:pPr>
            <a:r>
              <a:rPr lang="cs-CZ" sz="2000" dirty="0"/>
              <a:t>(FISKE, John. Jak rozumět populární kultuře. Praha: Akropolis, 2017, s. 209)</a:t>
            </a:r>
          </a:p>
        </p:txBody>
      </p:sp>
      <p:pic>
        <p:nvPicPr>
          <p:cNvPr id="1026" name="Picture 2" descr="In Memoriam, John Fiske – Department of Communication Arts ...">
            <a:extLst>
              <a:ext uri="{FF2B5EF4-FFF2-40B4-BE49-F238E27FC236}">
                <a16:creationId xmlns:a16="http://schemas.microsoft.com/office/drawing/2014/main" id="{ED9656A8-8A78-9B9D-E506-E9260EFF6F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0" b="8204"/>
          <a:stretch/>
        </p:blipFill>
        <p:spPr bwMode="auto">
          <a:xfrm>
            <a:off x="6251280" y="1701504"/>
            <a:ext cx="5219998" cy="4145113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6226839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B3C7570-8A96-2824-F7AF-342C721815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cs-CZ" dirty="0"/>
              <a:t>Brno poutnické</a:t>
            </a:r>
          </a:p>
          <a:p>
            <a:pPr>
              <a:spcAft>
                <a:spcPts val="600"/>
              </a:spcAft>
            </a:pP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C4DACA6-F591-8C3F-2932-8712464F83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 smtClean="0"/>
              <a:pPr>
                <a:spcAft>
                  <a:spcPts val="600"/>
                </a:spcAft>
              </a:pPr>
              <a:t>34</a:t>
            </a:fld>
            <a:endParaRPr lang="cs-CZ" alt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06BF8486-7253-476C-DC1E-391F1E09A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r>
              <a:rPr lang="cs-CZ" sz="3200" dirty="0"/>
              <a:t>Poutní místa: místa kolektivní paměti (Pierre Nora)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1A4B7B07-C4EA-D1DF-336E-AB6ABDDFC9B7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1558072"/>
            <a:ext cx="5219998" cy="4579927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000" b="0" i="0" u="none" strike="noStrike" dirty="0">
                <a:effectLst/>
              </a:rPr>
              <a:t>Memory is life, borne by living societies founded in its name. It remains in </a:t>
            </a:r>
            <a:r>
              <a:rPr lang="en-US" sz="2000" i="0" u="none" strike="noStrike" dirty="0">
                <a:solidFill>
                  <a:schemeClr val="tx2"/>
                </a:solidFill>
                <a:effectLst/>
              </a:rPr>
              <a:t>permanent evolution, open to the dialectic of remembering and forgetting, unconscious of its successive deformations, vulnerable to manipulation and appropriation </a:t>
            </a:r>
            <a:r>
              <a:rPr lang="en-US" sz="2000" i="0" u="none" strike="noStrike" dirty="0">
                <a:effectLst/>
              </a:rPr>
              <a:t>[…]</a:t>
            </a:r>
            <a:r>
              <a:rPr lang="cs-CZ" sz="2000" i="0" u="none" strike="noStrike" dirty="0">
                <a:effectLst/>
              </a:rPr>
              <a:t> </a:t>
            </a:r>
            <a:r>
              <a:rPr lang="en-US" sz="2000" i="0" u="none" strike="noStrike" dirty="0">
                <a:effectLst/>
              </a:rPr>
              <a:t>Memory is a perpetually actual phenomenon, a </a:t>
            </a:r>
            <a:r>
              <a:rPr lang="en-US" sz="2000" i="0" u="none" strike="noStrike" dirty="0">
                <a:solidFill>
                  <a:schemeClr val="accent1"/>
                </a:solidFill>
                <a:effectLst/>
              </a:rPr>
              <a:t>bond tying us to the eternal present </a:t>
            </a:r>
            <a:r>
              <a:rPr lang="en-US" sz="2000" b="0" i="0" u="none" strike="noStrike" dirty="0">
                <a:effectLst/>
              </a:rPr>
              <a:t>[…]</a:t>
            </a:r>
            <a:r>
              <a:rPr lang="cs-CZ" sz="2000" b="0" i="0" u="none" strike="noStrike" dirty="0">
                <a:effectLst/>
              </a:rPr>
              <a:t>. </a:t>
            </a:r>
            <a:r>
              <a:rPr lang="en-US" sz="2000" b="0" i="0" u="none" strike="noStrike" dirty="0">
                <a:effectLst/>
              </a:rPr>
              <a:t>” </a:t>
            </a:r>
            <a:r>
              <a:rPr lang="cs-CZ" sz="2000" b="0" i="0" u="none" strike="noStrike" dirty="0">
                <a:effectLst/>
              </a:rPr>
              <a:t>Pierre Nora</a:t>
            </a:r>
            <a:endParaRPr lang="cs-CZ" sz="2000" dirty="0"/>
          </a:p>
        </p:txBody>
      </p:sp>
      <p:pic>
        <p:nvPicPr>
          <p:cNvPr id="10" name="Obrázek 9" descr="Obsah obrázku osoba, Lidská tvář, oblečení, vrásky&#10;&#10;Popis byl vytvořen automaticky">
            <a:extLst>
              <a:ext uri="{FF2B5EF4-FFF2-40B4-BE49-F238E27FC236}">
                <a16:creationId xmlns:a16="http://schemas.microsoft.com/office/drawing/2014/main" id="{0E263B26-F53F-2A9B-7F6A-8A6481BAD6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3" r="1" b="26762"/>
          <a:stretch/>
        </p:blipFill>
        <p:spPr>
          <a:xfrm>
            <a:off x="6274276" y="1719743"/>
            <a:ext cx="5197002" cy="4121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583788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749801A-B102-D5CC-83EC-84CE4312EB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Brno poutnické</a:t>
            </a:r>
          </a:p>
          <a:p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6FF583F-F91E-2C1D-25EA-B13B8E6C59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BDD1AAB4-6026-E636-D417-775A4E61A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78000"/>
            <a:ext cx="10753200" cy="933564"/>
          </a:xfrm>
        </p:spPr>
        <p:txBody>
          <a:bodyPr/>
          <a:lstStyle/>
          <a:p>
            <a:r>
              <a:rPr lang="cs-CZ" dirty="0"/>
              <a:t>Bonus: příběhy ve vzpomínkách. Kniha intencí Vranov, 1869</a:t>
            </a:r>
            <a:br>
              <a:rPr lang="cs-CZ" dirty="0"/>
            </a:br>
            <a:endParaRPr lang="cs-CZ" dirty="0"/>
          </a:p>
        </p:txBody>
      </p:sp>
      <p:pic>
        <p:nvPicPr>
          <p:cNvPr id="10" name="Zástupný obsah 9" descr="Obsah obrázku text, rukopis, kniha, Obdélník&#10;&#10;Popis byl vytvořen automaticky">
            <a:extLst>
              <a:ext uri="{FF2B5EF4-FFF2-40B4-BE49-F238E27FC236}">
                <a16:creationId xmlns:a16="http://schemas.microsoft.com/office/drawing/2014/main" id="{02A7FF82-9746-1F58-B74A-73F7A8439C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9" t="9545" r="51726"/>
          <a:stretch/>
        </p:blipFill>
        <p:spPr>
          <a:xfrm rot="16200000">
            <a:off x="3797935" y="214586"/>
            <a:ext cx="4234873" cy="7112320"/>
          </a:xfrm>
        </p:spPr>
      </p:pic>
    </p:spTree>
    <p:extLst>
      <p:ext uri="{BB962C8B-B14F-4D97-AF65-F5344CB8AC3E}">
        <p14:creationId xmlns:p14="http://schemas.microsoft.com/office/powerpoint/2010/main" val="26986898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C8BBB38-915B-CB1F-A759-3368B5CDBF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Brno poutnické</a:t>
            </a:r>
          </a:p>
          <a:p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DE877E9-524B-8A21-1C02-D65A465E3A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A626DE6-3A87-AC50-F301-D78044574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77999"/>
            <a:ext cx="10753200" cy="860651"/>
          </a:xfrm>
        </p:spPr>
        <p:txBody>
          <a:bodyPr/>
          <a:lstStyle/>
          <a:p>
            <a:r>
              <a:rPr lang="cs-CZ" dirty="0"/>
              <a:t>Žena varhaníka, paní </a:t>
            </a:r>
            <a:r>
              <a:rPr lang="cs-CZ" dirty="0" err="1"/>
              <a:t>Zhánělová</a:t>
            </a:r>
            <a:r>
              <a:rPr lang="cs-CZ" dirty="0"/>
              <a:t>, píše farářovi, 1897</a:t>
            </a:r>
          </a:p>
        </p:txBody>
      </p:sp>
      <p:pic>
        <p:nvPicPr>
          <p:cNvPr id="7" name="Zástupný obsah 6" descr="Obsah obrázku text, papír, rukopis, kniha&#10;&#10;Popis byl vytvořen automaticky">
            <a:extLst>
              <a:ext uri="{FF2B5EF4-FFF2-40B4-BE49-F238E27FC236}">
                <a16:creationId xmlns:a16="http://schemas.microsoft.com/office/drawing/2014/main" id="{337A0C49-944E-40BD-5FDE-811DADE468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52419" y="2087784"/>
            <a:ext cx="5241348" cy="3931011"/>
          </a:xfr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D33A84BF-7B9C-13C9-36AE-F7E6D3CE9E3D}"/>
              </a:ext>
            </a:extLst>
          </p:cNvPr>
          <p:cNvSpPr txBox="1"/>
          <p:nvPr/>
        </p:nvSpPr>
        <p:spPr>
          <a:xfrm>
            <a:off x="6825673" y="1468582"/>
            <a:ext cx="339898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„Není tedy nižádné příčiny, aby při proslulém poutním místě, kde se nadto nachází knížecí hrobka, hrál varhaník téměř zadarmo.“</a:t>
            </a:r>
          </a:p>
        </p:txBody>
      </p:sp>
    </p:spTree>
    <p:extLst>
      <p:ext uri="{BB962C8B-B14F-4D97-AF65-F5344CB8AC3E}">
        <p14:creationId xmlns:p14="http://schemas.microsoft.com/office/powerpoint/2010/main" val="9633380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D010EE3-737F-DA7D-DFFD-8903D403ED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 smtClean="0"/>
              <a:pPr>
                <a:spcAft>
                  <a:spcPts val="600"/>
                </a:spcAft>
              </a:pPr>
              <a:t>37</a:t>
            </a:fld>
            <a:endParaRPr lang="cs-CZ" altLang="cs-CZ"/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3B9DE9BF-FC32-D4A3-A9B6-1A1DDFEC3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>
            <a:normAutofit/>
          </a:bodyPr>
          <a:lstStyle/>
          <a:p>
            <a:pPr marL="72000" indent="0">
              <a:buNone/>
            </a:pPr>
            <a:r>
              <a:rPr lang="cs-CZ" dirty="0"/>
              <a:t>Děkuji Vám za pozornost</a:t>
            </a:r>
          </a:p>
        </p:txBody>
      </p:sp>
      <p:sp>
        <p:nvSpPr>
          <p:cNvPr id="14" name="Subtitle 3">
            <a:extLst>
              <a:ext uri="{FF2B5EF4-FFF2-40B4-BE49-F238E27FC236}">
                <a16:creationId xmlns:a16="http://schemas.microsoft.com/office/drawing/2014/main" id="{6C725A00-B082-6684-4A1F-9A45EFA2DB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/>
          <a:lstStyle/>
          <a:p>
            <a:r>
              <a:rPr lang="cs-CZ" dirty="0"/>
              <a:t>Otázky???</a:t>
            </a:r>
            <a:endParaRPr lang="en-US" dirty="0"/>
          </a:p>
        </p:txBody>
      </p:sp>
      <p:pic>
        <p:nvPicPr>
          <p:cNvPr id="9" name="Obrázek 8" descr="Obsah obrázku text, kresba, rytina&#10;&#10;Popis byl vytvořen automaticky">
            <a:extLst>
              <a:ext uri="{FF2B5EF4-FFF2-40B4-BE49-F238E27FC236}">
                <a16:creationId xmlns:a16="http://schemas.microsoft.com/office/drawing/2014/main" id="{929BED2C-6D96-88B9-8214-0068E68413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7" t="29667" r="37345" b="41167"/>
          <a:stretch/>
        </p:blipFill>
        <p:spPr>
          <a:xfrm>
            <a:off x="6096000" y="488242"/>
            <a:ext cx="6096000" cy="5881516"/>
          </a:xfrm>
          <a:prstGeom prst="rect">
            <a:avLst/>
          </a:prstGeom>
          <a:noFill/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67890CE-E88D-A29E-77FF-12C09B4EB7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 wrap="square" anchor="ctr"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cs-CZ" dirty="0"/>
              <a:t>Brno poutnické</a:t>
            </a:r>
          </a:p>
          <a:p>
            <a:pPr>
              <a:spcAft>
                <a:spcPts val="600"/>
              </a:spcAft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05748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498F108-85B6-E485-D389-66537F6DDC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cs-CZ" dirty="0"/>
              <a:t>Brno poutnické</a:t>
            </a:r>
          </a:p>
          <a:p>
            <a:pPr>
              <a:spcAft>
                <a:spcPts val="600"/>
              </a:spcAft>
            </a:pP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F6CD12C6-3A6E-3D5C-9BAE-21BA8D2A1F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DE708CC-0C3F-4567-9698-B54C0F35BD31}" type="slidenum">
              <a:rPr lang="cs-CZ" altLang="cs-CZ" noProof="0" smtClean="0"/>
              <a:pPr>
                <a:spcAft>
                  <a:spcPts val="600"/>
                </a:spcAft>
              </a:pPr>
              <a:t>4</a:t>
            </a:fld>
            <a:endParaRPr lang="cs-CZ" altLang="cs-CZ" noProof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C5FAC19D-EB4D-3EC3-512A-46487616D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/>
              <a:t>Proč lidé chodí na poutě?</a:t>
            </a:r>
          </a:p>
        </p:txBody>
      </p:sp>
      <p:graphicFrame>
        <p:nvGraphicFramePr>
          <p:cNvPr id="10" name="Zástupný obsah 7">
            <a:extLst>
              <a:ext uri="{FF2B5EF4-FFF2-40B4-BE49-F238E27FC236}">
                <a16:creationId xmlns:a16="http://schemas.microsoft.com/office/drawing/2014/main" id="{550AFD04-A0DF-1BE3-D590-5C792A660F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9237283"/>
              </p:ext>
            </p:extLst>
          </p:nvPr>
        </p:nvGraphicFramePr>
        <p:xfrm>
          <a:off x="720000" y="1692002"/>
          <a:ext cx="107532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05575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9A16EAE-2D4B-3463-99C5-AF43B4B283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8FFFC86-2002-7CB2-F89B-7246C9F65E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777686-1638-B7CE-4C88-4EEC6C0C9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Struktura lekce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6D2A4B6-6223-072B-C8F6-9754BEF6C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79349"/>
            <a:ext cx="10753200" cy="4936210"/>
          </a:xfrm>
        </p:spPr>
        <p:txBody>
          <a:bodyPr/>
          <a:lstStyle/>
          <a:p>
            <a:r>
              <a:rPr lang="cs-CZ" sz="2400" dirty="0"/>
              <a:t>I. Proč lidé chodí na poutě? Pouti v minulosti i současnosti, tady v i ve světě</a:t>
            </a:r>
          </a:p>
          <a:p>
            <a:r>
              <a:rPr lang="cs-CZ" sz="2400" dirty="0"/>
              <a:t>II. Poutní literatura: klášterní, populární i pověrečná</a:t>
            </a:r>
          </a:p>
          <a:p>
            <a:r>
              <a:rPr lang="cs-CZ" sz="2400" dirty="0"/>
              <a:t>III. Propagace pomocí krajiny</a:t>
            </a:r>
          </a:p>
          <a:p>
            <a:r>
              <a:rPr lang="cs-CZ" sz="2400" dirty="0"/>
              <a:t>IV. Propagace pomocí příběhů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2400" dirty="0"/>
              <a:t> Příklad Křtiny (</a:t>
            </a:r>
            <a:r>
              <a:rPr lang="cs-CZ" sz="2400" i="1" dirty="0"/>
              <a:t>Proč byl kněz pod podlahou a co se stalo s „trpaslíčkem“)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2400" dirty="0"/>
              <a:t> Příklad Vranov (</a:t>
            </a:r>
            <a:r>
              <a:rPr lang="cs-CZ" sz="2400" i="1" dirty="0"/>
              <a:t>Jak pytlák Šmehlík zastřelil švédského krále)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2400" i="1" dirty="0"/>
              <a:t> </a:t>
            </a:r>
            <a:r>
              <a:rPr lang="cs-CZ" sz="2400" dirty="0"/>
              <a:t>Příklad</a:t>
            </a:r>
            <a:r>
              <a:rPr lang="cs-CZ" sz="2400" i="1" dirty="0"/>
              <a:t> </a:t>
            </a:r>
            <a:r>
              <a:rPr lang="cs-CZ" sz="2400" dirty="0"/>
              <a:t>Žarošice (</a:t>
            </a:r>
            <a:r>
              <a:rPr lang="cs-CZ" sz="2400" i="1" dirty="0"/>
              <a:t>Jak turecký hejtman kouřil při mši a co z toho bylo</a:t>
            </a:r>
            <a:r>
              <a:rPr lang="cs-CZ" sz="2400" dirty="0"/>
              <a:t>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2400" dirty="0"/>
              <a:t> Bonus, vzpomínky: </a:t>
            </a:r>
            <a:r>
              <a:rPr lang="cs-CZ" sz="2400" i="1" dirty="0"/>
              <a:t>obrácení mužského, varhaníkova žena  </a:t>
            </a:r>
          </a:p>
          <a:p>
            <a:pPr marL="72000" indent="0">
              <a:buNone/>
            </a:pPr>
            <a:endParaRPr lang="cs-CZ" sz="2400" dirty="0"/>
          </a:p>
          <a:p>
            <a:r>
              <a:rPr lang="cs-CZ" sz="2400" dirty="0"/>
              <a:t>V. Shrnutí: Místa kolektivní paměti  </a:t>
            </a:r>
          </a:p>
        </p:txBody>
      </p:sp>
    </p:spTree>
    <p:extLst>
      <p:ext uri="{BB962C8B-B14F-4D97-AF65-F5344CB8AC3E}">
        <p14:creationId xmlns:p14="http://schemas.microsoft.com/office/powerpoint/2010/main" val="261734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037A9F9-F012-3F11-A2D5-06B140B233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Brno poutnické</a:t>
            </a:r>
          </a:p>
          <a:p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EC59F92-3382-7C42-C332-A1723278A1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B624382-68DE-C5A7-6FFF-4499B2481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Poutníci mezi nebem a zemí</a:t>
            </a:r>
          </a:p>
        </p:txBody>
      </p:sp>
      <p:pic>
        <p:nvPicPr>
          <p:cNvPr id="6" name="Online médium 5" title="I. Poutníci mezi nebem a zemí (CZ, with EN, FR, IT subtitles)">
            <a:hlinkClick r:id="" action="ppaction://media"/>
            <a:extLst>
              <a:ext uri="{FF2B5EF4-FFF2-40B4-BE49-F238E27FC236}">
                <a16:creationId xmlns:a16="http://schemas.microsoft.com/office/drawing/2014/main" id="{4732B5B3-E1AC-E806-3D1A-BA8D9F16C29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83449" y="1552791"/>
            <a:ext cx="7327900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57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DBDE397-E0D8-4EC2-4484-473C16A026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Brno poutnické</a:t>
            </a:r>
          </a:p>
          <a:p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1976DF2C-BEDD-E567-874D-CCF476D498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7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75DAD509-AE57-1304-68F2-6384B25FB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Poutě v současnosti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F3C60E33-2613-2F8C-6C6E-7A28D91FD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2017 Camino de Santiago statistics – ULTREYA TOURS BLOG">
            <a:extLst>
              <a:ext uri="{FF2B5EF4-FFF2-40B4-BE49-F238E27FC236}">
                <a16:creationId xmlns:a16="http://schemas.microsoft.com/office/drawing/2014/main" id="{2339A43C-73B0-DCD8-C268-F29CCFA51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15" y="1510636"/>
            <a:ext cx="7901585" cy="471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568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66BD451-62DC-0375-CF27-2E29CABAF3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Brno poutnické</a:t>
            </a:r>
          </a:p>
          <a:p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5DCBE323-29DF-8879-2C4C-600093F867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8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8BDB1E90-991A-3ADE-772F-4250A26BD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972002"/>
          </a:xfrm>
        </p:spPr>
        <p:txBody>
          <a:bodyPr/>
          <a:lstStyle/>
          <a:p>
            <a:r>
              <a:rPr lang="cs-CZ" dirty="0"/>
              <a:t>Poutě v českých zemích. Co znamenají tato čísla a slova?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21723B7D-B3FE-3A75-F06A-5BD740F3F7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endParaRPr lang="cs-CZ" dirty="0"/>
          </a:p>
          <a:p>
            <a:r>
              <a:rPr lang="cs-CZ" dirty="0" err="1"/>
              <a:t>Celfotr</a:t>
            </a:r>
            <a:endParaRPr lang="cs-CZ" dirty="0"/>
          </a:p>
          <a:p>
            <a:r>
              <a:rPr lang="cs-CZ" dirty="0"/>
              <a:t>Diva </a:t>
            </a:r>
            <a:r>
              <a:rPr lang="cs-CZ" dirty="0" err="1"/>
              <a:t>Turzanensis</a:t>
            </a:r>
            <a:endParaRPr lang="cs-CZ" dirty="0"/>
          </a:p>
          <a:p>
            <a:r>
              <a:rPr lang="cs-CZ" dirty="0"/>
              <a:t>1784</a:t>
            </a:r>
          </a:p>
        </p:txBody>
      </p:sp>
    </p:spTree>
    <p:extLst>
      <p:ext uri="{BB962C8B-B14F-4D97-AF65-F5344CB8AC3E}">
        <p14:creationId xmlns:p14="http://schemas.microsoft.com/office/powerpoint/2010/main" val="3557802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8FF40F3-0DA2-182C-E363-5D557ADDB0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Brno poutnické</a:t>
            </a:r>
          </a:p>
          <a:p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E3A7EF8-09E8-31FF-858F-E518D0FA45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63A2934-1CD2-A55A-108B-56937EEB2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89221"/>
            <a:ext cx="10753200" cy="882355"/>
          </a:xfrm>
        </p:spPr>
        <p:txBody>
          <a:bodyPr/>
          <a:lstStyle/>
          <a:p>
            <a:r>
              <a:rPr lang="cs-CZ" dirty="0"/>
              <a:t>Co znamenají tato čísla a slova (kontext poutě v českých zemích)?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679AB58-A5F8-804D-66E1-CC55E9DB6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160" y="1326313"/>
            <a:ext cx="11012431" cy="4298632"/>
          </a:xfrm>
        </p:spPr>
        <p:txBody>
          <a:bodyPr/>
          <a:lstStyle/>
          <a:p>
            <a:endParaRPr lang="cs-CZ" dirty="0"/>
          </a:p>
          <a:p>
            <a:r>
              <a:rPr lang="cs-CZ" dirty="0" err="1"/>
              <a:t>Celfotr</a:t>
            </a:r>
            <a:r>
              <a:rPr lang="cs-CZ" dirty="0"/>
              <a:t> (předzpěvák, vůdce poutí)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Diva </a:t>
            </a:r>
            <a:r>
              <a:rPr lang="cs-CZ" dirty="0" err="1"/>
              <a:t>Turzanensis</a:t>
            </a:r>
            <a:r>
              <a:rPr lang="cs-CZ" dirty="0"/>
              <a:t> (Maria Tuřanská)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1784 (zákaz poutí, Josef II.)</a:t>
            </a:r>
          </a:p>
          <a:p>
            <a:endParaRPr lang="cs-CZ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3C271A3-A3CC-F5F7-16A8-1B1180096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050" y="1326313"/>
            <a:ext cx="1820438" cy="121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nalýza lidových zvyků a tradic v obcích mikroregionu Ždánicko - PDF Free  Download">
            <a:extLst>
              <a:ext uri="{FF2B5EF4-FFF2-40B4-BE49-F238E27FC236}">
                <a16:creationId xmlns:a16="http://schemas.microsoft.com/office/drawing/2014/main" id="{D4656842-592E-43D5-8100-83E2A430E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599" y="1361757"/>
            <a:ext cx="1777865" cy="117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27CB942-4854-336E-05BA-8DF283301C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3943" y="2691642"/>
            <a:ext cx="911045" cy="1347252"/>
          </a:xfrm>
          <a:prstGeom prst="rect">
            <a:avLst/>
          </a:prstGeom>
        </p:spPr>
      </p:pic>
      <p:pic>
        <p:nvPicPr>
          <p:cNvPr id="2054" name="Picture 6" descr="Kostel Zvěstování Panny Marie (Brno) – Wikipedie">
            <a:extLst>
              <a:ext uri="{FF2B5EF4-FFF2-40B4-BE49-F238E27FC236}">
                <a16:creationId xmlns:a16="http://schemas.microsoft.com/office/drawing/2014/main" id="{AB2341EE-5F99-CD71-D3E3-6E4031B95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131" y="2691642"/>
            <a:ext cx="1010439" cy="134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 descr="Obsah obrázku oblečení, obraz, Lidská tvář, osoba&#10;&#10;Popis byl vytvořen automaticky">
            <a:extLst>
              <a:ext uri="{FF2B5EF4-FFF2-40B4-BE49-F238E27FC236}">
                <a16:creationId xmlns:a16="http://schemas.microsoft.com/office/drawing/2014/main" id="{DE380778-3B38-302C-2274-43B6904F59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290" y="4011257"/>
            <a:ext cx="1168760" cy="149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788245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arts-prezentace-16-9-cz-v11.potx" id="{850E93A8-45C9-4C23-9306-30E4FC2F50F2}" vid="{13F8A24C-E6A5-454D-8F66-47FE17FE1E3B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muni-arts-prezentace-16-9-cz-v11 (12)</Template>
  <TotalTime>0</TotalTime>
  <Words>1609</Words>
  <Application>Microsoft Office PowerPoint</Application>
  <PresentationFormat>Širokoúhlá obrazovka</PresentationFormat>
  <Paragraphs>206</Paragraphs>
  <Slides>37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41" baseType="lpstr">
      <vt:lpstr>Arial</vt:lpstr>
      <vt:lpstr>Tahoma</vt:lpstr>
      <vt:lpstr>Wingdings</vt:lpstr>
      <vt:lpstr>Prezentace_MU_CZ</vt:lpstr>
      <vt:lpstr>Brno poutnické (a pouťové)</vt:lpstr>
      <vt:lpstr>Brno a poutní místa</vt:lpstr>
      <vt:lpstr>Proč lidé chodí na poutě? Pište prosím v jamboardu</vt:lpstr>
      <vt:lpstr>Proč lidé chodí na poutě?</vt:lpstr>
      <vt:lpstr>Struktura lekce</vt:lpstr>
      <vt:lpstr>Poutníci mezi nebem a zemí</vt:lpstr>
      <vt:lpstr>Poutě v současnosti</vt:lpstr>
      <vt:lpstr>Poutě v českých zemích. Co znamenají tato čísla a slova?</vt:lpstr>
      <vt:lpstr>Co znamenají tato čísla a slova (kontext poutě v českých zemích)? </vt:lpstr>
      <vt:lpstr>Poutníci</vt:lpstr>
      <vt:lpstr>Tradice poutí v českých zemích: od středověku do současnosti</vt:lpstr>
      <vt:lpstr>Z jakého období podle Vás pochází tento výrok? Jaké konfese byl jeho autor?</vt:lpstr>
      <vt:lpstr>Jak byste pojmenovali tyto  tisky?</vt:lpstr>
      <vt:lpstr>Literární prezentace poutního místa</vt:lpstr>
      <vt:lpstr>III. Propagace pomocí krajiny: Bohuslav Balbín: Diva Turzanensis, 1658 (= Madona Tuřanská)</vt:lpstr>
      <vt:lpstr>Bohuslav Balbín: Diva Turzanensis= Madona Tuřanská</vt:lpstr>
      <vt:lpstr>Bohuslav Balbín: Diva Turzanensis. Brno a Morava jako sakrální, mariánská krajina</vt:lpstr>
      <vt:lpstr>Poutní kniha Audolí křtinské: Maria, hluboké údolí</vt:lpstr>
      <vt:lpstr>Vranovské moře mariánské lásky</vt:lpstr>
      <vt:lpstr>Sakrální krajina, kde se setkává pozemské a duchovní</vt:lpstr>
      <vt:lpstr>Poutní okruh Vranov</vt:lpstr>
      <vt:lpstr>Poutní okruh Tuřany</vt:lpstr>
      <vt:lpstr>IV. Propagace pomocí příběhu </vt:lpstr>
      <vt:lpstr>Příklad Křtiny: Audolí křtinské, 1665</vt:lpstr>
      <vt:lpstr>Audolí křtinské, historický příběh: Proč byl kněz pod podlahou? </vt:lpstr>
      <vt:lpstr>Audolí křtinské, zázrak: Co se stalo s „trpaslíčkem“?</vt:lpstr>
      <vt:lpstr>Příběh Vranov (Dub a Svatý kopeček): Jak pytlák Šmehlík zastřelil švédského krále</vt:lpstr>
      <vt:lpstr>Příklad Žarošice (a Vranov): Jak turecký hejtman kouřil při mši a co z toho bylo</vt:lpstr>
      <vt:lpstr>„Obracení“ poutních písní (včetně příběhů)</vt:lpstr>
      <vt:lpstr>Naše, nebo vaše? Vranov versus Svatá Hora </vt:lpstr>
      <vt:lpstr>Jak snadno změnit literární krajinu…</vt:lpstr>
      <vt:lpstr>…či postavy (svaté i historické)</vt:lpstr>
      <vt:lpstr>Poutní písně a populární kultura</vt:lpstr>
      <vt:lpstr>Poutní místa: místa kolektivní paměti (Pierre Nora)</vt:lpstr>
      <vt:lpstr>Bonus: příběhy ve vzpomínkách. Kniha intencí Vranov, 1869 </vt:lpstr>
      <vt:lpstr>Žena varhaníka, paní Zhánělová, píše farářovi, 1897</vt:lpstr>
      <vt:lpstr>Děkuji Vám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Poutní populární tisky</dc:title>
  <dc:creator>Marie Hanzelková</dc:creator>
  <cp:lastModifiedBy>Marie Hanzelková</cp:lastModifiedBy>
  <cp:revision>21</cp:revision>
  <cp:lastPrinted>1601-01-01T00:00:00Z</cp:lastPrinted>
  <dcterms:created xsi:type="dcterms:W3CDTF">2023-05-03T06:42:15Z</dcterms:created>
  <dcterms:modified xsi:type="dcterms:W3CDTF">2023-11-09T12:49:15Z</dcterms:modified>
</cp:coreProperties>
</file>