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handoutMasterIdLst>
    <p:handoutMasterId r:id="rId28"/>
  </p:handoutMasterIdLst>
  <p:sldIdLst>
    <p:sldId id="256" r:id="rId2"/>
    <p:sldId id="267" r:id="rId3"/>
    <p:sldId id="275" r:id="rId4"/>
    <p:sldId id="274" r:id="rId5"/>
    <p:sldId id="276" r:id="rId6"/>
    <p:sldId id="285" r:id="rId7"/>
    <p:sldId id="278" r:id="rId8"/>
    <p:sldId id="284" r:id="rId9"/>
    <p:sldId id="273" r:id="rId10"/>
    <p:sldId id="286" r:id="rId11"/>
    <p:sldId id="277" r:id="rId12"/>
    <p:sldId id="279" r:id="rId13"/>
    <p:sldId id="287" r:id="rId14"/>
    <p:sldId id="288" r:id="rId15"/>
    <p:sldId id="289" r:id="rId16"/>
    <p:sldId id="290" r:id="rId17"/>
    <p:sldId id="292" r:id="rId18"/>
    <p:sldId id="291" r:id="rId19"/>
    <p:sldId id="294" r:id="rId20"/>
    <p:sldId id="293" r:id="rId21"/>
    <p:sldId id="295" r:id="rId22"/>
    <p:sldId id="281" r:id="rId23"/>
    <p:sldId id="283" r:id="rId24"/>
    <p:sldId id="296" r:id="rId25"/>
    <p:sldId id="297"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0000DC"/>
    <a:srgbClr val="66FFFF"/>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4754C-3D5B-44C8-8A6F-E7E980A53163}" v="75" dt="2023-10-03T22:54:36.25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5768" autoAdjust="0"/>
  </p:normalViewPr>
  <p:slideViewPr>
    <p:cSldViewPr snapToGrid="0">
      <p:cViewPr varScale="1">
        <p:scale>
          <a:sx n="114" d="100"/>
          <a:sy n="114" d="100"/>
        </p:scale>
        <p:origin x="468" y="10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FE8B4362-9944-7342-B28B-E931E1E86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95976C0B-67C9-FE4D-861B-FEF2C4BEC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6E56905-98EB-4E4B-BB7F-7609236513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7CFE304C-B4EC-AE41-83D6-DFCA8039A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98FE51A2-DFE6-8C4C-AE3B-7EEE5FB3D6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EE10F69E-5BDF-EB4D-A549-99C3B52C04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57CE533F-B2A8-0141-B7C6-76DE53BCD8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45470077-C754-D94D-8876-CD951865E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BA8601A-2E5F-F046-8BEE-D6DFB9D51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2CA3E3DA-40C1-DE49-9B26-0B773DA09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9" name="Obrázek 8">
            <a:extLst>
              <a:ext uri="{FF2B5EF4-FFF2-40B4-BE49-F238E27FC236}">
                <a16:creationId xmlns:a16="http://schemas.microsoft.com/office/drawing/2014/main" id="{CDE6E024-A30E-2949-8B4D-FC6A4F774D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52CFA366-9799-3646-8C42-F75DED40D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Padesát odstínů pravdy</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14000" y="3722696"/>
            <a:ext cx="11361600" cy="698497"/>
          </a:xfrm>
        </p:spPr>
        <p:txBody>
          <a:bodyPr/>
          <a:lstStyle/>
          <a:p>
            <a:endParaRPr lang="cs-CZ" dirty="0"/>
          </a:p>
          <a:p>
            <a:r>
              <a:rPr lang="cs-CZ" b="1" dirty="0"/>
              <a:t>Jako pes a kočka? </a:t>
            </a:r>
          </a:p>
          <a:p>
            <a:r>
              <a:rPr lang="cs-CZ" dirty="0"/>
              <a:t>Propaganda mezi Byzancí a západořímskou Říší (312 – 1148)</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814E17A-10E2-5F5B-A2D6-0083C08C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08" y="748933"/>
            <a:ext cx="9273398" cy="5933524"/>
          </a:xfrm>
          <a:prstGeom prst="rect">
            <a:avLst/>
          </a:prstGeom>
        </p:spPr>
      </p:pic>
      <p:sp>
        <p:nvSpPr>
          <p:cNvPr id="5" name="Ovál 17">
            <a:extLst>
              <a:ext uri="{FF2B5EF4-FFF2-40B4-BE49-F238E27FC236}">
                <a16:creationId xmlns:a16="http://schemas.microsoft.com/office/drawing/2014/main" id="{DB121A35-0952-86F9-06AF-E6E32799ECD6}"/>
              </a:ext>
            </a:extLst>
          </p:cNvPr>
          <p:cNvSpPr/>
          <p:nvPr/>
        </p:nvSpPr>
        <p:spPr bwMode="auto">
          <a:xfrm>
            <a:off x="195942" y="602911"/>
            <a:ext cx="3625561" cy="469128"/>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Situace v 11. století: </a:t>
            </a:r>
          </a:p>
        </p:txBody>
      </p:sp>
      <p:sp>
        <p:nvSpPr>
          <p:cNvPr id="7" name="Ellipse 13"/>
          <p:cNvSpPr/>
          <p:nvPr/>
        </p:nvSpPr>
        <p:spPr>
          <a:xfrm rot="1447345">
            <a:off x="7481151" y="3573854"/>
            <a:ext cx="322097" cy="335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mj-lt"/>
            </a:endParaRPr>
          </a:p>
        </p:txBody>
      </p:sp>
      <p:sp>
        <p:nvSpPr>
          <p:cNvPr id="3" name="Obdélník 2"/>
          <p:cNvSpPr/>
          <p:nvPr/>
        </p:nvSpPr>
        <p:spPr>
          <a:xfrm>
            <a:off x="299458" y="1175621"/>
            <a:ext cx="2898476" cy="5509200"/>
          </a:xfrm>
          <a:prstGeom prst="rect">
            <a:avLst/>
          </a:prstGeom>
          <a:solidFill>
            <a:schemeClr val="accent4">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600" b="1" dirty="0">
                <a:solidFill>
                  <a:srgbClr val="C00000"/>
                </a:solidFill>
                <a:latin typeface="+mj-lt"/>
              </a:rPr>
              <a:t>Byzanc přichází o dvě třetiny území a daňových příjmů </a:t>
            </a:r>
            <a:r>
              <a:rPr lang="cs-CZ" sz="1600" dirty="0">
                <a:latin typeface="+mj-lt"/>
              </a:rPr>
              <a:t>a také o více než polovinu obyvatelstva; je však schopna přežít bez svých východních provincií</a:t>
            </a:r>
          </a:p>
          <a:p>
            <a:pPr marL="285750" indent="-285750">
              <a:buFont typeface="Arial" panose="020B0604020202020204" pitchFamily="34" charset="0"/>
              <a:buChar char="•"/>
            </a:pPr>
            <a:r>
              <a:rPr lang="cs-CZ" sz="1600" b="1" dirty="0">
                <a:solidFill>
                  <a:srgbClr val="C00000"/>
                </a:solidFill>
                <a:latin typeface="+mj-lt"/>
              </a:rPr>
              <a:t>Úpadek většiny velkých měst </a:t>
            </a:r>
            <a:r>
              <a:rPr lang="cs-CZ" sz="1600" dirty="0">
                <a:latin typeface="+mj-lt"/>
              </a:rPr>
              <a:t>ve prospěch malých opevněných sídel  (</a:t>
            </a:r>
            <a:r>
              <a:rPr lang="cs-CZ" sz="1600" dirty="0" err="1">
                <a:latin typeface="+mj-lt"/>
              </a:rPr>
              <a:t>Kastron</a:t>
            </a:r>
            <a:r>
              <a:rPr lang="cs-CZ" sz="1600" dirty="0">
                <a:latin typeface="+mj-lt"/>
              </a:rPr>
              <a:t>)</a:t>
            </a:r>
          </a:p>
          <a:p>
            <a:pPr marL="285750" indent="-285750">
              <a:buFont typeface="Arial" panose="020B0604020202020204" pitchFamily="34" charset="0"/>
              <a:buChar char="•"/>
            </a:pPr>
            <a:r>
              <a:rPr lang="cs-CZ" sz="1600" dirty="0">
                <a:latin typeface="+mj-lt"/>
              </a:rPr>
              <a:t>Na zbývající východořímská území se </a:t>
            </a:r>
            <a:r>
              <a:rPr lang="cs-CZ" sz="1600" dirty="0">
                <a:solidFill>
                  <a:srgbClr val="FFFF00"/>
                </a:solidFill>
                <a:latin typeface="+mj-lt"/>
              </a:rPr>
              <a:t>přichází četní uprchlíci; </a:t>
            </a:r>
            <a:r>
              <a:rPr lang="cs-CZ" sz="1600" b="1" dirty="0" err="1">
                <a:solidFill>
                  <a:srgbClr val="FF0000"/>
                </a:solidFill>
                <a:latin typeface="+mj-lt"/>
              </a:rPr>
              <a:t>grecizace</a:t>
            </a:r>
            <a:r>
              <a:rPr lang="cs-CZ" sz="1600" b="1" dirty="0">
                <a:solidFill>
                  <a:srgbClr val="FF0000"/>
                </a:solidFill>
                <a:latin typeface="+mj-lt"/>
              </a:rPr>
              <a:t> byzantských struktur </a:t>
            </a:r>
            <a:r>
              <a:rPr lang="cs-CZ" sz="1600" dirty="0">
                <a:latin typeface="+mj-lt"/>
              </a:rPr>
              <a:t>(zavedení správních oblastí, jazyk: řečtina)</a:t>
            </a:r>
          </a:p>
          <a:p>
            <a:pPr marL="285750" indent="-285750">
              <a:buFont typeface="Arial" panose="020B0604020202020204" pitchFamily="34" charset="0"/>
              <a:buChar char="•"/>
            </a:pPr>
            <a:r>
              <a:rPr lang="cs-CZ" sz="1600" b="1" dirty="0">
                <a:latin typeface="+mj-lt"/>
              </a:rPr>
              <a:t>Byzanc se reorganizuje vojensky: </a:t>
            </a:r>
            <a:r>
              <a:rPr lang="cs-CZ" sz="1600" dirty="0">
                <a:latin typeface="+mj-lt"/>
              </a:rPr>
              <a:t>v Malé Asii byl systém čtyř stupňovitě uspořádanými </a:t>
            </a:r>
            <a:r>
              <a:rPr lang="cs-CZ" sz="1600" dirty="0" err="1">
                <a:latin typeface="+mj-lt"/>
              </a:rPr>
              <a:t>obranních</a:t>
            </a:r>
            <a:r>
              <a:rPr lang="cs-CZ" sz="1600" dirty="0">
                <a:latin typeface="+mj-lt"/>
              </a:rPr>
              <a:t> linií</a:t>
            </a:r>
          </a:p>
        </p:txBody>
      </p:sp>
      <p:sp>
        <p:nvSpPr>
          <p:cNvPr id="8" name="Ovál 17">
            <a:extLst>
              <a:ext uri="{FF2B5EF4-FFF2-40B4-BE49-F238E27FC236}">
                <a16:creationId xmlns:a16="http://schemas.microsoft.com/office/drawing/2014/main" id="{DB121A35-0952-86F9-06AF-E6E32799ECD6}"/>
              </a:ext>
            </a:extLst>
          </p:cNvPr>
          <p:cNvSpPr/>
          <p:nvPr/>
        </p:nvSpPr>
        <p:spPr bwMode="auto">
          <a:xfrm>
            <a:off x="6433869" y="638129"/>
            <a:ext cx="3625561" cy="469128"/>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Následky arabské expanze</a:t>
            </a:r>
          </a:p>
        </p:txBody>
      </p:sp>
      <p:sp>
        <p:nvSpPr>
          <p:cNvPr id="9" name="Obdélník 8"/>
          <p:cNvSpPr/>
          <p:nvPr/>
        </p:nvSpPr>
        <p:spPr>
          <a:xfrm>
            <a:off x="3473351" y="5908648"/>
            <a:ext cx="2898476" cy="646331"/>
          </a:xfrm>
          <a:prstGeom prst="rect">
            <a:avLst/>
          </a:prstGeom>
          <a:solidFill>
            <a:schemeClr val="bg2">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200" b="1" dirty="0">
                <a:solidFill>
                  <a:srgbClr val="C00000"/>
                </a:solidFill>
                <a:latin typeface="+mj-lt"/>
              </a:rPr>
              <a:t>Od 9. Století dochází k stabilizaci mocenských struktur a teritorií (Makedonská renezance)</a:t>
            </a:r>
            <a:endParaRPr lang="cs-CZ" sz="1200" dirty="0">
              <a:latin typeface="+mj-lt"/>
            </a:endParaRPr>
          </a:p>
        </p:txBody>
      </p:sp>
      <p:sp>
        <p:nvSpPr>
          <p:cNvPr id="10" name="Rechteck 2"/>
          <p:cNvSpPr/>
          <p:nvPr/>
        </p:nvSpPr>
        <p:spPr>
          <a:xfrm>
            <a:off x="275827" y="130297"/>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endParaRPr lang="cs-CZ" sz="1800" b="1" dirty="0">
              <a:solidFill>
                <a:srgbClr val="0070C0"/>
              </a:solidFill>
              <a:latin typeface="+mj-lt"/>
            </a:endParaRPr>
          </a:p>
          <a:p>
            <a:r>
              <a:rPr lang="cs-CZ" sz="1800" b="1" dirty="0">
                <a:solidFill>
                  <a:srgbClr val="0070C0"/>
                </a:solidFill>
                <a:latin typeface="+mj-lt"/>
              </a:rPr>
              <a:t> </a:t>
            </a:r>
          </a:p>
        </p:txBody>
      </p:sp>
    </p:spTree>
    <p:extLst>
      <p:ext uri="{BB962C8B-B14F-4D97-AF65-F5344CB8AC3E}">
        <p14:creationId xmlns:p14="http://schemas.microsoft.com/office/powerpoint/2010/main" val="89073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3902744"/>
            <a:ext cx="8554527" cy="3293209"/>
          </a:xfrm>
          <a:prstGeom prst="rect">
            <a:avLst/>
          </a:prstGeom>
          <a:solidFill>
            <a:schemeClr val="accent4">
              <a:lumMod val="60000"/>
              <a:lumOff val="40000"/>
            </a:schemeClr>
          </a:solidFill>
        </p:spPr>
        <p:txBody>
          <a:bodyPr wrap="square">
            <a:spAutoFit/>
          </a:bodyPr>
          <a:lstStyle/>
          <a:p>
            <a:pPr marL="285750" indent="-285750">
              <a:buFont typeface="Arial" panose="020B0604020202020204" pitchFamily="34" charset="0"/>
              <a:buChar char="•"/>
            </a:pPr>
            <a:r>
              <a:rPr lang="cs-CZ" sz="1600" b="1" dirty="0">
                <a:solidFill>
                  <a:srgbClr val="FF0000"/>
                </a:solidFill>
                <a:latin typeface="+mn-lt"/>
              </a:rPr>
              <a:t>Znovuobrození západořímské říše</a:t>
            </a:r>
            <a:r>
              <a:rPr lang="cs-CZ" sz="1600" dirty="0">
                <a:solidFill>
                  <a:srgbClr val="FF0000"/>
                </a:solidFill>
                <a:latin typeface="+mn-lt"/>
              </a:rPr>
              <a:t>: </a:t>
            </a:r>
            <a:r>
              <a:rPr lang="cs-CZ" sz="1600" dirty="0">
                <a:highlight>
                  <a:srgbClr val="FFFF00"/>
                </a:highlight>
                <a:latin typeface="+mn-lt"/>
              </a:rPr>
              <a:t>Karel Veliký je volen císařem v Římě papežem Lvem III. (25. prosince 800)</a:t>
            </a:r>
            <a:r>
              <a:rPr lang="cs-CZ" sz="1600" dirty="0">
                <a:latin typeface="+mn-lt"/>
              </a:rPr>
              <a:t> – v Byzanci vládne </a:t>
            </a:r>
            <a:r>
              <a:rPr lang="cs-CZ" sz="1600" dirty="0">
                <a:highlight>
                  <a:srgbClr val="FFFF00"/>
                </a:highlight>
                <a:latin typeface="+mn-lt"/>
              </a:rPr>
              <a:t>císařovna Irena</a:t>
            </a:r>
            <a:r>
              <a:rPr lang="cs-CZ" sz="1600" dirty="0">
                <a:latin typeface="+mn-lt"/>
              </a:rPr>
              <a:t>, kterou papež neuznává (žena nemůže být legitimní císařovnou), Karlova volba je logickou konsekvencí. Není však jmenován ‚císařem Římanů‘, oficiální titulatura zní:</a:t>
            </a:r>
          </a:p>
          <a:p>
            <a:endParaRPr lang="cs-CZ" sz="800" dirty="0">
              <a:latin typeface="+mn-lt"/>
            </a:endParaRPr>
          </a:p>
          <a:p>
            <a:pPr algn="ctr"/>
            <a:r>
              <a:rPr lang="cs-CZ" sz="1600" b="1" i="1" dirty="0">
                <a:solidFill>
                  <a:srgbClr val="C00000"/>
                </a:solidFill>
                <a:highlight>
                  <a:srgbClr val="FFFF00"/>
                </a:highlight>
                <a:latin typeface="+mn-lt"/>
              </a:rPr>
              <a:t>Nejmilostivější, vznešený, Bohem korunovaný, velký, mír přinášející císař, který vládne římské říši, z Boží milosti také král Franků a Lombardů</a:t>
            </a:r>
          </a:p>
          <a:p>
            <a:endParaRPr lang="cs-CZ" sz="800" dirty="0">
              <a:latin typeface="+mn-lt"/>
            </a:endParaRPr>
          </a:p>
          <a:p>
            <a:pPr marL="285750" indent="-285750">
              <a:buFont typeface="Arial" panose="020B0604020202020204" pitchFamily="34" charset="0"/>
              <a:buChar char="•"/>
            </a:pPr>
            <a:r>
              <a:rPr lang="cs-CZ" sz="1600" b="1" dirty="0" err="1">
                <a:latin typeface="+mn-lt"/>
              </a:rPr>
              <a:t>Cáchenský</a:t>
            </a:r>
            <a:r>
              <a:rPr lang="cs-CZ" sz="1600" b="1" dirty="0">
                <a:latin typeface="+mn-lt"/>
              </a:rPr>
              <a:t> mír (812): </a:t>
            </a:r>
            <a:r>
              <a:rPr lang="cs-CZ" sz="1600" dirty="0">
                <a:latin typeface="+mn-lt"/>
              </a:rPr>
              <a:t>Po volbě dochází k politickému rozkolu mezi Východořímskou říší a Karlovci, válka o Dalmácií, Byzanc se neprosadí = </a:t>
            </a:r>
            <a:r>
              <a:rPr lang="cs-CZ" sz="1600" b="1" dirty="0">
                <a:latin typeface="+mn-lt"/>
              </a:rPr>
              <a:t>faktické uznaní dvou císařů</a:t>
            </a:r>
          </a:p>
          <a:p>
            <a:pPr marL="285750" indent="-285750">
              <a:buFont typeface="Arial" panose="020B0604020202020204" pitchFamily="34" charset="0"/>
              <a:buChar char="•"/>
            </a:pPr>
            <a:r>
              <a:rPr lang="cs-CZ" sz="1600" b="1" dirty="0">
                <a:solidFill>
                  <a:srgbClr val="FF0000"/>
                </a:solidFill>
                <a:latin typeface="+mn-lt"/>
              </a:rPr>
              <a:t>Východofranská říše (panovník Ota I.) dosáhne v roce 962 císařské hodnosti</a:t>
            </a:r>
            <a:endParaRPr lang="cs-CZ" sz="1600" dirty="0">
              <a:latin typeface="+mn-lt"/>
            </a:endParaRPr>
          </a:p>
          <a:p>
            <a:pPr marL="285750" indent="-285750">
              <a:buFont typeface="Arial" panose="020B0604020202020204" pitchFamily="34" charset="0"/>
              <a:buChar char="•"/>
            </a:pPr>
            <a:r>
              <a:rPr lang="cs-CZ" sz="1600" dirty="0">
                <a:latin typeface="+mn-lt"/>
              </a:rPr>
              <a:t>Myšlenka, že obnovená říše je přímím nástupcem římské říše, se objeví až v průběhu 10./11. století (sporné teritoria v jižní </a:t>
            </a:r>
            <a:r>
              <a:rPr lang="cs-CZ" sz="1600" dirty="0" err="1">
                <a:latin typeface="+mn-lt"/>
              </a:rPr>
              <a:t>itálií</a:t>
            </a:r>
            <a:r>
              <a:rPr lang="cs-CZ" sz="1600" dirty="0">
                <a:latin typeface="+mn-lt"/>
              </a:rPr>
              <a:t> = </a:t>
            </a:r>
            <a:r>
              <a:rPr lang="cs-CZ" sz="1600" dirty="0" err="1">
                <a:latin typeface="+mn-lt"/>
              </a:rPr>
              <a:t>Benevent</a:t>
            </a:r>
            <a:r>
              <a:rPr lang="cs-CZ" sz="1600" dirty="0">
                <a:latin typeface="+mn-lt"/>
              </a:rPr>
              <a:t>/</a:t>
            </a:r>
            <a:r>
              <a:rPr lang="cs-CZ" sz="1600" dirty="0" err="1">
                <a:latin typeface="+mn-lt"/>
              </a:rPr>
              <a:t>Capua</a:t>
            </a:r>
            <a:r>
              <a:rPr lang="cs-CZ" sz="1600" dirty="0">
                <a:latin typeface="+mn-lt"/>
              </a:rPr>
              <a:t>)</a:t>
            </a:r>
          </a:p>
          <a:p>
            <a:endParaRPr lang="cs-CZ" sz="1600" dirty="0">
              <a:latin typeface="+mn-lt"/>
            </a:endParaRPr>
          </a:p>
        </p:txBody>
      </p:sp>
      <p:sp>
        <p:nvSpPr>
          <p:cNvPr id="5" name="Ovál 17">
            <a:extLst>
              <a:ext uri="{FF2B5EF4-FFF2-40B4-BE49-F238E27FC236}">
                <a16:creationId xmlns:a16="http://schemas.microsoft.com/office/drawing/2014/main" id="{DB121A35-0952-86F9-06AF-E6E32799ECD6}"/>
              </a:ext>
            </a:extLst>
          </p:cNvPr>
          <p:cNvSpPr/>
          <p:nvPr/>
        </p:nvSpPr>
        <p:spPr bwMode="auto">
          <a:xfrm>
            <a:off x="239073" y="831627"/>
            <a:ext cx="54543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de-CH" sz="1800" b="1" dirty="0" err="1">
                <a:solidFill>
                  <a:schemeClr val="bg1"/>
                </a:solidFill>
                <a:latin typeface="+mn-lt"/>
              </a:rPr>
              <a:t>Problematika</a:t>
            </a:r>
            <a:r>
              <a:rPr lang="de-CH" sz="1800" b="1" dirty="0">
                <a:solidFill>
                  <a:schemeClr val="bg1"/>
                </a:solidFill>
                <a:latin typeface="+mn-lt"/>
              </a:rPr>
              <a:t> </a:t>
            </a:r>
            <a:r>
              <a:rPr lang="de-CH" sz="1800" b="1" dirty="0" err="1">
                <a:solidFill>
                  <a:schemeClr val="bg1"/>
                </a:solidFill>
                <a:latin typeface="+mn-lt"/>
              </a:rPr>
              <a:t>dvou</a:t>
            </a:r>
            <a:r>
              <a:rPr lang="de-CH" sz="1800" b="1" dirty="0">
                <a:solidFill>
                  <a:schemeClr val="bg1"/>
                </a:solidFill>
                <a:latin typeface="+mn-lt"/>
              </a:rPr>
              <a:t> </a:t>
            </a:r>
            <a:r>
              <a:rPr lang="de-CH" sz="1800" b="1" dirty="0" err="1">
                <a:solidFill>
                  <a:schemeClr val="bg1"/>
                </a:solidFill>
                <a:latin typeface="+mn-lt"/>
              </a:rPr>
              <a:t>císařů</a:t>
            </a:r>
            <a:endParaRPr lang="cs-CZ" sz="1800" b="1" dirty="0">
              <a:solidFill>
                <a:schemeClr val="bg1"/>
              </a:solidFill>
              <a:latin typeface="+mn-lt"/>
            </a:endParaRPr>
          </a:p>
        </p:txBody>
      </p:sp>
      <p:sp>
        <p:nvSpPr>
          <p:cNvPr id="4" name="Obdélník 3"/>
          <p:cNvSpPr/>
          <p:nvPr/>
        </p:nvSpPr>
        <p:spPr>
          <a:xfrm>
            <a:off x="129600" y="1365451"/>
            <a:ext cx="8537072" cy="2554545"/>
          </a:xfrm>
          <a:prstGeom prst="rect">
            <a:avLst/>
          </a:prstGeom>
        </p:spPr>
        <p:txBody>
          <a:bodyPr wrap="square">
            <a:spAutoFit/>
          </a:bodyPr>
          <a:lstStyle/>
          <a:p>
            <a:pPr marL="285750" indent="-285750">
              <a:buFont typeface="Arial" panose="020B0604020202020204" pitchFamily="34" charset="0"/>
              <a:buChar char="•"/>
            </a:pPr>
            <a:r>
              <a:rPr lang="cs-CZ" sz="1600" b="1" dirty="0">
                <a:latin typeface="+mn-lt"/>
              </a:rPr>
              <a:t>V pozdním starověku </a:t>
            </a:r>
            <a:r>
              <a:rPr lang="cs-CZ" sz="1600" dirty="0">
                <a:latin typeface="+mn-lt"/>
              </a:rPr>
              <a:t>nebylo neobvyklé, že ř</a:t>
            </a:r>
            <a:r>
              <a:rPr lang="cs-CZ" sz="1600" dirty="0">
                <a:highlight>
                  <a:srgbClr val="FFFF00"/>
                </a:highlight>
                <a:latin typeface="+mn-lt"/>
              </a:rPr>
              <a:t>ímský císař povýšil na spolucísaře jinou osobu, často svého příbuzného</a:t>
            </a:r>
            <a:r>
              <a:rPr lang="cs-CZ" sz="1600" dirty="0">
                <a:latin typeface="+mn-lt"/>
              </a:rPr>
              <a:t>. V některých případech byly rozdíly v hodnostech zachovány do té míry, </a:t>
            </a:r>
            <a:r>
              <a:rPr lang="cs-CZ" sz="1600" dirty="0">
                <a:highlight>
                  <a:srgbClr val="FFFF00"/>
                </a:highlight>
                <a:latin typeface="+mn-lt"/>
              </a:rPr>
              <a:t>že </a:t>
            </a:r>
            <a:r>
              <a:rPr lang="cs-CZ" sz="1600" dirty="0">
                <a:solidFill>
                  <a:srgbClr val="FF0000"/>
                </a:solidFill>
                <a:highlight>
                  <a:srgbClr val="FFFF00"/>
                </a:highlight>
                <a:latin typeface="+mn-lt"/>
              </a:rPr>
              <a:t>výše postavená osoba </a:t>
            </a:r>
            <a:r>
              <a:rPr lang="cs-CZ" sz="1600" dirty="0">
                <a:highlight>
                  <a:srgbClr val="FFFF00"/>
                </a:highlight>
                <a:latin typeface="+mn-lt"/>
              </a:rPr>
              <a:t>si pro sebe vyhradila titul </a:t>
            </a:r>
            <a:r>
              <a:rPr lang="cs-CZ" sz="1600" b="1" dirty="0">
                <a:highlight>
                  <a:srgbClr val="FFFF00"/>
                </a:highlight>
                <a:latin typeface="+mn-lt"/>
              </a:rPr>
              <a:t>Augustus</a:t>
            </a:r>
            <a:r>
              <a:rPr lang="cs-CZ" sz="1600" dirty="0">
                <a:highlight>
                  <a:srgbClr val="FFFF00"/>
                </a:highlight>
                <a:latin typeface="+mn-lt"/>
              </a:rPr>
              <a:t>, zatímco </a:t>
            </a:r>
            <a:r>
              <a:rPr lang="cs-CZ" sz="1600" dirty="0">
                <a:solidFill>
                  <a:srgbClr val="FF0000"/>
                </a:solidFill>
                <a:highlight>
                  <a:srgbClr val="FFFF00"/>
                </a:highlight>
                <a:latin typeface="+mn-lt"/>
              </a:rPr>
              <a:t>spolucísař</a:t>
            </a:r>
            <a:r>
              <a:rPr lang="cs-CZ" sz="1600" dirty="0">
                <a:highlight>
                  <a:srgbClr val="FFFF00"/>
                </a:highlight>
                <a:latin typeface="+mn-lt"/>
              </a:rPr>
              <a:t> obdržel titul </a:t>
            </a:r>
            <a:r>
              <a:rPr lang="cs-CZ" sz="1600" b="1" dirty="0">
                <a:highlight>
                  <a:srgbClr val="FFFF00"/>
                </a:highlight>
                <a:latin typeface="+mn-lt"/>
              </a:rPr>
              <a:t>Caesar</a:t>
            </a:r>
          </a:p>
          <a:p>
            <a:pPr marL="285750" indent="-285750">
              <a:buFont typeface="Arial" panose="020B0604020202020204" pitchFamily="34" charset="0"/>
              <a:buChar char="•"/>
            </a:pPr>
            <a:r>
              <a:rPr lang="cs-CZ" sz="1600" b="1" dirty="0" err="1">
                <a:latin typeface="+mn-lt"/>
              </a:rPr>
              <a:t>Diokletian</a:t>
            </a:r>
            <a:r>
              <a:rPr lang="cs-CZ" sz="1600" b="1" dirty="0">
                <a:latin typeface="+mn-lt"/>
              </a:rPr>
              <a:t> (284-305) </a:t>
            </a:r>
            <a:r>
              <a:rPr lang="cs-CZ" sz="1600" dirty="0">
                <a:latin typeface="+mn-lt"/>
              </a:rPr>
              <a:t>vytvořil dokonce důmyslnou vládu čtyř císařů: </a:t>
            </a:r>
            <a:r>
              <a:rPr lang="cs-CZ" sz="1600" dirty="0" err="1">
                <a:solidFill>
                  <a:srgbClr val="FF0000"/>
                </a:solidFill>
                <a:highlight>
                  <a:srgbClr val="FFFF00"/>
                </a:highlight>
                <a:latin typeface="+mn-lt"/>
              </a:rPr>
              <a:t>Tetrarchiát</a:t>
            </a:r>
            <a:r>
              <a:rPr lang="cs-CZ" sz="1600" dirty="0">
                <a:highlight>
                  <a:srgbClr val="FFFF00"/>
                </a:highlight>
                <a:latin typeface="+mn-lt"/>
              </a:rPr>
              <a:t> (</a:t>
            </a:r>
            <a:r>
              <a:rPr lang="cs-CZ" sz="1600" dirty="0" err="1">
                <a:highlight>
                  <a:srgbClr val="FFFF00"/>
                </a:highlight>
                <a:latin typeface="+mn-lt"/>
              </a:rPr>
              <a:t>dvá</a:t>
            </a:r>
            <a:r>
              <a:rPr lang="cs-CZ" sz="1600" dirty="0">
                <a:highlight>
                  <a:srgbClr val="FFFF00"/>
                </a:highlight>
                <a:latin typeface="+mn-lt"/>
              </a:rPr>
              <a:t> Augustové, </a:t>
            </a:r>
            <a:r>
              <a:rPr lang="cs-CZ" sz="1600" dirty="0" err="1">
                <a:highlight>
                  <a:srgbClr val="FFFF00"/>
                </a:highlight>
                <a:latin typeface="+mn-lt"/>
              </a:rPr>
              <a:t>dvá</a:t>
            </a:r>
            <a:r>
              <a:rPr lang="cs-CZ" sz="1600" dirty="0">
                <a:highlight>
                  <a:srgbClr val="FFFF00"/>
                </a:highlight>
                <a:latin typeface="+mn-lt"/>
              </a:rPr>
              <a:t> Césaři), </a:t>
            </a:r>
            <a:r>
              <a:rPr lang="cs-CZ" sz="1600" dirty="0">
                <a:latin typeface="+mn-lt"/>
              </a:rPr>
              <a:t>který se rozpad pod vlivem občanských válek</a:t>
            </a:r>
          </a:p>
          <a:p>
            <a:pPr marL="285750" indent="-285750">
              <a:buFont typeface="Arial" panose="020B0604020202020204" pitchFamily="34" charset="0"/>
              <a:buChar char="•"/>
            </a:pPr>
            <a:r>
              <a:rPr lang="cs-CZ" sz="1600" b="1" dirty="0">
                <a:latin typeface="+mn-lt"/>
              </a:rPr>
              <a:t>395: Rozdělení Římské Říše za doby Theodosia </a:t>
            </a:r>
            <a:r>
              <a:rPr lang="cs-CZ" sz="1600" dirty="0">
                <a:latin typeface="+mn-lt"/>
              </a:rPr>
              <a:t>(zatím pouze administrativní krok)</a:t>
            </a:r>
          </a:p>
          <a:p>
            <a:pPr marL="285750" indent="-285750">
              <a:buFont typeface="Arial" panose="020B0604020202020204" pitchFamily="34" charset="0"/>
              <a:buChar char="•"/>
            </a:pPr>
            <a:r>
              <a:rPr lang="cs-CZ" sz="1600" b="1" dirty="0">
                <a:solidFill>
                  <a:srgbClr val="FF0000"/>
                </a:solidFill>
                <a:latin typeface="+mn-lt"/>
              </a:rPr>
              <a:t>476: Zánik západořímského císařství</a:t>
            </a:r>
            <a:r>
              <a:rPr lang="cs-CZ" sz="1600" dirty="0">
                <a:latin typeface="+mn-lt"/>
              </a:rPr>
              <a:t>: Král </a:t>
            </a:r>
            <a:r>
              <a:rPr lang="cs-CZ" sz="1600" b="1" dirty="0" err="1">
                <a:highlight>
                  <a:srgbClr val="FFFF00"/>
                </a:highlight>
                <a:latin typeface="+mn-lt"/>
              </a:rPr>
              <a:t>Odoaker</a:t>
            </a:r>
            <a:r>
              <a:rPr lang="cs-CZ" sz="1600" dirty="0">
                <a:latin typeface="+mn-lt"/>
              </a:rPr>
              <a:t> sesazuje posledního Usurpátora na západořímském trůnu a prohlašuje zbývajícímu císaři v Konstantinopoli, </a:t>
            </a:r>
            <a:r>
              <a:rPr lang="cs-CZ" sz="1600" b="1" dirty="0">
                <a:highlight>
                  <a:srgbClr val="FFFF00"/>
                </a:highlight>
                <a:latin typeface="+mn-lt"/>
              </a:rPr>
              <a:t>že na západě již císaře nepotřebují</a:t>
            </a:r>
            <a:r>
              <a:rPr lang="cs-CZ" sz="1600" dirty="0">
                <a:highlight>
                  <a:srgbClr val="FFFF00"/>
                </a:highlight>
                <a:latin typeface="+mn-lt"/>
              </a:rPr>
              <a:t>.</a:t>
            </a:r>
          </a:p>
        </p:txBody>
      </p:sp>
      <p:sp>
        <p:nvSpPr>
          <p:cNvPr id="7" name="Rechteck 2"/>
          <p:cNvSpPr/>
          <p:nvPr/>
        </p:nvSpPr>
        <p:spPr>
          <a:xfrm>
            <a:off x="129600" y="87838"/>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672" y="0"/>
            <a:ext cx="3525328" cy="5287992"/>
          </a:xfrm>
          <a:prstGeom prst="rect">
            <a:avLst/>
          </a:prstGeom>
        </p:spPr>
      </p:pic>
      <p:sp>
        <p:nvSpPr>
          <p:cNvPr id="9" name="Obdélník 8"/>
          <p:cNvSpPr/>
          <p:nvPr/>
        </p:nvSpPr>
        <p:spPr>
          <a:xfrm>
            <a:off x="8774502" y="5106837"/>
            <a:ext cx="3309668" cy="830997"/>
          </a:xfrm>
          <a:prstGeom prst="rect">
            <a:avLst/>
          </a:prstGeom>
          <a:solidFill>
            <a:schemeClr val="bg1"/>
          </a:solidFill>
          <a:ln>
            <a:solidFill>
              <a:schemeClr val="accent1"/>
            </a:solidFill>
          </a:ln>
        </p:spPr>
        <p:txBody>
          <a:bodyPr wrap="square">
            <a:spAutoFit/>
          </a:bodyPr>
          <a:lstStyle/>
          <a:p>
            <a:r>
              <a:rPr lang="cs-CZ" sz="1200" dirty="0">
                <a:latin typeface="+mn-lt"/>
              </a:rPr>
              <a:t>Čtyři tetrarchové, porfyrová socha uloupená z byzantského paláce </a:t>
            </a:r>
            <a:r>
              <a:rPr lang="cs-CZ" sz="1200" dirty="0" err="1">
                <a:latin typeface="+mn-lt"/>
              </a:rPr>
              <a:t>Philadelphion</a:t>
            </a:r>
            <a:r>
              <a:rPr lang="cs-CZ" sz="1200" dirty="0">
                <a:latin typeface="+mn-lt"/>
              </a:rPr>
              <a:t> v roce 1204, roh náměstí svatého Marka v Benátkách, vedle "Porta </a:t>
            </a:r>
            <a:r>
              <a:rPr lang="cs-CZ" sz="1200" dirty="0" err="1">
                <a:latin typeface="+mn-lt"/>
              </a:rPr>
              <a:t>della</a:t>
            </a:r>
            <a:r>
              <a:rPr lang="cs-CZ" sz="1200" dirty="0">
                <a:latin typeface="+mn-lt"/>
              </a:rPr>
              <a:t> </a:t>
            </a:r>
            <a:r>
              <a:rPr lang="cs-CZ" sz="1200" dirty="0" err="1">
                <a:latin typeface="+mn-lt"/>
              </a:rPr>
              <a:t>Carta</a:t>
            </a:r>
            <a:r>
              <a:rPr lang="cs-CZ" sz="1200" dirty="0">
                <a:latin typeface="+mn-lt"/>
              </a:rPr>
              <a:t>".</a:t>
            </a:r>
          </a:p>
        </p:txBody>
      </p:sp>
      <p:sp>
        <p:nvSpPr>
          <p:cNvPr id="11" name="Obdélník 10"/>
          <p:cNvSpPr/>
          <p:nvPr/>
        </p:nvSpPr>
        <p:spPr>
          <a:xfrm>
            <a:off x="8407659" y="6007112"/>
            <a:ext cx="3384649" cy="646331"/>
          </a:xfrm>
          <a:prstGeom prst="rect">
            <a:avLst/>
          </a:prstGeom>
          <a:solidFill>
            <a:schemeClr val="bg2">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200" b="1" dirty="0">
                <a:solidFill>
                  <a:srgbClr val="C00000"/>
                </a:solidFill>
                <a:latin typeface="+mj-lt"/>
              </a:rPr>
              <a:t>Od této doby je vztah mezi Byzancí a západořímskou říší poznamenán rostoucí politickou nedůvěrou</a:t>
            </a:r>
            <a:endParaRPr lang="cs-CZ" sz="1200" dirty="0">
              <a:latin typeface="+mj-lt"/>
            </a:endParaRPr>
          </a:p>
        </p:txBody>
      </p:sp>
    </p:spTree>
    <p:extLst>
      <p:ext uri="{BB962C8B-B14F-4D97-AF65-F5344CB8AC3E}">
        <p14:creationId xmlns:p14="http://schemas.microsoft.com/office/powerpoint/2010/main" val="37911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bwMode="auto">
          <a:xfrm>
            <a:off x="3148641" y="3316982"/>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807"/>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sp>
        <p:nvSpPr>
          <p:cNvPr id="20" name="Obdélník 19"/>
          <p:cNvSpPr/>
          <p:nvPr/>
        </p:nvSpPr>
        <p:spPr>
          <a:xfrm>
            <a:off x="301385" y="428824"/>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Propaganda mezi Byzancí a západořímskou Říší (312 – 1204)</a:t>
            </a:r>
          </a:p>
          <a:p>
            <a:endParaRPr lang="cs-CZ" sz="800" b="1" dirty="0">
              <a:solidFill>
                <a:srgbClr val="C00000"/>
              </a:solidFill>
              <a:latin typeface="+mn-lt"/>
            </a:endParaRPr>
          </a:p>
        </p:txBody>
      </p:sp>
      <p:pic>
        <p:nvPicPr>
          <p:cNvPr id="21"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0" y="1309284"/>
            <a:ext cx="2901031" cy="4351547"/>
          </a:xfrm>
          <a:prstGeom prst="rect">
            <a:avLst/>
          </a:prstGeom>
        </p:spPr>
      </p:pic>
      <p:sp>
        <p:nvSpPr>
          <p:cNvPr id="2" name="Obdélník 1"/>
          <p:cNvSpPr/>
          <p:nvPr/>
        </p:nvSpPr>
        <p:spPr>
          <a:xfrm>
            <a:off x="123645" y="5682812"/>
            <a:ext cx="3024996" cy="830997"/>
          </a:xfrm>
          <a:prstGeom prst="rect">
            <a:avLst/>
          </a:prstGeom>
        </p:spPr>
        <p:txBody>
          <a:bodyPr wrap="square">
            <a:spAutoFit/>
          </a:bodyPr>
          <a:lstStyle/>
          <a:p>
            <a:r>
              <a:rPr lang="cs-CZ" sz="1200" b="1" dirty="0">
                <a:latin typeface="+mn-lt"/>
              </a:rPr>
              <a:t>"</a:t>
            </a:r>
            <a:r>
              <a:rPr lang="cs-CZ" sz="1200" b="1" dirty="0" err="1">
                <a:latin typeface="+mn-lt"/>
              </a:rPr>
              <a:t>Barberiniho</a:t>
            </a:r>
            <a:r>
              <a:rPr lang="cs-CZ" sz="1200" b="1" dirty="0">
                <a:latin typeface="+mn-lt"/>
              </a:rPr>
              <a:t> diptych" ze 6. století zobrazující Anastasia I. nebo (pravděpodobněji) Justiniána jako </a:t>
            </a:r>
            <a:r>
              <a:rPr lang="cs-CZ" sz="1200" b="1" dirty="0" err="1">
                <a:latin typeface="+mn-lt"/>
              </a:rPr>
              <a:t>triumphatora</a:t>
            </a:r>
            <a:r>
              <a:rPr lang="cs-CZ" sz="1200" b="1" dirty="0">
                <a:latin typeface="+mn-lt"/>
              </a:rPr>
              <a:t> ‚omnium gentium‘</a:t>
            </a:r>
          </a:p>
        </p:txBody>
      </p:sp>
      <p:sp>
        <p:nvSpPr>
          <p:cNvPr id="22" name="Rechteck 2"/>
          <p:cNvSpPr/>
          <p:nvPr/>
        </p:nvSpPr>
        <p:spPr>
          <a:xfrm>
            <a:off x="3349385" y="1809222"/>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rgbClr val="0070C0"/>
                </a:solidFill>
                <a:latin typeface="+mn-lt"/>
              </a:rPr>
              <a:t>  </a:t>
            </a:r>
            <a:r>
              <a:rPr lang="cs-CZ" sz="1800" b="1" dirty="0">
                <a:solidFill>
                  <a:srgbClr val="0070C0"/>
                </a:solidFill>
                <a:latin typeface="+mj-lt"/>
              </a:rPr>
              <a:t>Kdo je legitimním nástupcem Říma?</a:t>
            </a:r>
          </a:p>
        </p:txBody>
      </p:sp>
      <p:sp>
        <p:nvSpPr>
          <p:cNvPr id="23" name="Rechteck 2"/>
          <p:cNvSpPr/>
          <p:nvPr/>
        </p:nvSpPr>
        <p:spPr>
          <a:xfrm>
            <a:off x="3349385" y="2625857"/>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sp>
        <p:nvSpPr>
          <p:cNvPr id="24" name="Rechteck 2"/>
          <p:cNvSpPr/>
          <p:nvPr/>
        </p:nvSpPr>
        <p:spPr>
          <a:xfrm>
            <a:off x="3349385" y="3444453"/>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n-lt"/>
              </a:rPr>
              <a:t>  </a:t>
            </a:r>
            <a:r>
              <a:rPr lang="cs-CZ" sz="1800" b="1" dirty="0">
                <a:solidFill>
                  <a:srgbClr val="0070C0"/>
                </a:solidFill>
                <a:latin typeface="+mj-lt"/>
              </a:rPr>
              <a:t>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1" name="Rechteck 2"/>
          <p:cNvSpPr/>
          <p:nvPr/>
        </p:nvSpPr>
        <p:spPr>
          <a:xfrm>
            <a:off x="3349385" y="4280301"/>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spTree>
    <p:extLst>
      <p:ext uri="{BB962C8B-B14F-4D97-AF65-F5344CB8AC3E}">
        <p14:creationId xmlns:p14="http://schemas.microsoft.com/office/powerpoint/2010/main" val="281941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3656" y="-2871"/>
            <a:ext cx="1898343" cy="3423292"/>
          </a:xfrm>
          <a:prstGeom prst="rect">
            <a:avLst/>
          </a:prstGeom>
        </p:spPr>
      </p:pic>
      <p:sp>
        <p:nvSpPr>
          <p:cNvPr id="7" name="Rechteck 2"/>
          <p:cNvSpPr/>
          <p:nvPr/>
        </p:nvSpPr>
        <p:spPr>
          <a:xfrm>
            <a:off x="390525" y="0"/>
            <a:ext cx="7010940" cy="461665"/>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p:txBody>
      </p:sp>
      <p:sp>
        <p:nvSpPr>
          <p:cNvPr id="4" name="Obdélník 3"/>
          <p:cNvSpPr/>
          <p:nvPr/>
        </p:nvSpPr>
        <p:spPr>
          <a:xfrm>
            <a:off x="2202481" y="1034941"/>
            <a:ext cx="3729670" cy="3016210"/>
          </a:xfrm>
          <a:prstGeom prst="rect">
            <a:avLst/>
          </a:prstGeom>
          <a:solidFill>
            <a:schemeClr val="accent4">
              <a:lumMod val="20000"/>
              <a:lumOff val="80000"/>
            </a:schemeClr>
          </a:solidFill>
        </p:spPr>
        <p:txBody>
          <a:bodyPr wrap="square">
            <a:spAutoFit/>
          </a:bodyPr>
          <a:lstStyle/>
          <a:p>
            <a:r>
              <a:rPr lang="de-DE" sz="1400" b="1" dirty="0">
                <a:latin typeface="Arial" panose="020B0604020202020204" pitchFamily="34" charset="0"/>
                <a:cs typeface="Arial" panose="020B0604020202020204" pitchFamily="34" charset="0"/>
              </a:rPr>
              <a:t>(* </a:t>
            </a:r>
            <a:r>
              <a:rPr lang="cs-CZ" sz="1400" b="1" dirty="0">
                <a:latin typeface="Arial" panose="020B0604020202020204" pitchFamily="34" charset="0"/>
                <a:cs typeface="Arial" panose="020B0604020202020204" pitchFamily="34" charset="0"/>
              </a:rPr>
              <a:t>920 -</a:t>
            </a:r>
            <a:r>
              <a:rPr lang="de-DE" sz="1400" b="1" dirty="0">
                <a:latin typeface="Arial" panose="020B0604020202020204" pitchFamily="34" charset="0"/>
                <a:cs typeface="Arial" panose="020B0604020202020204" pitchFamily="34" charset="0"/>
              </a:rPr>
              <a:t> † </a:t>
            </a:r>
            <a:r>
              <a:rPr lang="cs-CZ" sz="1400" b="1" dirty="0" err="1">
                <a:latin typeface="Arial" panose="020B0604020202020204" pitchFamily="34" charset="0"/>
                <a:cs typeface="Arial" panose="020B0604020202020204" pitchFamily="34" charset="0"/>
              </a:rPr>
              <a:t>Juli</a:t>
            </a:r>
            <a:r>
              <a:rPr lang="cs-CZ" sz="1400" b="1" dirty="0">
                <a:latin typeface="Arial" panose="020B0604020202020204" pitchFamily="34" charset="0"/>
                <a:cs typeface="Arial" panose="020B0604020202020204" pitchFamily="34" charset="0"/>
              </a:rPr>
              <a:t> 972</a:t>
            </a:r>
            <a:r>
              <a:rPr lang="de-DE" sz="1400" b="1" dirty="0">
                <a:latin typeface="Arial" panose="020B0604020202020204" pitchFamily="34" charset="0"/>
                <a:cs typeface="Arial" panose="020B0604020202020204" pitchFamily="34" charset="0"/>
              </a:rPr>
              <a:t>)</a:t>
            </a:r>
            <a:endParaRPr lang="cs-CZ" sz="1400" b="1"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Historik, diplomat a od roku 961 </a:t>
            </a:r>
            <a:r>
              <a:rPr lang="cs-CZ" sz="1400" b="1" dirty="0" err="1">
                <a:latin typeface="Arial" panose="020B0604020202020204" pitchFamily="34" charset="0"/>
                <a:cs typeface="Arial" panose="020B0604020202020204" pitchFamily="34" charset="0"/>
              </a:rPr>
              <a:t>kremonský</a:t>
            </a:r>
            <a:r>
              <a:rPr lang="cs-CZ" sz="1400" b="1" dirty="0">
                <a:latin typeface="Arial" panose="020B0604020202020204" pitchFamily="34" charset="0"/>
                <a:cs typeface="Arial" panose="020B0604020202020204" pitchFamily="34" charset="0"/>
              </a:rPr>
              <a:t> biskup</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Pochází ze </a:t>
            </a:r>
            <a:r>
              <a:rPr lang="cs-CZ" sz="1400" b="1" dirty="0">
                <a:solidFill>
                  <a:schemeClr val="accent2"/>
                </a:solidFill>
                <a:latin typeface="Arial" panose="020B0604020202020204" pitchFamily="34" charset="0"/>
                <a:cs typeface="Arial" panose="020B0604020202020204" pitchFamily="34" charset="0"/>
              </a:rPr>
              <a:t>šlechtické italské rodiny </a:t>
            </a:r>
            <a:r>
              <a:rPr lang="cs-CZ" sz="1400" b="1" dirty="0" err="1">
                <a:solidFill>
                  <a:schemeClr val="accent2"/>
                </a:solidFill>
                <a:latin typeface="Arial" panose="020B0604020202020204" pitchFamily="34" charset="0"/>
                <a:cs typeface="Arial" panose="020B0604020202020204" pitchFamily="34" charset="0"/>
              </a:rPr>
              <a:t>longobardského</a:t>
            </a:r>
            <a:r>
              <a:rPr lang="cs-CZ" sz="1400" b="1" dirty="0">
                <a:solidFill>
                  <a:schemeClr val="accent2"/>
                </a:solidFill>
                <a:latin typeface="Arial" panose="020B0604020202020204" pitchFamily="34" charset="0"/>
                <a:cs typeface="Arial" panose="020B0604020202020204" pitchFamily="34" charset="0"/>
              </a:rPr>
              <a:t> původu</a:t>
            </a:r>
            <a:r>
              <a:rPr lang="cs-CZ" sz="1400" dirty="0">
                <a:latin typeface="Arial" panose="020B0604020202020204" pitchFamily="34" charset="0"/>
                <a:cs typeface="Arial" panose="020B0604020202020204" pitchFamily="34" charset="0"/>
              </a:rPr>
              <a:t>; získal rozsáhlé vzdělání a výchovu na královském dvoře v Pavii</a:t>
            </a:r>
          </a:p>
          <a:p>
            <a:pPr marL="285750" indent="-285750">
              <a:buFont typeface="Arial" panose="020B0604020202020204" pitchFamily="34" charset="0"/>
              <a:buChar char="•"/>
            </a:pPr>
            <a:r>
              <a:rPr lang="cs-CZ" sz="1400" dirty="0">
                <a:highlight>
                  <a:srgbClr val="FFFF00"/>
                </a:highlight>
                <a:latin typeface="Arial" panose="020B0604020202020204" pitchFamily="34" charset="0"/>
                <a:cs typeface="Arial" panose="020B0604020202020204" pitchFamily="34" charset="0"/>
              </a:rPr>
              <a:t>Umí řecky; stejně jako jeho otec, a otčím, je jmenován vyslancem do Konstantinopole </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Zpočátku je legátem </a:t>
            </a:r>
            <a:r>
              <a:rPr lang="cs-CZ" sz="1400" dirty="0" err="1">
                <a:latin typeface="Arial" panose="020B0604020202020204" pitchFamily="34" charset="0"/>
                <a:cs typeface="Arial" panose="020B0604020202020204" pitchFamily="34" charset="0"/>
              </a:rPr>
              <a:t>Beregara</a:t>
            </a:r>
            <a:r>
              <a:rPr lang="cs-CZ" sz="1400" dirty="0">
                <a:latin typeface="Arial" panose="020B0604020202020204" pitchFamily="34" charset="0"/>
                <a:cs typeface="Arial" panose="020B0604020202020204" pitchFamily="34" charset="0"/>
              </a:rPr>
              <a:t> II., krále </a:t>
            </a:r>
            <a:r>
              <a:rPr lang="cs-CZ" sz="1400" dirty="0" err="1">
                <a:latin typeface="Arial" panose="020B0604020202020204" pitchFamily="34" charset="0"/>
                <a:cs typeface="Arial" panose="020B0604020202020204" pitchFamily="34" charset="0"/>
              </a:rPr>
              <a:t>Ivrey</a:t>
            </a:r>
            <a:r>
              <a:rPr lang="cs-CZ" sz="1400" dirty="0">
                <a:latin typeface="Arial" panose="020B0604020202020204" pitchFamily="34" charset="0"/>
                <a:cs typeface="Arial" panose="020B0604020202020204" pitchFamily="34" charset="0"/>
              </a:rPr>
              <a:t>, První legace ho vede v roce 949-950 za Císařem </a:t>
            </a:r>
            <a:r>
              <a:rPr lang="cs-CZ" sz="1400" dirty="0" err="1">
                <a:latin typeface="Arial" panose="020B0604020202020204" pitchFamily="34" charset="0"/>
                <a:cs typeface="Arial" panose="020B0604020202020204" pitchFamily="34" charset="0"/>
              </a:rPr>
              <a:t>Konstantínem</a:t>
            </a:r>
            <a:r>
              <a:rPr lang="cs-CZ" sz="1400" dirty="0">
                <a:latin typeface="Arial" panose="020B0604020202020204" pitchFamily="34" charset="0"/>
                <a:cs typeface="Arial" panose="020B0604020202020204" pitchFamily="34" charset="0"/>
              </a:rPr>
              <a:t> VII.</a:t>
            </a:r>
          </a:p>
        </p:txBody>
      </p:sp>
      <p:sp>
        <p:nvSpPr>
          <p:cNvPr id="5" name="Obdélník 4"/>
          <p:cNvSpPr/>
          <p:nvPr/>
        </p:nvSpPr>
        <p:spPr>
          <a:xfrm>
            <a:off x="2202481" y="597453"/>
            <a:ext cx="3729670" cy="400110"/>
          </a:xfrm>
          <a:prstGeom prst="rect">
            <a:avLst/>
          </a:prstGeom>
          <a:solidFill>
            <a:schemeClr val="tx2">
              <a:lumMod val="75000"/>
            </a:schemeClr>
          </a:solidFill>
        </p:spPr>
        <p:txBody>
          <a:bodyPr wrap="square">
            <a:spAutoFit/>
          </a:bodyPr>
          <a:lstStyle/>
          <a:p>
            <a:r>
              <a:rPr lang="cs-CZ" sz="2000" b="1" dirty="0" err="1">
                <a:solidFill>
                  <a:srgbClr val="FFFF00"/>
                </a:solidFill>
                <a:latin typeface="+mn-lt"/>
              </a:rPr>
              <a:t>Luitprand</a:t>
            </a:r>
            <a:r>
              <a:rPr lang="cs-CZ" sz="2000" b="1" dirty="0">
                <a:solidFill>
                  <a:srgbClr val="FFFF00"/>
                </a:solidFill>
                <a:latin typeface="+mn-lt"/>
              </a:rPr>
              <a:t> z Cremony</a:t>
            </a:r>
            <a:endParaRPr lang="cs-CZ" sz="2000" b="1" dirty="0">
              <a:solidFill>
                <a:srgbClr val="FFFF00"/>
              </a:solidFill>
              <a:latin typeface="+mn-lt"/>
              <a:cs typeface="Arial" panose="020B0604020202020204" pitchFamily="34" charset="0"/>
            </a:endParaRPr>
          </a:p>
        </p:txBody>
      </p:sp>
      <p:sp>
        <p:nvSpPr>
          <p:cNvPr id="6" name="Obdélník 5"/>
          <p:cNvSpPr/>
          <p:nvPr/>
        </p:nvSpPr>
        <p:spPr>
          <a:xfrm>
            <a:off x="89522" y="2876240"/>
            <a:ext cx="2283124" cy="461665"/>
          </a:xfrm>
          <a:prstGeom prst="rect">
            <a:avLst/>
          </a:prstGeom>
        </p:spPr>
        <p:txBody>
          <a:bodyPr wrap="square">
            <a:spAutoFit/>
          </a:bodyPr>
          <a:lstStyle/>
          <a:p>
            <a:r>
              <a:rPr lang="pl-PL" sz="1200" dirty="0">
                <a:latin typeface="+mj-lt"/>
              </a:rPr>
              <a:t>Liutprand z Cremony, Franc. Miniatura, ze 13. století</a:t>
            </a:r>
            <a:endParaRPr lang="cs-CZ" sz="1200" dirty="0">
              <a:latin typeface="+mj-lt"/>
            </a:endParaRPr>
          </a:p>
        </p:txBody>
      </p:sp>
      <p:sp>
        <p:nvSpPr>
          <p:cNvPr id="8" name="Obdélník 7"/>
          <p:cNvSpPr/>
          <p:nvPr/>
        </p:nvSpPr>
        <p:spPr>
          <a:xfrm>
            <a:off x="7423463" y="2528579"/>
            <a:ext cx="2636708" cy="646331"/>
          </a:xfrm>
          <a:prstGeom prst="rect">
            <a:avLst/>
          </a:prstGeom>
        </p:spPr>
        <p:txBody>
          <a:bodyPr wrap="square">
            <a:spAutoFit/>
          </a:bodyPr>
          <a:lstStyle/>
          <a:p>
            <a:pPr algn="r"/>
            <a:r>
              <a:rPr lang="de-DE" sz="1200" dirty="0">
                <a:latin typeface="+mj-lt"/>
              </a:rPr>
              <a:t>Konstantin VII. je </a:t>
            </a:r>
            <a:r>
              <a:rPr lang="de-DE" sz="1200" dirty="0" err="1">
                <a:latin typeface="+mj-lt"/>
              </a:rPr>
              <a:t>korunován</a:t>
            </a:r>
            <a:r>
              <a:rPr lang="de-DE" sz="1200" dirty="0">
                <a:latin typeface="+mj-lt"/>
              </a:rPr>
              <a:t> </a:t>
            </a:r>
            <a:r>
              <a:rPr lang="de-DE" sz="1200" dirty="0" err="1">
                <a:latin typeface="+mj-lt"/>
              </a:rPr>
              <a:t>Kristem</a:t>
            </a:r>
            <a:r>
              <a:rPr lang="de-DE" sz="1200" dirty="0">
                <a:latin typeface="+mj-lt"/>
              </a:rPr>
              <a:t>, </a:t>
            </a:r>
            <a:r>
              <a:rPr lang="de-DE" sz="1200" dirty="0" err="1">
                <a:latin typeface="+mj-lt"/>
              </a:rPr>
              <a:t>řezba</a:t>
            </a:r>
            <a:r>
              <a:rPr lang="de-DE" sz="1200" dirty="0">
                <a:latin typeface="+mj-lt"/>
              </a:rPr>
              <a:t> </a:t>
            </a:r>
            <a:r>
              <a:rPr lang="de-DE" sz="1200" dirty="0" err="1">
                <a:latin typeface="+mj-lt"/>
              </a:rPr>
              <a:t>ze</a:t>
            </a:r>
            <a:r>
              <a:rPr lang="de-DE" sz="1200" dirty="0">
                <a:latin typeface="+mj-lt"/>
              </a:rPr>
              <a:t> </a:t>
            </a:r>
            <a:r>
              <a:rPr lang="de-DE" sz="1200" dirty="0" err="1">
                <a:latin typeface="+mj-lt"/>
              </a:rPr>
              <a:t>slonoviny</a:t>
            </a:r>
            <a:r>
              <a:rPr lang="de-DE" sz="1200" dirty="0">
                <a:latin typeface="+mj-lt"/>
              </a:rPr>
              <a:t>, </a:t>
            </a:r>
            <a:r>
              <a:rPr lang="de-DE" sz="1200" dirty="0" err="1">
                <a:latin typeface="+mj-lt"/>
              </a:rPr>
              <a:t>Moskva</a:t>
            </a:r>
            <a:r>
              <a:rPr lang="de-DE" sz="1200" dirty="0">
                <a:latin typeface="+mj-lt"/>
              </a:rPr>
              <a:t>, </a:t>
            </a:r>
            <a:r>
              <a:rPr lang="de-DE" sz="1200" dirty="0" err="1">
                <a:latin typeface="+mj-lt"/>
              </a:rPr>
              <a:t>Puškinovo</a:t>
            </a:r>
            <a:r>
              <a:rPr lang="de-DE" sz="1200" dirty="0">
                <a:latin typeface="+mj-lt"/>
              </a:rPr>
              <a:t> </a:t>
            </a:r>
            <a:r>
              <a:rPr lang="de-DE" sz="1200" dirty="0" err="1">
                <a:latin typeface="+mj-lt"/>
              </a:rPr>
              <a:t>muzeum</a:t>
            </a:r>
            <a:endParaRPr lang="cs-CZ" sz="1200" b="1" dirty="0">
              <a:latin typeface="+mj-lt"/>
            </a:endParaRPr>
          </a:p>
        </p:txBody>
      </p:sp>
      <p:pic>
        <p:nvPicPr>
          <p:cNvPr id="9" name="Obrázek 8"/>
          <p:cNvPicPr>
            <a:picLocks noChangeAspect="1"/>
          </p:cNvPicPr>
          <p:nvPr/>
        </p:nvPicPr>
        <p:blipFill>
          <a:blip r:embed="rId3"/>
          <a:stretch>
            <a:fillRect/>
          </a:stretch>
        </p:blipFill>
        <p:spPr>
          <a:xfrm>
            <a:off x="89522" y="712697"/>
            <a:ext cx="2033661" cy="2114316"/>
          </a:xfrm>
          <a:prstGeom prst="rect">
            <a:avLst/>
          </a:prstGeom>
        </p:spPr>
      </p:pic>
      <p:sp>
        <p:nvSpPr>
          <p:cNvPr id="10" name="Obdélník 9"/>
          <p:cNvSpPr/>
          <p:nvPr/>
        </p:nvSpPr>
        <p:spPr>
          <a:xfrm>
            <a:off x="6314819" y="712697"/>
            <a:ext cx="3745352" cy="1815882"/>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Syn byzantského císaře Lva VI. a jeho čtvrté manželky Zoe </a:t>
            </a:r>
            <a:r>
              <a:rPr lang="cs-CZ" sz="1400" dirty="0" err="1">
                <a:latin typeface="Arial" panose="020B0604020202020204" pitchFamily="34" charset="0"/>
                <a:cs typeface="Arial" panose="020B0604020202020204" pitchFamily="34" charset="0"/>
              </a:rPr>
              <a:t>Karbonopsiny</a:t>
            </a:r>
            <a:r>
              <a:rPr lang="cs-CZ" sz="1400" dirty="0">
                <a:latin typeface="Arial" panose="020B0604020202020204" pitchFamily="34" charset="0"/>
                <a:cs typeface="Arial" panose="020B0604020202020204" pitchFamily="34" charset="0"/>
              </a:rPr>
              <a:t> ("Černooké")</a:t>
            </a:r>
          </a:p>
          <a:p>
            <a:pPr marL="285750" indent="-285750">
              <a:buFont typeface="Arial" panose="020B0604020202020204" pitchFamily="34" charset="0"/>
              <a:buChar char="•"/>
            </a:pPr>
            <a:r>
              <a:rPr lang="cs-CZ" sz="1400" b="1" dirty="0">
                <a:solidFill>
                  <a:schemeClr val="accent2"/>
                </a:solidFill>
                <a:latin typeface="Arial" panose="020B0604020202020204" pitchFamily="34" charset="0"/>
                <a:cs typeface="Arial" panose="020B0604020202020204" pitchFamily="34" charset="0"/>
              </a:rPr>
              <a:t>913 až 959 byzantský císař</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Proslulý především svými díly </a:t>
            </a:r>
            <a:r>
              <a:rPr lang="cs-CZ" sz="1400" i="1" dirty="0">
                <a:latin typeface="Arial" panose="020B0604020202020204" pitchFamily="34" charset="0"/>
                <a:cs typeface="Arial" panose="020B0604020202020204" pitchFamily="34" charset="0"/>
              </a:rPr>
              <a:t>De </a:t>
            </a:r>
            <a:r>
              <a:rPr lang="cs-CZ" sz="1400" i="1" dirty="0" err="1">
                <a:latin typeface="Arial" panose="020B0604020202020204" pitchFamily="34" charset="0"/>
                <a:cs typeface="Arial" panose="020B0604020202020204" pitchFamily="34" charset="0"/>
              </a:rPr>
              <a:t>Administrando</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Imperio</a:t>
            </a:r>
            <a:r>
              <a:rPr lang="cs-CZ" sz="1400" dirty="0">
                <a:latin typeface="Arial" panose="020B0604020202020204" pitchFamily="34" charset="0"/>
                <a:cs typeface="Arial" panose="020B0604020202020204" pitchFamily="34" charset="0"/>
              </a:rPr>
              <a:t> a </a:t>
            </a:r>
            <a:r>
              <a:rPr lang="cs-CZ" sz="1400" i="1" dirty="0">
                <a:latin typeface="Arial" panose="020B0604020202020204" pitchFamily="34" charset="0"/>
                <a:cs typeface="Arial" panose="020B0604020202020204" pitchFamily="34" charset="0"/>
              </a:rPr>
              <a:t>De </a:t>
            </a:r>
            <a:r>
              <a:rPr lang="cs-CZ" sz="1400" i="1" dirty="0" err="1">
                <a:latin typeface="Arial" panose="020B0604020202020204" pitchFamily="34" charset="0"/>
                <a:cs typeface="Arial" panose="020B0604020202020204" pitchFamily="34" charset="0"/>
              </a:rPr>
              <a:t>cerimoniis</a:t>
            </a:r>
            <a:r>
              <a:rPr lang="cs-CZ" sz="1400" dirty="0">
                <a:latin typeface="Arial" panose="020B0604020202020204" pitchFamily="34" charset="0"/>
                <a:cs typeface="Arial" panose="020B0604020202020204" pitchFamily="34" charset="0"/>
              </a:rPr>
              <a:t>, která jsou spojena s tzv. makedonskou renesancí.</a:t>
            </a:r>
          </a:p>
        </p:txBody>
      </p:sp>
      <p:sp>
        <p:nvSpPr>
          <p:cNvPr id="12" name="Obdélník 11"/>
          <p:cNvSpPr/>
          <p:nvPr/>
        </p:nvSpPr>
        <p:spPr>
          <a:xfrm>
            <a:off x="136041" y="4145376"/>
            <a:ext cx="5842629" cy="2462213"/>
          </a:xfrm>
          <a:prstGeom prst="rect">
            <a:avLst/>
          </a:prstGeom>
          <a:solidFill>
            <a:schemeClr val="tx2">
              <a:lumMod val="40000"/>
              <a:lumOff val="60000"/>
            </a:schemeClr>
          </a:solidFill>
        </p:spPr>
        <p:txBody>
          <a:bodyPr wrap="square">
            <a:spAutoFit/>
          </a:bodyPr>
          <a:lstStyle/>
          <a:p>
            <a:pPr marL="285750" indent="-285750">
              <a:buFont typeface="Arial" panose="020B0604020202020204" pitchFamily="34" charset="0"/>
              <a:buChar char="•"/>
            </a:pPr>
            <a:r>
              <a:rPr lang="cs-CZ" sz="1400" dirty="0">
                <a:highlight>
                  <a:srgbClr val="FFFF00"/>
                </a:highlight>
                <a:latin typeface="Arial" panose="020B0604020202020204" pitchFamily="34" charset="0"/>
                <a:cs typeface="Arial" panose="020B0604020202020204" pitchFamily="34" charset="0"/>
              </a:rPr>
              <a:t>Upadá v </a:t>
            </a:r>
            <a:r>
              <a:rPr lang="cs-CZ" sz="1400" dirty="0" err="1">
                <a:highlight>
                  <a:srgbClr val="FFFF00"/>
                </a:highlight>
                <a:latin typeface="Arial" panose="020B0604020202020204" pitchFamily="34" charset="0"/>
                <a:cs typeface="Arial" panose="020B0604020202020204" pitchFamily="34" charset="0"/>
              </a:rPr>
              <a:t>Berengarovu</a:t>
            </a:r>
            <a:r>
              <a:rPr lang="cs-CZ" sz="1400" dirty="0">
                <a:highlight>
                  <a:srgbClr val="FFFF00"/>
                </a:highlight>
                <a:latin typeface="Arial" panose="020B0604020202020204" pitchFamily="34" charset="0"/>
                <a:cs typeface="Arial" panose="020B0604020202020204" pitchFamily="34" charset="0"/>
              </a:rPr>
              <a:t> nemilost; dává se do služeb saského krále Oty I.</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Účastní se </a:t>
            </a:r>
            <a:r>
              <a:rPr lang="cs-CZ" sz="1400" dirty="0">
                <a:highlight>
                  <a:srgbClr val="FFFF00"/>
                </a:highlight>
                <a:latin typeface="Arial" panose="020B0604020202020204" pitchFamily="34" charset="0"/>
                <a:cs typeface="Arial" panose="020B0604020202020204" pitchFamily="34" charset="0"/>
              </a:rPr>
              <a:t>Otových italských tažení, v roce 961 je jmenován Cremonským biskupem</a:t>
            </a:r>
            <a:r>
              <a:rPr lang="cs-CZ" sz="1400" dirty="0">
                <a:latin typeface="Arial" panose="020B0604020202020204" pitchFamily="34" charset="0"/>
                <a:cs typeface="Arial" panose="020B0604020202020204" pitchFamily="34" charset="0"/>
              </a:rPr>
              <a:t>, je přítomen Otově korunovaci císařem (962) v Římě</a:t>
            </a:r>
          </a:p>
          <a:p>
            <a:pPr marL="285750" indent="-285750">
              <a:buFont typeface="Arial" panose="020B0604020202020204" pitchFamily="34" charset="0"/>
              <a:buChar char="•"/>
            </a:pPr>
            <a:r>
              <a:rPr lang="cs-CZ" sz="1400" b="1" dirty="0">
                <a:solidFill>
                  <a:schemeClr val="accent2"/>
                </a:solidFill>
                <a:latin typeface="Arial" panose="020B0604020202020204" pitchFamily="34" charset="0"/>
                <a:cs typeface="Arial" panose="020B0604020202020204" pitchFamily="34" charset="0"/>
              </a:rPr>
              <a:t>968: II. legace do Konstantinopole; žádá o "purpurově zrozenou" princeznu pro Otova syna Otu II.</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Jednání ztroskotala na otázce vlády nad jihoitalskými lombardskými knížectvími </a:t>
            </a:r>
            <a:r>
              <a:rPr lang="cs-CZ" sz="1400" dirty="0" err="1">
                <a:highlight>
                  <a:srgbClr val="FFFF00"/>
                </a:highlight>
                <a:latin typeface="Arial" panose="020B0604020202020204" pitchFamily="34" charset="0"/>
                <a:cs typeface="Arial" panose="020B0604020202020204" pitchFamily="34" charset="0"/>
              </a:rPr>
              <a:t>Capua</a:t>
            </a:r>
            <a:r>
              <a:rPr lang="cs-CZ" sz="1400" dirty="0">
                <a:highlight>
                  <a:srgbClr val="FFFF00"/>
                </a:highlight>
                <a:latin typeface="Arial" panose="020B0604020202020204" pitchFamily="34" charset="0"/>
                <a:cs typeface="Arial" panose="020B0604020202020204" pitchFamily="34" charset="0"/>
              </a:rPr>
              <a:t> a </a:t>
            </a:r>
            <a:r>
              <a:rPr lang="cs-CZ" sz="1400" dirty="0" err="1">
                <a:highlight>
                  <a:srgbClr val="FFFF00"/>
                </a:highlight>
                <a:latin typeface="Arial" panose="020B0604020202020204" pitchFamily="34" charset="0"/>
                <a:cs typeface="Arial" panose="020B0604020202020204" pitchFamily="34" charset="0"/>
              </a:rPr>
              <a:t>Benevento</a:t>
            </a:r>
            <a:endParaRPr lang="cs-CZ" sz="14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Dalším rozhodujícím </a:t>
            </a:r>
            <a:r>
              <a:rPr lang="cs-CZ" sz="1400" dirty="0">
                <a:highlight>
                  <a:srgbClr val="FFFF00"/>
                </a:highlight>
                <a:latin typeface="Arial" panose="020B0604020202020204" pitchFamily="34" charset="0"/>
                <a:cs typeface="Arial" panose="020B0604020202020204" pitchFamily="34" charset="0"/>
              </a:rPr>
              <a:t>faktorem neúspěchu je Otův ofenzivní nárok na titul římského císaře, </a:t>
            </a:r>
            <a:r>
              <a:rPr lang="cs-CZ" sz="1400" dirty="0">
                <a:latin typeface="Arial" panose="020B0604020202020204" pitchFamily="34" charset="0"/>
                <a:cs typeface="Arial" panose="020B0604020202020204" pitchFamily="34" charset="0"/>
              </a:rPr>
              <a:t>což představovalo </a:t>
            </a:r>
            <a:r>
              <a:rPr lang="cs-CZ" sz="1400" dirty="0">
                <a:highlight>
                  <a:srgbClr val="FFFF00"/>
                </a:highlight>
                <a:latin typeface="Arial" panose="020B0604020202020204" pitchFamily="34" charset="0"/>
                <a:cs typeface="Arial" panose="020B0604020202020204" pitchFamily="34" charset="0"/>
              </a:rPr>
              <a:t>problém dvou císařů</a:t>
            </a:r>
          </a:p>
        </p:txBody>
      </p:sp>
      <p:sp>
        <p:nvSpPr>
          <p:cNvPr id="13" name="Obdélník 12"/>
          <p:cNvSpPr/>
          <p:nvPr/>
        </p:nvSpPr>
        <p:spPr>
          <a:xfrm>
            <a:off x="5932151" y="3213252"/>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4" name="Obdélník 13"/>
          <p:cNvSpPr/>
          <p:nvPr/>
        </p:nvSpPr>
        <p:spPr>
          <a:xfrm>
            <a:off x="6094115" y="3897263"/>
            <a:ext cx="4050548" cy="307777"/>
          </a:xfrm>
          <a:prstGeom prst="rect">
            <a:avLst/>
          </a:prstGeom>
          <a:solidFill>
            <a:schemeClr val="tx2">
              <a:lumMod val="75000"/>
            </a:schemeClr>
          </a:solidFill>
        </p:spPr>
        <p:txBody>
          <a:bodyPr wrap="square">
            <a:spAutoFit/>
          </a:bodyPr>
          <a:lstStyle/>
          <a:p>
            <a:r>
              <a:rPr lang="cs-CZ" sz="1400" b="1" dirty="0" err="1">
                <a:solidFill>
                  <a:srgbClr val="FFFF00"/>
                </a:solidFill>
                <a:latin typeface="Arial" panose="020B0604020202020204" pitchFamily="34" charset="0"/>
                <a:cs typeface="Arial" panose="020B0604020202020204" pitchFamily="34" charset="0"/>
              </a:rPr>
              <a:t>Nikephoros</a:t>
            </a:r>
            <a:r>
              <a:rPr lang="cs-CZ" sz="1400" b="1" dirty="0">
                <a:solidFill>
                  <a:srgbClr val="FFFF00"/>
                </a:solidFill>
                <a:latin typeface="Arial" panose="020B0604020202020204" pitchFamily="34" charset="0"/>
                <a:cs typeface="Arial" panose="020B0604020202020204" pitchFamily="34" charset="0"/>
              </a:rPr>
              <a:t> II. </a:t>
            </a:r>
            <a:r>
              <a:rPr lang="cs-CZ" sz="1400" b="1" dirty="0" err="1">
                <a:solidFill>
                  <a:srgbClr val="FFFF00"/>
                </a:solidFill>
                <a:latin typeface="Arial" panose="020B0604020202020204" pitchFamily="34" charset="0"/>
                <a:cs typeface="Arial" panose="020B0604020202020204" pitchFamily="34" charset="0"/>
              </a:rPr>
              <a:t>Phokas</a:t>
            </a:r>
            <a:endParaRPr lang="cs-CZ" sz="1400" b="1" dirty="0">
              <a:solidFill>
                <a:srgbClr val="FFFF00"/>
              </a:solidFill>
              <a:latin typeface="Arial" panose="020B0604020202020204" pitchFamily="34" charset="0"/>
              <a:cs typeface="Arial" panose="020B0604020202020204" pitchFamily="34" charset="0"/>
            </a:endParaRPr>
          </a:p>
        </p:txBody>
      </p:sp>
      <p:sp>
        <p:nvSpPr>
          <p:cNvPr id="15" name="Obdélník 14"/>
          <p:cNvSpPr/>
          <p:nvPr/>
        </p:nvSpPr>
        <p:spPr>
          <a:xfrm>
            <a:off x="10060170" y="6376757"/>
            <a:ext cx="2016385" cy="461665"/>
          </a:xfrm>
          <a:prstGeom prst="rect">
            <a:avLst/>
          </a:prstGeom>
          <a:solidFill>
            <a:schemeClr val="bg1"/>
          </a:solidFill>
        </p:spPr>
        <p:txBody>
          <a:bodyPr wrap="square">
            <a:spAutoFit/>
          </a:bodyPr>
          <a:lstStyle/>
          <a:p>
            <a:pPr algn="r"/>
            <a:r>
              <a:rPr lang="cs-CZ" sz="1200" dirty="0" err="1">
                <a:latin typeface="+mn-lt"/>
              </a:rPr>
              <a:t>Nikephoros</a:t>
            </a:r>
            <a:r>
              <a:rPr lang="cs-CZ" sz="1200" dirty="0">
                <a:latin typeface="+mn-lt"/>
              </a:rPr>
              <a:t> II. </a:t>
            </a:r>
            <a:r>
              <a:rPr lang="cs-CZ" sz="1200" dirty="0" err="1">
                <a:latin typeface="+mn-lt"/>
              </a:rPr>
              <a:t>Phokas</a:t>
            </a:r>
            <a:endParaRPr lang="cs-CZ" sz="1200" dirty="0">
              <a:latin typeface="+mn-lt"/>
            </a:endParaRPr>
          </a:p>
          <a:p>
            <a:pPr algn="r"/>
            <a:r>
              <a:rPr lang="cs-CZ" sz="1200" b="1" dirty="0">
                <a:latin typeface="+mn-lt"/>
              </a:rPr>
              <a:t>"bledá smrt Saracénů"</a:t>
            </a:r>
          </a:p>
        </p:txBody>
      </p:sp>
      <p:pic>
        <p:nvPicPr>
          <p:cNvPr id="16" name="Obrázek 15"/>
          <p:cNvPicPr>
            <a:picLocks noChangeAspect="1"/>
          </p:cNvPicPr>
          <p:nvPr/>
        </p:nvPicPr>
        <p:blipFill>
          <a:blip r:embed="rId4"/>
          <a:stretch>
            <a:fillRect/>
          </a:stretch>
        </p:blipFill>
        <p:spPr>
          <a:xfrm>
            <a:off x="10326365" y="3528887"/>
            <a:ext cx="1750190" cy="2847870"/>
          </a:xfrm>
          <a:prstGeom prst="rect">
            <a:avLst/>
          </a:prstGeom>
        </p:spPr>
      </p:pic>
      <p:sp>
        <p:nvSpPr>
          <p:cNvPr id="17" name="Obdélník 16"/>
          <p:cNvSpPr/>
          <p:nvPr/>
        </p:nvSpPr>
        <p:spPr>
          <a:xfrm>
            <a:off x="6299319" y="328838"/>
            <a:ext cx="3760852" cy="338554"/>
          </a:xfrm>
          <a:prstGeom prst="rect">
            <a:avLst/>
          </a:prstGeom>
          <a:solidFill>
            <a:schemeClr val="tx2">
              <a:lumMod val="75000"/>
            </a:schemeClr>
          </a:solidFill>
        </p:spPr>
        <p:txBody>
          <a:bodyPr wrap="square">
            <a:spAutoFit/>
          </a:bodyPr>
          <a:lstStyle/>
          <a:p>
            <a:r>
              <a:rPr lang="cs-CZ" sz="1600" b="1" dirty="0">
                <a:solidFill>
                  <a:srgbClr val="FFFF00"/>
                </a:solidFill>
                <a:latin typeface="Arial" panose="020B0604020202020204" pitchFamily="34" charset="0"/>
                <a:cs typeface="Arial" panose="020B0604020202020204" pitchFamily="34" charset="0"/>
              </a:rPr>
              <a:t>Konstantin VII.</a:t>
            </a:r>
          </a:p>
        </p:txBody>
      </p:sp>
      <p:sp>
        <p:nvSpPr>
          <p:cNvPr id="19" name="Šipka doprava 18"/>
          <p:cNvSpPr/>
          <p:nvPr/>
        </p:nvSpPr>
        <p:spPr bwMode="auto">
          <a:xfrm>
            <a:off x="5645541" y="2096301"/>
            <a:ext cx="897147" cy="60120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Obdélník 10"/>
          <p:cNvSpPr/>
          <p:nvPr/>
        </p:nvSpPr>
        <p:spPr>
          <a:xfrm>
            <a:off x="6094114" y="4205040"/>
            <a:ext cx="4050549" cy="2462213"/>
          </a:xfrm>
          <a:prstGeom prst="rect">
            <a:avLst/>
          </a:prstGeom>
          <a:solidFill>
            <a:schemeClr val="accent1">
              <a:lumMod val="60000"/>
              <a:lumOff val="40000"/>
            </a:schemeClr>
          </a:solidFill>
        </p:spPr>
        <p:txBody>
          <a:bodyPr wrap="square">
            <a:spAutoFit/>
          </a:bodyPr>
          <a:lstStyle/>
          <a:p>
            <a:pPr marL="285750" indent="-285750">
              <a:buFont typeface="Arial" panose="020B0604020202020204" pitchFamily="34" charset="0"/>
              <a:buChar char="•"/>
            </a:pPr>
            <a:r>
              <a:rPr lang="cs-CZ" sz="1400" b="1" dirty="0">
                <a:solidFill>
                  <a:schemeClr val="bg2"/>
                </a:solidFill>
                <a:latin typeface="Arial" panose="020B0604020202020204" pitchFamily="34" charset="0"/>
                <a:cs typeface="Arial" panose="020B0604020202020204" pitchFamily="34" charset="0"/>
              </a:rPr>
              <a:t>byzantský císař v letech 963 až 969</a:t>
            </a:r>
          </a:p>
          <a:p>
            <a:pPr marL="285750" indent="-285750">
              <a:buFont typeface="Arial" panose="020B0604020202020204" pitchFamily="34" charset="0"/>
              <a:buChar char="•"/>
            </a:pPr>
            <a:r>
              <a:rPr lang="cs-CZ" sz="1400" dirty="0">
                <a:highlight>
                  <a:srgbClr val="FFFF00"/>
                </a:highlight>
                <a:latin typeface="Arial" panose="020B0604020202020204" pitchFamily="34" charset="0"/>
                <a:cs typeface="Arial" panose="020B0604020202020204" pitchFamily="34" charset="0"/>
              </a:rPr>
              <a:t>Pochází z </a:t>
            </a:r>
            <a:r>
              <a:rPr lang="cs-CZ" sz="1400" dirty="0" err="1">
                <a:highlight>
                  <a:srgbClr val="FFFF00"/>
                </a:highlight>
                <a:latin typeface="Arial" panose="020B0604020202020204" pitchFamily="34" charset="0"/>
                <a:cs typeface="Arial" panose="020B0604020202020204" pitchFamily="34" charset="0"/>
              </a:rPr>
              <a:t>kappadockého</a:t>
            </a:r>
            <a:r>
              <a:rPr lang="cs-CZ" sz="1400" dirty="0">
                <a:highlight>
                  <a:srgbClr val="FFFF00"/>
                </a:highlight>
                <a:latin typeface="Arial" panose="020B0604020202020204" pitchFamily="34" charset="0"/>
                <a:cs typeface="Arial" panose="020B0604020202020204" pitchFamily="34" charset="0"/>
              </a:rPr>
              <a:t> rodu, z něhož vzešla řada slavných vojevůdců</a:t>
            </a: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Válečná politika: </a:t>
            </a:r>
            <a:r>
              <a:rPr lang="cs-CZ" sz="1400" dirty="0">
                <a:highlight>
                  <a:srgbClr val="FFFF00"/>
                </a:highlight>
                <a:latin typeface="Arial" panose="020B0604020202020204" pitchFamily="34" charset="0"/>
                <a:cs typeface="Arial" panose="020B0604020202020204" pitchFamily="34" charset="0"/>
              </a:rPr>
              <a:t>úspěšné nájezdy proti Arabům na straně Malé Asie</a:t>
            </a:r>
            <a:r>
              <a:rPr lang="cs-CZ" sz="1400" dirty="0">
                <a:latin typeface="Arial" panose="020B0604020202020204" pitchFamily="34" charset="0"/>
                <a:cs typeface="Arial" panose="020B0604020202020204" pitchFamily="34" charset="0"/>
              </a:rPr>
              <a:t>; vojenská tažení proti Bulharům, na západě proti </a:t>
            </a:r>
            <a:r>
              <a:rPr lang="cs-CZ" sz="1400" dirty="0" err="1">
                <a:latin typeface="Arial" panose="020B0604020202020204" pitchFamily="34" charset="0"/>
                <a:cs typeface="Arial" panose="020B0604020202020204" pitchFamily="34" charset="0"/>
              </a:rPr>
              <a:t>Fatimidům</a:t>
            </a:r>
            <a:endParaRPr lang="cs-C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b="1" dirty="0">
                <a:solidFill>
                  <a:schemeClr val="bg2"/>
                </a:solidFill>
                <a:latin typeface="Arial" panose="020B0604020202020204" pitchFamily="34" charset="0"/>
                <a:cs typeface="Arial" panose="020B0604020202020204" pitchFamily="34" charset="0"/>
              </a:rPr>
              <a:t>Působí proti Otovu vlivu v Itálii (</a:t>
            </a:r>
            <a:r>
              <a:rPr lang="cs-CZ" sz="1400" b="1" dirty="0" err="1">
                <a:solidFill>
                  <a:schemeClr val="bg2"/>
                </a:solidFill>
                <a:latin typeface="Arial" panose="020B0604020202020204" pitchFamily="34" charset="0"/>
                <a:cs typeface="Arial" panose="020B0604020202020204" pitchFamily="34" charset="0"/>
              </a:rPr>
              <a:t>Capua</a:t>
            </a:r>
            <a:r>
              <a:rPr lang="cs-CZ" sz="1400" b="1" dirty="0">
                <a:solidFill>
                  <a:schemeClr val="bg2"/>
                </a:solidFill>
                <a:latin typeface="Arial" panose="020B0604020202020204" pitchFamily="34" charset="0"/>
                <a:cs typeface="Arial" panose="020B0604020202020204" pitchFamily="34" charset="0"/>
              </a:rPr>
              <a:t>, </a:t>
            </a:r>
            <a:r>
              <a:rPr lang="cs-CZ" sz="1400" b="1" dirty="0" err="1">
                <a:solidFill>
                  <a:schemeClr val="bg2"/>
                </a:solidFill>
                <a:latin typeface="Arial" panose="020B0604020202020204" pitchFamily="34" charset="0"/>
                <a:cs typeface="Arial" panose="020B0604020202020204" pitchFamily="34" charset="0"/>
              </a:rPr>
              <a:t>Benevento</a:t>
            </a:r>
            <a:r>
              <a:rPr lang="cs-CZ" sz="1400" b="1" dirty="0">
                <a:solidFill>
                  <a:schemeClr val="bg2"/>
                </a:solidFill>
                <a:latin typeface="Arial" panose="020B0604020202020204" pitchFamily="34" charset="0"/>
                <a:cs typeface="Arial" panose="020B0604020202020204" pitchFamily="34" charset="0"/>
              </a:rPr>
              <a:t>, které se podmaní Otovy v roce 967)</a:t>
            </a:r>
          </a:p>
          <a:p>
            <a:pPr marL="285750" indent="-285750">
              <a:buFont typeface="Arial" panose="020B0604020202020204" pitchFamily="34" charset="0"/>
              <a:buChar char="•"/>
            </a:pPr>
            <a:r>
              <a:rPr lang="cs-CZ" sz="1400" b="1" dirty="0">
                <a:highlight>
                  <a:srgbClr val="FFFF00"/>
                </a:highlight>
                <a:latin typeface="Arial" panose="020B0604020202020204" pitchFamily="34" charset="0"/>
                <a:cs typeface="Arial" panose="020B0604020202020204" pitchFamily="34" charset="0"/>
              </a:rPr>
              <a:t>Tvrdá politika úspor v důsledku válečných tažení</a:t>
            </a:r>
          </a:p>
        </p:txBody>
      </p:sp>
      <p:sp>
        <p:nvSpPr>
          <p:cNvPr id="20" name="Šipka doprava 19"/>
          <p:cNvSpPr/>
          <p:nvPr/>
        </p:nvSpPr>
        <p:spPr bwMode="auto">
          <a:xfrm>
            <a:off x="5581291" y="5135545"/>
            <a:ext cx="707025" cy="60120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927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52181" y="2398235"/>
            <a:ext cx="5130033" cy="3785652"/>
          </a:xfrm>
          <a:prstGeom prst="rect">
            <a:avLst/>
          </a:prstGeom>
          <a:solidFill>
            <a:schemeClr val="accent4">
              <a:lumMod val="60000"/>
              <a:lumOff val="40000"/>
            </a:schemeClr>
          </a:solidFill>
        </p:spPr>
        <p:txBody>
          <a:bodyPr wrap="square">
            <a:spAutoFit/>
          </a:bodyPr>
          <a:lstStyle/>
          <a:p>
            <a:pPr marL="285750" indent="-285750">
              <a:buFont typeface="Arial" panose="020B0604020202020204" pitchFamily="34" charset="0"/>
              <a:buChar char="•"/>
            </a:pPr>
            <a:r>
              <a:rPr lang="cs-CZ" sz="1600" dirty="0">
                <a:latin typeface="+mn-lt"/>
              </a:rPr>
              <a:t>Didaktický spis; nebyl určen pro širší veřejnost, obsahoval nesčetné státní tajemství</a:t>
            </a:r>
          </a:p>
          <a:p>
            <a:pPr marL="285750" indent="-285750">
              <a:buFont typeface="Arial" panose="020B0604020202020204" pitchFamily="34" charset="0"/>
              <a:buChar char="•"/>
            </a:pPr>
            <a:r>
              <a:rPr lang="cs-CZ" sz="1600" dirty="0">
                <a:latin typeface="+mn-lt"/>
              </a:rPr>
              <a:t>Politický návod pro syna a nástupce Romana II.</a:t>
            </a:r>
          </a:p>
          <a:p>
            <a:pPr marL="285750" indent="-285750">
              <a:buFont typeface="Arial" panose="020B0604020202020204" pitchFamily="34" charset="0"/>
              <a:buChar char="•"/>
            </a:pPr>
            <a:endParaRPr lang="cs-CZ" sz="1600" dirty="0">
              <a:latin typeface="+mj-lt"/>
            </a:endParaRPr>
          </a:p>
          <a:p>
            <a:pPr marL="285750" indent="-285750">
              <a:buFont typeface="Arial" panose="020B0604020202020204" pitchFamily="34" charset="0"/>
              <a:buChar char="•"/>
            </a:pPr>
            <a:r>
              <a:rPr lang="cs-CZ" sz="1600" dirty="0">
                <a:highlight>
                  <a:srgbClr val="FFFF00"/>
                </a:highlight>
                <a:latin typeface="+mn-lt"/>
              </a:rPr>
              <a:t>Dílo obsahuje popisy </a:t>
            </a:r>
            <a:r>
              <a:rPr lang="cs-CZ" sz="1600" dirty="0" err="1">
                <a:highlight>
                  <a:srgbClr val="FFFF00"/>
                </a:highlight>
                <a:latin typeface="+mn-lt"/>
              </a:rPr>
              <a:t>Pečeněhů</a:t>
            </a:r>
            <a:r>
              <a:rPr lang="cs-CZ" sz="1600" dirty="0">
                <a:highlight>
                  <a:srgbClr val="FFFF00"/>
                </a:highlight>
                <a:latin typeface="+mn-lt"/>
              </a:rPr>
              <a:t>, Kyjevské Rusi, Maďarů, Bulharů, Krymských Tatarů a Chazarů na severu</a:t>
            </a:r>
            <a:r>
              <a:rPr lang="cs-CZ" sz="1600" dirty="0">
                <a:latin typeface="+mn-lt"/>
              </a:rPr>
              <a:t>, Arabů na východě a jihu a jejich území až po Španělsko a Teutonů, Lombardů, Benátčanů, Chorvatů, Srbů a Moravanů na západě</a:t>
            </a:r>
          </a:p>
          <a:p>
            <a:endParaRPr lang="cs-CZ" sz="1600" dirty="0">
              <a:latin typeface="+mn-lt"/>
            </a:endParaRPr>
          </a:p>
          <a:p>
            <a:pPr marL="285750" indent="-285750">
              <a:buFont typeface="Arial" panose="020B0604020202020204" pitchFamily="34" charset="0"/>
              <a:buChar char="•"/>
            </a:pPr>
            <a:r>
              <a:rPr lang="cs-CZ" sz="1600" b="1" dirty="0">
                <a:solidFill>
                  <a:srgbClr val="C00000"/>
                </a:solidFill>
                <a:latin typeface="+mn-lt"/>
              </a:rPr>
              <a:t>Kromě historických a zeměpisných informací Romanovy poskytl </a:t>
            </a:r>
            <a:r>
              <a:rPr lang="cs-CZ" sz="1600" b="1" dirty="0">
                <a:solidFill>
                  <a:srgbClr val="C00000"/>
                </a:solidFill>
                <a:highlight>
                  <a:srgbClr val="FFFF00"/>
                </a:highlight>
                <a:latin typeface="+mn-lt"/>
              </a:rPr>
              <a:t>také rady, jak s těmito zeměmi manipulovat a rozeštvat je proti sobě</a:t>
            </a:r>
            <a:r>
              <a:rPr lang="cs-CZ" sz="1600" b="1" dirty="0">
                <a:solidFill>
                  <a:srgbClr val="C00000"/>
                </a:solidFill>
                <a:latin typeface="+mn-lt"/>
              </a:rPr>
              <a:t>, aniž by na ně Byzantská říše musela přímo zaútočit</a:t>
            </a:r>
          </a:p>
        </p:txBody>
      </p:sp>
      <p:sp>
        <p:nvSpPr>
          <p:cNvPr id="5" name="Ovál 17">
            <a:extLst>
              <a:ext uri="{FF2B5EF4-FFF2-40B4-BE49-F238E27FC236}">
                <a16:creationId xmlns:a16="http://schemas.microsoft.com/office/drawing/2014/main" id="{DB121A35-0952-86F9-06AF-E6E32799ECD6}"/>
              </a:ext>
            </a:extLst>
          </p:cNvPr>
          <p:cNvSpPr/>
          <p:nvPr/>
        </p:nvSpPr>
        <p:spPr bwMode="auto">
          <a:xfrm>
            <a:off x="152181" y="807580"/>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Konstantin VII. </a:t>
            </a:r>
          </a:p>
        </p:txBody>
      </p:sp>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n-lt"/>
              </a:rPr>
              <a:t>  éra politické nedůvěry</a:t>
            </a: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1" name="Obdélník 10"/>
          <p:cNvSpPr/>
          <p:nvPr/>
        </p:nvSpPr>
        <p:spPr>
          <a:xfrm>
            <a:off x="2193561" y="1268878"/>
            <a:ext cx="3089429" cy="646331"/>
          </a:xfrm>
          <a:prstGeom prst="rect">
            <a:avLst/>
          </a:prstGeom>
          <a:solidFill>
            <a:schemeClr val="bg2">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200" b="1" dirty="0">
                <a:solidFill>
                  <a:srgbClr val="C00000"/>
                </a:solidFill>
                <a:latin typeface="+mj-lt"/>
              </a:rPr>
              <a:t>Od této doby je vztah mezi Byzancí a západořímskou říší poznamenán politickou nedůvěrou</a:t>
            </a:r>
            <a:endParaRPr lang="cs-CZ" sz="1200" dirty="0">
              <a:latin typeface="+mj-lt"/>
            </a:endParaRPr>
          </a:p>
        </p:txBody>
      </p:sp>
      <p:sp>
        <p:nvSpPr>
          <p:cNvPr id="12" name="Obdélník 11"/>
          <p:cNvSpPr/>
          <p:nvPr/>
        </p:nvSpPr>
        <p:spPr>
          <a:xfrm>
            <a:off x="152182" y="2000283"/>
            <a:ext cx="5130032" cy="338554"/>
          </a:xfrm>
          <a:prstGeom prst="rect">
            <a:avLst/>
          </a:prstGeom>
          <a:solidFill>
            <a:srgbClr val="0070C0"/>
          </a:solidFill>
        </p:spPr>
        <p:txBody>
          <a:bodyPr wrap="square">
            <a:spAutoFit/>
          </a:bodyPr>
          <a:lstStyle/>
          <a:p>
            <a:r>
              <a:rPr lang="cs-CZ" sz="1600" b="1" i="1" dirty="0">
                <a:solidFill>
                  <a:srgbClr val="FFFF00"/>
                </a:solidFill>
                <a:latin typeface="+mj-lt"/>
              </a:rPr>
              <a:t>De </a:t>
            </a:r>
            <a:r>
              <a:rPr lang="cs-CZ" sz="1600" b="1" i="1" dirty="0" err="1">
                <a:solidFill>
                  <a:srgbClr val="FFFF00"/>
                </a:solidFill>
                <a:latin typeface="+mj-lt"/>
              </a:rPr>
              <a:t>Administrando</a:t>
            </a:r>
            <a:r>
              <a:rPr lang="cs-CZ" sz="1600" b="1" i="1" dirty="0">
                <a:solidFill>
                  <a:srgbClr val="FFFF00"/>
                </a:solidFill>
                <a:latin typeface="+mj-lt"/>
              </a:rPr>
              <a:t> </a:t>
            </a:r>
            <a:r>
              <a:rPr lang="cs-CZ" sz="1600" b="1" i="1" dirty="0" err="1">
                <a:solidFill>
                  <a:srgbClr val="FFFF00"/>
                </a:solidFill>
                <a:latin typeface="+mj-lt"/>
              </a:rPr>
              <a:t>Imperio</a:t>
            </a:r>
            <a:r>
              <a:rPr lang="cs-CZ" sz="1600" b="1" i="1" dirty="0">
                <a:solidFill>
                  <a:srgbClr val="FFFF00"/>
                </a:solidFill>
                <a:latin typeface="+mj-lt"/>
              </a:rPr>
              <a:t> (cca. 948-952)</a:t>
            </a:r>
          </a:p>
        </p:txBody>
      </p:sp>
      <p:sp>
        <p:nvSpPr>
          <p:cNvPr id="13" name="Obdélník 12"/>
          <p:cNvSpPr/>
          <p:nvPr/>
        </p:nvSpPr>
        <p:spPr>
          <a:xfrm>
            <a:off x="5577918" y="822969"/>
            <a:ext cx="6442447" cy="338554"/>
          </a:xfrm>
          <a:prstGeom prst="rect">
            <a:avLst/>
          </a:prstGeom>
          <a:solidFill>
            <a:srgbClr val="0070C0"/>
          </a:solidFill>
        </p:spPr>
        <p:txBody>
          <a:bodyPr wrap="square">
            <a:spAutoFit/>
          </a:bodyPr>
          <a:lstStyle/>
          <a:p>
            <a:r>
              <a:rPr lang="cs-CZ" sz="1600" b="1" i="1" dirty="0" err="1">
                <a:solidFill>
                  <a:srgbClr val="FFFF00"/>
                </a:solidFill>
                <a:latin typeface="+mj-lt"/>
              </a:rPr>
              <a:t>Antapodosis</a:t>
            </a:r>
            <a:r>
              <a:rPr lang="cs-CZ" sz="1600" b="1" i="1" dirty="0">
                <a:solidFill>
                  <a:srgbClr val="FFFF00"/>
                </a:solidFill>
                <a:latin typeface="+mj-lt"/>
              </a:rPr>
              <a:t> - [Kniha] odplaty (cca. 949-950)</a:t>
            </a:r>
          </a:p>
        </p:txBody>
      </p:sp>
      <p:sp>
        <p:nvSpPr>
          <p:cNvPr id="15" name="Obdélník 14"/>
          <p:cNvSpPr/>
          <p:nvPr/>
        </p:nvSpPr>
        <p:spPr>
          <a:xfrm>
            <a:off x="5577917" y="1215453"/>
            <a:ext cx="6442448" cy="738664"/>
          </a:xfrm>
          <a:prstGeom prst="rect">
            <a:avLst/>
          </a:prstGeom>
          <a:solidFill>
            <a:schemeClr val="accent4">
              <a:lumMod val="60000"/>
              <a:lumOff val="40000"/>
            </a:schemeClr>
          </a:solidFill>
        </p:spPr>
        <p:txBody>
          <a:bodyPr wrap="square">
            <a:spAutoFit/>
          </a:bodyPr>
          <a:lstStyle/>
          <a:p>
            <a:pPr marL="285750" indent="-285750">
              <a:buFont typeface="Arial" panose="020B0604020202020204" pitchFamily="34" charset="0"/>
              <a:buChar char="•"/>
            </a:pPr>
            <a:r>
              <a:rPr lang="cs-CZ" sz="1400" dirty="0">
                <a:highlight>
                  <a:srgbClr val="FFFF00"/>
                </a:highlight>
                <a:latin typeface="+mn-lt"/>
              </a:rPr>
              <a:t>Popis ceremoniálu, s nímž byli v Konstantinopoli přijímáni zahraniční státní hosté. </a:t>
            </a:r>
            <a:r>
              <a:rPr lang="cs-CZ" sz="1400" dirty="0">
                <a:latin typeface="+mn-lt"/>
              </a:rPr>
              <a:t>Odpovídá specifikacím uvedeným v </a:t>
            </a:r>
            <a:r>
              <a:rPr lang="cs-CZ" sz="1400" b="1" dirty="0">
                <a:latin typeface="+mn-lt"/>
              </a:rPr>
              <a:t>Ceremoniální knize, </a:t>
            </a:r>
            <a:r>
              <a:rPr lang="cs-CZ" sz="1400" dirty="0">
                <a:solidFill>
                  <a:srgbClr val="C00000"/>
                </a:solidFill>
                <a:latin typeface="+mn-lt"/>
              </a:rPr>
              <a:t>sbírce profánních a náboženských ceremoniálů byzantského dvora</a:t>
            </a:r>
            <a:r>
              <a:rPr lang="cs-CZ" sz="1400" dirty="0">
                <a:latin typeface="+mn-lt"/>
              </a:rPr>
              <a:t>.</a:t>
            </a:r>
          </a:p>
        </p:txBody>
      </p:sp>
      <p:sp>
        <p:nvSpPr>
          <p:cNvPr id="4" name="Obdélník 3"/>
          <p:cNvSpPr/>
          <p:nvPr/>
        </p:nvSpPr>
        <p:spPr>
          <a:xfrm>
            <a:off x="5577917" y="2028903"/>
            <a:ext cx="6442448" cy="4524315"/>
          </a:xfrm>
          <a:prstGeom prst="rect">
            <a:avLst/>
          </a:prstGeom>
          <a:solidFill>
            <a:srgbClr val="FFFF99"/>
          </a:solidFill>
        </p:spPr>
        <p:txBody>
          <a:bodyPr wrap="square">
            <a:spAutoFit/>
          </a:bodyPr>
          <a:lstStyle/>
          <a:p>
            <a:r>
              <a:rPr lang="cs-CZ" sz="1800" b="1" i="1" dirty="0">
                <a:latin typeface="+mj-lt"/>
              </a:rPr>
              <a:t>"Když jsem vstoupil dovnitř, řvali lvi a ptáci cvrlikali podle svého vzhledu, ale já jsem se nelekal ani nedivil, protože jsem se na to všechno vyptával lidí, kteří to dobře znají. </a:t>
            </a:r>
            <a:r>
              <a:rPr lang="cs-CZ" sz="1800" b="1" i="1" dirty="0">
                <a:highlight>
                  <a:srgbClr val="FFFF00"/>
                </a:highlight>
                <a:latin typeface="+mj-lt"/>
              </a:rPr>
              <a:t>Po třech hlubokých poklonách císaři jsem zvedl hlavu a spatřil jsem ho, kterého jsem nejprve viděl sedět na malé vyvýšenině, nyní vynesené téměř ke stropu sálu. </a:t>
            </a:r>
            <a:r>
              <a:rPr lang="cs-CZ" sz="1800" b="1" i="1" dirty="0">
                <a:latin typeface="+mj-lt"/>
              </a:rPr>
              <a:t>Byl též oblečen do jiných šatů. Jak se to stalo, si nedovedu představit, ledaže by byl vyzdvižen, jako se vyzdvihují stromy vinných lisů. Vlastními ústy císař při této příležitosti nepromluvil ani slovo, neboť i kdyby chtěl, bylo by to vzhledem k velké vzdálenosti nevhodné; prostřednictvím svého kancléře (</a:t>
            </a:r>
            <a:r>
              <a:rPr lang="el-GR" sz="1800" b="1" i="1" dirty="0">
                <a:latin typeface="+mj-lt"/>
              </a:rPr>
              <a:t>λογοτέτης τοῦ δρόμου) </a:t>
            </a:r>
            <a:r>
              <a:rPr lang="cs-CZ" sz="1800" b="1" i="1" dirty="0">
                <a:latin typeface="+mj-lt"/>
              </a:rPr>
              <a:t>se však vyptával na </a:t>
            </a:r>
            <a:r>
              <a:rPr lang="cs-CZ" sz="1800" b="1" i="1" dirty="0" err="1">
                <a:latin typeface="+mj-lt"/>
              </a:rPr>
              <a:t>Berengařův</a:t>
            </a:r>
            <a:r>
              <a:rPr lang="cs-CZ" sz="1800" b="1" i="1" dirty="0">
                <a:latin typeface="+mj-lt"/>
              </a:rPr>
              <a:t> život a blaho. Poté, co jsem mu náležitě odpověděl, jsem na pokyn tlumočníka odešel a nechal se odvést zpět do hostince, který mi byl přidělen."</a:t>
            </a:r>
          </a:p>
        </p:txBody>
      </p:sp>
    </p:spTree>
    <p:extLst>
      <p:ext uri="{BB962C8B-B14F-4D97-AF65-F5344CB8AC3E}">
        <p14:creationId xmlns:p14="http://schemas.microsoft.com/office/powerpoint/2010/main" val="59377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P spid="12" grpId="0" animBg="1"/>
      <p:bldP spid="13" grpId="0" animBg="1"/>
      <p:bldP spid="1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4708981"/>
          </a:xfrm>
          <a:prstGeom prst="rect">
            <a:avLst/>
          </a:prstGeom>
          <a:solidFill>
            <a:srgbClr val="FFFF99"/>
          </a:solidFill>
        </p:spPr>
        <p:txBody>
          <a:bodyPr wrap="square">
            <a:spAutoFit/>
          </a:bodyPr>
          <a:lstStyle/>
          <a:p>
            <a:r>
              <a:rPr lang="cs-CZ" sz="2000" b="1" i="1" dirty="0">
                <a:latin typeface="+mn-lt"/>
              </a:rPr>
              <a:t>„Čtvrtého června, jak jsem již řekl, jsme dorazili do Konstantinopole před </a:t>
            </a:r>
            <a:r>
              <a:rPr lang="cs-CZ" sz="2000" b="1" i="1" dirty="0" err="1">
                <a:latin typeface="+mn-lt"/>
              </a:rPr>
              <a:t>Kareanskou</a:t>
            </a:r>
            <a:r>
              <a:rPr lang="cs-CZ" sz="2000" b="1" i="1" dirty="0">
                <a:latin typeface="+mn-lt"/>
              </a:rPr>
              <a:t> bránu a čekali jsme s koňmi v lijáku až do jedenácté hodiny. </a:t>
            </a:r>
            <a:r>
              <a:rPr lang="cs-CZ" sz="2000" b="1" i="1" dirty="0">
                <a:highlight>
                  <a:srgbClr val="FFFF00"/>
                </a:highlight>
                <a:latin typeface="+mn-lt"/>
              </a:rPr>
              <a:t>V tu hodinu dal </a:t>
            </a:r>
            <a:r>
              <a:rPr lang="cs-CZ" sz="2000" b="1" i="1" dirty="0" err="1">
                <a:highlight>
                  <a:srgbClr val="FFFF00"/>
                </a:highlight>
                <a:latin typeface="+mn-lt"/>
              </a:rPr>
              <a:t>Niképhorus</a:t>
            </a:r>
            <a:r>
              <a:rPr lang="cs-CZ" sz="2000" b="1" i="1" dirty="0">
                <a:highlight>
                  <a:srgbClr val="FFFF00"/>
                </a:highlight>
                <a:latin typeface="+mn-lt"/>
              </a:rPr>
              <a:t> rozkaz, abychom přijeli, ale nepovažoval nás, kteří jsme Vaši Milost [</a:t>
            </a:r>
            <a:r>
              <a:rPr lang="cs-CZ" sz="2000" b="1" i="1" dirty="0">
                <a:solidFill>
                  <a:srgbClr val="FFFF00"/>
                </a:solidFill>
                <a:highlight>
                  <a:srgbClr val="FFFF00"/>
                </a:highlight>
                <a:latin typeface="+mn-lt"/>
              </a:rPr>
              <a:t> </a:t>
            </a:r>
            <a:r>
              <a:rPr lang="cs-CZ" sz="2000" b="1" i="1" dirty="0">
                <a:highlight>
                  <a:srgbClr val="FFFF00"/>
                </a:highlight>
                <a:latin typeface="+mn-lt"/>
              </a:rPr>
              <a:t>Ota I.</a:t>
            </a:r>
            <a:r>
              <a:rPr lang="cs-CZ" sz="2000" b="1" i="1" dirty="0">
                <a:solidFill>
                  <a:srgbClr val="FFFF00"/>
                </a:solidFill>
                <a:highlight>
                  <a:srgbClr val="FFFF00"/>
                </a:highlight>
                <a:latin typeface="+mn-lt"/>
              </a:rPr>
              <a:t> </a:t>
            </a:r>
            <a:r>
              <a:rPr lang="cs-CZ" sz="2000" b="1" i="1" dirty="0">
                <a:highlight>
                  <a:srgbClr val="FFFF00"/>
                </a:highlight>
                <a:latin typeface="+mn-lt"/>
              </a:rPr>
              <a:t>] tak vysoce poctili, za hodné, abychom vjížděli na koních, a tak jsme byli uvedeni do toho mramorového, nenáviděného, bezvodého a všude otevřeného domu, o němž už byla řeč</a:t>
            </a:r>
            <a:r>
              <a:rPr lang="cs-CZ" sz="2000" b="1" i="1" dirty="0">
                <a:latin typeface="+mn-lt"/>
              </a:rPr>
              <a:t>. Šestého června, v sobotu před svatodušními svátky, jsem však byl představen dvornímu maršálkovi a kancléři Lvovi, bratru císaře, a měl jsem s ním velkou hádku o vašem císařském titulu. </a:t>
            </a:r>
            <a:r>
              <a:rPr lang="cs-CZ" sz="2000" b="1" i="1" dirty="0">
                <a:highlight>
                  <a:srgbClr val="FFFF00"/>
                </a:highlight>
                <a:latin typeface="+mn-lt"/>
              </a:rPr>
              <a:t>Nenazýval vás totiž císařem (...) v jejich jazyce, ale pohrdavě (...) králem v našem.</a:t>
            </a:r>
            <a:r>
              <a:rPr lang="cs-CZ" sz="2000" b="1" i="1" dirty="0">
                <a:latin typeface="+mn-lt"/>
              </a:rPr>
              <a:t> Když jsem mu řekl, že význam je stejný a jen jméno se liší, odpověděl, že jsem nepřišel pro mír, ale pro hádku, rozzlobeně vstal a přijal tvůj dopis vskutku urážlivým způsobem, a to nikoli vlastní rukou, nýbrž prostřednictvím tlumočníka - muže, který je poměrně vysoké postavy a plný předstírané pokory; když se však o něj někdo opře, podá mu ruku tak ho klidně probodne“</a:t>
            </a:r>
          </a:p>
        </p:txBody>
      </p:sp>
      <p:sp>
        <p:nvSpPr>
          <p:cNvPr id="17" name="Obdélník 16"/>
          <p:cNvSpPr/>
          <p:nvPr/>
        </p:nvSpPr>
        <p:spPr>
          <a:xfrm>
            <a:off x="203090" y="1588094"/>
            <a:ext cx="1843814" cy="1169551"/>
          </a:xfrm>
          <a:prstGeom prst="rect">
            <a:avLst/>
          </a:prstGeom>
          <a:solidFill>
            <a:schemeClr val="accent4">
              <a:lumMod val="60000"/>
              <a:lumOff val="40000"/>
            </a:schemeClr>
          </a:solidFill>
        </p:spPr>
        <p:txBody>
          <a:bodyPr wrap="square">
            <a:spAutoFit/>
          </a:bodyPr>
          <a:lstStyle/>
          <a:p>
            <a:r>
              <a:rPr lang="cs-CZ" sz="1400" b="1" dirty="0">
                <a:latin typeface="+mn-lt"/>
              </a:rPr>
              <a:t>I. Popis příjezdu do Konstantinopole a přivítaní delegací císaře </a:t>
            </a:r>
            <a:r>
              <a:rPr lang="cs-CZ" sz="1400" b="1" dirty="0" err="1">
                <a:latin typeface="+mn-lt"/>
              </a:rPr>
              <a:t>Nikephora</a:t>
            </a:r>
            <a:endParaRPr lang="cs-CZ" sz="1400" b="1" dirty="0">
              <a:latin typeface="+mn-lt"/>
            </a:endParaRPr>
          </a:p>
          <a:p>
            <a:r>
              <a:rPr lang="cs-CZ" sz="1400" b="1" dirty="0">
                <a:latin typeface="+mn-lt"/>
              </a:rPr>
              <a:t>(4. června 968)</a:t>
            </a:r>
          </a:p>
        </p:txBody>
      </p:sp>
    </p:spTree>
    <p:extLst>
      <p:ext uri="{BB962C8B-B14F-4D97-AF65-F5344CB8AC3E}">
        <p14:creationId xmlns:p14="http://schemas.microsoft.com/office/powerpoint/2010/main" val="359307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4708981"/>
          </a:xfrm>
          <a:prstGeom prst="rect">
            <a:avLst/>
          </a:prstGeom>
          <a:solidFill>
            <a:srgbClr val="FFFF99"/>
          </a:solidFill>
        </p:spPr>
        <p:txBody>
          <a:bodyPr wrap="square">
            <a:spAutoFit/>
          </a:bodyPr>
          <a:lstStyle/>
          <a:p>
            <a:r>
              <a:rPr lang="cs-CZ" sz="2000" b="1" i="1" dirty="0">
                <a:latin typeface="+mn-lt"/>
              </a:rPr>
              <a:t>„Ale sedmého června, v samotný svatý den Letnic, jsem byl předveden před </a:t>
            </a:r>
            <a:r>
              <a:rPr lang="cs-CZ" sz="2000" b="1" i="1" dirty="0" err="1">
                <a:latin typeface="+mn-lt"/>
              </a:rPr>
              <a:t>Nikephora</a:t>
            </a:r>
            <a:r>
              <a:rPr lang="cs-CZ" sz="2000" b="1" i="1" dirty="0">
                <a:latin typeface="+mn-lt"/>
              </a:rPr>
              <a:t> v síni zvané Síň věnců. </a:t>
            </a:r>
            <a:r>
              <a:rPr lang="cs-CZ" sz="2000" b="1" i="1" dirty="0">
                <a:highlight>
                  <a:srgbClr val="FFFF00"/>
                </a:highlight>
                <a:latin typeface="+mn-lt"/>
              </a:rPr>
              <a:t>Jde o muže dosti dobrodružného vzhledu</a:t>
            </a:r>
            <a:r>
              <a:rPr lang="cs-CZ" sz="2000" b="1" i="1" dirty="0">
                <a:latin typeface="+mn-lt"/>
              </a:rPr>
              <a:t>; trpaslíka, s tlustou hlavou a malýma očima jako krtek, znetvořeného krátkým, hustým, světle šedým plnovousem, a krkem krátkým pouhý palec. </a:t>
            </a:r>
            <a:r>
              <a:rPr lang="cs-CZ" sz="2000" b="1" i="1" dirty="0">
                <a:highlight>
                  <a:srgbClr val="FFFF00"/>
                </a:highlight>
                <a:latin typeface="+mn-lt"/>
              </a:rPr>
              <a:t>Jeho dlouhé husté vlasy mu dodávají vzhled prasete a jeho pleť se podobá pleti Etiopanů; je to typ člověka, kterého byste nechtěli potkat uprostřed noci. Kromě toho má nafouklé břicho, hubená bedra; stehna, která jsou na jeho malý vzrůst příliš dlouhá, krátké nohy a tomu odpovídající paty a chodidla. Oblečen byl do honosného roucha, které však bylo nadměrně staré, páchnoucí a vybledlé dlouhým nošením, a do sedláckých bot</a:t>
            </a:r>
            <a:r>
              <a:rPr lang="cs-CZ" sz="2000" b="1" i="1" dirty="0">
                <a:latin typeface="+mn-lt"/>
              </a:rPr>
              <a:t>. Je drzý v řeči, a má lišáckou povahu, svými lžemi a falešnými přísahami se podobá Odysseovi. Vy, páni a císaři, jste mi vždycky připadali krásní, ale o kolik krásnější jste teď! Vždycky jste byli plni ctnosti, ale jak mnohem víc teď! Po jeho levici, ale ne v řadě s ním, nýbrž daleko pod ním, seděli dva malí císařové, kdysi jeho páni, nyní jemu poddaní“</a:t>
            </a:r>
          </a:p>
        </p:txBody>
      </p:sp>
      <p:sp>
        <p:nvSpPr>
          <p:cNvPr id="17" name="Obdélník 16"/>
          <p:cNvSpPr/>
          <p:nvPr/>
        </p:nvSpPr>
        <p:spPr>
          <a:xfrm>
            <a:off x="203090" y="1588094"/>
            <a:ext cx="1843814" cy="954107"/>
          </a:xfrm>
          <a:prstGeom prst="rect">
            <a:avLst/>
          </a:prstGeom>
          <a:solidFill>
            <a:schemeClr val="accent4">
              <a:lumMod val="60000"/>
              <a:lumOff val="40000"/>
            </a:schemeClr>
          </a:solidFill>
        </p:spPr>
        <p:txBody>
          <a:bodyPr wrap="square">
            <a:spAutoFit/>
          </a:bodyPr>
          <a:lstStyle/>
          <a:p>
            <a:r>
              <a:rPr lang="cs-CZ" sz="1400" b="1" dirty="0">
                <a:latin typeface="+mn-lt"/>
              </a:rPr>
              <a:t>II. První setkání s císařem </a:t>
            </a:r>
            <a:r>
              <a:rPr lang="cs-CZ" sz="1400" b="1" dirty="0" err="1">
                <a:latin typeface="+mn-lt"/>
              </a:rPr>
              <a:t>Nikephorem</a:t>
            </a:r>
            <a:r>
              <a:rPr lang="cs-CZ" sz="1400" b="1" dirty="0">
                <a:latin typeface="+mn-lt"/>
              </a:rPr>
              <a:t> II.</a:t>
            </a:r>
          </a:p>
          <a:p>
            <a:r>
              <a:rPr lang="cs-CZ" sz="1400" b="1" dirty="0">
                <a:latin typeface="+mn-lt"/>
              </a:rPr>
              <a:t>(7. červen 968)</a:t>
            </a:r>
          </a:p>
        </p:txBody>
      </p:sp>
    </p:spTree>
    <p:extLst>
      <p:ext uri="{BB962C8B-B14F-4D97-AF65-F5344CB8AC3E}">
        <p14:creationId xmlns:p14="http://schemas.microsoft.com/office/powerpoint/2010/main" val="200042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5016758"/>
          </a:xfrm>
          <a:prstGeom prst="rect">
            <a:avLst/>
          </a:prstGeom>
          <a:solidFill>
            <a:srgbClr val="FFFF99"/>
          </a:solidFill>
        </p:spPr>
        <p:txBody>
          <a:bodyPr wrap="square">
            <a:spAutoFit/>
          </a:bodyPr>
          <a:lstStyle/>
          <a:p>
            <a:r>
              <a:rPr lang="cs-CZ" sz="2000" b="1" i="1" dirty="0">
                <a:latin typeface="+mn-lt"/>
              </a:rPr>
              <a:t>„Ať mi není zatěžko popisovat tuto bohoslužbu a ať to mým pánům není na obtíž, když o ní slyší. Na počest páně </a:t>
            </a:r>
            <a:r>
              <a:rPr lang="cs-CZ" sz="2000" b="1" i="1" dirty="0" err="1">
                <a:latin typeface="+mn-lt"/>
              </a:rPr>
              <a:t>Niképhora</a:t>
            </a:r>
            <a:r>
              <a:rPr lang="cs-CZ" sz="2000" b="1" i="1" dirty="0">
                <a:latin typeface="+mn-lt"/>
              </a:rPr>
              <a:t> a k jeho chvalozpěvu se shromáždil velký zástup obchodníků a prostého lidu a obsadil obě strany ulice od paláce ke kostelu svaté Sofie jako Maurové. </a:t>
            </a:r>
            <a:r>
              <a:rPr lang="cs-CZ" sz="2000" b="1" i="1" dirty="0">
                <a:highlight>
                  <a:srgbClr val="FFFF00"/>
                </a:highlight>
                <a:latin typeface="+mn-lt"/>
              </a:rPr>
              <a:t>Byly znetvoření velmi malými, tenkými štíty a ubohými </a:t>
            </a:r>
            <a:r>
              <a:rPr lang="cs-CZ" sz="2000" b="1" i="1" dirty="0" err="1">
                <a:highlight>
                  <a:srgbClr val="FFFF00"/>
                </a:highlight>
                <a:latin typeface="+mn-lt"/>
              </a:rPr>
              <a:t>kopíji</a:t>
            </a:r>
            <a:r>
              <a:rPr lang="cs-CZ" sz="2000" b="1" i="1" dirty="0">
                <a:latin typeface="+mn-lt"/>
              </a:rPr>
              <a:t>. Neslušnost jejich vzhledu zvyšovala skutečnost, že většina této chátry pochodovala na počest císaře bosa. Myslel jsem si tedy, že chtějí ještě více ozdobit jeho posvátnou přítomnost. </a:t>
            </a:r>
            <a:r>
              <a:rPr lang="cs-CZ" sz="2000" b="1" i="1" dirty="0">
                <a:highlight>
                  <a:srgbClr val="FFFF00"/>
                </a:highlight>
                <a:latin typeface="+mn-lt"/>
              </a:rPr>
              <a:t>Však také velmoži z jeho dvora, kteří s ním pochodovali v řadách této bosé lůzy, byli oblečeni do širokých rouch, plných děr od stáří. Ve svém všedním oděvu by vypadali mnohem úctyhodněji. Nebyl mezi nimi nikdo, komu by dědeček koupil tuto sukni novou.</a:t>
            </a:r>
            <a:r>
              <a:rPr lang="cs-CZ" sz="2000" b="1" i="1" dirty="0">
                <a:latin typeface="+mn-lt"/>
              </a:rPr>
              <a:t> Nikdo nebyl ozdoben zlatem nebo drahými kameny, kromě </a:t>
            </a:r>
            <a:r>
              <a:rPr lang="cs-CZ" sz="2000" b="1" i="1" dirty="0" err="1">
                <a:latin typeface="+mn-lt"/>
              </a:rPr>
              <a:t>Niképhora</a:t>
            </a:r>
            <a:r>
              <a:rPr lang="cs-CZ" sz="2000" b="1" i="1" dirty="0">
                <a:latin typeface="+mn-lt"/>
              </a:rPr>
              <a:t>, který v císařském oděvu ušitém na míru jeho předchůdců vypadal ještě ošklivěji. Přísahám při vašich životech, které jsou mi dražší než můj vlastní, že státní oděv jednoho z vašich mocipánů má větší hodnotu než sto a více takových obleků! Tak jsem byl odveden na pódium a posazen na vyvýšené místo vedle žaltářů, tedy zpěváků“</a:t>
            </a:r>
          </a:p>
        </p:txBody>
      </p:sp>
      <p:sp>
        <p:nvSpPr>
          <p:cNvPr id="17" name="Obdélník 16"/>
          <p:cNvSpPr/>
          <p:nvPr/>
        </p:nvSpPr>
        <p:spPr>
          <a:xfrm>
            <a:off x="203090" y="1588094"/>
            <a:ext cx="1843814" cy="738664"/>
          </a:xfrm>
          <a:prstGeom prst="rect">
            <a:avLst/>
          </a:prstGeom>
          <a:solidFill>
            <a:schemeClr val="accent4">
              <a:lumMod val="60000"/>
              <a:lumOff val="40000"/>
            </a:schemeClr>
          </a:solidFill>
        </p:spPr>
        <p:txBody>
          <a:bodyPr wrap="square">
            <a:spAutoFit/>
          </a:bodyPr>
          <a:lstStyle/>
          <a:p>
            <a:r>
              <a:rPr lang="cs-CZ" sz="1400" b="1" dirty="0">
                <a:latin typeface="+mn-lt"/>
              </a:rPr>
              <a:t>III. Bohoslužba k oslavě Letnic</a:t>
            </a:r>
          </a:p>
          <a:p>
            <a:r>
              <a:rPr lang="cs-CZ" sz="1400" b="1" dirty="0">
                <a:latin typeface="+mj-lt"/>
              </a:rPr>
              <a:t>(7. červen 968) - 1</a:t>
            </a:r>
          </a:p>
        </p:txBody>
      </p:sp>
    </p:spTree>
    <p:extLst>
      <p:ext uri="{BB962C8B-B14F-4D97-AF65-F5344CB8AC3E}">
        <p14:creationId xmlns:p14="http://schemas.microsoft.com/office/powerpoint/2010/main" val="381200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3170099"/>
          </a:xfrm>
          <a:prstGeom prst="rect">
            <a:avLst/>
          </a:prstGeom>
          <a:solidFill>
            <a:srgbClr val="FFFF99"/>
          </a:solidFill>
        </p:spPr>
        <p:txBody>
          <a:bodyPr wrap="square">
            <a:spAutoFit/>
          </a:bodyPr>
          <a:lstStyle/>
          <a:p>
            <a:r>
              <a:rPr lang="cs-CZ" sz="2000" b="1" i="1" dirty="0">
                <a:latin typeface="+mn-lt"/>
              </a:rPr>
              <a:t>„A nyní, když kráčel jako plazící se obluda, žaltáře volaly s nízkou lichotkou: Hle, jitřenka! </a:t>
            </a:r>
            <a:r>
              <a:rPr lang="cs-CZ" sz="2000" b="1" i="1" dirty="0" err="1">
                <a:latin typeface="+mn-lt"/>
              </a:rPr>
              <a:t>Lucifer</a:t>
            </a:r>
            <a:r>
              <a:rPr lang="cs-CZ" sz="2000" b="1" i="1" dirty="0">
                <a:latin typeface="+mn-lt"/>
              </a:rPr>
              <a:t> vychází! Jeho pohled je zjevením slunečních paprsků! Bledá smrt Saracénů, </a:t>
            </a:r>
            <a:r>
              <a:rPr lang="cs-CZ" sz="2000" b="1" i="1" dirty="0" err="1">
                <a:latin typeface="+mn-lt"/>
              </a:rPr>
              <a:t>Nikephora</a:t>
            </a:r>
            <a:r>
              <a:rPr lang="cs-CZ" sz="2000" b="1" i="1" dirty="0">
                <a:latin typeface="+mn-lt"/>
              </a:rPr>
              <a:t>, vládce! Proto zpívali: Vládci </a:t>
            </a:r>
            <a:r>
              <a:rPr lang="cs-CZ" sz="2000" b="1" i="1" dirty="0" err="1">
                <a:latin typeface="+mn-lt"/>
              </a:rPr>
              <a:t>Niképhorovi</a:t>
            </a:r>
            <a:r>
              <a:rPr lang="cs-CZ" sz="2000" b="1" i="1" dirty="0">
                <a:latin typeface="+mn-lt"/>
              </a:rPr>
              <a:t> mnoho let! Vy, národy, klanějte se mu, vzdejte mu čest, vzdejte hold tomuto velkému knížeti! Mnohem vhodnější by bylo, kdyby zpívali: Ty vyhořelý uhlíři, pojď, plížíš se jako stařena, ošklivý jako lesní čert, ty hlupáku, ty špinavče, ty zlomyslný, tvrdohlavý, neurvalý barbare, ty drzý, košatý, neukázněný </a:t>
            </a:r>
            <a:r>
              <a:rPr lang="cs-CZ" sz="2000" b="1" i="1" dirty="0" err="1">
                <a:latin typeface="+mn-lt"/>
              </a:rPr>
              <a:t>Kappadočane</a:t>
            </a:r>
            <a:r>
              <a:rPr lang="cs-CZ" sz="2000" b="1" i="1" dirty="0">
                <a:latin typeface="+mn-lt"/>
              </a:rPr>
              <a:t>! A tak nadutý takovými lživými chvalozpěvy vstupuje do chrámu svaté Sofie, zatímco jeho páni císaři ho z dálky sledují a klaní se před ním až k zemi v polibku míru“</a:t>
            </a:r>
          </a:p>
        </p:txBody>
      </p:sp>
      <p:sp>
        <p:nvSpPr>
          <p:cNvPr id="17" name="Obdélník 16"/>
          <p:cNvSpPr/>
          <p:nvPr/>
        </p:nvSpPr>
        <p:spPr>
          <a:xfrm>
            <a:off x="203090" y="1588094"/>
            <a:ext cx="1843814" cy="738664"/>
          </a:xfrm>
          <a:prstGeom prst="rect">
            <a:avLst/>
          </a:prstGeom>
          <a:solidFill>
            <a:schemeClr val="accent4">
              <a:lumMod val="60000"/>
              <a:lumOff val="40000"/>
            </a:schemeClr>
          </a:solidFill>
        </p:spPr>
        <p:txBody>
          <a:bodyPr wrap="square">
            <a:spAutoFit/>
          </a:bodyPr>
          <a:lstStyle/>
          <a:p>
            <a:r>
              <a:rPr lang="cs-CZ" sz="1400" b="1" dirty="0">
                <a:latin typeface="+mn-lt"/>
              </a:rPr>
              <a:t>III. Bohoslužba k oslavě Letnic</a:t>
            </a:r>
          </a:p>
          <a:p>
            <a:r>
              <a:rPr lang="cs-CZ" sz="1400" b="1" dirty="0">
                <a:latin typeface="+mj-lt"/>
              </a:rPr>
              <a:t>(7. červen 968) - 2</a:t>
            </a:r>
          </a:p>
        </p:txBody>
      </p:sp>
    </p:spTree>
    <p:extLst>
      <p:ext uri="{BB962C8B-B14F-4D97-AF65-F5344CB8AC3E}">
        <p14:creationId xmlns:p14="http://schemas.microsoft.com/office/powerpoint/2010/main" val="232189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4093428"/>
          </a:xfrm>
          <a:prstGeom prst="rect">
            <a:avLst/>
          </a:prstGeom>
          <a:solidFill>
            <a:srgbClr val="FFFF99"/>
          </a:solidFill>
        </p:spPr>
        <p:txBody>
          <a:bodyPr wrap="square">
            <a:spAutoFit/>
          </a:bodyPr>
          <a:lstStyle/>
          <a:p>
            <a:r>
              <a:rPr lang="cs-CZ" sz="2000" b="1" i="1" dirty="0">
                <a:latin typeface="+mn-lt"/>
              </a:rPr>
              <a:t>„Když jsem mu chtěl odpovědět na toto vychloubání, nedovolil mi to a s posměchem dodal: "Vy vůbec nejste Římané, ale Langobardi! Chtěl mluvit dál a mávl rukou, abych mlčel, ale já jsem na něj rozzlobeně vykřikl: "Historie zaznamenala, že bratrovrah Romulus, od něhož Římané odvozují své jméno, byl počat při cizoložství a že založil svatyni, v níž přijímal zkrachovalé dlužníky, uprchlé otroky, </a:t>
            </a:r>
            <a:r>
              <a:rPr lang="cs-CZ" sz="2000" b="1" i="1" dirty="0" err="1">
                <a:latin typeface="+mn-lt"/>
              </a:rPr>
              <a:t>smrtijedy</a:t>
            </a:r>
            <a:r>
              <a:rPr lang="cs-CZ" sz="2000" b="1" i="1" dirty="0">
                <a:latin typeface="+mn-lt"/>
              </a:rPr>
              <a:t> a všelijaké zločince, kteří přišli o důstojný život. Tak shromáždil řadu takových lidí, které pak nazval Římany. To byli vznešení předkové těch, které nazýváte světovládnými císaři, ale my, my Lombarďané, Sasové, Frankové, Lotrinčané, Bavoři, Švábové a Burgunďané, jimi tak pohrdáme. A když se opravdu rozzlobíme, nemáme pro své nepřátele jiné slovo výčitky než: Římané! Neboť tímto jediným jménem, totiž Římané, označujeme všechno, co se týká podlosti, zbabělosti, hrabivosti, chlípnosti, prolhanosti, ba všech neřestí vůbec. (...) “</a:t>
            </a:r>
          </a:p>
        </p:txBody>
      </p:sp>
      <p:sp>
        <p:nvSpPr>
          <p:cNvPr id="17" name="Obdélník 16"/>
          <p:cNvSpPr/>
          <p:nvPr/>
        </p:nvSpPr>
        <p:spPr>
          <a:xfrm>
            <a:off x="203090" y="1588094"/>
            <a:ext cx="1843814" cy="1600438"/>
          </a:xfrm>
          <a:prstGeom prst="rect">
            <a:avLst/>
          </a:prstGeom>
          <a:solidFill>
            <a:schemeClr val="accent4">
              <a:lumMod val="60000"/>
              <a:lumOff val="40000"/>
            </a:schemeClr>
          </a:solidFill>
        </p:spPr>
        <p:txBody>
          <a:bodyPr wrap="square">
            <a:spAutoFit/>
          </a:bodyPr>
          <a:lstStyle/>
          <a:p>
            <a:r>
              <a:rPr lang="cs-CZ" sz="1400" b="1" dirty="0">
                <a:latin typeface="+mn-lt"/>
              </a:rPr>
              <a:t>IV. </a:t>
            </a:r>
            <a:r>
              <a:rPr lang="cs-CZ" sz="1400" b="1" dirty="0" err="1">
                <a:latin typeface="+mn-lt"/>
              </a:rPr>
              <a:t>Nikephoros</a:t>
            </a:r>
            <a:r>
              <a:rPr lang="cs-CZ" sz="1400" b="1" dirty="0">
                <a:latin typeface="+mn-lt"/>
              </a:rPr>
              <a:t> se chlubí vlastními válečnými úspěchy, zároveň tvrdí, že Sasové (západní Římané) neumí bojovat - červenec</a:t>
            </a:r>
          </a:p>
        </p:txBody>
      </p:sp>
      <p:sp>
        <p:nvSpPr>
          <p:cNvPr id="7" name="Obdélník 6"/>
          <p:cNvSpPr/>
          <p:nvPr/>
        </p:nvSpPr>
        <p:spPr>
          <a:xfrm>
            <a:off x="2177768" y="5794974"/>
            <a:ext cx="8102573" cy="954107"/>
          </a:xfrm>
          <a:prstGeom prst="rect">
            <a:avLst/>
          </a:prstGeom>
          <a:solidFill>
            <a:schemeClr val="accent4">
              <a:lumMod val="60000"/>
              <a:lumOff val="40000"/>
            </a:schemeClr>
          </a:solidFill>
        </p:spPr>
        <p:txBody>
          <a:bodyPr wrap="square">
            <a:spAutoFit/>
          </a:bodyPr>
          <a:lstStyle/>
          <a:p>
            <a:r>
              <a:rPr lang="cs-CZ" sz="1400" dirty="0">
                <a:latin typeface="+mn-lt"/>
              </a:rPr>
              <a:t>Rozzuřený </a:t>
            </a:r>
            <a:r>
              <a:rPr lang="cs-CZ" sz="1400" dirty="0" err="1">
                <a:latin typeface="+mn-lt"/>
              </a:rPr>
              <a:t>Nikephoros</a:t>
            </a:r>
            <a:r>
              <a:rPr lang="cs-CZ" sz="1400" dirty="0">
                <a:latin typeface="+mn-lt"/>
              </a:rPr>
              <a:t> ho na to odešle zpět do příbytku, kde </a:t>
            </a:r>
            <a:r>
              <a:rPr lang="cs-CZ" sz="1400" dirty="0" err="1">
                <a:latin typeface="+mn-lt"/>
              </a:rPr>
              <a:t>Liutprand</a:t>
            </a:r>
            <a:r>
              <a:rPr lang="cs-CZ" sz="1400" dirty="0">
                <a:latin typeface="+mn-lt"/>
              </a:rPr>
              <a:t> onemocní, znovu si stěžuje na špatné vybavení hostince, pokojů, stravy pití </a:t>
            </a:r>
          </a:p>
          <a:p>
            <a:r>
              <a:rPr lang="cs-CZ" sz="1400" dirty="0">
                <a:latin typeface="+mn-lt"/>
              </a:rPr>
              <a:t>Protože dny ubíhají bez zpráv od </a:t>
            </a:r>
            <a:r>
              <a:rPr lang="cs-CZ" sz="1400" dirty="0" err="1">
                <a:latin typeface="+mn-lt"/>
              </a:rPr>
              <a:t>Nikephora</a:t>
            </a:r>
            <a:r>
              <a:rPr lang="cs-CZ" sz="1400" dirty="0">
                <a:latin typeface="+mn-lt"/>
              </a:rPr>
              <a:t>, obrátí se na něj písemně a prosí ho o úlevu, kterou na konec dostane ve tvaru pečeného berana (!)</a:t>
            </a:r>
          </a:p>
        </p:txBody>
      </p:sp>
    </p:spTree>
    <p:extLst>
      <p:ext uri="{BB962C8B-B14F-4D97-AF65-F5344CB8AC3E}">
        <p14:creationId xmlns:p14="http://schemas.microsoft.com/office/powerpoint/2010/main" val="2434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3245868" y="1701446"/>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807"/>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sp>
        <p:nvSpPr>
          <p:cNvPr id="20" name="Obdélník 19"/>
          <p:cNvSpPr/>
          <p:nvPr/>
        </p:nvSpPr>
        <p:spPr>
          <a:xfrm>
            <a:off x="301385" y="428824"/>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Propaganda mezi Byzancí a západořímskou Říší (312 – 1204)</a:t>
            </a:r>
          </a:p>
          <a:p>
            <a:endParaRPr lang="cs-CZ" sz="800" b="1" dirty="0">
              <a:solidFill>
                <a:srgbClr val="C00000"/>
              </a:solidFill>
              <a:latin typeface="+mn-lt"/>
            </a:endParaRPr>
          </a:p>
        </p:txBody>
      </p:sp>
      <p:pic>
        <p:nvPicPr>
          <p:cNvPr id="21"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0" y="1309284"/>
            <a:ext cx="2901031" cy="4351547"/>
          </a:xfrm>
          <a:prstGeom prst="rect">
            <a:avLst/>
          </a:prstGeom>
        </p:spPr>
      </p:pic>
      <p:sp>
        <p:nvSpPr>
          <p:cNvPr id="2" name="Obdélník 1"/>
          <p:cNvSpPr/>
          <p:nvPr/>
        </p:nvSpPr>
        <p:spPr>
          <a:xfrm>
            <a:off x="123645" y="5682812"/>
            <a:ext cx="3024996" cy="830997"/>
          </a:xfrm>
          <a:prstGeom prst="rect">
            <a:avLst/>
          </a:prstGeom>
        </p:spPr>
        <p:txBody>
          <a:bodyPr wrap="square">
            <a:spAutoFit/>
          </a:bodyPr>
          <a:lstStyle/>
          <a:p>
            <a:r>
              <a:rPr lang="cs-CZ" sz="1200" b="1" dirty="0">
                <a:latin typeface="+mn-lt"/>
              </a:rPr>
              <a:t>"</a:t>
            </a:r>
            <a:r>
              <a:rPr lang="cs-CZ" sz="1200" b="1" dirty="0" err="1">
                <a:latin typeface="+mn-lt"/>
              </a:rPr>
              <a:t>Barberiniho</a:t>
            </a:r>
            <a:r>
              <a:rPr lang="cs-CZ" sz="1200" b="1" dirty="0">
                <a:latin typeface="+mn-lt"/>
              </a:rPr>
              <a:t> diptych" ze 6. století zobrazující Anastasia I. nebo (pravděpodobněji) Justiniána jako </a:t>
            </a:r>
            <a:r>
              <a:rPr lang="cs-CZ" sz="1200" b="1" dirty="0" err="1">
                <a:latin typeface="+mn-lt"/>
              </a:rPr>
              <a:t>triumphatora</a:t>
            </a:r>
            <a:r>
              <a:rPr lang="cs-CZ" sz="1200" b="1" dirty="0">
                <a:latin typeface="+mn-lt"/>
              </a:rPr>
              <a:t> ‚omnium gentium‘</a:t>
            </a:r>
          </a:p>
        </p:txBody>
      </p:sp>
      <p:sp>
        <p:nvSpPr>
          <p:cNvPr id="22" name="Rechteck 2"/>
          <p:cNvSpPr/>
          <p:nvPr/>
        </p:nvSpPr>
        <p:spPr>
          <a:xfrm>
            <a:off x="3349385" y="1809222"/>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rgbClr val="0070C0"/>
                </a:solidFill>
                <a:latin typeface="+mn-lt"/>
              </a:rPr>
              <a:t>  </a:t>
            </a:r>
            <a:r>
              <a:rPr lang="cs-CZ" sz="1800" b="1" dirty="0">
                <a:solidFill>
                  <a:srgbClr val="0070C0"/>
                </a:solidFill>
                <a:latin typeface="+mj-lt"/>
              </a:rPr>
              <a:t>Kdo je legitimním nástupcem Říma?</a:t>
            </a:r>
          </a:p>
        </p:txBody>
      </p:sp>
      <p:sp>
        <p:nvSpPr>
          <p:cNvPr id="23" name="Rechteck 2"/>
          <p:cNvSpPr/>
          <p:nvPr/>
        </p:nvSpPr>
        <p:spPr>
          <a:xfrm>
            <a:off x="3349385" y="2625857"/>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sp>
        <p:nvSpPr>
          <p:cNvPr id="24" name="Rechteck 2"/>
          <p:cNvSpPr/>
          <p:nvPr/>
        </p:nvSpPr>
        <p:spPr>
          <a:xfrm>
            <a:off x="3349385" y="3444453"/>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n-lt"/>
              </a:rPr>
              <a:t>  Aneb: Funkce padoušských </a:t>
            </a:r>
            <a:r>
              <a:rPr lang="cs-CZ" sz="1800" b="1" dirty="0" err="1">
                <a:solidFill>
                  <a:srgbClr val="0070C0"/>
                </a:solidFill>
                <a:latin typeface="+mn-lt"/>
              </a:rPr>
              <a:t>narativů</a:t>
            </a:r>
            <a:endParaRPr lang="cs-CZ" sz="1800" b="1" dirty="0">
              <a:solidFill>
                <a:srgbClr val="0070C0"/>
              </a:solidFill>
              <a:latin typeface="+mn-lt"/>
            </a:endParaRPr>
          </a:p>
        </p:txBody>
      </p:sp>
      <p:sp>
        <p:nvSpPr>
          <p:cNvPr id="11" name="Rechteck 2"/>
          <p:cNvSpPr/>
          <p:nvPr/>
        </p:nvSpPr>
        <p:spPr>
          <a:xfrm>
            <a:off x="3349385" y="4280301"/>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spTree>
    <p:extLst>
      <p:ext uri="{BB962C8B-B14F-4D97-AF65-F5344CB8AC3E}">
        <p14:creationId xmlns:p14="http://schemas.microsoft.com/office/powerpoint/2010/main" val="3001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16" name="Obdélník 15"/>
          <p:cNvSpPr/>
          <p:nvPr/>
        </p:nvSpPr>
        <p:spPr>
          <a:xfrm>
            <a:off x="2177769" y="1588094"/>
            <a:ext cx="9602899" cy="4832092"/>
          </a:xfrm>
          <a:prstGeom prst="rect">
            <a:avLst/>
          </a:prstGeom>
          <a:solidFill>
            <a:srgbClr val="FFFF99"/>
          </a:solidFill>
        </p:spPr>
        <p:txBody>
          <a:bodyPr wrap="square">
            <a:spAutoFit/>
          </a:bodyPr>
          <a:lstStyle/>
          <a:p>
            <a:r>
              <a:rPr lang="cs-CZ" sz="2000" b="1" i="1" dirty="0">
                <a:latin typeface="+mn-lt"/>
              </a:rPr>
              <a:t>„</a:t>
            </a:r>
            <a:r>
              <a:rPr lang="cs-CZ" sz="1800" b="1" i="1" dirty="0">
                <a:latin typeface="+mn-lt"/>
              </a:rPr>
              <a:t>V tento slavnostní den mi </a:t>
            </a:r>
            <a:r>
              <a:rPr lang="cs-CZ" sz="1800" b="1" i="1" dirty="0" err="1">
                <a:latin typeface="+mn-lt"/>
              </a:rPr>
              <a:t>Niképhoros</a:t>
            </a:r>
            <a:r>
              <a:rPr lang="cs-CZ" sz="1800" b="1" i="1" dirty="0">
                <a:latin typeface="+mn-lt"/>
              </a:rPr>
              <a:t>, který jsem se cítil velmi špatně, nařídil, abych na něj čekal v kostele svatých apoštolů spolu s bulharskými vyslanci, </a:t>
            </a:r>
            <a:r>
              <a:rPr lang="cs-CZ" sz="1800" b="1" i="1" dirty="0">
                <a:highlight>
                  <a:srgbClr val="FFFF00"/>
                </a:highlight>
                <a:latin typeface="+mn-lt"/>
              </a:rPr>
              <a:t>kteří přijeli den předtím. A když nás po zpěvu hymnů a sloužení mše pozval ke stolu, posadil bulharského vyslance, ostříhaného po maďarském způsobu, opásaného železným řetězem a podle mého názoru katechumena</a:t>
            </a:r>
            <a:r>
              <a:rPr lang="cs-CZ" sz="1800" b="1" i="1" dirty="0">
                <a:latin typeface="+mn-lt"/>
              </a:rPr>
              <a:t>, do čela dlouhého, úzkého stolu přede mnou, aby vás, páni a císaři, otevřeně zhanobil. Kvůli vám jsem se setkal s opovržením, kvůli vaší urážce, kvůli vašemu pohrdání! Děkuji však Pánu Ježíši Kristu, jemuž z celého srdce sloužíte, že jsem byl shledán hodným snášet potupu kvůli vám. Ale, pánové, vzhledem k tomu, že urážka by se netýkala mě, ale vás, rozhodl jsme se </a:t>
            </a:r>
            <a:r>
              <a:rPr lang="cs-CZ" sz="1800" b="1" i="1" dirty="0" err="1">
                <a:latin typeface="+mn-lt"/>
              </a:rPr>
              <a:t>odejí</a:t>
            </a:r>
            <a:r>
              <a:rPr lang="cs-CZ" sz="1800" b="1" i="1" dirty="0">
                <a:latin typeface="+mn-lt"/>
              </a:rPr>
              <a:t> od stolu. A když jsem se chystal nespokojeně odejít, přišli za mnou dvorní maršálek Lev, císařův bratr, a Simeon, státní sekretář, a vyštěkli na mne těmito slovy: "Když se Petr, </a:t>
            </a:r>
            <a:r>
              <a:rPr lang="cs-CZ" sz="1800" b="1" i="1" dirty="0" err="1">
                <a:latin typeface="+mn-lt"/>
              </a:rPr>
              <a:t>Basileus</a:t>
            </a:r>
            <a:r>
              <a:rPr lang="cs-CZ" sz="1800" b="1" i="1" dirty="0">
                <a:latin typeface="+mn-lt"/>
              </a:rPr>
              <a:t> (Císař) Bulharů, oženil s dcerou císaře Kryštofa, byly sepsaný </a:t>
            </a:r>
            <a:r>
              <a:rPr lang="cs-CZ" sz="1800" b="1" i="1" dirty="0" err="1">
                <a:latin typeface="+mn-lt"/>
              </a:rPr>
              <a:t>symfony</a:t>
            </a:r>
            <a:r>
              <a:rPr lang="cs-CZ" sz="1800" b="1" i="1" dirty="0">
                <a:latin typeface="+mn-lt"/>
              </a:rPr>
              <a:t>, tj. souhlasné články, na jejichž základě by apoštolové, tj. zástupci Bulharů, měli mít u nás přednost před apoštoly všech cizích národů a požívat větší úcty a lásky než všichni ostatní. </a:t>
            </a:r>
            <a:r>
              <a:rPr lang="cs-CZ" sz="1800" b="1" i="1" dirty="0">
                <a:highlight>
                  <a:srgbClr val="FFFF00"/>
                </a:highlight>
                <a:latin typeface="+mn-lt"/>
              </a:rPr>
              <a:t>Tento apoštol Bulharů, ačkoli je, jak říkáš, a jak je pravda, ostříhaný, nemytý a opásaný železným řetězem, má nicméně hodnost patricije a stavět nad něj biskupa, zvláště franského, prohlašujeme za nezákonné“</a:t>
            </a:r>
          </a:p>
        </p:txBody>
      </p:sp>
      <p:sp>
        <p:nvSpPr>
          <p:cNvPr id="17" name="Obdélník 16"/>
          <p:cNvSpPr/>
          <p:nvPr/>
        </p:nvSpPr>
        <p:spPr>
          <a:xfrm>
            <a:off x="203090" y="1588094"/>
            <a:ext cx="1843814" cy="954107"/>
          </a:xfrm>
          <a:prstGeom prst="rect">
            <a:avLst/>
          </a:prstGeom>
          <a:solidFill>
            <a:schemeClr val="accent4">
              <a:lumMod val="60000"/>
              <a:lumOff val="40000"/>
            </a:schemeClr>
          </a:solidFill>
        </p:spPr>
        <p:txBody>
          <a:bodyPr wrap="square">
            <a:spAutoFit/>
          </a:bodyPr>
          <a:lstStyle/>
          <a:p>
            <a:r>
              <a:rPr lang="cs-CZ" sz="1400" b="1" dirty="0">
                <a:latin typeface="+mn-lt"/>
              </a:rPr>
              <a:t>V. Urážka </a:t>
            </a:r>
            <a:r>
              <a:rPr lang="cs-CZ" sz="1400" b="1" dirty="0" err="1">
                <a:latin typeface="+mn-lt"/>
              </a:rPr>
              <a:t>Liutprandovi</a:t>
            </a:r>
            <a:r>
              <a:rPr lang="cs-CZ" sz="1400" b="1" dirty="0">
                <a:latin typeface="+mn-lt"/>
              </a:rPr>
              <a:t> cti při slavnostní hostině</a:t>
            </a:r>
          </a:p>
          <a:p>
            <a:r>
              <a:rPr lang="cs-CZ" sz="1400" b="1" dirty="0">
                <a:latin typeface="+mn-lt"/>
              </a:rPr>
              <a:t>(29. června 968)</a:t>
            </a:r>
          </a:p>
        </p:txBody>
      </p:sp>
    </p:spTree>
    <p:extLst>
      <p:ext uri="{BB962C8B-B14F-4D97-AF65-F5344CB8AC3E}">
        <p14:creationId xmlns:p14="http://schemas.microsoft.com/office/powerpoint/2010/main" val="131956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
          <p:cNvSpPr/>
          <p:nvPr/>
        </p:nvSpPr>
        <p:spPr>
          <a:xfrm>
            <a:off x="380643" y="39217"/>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j-lt"/>
              </a:rPr>
              <a:t>   Aneb: Rozmanité funkce padoušských </a:t>
            </a:r>
            <a:r>
              <a:rPr lang="cs-CZ" sz="1800" b="1" dirty="0" err="1">
                <a:solidFill>
                  <a:srgbClr val="0070C0"/>
                </a:solidFill>
                <a:latin typeface="+mj-lt"/>
              </a:rPr>
              <a:t>narativů</a:t>
            </a:r>
            <a:endParaRPr lang="cs-CZ" sz="1800" b="1" dirty="0">
              <a:solidFill>
                <a:srgbClr val="0070C0"/>
              </a:solidFill>
              <a:latin typeface="+mj-lt"/>
            </a:endParaRPr>
          </a:p>
        </p:txBody>
      </p:sp>
      <p:sp>
        <p:nvSpPr>
          <p:cNvPr id="10" name="Ovál 17">
            <a:extLst>
              <a:ext uri="{FF2B5EF4-FFF2-40B4-BE49-F238E27FC236}">
                <a16:creationId xmlns:a16="http://schemas.microsoft.com/office/drawing/2014/main" id="{DB121A35-0952-86F9-06AF-E6E32799ECD6}"/>
              </a:ext>
            </a:extLst>
          </p:cNvPr>
          <p:cNvSpPr/>
          <p:nvPr/>
        </p:nvSpPr>
        <p:spPr bwMode="auto">
          <a:xfrm>
            <a:off x="5849942" y="151936"/>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err="1">
                <a:solidFill>
                  <a:schemeClr val="bg1"/>
                </a:solidFill>
                <a:latin typeface="+mn-lt"/>
              </a:rPr>
              <a:t>Liutprand</a:t>
            </a:r>
            <a:r>
              <a:rPr lang="cs-CZ" sz="1800" b="1" dirty="0">
                <a:solidFill>
                  <a:schemeClr val="bg1"/>
                </a:solidFill>
                <a:latin typeface="+mn-lt"/>
              </a:rPr>
              <a:t> z Cremony</a:t>
            </a:r>
          </a:p>
        </p:txBody>
      </p:sp>
      <p:sp>
        <p:nvSpPr>
          <p:cNvPr id="14" name="Obdélník 13"/>
          <p:cNvSpPr/>
          <p:nvPr/>
        </p:nvSpPr>
        <p:spPr>
          <a:xfrm>
            <a:off x="203090" y="890600"/>
            <a:ext cx="6259848" cy="584775"/>
          </a:xfrm>
          <a:prstGeom prst="rect">
            <a:avLst/>
          </a:prstGeom>
          <a:solidFill>
            <a:srgbClr val="0070C0"/>
          </a:solidFill>
        </p:spPr>
        <p:txBody>
          <a:bodyPr wrap="square">
            <a:spAutoFit/>
          </a:bodyPr>
          <a:lstStyle/>
          <a:p>
            <a:r>
              <a:rPr lang="de-DE" sz="1600" b="1" i="1" dirty="0" err="1">
                <a:solidFill>
                  <a:srgbClr val="FFFF00"/>
                </a:solidFill>
                <a:latin typeface="+mj-lt"/>
              </a:rPr>
              <a:t>Relatio</a:t>
            </a:r>
            <a:r>
              <a:rPr lang="de-DE" sz="1600" b="1" i="1" dirty="0">
                <a:solidFill>
                  <a:srgbClr val="FFFF00"/>
                </a:solidFill>
                <a:latin typeface="+mj-lt"/>
              </a:rPr>
              <a:t> de </a:t>
            </a:r>
            <a:r>
              <a:rPr lang="de-DE" sz="1600" b="1" i="1" dirty="0" err="1">
                <a:solidFill>
                  <a:srgbClr val="FFFF00"/>
                </a:solidFill>
                <a:latin typeface="+mj-lt"/>
              </a:rPr>
              <a:t>legatione</a:t>
            </a:r>
            <a:r>
              <a:rPr lang="de-DE" sz="1600" b="1" i="1" dirty="0">
                <a:solidFill>
                  <a:srgbClr val="FFFF00"/>
                </a:solidFill>
                <a:latin typeface="+mj-lt"/>
              </a:rPr>
              <a:t> </a:t>
            </a:r>
            <a:r>
              <a:rPr lang="de-DE" sz="1600" b="1" i="1" dirty="0" err="1">
                <a:solidFill>
                  <a:srgbClr val="FFFF00"/>
                </a:solidFill>
                <a:latin typeface="+mj-lt"/>
              </a:rPr>
              <a:t>Constantinopolitana</a:t>
            </a:r>
            <a:r>
              <a:rPr lang="de-DE" sz="1600" b="1" i="1" dirty="0">
                <a:solidFill>
                  <a:srgbClr val="FFFF00"/>
                </a:solidFill>
                <a:latin typeface="+mj-lt"/>
              </a:rPr>
              <a:t>, </a:t>
            </a:r>
            <a:r>
              <a:rPr lang="de-DE" sz="1600" b="1" i="1" dirty="0" err="1">
                <a:solidFill>
                  <a:srgbClr val="FFFF00"/>
                </a:solidFill>
                <a:latin typeface="+mj-lt"/>
              </a:rPr>
              <a:t>Zpráva</a:t>
            </a:r>
            <a:r>
              <a:rPr lang="de-DE" sz="1600" b="1" i="1" dirty="0">
                <a:solidFill>
                  <a:srgbClr val="FFFF00"/>
                </a:solidFill>
                <a:latin typeface="+mj-lt"/>
              </a:rPr>
              <a:t> o </a:t>
            </a:r>
            <a:r>
              <a:rPr lang="de-DE" sz="1600" b="1" i="1" dirty="0" err="1">
                <a:solidFill>
                  <a:srgbClr val="FFFF00"/>
                </a:solidFill>
                <a:latin typeface="+mj-lt"/>
              </a:rPr>
              <a:t>legaci</a:t>
            </a:r>
            <a:r>
              <a:rPr lang="de-DE" sz="1600" b="1" i="1" dirty="0">
                <a:solidFill>
                  <a:srgbClr val="FFFF00"/>
                </a:solidFill>
                <a:latin typeface="+mj-lt"/>
              </a:rPr>
              <a:t> v </a:t>
            </a:r>
            <a:r>
              <a:rPr lang="de-DE" sz="1600" b="1" i="1" dirty="0" err="1">
                <a:solidFill>
                  <a:srgbClr val="FFFF00"/>
                </a:solidFill>
                <a:latin typeface="+mj-lt"/>
              </a:rPr>
              <a:t>Konstantinopoli</a:t>
            </a:r>
            <a:r>
              <a:rPr lang="cs-CZ" sz="1600" b="1" i="1" dirty="0">
                <a:solidFill>
                  <a:srgbClr val="FFFF00"/>
                </a:solidFill>
                <a:latin typeface="+mj-lt"/>
              </a:rPr>
              <a:t> (cca. 968)</a:t>
            </a:r>
          </a:p>
        </p:txBody>
      </p:sp>
      <p:sp>
        <p:nvSpPr>
          <p:cNvPr id="7" name="Obdélník 6"/>
          <p:cNvSpPr/>
          <p:nvPr/>
        </p:nvSpPr>
        <p:spPr>
          <a:xfrm>
            <a:off x="203090" y="1517070"/>
            <a:ext cx="6259848" cy="954107"/>
          </a:xfrm>
          <a:prstGeom prst="rect">
            <a:avLst/>
          </a:prstGeom>
          <a:solidFill>
            <a:schemeClr val="accent4">
              <a:lumMod val="60000"/>
              <a:lumOff val="40000"/>
            </a:schemeClr>
          </a:solidFill>
        </p:spPr>
        <p:txBody>
          <a:bodyPr wrap="square">
            <a:spAutoFit/>
          </a:bodyPr>
          <a:lstStyle/>
          <a:p>
            <a:pPr marL="285750" indent="-285750">
              <a:buFont typeface="Arial" panose="020B0604020202020204" pitchFamily="34" charset="0"/>
              <a:buChar char="•"/>
            </a:pPr>
            <a:r>
              <a:rPr lang="cs-CZ" sz="1400" dirty="0" err="1">
                <a:highlight>
                  <a:srgbClr val="FFFF00"/>
                </a:highlight>
                <a:latin typeface="+mn-lt"/>
              </a:rPr>
              <a:t>Nikephoros</a:t>
            </a:r>
            <a:r>
              <a:rPr lang="cs-CZ" sz="1400" dirty="0">
                <a:highlight>
                  <a:srgbClr val="FFFF00"/>
                </a:highlight>
                <a:latin typeface="+mn-lt"/>
              </a:rPr>
              <a:t> dovolí </a:t>
            </a:r>
            <a:r>
              <a:rPr lang="cs-CZ" sz="1400" dirty="0" err="1">
                <a:highlight>
                  <a:srgbClr val="FFFF00"/>
                </a:highlight>
                <a:latin typeface="+mn-lt"/>
              </a:rPr>
              <a:t>Liutprandovy</a:t>
            </a:r>
            <a:r>
              <a:rPr lang="cs-CZ" sz="1400" dirty="0">
                <a:highlight>
                  <a:srgbClr val="FFFF00"/>
                </a:highlight>
                <a:latin typeface="+mn-lt"/>
              </a:rPr>
              <a:t> návrat až v září 968</a:t>
            </a:r>
          </a:p>
          <a:p>
            <a:pPr marL="285750" indent="-285750">
              <a:buFont typeface="Arial" panose="020B0604020202020204" pitchFamily="34" charset="0"/>
              <a:buChar char="•"/>
            </a:pPr>
            <a:r>
              <a:rPr lang="cs-CZ" sz="1400" dirty="0">
                <a:latin typeface="+mn-lt"/>
              </a:rPr>
              <a:t>972: Se legaci </a:t>
            </a:r>
            <a:r>
              <a:rPr lang="cs-CZ" sz="1400" dirty="0">
                <a:highlight>
                  <a:srgbClr val="FFFF00"/>
                </a:highlight>
                <a:latin typeface="+mn-lt"/>
              </a:rPr>
              <a:t>pod vedení Kolínského biskupa Gera </a:t>
            </a:r>
            <a:r>
              <a:rPr lang="cs-CZ" sz="1400" dirty="0">
                <a:latin typeface="+mn-lt"/>
              </a:rPr>
              <a:t>povede dohodnou sňatek mezi Otem II. s byzantskou princeznu </a:t>
            </a:r>
            <a:r>
              <a:rPr lang="cs-CZ" sz="1400" dirty="0" err="1">
                <a:latin typeface="+mn-lt"/>
              </a:rPr>
              <a:t>Theofanu</a:t>
            </a:r>
            <a:r>
              <a:rPr lang="cs-CZ" sz="1400" dirty="0">
                <a:latin typeface="+mn-lt"/>
              </a:rPr>
              <a:t> (která ale není rozená v purpuru‘)</a:t>
            </a:r>
          </a:p>
        </p:txBody>
      </p:sp>
      <p:sp>
        <p:nvSpPr>
          <p:cNvPr id="11" name="Obdélník 10"/>
          <p:cNvSpPr/>
          <p:nvPr/>
        </p:nvSpPr>
        <p:spPr>
          <a:xfrm>
            <a:off x="668464" y="3536107"/>
            <a:ext cx="8825501" cy="3077766"/>
          </a:xfrm>
          <a:prstGeom prst="rect">
            <a:avLst/>
          </a:prstGeom>
          <a:solidFill>
            <a:schemeClr val="accent4">
              <a:lumMod val="20000"/>
              <a:lumOff val="80000"/>
            </a:schemeClr>
          </a:solidFill>
        </p:spPr>
        <p:txBody>
          <a:bodyPr wrap="square">
            <a:spAutoFit/>
          </a:bodyPr>
          <a:lstStyle/>
          <a:p>
            <a:pPr marL="342900" indent="-342900">
              <a:buAutoNum type="arabicPeriod"/>
            </a:pPr>
            <a:r>
              <a:rPr lang="cs-CZ" sz="1600" dirty="0">
                <a:latin typeface="+mj-lt"/>
              </a:rPr>
              <a:t>Propagandistický spis, kterým chtěl </a:t>
            </a:r>
            <a:r>
              <a:rPr lang="cs-CZ" sz="1600" dirty="0" err="1">
                <a:latin typeface="+mj-lt"/>
              </a:rPr>
              <a:t>Liutprand</a:t>
            </a:r>
            <a:r>
              <a:rPr lang="cs-CZ" sz="1600" dirty="0">
                <a:latin typeface="+mj-lt"/>
              </a:rPr>
              <a:t> motivovat Otu k válce proti Byzantské říši (Martin </a:t>
            </a:r>
            <a:r>
              <a:rPr lang="cs-CZ" sz="1600" dirty="0" err="1">
                <a:latin typeface="+mj-lt"/>
              </a:rPr>
              <a:t>Lintzel</a:t>
            </a:r>
            <a:r>
              <a:rPr lang="cs-CZ" sz="1600" dirty="0">
                <a:latin typeface="+mj-lt"/>
              </a:rPr>
              <a:t>)</a:t>
            </a:r>
          </a:p>
          <a:p>
            <a:pPr marL="342900" indent="-342900">
              <a:buAutoNum type="arabicPeriod"/>
            </a:pPr>
            <a:r>
              <a:rPr lang="en-US" sz="1600" dirty="0">
                <a:latin typeface="+mj-lt"/>
              </a:rPr>
              <a:t>Jon N. Sutherland („Mission to Constantinople“)</a:t>
            </a:r>
            <a:r>
              <a:rPr lang="cs-CZ" sz="1600" dirty="0">
                <a:latin typeface="+mj-lt"/>
              </a:rPr>
              <a:t> považuje psaní za omluvný dopis neúspěšného diplomata</a:t>
            </a:r>
          </a:p>
          <a:p>
            <a:pPr marL="342900" indent="-342900">
              <a:buAutoNum type="arabicPeriod"/>
            </a:pPr>
            <a:r>
              <a:rPr lang="cs-CZ" sz="1600" dirty="0">
                <a:latin typeface="+mj-lt"/>
              </a:rPr>
              <a:t>Werner </a:t>
            </a:r>
            <a:r>
              <a:rPr lang="cs-CZ" sz="1600" dirty="0" err="1">
                <a:latin typeface="+mj-lt"/>
              </a:rPr>
              <a:t>Ohnsorge</a:t>
            </a:r>
            <a:r>
              <a:rPr lang="cs-CZ" sz="1600" dirty="0">
                <a:latin typeface="+mj-lt"/>
              </a:rPr>
              <a:t> zase zdůrazňuje ústřední roli problému dvou císařů</a:t>
            </a:r>
          </a:p>
          <a:p>
            <a:pPr marL="342900" indent="-342900">
              <a:buAutoNum type="arabicPeriod"/>
            </a:pPr>
            <a:r>
              <a:rPr lang="cs-CZ" sz="1600" dirty="0">
                <a:latin typeface="+mj-lt"/>
              </a:rPr>
              <a:t>Henry </a:t>
            </a:r>
            <a:r>
              <a:rPr lang="cs-CZ" sz="1600" dirty="0" err="1">
                <a:latin typeface="+mj-lt"/>
              </a:rPr>
              <a:t>Mayr-Harting</a:t>
            </a:r>
            <a:r>
              <a:rPr lang="cs-CZ" sz="1600" dirty="0">
                <a:latin typeface="+mj-lt"/>
              </a:rPr>
              <a:t> tvrdí, že </a:t>
            </a:r>
            <a:r>
              <a:rPr lang="cs-CZ" sz="1600" dirty="0" err="1">
                <a:latin typeface="+mj-lt"/>
              </a:rPr>
              <a:t>Relatio</a:t>
            </a:r>
            <a:r>
              <a:rPr lang="cs-CZ" sz="1600" dirty="0">
                <a:latin typeface="+mj-lt"/>
              </a:rPr>
              <a:t> je ve skutečnosti určena lombardským knížatům v jižní Itálii, aby je přesvědčila, že se mají postavit na Otovu stranu</a:t>
            </a:r>
          </a:p>
          <a:p>
            <a:pPr marL="342900" indent="-342900">
              <a:buAutoNum type="arabicPeriod"/>
            </a:pPr>
            <a:r>
              <a:rPr lang="cs-CZ" sz="1600" dirty="0">
                <a:latin typeface="+mj-lt"/>
              </a:rPr>
              <a:t>Konstance </a:t>
            </a:r>
            <a:r>
              <a:rPr lang="cs-CZ" sz="1600" dirty="0" err="1">
                <a:latin typeface="+mj-lt"/>
              </a:rPr>
              <a:t>Schummer</a:t>
            </a:r>
            <a:r>
              <a:rPr lang="cs-CZ" sz="1600" dirty="0">
                <a:latin typeface="+mj-lt"/>
              </a:rPr>
              <a:t> </a:t>
            </a:r>
            <a:r>
              <a:rPr lang="cs-CZ" sz="1600" dirty="0"/>
              <a:t>spekuluje, že Ota I. ve skutečnosti </a:t>
            </a:r>
            <a:r>
              <a:rPr lang="cs-CZ" sz="1600" dirty="0" err="1"/>
              <a:t>Relatio</a:t>
            </a:r>
            <a:r>
              <a:rPr lang="cs-CZ" sz="1600" dirty="0"/>
              <a:t> neviděl a nedostal přesnou zprávu o </a:t>
            </a:r>
            <a:r>
              <a:rPr lang="cs-CZ" sz="1600" dirty="0" err="1"/>
              <a:t>Liutprandově</a:t>
            </a:r>
            <a:r>
              <a:rPr lang="cs-CZ" sz="1600" dirty="0"/>
              <a:t> vystupování v Konstantinopoli</a:t>
            </a:r>
            <a:endParaRPr lang="cs-CZ" sz="1600" dirty="0">
              <a:latin typeface="+mj-lt"/>
            </a:endParaRPr>
          </a:p>
          <a:p>
            <a:endParaRPr lang="cs-CZ" sz="1400" dirty="0">
              <a:latin typeface="+mn-lt"/>
            </a:endParaRPr>
          </a:p>
          <a:p>
            <a:r>
              <a:rPr lang="cs-CZ" sz="1800" b="1" dirty="0">
                <a:solidFill>
                  <a:srgbClr val="C00000"/>
                </a:solidFill>
                <a:latin typeface="+mn-lt"/>
              </a:rPr>
              <a:t>= Jedna věc je ale patrná: lesk byzantského dvora už dávno vyprchal, pravým římským císařem je Ota, a ne řecký císař </a:t>
            </a:r>
            <a:r>
              <a:rPr lang="cs-CZ" sz="1800" b="1" dirty="0" err="1">
                <a:solidFill>
                  <a:srgbClr val="C00000"/>
                </a:solidFill>
                <a:latin typeface="+mn-lt"/>
              </a:rPr>
              <a:t>Nikephoros</a:t>
            </a:r>
            <a:r>
              <a:rPr lang="cs-CZ" sz="1800" b="1" dirty="0">
                <a:solidFill>
                  <a:srgbClr val="C00000"/>
                </a:solidFill>
                <a:latin typeface="+mn-lt"/>
              </a:rPr>
              <a:t>.</a:t>
            </a:r>
          </a:p>
        </p:txBody>
      </p:sp>
      <p:sp>
        <p:nvSpPr>
          <p:cNvPr id="2" name="Obdélník 1"/>
          <p:cNvSpPr/>
          <p:nvPr/>
        </p:nvSpPr>
        <p:spPr>
          <a:xfrm>
            <a:off x="638094" y="2897614"/>
            <a:ext cx="6096000" cy="584775"/>
          </a:xfrm>
          <a:prstGeom prst="rect">
            <a:avLst/>
          </a:prstGeom>
          <a:solidFill>
            <a:srgbClr val="FFFF99"/>
          </a:solidFill>
        </p:spPr>
        <p:txBody>
          <a:bodyPr>
            <a:spAutoFit/>
          </a:bodyPr>
          <a:lstStyle/>
          <a:p>
            <a:r>
              <a:rPr lang="cs-CZ" sz="1600" b="1" dirty="0">
                <a:latin typeface="+mj-lt"/>
              </a:rPr>
              <a:t>Relace biskupa </a:t>
            </a:r>
            <a:r>
              <a:rPr lang="cs-CZ" sz="1600" b="1" dirty="0" err="1">
                <a:latin typeface="+mj-lt"/>
              </a:rPr>
              <a:t>Liutpranda</a:t>
            </a:r>
            <a:r>
              <a:rPr lang="cs-CZ" sz="1600" b="1" dirty="0">
                <a:latin typeface="+mj-lt"/>
              </a:rPr>
              <a:t> z Cremony je sporná. Neví se do dnes, jaký byl </a:t>
            </a:r>
            <a:r>
              <a:rPr lang="cs-CZ" sz="1600" b="1" dirty="0" err="1">
                <a:latin typeface="+mj-lt"/>
              </a:rPr>
              <a:t>Liutprandův</a:t>
            </a:r>
            <a:r>
              <a:rPr lang="cs-CZ" sz="1600" b="1" dirty="0">
                <a:latin typeface="+mj-lt"/>
              </a:rPr>
              <a:t> záměr</a:t>
            </a:r>
          </a:p>
        </p:txBody>
      </p:sp>
      <p:sp>
        <p:nvSpPr>
          <p:cNvPr id="9" name="Ovál 17">
            <a:extLst>
              <a:ext uri="{FF2B5EF4-FFF2-40B4-BE49-F238E27FC236}">
                <a16:creationId xmlns:a16="http://schemas.microsoft.com/office/drawing/2014/main" id="{DB121A35-0952-86F9-06AF-E6E32799ECD6}"/>
              </a:ext>
            </a:extLst>
          </p:cNvPr>
          <p:cNvSpPr/>
          <p:nvPr/>
        </p:nvSpPr>
        <p:spPr bwMode="auto">
          <a:xfrm>
            <a:off x="4348962" y="2259854"/>
            <a:ext cx="408276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Problémy interpretace</a:t>
            </a:r>
          </a:p>
        </p:txBody>
      </p:sp>
      <p:sp>
        <p:nvSpPr>
          <p:cNvPr id="12" name="Obdélník 11"/>
          <p:cNvSpPr/>
          <p:nvPr/>
        </p:nvSpPr>
        <p:spPr bwMode="auto">
          <a:xfrm>
            <a:off x="8541095" y="1849031"/>
            <a:ext cx="686752" cy="86653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9600" b="1" i="0" u="none" strike="noStrike" cap="none" normalizeH="0" baseline="0" dirty="0">
                <a:ln>
                  <a:noFill/>
                </a:ln>
                <a:solidFill>
                  <a:srgbClr val="FF0000"/>
                </a:solidFill>
                <a:effectLst/>
                <a:latin typeface="Tahoma" pitchFamily="34" charset="0"/>
              </a:rPr>
              <a:t>?</a:t>
            </a:r>
          </a:p>
        </p:txBody>
      </p:sp>
      <p:sp>
        <p:nvSpPr>
          <p:cNvPr id="13" name="Obdélník 12"/>
          <p:cNvSpPr/>
          <p:nvPr/>
        </p:nvSpPr>
        <p:spPr>
          <a:xfrm>
            <a:off x="9341848" y="2897614"/>
            <a:ext cx="2518720" cy="1815882"/>
          </a:xfrm>
          <a:prstGeom prst="rect">
            <a:avLst/>
          </a:prstGeom>
          <a:solidFill>
            <a:schemeClr val="bg2">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400" b="1" dirty="0">
                <a:solidFill>
                  <a:srgbClr val="C00000"/>
                </a:solidFill>
                <a:latin typeface="+mj-lt"/>
              </a:rPr>
              <a:t>Každopádně jsou v relaci popsány všechny dobové stereotypy pro východní </a:t>
            </a:r>
            <a:r>
              <a:rPr lang="cs-CZ" sz="1400" b="1" dirty="0" err="1">
                <a:solidFill>
                  <a:srgbClr val="C00000"/>
                </a:solidFill>
                <a:latin typeface="+mj-lt"/>
              </a:rPr>
              <a:t>řimany</a:t>
            </a:r>
            <a:r>
              <a:rPr lang="cs-CZ" sz="1400" b="1" dirty="0">
                <a:solidFill>
                  <a:srgbClr val="C00000"/>
                </a:solidFill>
                <a:latin typeface="+mj-lt"/>
              </a:rPr>
              <a:t>/řeky, tj.</a:t>
            </a:r>
          </a:p>
          <a:p>
            <a:r>
              <a:rPr lang="cs-CZ" sz="1400" b="1" dirty="0">
                <a:solidFill>
                  <a:srgbClr val="C00000"/>
                </a:solidFill>
                <a:latin typeface="+mj-lt"/>
              </a:rPr>
              <a:t>       - Lstivost</a:t>
            </a:r>
          </a:p>
          <a:p>
            <a:r>
              <a:rPr lang="cs-CZ" sz="1400" b="1" dirty="0">
                <a:solidFill>
                  <a:srgbClr val="C00000"/>
                </a:solidFill>
                <a:latin typeface="+mj-lt"/>
              </a:rPr>
              <a:t>       - Prolhanost</a:t>
            </a:r>
          </a:p>
          <a:p>
            <a:r>
              <a:rPr lang="cs-CZ" sz="1400" b="1" dirty="0">
                <a:solidFill>
                  <a:srgbClr val="C00000"/>
                </a:solidFill>
                <a:latin typeface="+mj-lt"/>
              </a:rPr>
              <a:t>       - Morální podlost</a:t>
            </a:r>
            <a:endParaRPr lang="cs-CZ" sz="1400" dirty="0">
              <a:latin typeface="+mj-lt"/>
            </a:endParaRPr>
          </a:p>
        </p:txBody>
      </p:sp>
    </p:spTree>
    <p:extLst>
      <p:ext uri="{BB962C8B-B14F-4D97-AF65-F5344CB8AC3E}">
        <p14:creationId xmlns:p14="http://schemas.microsoft.com/office/powerpoint/2010/main" val="1784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9" grpId="0" animBg="1"/>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bwMode="auto">
          <a:xfrm>
            <a:off x="3349385" y="4280301"/>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807"/>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sp>
        <p:nvSpPr>
          <p:cNvPr id="20" name="Obdélník 19"/>
          <p:cNvSpPr/>
          <p:nvPr/>
        </p:nvSpPr>
        <p:spPr>
          <a:xfrm>
            <a:off x="301385" y="428824"/>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Propaganda mezi Byzancí a západořímskou Říší (312 – 1204)</a:t>
            </a:r>
          </a:p>
          <a:p>
            <a:endParaRPr lang="cs-CZ" sz="800" b="1" dirty="0">
              <a:solidFill>
                <a:srgbClr val="C00000"/>
              </a:solidFill>
              <a:latin typeface="+mn-lt"/>
            </a:endParaRPr>
          </a:p>
        </p:txBody>
      </p:sp>
      <p:pic>
        <p:nvPicPr>
          <p:cNvPr id="21"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0" y="1309284"/>
            <a:ext cx="2901031" cy="4351547"/>
          </a:xfrm>
          <a:prstGeom prst="rect">
            <a:avLst/>
          </a:prstGeom>
        </p:spPr>
      </p:pic>
      <p:sp>
        <p:nvSpPr>
          <p:cNvPr id="2" name="Obdélník 1"/>
          <p:cNvSpPr/>
          <p:nvPr/>
        </p:nvSpPr>
        <p:spPr>
          <a:xfrm>
            <a:off x="123645" y="5682812"/>
            <a:ext cx="3024996" cy="830997"/>
          </a:xfrm>
          <a:prstGeom prst="rect">
            <a:avLst/>
          </a:prstGeom>
        </p:spPr>
        <p:txBody>
          <a:bodyPr wrap="square">
            <a:spAutoFit/>
          </a:bodyPr>
          <a:lstStyle/>
          <a:p>
            <a:r>
              <a:rPr lang="cs-CZ" sz="1200" b="1" dirty="0">
                <a:latin typeface="+mn-lt"/>
              </a:rPr>
              <a:t>"</a:t>
            </a:r>
            <a:r>
              <a:rPr lang="cs-CZ" sz="1200" b="1" dirty="0" err="1">
                <a:latin typeface="+mn-lt"/>
              </a:rPr>
              <a:t>Barberiniho</a:t>
            </a:r>
            <a:r>
              <a:rPr lang="cs-CZ" sz="1200" b="1" dirty="0">
                <a:latin typeface="+mn-lt"/>
              </a:rPr>
              <a:t> diptych" ze 6. století zobrazující Anastasia I. nebo (pravděpodobněji) Justiniána jako </a:t>
            </a:r>
            <a:r>
              <a:rPr lang="cs-CZ" sz="1200" b="1" dirty="0" err="1">
                <a:latin typeface="+mn-lt"/>
              </a:rPr>
              <a:t>triumphatora</a:t>
            </a:r>
            <a:r>
              <a:rPr lang="cs-CZ" sz="1200" b="1" dirty="0">
                <a:latin typeface="+mn-lt"/>
              </a:rPr>
              <a:t> ‚omnium gentium‘</a:t>
            </a:r>
          </a:p>
        </p:txBody>
      </p:sp>
      <p:sp>
        <p:nvSpPr>
          <p:cNvPr id="22" name="Rechteck 2"/>
          <p:cNvSpPr/>
          <p:nvPr/>
        </p:nvSpPr>
        <p:spPr>
          <a:xfrm>
            <a:off x="3349385" y="1809222"/>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rgbClr val="0070C0"/>
                </a:solidFill>
                <a:latin typeface="+mn-lt"/>
              </a:rPr>
              <a:t>  </a:t>
            </a:r>
            <a:r>
              <a:rPr lang="cs-CZ" sz="1800" b="1" dirty="0">
                <a:solidFill>
                  <a:srgbClr val="0070C0"/>
                </a:solidFill>
                <a:latin typeface="+mj-lt"/>
              </a:rPr>
              <a:t>Kdo je legitimním nástupcem Říma?</a:t>
            </a:r>
          </a:p>
        </p:txBody>
      </p:sp>
      <p:sp>
        <p:nvSpPr>
          <p:cNvPr id="23" name="Rechteck 2"/>
          <p:cNvSpPr/>
          <p:nvPr/>
        </p:nvSpPr>
        <p:spPr>
          <a:xfrm>
            <a:off x="3349385" y="2625857"/>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sp>
        <p:nvSpPr>
          <p:cNvPr id="24" name="Rechteck 2"/>
          <p:cNvSpPr/>
          <p:nvPr/>
        </p:nvSpPr>
        <p:spPr>
          <a:xfrm>
            <a:off x="3349385" y="3444453"/>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n-lt"/>
              </a:rPr>
              <a:t>  Aneb: Funkce padoušských </a:t>
            </a:r>
            <a:r>
              <a:rPr lang="cs-CZ" sz="1800" b="1" dirty="0" err="1">
                <a:solidFill>
                  <a:srgbClr val="0070C0"/>
                </a:solidFill>
                <a:latin typeface="+mn-lt"/>
              </a:rPr>
              <a:t>narativů</a:t>
            </a:r>
            <a:endParaRPr lang="cs-CZ" sz="1800" b="1" dirty="0">
              <a:solidFill>
                <a:srgbClr val="0070C0"/>
              </a:solidFill>
              <a:latin typeface="+mn-lt"/>
            </a:endParaRPr>
          </a:p>
        </p:txBody>
      </p:sp>
      <p:sp>
        <p:nvSpPr>
          <p:cNvPr id="25" name="Rechteck 2"/>
          <p:cNvSpPr/>
          <p:nvPr/>
        </p:nvSpPr>
        <p:spPr>
          <a:xfrm>
            <a:off x="3349385" y="4280301"/>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spTree>
    <p:extLst>
      <p:ext uri="{BB962C8B-B14F-4D97-AF65-F5344CB8AC3E}">
        <p14:creationId xmlns:p14="http://schemas.microsoft.com/office/powerpoint/2010/main" val="117589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3">
            <a:extLst>
              <a:ext uri="{FF2B5EF4-FFF2-40B4-BE49-F238E27FC236}">
                <a16:creationId xmlns:a16="http://schemas.microsoft.com/office/drawing/2014/main" id="{3B13E99F-3E34-39C2-C26E-5A92347AC810}"/>
              </a:ext>
            </a:extLst>
          </p:cNvPr>
          <p:cNvSpPr txBox="1"/>
          <p:nvPr/>
        </p:nvSpPr>
        <p:spPr>
          <a:xfrm>
            <a:off x="156797" y="4723707"/>
            <a:ext cx="4992251" cy="1815882"/>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de-CH" sz="1600" b="1" dirty="0" err="1">
                <a:solidFill>
                  <a:schemeClr val="tx2">
                    <a:lumMod val="50000"/>
                  </a:schemeClr>
                </a:solidFill>
                <a:latin typeface="+mn-lt"/>
              </a:rPr>
              <a:t>Skládá</a:t>
            </a:r>
            <a:r>
              <a:rPr lang="de-CH" sz="1600" b="1" dirty="0">
                <a:solidFill>
                  <a:schemeClr val="tx2">
                    <a:lumMod val="50000"/>
                  </a:schemeClr>
                </a:solidFill>
                <a:latin typeface="+mn-lt"/>
              </a:rPr>
              <a:t> se z 15 </a:t>
            </a:r>
            <a:r>
              <a:rPr lang="de-CH" sz="1600" b="1" dirty="0" err="1">
                <a:solidFill>
                  <a:schemeClr val="tx2">
                    <a:lumMod val="50000"/>
                  </a:schemeClr>
                </a:solidFill>
                <a:latin typeface="+mn-lt"/>
              </a:rPr>
              <a:t>knih</a:t>
            </a:r>
            <a:r>
              <a:rPr lang="cs-CZ" sz="1600" b="1" dirty="0">
                <a:solidFill>
                  <a:schemeClr val="tx2">
                    <a:lumMod val="50000"/>
                  </a:schemeClr>
                </a:solidFill>
                <a:latin typeface="+mn-lt"/>
              </a:rPr>
              <a:t>, ve </a:t>
            </a:r>
            <a:r>
              <a:rPr lang="cs-CZ" sz="1600" b="1" dirty="0" err="1">
                <a:solidFill>
                  <a:schemeClr val="tx2">
                    <a:lumMod val="50000"/>
                  </a:schemeClr>
                </a:solidFill>
                <a:latin typeface="+mn-lt"/>
              </a:rPr>
              <a:t>kteých</a:t>
            </a:r>
            <a:r>
              <a:rPr lang="cs-CZ" sz="1600" b="1" dirty="0">
                <a:solidFill>
                  <a:schemeClr val="tx2">
                    <a:lumMod val="50000"/>
                  </a:schemeClr>
                </a:solidFill>
                <a:latin typeface="+mn-lt"/>
              </a:rPr>
              <a:t> jsou popsány </a:t>
            </a:r>
            <a:r>
              <a:rPr lang="de-CH" sz="1600" b="1" dirty="0" err="1">
                <a:solidFill>
                  <a:schemeClr val="tx2">
                    <a:lumMod val="50000"/>
                  </a:schemeClr>
                </a:solidFill>
                <a:highlight>
                  <a:srgbClr val="FFFF00"/>
                </a:highlight>
                <a:latin typeface="+mn-lt"/>
              </a:rPr>
              <a:t>politické</a:t>
            </a:r>
            <a:r>
              <a:rPr lang="de-CH" sz="1600" b="1" dirty="0">
                <a:solidFill>
                  <a:schemeClr val="tx2">
                    <a:lumMod val="50000"/>
                  </a:schemeClr>
                </a:solidFill>
                <a:highlight>
                  <a:srgbClr val="FFFF00"/>
                </a:highlight>
                <a:latin typeface="+mn-lt"/>
              </a:rPr>
              <a:t> a </a:t>
            </a:r>
            <a:r>
              <a:rPr lang="de-CH" sz="1600" b="1" dirty="0" err="1">
                <a:solidFill>
                  <a:schemeClr val="tx2">
                    <a:lumMod val="50000"/>
                  </a:schemeClr>
                </a:solidFill>
                <a:highlight>
                  <a:srgbClr val="FFFF00"/>
                </a:highlight>
                <a:latin typeface="+mn-lt"/>
              </a:rPr>
              <a:t>vojenské</a:t>
            </a:r>
            <a:r>
              <a:rPr lang="de-CH" sz="1600" b="1" dirty="0">
                <a:solidFill>
                  <a:schemeClr val="tx2">
                    <a:lumMod val="50000"/>
                  </a:schemeClr>
                </a:solidFill>
                <a:highlight>
                  <a:srgbClr val="FFFF00"/>
                </a:highlight>
                <a:latin typeface="+mn-lt"/>
              </a:rPr>
              <a:t> </a:t>
            </a:r>
            <a:r>
              <a:rPr lang="de-CH" sz="1600" b="1" dirty="0" err="1">
                <a:solidFill>
                  <a:schemeClr val="tx2">
                    <a:lumMod val="50000"/>
                  </a:schemeClr>
                </a:solidFill>
                <a:highlight>
                  <a:srgbClr val="FFFF00"/>
                </a:highlight>
                <a:latin typeface="+mn-lt"/>
              </a:rPr>
              <a:t>dějiny</a:t>
            </a:r>
            <a:r>
              <a:rPr lang="de-CH" sz="1600" b="1" dirty="0">
                <a:solidFill>
                  <a:schemeClr val="tx2">
                    <a:lumMod val="50000"/>
                  </a:schemeClr>
                </a:solidFill>
                <a:highlight>
                  <a:srgbClr val="FFFF00"/>
                </a:highlight>
                <a:latin typeface="+mn-lt"/>
              </a:rPr>
              <a:t> </a:t>
            </a:r>
            <a:r>
              <a:rPr lang="de-CH" sz="1600" b="1" dirty="0" err="1">
                <a:solidFill>
                  <a:schemeClr val="tx2">
                    <a:lumMod val="50000"/>
                  </a:schemeClr>
                </a:solidFill>
                <a:highlight>
                  <a:srgbClr val="FFFF00"/>
                </a:highlight>
                <a:latin typeface="+mn-lt"/>
              </a:rPr>
              <a:t>Byzantské</a:t>
            </a:r>
            <a:r>
              <a:rPr lang="de-CH" sz="1600" b="1" dirty="0">
                <a:solidFill>
                  <a:schemeClr val="tx2">
                    <a:lumMod val="50000"/>
                  </a:schemeClr>
                </a:solidFill>
                <a:highlight>
                  <a:srgbClr val="FFFF00"/>
                </a:highlight>
                <a:latin typeface="+mn-lt"/>
              </a:rPr>
              <a:t> </a:t>
            </a:r>
            <a:r>
              <a:rPr lang="de-CH" sz="1600" b="1" dirty="0" err="1">
                <a:solidFill>
                  <a:schemeClr val="tx2">
                    <a:lumMod val="50000"/>
                  </a:schemeClr>
                </a:solidFill>
                <a:highlight>
                  <a:srgbClr val="FFFF00"/>
                </a:highlight>
                <a:latin typeface="+mn-lt"/>
              </a:rPr>
              <a:t>říše</a:t>
            </a:r>
            <a:r>
              <a:rPr lang="de-CH" sz="1600" b="1" dirty="0">
                <a:solidFill>
                  <a:schemeClr val="tx2">
                    <a:lumMod val="50000"/>
                  </a:schemeClr>
                </a:solidFill>
                <a:highlight>
                  <a:srgbClr val="FFFF00"/>
                </a:highlight>
                <a:latin typeface="+mn-lt"/>
              </a:rPr>
              <a:t> </a:t>
            </a:r>
            <a:r>
              <a:rPr lang="de-CH" sz="1600" b="1" dirty="0" err="1">
                <a:solidFill>
                  <a:schemeClr val="tx2">
                    <a:lumMod val="50000"/>
                  </a:schemeClr>
                </a:solidFill>
                <a:latin typeface="+mn-lt"/>
              </a:rPr>
              <a:t>od</a:t>
            </a:r>
            <a:r>
              <a:rPr lang="de-CH" sz="1600" b="1" dirty="0">
                <a:solidFill>
                  <a:schemeClr val="tx2">
                    <a:lumMod val="50000"/>
                  </a:schemeClr>
                </a:solidFill>
                <a:latin typeface="+mn-lt"/>
              </a:rPr>
              <a:t> </a:t>
            </a:r>
            <a:r>
              <a:rPr lang="de-CH" sz="1600" b="1" dirty="0" err="1">
                <a:solidFill>
                  <a:schemeClr val="tx2">
                    <a:lumMod val="50000"/>
                  </a:schemeClr>
                </a:solidFill>
                <a:latin typeface="+mn-lt"/>
              </a:rPr>
              <a:t>prvních</a:t>
            </a:r>
            <a:r>
              <a:rPr lang="de-CH" sz="1600" b="1" dirty="0">
                <a:solidFill>
                  <a:schemeClr val="tx2">
                    <a:lumMod val="50000"/>
                  </a:schemeClr>
                </a:solidFill>
                <a:latin typeface="+mn-lt"/>
              </a:rPr>
              <a:t> </a:t>
            </a:r>
            <a:r>
              <a:rPr lang="de-CH" sz="1600" b="1" dirty="0" err="1">
                <a:solidFill>
                  <a:schemeClr val="tx2">
                    <a:lumMod val="50000"/>
                  </a:schemeClr>
                </a:solidFill>
                <a:latin typeface="+mn-lt"/>
              </a:rPr>
              <a:t>vojenských</a:t>
            </a:r>
            <a:r>
              <a:rPr lang="de-CH" sz="1600" b="1" dirty="0">
                <a:solidFill>
                  <a:schemeClr val="tx2">
                    <a:lumMod val="50000"/>
                  </a:schemeClr>
                </a:solidFill>
                <a:latin typeface="+mn-lt"/>
              </a:rPr>
              <a:t> </a:t>
            </a:r>
            <a:r>
              <a:rPr lang="de-CH" sz="1600" b="1" dirty="0" err="1">
                <a:solidFill>
                  <a:schemeClr val="tx2">
                    <a:lumMod val="50000"/>
                  </a:schemeClr>
                </a:solidFill>
                <a:latin typeface="+mn-lt"/>
              </a:rPr>
              <a:t>úspěchů</a:t>
            </a:r>
            <a:r>
              <a:rPr lang="de-CH" sz="1600" b="1" dirty="0">
                <a:solidFill>
                  <a:schemeClr val="tx2">
                    <a:lumMod val="50000"/>
                  </a:schemeClr>
                </a:solidFill>
                <a:latin typeface="+mn-lt"/>
              </a:rPr>
              <a:t> </a:t>
            </a:r>
            <a:r>
              <a:rPr lang="de-CH" sz="1600" b="1" dirty="0" err="1">
                <a:solidFill>
                  <a:schemeClr val="tx2">
                    <a:lumMod val="50000"/>
                  </a:schemeClr>
                </a:solidFill>
                <a:latin typeface="+mn-lt"/>
              </a:rPr>
              <a:t>jejího</a:t>
            </a:r>
            <a:r>
              <a:rPr lang="de-CH" sz="1600" b="1" dirty="0">
                <a:solidFill>
                  <a:schemeClr val="tx2">
                    <a:lumMod val="50000"/>
                  </a:schemeClr>
                </a:solidFill>
                <a:latin typeface="+mn-lt"/>
              </a:rPr>
              <a:t> </a:t>
            </a:r>
            <a:r>
              <a:rPr lang="de-CH" sz="1600" b="1" dirty="0" err="1">
                <a:solidFill>
                  <a:schemeClr val="tx2">
                    <a:lumMod val="50000"/>
                  </a:schemeClr>
                </a:solidFill>
                <a:latin typeface="+mn-lt"/>
              </a:rPr>
              <a:t>otce</a:t>
            </a:r>
            <a:r>
              <a:rPr lang="de-CH" sz="1600" b="1" dirty="0">
                <a:solidFill>
                  <a:schemeClr val="tx2">
                    <a:lumMod val="50000"/>
                  </a:schemeClr>
                </a:solidFill>
                <a:latin typeface="+mn-lt"/>
              </a:rPr>
              <a:t> </a:t>
            </a:r>
            <a:r>
              <a:rPr lang="de-CH" sz="1600" b="1" dirty="0" err="1">
                <a:solidFill>
                  <a:schemeClr val="tx2">
                    <a:lumMod val="50000"/>
                  </a:schemeClr>
                </a:solidFill>
                <a:latin typeface="+mn-lt"/>
              </a:rPr>
              <a:t>za</a:t>
            </a:r>
            <a:r>
              <a:rPr lang="de-CH" sz="1600" b="1" dirty="0">
                <a:solidFill>
                  <a:schemeClr val="tx2">
                    <a:lumMod val="50000"/>
                  </a:schemeClr>
                </a:solidFill>
                <a:latin typeface="+mn-lt"/>
              </a:rPr>
              <a:t> </a:t>
            </a:r>
            <a:r>
              <a:rPr lang="de-CH" sz="1600" b="1" dirty="0" err="1">
                <a:solidFill>
                  <a:schemeClr val="tx2">
                    <a:lumMod val="50000"/>
                  </a:schemeClr>
                </a:solidFill>
                <a:latin typeface="+mn-lt"/>
              </a:rPr>
              <a:t>vlády</a:t>
            </a:r>
            <a:r>
              <a:rPr lang="de-CH" sz="1600" b="1" dirty="0">
                <a:solidFill>
                  <a:schemeClr val="tx2">
                    <a:lumMod val="50000"/>
                  </a:schemeClr>
                </a:solidFill>
                <a:latin typeface="+mn-lt"/>
              </a:rPr>
              <a:t> </a:t>
            </a:r>
            <a:r>
              <a:rPr lang="de-CH" sz="1600" b="1" dirty="0" err="1">
                <a:solidFill>
                  <a:schemeClr val="tx2">
                    <a:lumMod val="50000"/>
                  </a:schemeClr>
                </a:solidFill>
                <a:latin typeface="+mn-lt"/>
              </a:rPr>
              <a:t>císařů</a:t>
            </a:r>
            <a:r>
              <a:rPr lang="de-CH" sz="1600" b="1" dirty="0">
                <a:solidFill>
                  <a:schemeClr val="tx2">
                    <a:lumMod val="50000"/>
                  </a:schemeClr>
                </a:solidFill>
                <a:latin typeface="+mn-lt"/>
              </a:rPr>
              <a:t> </a:t>
            </a:r>
            <a:r>
              <a:rPr lang="de-CH" sz="1600" b="1" dirty="0" err="1">
                <a:solidFill>
                  <a:schemeClr val="tx2">
                    <a:lumMod val="50000"/>
                  </a:schemeClr>
                </a:solidFill>
                <a:latin typeface="+mn-lt"/>
              </a:rPr>
              <a:t>Michala</a:t>
            </a:r>
            <a:r>
              <a:rPr lang="de-CH" sz="1600" b="1" dirty="0">
                <a:solidFill>
                  <a:schemeClr val="tx2">
                    <a:lumMod val="50000"/>
                  </a:schemeClr>
                </a:solidFill>
                <a:latin typeface="+mn-lt"/>
              </a:rPr>
              <a:t> VII. a </a:t>
            </a:r>
            <a:r>
              <a:rPr lang="de-CH" sz="1600" b="1" dirty="0" err="1">
                <a:solidFill>
                  <a:schemeClr val="tx2">
                    <a:lumMod val="50000"/>
                  </a:schemeClr>
                </a:solidFill>
                <a:latin typeface="+mn-lt"/>
              </a:rPr>
              <a:t>Nikefora</a:t>
            </a:r>
            <a:r>
              <a:rPr lang="de-CH" sz="1600" b="1" dirty="0">
                <a:solidFill>
                  <a:schemeClr val="tx2">
                    <a:lumMod val="50000"/>
                  </a:schemeClr>
                </a:solidFill>
                <a:latin typeface="+mn-lt"/>
              </a:rPr>
              <a:t> III. </a:t>
            </a:r>
            <a:r>
              <a:rPr lang="de-CH" sz="1600" b="1" dirty="0" err="1">
                <a:solidFill>
                  <a:schemeClr val="tx2">
                    <a:lumMod val="50000"/>
                  </a:schemeClr>
                </a:solidFill>
                <a:latin typeface="+mn-lt"/>
              </a:rPr>
              <a:t>přes</a:t>
            </a:r>
            <a:r>
              <a:rPr lang="de-CH" sz="1600" b="1" dirty="0">
                <a:solidFill>
                  <a:schemeClr val="tx2">
                    <a:lumMod val="50000"/>
                  </a:schemeClr>
                </a:solidFill>
                <a:latin typeface="+mn-lt"/>
              </a:rPr>
              <a:t> </a:t>
            </a:r>
            <a:r>
              <a:rPr lang="de-CH" sz="1600" b="1" dirty="0" err="1">
                <a:solidFill>
                  <a:schemeClr val="tx2">
                    <a:lumMod val="50000"/>
                  </a:schemeClr>
                </a:solidFill>
                <a:latin typeface="+mn-lt"/>
              </a:rPr>
              <a:t>jeho</a:t>
            </a:r>
            <a:r>
              <a:rPr lang="de-CH" sz="1600" b="1" dirty="0">
                <a:solidFill>
                  <a:schemeClr val="tx2">
                    <a:lumMod val="50000"/>
                  </a:schemeClr>
                </a:solidFill>
                <a:latin typeface="+mn-lt"/>
              </a:rPr>
              <a:t> </a:t>
            </a:r>
            <a:r>
              <a:rPr lang="cs-CZ" sz="1600" b="1" dirty="0">
                <a:solidFill>
                  <a:schemeClr val="tx2">
                    <a:lumMod val="50000"/>
                  </a:schemeClr>
                </a:solidFill>
                <a:latin typeface="+mn-lt"/>
              </a:rPr>
              <a:t>osobní </a:t>
            </a:r>
            <a:r>
              <a:rPr lang="de-CH" sz="1600" b="1" dirty="0" err="1">
                <a:solidFill>
                  <a:schemeClr val="tx2">
                    <a:lumMod val="50000"/>
                  </a:schemeClr>
                </a:solidFill>
                <a:latin typeface="+mn-lt"/>
              </a:rPr>
              <a:t>vládu</a:t>
            </a:r>
            <a:r>
              <a:rPr lang="de-CH" sz="1600" b="1" dirty="0">
                <a:solidFill>
                  <a:schemeClr val="tx2">
                    <a:lumMod val="50000"/>
                  </a:schemeClr>
                </a:solidFill>
                <a:latin typeface="+mn-lt"/>
              </a:rPr>
              <a:t> (1081-1118) </a:t>
            </a:r>
            <a:r>
              <a:rPr lang="de-CH" sz="1600" b="1" dirty="0" err="1">
                <a:solidFill>
                  <a:schemeClr val="tx2">
                    <a:lumMod val="50000"/>
                  </a:schemeClr>
                </a:solidFill>
                <a:latin typeface="+mn-lt"/>
              </a:rPr>
              <a:t>až</a:t>
            </a:r>
            <a:r>
              <a:rPr lang="de-CH" sz="1600" b="1" dirty="0">
                <a:solidFill>
                  <a:schemeClr val="tx2">
                    <a:lumMod val="50000"/>
                  </a:schemeClr>
                </a:solidFill>
                <a:latin typeface="+mn-lt"/>
              </a:rPr>
              <a:t> </a:t>
            </a:r>
            <a:r>
              <a:rPr lang="de-CH" sz="1600" b="1" dirty="0" err="1">
                <a:solidFill>
                  <a:schemeClr val="tx2">
                    <a:lumMod val="50000"/>
                  </a:schemeClr>
                </a:solidFill>
                <a:latin typeface="+mn-lt"/>
              </a:rPr>
              <a:t>po</a:t>
            </a:r>
            <a:r>
              <a:rPr lang="de-CH" sz="1600" b="1" dirty="0">
                <a:solidFill>
                  <a:schemeClr val="tx2">
                    <a:lumMod val="50000"/>
                  </a:schemeClr>
                </a:solidFill>
                <a:latin typeface="+mn-lt"/>
              </a:rPr>
              <a:t> </a:t>
            </a:r>
            <a:r>
              <a:rPr lang="de-CH" sz="1600" b="1" dirty="0" err="1">
                <a:solidFill>
                  <a:schemeClr val="tx2">
                    <a:lumMod val="50000"/>
                  </a:schemeClr>
                </a:solidFill>
                <a:latin typeface="+mn-lt"/>
              </a:rPr>
              <a:t>jeho</a:t>
            </a:r>
            <a:r>
              <a:rPr lang="de-CH" sz="1600" b="1" dirty="0">
                <a:solidFill>
                  <a:schemeClr val="tx2">
                    <a:lumMod val="50000"/>
                  </a:schemeClr>
                </a:solidFill>
                <a:latin typeface="+mn-lt"/>
              </a:rPr>
              <a:t> </a:t>
            </a:r>
            <a:r>
              <a:rPr lang="de-CH" sz="1600" b="1" dirty="0" err="1">
                <a:solidFill>
                  <a:schemeClr val="tx2">
                    <a:lumMod val="50000"/>
                  </a:schemeClr>
                </a:solidFill>
                <a:latin typeface="+mn-lt"/>
              </a:rPr>
              <a:t>smrt</a:t>
            </a:r>
            <a:endParaRPr lang="cs-CZ" sz="1600" b="1" dirty="0">
              <a:solidFill>
                <a:schemeClr val="tx2">
                  <a:lumMod val="50000"/>
                </a:schemeClr>
              </a:solidFill>
              <a:latin typeface="+mn-lt"/>
            </a:endParaRPr>
          </a:p>
          <a:p>
            <a:pPr marL="285750" indent="-285750">
              <a:buFont typeface="Arial" panose="020B0604020202020204" pitchFamily="34" charset="0"/>
              <a:buChar char="•"/>
            </a:pPr>
            <a:r>
              <a:rPr lang="cs-CZ" sz="1600" b="1" dirty="0">
                <a:solidFill>
                  <a:schemeClr val="tx2">
                    <a:lumMod val="50000"/>
                  </a:schemeClr>
                </a:solidFill>
                <a:latin typeface="+mn-lt"/>
              </a:rPr>
              <a:t>Dává nám náhled do byzantského vnímání první křížové výpravy </a:t>
            </a:r>
            <a:endParaRPr lang="de-CH" sz="1600" b="1" dirty="0">
              <a:solidFill>
                <a:schemeClr val="tx2">
                  <a:lumMod val="50000"/>
                </a:schemeClr>
              </a:solidFill>
              <a:latin typeface="+mn-lt"/>
            </a:endParaRPr>
          </a:p>
        </p:txBody>
      </p:sp>
      <p:sp>
        <p:nvSpPr>
          <p:cNvPr id="13" name="Rechteck 5"/>
          <p:cNvSpPr/>
          <p:nvPr/>
        </p:nvSpPr>
        <p:spPr>
          <a:xfrm>
            <a:off x="2219685" y="887210"/>
            <a:ext cx="2929363" cy="3631763"/>
          </a:xfrm>
          <a:prstGeom prst="rect">
            <a:avLst/>
          </a:prstGeom>
          <a:solidFill>
            <a:srgbClr val="CCECFF"/>
          </a:solidFill>
        </p:spPr>
        <p:txBody>
          <a:bodyPr wrap="square">
            <a:spAutoFit/>
          </a:bodyPr>
          <a:lstStyle/>
          <a:p>
            <a:r>
              <a:rPr lang="cs-CZ" sz="1600" b="1" dirty="0">
                <a:solidFill>
                  <a:schemeClr val="accent1">
                    <a:lumMod val="75000"/>
                  </a:schemeClr>
                </a:solidFill>
                <a:latin typeface="+mn-lt"/>
              </a:rPr>
              <a:t>Anna </a:t>
            </a:r>
            <a:r>
              <a:rPr lang="cs-CZ" sz="1600" b="1" dirty="0" err="1">
                <a:solidFill>
                  <a:schemeClr val="accent1">
                    <a:lumMod val="75000"/>
                  </a:schemeClr>
                </a:solidFill>
                <a:latin typeface="+mn-lt"/>
              </a:rPr>
              <a:t>Komnena</a:t>
            </a:r>
            <a:r>
              <a:rPr lang="cs-CZ" sz="1600" b="1" dirty="0">
                <a:solidFill>
                  <a:schemeClr val="accent1">
                    <a:lumMod val="75000"/>
                  </a:schemeClr>
                </a:solidFill>
                <a:latin typeface="+mn-lt"/>
              </a:rPr>
              <a:t> </a:t>
            </a:r>
          </a:p>
          <a:p>
            <a:r>
              <a:rPr lang="cs-CZ" sz="1600" dirty="0">
                <a:latin typeface="+mn-lt"/>
              </a:rPr>
              <a:t>2. prosince 1083 v Konstantinopoli; † asi 1154)</a:t>
            </a:r>
          </a:p>
          <a:p>
            <a:endParaRPr lang="cs-CZ" sz="1400" dirty="0">
              <a:latin typeface="+mn-lt"/>
            </a:endParaRPr>
          </a:p>
          <a:p>
            <a:pPr marL="285750" indent="-285750">
              <a:buFont typeface="Arial" panose="020B0604020202020204" pitchFamily="34" charset="0"/>
              <a:buChar char="•"/>
            </a:pPr>
            <a:r>
              <a:rPr lang="de-AT" sz="1400" b="1" dirty="0" err="1">
                <a:highlight>
                  <a:srgbClr val="FFFF00"/>
                </a:highlight>
                <a:latin typeface="+mn-lt"/>
              </a:rPr>
              <a:t>byzantsk</a:t>
            </a:r>
            <a:r>
              <a:rPr lang="cs-CZ" sz="1400" b="1" dirty="0">
                <a:highlight>
                  <a:srgbClr val="FFFF00"/>
                </a:highlight>
                <a:latin typeface="+mn-lt"/>
              </a:rPr>
              <a:t>á</a:t>
            </a:r>
            <a:r>
              <a:rPr lang="de-AT" sz="1400" b="1" dirty="0">
                <a:highlight>
                  <a:srgbClr val="FFFF00"/>
                </a:highlight>
                <a:latin typeface="+mn-lt"/>
              </a:rPr>
              <a:t> </a:t>
            </a:r>
            <a:r>
              <a:rPr lang="de-AT" sz="1400" b="1" dirty="0" err="1">
                <a:highlight>
                  <a:srgbClr val="FFFF00"/>
                </a:highlight>
                <a:latin typeface="+mn-lt"/>
              </a:rPr>
              <a:t>histori</a:t>
            </a:r>
            <a:r>
              <a:rPr lang="cs-CZ" sz="1400" b="1" dirty="0" err="1">
                <a:highlight>
                  <a:srgbClr val="FFFF00"/>
                </a:highlight>
                <a:latin typeface="+mn-lt"/>
              </a:rPr>
              <a:t>čka</a:t>
            </a:r>
            <a:endParaRPr lang="cs-CZ" sz="1400" b="1" dirty="0">
              <a:highlight>
                <a:srgbClr val="FFFF00"/>
              </a:highlight>
              <a:latin typeface="+mn-lt"/>
            </a:endParaRPr>
          </a:p>
          <a:p>
            <a:pPr marL="285750" indent="-285750">
              <a:buFont typeface="Arial" panose="020B0604020202020204" pitchFamily="34" charset="0"/>
              <a:buChar char="•"/>
            </a:pPr>
            <a:r>
              <a:rPr lang="de-AT" sz="1400" dirty="0" err="1">
                <a:latin typeface="+mn-lt"/>
              </a:rPr>
              <a:t>Nejstarší</a:t>
            </a:r>
            <a:r>
              <a:rPr lang="de-AT" sz="1400" dirty="0">
                <a:latin typeface="+mn-lt"/>
              </a:rPr>
              <a:t> </a:t>
            </a:r>
            <a:r>
              <a:rPr lang="de-AT" sz="1400" dirty="0" err="1">
                <a:latin typeface="+mn-lt"/>
              </a:rPr>
              <a:t>ze</a:t>
            </a:r>
            <a:r>
              <a:rPr lang="de-AT" sz="1400" dirty="0">
                <a:latin typeface="+mn-lt"/>
              </a:rPr>
              <a:t> </a:t>
            </a:r>
            <a:r>
              <a:rPr lang="de-AT" sz="1400" dirty="0" err="1">
                <a:latin typeface="+mn-lt"/>
              </a:rPr>
              <a:t>sedmi</a:t>
            </a:r>
            <a:r>
              <a:rPr lang="de-AT" sz="1400" dirty="0">
                <a:latin typeface="+mn-lt"/>
              </a:rPr>
              <a:t> </a:t>
            </a:r>
            <a:r>
              <a:rPr lang="de-AT" sz="1400" dirty="0" err="1">
                <a:latin typeface="+mn-lt"/>
              </a:rPr>
              <a:t>dětí</a:t>
            </a:r>
            <a:r>
              <a:rPr lang="de-AT" sz="1400" dirty="0">
                <a:latin typeface="+mn-lt"/>
              </a:rPr>
              <a:t> </a:t>
            </a:r>
            <a:r>
              <a:rPr lang="de-AT" sz="1400" dirty="0" err="1">
                <a:highlight>
                  <a:srgbClr val="FFFF00"/>
                </a:highlight>
                <a:latin typeface="+mn-lt"/>
              </a:rPr>
              <a:t>byzantského</a:t>
            </a:r>
            <a:r>
              <a:rPr lang="de-AT" sz="1400" dirty="0">
                <a:highlight>
                  <a:srgbClr val="FFFF00"/>
                </a:highlight>
                <a:latin typeface="+mn-lt"/>
              </a:rPr>
              <a:t> </a:t>
            </a:r>
            <a:r>
              <a:rPr lang="de-AT" sz="1400" dirty="0" err="1">
                <a:highlight>
                  <a:srgbClr val="FFFF00"/>
                </a:highlight>
                <a:latin typeface="+mn-lt"/>
              </a:rPr>
              <a:t>císaře</a:t>
            </a:r>
            <a:r>
              <a:rPr lang="de-AT" sz="1400" dirty="0">
                <a:highlight>
                  <a:srgbClr val="FFFF00"/>
                </a:highlight>
                <a:latin typeface="+mn-lt"/>
              </a:rPr>
              <a:t> </a:t>
            </a:r>
            <a:r>
              <a:rPr lang="de-AT" sz="1400" b="1" dirty="0">
                <a:highlight>
                  <a:srgbClr val="FFFF00"/>
                </a:highlight>
                <a:latin typeface="+mn-lt"/>
              </a:rPr>
              <a:t>Alexia I. </a:t>
            </a:r>
            <a:r>
              <a:rPr lang="de-AT" sz="1400" b="1" dirty="0" err="1">
                <a:highlight>
                  <a:srgbClr val="FFFF00"/>
                </a:highlight>
                <a:latin typeface="+mn-lt"/>
              </a:rPr>
              <a:t>Komnena</a:t>
            </a:r>
            <a:r>
              <a:rPr lang="de-AT" sz="1400" dirty="0">
                <a:highlight>
                  <a:srgbClr val="FFFF00"/>
                </a:highlight>
                <a:latin typeface="+mn-lt"/>
              </a:rPr>
              <a:t> </a:t>
            </a:r>
            <a:r>
              <a:rPr lang="de-AT" sz="1400" dirty="0">
                <a:latin typeface="+mn-lt"/>
              </a:rPr>
              <a:t>a </a:t>
            </a:r>
            <a:r>
              <a:rPr lang="de-AT" sz="1400" dirty="0" err="1">
                <a:latin typeface="+mn-lt"/>
              </a:rPr>
              <a:t>jeho</a:t>
            </a:r>
            <a:r>
              <a:rPr lang="de-AT" sz="1400" dirty="0">
                <a:latin typeface="+mn-lt"/>
              </a:rPr>
              <a:t> </a:t>
            </a:r>
            <a:r>
              <a:rPr lang="de-AT" sz="1400" dirty="0" err="1">
                <a:latin typeface="+mn-lt"/>
              </a:rPr>
              <a:t>manželky</a:t>
            </a:r>
            <a:r>
              <a:rPr lang="de-AT" sz="1400" dirty="0">
                <a:latin typeface="+mn-lt"/>
              </a:rPr>
              <a:t> </a:t>
            </a:r>
            <a:r>
              <a:rPr lang="de-AT" sz="1400" dirty="0" err="1">
                <a:latin typeface="+mn-lt"/>
              </a:rPr>
              <a:t>Ireny</a:t>
            </a:r>
            <a:r>
              <a:rPr lang="de-AT" sz="1400" dirty="0">
                <a:latin typeface="+mn-lt"/>
              </a:rPr>
              <a:t> </a:t>
            </a:r>
            <a:r>
              <a:rPr lang="de-AT" sz="1400" dirty="0" err="1">
                <a:latin typeface="+mn-lt"/>
              </a:rPr>
              <a:t>Dukainy</a:t>
            </a:r>
            <a:r>
              <a:rPr lang="de-AT" sz="1400" dirty="0">
                <a:latin typeface="+mn-lt"/>
              </a:rPr>
              <a:t>,</a:t>
            </a:r>
            <a:endParaRPr lang="cs-CZ" sz="1400" dirty="0">
              <a:latin typeface="+mn-lt"/>
            </a:endParaRPr>
          </a:p>
          <a:p>
            <a:pPr marL="285750" indent="-285750">
              <a:buFont typeface="Arial" panose="020B0604020202020204" pitchFamily="34" charset="0"/>
              <a:buChar char="•"/>
            </a:pPr>
            <a:r>
              <a:rPr lang="cs-CZ" sz="1400" dirty="0">
                <a:highlight>
                  <a:srgbClr val="FFFF00"/>
                </a:highlight>
                <a:latin typeface="+mn-lt"/>
              </a:rPr>
              <a:t>Neobvykle vzdělaná</a:t>
            </a:r>
          </a:p>
          <a:p>
            <a:pPr marL="285750" indent="-285750">
              <a:buFont typeface="Arial" panose="020B0604020202020204" pitchFamily="34" charset="0"/>
              <a:buChar char="•"/>
            </a:pPr>
            <a:r>
              <a:rPr lang="cs-CZ" sz="1400" dirty="0">
                <a:latin typeface="+mn-lt"/>
              </a:rPr>
              <a:t>1123: </a:t>
            </a:r>
            <a:r>
              <a:rPr lang="de-AT" sz="1400" dirty="0">
                <a:latin typeface="+mn-lt"/>
              </a:rPr>
              <a:t>Anna a </a:t>
            </a:r>
            <a:r>
              <a:rPr lang="de-AT" sz="1400" dirty="0" err="1">
                <a:latin typeface="+mn-lt"/>
              </a:rPr>
              <a:t>její</a:t>
            </a:r>
            <a:r>
              <a:rPr lang="de-AT" sz="1400" dirty="0">
                <a:latin typeface="+mn-lt"/>
              </a:rPr>
              <a:t> </a:t>
            </a:r>
            <a:r>
              <a:rPr lang="de-AT" sz="1400" dirty="0" err="1">
                <a:latin typeface="+mn-lt"/>
              </a:rPr>
              <a:t>matka</a:t>
            </a:r>
            <a:r>
              <a:rPr lang="de-AT" sz="1400" dirty="0">
                <a:latin typeface="+mn-lt"/>
              </a:rPr>
              <a:t> Irena se </a:t>
            </a:r>
            <a:r>
              <a:rPr lang="de-AT" sz="1400" dirty="0" err="1">
                <a:latin typeface="+mn-lt"/>
              </a:rPr>
              <a:t>spikly</a:t>
            </a:r>
            <a:r>
              <a:rPr lang="de-AT" sz="1400" dirty="0">
                <a:latin typeface="+mn-lt"/>
              </a:rPr>
              <a:t> s </a:t>
            </a:r>
            <a:r>
              <a:rPr lang="de-AT" sz="1400" dirty="0" err="1">
                <a:latin typeface="+mn-lt"/>
              </a:rPr>
              <a:t>cílem</a:t>
            </a:r>
            <a:r>
              <a:rPr lang="de-AT" sz="1400" dirty="0">
                <a:latin typeface="+mn-lt"/>
              </a:rPr>
              <a:t> </a:t>
            </a:r>
            <a:r>
              <a:rPr lang="de-AT" sz="1400" dirty="0" err="1">
                <a:latin typeface="+mn-lt"/>
              </a:rPr>
              <a:t>přivést</a:t>
            </a:r>
            <a:r>
              <a:rPr lang="de-AT" sz="1400" dirty="0">
                <a:latin typeface="+mn-lt"/>
              </a:rPr>
              <a:t> na </a:t>
            </a:r>
            <a:r>
              <a:rPr lang="de-AT" sz="1400" dirty="0" err="1">
                <a:latin typeface="+mn-lt"/>
              </a:rPr>
              <a:t>trůn</a:t>
            </a:r>
            <a:r>
              <a:rPr lang="de-AT" sz="1400" dirty="0">
                <a:latin typeface="+mn-lt"/>
              </a:rPr>
              <a:t> </a:t>
            </a:r>
            <a:r>
              <a:rPr lang="de-AT" sz="1400" dirty="0" err="1">
                <a:latin typeface="+mn-lt"/>
              </a:rPr>
              <a:t>Annina</a:t>
            </a:r>
            <a:r>
              <a:rPr lang="de-AT" sz="1400" dirty="0">
                <a:latin typeface="+mn-lt"/>
              </a:rPr>
              <a:t> </a:t>
            </a:r>
            <a:r>
              <a:rPr lang="de-AT" sz="1400" dirty="0" err="1">
                <a:latin typeface="+mn-lt"/>
              </a:rPr>
              <a:t>manžela</a:t>
            </a:r>
            <a:r>
              <a:rPr lang="de-AT" sz="1400" dirty="0">
                <a:latin typeface="+mn-lt"/>
              </a:rPr>
              <a:t> </a:t>
            </a:r>
            <a:r>
              <a:rPr lang="de-AT" sz="1400" dirty="0" err="1">
                <a:latin typeface="+mn-lt"/>
              </a:rPr>
              <a:t>Nikefora</a:t>
            </a:r>
            <a:endParaRPr lang="cs-CZ" sz="1400" dirty="0">
              <a:latin typeface="+mn-lt"/>
            </a:endParaRPr>
          </a:p>
          <a:p>
            <a:pPr marL="285750" indent="-285750">
              <a:buFont typeface="Arial" panose="020B0604020202020204" pitchFamily="34" charset="0"/>
              <a:buChar char="•"/>
            </a:pPr>
            <a:r>
              <a:rPr lang="cs-CZ" sz="1400" dirty="0">
                <a:latin typeface="+mn-lt"/>
              </a:rPr>
              <a:t>Plán j odhalen obě ženy jsou </a:t>
            </a:r>
            <a:r>
              <a:rPr lang="cs-CZ" sz="1400" dirty="0">
                <a:highlight>
                  <a:srgbClr val="FFFF00"/>
                </a:highlight>
                <a:latin typeface="+mn-lt"/>
              </a:rPr>
              <a:t>uvězněny v klášteře</a:t>
            </a:r>
          </a:p>
          <a:p>
            <a:pPr marL="285750" indent="-285750">
              <a:buFont typeface="Arial" panose="020B0604020202020204" pitchFamily="34" charset="0"/>
              <a:buChar char="•"/>
            </a:pPr>
            <a:r>
              <a:rPr lang="cs-CZ" sz="1400" dirty="0">
                <a:highlight>
                  <a:srgbClr val="FFFF00"/>
                </a:highlight>
                <a:latin typeface="+mn-lt"/>
              </a:rPr>
              <a:t>Zde vznikne její kronika </a:t>
            </a:r>
            <a:endParaRPr lang="de-AT" sz="1400" dirty="0">
              <a:highlight>
                <a:srgbClr val="FFFF00"/>
              </a:highlight>
              <a:latin typeface="+mn-lt"/>
            </a:endParaRPr>
          </a:p>
        </p:txBody>
      </p:sp>
      <p:sp>
        <p:nvSpPr>
          <p:cNvPr id="18" name="Rechteck 2"/>
          <p:cNvSpPr/>
          <p:nvPr/>
        </p:nvSpPr>
        <p:spPr>
          <a:xfrm>
            <a:off x="259956" y="11186"/>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6" y="887210"/>
            <a:ext cx="2066160" cy="2718632"/>
          </a:xfrm>
          <a:prstGeom prst="rect">
            <a:avLst/>
          </a:prstGeom>
        </p:spPr>
      </p:pic>
      <p:sp>
        <p:nvSpPr>
          <p:cNvPr id="20" name="Obdélník 19"/>
          <p:cNvSpPr/>
          <p:nvPr/>
        </p:nvSpPr>
        <p:spPr>
          <a:xfrm>
            <a:off x="114336" y="4282786"/>
            <a:ext cx="2140615" cy="338554"/>
          </a:xfrm>
          <a:prstGeom prst="rect">
            <a:avLst/>
          </a:prstGeom>
          <a:solidFill>
            <a:srgbClr val="0070C0"/>
          </a:solidFill>
        </p:spPr>
        <p:txBody>
          <a:bodyPr wrap="square">
            <a:spAutoFit/>
          </a:bodyPr>
          <a:lstStyle/>
          <a:p>
            <a:r>
              <a:rPr lang="cs-CZ" sz="1600" b="1" i="1" dirty="0" err="1">
                <a:solidFill>
                  <a:srgbClr val="FFFF00"/>
                </a:solidFill>
                <a:latin typeface="+mj-lt"/>
              </a:rPr>
              <a:t>Alexiada</a:t>
            </a:r>
            <a:r>
              <a:rPr lang="cs-CZ" sz="1600" b="1" i="1" dirty="0">
                <a:solidFill>
                  <a:srgbClr val="FFFF00"/>
                </a:solidFill>
                <a:latin typeface="+mj-lt"/>
              </a:rPr>
              <a:t> (cca. 1148)</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605" y="1535279"/>
            <a:ext cx="6594473" cy="5074653"/>
          </a:xfrm>
          <a:prstGeom prst="rect">
            <a:avLst/>
          </a:prstGeom>
        </p:spPr>
      </p:pic>
      <p:sp>
        <p:nvSpPr>
          <p:cNvPr id="23" name="Ovál 17">
            <a:extLst>
              <a:ext uri="{FF2B5EF4-FFF2-40B4-BE49-F238E27FC236}">
                <a16:creationId xmlns:a16="http://schemas.microsoft.com/office/drawing/2014/main" id="{DB121A35-0952-86F9-06AF-E6E32799ECD6}"/>
              </a:ext>
            </a:extLst>
          </p:cNvPr>
          <p:cNvSpPr/>
          <p:nvPr/>
        </p:nvSpPr>
        <p:spPr bwMode="auto">
          <a:xfrm>
            <a:off x="5841507" y="812935"/>
            <a:ext cx="6054571" cy="856066"/>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Cesta křižáckých vojsk prví křížové výpravy</a:t>
            </a:r>
          </a:p>
          <a:p>
            <a:pPr algn="ctr"/>
            <a:r>
              <a:rPr lang="cs-CZ" sz="1800" b="1" dirty="0">
                <a:solidFill>
                  <a:schemeClr val="bg1"/>
                </a:solidFill>
                <a:latin typeface="+mn-lt"/>
              </a:rPr>
              <a:t>1099</a:t>
            </a:r>
          </a:p>
        </p:txBody>
      </p:sp>
    </p:spTree>
    <p:extLst>
      <p:ext uri="{BB962C8B-B14F-4D97-AF65-F5344CB8AC3E}">
        <p14:creationId xmlns:p14="http://schemas.microsoft.com/office/powerpoint/2010/main" val="2224332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3">
            <a:extLst>
              <a:ext uri="{FF2B5EF4-FFF2-40B4-BE49-F238E27FC236}">
                <a16:creationId xmlns:a16="http://schemas.microsoft.com/office/drawing/2014/main" id="{3B13E99F-3E34-39C2-C26E-5A92347AC810}"/>
              </a:ext>
            </a:extLst>
          </p:cNvPr>
          <p:cNvSpPr txBox="1"/>
          <p:nvPr/>
        </p:nvSpPr>
        <p:spPr>
          <a:xfrm>
            <a:off x="2342631" y="2650307"/>
            <a:ext cx="9313750" cy="3170099"/>
          </a:xfrm>
          <a:prstGeom prst="rect">
            <a:avLst/>
          </a:prstGeom>
          <a:solidFill>
            <a:srgbClr val="FFFF99"/>
          </a:solidFill>
        </p:spPr>
        <p:txBody>
          <a:bodyPr wrap="square">
            <a:spAutoFit/>
          </a:bodyPr>
          <a:lstStyle/>
          <a:p>
            <a:r>
              <a:rPr lang="cs-CZ" sz="2000" b="1" i="1" dirty="0">
                <a:latin typeface="+mn-lt"/>
              </a:rPr>
              <a:t>„</a:t>
            </a:r>
            <a:r>
              <a:rPr lang="de-CH" sz="2000" b="1" i="1" dirty="0" err="1">
                <a:latin typeface="+mn-lt"/>
              </a:rPr>
              <a:t>Když</a:t>
            </a:r>
            <a:r>
              <a:rPr lang="de-CH" sz="2000" b="1" i="1" dirty="0">
                <a:latin typeface="+mn-lt"/>
              </a:rPr>
              <a:t> se </a:t>
            </a:r>
            <a:r>
              <a:rPr lang="de-CH" sz="2000" b="1" i="1" dirty="0" err="1">
                <a:latin typeface="+mn-lt"/>
              </a:rPr>
              <a:t>všichni</a:t>
            </a:r>
            <a:r>
              <a:rPr lang="de-CH" sz="2000" b="1" i="1" dirty="0">
                <a:latin typeface="+mn-lt"/>
              </a:rPr>
              <a:t> </a:t>
            </a:r>
            <a:r>
              <a:rPr lang="de-CH" sz="2000" b="1" i="1" dirty="0" err="1">
                <a:latin typeface="+mn-lt"/>
              </a:rPr>
              <a:t>Frankové</a:t>
            </a:r>
            <a:r>
              <a:rPr lang="de-CH" sz="2000" b="1" i="1" dirty="0">
                <a:latin typeface="+mn-lt"/>
              </a:rPr>
              <a:t> </a:t>
            </a:r>
            <a:r>
              <a:rPr lang="de-CH" sz="2000" b="1" i="1" dirty="0" err="1">
                <a:latin typeface="+mn-lt"/>
              </a:rPr>
              <a:t>sešli</a:t>
            </a:r>
            <a:r>
              <a:rPr lang="de-CH" sz="2000" b="1" i="1" dirty="0">
                <a:latin typeface="+mn-lt"/>
              </a:rPr>
              <a:t> a </a:t>
            </a:r>
            <a:r>
              <a:rPr lang="de-CH" sz="2000" b="1" i="1" dirty="0" err="1">
                <a:latin typeface="+mn-lt"/>
              </a:rPr>
              <a:t>složili</a:t>
            </a:r>
            <a:r>
              <a:rPr lang="de-CH" sz="2000" b="1" i="1" dirty="0">
                <a:latin typeface="+mn-lt"/>
              </a:rPr>
              <a:t> </a:t>
            </a:r>
            <a:r>
              <a:rPr lang="de-CH" sz="2000" b="1" i="1" dirty="0" err="1">
                <a:latin typeface="+mn-lt"/>
              </a:rPr>
              <a:t>přísahu</a:t>
            </a:r>
            <a:r>
              <a:rPr lang="de-CH" sz="2000" b="1" i="1" dirty="0">
                <a:latin typeface="+mn-lt"/>
              </a:rPr>
              <a:t> </a:t>
            </a:r>
            <a:r>
              <a:rPr lang="de-CH" sz="2000" b="1" i="1" dirty="0" err="1">
                <a:latin typeface="+mn-lt"/>
              </a:rPr>
              <a:t>císaři</a:t>
            </a:r>
            <a:r>
              <a:rPr lang="de-CH" sz="2000" b="1" i="1" dirty="0">
                <a:latin typeface="+mn-lt"/>
              </a:rPr>
              <a:t>, jeden </a:t>
            </a:r>
            <a:r>
              <a:rPr lang="de-CH" sz="2000" b="1" i="1" dirty="0" err="1">
                <a:latin typeface="+mn-lt"/>
              </a:rPr>
              <a:t>hrabě</a:t>
            </a:r>
            <a:r>
              <a:rPr lang="de-CH" sz="2000" b="1" i="1" dirty="0">
                <a:latin typeface="+mn-lt"/>
              </a:rPr>
              <a:t> se </a:t>
            </a:r>
            <a:r>
              <a:rPr lang="de-CH" sz="2000" b="1" i="1" dirty="0" err="1">
                <a:latin typeface="+mn-lt"/>
              </a:rPr>
              <a:t>odvážil</a:t>
            </a:r>
            <a:r>
              <a:rPr lang="de-CH" sz="2000" b="1" i="1" dirty="0">
                <a:latin typeface="+mn-lt"/>
              </a:rPr>
              <a:t> </a:t>
            </a:r>
            <a:r>
              <a:rPr lang="de-CH" sz="2000" b="1" i="1" dirty="0" err="1">
                <a:latin typeface="+mn-lt"/>
              </a:rPr>
              <a:t>usednout</a:t>
            </a:r>
            <a:r>
              <a:rPr lang="de-CH" sz="2000" b="1" i="1" dirty="0">
                <a:latin typeface="+mn-lt"/>
              </a:rPr>
              <a:t> na </a:t>
            </a:r>
            <a:r>
              <a:rPr lang="de-CH" sz="2000" b="1" i="1" dirty="0" err="1">
                <a:latin typeface="+mn-lt"/>
              </a:rPr>
              <a:t>trůn</a:t>
            </a:r>
            <a:r>
              <a:rPr lang="de-CH" sz="2000" b="1" i="1" dirty="0">
                <a:latin typeface="+mn-lt"/>
              </a:rPr>
              <a:t>. </a:t>
            </a:r>
            <a:r>
              <a:rPr lang="de-CH" sz="2000" b="1" i="1" dirty="0" err="1">
                <a:latin typeface="+mn-lt"/>
              </a:rPr>
              <a:t>Císař</a:t>
            </a:r>
            <a:r>
              <a:rPr lang="de-CH" sz="2000" b="1" i="1" dirty="0">
                <a:latin typeface="+mn-lt"/>
              </a:rPr>
              <a:t>, </a:t>
            </a:r>
            <a:r>
              <a:rPr lang="de-CH" sz="2000" b="1" i="1" dirty="0" err="1">
                <a:latin typeface="+mn-lt"/>
              </a:rPr>
              <a:t>který</a:t>
            </a:r>
            <a:r>
              <a:rPr lang="de-CH" sz="2000" b="1" i="1" dirty="0">
                <a:latin typeface="+mn-lt"/>
              </a:rPr>
              <a:t> </a:t>
            </a:r>
            <a:r>
              <a:rPr lang="de-CH" sz="2000" b="1" i="1" dirty="0" err="1">
                <a:latin typeface="+mn-lt"/>
              </a:rPr>
              <a:t>dobře</a:t>
            </a:r>
            <a:r>
              <a:rPr lang="de-CH" sz="2000" b="1" i="1" dirty="0">
                <a:latin typeface="+mn-lt"/>
              </a:rPr>
              <a:t> </a:t>
            </a:r>
            <a:r>
              <a:rPr lang="de-CH" sz="2000" b="1" i="1" dirty="0" err="1">
                <a:latin typeface="+mn-lt"/>
              </a:rPr>
              <a:t>znal</a:t>
            </a:r>
            <a:r>
              <a:rPr lang="de-CH" sz="2000" b="1" i="1" dirty="0">
                <a:latin typeface="+mn-lt"/>
              </a:rPr>
              <a:t> </a:t>
            </a:r>
            <a:r>
              <a:rPr lang="de-CH" sz="2000" b="1" i="1" dirty="0" err="1">
                <a:latin typeface="+mn-lt"/>
              </a:rPr>
              <a:t>pýchu</a:t>
            </a:r>
            <a:r>
              <a:rPr lang="de-CH" sz="2000" b="1" i="1" dirty="0">
                <a:latin typeface="+mn-lt"/>
              </a:rPr>
              <a:t> </a:t>
            </a:r>
            <a:r>
              <a:rPr lang="de-CH" sz="2000" b="1" i="1" dirty="0" err="1">
                <a:latin typeface="+mn-lt"/>
              </a:rPr>
              <a:t>Latinů</a:t>
            </a:r>
            <a:r>
              <a:rPr lang="de-CH" sz="2000" b="1" i="1" dirty="0">
                <a:latin typeface="+mn-lt"/>
              </a:rPr>
              <a:t>, </a:t>
            </a:r>
            <a:r>
              <a:rPr lang="de-CH" sz="2000" b="1" i="1" dirty="0" err="1">
                <a:latin typeface="+mn-lt"/>
              </a:rPr>
              <a:t>mlčel</a:t>
            </a:r>
            <a:r>
              <a:rPr lang="de-CH" sz="2000" b="1" i="1" dirty="0">
                <a:latin typeface="+mn-lt"/>
              </a:rPr>
              <a:t>, </a:t>
            </a:r>
            <a:r>
              <a:rPr lang="de-CH" sz="2000" b="1" i="1" dirty="0" err="1">
                <a:latin typeface="+mn-lt"/>
              </a:rPr>
              <a:t>ale</a:t>
            </a:r>
            <a:r>
              <a:rPr lang="de-CH" sz="2000" b="1" i="1" dirty="0">
                <a:latin typeface="+mn-lt"/>
              </a:rPr>
              <a:t> Baldwin </a:t>
            </a:r>
            <a:r>
              <a:rPr lang="de-CH" sz="2000" b="1" i="1" dirty="0" err="1">
                <a:latin typeface="+mn-lt"/>
              </a:rPr>
              <a:t>přistoupil</a:t>
            </a:r>
            <a:r>
              <a:rPr lang="de-CH" sz="2000" b="1" i="1" dirty="0">
                <a:latin typeface="+mn-lt"/>
              </a:rPr>
              <a:t> k </a:t>
            </a:r>
            <a:r>
              <a:rPr lang="de-CH" sz="2000" b="1" i="1" dirty="0" err="1">
                <a:latin typeface="+mn-lt"/>
              </a:rPr>
              <a:t>franskému</a:t>
            </a:r>
            <a:r>
              <a:rPr lang="de-CH" sz="2000" b="1" i="1" dirty="0">
                <a:latin typeface="+mn-lt"/>
              </a:rPr>
              <a:t> </a:t>
            </a:r>
            <a:r>
              <a:rPr lang="de-CH" sz="2000" b="1" i="1" dirty="0" err="1">
                <a:latin typeface="+mn-lt"/>
              </a:rPr>
              <a:t>hraběti</a:t>
            </a:r>
            <a:r>
              <a:rPr lang="de-CH" sz="2000" b="1" i="1" dirty="0">
                <a:latin typeface="+mn-lt"/>
              </a:rPr>
              <a:t> a </a:t>
            </a:r>
            <a:r>
              <a:rPr lang="de-CH" sz="2000" b="1" i="1" dirty="0" err="1">
                <a:latin typeface="+mn-lt"/>
              </a:rPr>
              <a:t>vzal</a:t>
            </a:r>
            <a:r>
              <a:rPr lang="de-CH" sz="2000" b="1" i="1" dirty="0">
                <a:latin typeface="+mn-lt"/>
              </a:rPr>
              <a:t> ho </a:t>
            </a:r>
            <a:r>
              <a:rPr lang="de-CH" sz="2000" b="1" i="1" dirty="0" err="1">
                <a:latin typeface="+mn-lt"/>
              </a:rPr>
              <a:t>za</a:t>
            </a:r>
            <a:r>
              <a:rPr lang="de-CH" sz="2000" b="1" i="1" dirty="0">
                <a:latin typeface="+mn-lt"/>
              </a:rPr>
              <a:t> </a:t>
            </a:r>
            <a:r>
              <a:rPr lang="de-CH" sz="2000" b="1" i="1" dirty="0" err="1">
                <a:latin typeface="+mn-lt"/>
              </a:rPr>
              <a:t>ruku</a:t>
            </a:r>
            <a:r>
              <a:rPr lang="de-CH" sz="2000" b="1" i="1" dirty="0">
                <a:latin typeface="+mn-lt"/>
              </a:rPr>
              <a:t> a </a:t>
            </a:r>
            <a:r>
              <a:rPr lang="de-CH" sz="2000" b="1" i="1" dirty="0" err="1">
                <a:latin typeface="+mn-lt"/>
              </a:rPr>
              <a:t>řekl</a:t>
            </a:r>
            <a:r>
              <a:rPr lang="de-CH" sz="2000" b="1" i="1" dirty="0">
                <a:latin typeface="+mn-lt"/>
              </a:rPr>
              <a:t>: </a:t>
            </a:r>
            <a:r>
              <a:rPr lang="de-CH" sz="2000" b="1" i="1" dirty="0">
                <a:highlight>
                  <a:srgbClr val="FFFF00"/>
                </a:highlight>
                <a:latin typeface="+mn-lt"/>
              </a:rPr>
              <a:t>"</a:t>
            </a:r>
            <a:r>
              <a:rPr lang="de-CH" sz="2000" b="1" i="1" dirty="0" err="1">
                <a:highlight>
                  <a:srgbClr val="FFFF00"/>
                </a:highlight>
                <a:latin typeface="+mn-lt"/>
              </a:rPr>
              <a:t>Neměl</a:t>
            </a:r>
            <a:r>
              <a:rPr lang="de-CH" sz="2000" b="1" i="1" dirty="0">
                <a:highlight>
                  <a:srgbClr val="FFFF00"/>
                </a:highlight>
                <a:latin typeface="+mn-lt"/>
              </a:rPr>
              <a:t> </a:t>
            </a:r>
            <a:r>
              <a:rPr lang="de-CH" sz="2000" b="1" i="1" dirty="0" err="1">
                <a:highlight>
                  <a:srgbClr val="FFFF00"/>
                </a:highlight>
                <a:latin typeface="+mn-lt"/>
              </a:rPr>
              <a:t>bys</a:t>
            </a:r>
            <a:r>
              <a:rPr lang="de-CH" sz="2000" b="1" i="1" dirty="0">
                <a:highlight>
                  <a:srgbClr val="FFFF00"/>
                </a:highlight>
                <a:latin typeface="+mn-lt"/>
              </a:rPr>
              <a:t> </a:t>
            </a:r>
            <a:r>
              <a:rPr lang="de-CH" sz="2000" b="1" i="1" dirty="0" err="1">
                <a:highlight>
                  <a:srgbClr val="FFFF00"/>
                </a:highlight>
                <a:latin typeface="+mn-lt"/>
              </a:rPr>
              <a:t>tam</a:t>
            </a:r>
            <a:r>
              <a:rPr lang="de-CH" sz="2000" b="1" i="1" dirty="0">
                <a:highlight>
                  <a:srgbClr val="FFFF00"/>
                </a:highlight>
                <a:latin typeface="+mn-lt"/>
              </a:rPr>
              <a:t> </a:t>
            </a:r>
            <a:r>
              <a:rPr lang="de-CH" sz="2000" b="1" i="1" dirty="0" err="1">
                <a:highlight>
                  <a:srgbClr val="FFFF00"/>
                </a:highlight>
                <a:latin typeface="+mn-lt"/>
              </a:rPr>
              <a:t>sedět</a:t>
            </a:r>
            <a:r>
              <a:rPr lang="de-CH" sz="2000" b="1" i="1" dirty="0">
                <a:highlight>
                  <a:srgbClr val="FFFF00"/>
                </a:highlight>
                <a:latin typeface="+mn-lt"/>
              </a:rPr>
              <a:t>, </a:t>
            </a:r>
            <a:r>
              <a:rPr lang="de-CH" sz="2000" b="1" i="1" dirty="0" err="1">
                <a:highlight>
                  <a:srgbClr val="FFFF00"/>
                </a:highlight>
                <a:latin typeface="+mn-lt"/>
              </a:rPr>
              <a:t>to</a:t>
            </a:r>
            <a:r>
              <a:rPr lang="de-CH" sz="2000" b="1" i="1" dirty="0">
                <a:highlight>
                  <a:srgbClr val="FFFF00"/>
                </a:highlight>
                <a:latin typeface="+mn-lt"/>
              </a:rPr>
              <a:t> je </a:t>
            </a:r>
            <a:r>
              <a:rPr lang="de-CH" sz="2000" b="1" i="1" dirty="0" err="1">
                <a:highlight>
                  <a:srgbClr val="FFFF00"/>
                </a:highlight>
                <a:latin typeface="+mn-lt"/>
              </a:rPr>
              <a:t>čest</a:t>
            </a:r>
            <a:r>
              <a:rPr lang="de-CH" sz="2000" b="1" i="1" dirty="0">
                <a:highlight>
                  <a:srgbClr val="FFFF00"/>
                </a:highlight>
                <a:latin typeface="+mn-lt"/>
              </a:rPr>
              <a:t>, </a:t>
            </a:r>
            <a:r>
              <a:rPr lang="de-CH" sz="2000" b="1" i="1" dirty="0" err="1">
                <a:highlight>
                  <a:srgbClr val="FFFF00"/>
                </a:highlight>
                <a:latin typeface="+mn-lt"/>
              </a:rPr>
              <a:t>kterou</a:t>
            </a:r>
            <a:r>
              <a:rPr lang="de-CH" sz="2000" b="1" i="1" dirty="0">
                <a:highlight>
                  <a:srgbClr val="FFFF00"/>
                </a:highlight>
                <a:latin typeface="+mn-lt"/>
              </a:rPr>
              <a:t> </a:t>
            </a:r>
            <a:r>
              <a:rPr lang="de-CH" sz="2000" b="1" i="1" dirty="0" err="1">
                <a:highlight>
                  <a:srgbClr val="FFFF00"/>
                </a:highlight>
                <a:latin typeface="+mn-lt"/>
              </a:rPr>
              <a:t>císař</a:t>
            </a:r>
            <a:r>
              <a:rPr lang="de-CH" sz="2000" b="1" i="1" dirty="0">
                <a:highlight>
                  <a:srgbClr val="FFFF00"/>
                </a:highlight>
                <a:latin typeface="+mn-lt"/>
              </a:rPr>
              <a:t> </a:t>
            </a:r>
            <a:r>
              <a:rPr lang="de-CH" sz="2000" b="1" i="1" dirty="0" err="1">
                <a:highlight>
                  <a:srgbClr val="FFFF00"/>
                </a:highlight>
                <a:latin typeface="+mn-lt"/>
              </a:rPr>
              <a:t>nikomu</a:t>
            </a:r>
            <a:r>
              <a:rPr lang="de-CH" sz="2000" b="1" i="1" dirty="0">
                <a:highlight>
                  <a:srgbClr val="FFFF00"/>
                </a:highlight>
                <a:latin typeface="+mn-lt"/>
              </a:rPr>
              <a:t> </a:t>
            </a:r>
            <a:r>
              <a:rPr lang="de-CH" sz="2000" b="1" i="1" dirty="0" err="1">
                <a:highlight>
                  <a:srgbClr val="FFFF00"/>
                </a:highlight>
                <a:latin typeface="+mn-lt"/>
              </a:rPr>
              <a:t>nedovolí</a:t>
            </a:r>
            <a:r>
              <a:rPr lang="de-CH" sz="2000" b="1" i="1" dirty="0">
                <a:highlight>
                  <a:srgbClr val="FFFF00"/>
                </a:highlight>
                <a:latin typeface="+mn-lt"/>
              </a:rPr>
              <a:t>. </a:t>
            </a:r>
            <a:r>
              <a:rPr lang="de-CH" sz="2000" b="1" i="1" dirty="0" err="1">
                <a:highlight>
                  <a:srgbClr val="FFFF00"/>
                </a:highlight>
                <a:latin typeface="+mn-lt"/>
              </a:rPr>
              <a:t>Když</a:t>
            </a:r>
            <a:r>
              <a:rPr lang="de-CH" sz="2000" b="1" i="1" dirty="0">
                <a:highlight>
                  <a:srgbClr val="FFFF00"/>
                </a:highlight>
                <a:latin typeface="+mn-lt"/>
              </a:rPr>
              <a:t> </a:t>
            </a:r>
            <a:r>
              <a:rPr lang="de-CH" sz="2000" b="1" i="1" dirty="0" err="1">
                <a:highlight>
                  <a:srgbClr val="FFFF00"/>
                </a:highlight>
                <a:latin typeface="+mn-lt"/>
              </a:rPr>
              <a:t>už</a:t>
            </a:r>
            <a:r>
              <a:rPr lang="de-CH" sz="2000" b="1" i="1" dirty="0">
                <a:highlight>
                  <a:srgbClr val="FFFF00"/>
                </a:highlight>
                <a:latin typeface="+mn-lt"/>
              </a:rPr>
              <a:t> </a:t>
            </a:r>
            <a:r>
              <a:rPr lang="de-CH" sz="2000" b="1" i="1" dirty="0" err="1">
                <a:highlight>
                  <a:srgbClr val="FFFF00"/>
                </a:highlight>
                <a:latin typeface="+mn-lt"/>
              </a:rPr>
              <a:t>jsi</a:t>
            </a:r>
            <a:r>
              <a:rPr lang="de-CH" sz="2000" b="1" i="1" dirty="0">
                <a:highlight>
                  <a:srgbClr val="FFFF00"/>
                </a:highlight>
                <a:latin typeface="+mn-lt"/>
              </a:rPr>
              <a:t> v </a:t>
            </a:r>
            <a:r>
              <a:rPr lang="de-CH" sz="2000" b="1" i="1" dirty="0" err="1">
                <a:highlight>
                  <a:srgbClr val="FFFF00"/>
                </a:highlight>
                <a:latin typeface="+mn-lt"/>
              </a:rPr>
              <a:t>této</a:t>
            </a:r>
            <a:r>
              <a:rPr lang="de-CH" sz="2000" b="1" i="1" dirty="0">
                <a:highlight>
                  <a:srgbClr val="FFFF00"/>
                </a:highlight>
                <a:latin typeface="+mn-lt"/>
              </a:rPr>
              <a:t> </a:t>
            </a:r>
            <a:r>
              <a:rPr lang="de-CH" sz="2000" b="1" i="1" dirty="0" err="1">
                <a:highlight>
                  <a:srgbClr val="FFFF00"/>
                </a:highlight>
                <a:latin typeface="+mn-lt"/>
              </a:rPr>
              <a:t>zemi</a:t>
            </a:r>
            <a:r>
              <a:rPr lang="de-CH" sz="2000" b="1" i="1" dirty="0">
                <a:highlight>
                  <a:srgbClr val="FFFF00"/>
                </a:highlight>
                <a:latin typeface="+mn-lt"/>
              </a:rPr>
              <a:t>, </a:t>
            </a:r>
            <a:r>
              <a:rPr lang="de-CH" sz="2000" b="1" i="1" dirty="0" err="1">
                <a:highlight>
                  <a:srgbClr val="FFFF00"/>
                </a:highlight>
                <a:latin typeface="+mn-lt"/>
              </a:rPr>
              <a:t>proč</a:t>
            </a:r>
            <a:r>
              <a:rPr lang="de-CH" sz="2000" b="1" i="1" dirty="0">
                <a:highlight>
                  <a:srgbClr val="FFFF00"/>
                </a:highlight>
                <a:latin typeface="+mn-lt"/>
              </a:rPr>
              <a:t> </a:t>
            </a:r>
            <a:r>
              <a:rPr lang="de-CH" sz="2000" b="1" i="1" dirty="0" err="1">
                <a:highlight>
                  <a:srgbClr val="FFFF00"/>
                </a:highlight>
                <a:latin typeface="+mn-lt"/>
              </a:rPr>
              <a:t>nedodržuješ</a:t>
            </a:r>
            <a:r>
              <a:rPr lang="de-CH" sz="2000" b="1" i="1" dirty="0">
                <a:highlight>
                  <a:srgbClr val="FFFF00"/>
                </a:highlight>
                <a:latin typeface="+mn-lt"/>
              </a:rPr>
              <a:t> </a:t>
            </a:r>
            <a:r>
              <a:rPr lang="de-CH" sz="2000" b="1" i="1" dirty="0" err="1">
                <a:highlight>
                  <a:srgbClr val="FFFF00"/>
                </a:highlight>
                <a:latin typeface="+mn-lt"/>
              </a:rPr>
              <a:t>její</a:t>
            </a:r>
            <a:r>
              <a:rPr lang="de-CH" sz="2000" b="1" i="1" dirty="0">
                <a:highlight>
                  <a:srgbClr val="FFFF00"/>
                </a:highlight>
                <a:latin typeface="+mn-lt"/>
              </a:rPr>
              <a:t> </a:t>
            </a:r>
            <a:r>
              <a:rPr lang="de-CH" sz="2000" b="1" i="1" dirty="0" err="1">
                <a:highlight>
                  <a:srgbClr val="FFFF00"/>
                </a:highlight>
                <a:latin typeface="+mn-lt"/>
              </a:rPr>
              <a:t>zvyky</a:t>
            </a:r>
            <a:r>
              <a:rPr lang="de-CH" sz="2000" b="1" i="1" dirty="0">
                <a:highlight>
                  <a:srgbClr val="FFFF00"/>
                </a:highlight>
                <a:latin typeface="+mn-lt"/>
              </a:rPr>
              <a:t> ?" </a:t>
            </a:r>
            <a:r>
              <a:rPr lang="de-CH" sz="2000" b="1" i="1" dirty="0" err="1">
                <a:latin typeface="+mn-lt"/>
              </a:rPr>
              <a:t>Drzý</a:t>
            </a:r>
            <a:r>
              <a:rPr lang="de-CH" sz="2000" b="1" i="1" dirty="0">
                <a:latin typeface="+mn-lt"/>
              </a:rPr>
              <a:t> </a:t>
            </a:r>
            <a:r>
              <a:rPr lang="de-CH" sz="2000" b="1" i="1" dirty="0" err="1">
                <a:latin typeface="+mn-lt"/>
              </a:rPr>
              <a:t>hrabě</a:t>
            </a:r>
            <a:r>
              <a:rPr lang="de-CH" sz="2000" b="1" i="1" dirty="0">
                <a:latin typeface="+mn-lt"/>
              </a:rPr>
              <a:t> Bald</a:t>
            </a:r>
            <a:r>
              <a:rPr lang="cs-CZ" sz="2000" b="1" i="1" dirty="0">
                <a:latin typeface="+mn-lt"/>
              </a:rPr>
              <a:t>u</a:t>
            </a:r>
            <a:r>
              <a:rPr lang="de-CH" sz="2000" b="1" i="1" dirty="0" err="1">
                <a:latin typeface="+mn-lt"/>
              </a:rPr>
              <a:t>inovi</a:t>
            </a:r>
            <a:r>
              <a:rPr lang="de-CH" sz="2000" b="1" i="1" dirty="0">
                <a:latin typeface="+mn-lt"/>
              </a:rPr>
              <a:t> </a:t>
            </a:r>
            <a:r>
              <a:rPr lang="de-CH" sz="2000" b="1" i="1" dirty="0" err="1">
                <a:latin typeface="+mn-lt"/>
              </a:rPr>
              <a:t>neodpověděl</a:t>
            </a:r>
            <a:r>
              <a:rPr lang="de-CH" sz="2000" b="1" i="1" dirty="0">
                <a:latin typeface="+mn-lt"/>
              </a:rPr>
              <a:t>, </a:t>
            </a:r>
            <a:r>
              <a:rPr lang="de-CH" sz="2000" b="1" i="1" dirty="0" err="1">
                <a:latin typeface="+mn-lt"/>
              </a:rPr>
              <a:t>ale</a:t>
            </a:r>
            <a:r>
              <a:rPr lang="de-CH" sz="2000" b="1" i="1" dirty="0">
                <a:latin typeface="+mn-lt"/>
              </a:rPr>
              <a:t> </a:t>
            </a:r>
            <a:r>
              <a:rPr lang="de-CH" sz="2000" b="1" i="1" dirty="0" err="1">
                <a:latin typeface="+mn-lt"/>
              </a:rPr>
              <a:t>řekl</a:t>
            </a:r>
            <a:r>
              <a:rPr lang="de-CH" sz="2000" b="1" i="1" dirty="0">
                <a:latin typeface="+mn-lt"/>
              </a:rPr>
              <a:t> </a:t>
            </a:r>
            <a:r>
              <a:rPr lang="de-CH" sz="2000" b="1" i="1" dirty="0" err="1">
                <a:latin typeface="+mn-lt"/>
              </a:rPr>
              <a:t>svým</a:t>
            </a:r>
            <a:r>
              <a:rPr lang="de-CH" sz="2000" b="1" i="1" dirty="0">
                <a:latin typeface="+mn-lt"/>
              </a:rPr>
              <a:t> </a:t>
            </a:r>
            <a:r>
              <a:rPr lang="de-CH" sz="2000" b="1" i="1" dirty="0" err="1">
                <a:latin typeface="+mn-lt"/>
              </a:rPr>
              <a:t>barbarským</a:t>
            </a:r>
            <a:r>
              <a:rPr lang="de-CH" sz="2000" b="1" i="1" dirty="0">
                <a:latin typeface="+mn-lt"/>
              </a:rPr>
              <a:t> </a:t>
            </a:r>
            <a:r>
              <a:rPr lang="de-CH" sz="2000" b="1" i="1" dirty="0" err="1">
                <a:latin typeface="+mn-lt"/>
              </a:rPr>
              <a:t>jazykem</a:t>
            </a:r>
            <a:r>
              <a:rPr lang="de-CH" sz="2000" b="1" i="1" dirty="0">
                <a:latin typeface="+mn-lt"/>
              </a:rPr>
              <a:t>, </a:t>
            </a:r>
            <a:r>
              <a:rPr lang="de-CH" sz="2000" b="1" i="1" dirty="0" err="1">
                <a:latin typeface="+mn-lt"/>
              </a:rPr>
              <a:t>jako</a:t>
            </a:r>
            <a:r>
              <a:rPr lang="de-CH" sz="2000" b="1" i="1" dirty="0">
                <a:latin typeface="+mn-lt"/>
              </a:rPr>
              <a:t> </a:t>
            </a:r>
            <a:r>
              <a:rPr lang="de-CH" sz="2000" b="1" i="1" dirty="0" err="1">
                <a:latin typeface="+mn-lt"/>
              </a:rPr>
              <a:t>by</a:t>
            </a:r>
            <a:r>
              <a:rPr lang="de-CH" sz="2000" b="1" i="1" dirty="0">
                <a:latin typeface="+mn-lt"/>
              </a:rPr>
              <a:t> </a:t>
            </a:r>
            <a:r>
              <a:rPr lang="de-CH" sz="2000" b="1" i="1" dirty="0" err="1">
                <a:latin typeface="+mn-lt"/>
              </a:rPr>
              <a:t>mluvil</a:t>
            </a:r>
            <a:r>
              <a:rPr lang="de-CH" sz="2000" b="1" i="1" dirty="0">
                <a:latin typeface="+mn-lt"/>
              </a:rPr>
              <a:t> </a:t>
            </a:r>
            <a:r>
              <a:rPr lang="de-CH" sz="2000" b="1" i="1" dirty="0" err="1">
                <a:latin typeface="+mn-lt"/>
              </a:rPr>
              <a:t>sám</a:t>
            </a:r>
            <a:r>
              <a:rPr lang="de-CH" sz="2000" b="1" i="1" dirty="0">
                <a:latin typeface="+mn-lt"/>
              </a:rPr>
              <a:t> se </a:t>
            </a:r>
            <a:r>
              <a:rPr lang="de-CH" sz="2000" b="1" i="1" dirty="0" err="1">
                <a:latin typeface="+mn-lt"/>
              </a:rPr>
              <a:t>sebou</a:t>
            </a:r>
            <a:r>
              <a:rPr lang="de-CH" sz="2000" b="1" i="1" dirty="0">
                <a:latin typeface="+mn-lt"/>
              </a:rPr>
              <a:t>: ,,</a:t>
            </a:r>
            <a:r>
              <a:rPr lang="de-CH" sz="2000" b="1" i="1" dirty="0" err="1">
                <a:latin typeface="+mn-lt"/>
              </a:rPr>
              <a:t>To</a:t>
            </a:r>
            <a:r>
              <a:rPr lang="de-CH" sz="2000" b="1" i="1" dirty="0">
                <a:latin typeface="+mn-lt"/>
              </a:rPr>
              <a:t> </a:t>
            </a:r>
            <a:r>
              <a:rPr lang="de-CH" sz="2000" b="1" i="1" dirty="0" err="1">
                <a:latin typeface="+mn-lt"/>
              </a:rPr>
              <a:t>musí</a:t>
            </a:r>
            <a:r>
              <a:rPr lang="de-CH" sz="2000" b="1" i="1" dirty="0">
                <a:latin typeface="+mn-lt"/>
              </a:rPr>
              <a:t> </a:t>
            </a:r>
            <a:r>
              <a:rPr lang="de-CH" sz="2000" b="1" i="1" dirty="0" err="1">
                <a:latin typeface="+mn-lt"/>
              </a:rPr>
              <a:t>být</a:t>
            </a:r>
            <a:r>
              <a:rPr lang="de-CH" sz="2000" b="1" i="1" dirty="0">
                <a:latin typeface="+mn-lt"/>
              </a:rPr>
              <a:t> </a:t>
            </a:r>
            <a:r>
              <a:rPr lang="de-CH" sz="2000" b="1" i="1" dirty="0" err="1">
                <a:latin typeface="+mn-lt"/>
              </a:rPr>
              <a:t>nevychovaný</a:t>
            </a:r>
            <a:r>
              <a:rPr lang="de-CH" sz="2000" b="1" i="1" dirty="0">
                <a:latin typeface="+mn-lt"/>
              </a:rPr>
              <a:t> </a:t>
            </a:r>
            <a:r>
              <a:rPr lang="de-CH" sz="2000" b="1" i="1" dirty="0" err="1">
                <a:latin typeface="+mn-lt"/>
              </a:rPr>
              <a:t>chlap</a:t>
            </a:r>
            <a:r>
              <a:rPr lang="de-CH" sz="2000" b="1" i="1" dirty="0">
                <a:latin typeface="+mn-lt"/>
              </a:rPr>
              <a:t>, </a:t>
            </a:r>
            <a:r>
              <a:rPr lang="de-CH" sz="2000" b="1" i="1" dirty="0" err="1">
                <a:latin typeface="+mn-lt"/>
              </a:rPr>
              <a:t>který</a:t>
            </a:r>
            <a:r>
              <a:rPr lang="de-CH" sz="2000" b="1" i="1" dirty="0">
                <a:latin typeface="+mn-lt"/>
              </a:rPr>
              <a:t> </a:t>
            </a:r>
            <a:r>
              <a:rPr lang="de-CH" sz="2000" b="1" i="1" dirty="0" err="1">
                <a:latin typeface="+mn-lt"/>
              </a:rPr>
              <a:t>sám</a:t>
            </a:r>
            <a:r>
              <a:rPr lang="de-CH" sz="2000" b="1" i="1" dirty="0">
                <a:latin typeface="+mn-lt"/>
              </a:rPr>
              <a:t> </a:t>
            </a:r>
            <a:r>
              <a:rPr lang="de-CH" sz="2000" b="1" i="1" dirty="0" err="1">
                <a:latin typeface="+mn-lt"/>
              </a:rPr>
              <a:t>zůstane</a:t>
            </a:r>
            <a:r>
              <a:rPr lang="de-CH" sz="2000" b="1" i="1" dirty="0">
                <a:latin typeface="+mn-lt"/>
              </a:rPr>
              <a:t> </a:t>
            </a:r>
            <a:r>
              <a:rPr lang="de-CH" sz="2000" b="1" i="1" dirty="0" err="1">
                <a:latin typeface="+mn-lt"/>
              </a:rPr>
              <a:t>sedět</a:t>
            </a:r>
            <a:r>
              <a:rPr lang="de-CH" sz="2000" b="1" i="1" dirty="0">
                <a:latin typeface="+mn-lt"/>
              </a:rPr>
              <a:t>, </a:t>
            </a:r>
            <a:r>
              <a:rPr lang="de-CH" sz="2000" b="1" i="1" dirty="0" err="1">
                <a:latin typeface="+mn-lt"/>
              </a:rPr>
              <a:t>když</a:t>
            </a:r>
            <a:r>
              <a:rPr lang="de-CH" sz="2000" b="1" i="1" dirty="0">
                <a:latin typeface="+mn-lt"/>
              </a:rPr>
              <a:t> </a:t>
            </a:r>
            <a:r>
              <a:rPr lang="de-CH" sz="2000" b="1" i="1" dirty="0" err="1">
                <a:latin typeface="+mn-lt"/>
              </a:rPr>
              <a:t>tolik</a:t>
            </a:r>
            <a:r>
              <a:rPr lang="de-CH" sz="2000" b="1" i="1" dirty="0">
                <a:latin typeface="+mn-lt"/>
              </a:rPr>
              <a:t> </a:t>
            </a:r>
            <a:r>
              <a:rPr lang="de-CH" sz="2000" b="1" i="1" dirty="0" err="1">
                <a:latin typeface="+mn-lt"/>
              </a:rPr>
              <a:t>statečných</a:t>
            </a:r>
            <a:r>
              <a:rPr lang="de-CH" sz="2000" b="1" i="1" dirty="0">
                <a:latin typeface="+mn-lt"/>
              </a:rPr>
              <a:t> </a:t>
            </a:r>
            <a:r>
              <a:rPr lang="de-CH" sz="2000" b="1" i="1" dirty="0" err="1">
                <a:latin typeface="+mn-lt"/>
              </a:rPr>
              <a:t>bojovníků</a:t>
            </a:r>
            <a:r>
              <a:rPr lang="de-CH" sz="2000" b="1" i="1" dirty="0">
                <a:latin typeface="+mn-lt"/>
              </a:rPr>
              <a:t> </a:t>
            </a:r>
            <a:r>
              <a:rPr lang="de-CH" sz="2000" b="1" i="1" dirty="0" err="1">
                <a:latin typeface="+mn-lt"/>
              </a:rPr>
              <a:t>stojí</a:t>
            </a:r>
            <a:r>
              <a:rPr lang="de-CH" sz="2000" b="1" i="1" dirty="0">
                <a:latin typeface="+mn-lt"/>
              </a:rPr>
              <a:t>." Alexis si </a:t>
            </a:r>
            <a:r>
              <a:rPr lang="de-CH" sz="2000" b="1" i="1" dirty="0" err="1">
                <a:latin typeface="+mn-lt"/>
              </a:rPr>
              <a:t>všiml</a:t>
            </a:r>
            <a:r>
              <a:rPr lang="de-CH" sz="2000" b="1" i="1" dirty="0">
                <a:latin typeface="+mn-lt"/>
              </a:rPr>
              <a:t> </a:t>
            </a:r>
            <a:r>
              <a:rPr lang="de-CH" sz="2000" b="1" i="1" dirty="0" err="1">
                <a:latin typeface="+mn-lt"/>
              </a:rPr>
              <a:t>pohybu</a:t>
            </a:r>
            <a:r>
              <a:rPr lang="de-CH" sz="2000" b="1" i="1" dirty="0">
                <a:latin typeface="+mn-lt"/>
              </a:rPr>
              <a:t> </a:t>
            </a:r>
            <a:r>
              <a:rPr lang="de-CH" sz="2000" b="1" i="1" dirty="0" err="1">
                <a:latin typeface="+mn-lt"/>
              </a:rPr>
              <a:t>mužových</a:t>
            </a:r>
            <a:r>
              <a:rPr lang="de-CH" sz="2000" b="1" i="1" dirty="0">
                <a:latin typeface="+mn-lt"/>
              </a:rPr>
              <a:t> </a:t>
            </a:r>
            <a:r>
              <a:rPr lang="de-CH" sz="2000" b="1" i="1" dirty="0" err="1">
                <a:latin typeface="+mn-lt"/>
              </a:rPr>
              <a:t>rtů</a:t>
            </a:r>
            <a:r>
              <a:rPr lang="de-CH" sz="2000" b="1" i="1" dirty="0">
                <a:latin typeface="+mn-lt"/>
              </a:rPr>
              <a:t> a </a:t>
            </a:r>
            <a:r>
              <a:rPr lang="de-CH" sz="2000" b="1" i="1" dirty="0" err="1">
                <a:latin typeface="+mn-lt"/>
              </a:rPr>
              <a:t>zavolal</a:t>
            </a:r>
            <a:r>
              <a:rPr lang="de-CH" sz="2000" b="1" i="1" dirty="0">
                <a:latin typeface="+mn-lt"/>
              </a:rPr>
              <a:t> </a:t>
            </a:r>
            <a:r>
              <a:rPr lang="de-CH" sz="2000" b="1" i="1" dirty="0" err="1">
                <a:latin typeface="+mn-lt"/>
              </a:rPr>
              <a:t>tlumočníka</a:t>
            </a:r>
            <a:r>
              <a:rPr lang="de-CH" sz="2000" b="1" i="1" dirty="0">
                <a:latin typeface="+mn-lt"/>
              </a:rPr>
              <a:t>, </a:t>
            </a:r>
            <a:r>
              <a:rPr lang="de-CH" sz="2000" b="1" i="1" dirty="0" err="1">
                <a:latin typeface="+mn-lt"/>
              </a:rPr>
              <a:t>aby</a:t>
            </a:r>
            <a:r>
              <a:rPr lang="de-CH" sz="2000" b="1" i="1" dirty="0">
                <a:latin typeface="+mn-lt"/>
              </a:rPr>
              <a:t> se </a:t>
            </a:r>
            <a:r>
              <a:rPr lang="de-CH" sz="2000" b="1" i="1" dirty="0" err="1">
                <a:latin typeface="+mn-lt"/>
              </a:rPr>
              <a:t>dozvěděl</a:t>
            </a:r>
            <a:r>
              <a:rPr lang="de-CH" sz="2000" b="1" i="1" dirty="0">
                <a:latin typeface="+mn-lt"/>
              </a:rPr>
              <a:t>, </a:t>
            </a:r>
            <a:r>
              <a:rPr lang="de-CH" sz="2000" b="1" i="1" dirty="0" err="1">
                <a:latin typeface="+mn-lt"/>
              </a:rPr>
              <a:t>co</a:t>
            </a:r>
            <a:r>
              <a:rPr lang="de-CH" sz="2000" b="1" i="1" dirty="0">
                <a:latin typeface="+mn-lt"/>
              </a:rPr>
              <a:t> </a:t>
            </a:r>
            <a:r>
              <a:rPr lang="de-CH" sz="2000" b="1" i="1" dirty="0" err="1">
                <a:latin typeface="+mn-lt"/>
              </a:rPr>
              <a:t>řekl</a:t>
            </a:r>
            <a:r>
              <a:rPr lang="de-CH" sz="2000" b="1" i="1" dirty="0">
                <a:latin typeface="+mn-lt"/>
              </a:rPr>
              <a:t>, </a:t>
            </a:r>
            <a:r>
              <a:rPr lang="de-CH" sz="2000" b="1" i="1" dirty="0" err="1">
                <a:latin typeface="+mn-lt"/>
              </a:rPr>
              <a:t>ale</a:t>
            </a:r>
            <a:r>
              <a:rPr lang="de-CH" sz="2000" b="1" i="1" dirty="0">
                <a:latin typeface="+mn-lt"/>
              </a:rPr>
              <a:t> </a:t>
            </a:r>
            <a:r>
              <a:rPr lang="de-CH" sz="2000" b="1" i="1" dirty="0" err="1">
                <a:latin typeface="+mn-lt"/>
              </a:rPr>
              <a:t>když</a:t>
            </a:r>
            <a:r>
              <a:rPr lang="de-CH" sz="2000" b="1" i="1" dirty="0">
                <a:latin typeface="+mn-lt"/>
              </a:rPr>
              <a:t> </a:t>
            </a:r>
            <a:r>
              <a:rPr lang="de-CH" sz="2000" b="1" i="1" dirty="0" err="1">
                <a:latin typeface="+mn-lt"/>
              </a:rPr>
              <a:t>mu</a:t>
            </a:r>
            <a:r>
              <a:rPr lang="de-CH" sz="2000" b="1" i="1" dirty="0">
                <a:latin typeface="+mn-lt"/>
              </a:rPr>
              <a:t> </a:t>
            </a:r>
            <a:r>
              <a:rPr lang="de-CH" sz="2000" b="1" i="1" dirty="0" err="1">
                <a:latin typeface="+mn-lt"/>
              </a:rPr>
              <a:t>to</a:t>
            </a:r>
            <a:r>
              <a:rPr lang="de-CH" sz="2000" b="1" i="1" dirty="0">
                <a:latin typeface="+mn-lt"/>
              </a:rPr>
              <a:t> </a:t>
            </a:r>
            <a:r>
              <a:rPr lang="de-CH" sz="2000" b="1" i="1" dirty="0" err="1">
                <a:latin typeface="+mn-lt"/>
              </a:rPr>
              <a:t>tlumočník</a:t>
            </a:r>
            <a:r>
              <a:rPr lang="de-CH" sz="2000" b="1" i="1" dirty="0">
                <a:latin typeface="+mn-lt"/>
              </a:rPr>
              <a:t> </a:t>
            </a:r>
            <a:r>
              <a:rPr lang="de-CH" sz="2000" b="1" i="1" dirty="0" err="1">
                <a:latin typeface="+mn-lt"/>
              </a:rPr>
              <a:t>sdělil</a:t>
            </a:r>
            <a:r>
              <a:rPr lang="de-CH" sz="2000" b="1" i="1" dirty="0">
                <a:latin typeface="+mn-lt"/>
              </a:rPr>
              <a:t>, </a:t>
            </a:r>
            <a:r>
              <a:rPr lang="de-CH" sz="2000" b="1" i="1" dirty="0" err="1">
                <a:latin typeface="+mn-lt"/>
              </a:rPr>
              <a:t>nestěžoval</a:t>
            </a:r>
            <a:r>
              <a:rPr lang="de-CH" sz="2000" b="1" i="1" dirty="0">
                <a:latin typeface="+mn-lt"/>
              </a:rPr>
              <a:t> si </a:t>
            </a:r>
            <a:r>
              <a:rPr lang="de-CH" sz="2000" b="1" i="1" dirty="0" err="1">
                <a:latin typeface="+mn-lt"/>
              </a:rPr>
              <a:t>Frankům</a:t>
            </a:r>
            <a:r>
              <a:rPr lang="de-CH" sz="2000" b="1" i="1" dirty="0">
                <a:latin typeface="+mn-lt"/>
              </a:rPr>
              <a:t>, </a:t>
            </a:r>
            <a:r>
              <a:rPr lang="de-CH" sz="2000" b="1" i="1" dirty="0" err="1">
                <a:latin typeface="+mn-lt"/>
              </a:rPr>
              <a:t>ačkoli</a:t>
            </a:r>
            <a:r>
              <a:rPr lang="de-CH" sz="2000" b="1" i="1" dirty="0">
                <a:latin typeface="+mn-lt"/>
              </a:rPr>
              <a:t> na </a:t>
            </a:r>
            <a:r>
              <a:rPr lang="de-CH" sz="2000" b="1" i="1" dirty="0" err="1">
                <a:latin typeface="+mn-lt"/>
              </a:rPr>
              <a:t>věc</a:t>
            </a:r>
            <a:r>
              <a:rPr lang="de-CH" sz="2000" b="1" i="1" dirty="0">
                <a:latin typeface="+mn-lt"/>
              </a:rPr>
              <a:t> </a:t>
            </a:r>
            <a:r>
              <a:rPr lang="de-CH" sz="2000" b="1" i="1" dirty="0" err="1">
                <a:latin typeface="+mn-lt"/>
              </a:rPr>
              <a:t>nezapomněl</a:t>
            </a:r>
            <a:r>
              <a:rPr lang="cs-CZ" sz="2000" b="1" i="1" dirty="0">
                <a:latin typeface="+mn-lt"/>
              </a:rPr>
              <a:t>“</a:t>
            </a:r>
          </a:p>
        </p:txBody>
      </p:sp>
      <p:sp>
        <p:nvSpPr>
          <p:cNvPr id="12" name="Rechteck 2"/>
          <p:cNvSpPr/>
          <p:nvPr/>
        </p:nvSpPr>
        <p:spPr>
          <a:xfrm>
            <a:off x="4534793" y="887209"/>
            <a:ext cx="6969562" cy="1077218"/>
          </a:xfrm>
          <a:prstGeom prst="rect">
            <a:avLst/>
          </a:prstGeom>
          <a:solidFill>
            <a:srgbClr val="CCECFF"/>
          </a:solidFill>
        </p:spPr>
        <p:txBody>
          <a:bodyPr wrap="square">
            <a:spAutoFit/>
          </a:bodyPr>
          <a:lstStyle/>
          <a:p>
            <a:r>
              <a:rPr lang="de-AT" sz="1600" b="1" i="1" dirty="0" err="1">
                <a:latin typeface="+mn-lt"/>
              </a:rPr>
              <a:t>Poté</a:t>
            </a:r>
            <a:r>
              <a:rPr lang="de-AT" sz="1600" b="1" i="1" dirty="0">
                <a:latin typeface="+mn-lt"/>
              </a:rPr>
              <a:t>, </a:t>
            </a:r>
            <a:r>
              <a:rPr lang="de-AT" sz="1600" b="1" i="1" dirty="0" err="1">
                <a:latin typeface="+mn-lt"/>
              </a:rPr>
              <a:t>co</a:t>
            </a:r>
            <a:r>
              <a:rPr lang="cs-CZ" sz="1600" b="1" i="1" dirty="0">
                <a:latin typeface="+mn-lt"/>
              </a:rPr>
              <a:t> Anna</a:t>
            </a:r>
            <a:r>
              <a:rPr lang="de-AT" sz="1600" b="1" i="1" dirty="0">
                <a:latin typeface="+mn-lt"/>
              </a:rPr>
              <a:t> </a:t>
            </a:r>
            <a:r>
              <a:rPr lang="de-AT" sz="1600" b="1" i="1" dirty="0" err="1">
                <a:latin typeface="+mn-lt"/>
              </a:rPr>
              <a:t>hovoří</a:t>
            </a:r>
            <a:r>
              <a:rPr lang="de-AT" sz="1600" b="1" i="1" dirty="0">
                <a:latin typeface="+mn-lt"/>
              </a:rPr>
              <a:t> o </a:t>
            </a:r>
            <a:r>
              <a:rPr lang="de-AT" sz="1600" b="1" i="1" dirty="0" err="1">
                <a:latin typeface="+mn-lt"/>
              </a:rPr>
              <a:t>laskavém</a:t>
            </a:r>
            <a:r>
              <a:rPr lang="de-AT" sz="1600" b="1" i="1" dirty="0">
                <a:latin typeface="+mn-lt"/>
              </a:rPr>
              <a:t>, </a:t>
            </a:r>
            <a:r>
              <a:rPr lang="de-AT" sz="1600" b="1" i="1" dirty="0" err="1">
                <a:latin typeface="+mn-lt"/>
              </a:rPr>
              <a:t>ale</a:t>
            </a:r>
            <a:r>
              <a:rPr lang="de-AT" sz="1600" b="1" i="1" dirty="0">
                <a:latin typeface="+mn-lt"/>
              </a:rPr>
              <a:t> </a:t>
            </a:r>
            <a:r>
              <a:rPr lang="de-AT" sz="1600" b="1" i="1" dirty="0" err="1">
                <a:latin typeface="+mn-lt"/>
              </a:rPr>
              <a:t>prozíravém</a:t>
            </a:r>
            <a:r>
              <a:rPr lang="de-AT" sz="1600" b="1" i="1" dirty="0">
                <a:latin typeface="+mn-lt"/>
              </a:rPr>
              <a:t> </a:t>
            </a:r>
            <a:r>
              <a:rPr lang="de-AT" sz="1600" b="1" i="1" dirty="0" err="1">
                <a:latin typeface="+mn-lt"/>
              </a:rPr>
              <a:t>způsobu</a:t>
            </a:r>
            <a:r>
              <a:rPr lang="de-AT" sz="1600" b="1" i="1" dirty="0">
                <a:latin typeface="+mn-lt"/>
              </a:rPr>
              <a:t>, </a:t>
            </a:r>
            <a:r>
              <a:rPr lang="de-AT" sz="1600" b="1" i="1" dirty="0" err="1">
                <a:latin typeface="+mn-lt"/>
              </a:rPr>
              <a:t>jakým</a:t>
            </a:r>
            <a:r>
              <a:rPr lang="de-AT" sz="1600" b="1" i="1" dirty="0">
                <a:latin typeface="+mn-lt"/>
              </a:rPr>
              <a:t> </a:t>
            </a:r>
            <a:r>
              <a:rPr lang="de-AT" sz="1600" b="1" i="1" dirty="0" err="1">
                <a:latin typeface="+mn-lt"/>
              </a:rPr>
              <a:t>její</a:t>
            </a:r>
            <a:r>
              <a:rPr lang="de-AT" sz="1600" b="1" i="1" dirty="0">
                <a:latin typeface="+mn-lt"/>
              </a:rPr>
              <a:t> </a:t>
            </a:r>
            <a:r>
              <a:rPr lang="de-AT" sz="1600" b="1" i="1" dirty="0" err="1">
                <a:latin typeface="+mn-lt"/>
              </a:rPr>
              <a:t>otec</a:t>
            </a:r>
            <a:r>
              <a:rPr lang="de-AT" sz="1600" b="1" i="1" dirty="0">
                <a:latin typeface="+mn-lt"/>
              </a:rPr>
              <a:t> </a:t>
            </a:r>
            <a:r>
              <a:rPr lang="de-AT" sz="1600" b="1" i="1" dirty="0" err="1">
                <a:latin typeface="+mn-lt"/>
              </a:rPr>
              <a:t>jednal</a:t>
            </a:r>
            <a:r>
              <a:rPr lang="de-AT" sz="1600" b="1" i="1" dirty="0">
                <a:latin typeface="+mn-lt"/>
              </a:rPr>
              <a:t> s </a:t>
            </a:r>
            <a:r>
              <a:rPr lang="de-AT" sz="1600" b="1" i="1" dirty="0" err="1">
                <a:latin typeface="+mn-lt"/>
              </a:rPr>
              <a:t>nepohodlnými</a:t>
            </a:r>
            <a:r>
              <a:rPr lang="de-AT" sz="1600" b="1" i="1" dirty="0">
                <a:latin typeface="+mn-lt"/>
              </a:rPr>
              <a:t> a </a:t>
            </a:r>
            <a:r>
              <a:rPr lang="de-AT" sz="1600" b="1" i="1" dirty="0" err="1">
                <a:latin typeface="+mn-lt"/>
              </a:rPr>
              <a:t>často</a:t>
            </a:r>
            <a:r>
              <a:rPr lang="de-AT" sz="1600" b="1" i="1" dirty="0">
                <a:latin typeface="+mn-lt"/>
              </a:rPr>
              <a:t> </a:t>
            </a:r>
            <a:r>
              <a:rPr lang="de-AT" sz="1600" b="1" i="1" dirty="0" err="1">
                <a:latin typeface="+mn-lt"/>
              </a:rPr>
              <a:t>neuspořádanými</a:t>
            </a:r>
            <a:r>
              <a:rPr lang="de-AT" sz="1600" b="1" i="1" dirty="0">
                <a:latin typeface="+mn-lt"/>
              </a:rPr>
              <a:t> </a:t>
            </a:r>
            <a:r>
              <a:rPr lang="de-AT" sz="1600" b="1" i="1" dirty="0" err="1">
                <a:latin typeface="+mn-lt"/>
              </a:rPr>
              <a:t>oddíly</a:t>
            </a:r>
            <a:r>
              <a:rPr lang="de-AT" sz="1600" b="1" i="1" dirty="0">
                <a:latin typeface="+mn-lt"/>
              </a:rPr>
              <a:t> </a:t>
            </a:r>
            <a:r>
              <a:rPr lang="de-AT" sz="1600" b="1" i="1" dirty="0" err="1">
                <a:latin typeface="+mn-lt"/>
              </a:rPr>
              <a:t>křižáků</a:t>
            </a:r>
            <a:r>
              <a:rPr lang="de-AT" sz="1600" b="1" i="1" dirty="0">
                <a:latin typeface="+mn-lt"/>
              </a:rPr>
              <a:t>, </a:t>
            </a:r>
            <a:r>
              <a:rPr lang="de-AT" sz="1600" b="1" i="1" dirty="0" err="1">
                <a:latin typeface="+mn-lt"/>
              </a:rPr>
              <a:t>když</a:t>
            </a:r>
            <a:r>
              <a:rPr lang="de-AT" sz="1600" b="1" i="1" dirty="0">
                <a:latin typeface="+mn-lt"/>
              </a:rPr>
              <a:t> </a:t>
            </a:r>
            <a:r>
              <a:rPr lang="de-AT" sz="1600" b="1" i="1" dirty="0" err="1">
                <a:latin typeface="+mn-lt"/>
              </a:rPr>
              <a:t>dorazili</a:t>
            </a:r>
            <a:r>
              <a:rPr lang="de-AT" sz="1600" b="1" i="1" dirty="0">
                <a:latin typeface="+mn-lt"/>
              </a:rPr>
              <a:t> do </a:t>
            </a:r>
            <a:r>
              <a:rPr lang="de-AT" sz="1600" b="1" i="1" dirty="0" err="1">
                <a:latin typeface="+mn-lt"/>
              </a:rPr>
              <a:t>Konstantinopole</a:t>
            </a:r>
            <a:r>
              <a:rPr lang="de-AT" sz="1600" b="1" i="1" dirty="0">
                <a:latin typeface="+mn-lt"/>
              </a:rPr>
              <a:t>, </a:t>
            </a:r>
            <a:r>
              <a:rPr lang="de-AT" sz="1600" b="1" i="1" dirty="0" err="1">
                <a:latin typeface="+mn-lt"/>
              </a:rPr>
              <a:t>uvádí</a:t>
            </a:r>
            <a:r>
              <a:rPr lang="de-AT" sz="1600" b="1" i="1" dirty="0">
                <a:latin typeface="+mn-lt"/>
              </a:rPr>
              <a:t> </a:t>
            </a:r>
            <a:r>
              <a:rPr lang="de-AT" sz="1600" b="1" i="1" dirty="0" err="1">
                <a:latin typeface="+mn-lt"/>
              </a:rPr>
              <a:t>následující</a:t>
            </a:r>
            <a:r>
              <a:rPr lang="de-AT" sz="1600" b="1" i="1" dirty="0">
                <a:latin typeface="+mn-lt"/>
              </a:rPr>
              <a:t> </a:t>
            </a:r>
            <a:r>
              <a:rPr lang="de-AT" sz="1600" b="1" i="1" dirty="0" err="1">
                <a:latin typeface="+mn-lt"/>
              </a:rPr>
              <a:t>příklad</a:t>
            </a:r>
            <a:r>
              <a:rPr lang="de-AT" sz="1600" b="1" i="1" dirty="0">
                <a:latin typeface="+mn-lt"/>
              </a:rPr>
              <a:t> </a:t>
            </a:r>
            <a:r>
              <a:rPr lang="de-AT" sz="1600" b="1" i="1" dirty="0" err="1">
                <a:latin typeface="+mn-lt"/>
              </a:rPr>
              <a:t>jejich</a:t>
            </a:r>
            <a:r>
              <a:rPr lang="de-AT" sz="1600" b="1" i="1" dirty="0">
                <a:latin typeface="+mn-lt"/>
              </a:rPr>
              <a:t> </a:t>
            </a:r>
            <a:r>
              <a:rPr lang="de-AT" sz="1600" b="1" i="1" dirty="0" err="1">
                <a:latin typeface="+mn-lt"/>
              </a:rPr>
              <a:t>špatných</a:t>
            </a:r>
            <a:r>
              <a:rPr lang="de-AT" sz="1600" b="1" i="1" dirty="0">
                <a:latin typeface="+mn-lt"/>
              </a:rPr>
              <a:t> </a:t>
            </a:r>
            <a:r>
              <a:rPr lang="de-AT" sz="1600" b="1" i="1" dirty="0" err="1">
                <a:latin typeface="+mn-lt"/>
              </a:rPr>
              <a:t>mravů</a:t>
            </a:r>
            <a:r>
              <a:rPr lang="cs-CZ" sz="1600" b="1" i="1" dirty="0">
                <a:latin typeface="+mn-lt"/>
              </a:rPr>
              <a:t>:</a:t>
            </a:r>
            <a:endParaRPr lang="de-AT" sz="1600" b="1" i="1" dirty="0">
              <a:latin typeface="+mn-lt"/>
            </a:endParaRPr>
          </a:p>
        </p:txBody>
      </p:sp>
      <p:sp>
        <p:nvSpPr>
          <p:cNvPr id="18" name="Rechteck 2"/>
          <p:cNvSpPr/>
          <p:nvPr/>
        </p:nvSpPr>
        <p:spPr>
          <a:xfrm>
            <a:off x="259956" y="11186"/>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6" y="887210"/>
            <a:ext cx="2066160" cy="2718632"/>
          </a:xfrm>
          <a:prstGeom prst="rect">
            <a:avLst/>
          </a:prstGeom>
        </p:spPr>
      </p:pic>
      <p:sp>
        <p:nvSpPr>
          <p:cNvPr id="20" name="Obdélník 19"/>
          <p:cNvSpPr/>
          <p:nvPr/>
        </p:nvSpPr>
        <p:spPr>
          <a:xfrm>
            <a:off x="2253854" y="887209"/>
            <a:ext cx="2140615" cy="338554"/>
          </a:xfrm>
          <a:prstGeom prst="rect">
            <a:avLst/>
          </a:prstGeom>
          <a:solidFill>
            <a:srgbClr val="0070C0"/>
          </a:solidFill>
        </p:spPr>
        <p:txBody>
          <a:bodyPr wrap="square">
            <a:spAutoFit/>
          </a:bodyPr>
          <a:lstStyle/>
          <a:p>
            <a:r>
              <a:rPr lang="cs-CZ" sz="1600" b="1" i="1" dirty="0" err="1">
                <a:solidFill>
                  <a:srgbClr val="FFFF00"/>
                </a:solidFill>
                <a:latin typeface="+mj-lt"/>
              </a:rPr>
              <a:t>Alexiada</a:t>
            </a:r>
            <a:r>
              <a:rPr lang="cs-CZ" sz="1600" b="1" i="1" dirty="0">
                <a:solidFill>
                  <a:srgbClr val="FFFF00"/>
                </a:solidFill>
                <a:latin typeface="+mj-lt"/>
              </a:rPr>
              <a:t> (cca. 1148)</a:t>
            </a:r>
          </a:p>
        </p:txBody>
      </p:sp>
      <p:sp>
        <p:nvSpPr>
          <p:cNvPr id="3" name="Obdélník 2"/>
          <p:cNvSpPr/>
          <p:nvPr/>
        </p:nvSpPr>
        <p:spPr>
          <a:xfrm>
            <a:off x="2253854" y="1306170"/>
            <a:ext cx="2207581" cy="1015663"/>
          </a:xfrm>
          <a:prstGeom prst="rect">
            <a:avLst/>
          </a:prstGeom>
        </p:spPr>
        <p:txBody>
          <a:bodyPr wrap="square">
            <a:spAutoFit/>
          </a:bodyPr>
          <a:lstStyle/>
          <a:p>
            <a:r>
              <a:rPr lang="cs-CZ" sz="1200" dirty="0">
                <a:latin typeface="+mj-lt"/>
              </a:rPr>
              <a:t>Podle: </a:t>
            </a:r>
            <a:r>
              <a:rPr lang="en-US" sz="1200" dirty="0">
                <a:latin typeface="+mj-lt"/>
              </a:rPr>
              <a:t>James Harvey Robinson, ed., </a:t>
            </a:r>
            <a:r>
              <a:rPr lang="en-US" sz="1200" i="1" dirty="0">
                <a:latin typeface="+mj-lt"/>
              </a:rPr>
              <a:t>Readings in European History: Vol. I: </a:t>
            </a:r>
            <a:r>
              <a:rPr lang="en-US" sz="1200" dirty="0">
                <a:latin typeface="+mj-lt"/>
              </a:rPr>
              <a:t>(Boston: </a:t>
            </a:r>
            <a:r>
              <a:rPr lang="en-US" sz="1200" dirty="0" err="1">
                <a:latin typeface="+mj-lt"/>
              </a:rPr>
              <a:t>Ginn</a:t>
            </a:r>
            <a:r>
              <a:rPr lang="en-US" sz="1200" dirty="0">
                <a:latin typeface="+mj-lt"/>
              </a:rPr>
              <a:t> and co., 1904), </a:t>
            </a:r>
            <a:r>
              <a:rPr lang="cs-CZ" sz="1200" dirty="0">
                <a:latin typeface="+mj-lt"/>
              </a:rPr>
              <a:t>s</a:t>
            </a:r>
            <a:r>
              <a:rPr lang="en-US" sz="1200" dirty="0">
                <a:latin typeface="+mj-lt"/>
              </a:rPr>
              <a:t>. 320-321 </a:t>
            </a:r>
            <a:endParaRPr lang="cs-CZ" sz="1200" dirty="0">
              <a:latin typeface="+mj-lt"/>
            </a:endParaRPr>
          </a:p>
        </p:txBody>
      </p:sp>
    </p:spTree>
    <p:extLst>
      <p:ext uri="{BB962C8B-B14F-4D97-AF65-F5344CB8AC3E}">
        <p14:creationId xmlns:p14="http://schemas.microsoft.com/office/powerpoint/2010/main" val="288791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2"/>
          <p:cNvSpPr/>
          <p:nvPr/>
        </p:nvSpPr>
        <p:spPr>
          <a:xfrm>
            <a:off x="4534793" y="887209"/>
            <a:ext cx="6969562" cy="1077218"/>
          </a:xfrm>
          <a:prstGeom prst="rect">
            <a:avLst/>
          </a:prstGeom>
          <a:solidFill>
            <a:srgbClr val="CCECFF"/>
          </a:solidFill>
        </p:spPr>
        <p:txBody>
          <a:bodyPr wrap="square">
            <a:spAutoFit/>
          </a:bodyPr>
          <a:lstStyle/>
          <a:p>
            <a:r>
              <a:rPr lang="de-AT" sz="1600" b="1" i="1" dirty="0" err="1">
                <a:latin typeface="+mn-lt"/>
              </a:rPr>
              <a:t>Poté</a:t>
            </a:r>
            <a:r>
              <a:rPr lang="de-AT" sz="1600" b="1" i="1" dirty="0">
                <a:latin typeface="+mn-lt"/>
              </a:rPr>
              <a:t>, </a:t>
            </a:r>
            <a:r>
              <a:rPr lang="de-AT" sz="1600" b="1" i="1" dirty="0" err="1">
                <a:latin typeface="+mn-lt"/>
              </a:rPr>
              <a:t>co</a:t>
            </a:r>
            <a:r>
              <a:rPr lang="cs-CZ" sz="1600" b="1" i="1" dirty="0">
                <a:latin typeface="+mn-lt"/>
              </a:rPr>
              <a:t> Anna</a:t>
            </a:r>
            <a:r>
              <a:rPr lang="de-AT" sz="1600" b="1" i="1" dirty="0">
                <a:latin typeface="+mn-lt"/>
              </a:rPr>
              <a:t> </a:t>
            </a:r>
            <a:r>
              <a:rPr lang="de-AT" sz="1600" b="1" i="1" dirty="0" err="1">
                <a:latin typeface="+mn-lt"/>
              </a:rPr>
              <a:t>hovoří</a:t>
            </a:r>
            <a:r>
              <a:rPr lang="de-AT" sz="1600" b="1" i="1" dirty="0">
                <a:latin typeface="+mn-lt"/>
              </a:rPr>
              <a:t> o </a:t>
            </a:r>
            <a:r>
              <a:rPr lang="de-AT" sz="1600" b="1" i="1" dirty="0" err="1">
                <a:latin typeface="+mn-lt"/>
              </a:rPr>
              <a:t>laskavém</a:t>
            </a:r>
            <a:r>
              <a:rPr lang="de-AT" sz="1600" b="1" i="1" dirty="0">
                <a:latin typeface="+mn-lt"/>
              </a:rPr>
              <a:t>, </a:t>
            </a:r>
            <a:r>
              <a:rPr lang="de-AT" sz="1600" b="1" i="1" dirty="0" err="1">
                <a:latin typeface="+mn-lt"/>
              </a:rPr>
              <a:t>ale</a:t>
            </a:r>
            <a:r>
              <a:rPr lang="de-AT" sz="1600" b="1" i="1" dirty="0">
                <a:latin typeface="+mn-lt"/>
              </a:rPr>
              <a:t> </a:t>
            </a:r>
            <a:r>
              <a:rPr lang="de-AT" sz="1600" b="1" i="1" dirty="0" err="1">
                <a:latin typeface="+mn-lt"/>
              </a:rPr>
              <a:t>prozíravém</a:t>
            </a:r>
            <a:r>
              <a:rPr lang="de-AT" sz="1600" b="1" i="1" dirty="0">
                <a:latin typeface="+mn-lt"/>
              </a:rPr>
              <a:t> </a:t>
            </a:r>
            <a:r>
              <a:rPr lang="de-AT" sz="1600" b="1" i="1" dirty="0" err="1">
                <a:latin typeface="+mn-lt"/>
              </a:rPr>
              <a:t>způsobu</a:t>
            </a:r>
            <a:r>
              <a:rPr lang="de-AT" sz="1600" b="1" i="1" dirty="0">
                <a:latin typeface="+mn-lt"/>
              </a:rPr>
              <a:t>, </a:t>
            </a:r>
            <a:r>
              <a:rPr lang="de-AT" sz="1600" b="1" i="1" dirty="0" err="1">
                <a:latin typeface="+mn-lt"/>
              </a:rPr>
              <a:t>jakým</a:t>
            </a:r>
            <a:r>
              <a:rPr lang="de-AT" sz="1600" b="1" i="1" dirty="0">
                <a:latin typeface="+mn-lt"/>
              </a:rPr>
              <a:t> </a:t>
            </a:r>
            <a:r>
              <a:rPr lang="de-AT" sz="1600" b="1" i="1" dirty="0" err="1">
                <a:latin typeface="+mn-lt"/>
              </a:rPr>
              <a:t>její</a:t>
            </a:r>
            <a:r>
              <a:rPr lang="de-AT" sz="1600" b="1" i="1" dirty="0">
                <a:latin typeface="+mn-lt"/>
              </a:rPr>
              <a:t> </a:t>
            </a:r>
            <a:r>
              <a:rPr lang="de-AT" sz="1600" b="1" i="1" dirty="0" err="1">
                <a:latin typeface="+mn-lt"/>
              </a:rPr>
              <a:t>otec</a:t>
            </a:r>
            <a:r>
              <a:rPr lang="de-AT" sz="1600" b="1" i="1" dirty="0">
                <a:latin typeface="+mn-lt"/>
              </a:rPr>
              <a:t> </a:t>
            </a:r>
            <a:r>
              <a:rPr lang="de-AT" sz="1600" b="1" i="1" dirty="0" err="1">
                <a:latin typeface="+mn-lt"/>
              </a:rPr>
              <a:t>jednal</a:t>
            </a:r>
            <a:r>
              <a:rPr lang="de-AT" sz="1600" b="1" i="1" dirty="0">
                <a:latin typeface="+mn-lt"/>
              </a:rPr>
              <a:t> s </a:t>
            </a:r>
            <a:r>
              <a:rPr lang="de-AT" sz="1600" b="1" i="1" dirty="0" err="1">
                <a:latin typeface="+mn-lt"/>
              </a:rPr>
              <a:t>nepohodlnými</a:t>
            </a:r>
            <a:r>
              <a:rPr lang="de-AT" sz="1600" b="1" i="1" dirty="0">
                <a:latin typeface="+mn-lt"/>
              </a:rPr>
              <a:t> a </a:t>
            </a:r>
            <a:r>
              <a:rPr lang="de-AT" sz="1600" b="1" i="1" dirty="0" err="1">
                <a:latin typeface="+mn-lt"/>
              </a:rPr>
              <a:t>často</a:t>
            </a:r>
            <a:r>
              <a:rPr lang="de-AT" sz="1600" b="1" i="1" dirty="0">
                <a:latin typeface="+mn-lt"/>
              </a:rPr>
              <a:t> </a:t>
            </a:r>
            <a:r>
              <a:rPr lang="de-AT" sz="1600" b="1" i="1" dirty="0" err="1">
                <a:latin typeface="+mn-lt"/>
              </a:rPr>
              <a:t>neuspořádanými</a:t>
            </a:r>
            <a:r>
              <a:rPr lang="de-AT" sz="1600" b="1" i="1" dirty="0">
                <a:latin typeface="+mn-lt"/>
              </a:rPr>
              <a:t> </a:t>
            </a:r>
            <a:r>
              <a:rPr lang="de-AT" sz="1600" b="1" i="1" dirty="0" err="1">
                <a:latin typeface="+mn-lt"/>
              </a:rPr>
              <a:t>oddíly</a:t>
            </a:r>
            <a:r>
              <a:rPr lang="de-AT" sz="1600" b="1" i="1" dirty="0">
                <a:latin typeface="+mn-lt"/>
              </a:rPr>
              <a:t> </a:t>
            </a:r>
            <a:r>
              <a:rPr lang="de-AT" sz="1600" b="1" i="1" dirty="0" err="1">
                <a:latin typeface="+mn-lt"/>
              </a:rPr>
              <a:t>křižáků</a:t>
            </a:r>
            <a:r>
              <a:rPr lang="de-AT" sz="1600" b="1" i="1" dirty="0">
                <a:latin typeface="+mn-lt"/>
              </a:rPr>
              <a:t>, </a:t>
            </a:r>
            <a:r>
              <a:rPr lang="de-AT" sz="1600" b="1" i="1" dirty="0" err="1">
                <a:latin typeface="+mn-lt"/>
              </a:rPr>
              <a:t>když</a:t>
            </a:r>
            <a:r>
              <a:rPr lang="de-AT" sz="1600" b="1" i="1" dirty="0">
                <a:latin typeface="+mn-lt"/>
              </a:rPr>
              <a:t> </a:t>
            </a:r>
            <a:r>
              <a:rPr lang="de-AT" sz="1600" b="1" i="1" dirty="0" err="1">
                <a:latin typeface="+mn-lt"/>
              </a:rPr>
              <a:t>dorazili</a:t>
            </a:r>
            <a:r>
              <a:rPr lang="de-AT" sz="1600" b="1" i="1" dirty="0">
                <a:latin typeface="+mn-lt"/>
              </a:rPr>
              <a:t> do </a:t>
            </a:r>
            <a:r>
              <a:rPr lang="de-AT" sz="1600" b="1" i="1" dirty="0" err="1">
                <a:latin typeface="+mn-lt"/>
              </a:rPr>
              <a:t>Konstantinopole</a:t>
            </a:r>
            <a:r>
              <a:rPr lang="de-AT" sz="1600" b="1" i="1" dirty="0">
                <a:latin typeface="+mn-lt"/>
              </a:rPr>
              <a:t>, </a:t>
            </a:r>
            <a:r>
              <a:rPr lang="de-AT" sz="1600" b="1" i="1" dirty="0" err="1">
                <a:latin typeface="+mn-lt"/>
              </a:rPr>
              <a:t>uvádí</a:t>
            </a:r>
            <a:r>
              <a:rPr lang="de-AT" sz="1600" b="1" i="1" dirty="0">
                <a:latin typeface="+mn-lt"/>
              </a:rPr>
              <a:t> </a:t>
            </a:r>
            <a:r>
              <a:rPr lang="de-AT" sz="1600" b="1" i="1" dirty="0" err="1">
                <a:latin typeface="+mn-lt"/>
              </a:rPr>
              <a:t>následující</a:t>
            </a:r>
            <a:r>
              <a:rPr lang="de-AT" sz="1600" b="1" i="1" dirty="0">
                <a:latin typeface="+mn-lt"/>
              </a:rPr>
              <a:t> </a:t>
            </a:r>
            <a:r>
              <a:rPr lang="de-AT" sz="1600" b="1" i="1" dirty="0" err="1">
                <a:latin typeface="+mn-lt"/>
              </a:rPr>
              <a:t>příklad</a:t>
            </a:r>
            <a:r>
              <a:rPr lang="de-AT" sz="1600" b="1" i="1" dirty="0">
                <a:latin typeface="+mn-lt"/>
              </a:rPr>
              <a:t> </a:t>
            </a:r>
            <a:r>
              <a:rPr lang="de-AT" sz="1600" b="1" i="1" dirty="0" err="1">
                <a:latin typeface="+mn-lt"/>
              </a:rPr>
              <a:t>jejich</a:t>
            </a:r>
            <a:r>
              <a:rPr lang="de-AT" sz="1600" b="1" i="1" dirty="0">
                <a:latin typeface="+mn-lt"/>
              </a:rPr>
              <a:t> </a:t>
            </a:r>
            <a:r>
              <a:rPr lang="de-AT" sz="1600" b="1" i="1" dirty="0" err="1">
                <a:latin typeface="+mn-lt"/>
              </a:rPr>
              <a:t>špatných</a:t>
            </a:r>
            <a:r>
              <a:rPr lang="de-AT" sz="1600" b="1" i="1" dirty="0">
                <a:latin typeface="+mn-lt"/>
              </a:rPr>
              <a:t> </a:t>
            </a:r>
            <a:r>
              <a:rPr lang="de-AT" sz="1600" b="1" i="1" dirty="0" err="1">
                <a:latin typeface="+mn-lt"/>
              </a:rPr>
              <a:t>mravů</a:t>
            </a:r>
            <a:r>
              <a:rPr lang="cs-CZ" sz="1600" b="1" i="1" dirty="0">
                <a:latin typeface="+mn-lt"/>
              </a:rPr>
              <a:t>:</a:t>
            </a:r>
            <a:endParaRPr lang="de-AT" sz="1600" b="1" i="1" dirty="0">
              <a:latin typeface="+mn-lt"/>
            </a:endParaRPr>
          </a:p>
        </p:txBody>
      </p:sp>
      <p:sp>
        <p:nvSpPr>
          <p:cNvPr id="18" name="Rechteck 2"/>
          <p:cNvSpPr/>
          <p:nvPr/>
        </p:nvSpPr>
        <p:spPr>
          <a:xfrm>
            <a:off x="259956" y="11186"/>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6" y="887210"/>
            <a:ext cx="2066160" cy="2718632"/>
          </a:xfrm>
          <a:prstGeom prst="rect">
            <a:avLst/>
          </a:prstGeom>
        </p:spPr>
      </p:pic>
      <p:sp>
        <p:nvSpPr>
          <p:cNvPr id="20" name="Obdélník 19"/>
          <p:cNvSpPr/>
          <p:nvPr/>
        </p:nvSpPr>
        <p:spPr>
          <a:xfrm>
            <a:off x="2253854" y="887209"/>
            <a:ext cx="2140615" cy="338554"/>
          </a:xfrm>
          <a:prstGeom prst="rect">
            <a:avLst/>
          </a:prstGeom>
          <a:solidFill>
            <a:srgbClr val="0070C0"/>
          </a:solidFill>
        </p:spPr>
        <p:txBody>
          <a:bodyPr wrap="square">
            <a:spAutoFit/>
          </a:bodyPr>
          <a:lstStyle/>
          <a:p>
            <a:r>
              <a:rPr lang="cs-CZ" sz="1600" b="1" i="1" dirty="0" err="1">
                <a:solidFill>
                  <a:srgbClr val="FFFF00"/>
                </a:solidFill>
                <a:latin typeface="+mj-lt"/>
              </a:rPr>
              <a:t>Alexiada</a:t>
            </a:r>
            <a:r>
              <a:rPr lang="cs-CZ" sz="1600" b="1" i="1" dirty="0">
                <a:solidFill>
                  <a:srgbClr val="FFFF00"/>
                </a:solidFill>
                <a:latin typeface="+mj-lt"/>
              </a:rPr>
              <a:t> (cca. 1148)</a:t>
            </a:r>
          </a:p>
        </p:txBody>
      </p:sp>
      <p:sp>
        <p:nvSpPr>
          <p:cNvPr id="3" name="Obdélník 2"/>
          <p:cNvSpPr/>
          <p:nvPr/>
        </p:nvSpPr>
        <p:spPr>
          <a:xfrm>
            <a:off x="2253854" y="1306170"/>
            <a:ext cx="2207581" cy="1015663"/>
          </a:xfrm>
          <a:prstGeom prst="rect">
            <a:avLst/>
          </a:prstGeom>
        </p:spPr>
        <p:txBody>
          <a:bodyPr wrap="square">
            <a:spAutoFit/>
          </a:bodyPr>
          <a:lstStyle/>
          <a:p>
            <a:r>
              <a:rPr lang="cs-CZ" sz="1200" dirty="0">
                <a:latin typeface="+mj-lt"/>
              </a:rPr>
              <a:t>Podle: </a:t>
            </a:r>
            <a:r>
              <a:rPr lang="en-US" sz="1200" dirty="0">
                <a:latin typeface="+mj-lt"/>
              </a:rPr>
              <a:t>James Harvey Robinson, ed., </a:t>
            </a:r>
            <a:r>
              <a:rPr lang="en-US" sz="1200" i="1" dirty="0">
                <a:latin typeface="+mj-lt"/>
              </a:rPr>
              <a:t>Readings in European History: Vol. I: </a:t>
            </a:r>
            <a:r>
              <a:rPr lang="en-US" sz="1200" dirty="0">
                <a:latin typeface="+mj-lt"/>
              </a:rPr>
              <a:t>(Boston: </a:t>
            </a:r>
            <a:r>
              <a:rPr lang="en-US" sz="1200" dirty="0" err="1">
                <a:latin typeface="+mj-lt"/>
              </a:rPr>
              <a:t>Ginn</a:t>
            </a:r>
            <a:r>
              <a:rPr lang="en-US" sz="1200" dirty="0">
                <a:latin typeface="+mj-lt"/>
              </a:rPr>
              <a:t> and co., 1904), </a:t>
            </a:r>
            <a:r>
              <a:rPr lang="cs-CZ" sz="1200" dirty="0">
                <a:latin typeface="+mj-lt"/>
              </a:rPr>
              <a:t>s</a:t>
            </a:r>
            <a:r>
              <a:rPr lang="en-US" sz="1200" dirty="0">
                <a:latin typeface="+mj-lt"/>
              </a:rPr>
              <a:t>. 320-321 </a:t>
            </a:r>
            <a:endParaRPr lang="cs-CZ" sz="1200" dirty="0">
              <a:latin typeface="+mj-lt"/>
            </a:endParaRPr>
          </a:p>
        </p:txBody>
      </p:sp>
      <p:sp>
        <p:nvSpPr>
          <p:cNvPr id="9" name="Textfeld 3">
            <a:extLst>
              <a:ext uri="{FF2B5EF4-FFF2-40B4-BE49-F238E27FC236}">
                <a16:creationId xmlns:a16="http://schemas.microsoft.com/office/drawing/2014/main" id="{3B13E99F-3E34-39C2-C26E-5A92347AC810}"/>
              </a:ext>
            </a:extLst>
          </p:cNvPr>
          <p:cNvSpPr txBox="1"/>
          <p:nvPr/>
        </p:nvSpPr>
        <p:spPr>
          <a:xfrm>
            <a:off x="2338813" y="2402240"/>
            <a:ext cx="9245441" cy="4093428"/>
          </a:xfrm>
          <a:prstGeom prst="rect">
            <a:avLst/>
          </a:prstGeom>
          <a:solidFill>
            <a:srgbClr val="FFFF99"/>
          </a:solidFill>
        </p:spPr>
        <p:txBody>
          <a:bodyPr wrap="square">
            <a:spAutoFit/>
          </a:bodyPr>
          <a:lstStyle/>
          <a:p>
            <a:r>
              <a:rPr lang="cs-CZ" sz="2000" b="1" i="1" dirty="0">
                <a:latin typeface="+mn-lt"/>
              </a:rPr>
              <a:t>„</a:t>
            </a:r>
            <a:r>
              <a:rPr lang="de-CH" sz="2000" b="1" i="1" dirty="0" err="1">
                <a:latin typeface="+mn-lt"/>
              </a:rPr>
              <a:t>Když</a:t>
            </a:r>
            <a:r>
              <a:rPr lang="de-CH" sz="2000" b="1" i="1" dirty="0">
                <a:latin typeface="+mn-lt"/>
              </a:rPr>
              <a:t> se </a:t>
            </a:r>
            <a:r>
              <a:rPr lang="de-CH" sz="2000" b="1" i="1" dirty="0" err="1">
                <a:latin typeface="+mn-lt"/>
              </a:rPr>
              <a:t>hrabě</a:t>
            </a:r>
            <a:r>
              <a:rPr lang="de-CH" sz="2000" b="1" i="1" dirty="0">
                <a:latin typeface="+mn-lt"/>
              </a:rPr>
              <a:t> </a:t>
            </a:r>
            <a:r>
              <a:rPr lang="de-CH" sz="2000" b="1" i="1" dirty="0" err="1">
                <a:latin typeface="+mn-lt"/>
              </a:rPr>
              <a:t>přišel</a:t>
            </a:r>
            <a:r>
              <a:rPr lang="de-CH" sz="2000" b="1" i="1" dirty="0">
                <a:latin typeface="+mn-lt"/>
              </a:rPr>
              <a:t> </a:t>
            </a:r>
            <a:r>
              <a:rPr lang="de-CH" sz="2000" b="1" i="1" dirty="0" err="1">
                <a:latin typeface="+mn-lt"/>
              </a:rPr>
              <a:t>rozloučit</a:t>
            </a:r>
            <a:r>
              <a:rPr lang="de-CH" sz="2000" b="1" i="1" dirty="0">
                <a:latin typeface="+mn-lt"/>
              </a:rPr>
              <a:t> s </a:t>
            </a:r>
            <a:r>
              <a:rPr lang="de-CH" sz="2000" b="1" i="1" dirty="0" err="1">
                <a:latin typeface="+mn-lt"/>
              </a:rPr>
              <a:t>císařem</a:t>
            </a:r>
            <a:r>
              <a:rPr lang="de-CH" sz="2000" b="1" i="1" dirty="0">
                <a:latin typeface="+mn-lt"/>
              </a:rPr>
              <a:t>, </a:t>
            </a:r>
            <a:r>
              <a:rPr lang="de-CH" sz="2000" b="1" i="1" dirty="0" err="1">
                <a:latin typeface="+mn-lt"/>
              </a:rPr>
              <a:t>zadržel</a:t>
            </a:r>
            <a:r>
              <a:rPr lang="de-CH" sz="2000" b="1" i="1" dirty="0">
                <a:latin typeface="+mn-lt"/>
              </a:rPr>
              <a:t> </a:t>
            </a:r>
            <a:r>
              <a:rPr lang="de-CH" sz="2000" b="1" i="1" dirty="0" err="1">
                <a:latin typeface="+mn-lt"/>
              </a:rPr>
              <a:t>tohoto</a:t>
            </a:r>
            <a:r>
              <a:rPr lang="de-CH" sz="2000" b="1" i="1" dirty="0">
                <a:latin typeface="+mn-lt"/>
              </a:rPr>
              <a:t> </a:t>
            </a:r>
            <a:r>
              <a:rPr lang="de-CH" sz="2000" b="1" i="1" dirty="0" err="1">
                <a:latin typeface="+mn-lt"/>
              </a:rPr>
              <a:t>povýšeného</a:t>
            </a:r>
            <a:r>
              <a:rPr lang="de-CH" sz="2000" b="1" i="1" dirty="0">
                <a:latin typeface="+mn-lt"/>
              </a:rPr>
              <a:t> </a:t>
            </a:r>
            <a:r>
              <a:rPr lang="de-CH" sz="2000" b="1" i="1" dirty="0" err="1">
                <a:latin typeface="+mn-lt"/>
              </a:rPr>
              <a:t>rytíře</a:t>
            </a:r>
            <a:r>
              <a:rPr lang="de-CH" sz="2000" b="1" i="1" dirty="0">
                <a:latin typeface="+mn-lt"/>
              </a:rPr>
              <a:t> a </a:t>
            </a:r>
            <a:r>
              <a:rPr lang="de-CH" sz="2000" b="1" i="1" dirty="0" err="1">
                <a:latin typeface="+mn-lt"/>
              </a:rPr>
              <a:t>zeptal</a:t>
            </a:r>
            <a:r>
              <a:rPr lang="de-CH" sz="2000" b="1" i="1" dirty="0">
                <a:latin typeface="+mn-lt"/>
              </a:rPr>
              <a:t> se ho, </a:t>
            </a:r>
            <a:r>
              <a:rPr lang="de-CH" sz="2000" b="1" i="1" dirty="0" err="1">
                <a:latin typeface="+mn-lt"/>
              </a:rPr>
              <a:t>kdo</a:t>
            </a:r>
            <a:r>
              <a:rPr lang="de-CH" sz="2000" b="1" i="1" dirty="0">
                <a:latin typeface="+mn-lt"/>
              </a:rPr>
              <a:t> je. "</a:t>
            </a:r>
            <a:r>
              <a:rPr lang="de-CH" sz="2000" b="1" i="1" dirty="0" err="1">
                <a:highlight>
                  <a:srgbClr val="FFFF00"/>
                </a:highlight>
                <a:latin typeface="+mn-lt"/>
              </a:rPr>
              <a:t>Jsem</a:t>
            </a:r>
            <a:r>
              <a:rPr lang="de-CH" sz="2000" b="1" i="1" dirty="0">
                <a:highlight>
                  <a:srgbClr val="FFFF00"/>
                </a:highlight>
                <a:latin typeface="+mn-lt"/>
              </a:rPr>
              <a:t> Frank," </a:t>
            </a:r>
            <a:r>
              <a:rPr lang="de-CH" sz="2000" b="1" i="1" dirty="0" err="1">
                <a:highlight>
                  <a:srgbClr val="FFFF00"/>
                </a:highlight>
                <a:latin typeface="+mn-lt"/>
              </a:rPr>
              <a:t>odpověděl</a:t>
            </a:r>
            <a:r>
              <a:rPr lang="de-CH" sz="2000" b="1" i="1" dirty="0">
                <a:highlight>
                  <a:srgbClr val="FFFF00"/>
                </a:highlight>
                <a:latin typeface="+mn-lt"/>
              </a:rPr>
              <a:t>, "z </a:t>
            </a:r>
            <a:r>
              <a:rPr lang="de-CH" sz="2000" b="1" i="1" dirty="0" err="1">
                <a:highlight>
                  <a:srgbClr val="FFFF00"/>
                </a:highlight>
                <a:latin typeface="+mn-lt"/>
              </a:rPr>
              <a:t>nejvznešenějšího</a:t>
            </a:r>
            <a:r>
              <a:rPr lang="de-CH" sz="2000" b="1" i="1" dirty="0">
                <a:highlight>
                  <a:srgbClr val="FFFF00"/>
                </a:highlight>
                <a:latin typeface="+mn-lt"/>
              </a:rPr>
              <a:t> a </a:t>
            </a:r>
            <a:r>
              <a:rPr lang="de-CH" sz="2000" b="1" i="1" dirty="0" err="1">
                <a:highlight>
                  <a:srgbClr val="FFFF00"/>
                </a:highlight>
                <a:latin typeface="+mn-lt"/>
              </a:rPr>
              <a:t>nejstaršího</a:t>
            </a:r>
            <a:r>
              <a:rPr lang="de-CH" sz="2000" b="1" i="1" dirty="0">
                <a:highlight>
                  <a:srgbClr val="FFFF00"/>
                </a:highlight>
                <a:latin typeface="+mn-lt"/>
              </a:rPr>
              <a:t> </a:t>
            </a:r>
            <a:r>
              <a:rPr lang="de-CH" sz="2000" b="1" i="1" dirty="0" err="1">
                <a:highlight>
                  <a:srgbClr val="FFFF00"/>
                </a:highlight>
                <a:latin typeface="+mn-lt"/>
              </a:rPr>
              <a:t>šlechtického</a:t>
            </a:r>
            <a:r>
              <a:rPr lang="de-CH" sz="2000" b="1" i="1" dirty="0">
                <a:highlight>
                  <a:srgbClr val="FFFF00"/>
                </a:highlight>
                <a:latin typeface="+mn-lt"/>
              </a:rPr>
              <a:t> </a:t>
            </a:r>
            <a:r>
              <a:rPr lang="de-CH" sz="2000" b="1" i="1" dirty="0" err="1">
                <a:highlight>
                  <a:srgbClr val="FFFF00"/>
                </a:highlight>
                <a:latin typeface="+mn-lt"/>
              </a:rPr>
              <a:t>rodu</a:t>
            </a:r>
            <a:r>
              <a:rPr lang="de-CH" sz="2000" b="1" i="1" dirty="0">
                <a:highlight>
                  <a:srgbClr val="FFFF00"/>
                </a:highlight>
                <a:latin typeface="+mn-lt"/>
              </a:rPr>
              <a:t>. </a:t>
            </a:r>
            <a:r>
              <a:rPr lang="de-CH" sz="2000" b="1" i="1" dirty="0" err="1">
                <a:highlight>
                  <a:srgbClr val="FFFF00"/>
                </a:highlight>
                <a:latin typeface="+mn-lt"/>
              </a:rPr>
              <a:t>Vím</a:t>
            </a:r>
            <a:r>
              <a:rPr lang="de-CH" sz="2000" b="1" i="1" dirty="0">
                <a:highlight>
                  <a:srgbClr val="FFFF00"/>
                </a:highlight>
                <a:latin typeface="+mn-lt"/>
              </a:rPr>
              <a:t> </a:t>
            </a:r>
            <a:r>
              <a:rPr lang="de-CH" sz="2000" b="1" i="1" dirty="0" err="1">
                <a:highlight>
                  <a:srgbClr val="FFFF00"/>
                </a:highlight>
                <a:latin typeface="+mn-lt"/>
              </a:rPr>
              <a:t>jen</a:t>
            </a:r>
            <a:r>
              <a:rPr lang="de-CH" sz="2000" b="1" i="1" dirty="0">
                <a:highlight>
                  <a:srgbClr val="FFFF00"/>
                </a:highlight>
                <a:latin typeface="+mn-lt"/>
              </a:rPr>
              <a:t> </a:t>
            </a:r>
            <a:r>
              <a:rPr lang="de-CH" sz="2000" b="1" i="1" dirty="0" err="1">
                <a:highlight>
                  <a:srgbClr val="FFFF00"/>
                </a:highlight>
                <a:latin typeface="+mn-lt"/>
              </a:rPr>
              <a:t>jedno</a:t>
            </a:r>
            <a:r>
              <a:rPr lang="de-CH" sz="2000" b="1" i="1" dirty="0">
                <a:highlight>
                  <a:srgbClr val="FFFF00"/>
                </a:highlight>
                <a:latin typeface="+mn-lt"/>
              </a:rPr>
              <a:t>, a </a:t>
            </a:r>
            <a:r>
              <a:rPr lang="de-CH" sz="2000" b="1" i="1" dirty="0" err="1">
                <a:highlight>
                  <a:srgbClr val="FFFF00"/>
                </a:highlight>
                <a:latin typeface="+mn-lt"/>
              </a:rPr>
              <a:t>to</a:t>
            </a:r>
            <a:r>
              <a:rPr lang="de-CH" sz="2000" b="1" i="1" dirty="0">
                <a:highlight>
                  <a:srgbClr val="FFFF00"/>
                </a:highlight>
                <a:latin typeface="+mn-lt"/>
              </a:rPr>
              <a:t>, </a:t>
            </a:r>
            <a:r>
              <a:rPr lang="de-CH" sz="2000" b="1" i="1" dirty="0" err="1">
                <a:highlight>
                  <a:srgbClr val="FFFF00"/>
                </a:highlight>
                <a:latin typeface="+mn-lt"/>
              </a:rPr>
              <a:t>že</a:t>
            </a:r>
            <a:r>
              <a:rPr lang="de-CH" sz="2000" b="1" i="1" dirty="0">
                <a:highlight>
                  <a:srgbClr val="FFFF00"/>
                </a:highlight>
                <a:latin typeface="+mn-lt"/>
              </a:rPr>
              <a:t> v </a:t>
            </a:r>
            <a:r>
              <a:rPr lang="de-CH" sz="2000" b="1" i="1" dirty="0" err="1">
                <a:highlight>
                  <a:srgbClr val="FFFF00"/>
                </a:highlight>
                <a:latin typeface="+mn-lt"/>
              </a:rPr>
              <a:t>mé</a:t>
            </a:r>
            <a:r>
              <a:rPr lang="de-CH" sz="2000" b="1" i="1" dirty="0">
                <a:highlight>
                  <a:srgbClr val="FFFF00"/>
                </a:highlight>
                <a:latin typeface="+mn-lt"/>
              </a:rPr>
              <a:t> </a:t>
            </a:r>
            <a:r>
              <a:rPr lang="de-CH" sz="2000" b="1" i="1" dirty="0" err="1">
                <a:highlight>
                  <a:srgbClr val="FFFF00"/>
                </a:highlight>
                <a:latin typeface="+mn-lt"/>
              </a:rPr>
              <a:t>zemi</a:t>
            </a:r>
            <a:r>
              <a:rPr lang="de-CH" sz="2000" b="1" i="1" dirty="0">
                <a:highlight>
                  <a:srgbClr val="FFFF00"/>
                </a:highlight>
                <a:latin typeface="+mn-lt"/>
              </a:rPr>
              <a:t> je na </a:t>
            </a:r>
            <a:r>
              <a:rPr lang="de-CH" sz="2000" b="1" i="1" dirty="0" err="1">
                <a:highlight>
                  <a:srgbClr val="FFFF00"/>
                </a:highlight>
                <a:latin typeface="+mn-lt"/>
              </a:rPr>
              <a:t>křižovatce</a:t>
            </a:r>
            <a:r>
              <a:rPr lang="de-CH" sz="2000" b="1" i="1" dirty="0">
                <a:highlight>
                  <a:srgbClr val="FFFF00"/>
                </a:highlight>
                <a:latin typeface="+mn-lt"/>
              </a:rPr>
              <a:t> </a:t>
            </a:r>
            <a:r>
              <a:rPr lang="de-CH" sz="2000" b="1" i="1" dirty="0" err="1">
                <a:highlight>
                  <a:srgbClr val="FFFF00"/>
                </a:highlight>
                <a:latin typeface="+mn-lt"/>
              </a:rPr>
              <a:t>cest</a:t>
            </a:r>
            <a:r>
              <a:rPr lang="de-CH" sz="2000" b="1" i="1" dirty="0">
                <a:highlight>
                  <a:srgbClr val="FFFF00"/>
                </a:highlight>
                <a:latin typeface="+mn-lt"/>
              </a:rPr>
              <a:t> </a:t>
            </a:r>
            <a:r>
              <a:rPr lang="de-CH" sz="2000" b="1" i="1" dirty="0" err="1">
                <a:highlight>
                  <a:srgbClr val="FFFF00"/>
                </a:highlight>
                <a:latin typeface="+mn-lt"/>
              </a:rPr>
              <a:t>postaven</a:t>
            </a:r>
            <a:r>
              <a:rPr lang="de-CH" sz="2000" b="1" i="1" dirty="0">
                <a:highlight>
                  <a:srgbClr val="FFFF00"/>
                </a:highlight>
                <a:latin typeface="+mn-lt"/>
              </a:rPr>
              <a:t> </a:t>
            </a:r>
            <a:r>
              <a:rPr lang="de-CH" sz="2000" b="1" i="1" dirty="0" err="1">
                <a:highlight>
                  <a:srgbClr val="FFFF00"/>
                </a:highlight>
                <a:latin typeface="+mn-lt"/>
              </a:rPr>
              <a:t>kostel</a:t>
            </a:r>
            <a:r>
              <a:rPr lang="de-CH" sz="2000" b="1" i="1" dirty="0">
                <a:highlight>
                  <a:srgbClr val="FFFF00"/>
                </a:highlight>
                <a:latin typeface="+mn-lt"/>
              </a:rPr>
              <a:t>, kam se </a:t>
            </a:r>
            <a:r>
              <a:rPr lang="de-CH" sz="2000" b="1" i="1" dirty="0" err="1">
                <a:highlight>
                  <a:srgbClr val="FFFF00"/>
                </a:highlight>
                <a:latin typeface="+mn-lt"/>
              </a:rPr>
              <a:t>uchylují</a:t>
            </a:r>
            <a:r>
              <a:rPr lang="de-CH" sz="2000" b="1" i="1" dirty="0">
                <a:highlight>
                  <a:srgbClr val="FFFF00"/>
                </a:highlight>
                <a:latin typeface="+mn-lt"/>
              </a:rPr>
              <a:t> </a:t>
            </a:r>
            <a:r>
              <a:rPr lang="de-CH" sz="2000" b="1" i="1" dirty="0" err="1">
                <a:highlight>
                  <a:srgbClr val="FFFF00"/>
                </a:highlight>
                <a:latin typeface="+mn-lt"/>
              </a:rPr>
              <a:t>všichni</a:t>
            </a:r>
            <a:r>
              <a:rPr lang="de-CH" sz="2000" b="1" i="1" dirty="0">
                <a:highlight>
                  <a:srgbClr val="FFFF00"/>
                </a:highlight>
                <a:latin typeface="+mn-lt"/>
              </a:rPr>
              <a:t>, </a:t>
            </a:r>
            <a:r>
              <a:rPr lang="de-CH" sz="2000" b="1" i="1" dirty="0" err="1">
                <a:highlight>
                  <a:srgbClr val="FFFF00"/>
                </a:highlight>
                <a:latin typeface="+mn-lt"/>
              </a:rPr>
              <a:t>kdo</a:t>
            </a:r>
            <a:r>
              <a:rPr lang="de-CH" sz="2000" b="1" i="1" dirty="0">
                <a:highlight>
                  <a:srgbClr val="FFFF00"/>
                </a:highlight>
                <a:latin typeface="+mn-lt"/>
              </a:rPr>
              <a:t> </a:t>
            </a:r>
            <a:r>
              <a:rPr lang="de-CH" sz="2000" b="1" i="1" dirty="0" err="1">
                <a:highlight>
                  <a:srgbClr val="FFFF00"/>
                </a:highlight>
                <a:latin typeface="+mn-lt"/>
              </a:rPr>
              <a:t>doufají</a:t>
            </a:r>
            <a:r>
              <a:rPr lang="de-CH" sz="2000" b="1" i="1" dirty="0">
                <a:highlight>
                  <a:srgbClr val="FFFF00"/>
                </a:highlight>
                <a:latin typeface="+mn-lt"/>
              </a:rPr>
              <a:t>, </a:t>
            </a:r>
            <a:r>
              <a:rPr lang="de-CH" sz="2000" b="1" i="1" dirty="0" err="1">
                <a:highlight>
                  <a:srgbClr val="FFFF00"/>
                </a:highlight>
                <a:latin typeface="+mn-lt"/>
              </a:rPr>
              <a:t>že</a:t>
            </a:r>
            <a:r>
              <a:rPr lang="de-CH" sz="2000" b="1" i="1" dirty="0">
                <a:highlight>
                  <a:srgbClr val="FFFF00"/>
                </a:highlight>
                <a:latin typeface="+mn-lt"/>
              </a:rPr>
              <a:t> </a:t>
            </a:r>
            <a:r>
              <a:rPr lang="de-CH" sz="2000" b="1" i="1" dirty="0" err="1">
                <a:highlight>
                  <a:srgbClr val="FFFF00"/>
                </a:highlight>
                <a:latin typeface="+mn-lt"/>
              </a:rPr>
              <a:t>prokáží</a:t>
            </a:r>
            <a:r>
              <a:rPr lang="de-CH" sz="2000" b="1" i="1" dirty="0">
                <a:highlight>
                  <a:srgbClr val="FFFF00"/>
                </a:highlight>
                <a:latin typeface="+mn-lt"/>
              </a:rPr>
              <a:t> </a:t>
            </a:r>
            <a:r>
              <a:rPr lang="de-CH" sz="2000" b="1" i="1" dirty="0" err="1">
                <a:highlight>
                  <a:srgbClr val="FFFF00"/>
                </a:highlight>
                <a:latin typeface="+mn-lt"/>
              </a:rPr>
              <a:t>svou</a:t>
            </a:r>
            <a:r>
              <a:rPr lang="de-CH" sz="2000" b="1" i="1" dirty="0">
                <a:highlight>
                  <a:srgbClr val="FFFF00"/>
                </a:highlight>
                <a:latin typeface="+mn-lt"/>
              </a:rPr>
              <a:t> </a:t>
            </a:r>
            <a:r>
              <a:rPr lang="de-CH" sz="2000" b="1" i="1" dirty="0" err="1">
                <a:highlight>
                  <a:srgbClr val="FFFF00"/>
                </a:highlight>
                <a:latin typeface="+mn-lt"/>
              </a:rPr>
              <a:t>statečnost</a:t>
            </a:r>
            <a:r>
              <a:rPr lang="de-CH" sz="2000" b="1" i="1" dirty="0">
                <a:highlight>
                  <a:srgbClr val="FFFF00"/>
                </a:highlight>
                <a:latin typeface="+mn-lt"/>
              </a:rPr>
              <a:t> v </a:t>
            </a:r>
            <a:r>
              <a:rPr lang="de-CH" sz="2000" b="1" i="1" dirty="0" err="1">
                <a:highlight>
                  <a:srgbClr val="FFFF00"/>
                </a:highlight>
                <a:latin typeface="+mn-lt"/>
              </a:rPr>
              <a:t>boji</a:t>
            </a:r>
            <a:r>
              <a:rPr lang="de-CH" sz="2000" b="1" i="1" dirty="0">
                <a:highlight>
                  <a:srgbClr val="FFFF00"/>
                </a:highlight>
                <a:latin typeface="+mn-lt"/>
              </a:rPr>
              <a:t> v </a:t>
            </a:r>
            <a:r>
              <a:rPr lang="de-CH" sz="2000" b="1" i="1" dirty="0" err="1">
                <a:highlight>
                  <a:srgbClr val="FFFF00"/>
                </a:highlight>
                <a:latin typeface="+mn-lt"/>
              </a:rPr>
              <a:t>jednotlivci</a:t>
            </a:r>
            <a:r>
              <a:rPr lang="de-CH" sz="2000" b="1" i="1" dirty="0">
                <a:highlight>
                  <a:srgbClr val="FFFF00"/>
                </a:highlight>
                <a:latin typeface="+mn-lt"/>
              </a:rPr>
              <a:t>, a </a:t>
            </a:r>
            <a:r>
              <a:rPr lang="de-CH" sz="2000" b="1" i="1" dirty="0" err="1">
                <a:highlight>
                  <a:srgbClr val="FFFF00"/>
                </a:highlight>
                <a:latin typeface="+mn-lt"/>
              </a:rPr>
              <a:t>tam</a:t>
            </a:r>
            <a:r>
              <a:rPr lang="de-CH" sz="2000" b="1" i="1" dirty="0">
                <a:highlight>
                  <a:srgbClr val="FFFF00"/>
                </a:highlight>
                <a:latin typeface="+mn-lt"/>
              </a:rPr>
              <a:t> se </a:t>
            </a:r>
            <a:r>
              <a:rPr lang="de-CH" sz="2000" b="1" i="1" dirty="0" err="1">
                <a:highlight>
                  <a:srgbClr val="FFFF00"/>
                </a:highlight>
                <a:latin typeface="+mn-lt"/>
              </a:rPr>
              <a:t>modlí</a:t>
            </a:r>
            <a:r>
              <a:rPr lang="de-CH" sz="2000" b="1" i="1" dirty="0">
                <a:highlight>
                  <a:srgbClr val="FFFF00"/>
                </a:highlight>
                <a:latin typeface="+mn-lt"/>
              </a:rPr>
              <a:t> k </a:t>
            </a:r>
            <a:r>
              <a:rPr lang="de-CH" sz="2000" b="1" i="1" dirty="0" err="1">
                <a:highlight>
                  <a:srgbClr val="FFFF00"/>
                </a:highlight>
                <a:latin typeface="+mn-lt"/>
              </a:rPr>
              <a:t>Bohu</a:t>
            </a:r>
            <a:r>
              <a:rPr lang="de-CH" sz="2000" b="1" i="1" dirty="0">
                <a:highlight>
                  <a:srgbClr val="FFFF00"/>
                </a:highlight>
                <a:latin typeface="+mn-lt"/>
              </a:rPr>
              <a:t>, </a:t>
            </a:r>
            <a:r>
              <a:rPr lang="de-CH" sz="2000" b="1" i="1" dirty="0" err="1">
                <a:highlight>
                  <a:srgbClr val="FFFF00"/>
                </a:highlight>
                <a:latin typeface="+mn-lt"/>
              </a:rPr>
              <a:t>zatímco</a:t>
            </a:r>
            <a:r>
              <a:rPr lang="de-CH" sz="2000" b="1" i="1" dirty="0">
                <a:highlight>
                  <a:srgbClr val="FFFF00"/>
                </a:highlight>
                <a:latin typeface="+mn-lt"/>
              </a:rPr>
              <a:t> </a:t>
            </a:r>
            <a:r>
              <a:rPr lang="de-CH" sz="2000" b="1" i="1" dirty="0" err="1">
                <a:highlight>
                  <a:srgbClr val="FFFF00"/>
                </a:highlight>
                <a:latin typeface="+mn-lt"/>
              </a:rPr>
              <a:t>čekají</a:t>
            </a:r>
            <a:r>
              <a:rPr lang="de-CH" sz="2000" b="1" i="1" dirty="0">
                <a:highlight>
                  <a:srgbClr val="FFFF00"/>
                </a:highlight>
                <a:latin typeface="+mn-lt"/>
              </a:rPr>
              <a:t> na </a:t>
            </a:r>
            <a:r>
              <a:rPr lang="de-CH" sz="2000" b="1" i="1" dirty="0" err="1">
                <a:highlight>
                  <a:srgbClr val="FFFF00"/>
                </a:highlight>
                <a:latin typeface="+mn-lt"/>
              </a:rPr>
              <a:t>nepřítele</a:t>
            </a:r>
            <a:r>
              <a:rPr lang="de-CH" sz="2000" b="1" i="1" dirty="0">
                <a:highlight>
                  <a:srgbClr val="FFFF00"/>
                </a:highlight>
                <a:latin typeface="+mn-lt"/>
              </a:rPr>
              <a:t>; </a:t>
            </a:r>
            <a:r>
              <a:rPr lang="de-CH" sz="2000" b="1" i="1" dirty="0" err="1">
                <a:highlight>
                  <a:srgbClr val="FFFF00"/>
                </a:highlight>
                <a:latin typeface="+mn-lt"/>
              </a:rPr>
              <a:t>zůstal</a:t>
            </a:r>
            <a:r>
              <a:rPr lang="de-CH" sz="2000" b="1" i="1" dirty="0">
                <a:highlight>
                  <a:srgbClr val="FFFF00"/>
                </a:highlight>
                <a:latin typeface="+mn-lt"/>
              </a:rPr>
              <a:t> </a:t>
            </a:r>
            <a:r>
              <a:rPr lang="de-CH" sz="2000" b="1" i="1" dirty="0" err="1">
                <a:highlight>
                  <a:srgbClr val="FFFF00"/>
                </a:highlight>
                <a:latin typeface="+mn-lt"/>
              </a:rPr>
              <a:t>jsem</a:t>
            </a:r>
            <a:r>
              <a:rPr lang="de-CH" sz="2000" b="1" i="1" dirty="0">
                <a:highlight>
                  <a:srgbClr val="FFFF00"/>
                </a:highlight>
                <a:latin typeface="+mn-lt"/>
              </a:rPr>
              <a:t> </a:t>
            </a:r>
            <a:r>
              <a:rPr lang="de-CH" sz="2000" b="1" i="1" dirty="0" err="1">
                <a:highlight>
                  <a:srgbClr val="FFFF00"/>
                </a:highlight>
                <a:latin typeface="+mn-lt"/>
              </a:rPr>
              <a:t>tam</a:t>
            </a:r>
            <a:r>
              <a:rPr lang="de-CH" sz="2000" b="1" i="1" dirty="0">
                <a:highlight>
                  <a:srgbClr val="FFFF00"/>
                </a:highlight>
                <a:latin typeface="+mn-lt"/>
              </a:rPr>
              <a:t> </a:t>
            </a:r>
            <a:r>
              <a:rPr lang="de-CH" sz="2000" b="1" i="1" dirty="0" err="1">
                <a:highlight>
                  <a:srgbClr val="FFFF00"/>
                </a:highlight>
                <a:latin typeface="+mn-lt"/>
              </a:rPr>
              <a:t>dlouho</a:t>
            </a:r>
            <a:r>
              <a:rPr lang="de-CH" sz="2000" b="1" i="1" dirty="0">
                <a:highlight>
                  <a:srgbClr val="FFFF00"/>
                </a:highlight>
                <a:latin typeface="+mn-lt"/>
              </a:rPr>
              <a:t>, </a:t>
            </a:r>
            <a:r>
              <a:rPr lang="de-CH" sz="2000" b="1" i="1" dirty="0" err="1">
                <a:highlight>
                  <a:srgbClr val="FFFF00"/>
                </a:highlight>
                <a:latin typeface="+mn-lt"/>
              </a:rPr>
              <a:t>aniž</a:t>
            </a:r>
            <a:r>
              <a:rPr lang="de-CH" sz="2000" b="1" i="1" dirty="0">
                <a:highlight>
                  <a:srgbClr val="FFFF00"/>
                </a:highlight>
                <a:latin typeface="+mn-lt"/>
              </a:rPr>
              <a:t> </a:t>
            </a:r>
            <a:r>
              <a:rPr lang="de-CH" sz="2000" b="1" i="1" dirty="0" err="1">
                <a:highlight>
                  <a:srgbClr val="FFFF00"/>
                </a:highlight>
                <a:latin typeface="+mn-lt"/>
              </a:rPr>
              <a:t>by</a:t>
            </a:r>
            <a:r>
              <a:rPr lang="de-CH" sz="2000" b="1" i="1" dirty="0">
                <a:highlight>
                  <a:srgbClr val="FFFF00"/>
                </a:highlight>
                <a:latin typeface="+mn-lt"/>
              </a:rPr>
              <a:t> se </a:t>
            </a:r>
            <a:r>
              <a:rPr lang="de-CH" sz="2000" b="1" i="1" dirty="0" err="1">
                <a:highlight>
                  <a:srgbClr val="FFFF00"/>
                </a:highlight>
                <a:latin typeface="+mn-lt"/>
              </a:rPr>
              <a:t>někdo</a:t>
            </a:r>
            <a:r>
              <a:rPr lang="de-CH" sz="2000" b="1" i="1" dirty="0">
                <a:highlight>
                  <a:srgbClr val="FFFF00"/>
                </a:highlight>
                <a:latin typeface="+mn-lt"/>
              </a:rPr>
              <a:t> </a:t>
            </a:r>
            <a:r>
              <a:rPr lang="de-CH" sz="2000" b="1" i="1" dirty="0" err="1">
                <a:highlight>
                  <a:srgbClr val="FFFF00"/>
                </a:highlight>
                <a:latin typeface="+mn-lt"/>
              </a:rPr>
              <a:t>odvážil</a:t>
            </a:r>
            <a:r>
              <a:rPr lang="de-CH" sz="2000" b="1" i="1" dirty="0">
                <a:highlight>
                  <a:srgbClr val="FFFF00"/>
                </a:highlight>
                <a:latin typeface="+mn-lt"/>
              </a:rPr>
              <a:t> </a:t>
            </a:r>
            <a:r>
              <a:rPr lang="de-CH" sz="2000" b="1" i="1" dirty="0" err="1">
                <a:highlight>
                  <a:srgbClr val="FFFF00"/>
                </a:highlight>
                <a:latin typeface="+mn-lt"/>
              </a:rPr>
              <a:t>změřit</a:t>
            </a:r>
            <a:r>
              <a:rPr lang="de-CH" sz="2000" b="1" i="1" dirty="0">
                <a:highlight>
                  <a:srgbClr val="FFFF00"/>
                </a:highlight>
                <a:latin typeface="+mn-lt"/>
              </a:rPr>
              <a:t> se </a:t>
            </a:r>
            <a:r>
              <a:rPr lang="de-CH" sz="2000" b="1" i="1" dirty="0" err="1">
                <a:highlight>
                  <a:srgbClr val="FFFF00"/>
                </a:highlight>
                <a:latin typeface="+mn-lt"/>
              </a:rPr>
              <a:t>mnou</a:t>
            </a:r>
            <a:r>
              <a:rPr lang="de-CH" sz="2000" b="1" i="1" dirty="0">
                <a:highlight>
                  <a:srgbClr val="FFFF00"/>
                </a:highlight>
                <a:latin typeface="+mn-lt"/>
              </a:rPr>
              <a:t> </a:t>
            </a:r>
            <a:r>
              <a:rPr lang="de-CH" sz="2000" b="1" i="1" dirty="0" err="1">
                <a:highlight>
                  <a:srgbClr val="FFFF00"/>
                </a:highlight>
                <a:latin typeface="+mn-lt"/>
              </a:rPr>
              <a:t>meče</a:t>
            </a:r>
            <a:r>
              <a:rPr lang="de-CH" sz="2000" b="1" i="1" dirty="0">
                <a:latin typeface="+mn-lt"/>
              </a:rPr>
              <a:t>."Alexis se </a:t>
            </a:r>
            <a:r>
              <a:rPr lang="de-CH" sz="2000" b="1" i="1" dirty="0" err="1">
                <a:latin typeface="+mn-lt"/>
              </a:rPr>
              <a:t>měl</a:t>
            </a:r>
            <a:r>
              <a:rPr lang="de-CH" sz="2000" b="1" i="1" dirty="0">
                <a:latin typeface="+mn-lt"/>
              </a:rPr>
              <a:t> na </a:t>
            </a:r>
            <a:r>
              <a:rPr lang="de-CH" sz="2000" b="1" i="1" dirty="0" err="1">
                <a:latin typeface="+mn-lt"/>
              </a:rPr>
              <a:t>pozoru</a:t>
            </a:r>
            <a:r>
              <a:rPr lang="de-CH" sz="2000" b="1" i="1" dirty="0">
                <a:latin typeface="+mn-lt"/>
              </a:rPr>
              <a:t>, </a:t>
            </a:r>
            <a:r>
              <a:rPr lang="de-CH" sz="2000" b="1" i="1" dirty="0" err="1">
                <a:latin typeface="+mn-lt"/>
              </a:rPr>
              <a:t>aby</a:t>
            </a:r>
            <a:r>
              <a:rPr lang="de-CH" sz="2000" b="1" i="1" dirty="0">
                <a:latin typeface="+mn-lt"/>
              </a:rPr>
              <a:t> </a:t>
            </a:r>
            <a:r>
              <a:rPr lang="de-CH" sz="2000" b="1" i="1" dirty="0" err="1">
                <a:latin typeface="+mn-lt"/>
              </a:rPr>
              <a:t>tuto</a:t>
            </a:r>
            <a:r>
              <a:rPr lang="de-CH" sz="2000" b="1" i="1" dirty="0">
                <a:latin typeface="+mn-lt"/>
              </a:rPr>
              <a:t> </a:t>
            </a:r>
            <a:r>
              <a:rPr lang="de-CH" sz="2000" b="1" i="1" dirty="0" err="1">
                <a:latin typeface="+mn-lt"/>
              </a:rPr>
              <a:t>výzvu</a:t>
            </a:r>
            <a:r>
              <a:rPr lang="de-CH" sz="2000" b="1" i="1" dirty="0">
                <a:latin typeface="+mn-lt"/>
              </a:rPr>
              <a:t> </a:t>
            </a:r>
            <a:r>
              <a:rPr lang="de-CH" sz="2000" b="1" i="1" dirty="0" err="1">
                <a:latin typeface="+mn-lt"/>
              </a:rPr>
              <a:t>nepřijal</a:t>
            </a:r>
            <a:r>
              <a:rPr lang="de-CH" sz="2000" b="1" i="1" dirty="0">
                <a:latin typeface="+mn-lt"/>
              </a:rPr>
              <a:t>. "</a:t>
            </a:r>
            <a:r>
              <a:rPr lang="de-CH" sz="2000" b="1" i="1" dirty="0" err="1">
                <a:latin typeface="+mn-lt"/>
              </a:rPr>
              <a:t>Jestliže</a:t>
            </a:r>
            <a:r>
              <a:rPr lang="de-CH" sz="2000" b="1" i="1" dirty="0">
                <a:latin typeface="+mn-lt"/>
              </a:rPr>
              <a:t> </a:t>
            </a:r>
            <a:r>
              <a:rPr lang="de-CH" sz="2000" b="1" i="1" dirty="0" err="1">
                <a:latin typeface="+mn-lt"/>
              </a:rPr>
              <a:t>jsi</a:t>
            </a:r>
            <a:r>
              <a:rPr lang="de-CH" sz="2000" b="1" i="1" dirty="0">
                <a:latin typeface="+mn-lt"/>
              </a:rPr>
              <a:t> </a:t>
            </a:r>
            <a:r>
              <a:rPr lang="de-CH" sz="2000" b="1" i="1" dirty="0" err="1">
                <a:latin typeface="+mn-lt"/>
              </a:rPr>
              <a:t>tehdy</a:t>
            </a:r>
            <a:r>
              <a:rPr lang="de-CH" sz="2000" b="1" i="1" dirty="0">
                <a:latin typeface="+mn-lt"/>
              </a:rPr>
              <a:t> </a:t>
            </a:r>
            <a:r>
              <a:rPr lang="de-CH" sz="2000" b="1" i="1" dirty="0" err="1">
                <a:latin typeface="+mn-lt"/>
              </a:rPr>
              <a:t>vyčkával</a:t>
            </a:r>
            <a:r>
              <a:rPr lang="de-CH" sz="2000" b="1" i="1" dirty="0">
                <a:latin typeface="+mn-lt"/>
              </a:rPr>
              <a:t>, </a:t>
            </a:r>
            <a:r>
              <a:rPr lang="de-CH" sz="2000" b="1" i="1" dirty="0" err="1">
                <a:latin typeface="+mn-lt"/>
              </a:rPr>
              <a:t>aniž</a:t>
            </a:r>
            <a:r>
              <a:rPr lang="de-CH" sz="2000" b="1" i="1" dirty="0">
                <a:latin typeface="+mn-lt"/>
              </a:rPr>
              <a:t> </a:t>
            </a:r>
            <a:r>
              <a:rPr lang="de-CH" sz="2000" b="1" i="1" dirty="0" err="1">
                <a:latin typeface="+mn-lt"/>
              </a:rPr>
              <a:t>bys</a:t>
            </a:r>
            <a:r>
              <a:rPr lang="de-CH" sz="2000" b="1" i="1" dirty="0">
                <a:latin typeface="+mn-lt"/>
              </a:rPr>
              <a:t> </a:t>
            </a:r>
            <a:r>
              <a:rPr lang="de-CH" sz="2000" b="1" i="1" dirty="0" err="1">
                <a:latin typeface="+mn-lt"/>
              </a:rPr>
              <a:t>mohl</a:t>
            </a:r>
            <a:r>
              <a:rPr lang="de-CH" sz="2000" b="1" i="1" dirty="0">
                <a:latin typeface="+mn-lt"/>
              </a:rPr>
              <a:t> </a:t>
            </a:r>
            <a:r>
              <a:rPr lang="de-CH" sz="2000" b="1" i="1" dirty="0" err="1">
                <a:latin typeface="+mn-lt"/>
              </a:rPr>
              <a:t>ukázat</a:t>
            </a:r>
            <a:r>
              <a:rPr lang="de-CH" sz="2000" b="1" i="1" dirty="0">
                <a:latin typeface="+mn-lt"/>
              </a:rPr>
              <a:t> </a:t>
            </a:r>
            <a:r>
              <a:rPr lang="de-CH" sz="2000" b="1" i="1" dirty="0" err="1">
                <a:latin typeface="+mn-lt"/>
              </a:rPr>
              <a:t>svou</a:t>
            </a:r>
            <a:r>
              <a:rPr lang="de-CH" sz="2000" b="1" i="1" dirty="0">
                <a:latin typeface="+mn-lt"/>
              </a:rPr>
              <a:t> </a:t>
            </a:r>
            <a:r>
              <a:rPr lang="de-CH" sz="2000" b="1" i="1" dirty="0" err="1">
                <a:latin typeface="+mn-lt"/>
              </a:rPr>
              <a:t>statečnost</a:t>
            </a:r>
            <a:r>
              <a:rPr lang="de-CH" sz="2000" b="1" i="1" dirty="0">
                <a:latin typeface="+mn-lt"/>
              </a:rPr>
              <a:t>," </a:t>
            </a:r>
            <a:r>
              <a:rPr lang="de-CH" sz="2000" b="1" i="1" dirty="0" err="1">
                <a:latin typeface="+mn-lt"/>
              </a:rPr>
              <a:t>řekl</a:t>
            </a:r>
            <a:r>
              <a:rPr lang="de-CH" sz="2000" b="1" i="1" dirty="0">
                <a:latin typeface="+mn-lt"/>
              </a:rPr>
              <a:t> </a:t>
            </a:r>
            <a:r>
              <a:rPr lang="de-CH" sz="2000" b="1" i="1" dirty="0" err="1">
                <a:latin typeface="+mn-lt"/>
              </a:rPr>
              <a:t>mu</a:t>
            </a:r>
            <a:r>
              <a:rPr lang="de-CH" sz="2000" b="1" i="1" dirty="0">
                <a:latin typeface="+mn-lt"/>
              </a:rPr>
              <a:t>, "</a:t>
            </a:r>
            <a:r>
              <a:rPr lang="de-CH" sz="2000" b="1" i="1" dirty="0" err="1">
                <a:latin typeface="+mn-lt"/>
              </a:rPr>
              <a:t>nyní</a:t>
            </a:r>
            <a:r>
              <a:rPr lang="de-CH" sz="2000" b="1" i="1" dirty="0">
                <a:latin typeface="+mn-lt"/>
              </a:rPr>
              <a:t> </a:t>
            </a:r>
            <a:r>
              <a:rPr lang="de-CH" sz="2000" b="1" i="1" dirty="0" err="1">
                <a:latin typeface="+mn-lt"/>
              </a:rPr>
              <a:t>máš</a:t>
            </a:r>
            <a:r>
              <a:rPr lang="de-CH" sz="2000" b="1" i="1" dirty="0">
                <a:latin typeface="+mn-lt"/>
              </a:rPr>
              <a:t> </a:t>
            </a:r>
            <a:r>
              <a:rPr lang="de-CH" sz="2000" b="1" i="1" dirty="0" err="1">
                <a:latin typeface="+mn-lt"/>
              </a:rPr>
              <a:t>příležitost</a:t>
            </a:r>
            <a:r>
              <a:rPr lang="de-CH" sz="2000" b="1" i="1" dirty="0">
                <a:latin typeface="+mn-lt"/>
              </a:rPr>
              <a:t> </a:t>
            </a:r>
            <a:r>
              <a:rPr lang="de-CH" sz="2000" b="1" i="1" dirty="0" err="1">
                <a:latin typeface="+mn-lt"/>
              </a:rPr>
              <a:t>bojovat</a:t>
            </a:r>
            <a:r>
              <a:rPr lang="de-CH" sz="2000" b="1" i="1" dirty="0">
                <a:latin typeface="+mn-lt"/>
              </a:rPr>
              <a:t>; a </a:t>
            </a:r>
            <a:r>
              <a:rPr lang="de-CH" sz="2000" b="1" i="1" dirty="0" err="1">
                <a:latin typeface="+mn-lt"/>
              </a:rPr>
              <a:t>mohu</a:t>
            </a:r>
            <a:r>
              <a:rPr lang="de-CH" sz="2000" b="1" i="1" dirty="0">
                <a:latin typeface="+mn-lt"/>
              </a:rPr>
              <a:t>-li </a:t>
            </a:r>
            <a:r>
              <a:rPr lang="de-CH" sz="2000" b="1" i="1" dirty="0" err="1">
                <a:latin typeface="+mn-lt"/>
              </a:rPr>
              <a:t>ti</a:t>
            </a:r>
            <a:r>
              <a:rPr lang="de-CH" sz="2000" b="1" i="1" dirty="0">
                <a:latin typeface="+mn-lt"/>
              </a:rPr>
              <a:t> </a:t>
            </a:r>
            <a:r>
              <a:rPr lang="de-CH" sz="2000" b="1" i="1" dirty="0" err="1">
                <a:latin typeface="+mn-lt"/>
              </a:rPr>
              <a:t>dát</a:t>
            </a:r>
            <a:r>
              <a:rPr lang="de-CH" sz="2000" b="1" i="1" dirty="0">
                <a:latin typeface="+mn-lt"/>
              </a:rPr>
              <a:t> </a:t>
            </a:r>
            <a:r>
              <a:rPr lang="de-CH" sz="2000" b="1" i="1" dirty="0" err="1">
                <a:latin typeface="+mn-lt"/>
              </a:rPr>
              <a:t>radu</a:t>
            </a:r>
            <a:r>
              <a:rPr lang="de-CH" sz="2000" b="1" i="1" dirty="0">
                <a:latin typeface="+mn-lt"/>
              </a:rPr>
              <a:t>, </a:t>
            </a:r>
            <a:r>
              <a:rPr lang="de-CH" sz="2000" b="1" i="1" dirty="0" err="1">
                <a:latin typeface="+mn-lt"/>
              </a:rPr>
              <a:t>pak</a:t>
            </a:r>
            <a:r>
              <a:rPr lang="de-CH" sz="2000" b="1" i="1" dirty="0">
                <a:latin typeface="+mn-lt"/>
              </a:rPr>
              <a:t> se </a:t>
            </a:r>
            <a:r>
              <a:rPr lang="de-CH" sz="2000" b="1" i="1" dirty="0" err="1">
                <a:latin typeface="+mn-lt"/>
              </a:rPr>
              <a:t>nestavěj</a:t>
            </a:r>
            <a:r>
              <a:rPr lang="de-CH" sz="2000" b="1" i="1" dirty="0">
                <a:latin typeface="+mn-lt"/>
              </a:rPr>
              <a:t> </a:t>
            </a:r>
            <a:r>
              <a:rPr lang="de-CH" sz="2000" b="1" i="1" dirty="0" err="1">
                <a:latin typeface="+mn-lt"/>
              </a:rPr>
              <a:t>ani</a:t>
            </a:r>
            <a:r>
              <a:rPr lang="de-CH" sz="2000" b="1" i="1" dirty="0">
                <a:latin typeface="+mn-lt"/>
              </a:rPr>
              <a:t> do </a:t>
            </a:r>
            <a:r>
              <a:rPr lang="de-CH" sz="2000" b="1" i="1" dirty="0" err="1">
                <a:latin typeface="+mn-lt"/>
              </a:rPr>
              <a:t>čela</a:t>
            </a:r>
            <a:r>
              <a:rPr lang="de-CH" sz="2000" b="1" i="1" dirty="0">
                <a:latin typeface="+mn-lt"/>
              </a:rPr>
              <a:t>, </a:t>
            </a:r>
            <a:r>
              <a:rPr lang="de-CH" sz="2000" b="1" i="1" dirty="0" err="1">
                <a:latin typeface="+mn-lt"/>
              </a:rPr>
              <a:t>ani</a:t>
            </a:r>
            <a:r>
              <a:rPr lang="de-CH" sz="2000" b="1" i="1" dirty="0">
                <a:latin typeface="+mn-lt"/>
              </a:rPr>
              <a:t> do </a:t>
            </a:r>
            <a:r>
              <a:rPr lang="de-CH" sz="2000" b="1" i="1" dirty="0" err="1">
                <a:latin typeface="+mn-lt"/>
              </a:rPr>
              <a:t>týlu</a:t>
            </a:r>
            <a:r>
              <a:rPr lang="de-CH" sz="2000" b="1" i="1" dirty="0">
                <a:latin typeface="+mn-lt"/>
              </a:rPr>
              <a:t> </a:t>
            </a:r>
            <a:r>
              <a:rPr lang="de-CH" sz="2000" b="1" i="1" dirty="0" err="1">
                <a:latin typeface="+mn-lt"/>
              </a:rPr>
              <a:t>vojska</a:t>
            </a:r>
            <a:r>
              <a:rPr lang="de-CH" sz="2000" b="1" i="1" dirty="0">
                <a:latin typeface="+mn-lt"/>
              </a:rPr>
              <a:t>, </a:t>
            </a:r>
            <a:r>
              <a:rPr lang="de-CH" sz="2000" b="1" i="1" dirty="0" err="1">
                <a:latin typeface="+mn-lt"/>
              </a:rPr>
              <a:t>ale</a:t>
            </a:r>
            <a:r>
              <a:rPr lang="de-CH" sz="2000" b="1" i="1" dirty="0">
                <a:latin typeface="+mn-lt"/>
              </a:rPr>
              <a:t> do </a:t>
            </a:r>
            <a:r>
              <a:rPr lang="de-CH" sz="2000" b="1" i="1" dirty="0" err="1">
                <a:latin typeface="+mn-lt"/>
              </a:rPr>
              <a:t>jeho</a:t>
            </a:r>
            <a:r>
              <a:rPr lang="de-CH" sz="2000" b="1" i="1" dirty="0">
                <a:latin typeface="+mn-lt"/>
              </a:rPr>
              <a:t> </a:t>
            </a:r>
            <a:r>
              <a:rPr lang="de-CH" sz="2000" b="1" i="1" dirty="0" err="1">
                <a:latin typeface="+mn-lt"/>
              </a:rPr>
              <a:t>středu</a:t>
            </a:r>
            <a:r>
              <a:rPr lang="de-CH" sz="2000" b="1" i="1" dirty="0">
                <a:latin typeface="+mn-lt"/>
              </a:rPr>
              <a:t>. </a:t>
            </a:r>
            <a:r>
              <a:rPr lang="de-CH" sz="2000" b="1" i="1" dirty="0" err="1">
                <a:latin typeface="+mn-lt"/>
              </a:rPr>
              <a:t>Zkušenosti</a:t>
            </a:r>
            <a:r>
              <a:rPr lang="de-CH" sz="2000" b="1" i="1" dirty="0">
                <a:latin typeface="+mn-lt"/>
              </a:rPr>
              <a:t>, </a:t>
            </a:r>
            <a:r>
              <a:rPr lang="de-CH" sz="2000" b="1" i="1" dirty="0" err="1">
                <a:latin typeface="+mn-lt"/>
              </a:rPr>
              <a:t>které</a:t>
            </a:r>
            <a:r>
              <a:rPr lang="de-CH" sz="2000" b="1" i="1" dirty="0">
                <a:latin typeface="+mn-lt"/>
              </a:rPr>
              <a:t> </a:t>
            </a:r>
            <a:r>
              <a:rPr lang="de-CH" sz="2000" b="1" i="1" dirty="0" err="1">
                <a:latin typeface="+mn-lt"/>
              </a:rPr>
              <a:t>jsem</a:t>
            </a:r>
            <a:r>
              <a:rPr lang="de-CH" sz="2000" b="1" i="1" dirty="0">
                <a:latin typeface="+mn-lt"/>
              </a:rPr>
              <a:t> </a:t>
            </a:r>
            <a:r>
              <a:rPr lang="de-CH" sz="2000" b="1" i="1" dirty="0" err="1">
                <a:latin typeface="+mn-lt"/>
              </a:rPr>
              <a:t>získal</a:t>
            </a:r>
            <a:r>
              <a:rPr lang="de-CH" sz="2000" b="1" i="1" dirty="0">
                <a:latin typeface="+mn-lt"/>
              </a:rPr>
              <a:t> s </a:t>
            </a:r>
            <a:r>
              <a:rPr lang="de-CH" sz="2000" b="1" i="1" dirty="0" err="1">
                <a:latin typeface="+mn-lt"/>
              </a:rPr>
              <a:t>Turky</a:t>
            </a:r>
            <a:r>
              <a:rPr lang="de-CH" sz="2000" b="1" i="1" dirty="0">
                <a:latin typeface="+mn-lt"/>
              </a:rPr>
              <a:t> </a:t>
            </a:r>
            <a:r>
              <a:rPr lang="de-CH" sz="2000" b="1" i="1" dirty="0" err="1">
                <a:latin typeface="+mn-lt"/>
              </a:rPr>
              <a:t>ve</a:t>
            </a:r>
            <a:r>
              <a:rPr lang="de-CH" sz="2000" b="1" i="1" dirty="0">
                <a:latin typeface="+mn-lt"/>
              </a:rPr>
              <a:t> </a:t>
            </a:r>
            <a:r>
              <a:rPr lang="de-CH" sz="2000" b="1" i="1" dirty="0" err="1">
                <a:latin typeface="+mn-lt"/>
              </a:rPr>
              <a:t>válce</a:t>
            </a:r>
            <a:r>
              <a:rPr lang="de-CH" sz="2000" b="1" i="1" dirty="0">
                <a:latin typeface="+mn-lt"/>
              </a:rPr>
              <a:t>, </a:t>
            </a:r>
            <a:r>
              <a:rPr lang="de-CH" sz="2000" b="1" i="1" dirty="0" err="1">
                <a:latin typeface="+mn-lt"/>
              </a:rPr>
              <a:t>mě</a:t>
            </a:r>
            <a:r>
              <a:rPr lang="de-CH" sz="2000" b="1" i="1" dirty="0">
                <a:latin typeface="+mn-lt"/>
              </a:rPr>
              <a:t> </a:t>
            </a:r>
            <a:r>
              <a:rPr lang="de-CH" sz="2000" b="1" i="1" dirty="0" err="1">
                <a:latin typeface="+mn-lt"/>
              </a:rPr>
              <a:t>přesvědčily</a:t>
            </a:r>
            <a:r>
              <a:rPr lang="de-CH" sz="2000" b="1" i="1" dirty="0">
                <a:latin typeface="+mn-lt"/>
              </a:rPr>
              <a:t>, </a:t>
            </a:r>
            <a:r>
              <a:rPr lang="de-CH" sz="2000" b="1" i="1" dirty="0" err="1">
                <a:latin typeface="+mn-lt"/>
              </a:rPr>
              <a:t>že</a:t>
            </a:r>
            <a:r>
              <a:rPr lang="de-CH" sz="2000" b="1" i="1" dirty="0">
                <a:latin typeface="+mn-lt"/>
              </a:rPr>
              <a:t> </a:t>
            </a:r>
            <a:r>
              <a:rPr lang="de-CH" sz="2000" b="1" i="1" dirty="0" err="1">
                <a:latin typeface="+mn-lt"/>
              </a:rPr>
              <a:t>to</a:t>
            </a:r>
            <a:r>
              <a:rPr lang="de-CH" sz="2000" b="1" i="1" dirty="0">
                <a:latin typeface="+mn-lt"/>
              </a:rPr>
              <a:t> je </a:t>
            </a:r>
            <a:r>
              <a:rPr lang="de-CH" sz="2000" b="1" i="1" dirty="0" err="1">
                <a:latin typeface="+mn-lt"/>
              </a:rPr>
              <a:t>nejlepší</a:t>
            </a:r>
            <a:r>
              <a:rPr lang="de-CH" sz="2000" b="1" i="1" dirty="0">
                <a:latin typeface="+mn-lt"/>
              </a:rPr>
              <a:t> </a:t>
            </a:r>
            <a:r>
              <a:rPr lang="de-CH" sz="2000" b="1" i="1" dirty="0" err="1">
                <a:latin typeface="+mn-lt"/>
              </a:rPr>
              <a:t>místo</a:t>
            </a:r>
            <a:r>
              <a:rPr lang="de-CH" sz="2000" b="1" i="1" dirty="0">
                <a:latin typeface="+mn-lt"/>
              </a:rPr>
              <a:t>." [</a:t>
            </a:r>
            <a:r>
              <a:rPr lang="de-CH" sz="2000" b="1" i="1" dirty="0" err="1">
                <a:latin typeface="+mn-lt"/>
              </a:rPr>
              <a:t>Rytíř</a:t>
            </a:r>
            <a:r>
              <a:rPr lang="de-CH" sz="2000" b="1" i="1" dirty="0">
                <a:latin typeface="+mn-lt"/>
              </a:rPr>
              <a:t> </a:t>
            </a:r>
            <a:r>
              <a:rPr lang="de-CH" sz="2000" b="1" i="1" dirty="0" err="1">
                <a:latin typeface="+mn-lt"/>
              </a:rPr>
              <a:t>byl</a:t>
            </a:r>
            <a:r>
              <a:rPr lang="de-CH" sz="2000" b="1" i="1" dirty="0">
                <a:latin typeface="+mn-lt"/>
              </a:rPr>
              <a:t> </a:t>
            </a:r>
            <a:r>
              <a:rPr lang="de-CH" sz="2000" b="1" i="1" dirty="0" err="1">
                <a:latin typeface="+mn-lt"/>
              </a:rPr>
              <a:t>později</a:t>
            </a:r>
            <a:r>
              <a:rPr lang="de-CH" sz="2000" b="1" i="1" dirty="0">
                <a:latin typeface="+mn-lt"/>
              </a:rPr>
              <a:t> </a:t>
            </a:r>
            <a:r>
              <a:rPr lang="de-CH" sz="2000" b="1" i="1" dirty="0" err="1">
                <a:latin typeface="+mn-lt"/>
              </a:rPr>
              <a:t>zabit</a:t>
            </a:r>
            <a:r>
              <a:rPr lang="de-CH" sz="2000" b="1" i="1" dirty="0">
                <a:latin typeface="+mn-lt"/>
              </a:rPr>
              <a:t> v </a:t>
            </a:r>
            <a:r>
              <a:rPr lang="de-CH" sz="2000" b="1" i="1" dirty="0" err="1">
                <a:latin typeface="+mn-lt"/>
              </a:rPr>
              <a:t>bitvě</a:t>
            </a:r>
            <a:r>
              <a:rPr lang="de-CH" sz="2000" b="1" i="1" dirty="0">
                <a:latin typeface="+mn-lt"/>
              </a:rPr>
              <a:t>, </a:t>
            </a:r>
            <a:r>
              <a:rPr lang="de-CH" sz="2000" b="1" i="1" dirty="0" err="1">
                <a:latin typeface="+mn-lt"/>
              </a:rPr>
              <a:t>pravděpodobně</a:t>
            </a:r>
            <a:r>
              <a:rPr lang="de-CH" sz="2000" b="1" i="1" dirty="0">
                <a:latin typeface="+mn-lt"/>
              </a:rPr>
              <a:t> </a:t>
            </a:r>
            <a:r>
              <a:rPr lang="de-CH" sz="2000" b="1" i="1" dirty="0" err="1">
                <a:latin typeface="+mn-lt"/>
              </a:rPr>
              <a:t>hrabě</a:t>
            </a:r>
            <a:r>
              <a:rPr lang="de-CH" sz="2000" b="1" i="1" dirty="0">
                <a:latin typeface="+mn-lt"/>
              </a:rPr>
              <a:t> Robert </a:t>
            </a:r>
            <a:r>
              <a:rPr lang="de-CH" sz="2000" b="1" i="1" dirty="0" err="1">
                <a:latin typeface="+mn-lt"/>
              </a:rPr>
              <a:t>Pařížský</a:t>
            </a:r>
            <a:r>
              <a:rPr lang="de-CH" sz="2000" b="1" i="1" dirty="0">
                <a:latin typeface="+mn-lt"/>
              </a:rPr>
              <a:t>.] </a:t>
            </a:r>
            <a:r>
              <a:rPr lang="cs-CZ" sz="2000" b="1" i="1" dirty="0">
                <a:latin typeface="+mn-lt"/>
              </a:rPr>
              <a:t>“</a:t>
            </a:r>
          </a:p>
        </p:txBody>
      </p:sp>
    </p:spTree>
    <p:extLst>
      <p:ext uri="{BB962C8B-B14F-4D97-AF65-F5344CB8AC3E}">
        <p14:creationId xmlns:p14="http://schemas.microsoft.com/office/powerpoint/2010/main" val="325219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49499" y="1492476"/>
            <a:ext cx="8449333" cy="1323439"/>
          </a:xfrm>
          <a:prstGeom prst="rect">
            <a:avLst/>
          </a:prstGeom>
        </p:spPr>
        <p:txBody>
          <a:bodyPr wrap="square">
            <a:spAutoFit/>
          </a:bodyPr>
          <a:lstStyle/>
          <a:p>
            <a:endParaRPr lang="cs-CZ" b="1" dirty="0">
              <a:solidFill>
                <a:srgbClr val="800000"/>
              </a:solidFill>
              <a:latin typeface="+mn-lt"/>
            </a:endParaRPr>
          </a:p>
          <a:p>
            <a:endParaRPr lang="de-CH" sz="800" b="1" dirty="0">
              <a:solidFill>
                <a:srgbClr val="800000"/>
              </a:solidFill>
              <a:latin typeface="+mn-lt"/>
            </a:endParaRPr>
          </a:p>
          <a:p>
            <a:endParaRPr lang="cs-CZ" b="1" dirty="0">
              <a:solidFill>
                <a:srgbClr val="C00000"/>
              </a:solidFill>
              <a:latin typeface="+mn-lt"/>
            </a:endParaRPr>
          </a:p>
          <a:p>
            <a:endParaRPr lang="cs-CZ" b="1" dirty="0">
              <a:solidFill>
                <a:srgbClr val="C00000"/>
              </a:solidFill>
              <a:latin typeface="+mn-lt"/>
            </a:endParaRPr>
          </a:p>
        </p:txBody>
      </p:sp>
      <p:sp>
        <p:nvSpPr>
          <p:cNvPr id="3" name="Obdélník 2"/>
          <p:cNvSpPr/>
          <p:nvPr/>
        </p:nvSpPr>
        <p:spPr>
          <a:xfrm>
            <a:off x="301385" y="428824"/>
            <a:ext cx="9815604" cy="492443"/>
          </a:xfrm>
          <a:prstGeom prst="rect">
            <a:avLst/>
          </a:prstGeom>
        </p:spPr>
        <p:txBody>
          <a:bodyPr wrap="square">
            <a:spAutoFit/>
          </a:bodyPr>
          <a:lstStyle/>
          <a:p>
            <a:r>
              <a:rPr lang="cs-CZ" sz="1800" b="1" dirty="0">
                <a:solidFill>
                  <a:srgbClr val="0000DC"/>
                </a:solidFill>
                <a:latin typeface="+mn-lt"/>
              </a:rPr>
              <a:t>Mezi kontinuitou a obnovou </a:t>
            </a:r>
            <a:r>
              <a:rPr lang="de-AT" sz="1800" b="1" dirty="0">
                <a:solidFill>
                  <a:srgbClr val="0000DC"/>
                </a:solidFill>
                <a:latin typeface="+mn-lt"/>
              </a:rPr>
              <a:t>(c</a:t>
            </a:r>
            <a:r>
              <a:rPr lang="cs-CZ" sz="1800" b="1" dirty="0">
                <a:solidFill>
                  <a:srgbClr val="0000DC"/>
                </a:solidFill>
                <a:latin typeface="+mn-lt"/>
              </a:rPr>
              <a:t>c</a:t>
            </a:r>
            <a:r>
              <a:rPr lang="de-AT" sz="1800" b="1" dirty="0">
                <a:solidFill>
                  <a:srgbClr val="0000DC"/>
                </a:solidFill>
                <a:latin typeface="+mn-lt"/>
              </a:rPr>
              <a:t>a. 395 – ca. 700)</a:t>
            </a:r>
            <a:endParaRPr lang="cs-CZ" sz="1800" b="1" dirty="0">
              <a:solidFill>
                <a:srgbClr val="0000DC"/>
              </a:solidFill>
              <a:latin typeface="+mn-lt"/>
            </a:endParaRPr>
          </a:p>
          <a:p>
            <a:endParaRPr lang="cs-CZ" sz="800" b="1" dirty="0">
              <a:solidFill>
                <a:srgbClr val="C00000"/>
              </a:solidFill>
              <a:latin typeface="+mn-lt"/>
            </a:endParaRPr>
          </a:p>
        </p:txBody>
      </p:sp>
      <p:sp>
        <p:nvSpPr>
          <p:cNvPr id="4" name="Rechteck 2"/>
          <p:cNvSpPr/>
          <p:nvPr/>
        </p:nvSpPr>
        <p:spPr>
          <a:xfrm>
            <a:off x="301385" y="40807"/>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pic>
        <p:nvPicPr>
          <p:cNvPr id="5" name="Picture 2" descr="https://upload.wikimedia.org/wikipedia/commons/4/49/Theodosius_I%27s_empi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 y="933359"/>
            <a:ext cx="3620590" cy="26115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ovéPole 12">
            <a:extLst>
              <a:ext uri="{FF2B5EF4-FFF2-40B4-BE49-F238E27FC236}">
                <a16:creationId xmlns:a16="http://schemas.microsoft.com/office/drawing/2014/main" id="{D0295904-0723-154F-3760-BED2FD84C3AD}"/>
              </a:ext>
            </a:extLst>
          </p:cNvPr>
          <p:cNvSpPr txBox="1"/>
          <p:nvPr/>
        </p:nvSpPr>
        <p:spPr>
          <a:xfrm>
            <a:off x="77337" y="3603692"/>
            <a:ext cx="2840910" cy="646331"/>
          </a:xfrm>
          <a:prstGeom prst="rect">
            <a:avLst/>
          </a:prstGeom>
          <a:solidFill>
            <a:schemeClr val="bg1"/>
          </a:solidFill>
          <a:ln>
            <a:solidFill>
              <a:schemeClr val="accent1">
                <a:lumMod val="60000"/>
                <a:lumOff val="40000"/>
              </a:schemeClr>
            </a:solidFill>
          </a:ln>
        </p:spPr>
        <p:txBody>
          <a:bodyPr wrap="square">
            <a:spAutoFit/>
          </a:bodyPr>
          <a:lstStyle/>
          <a:p>
            <a:r>
              <a:rPr lang="cs-CZ" sz="1200" b="1" dirty="0">
                <a:latin typeface="+mn-lt"/>
              </a:rPr>
              <a:t>Rozdělení Římské říše na východní a západní část </a:t>
            </a:r>
            <a:r>
              <a:rPr lang="cs-CZ" sz="1200" b="1" dirty="0">
                <a:highlight>
                  <a:srgbClr val="FFFF00"/>
                </a:highlight>
                <a:latin typeface="+mn-lt"/>
              </a:rPr>
              <a:t>za vlády císaře Theodosia (395).</a:t>
            </a:r>
          </a:p>
        </p:txBody>
      </p:sp>
      <p:sp>
        <p:nvSpPr>
          <p:cNvPr id="7" name="Rechteck 9"/>
          <p:cNvSpPr/>
          <p:nvPr/>
        </p:nvSpPr>
        <p:spPr>
          <a:xfrm>
            <a:off x="3685667" y="923257"/>
            <a:ext cx="3326552" cy="369332"/>
          </a:xfrm>
          <a:prstGeom prst="rect">
            <a:avLst/>
          </a:prstGeom>
          <a:solidFill>
            <a:srgbClr val="CCECFF"/>
          </a:solidFill>
        </p:spPr>
        <p:txBody>
          <a:bodyPr wrap="none">
            <a:spAutoFit/>
          </a:bodyPr>
          <a:lstStyle/>
          <a:p>
            <a:r>
              <a:rPr lang="de-DE" sz="1800" b="1" dirty="0" err="1">
                <a:solidFill>
                  <a:srgbClr val="0070C0"/>
                </a:solidFill>
                <a:latin typeface="+mn-lt"/>
              </a:rPr>
              <a:t>Byzan</a:t>
            </a:r>
            <a:r>
              <a:rPr lang="cs-CZ" sz="1800" b="1" dirty="0">
                <a:solidFill>
                  <a:srgbClr val="0070C0"/>
                </a:solidFill>
                <a:latin typeface="+mn-lt"/>
              </a:rPr>
              <a:t>c nebo východní Řím</a:t>
            </a:r>
            <a:r>
              <a:rPr lang="de-DE" sz="1800" b="1" dirty="0">
                <a:solidFill>
                  <a:srgbClr val="0070C0"/>
                </a:solidFill>
                <a:latin typeface="+mn-lt"/>
              </a:rPr>
              <a:t>?</a:t>
            </a:r>
          </a:p>
        </p:txBody>
      </p:sp>
      <p:sp>
        <p:nvSpPr>
          <p:cNvPr id="8" name="Rechteck 13"/>
          <p:cNvSpPr/>
          <p:nvPr/>
        </p:nvSpPr>
        <p:spPr>
          <a:xfrm>
            <a:off x="3813566" y="3718579"/>
            <a:ext cx="8378433" cy="3046988"/>
          </a:xfrm>
          <a:prstGeom prst="rect">
            <a:avLst/>
          </a:prstGeom>
          <a:solidFill>
            <a:schemeClr val="accent1">
              <a:lumMod val="20000"/>
              <a:lumOff val="80000"/>
            </a:schemeClr>
          </a:solidFill>
        </p:spPr>
        <p:txBody>
          <a:bodyPr wrap="square">
            <a:spAutoFit/>
          </a:bodyPr>
          <a:lstStyle/>
          <a:p>
            <a:r>
              <a:rPr lang="cs-CZ" sz="1600" b="1" dirty="0" err="1">
                <a:latin typeface="+mn-lt"/>
              </a:rPr>
              <a:t>D</a:t>
            </a:r>
            <a:r>
              <a:rPr lang="de-DE" sz="1600" b="1" dirty="0" err="1">
                <a:latin typeface="+mn-lt"/>
              </a:rPr>
              <a:t>ějiny</a:t>
            </a:r>
            <a:r>
              <a:rPr lang="de-DE" sz="1600" b="1" dirty="0">
                <a:latin typeface="+mn-lt"/>
              </a:rPr>
              <a:t> </a:t>
            </a:r>
            <a:r>
              <a:rPr lang="de-DE" sz="1600" b="1" dirty="0" err="1">
                <a:latin typeface="+mn-lt"/>
              </a:rPr>
              <a:t>Byzantské</a:t>
            </a:r>
            <a:r>
              <a:rPr lang="de-DE" sz="1600" b="1" dirty="0">
                <a:latin typeface="+mn-lt"/>
              </a:rPr>
              <a:t> </a:t>
            </a:r>
            <a:r>
              <a:rPr lang="de-DE" sz="1600" b="1" dirty="0" err="1">
                <a:latin typeface="+mn-lt"/>
              </a:rPr>
              <a:t>říše</a:t>
            </a:r>
            <a:r>
              <a:rPr lang="de-DE" sz="1600" b="1" dirty="0">
                <a:latin typeface="+mn-lt"/>
              </a:rPr>
              <a:t> </a:t>
            </a:r>
            <a:r>
              <a:rPr lang="cs-CZ" sz="1600" b="1" dirty="0">
                <a:latin typeface="+mn-lt"/>
              </a:rPr>
              <a:t>se </a:t>
            </a:r>
            <a:r>
              <a:rPr lang="de-DE" sz="1600" b="1" dirty="0" err="1">
                <a:latin typeface="+mn-lt"/>
              </a:rPr>
              <a:t>dělí</a:t>
            </a:r>
            <a:r>
              <a:rPr lang="de-DE" sz="1600" b="1" dirty="0">
                <a:latin typeface="+mn-lt"/>
              </a:rPr>
              <a:t> na </a:t>
            </a:r>
            <a:r>
              <a:rPr lang="de-DE" sz="1600" b="1" dirty="0" err="1">
                <a:latin typeface="+mn-lt"/>
              </a:rPr>
              <a:t>tři</a:t>
            </a:r>
            <a:r>
              <a:rPr lang="de-DE" sz="1600" b="1" dirty="0">
                <a:latin typeface="+mn-lt"/>
              </a:rPr>
              <a:t> </a:t>
            </a:r>
            <a:r>
              <a:rPr lang="cs-CZ" sz="1600" b="1" dirty="0">
                <a:latin typeface="+mn-lt"/>
              </a:rPr>
              <a:t>epochy</a:t>
            </a:r>
            <a:r>
              <a:rPr lang="de-DE" sz="1600" b="1" dirty="0">
                <a:latin typeface="+mn-lt"/>
              </a:rPr>
              <a:t>: </a:t>
            </a:r>
            <a:endParaRPr lang="cs-CZ" sz="1600" b="1" dirty="0">
              <a:latin typeface="+mn-lt"/>
            </a:endParaRPr>
          </a:p>
          <a:p>
            <a:endParaRPr lang="cs-CZ" sz="1600" dirty="0">
              <a:latin typeface="+mn-lt"/>
            </a:endParaRPr>
          </a:p>
          <a:p>
            <a:pPr marL="285750" indent="-285750">
              <a:buFont typeface="Arial" panose="020B0604020202020204" pitchFamily="34" charset="0"/>
              <a:buChar char="•"/>
            </a:pPr>
            <a:r>
              <a:rPr lang="cs-CZ" sz="1600" b="1" dirty="0">
                <a:solidFill>
                  <a:schemeClr val="accent1">
                    <a:lumMod val="75000"/>
                  </a:schemeClr>
                </a:solidFill>
                <a:latin typeface="+mn-lt"/>
              </a:rPr>
              <a:t>P</a:t>
            </a:r>
            <a:r>
              <a:rPr lang="de-DE" sz="1600" b="1" dirty="0" err="1">
                <a:solidFill>
                  <a:schemeClr val="accent1">
                    <a:lumMod val="75000"/>
                  </a:schemeClr>
                </a:solidFill>
                <a:latin typeface="+mn-lt"/>
              </a:rPr>
              <a:t>ozdně</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antické</a:t>
            </a:r>
            <a:r>
              <a:rPr lang="de-DE" sz="1600" b="1" dirty="0">
                <a:solidFill>
                  <a:schemeClr val="accent1">
                    <a:lumMod val="75000"/>
                  </a:schemeClr>
                </a:solidFill>
                <a:latin typeface="+mn-lt"/>
              </a:rPr>
              <a:t> a </a:t>
            </a:r>
            <a:r>
              <a:rPr lang="de-DE" sz="1600" b="1" dirty="0" err="1">
                <a:solidFill>
                  <a:schemeClr val="accent1">
                    <a:lumMod val="75000"/>
                  </a:schemeClr>
                </a:solidFill>
                <a:latin typeface="+mn-lt"/>
              </a:rPr>
              <a:t>raně</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byzantské</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období</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cca</a:t>
            </a:r>
            <a:r>
              <a:rPr lang="cs-CZ" sz="1600" b="1" dirty="0">
                <a:solidFill>
                  <a:schemeClr val="accent1">
                    <a:lumMod val="75000"/>
                  </a:schemeClr>
                </a:solidFill>
                <a:latin typeface="+mn-lt"/>
              </a:rPr>
              <a:t>.</a:t>
            </a:r>
            <a:r>
              <a:rPr lang="de-DE" sz="1600" b="1" dirty="0">
                <a:solidFill>
                  <a:schemeClr val="accent1">
                    <a:lumMod val="75000"/>
                  </a:schemeClr>
                </a:solidFill>
                <a:latin typeface="+mn-lt"/>
              </a:rPr>
              <a:t> 300 </a:t>
            </a:r>
            <a:r>
              <a:rPr lang="de-DE" sz="1600" b="1" dirty="0" err="1">
                <a:solidFill>
                  <a:schemeClr val="accent1">
                    <a:lumMod val="75000"/>
                  </a:schemeClr>
                </a:solidFill>
                <a:latin typeface="+mn-lt"/>
              </a:rPr>
              <a:t>až</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polovina</a:t>
            </a:r>
            <a:r>
              <a:rPr lang="de-DE" sz="1600" b="1" dirty="0">
                <a:solidFill>
                  <a:schemeClr val="accent1">
                    <a:lumMod val="75000"/>
                  </a:schemeClr>
                </a:solidFill>
                <a:latin typeface="+mn-lt"/>
              </a:rPr>
              <a:t> 7. </a:t>
            </a:r>
            <a:r>
              <a:rPr lang="de-DE" sz="1600" b="1" dirty="0" err="1">
                <a:solidFill>
                  <a:schemeClr val="accent1">
                    <a:lumMod val="75000"/>
                  </a:schemeClr>
                </a:solidFill>
                <a:latin typeface="+mn-lt"/>
              </a:rPr>
              <a:t>století</a:t>
            </a:r>
            <a:r>
              <a:rPr lang="de-DE" sz="1600" b="1" dirty="0">
                <a:solidFill>
                  <a:schemeClr val="accent1">
                    <a:lumMod val="75000"/>
                  </a:schemeClr>
                </a:solidFill>
                <a:latin typeface="+mn-lt"/>
              </a:rPr>
              <a:t>), </a:t>
            </a:r>
            <a:r>
              <a:rPr lang="de-DE" sz="1600" dirty="0" err="1">
                <a:latin typeface="+mn-lt"/>
              </a:rPr>
              <a:t>stále</a:t>
            </a:r>
            <a:r>
              <a:rPr lang="de-DE" sz="1600" dirty="0">
                <a:latin typeface="+mn-lt"/>
              </a:rPr>
              <a:t> </a:t>
            </a:r>
            <a:r>
              <a:rPr lang="de-DE" sz="1600" dirty="0" err="1">
                <a:latin typeface="+mn-lt"/>
              </a:rPr>
              <a:t>ještě</a:t>
            </a:r>
            <a:r>
              <a:rPr lang="de-DE" sz="1600" dirty="0">
                <a:latin typeface="+mn-lt"/>
              </a:rPr>
              <a:t> </a:t>
            </a:r>
            <a:r>
              <a:rPr lang="de-DE" sz="1600" dirty="0" err="1">
                <a:latin typeface="+mn-lt"/>
              </a:rPr>
              <a:t>východní</a:t>
            </a:r>
            <a:r>
              <a:rPr lang="de-DE" sz="1600" dirty="0">
                <a:latin typeface="+mn-lt"/>
              </a:rPr>
              <a:t> </a:t>
            </a:r>
            <a:r>
              <a:rPr lang="de-DE" sz="1600" dirty="0" err="1">
                <a:latin typeface="+mn-lt"/>
              </a:rPr>
              <a:t>polovina</a:t>
            </a:r>
            <a:r>
              <a:rPr lang="de-DE" sz="1600" dirty="0">
                <a:latin typeface="+mn-lt"/>
              </a:rPr>
              <a:t> Imperium Romanum, a </a:t>
            </a:r>
            <a:r>
              <a:rPr lang="de-DE" sz="1600" dirty="0" err="1">
                <a:latin typeface="+mn-lt"/>
              </a:rPr>
              <a:t>tedy</a:t>
            </a:r>
            <a:r>
              <a:rPr lang="de-DE" sz="1600" dirty="0">
                <a:latin typeface="+mn-lt"/>
              </a:rPr>
              <a:t> </a:t>
            </a:r>
            <a:r>
              <a:rPr lang="de-DE" sz="1600" dirty="0" err="1">
                <a:latin typeface="+mn-lt"/>
              </a:rPr>
              <a:t>starořímská</a:t>
            </a:r>
            <a:r>
              <a:rPr lang="de-DE" sz="1600" dirty="0">
                <a:latin typeface="+mn-lt"/>
              </a:rPr>
              <a:t> </a:t>
            </a:r>
            <a:r>
              <a:rPr lang="de-DE" sz="1600" dirty="0" err="1">
                <a:latin typeface="+mn-lt"/>
              </a:rPr>
              <a:t>velmoc</a:t>
            </a:r>
            <a:r>
              <a:rPr lang="cs-CZ" sz="1600" dirty="0">
                <a:latin typeface="+mn-lt"/>
              </a:rPr>
              <a:t>, která ovládá </a:t>
            </a:r>
            <a:r>
              <a:rPr lang="de-DE" sz="1600" dirty="0" err="1">
                <a:latin typeface="+mn-lt"/>
              </a:rPr>
              <a:t>veškeré</a:t>
            </a:r>
            <a:r>
              <a:rPr lang="de-DE" sz="1600" dirty="0">
                <a:latin typeface="+mn-lt"/>
              </a:rPr>
              <a:t> </a:t>
            </a:r>
            <a:r>
              <a:rPr lang="de-DE" sz="1600" dirty="0" err="1">
                <a:latin typeface="+mn-lt"/>
              </a:rPr>
              <a:t>východní</a:t>
            </a:r>
            <a:r>
              <a:rPr lang="de-DE" sz="1600" dirty="0">
                <a:latin typeface="+mn-lt"/>
              </a:rPr>
              <a:t> </a:t>
            </a:r>
            <a:r>
              <a:rPr lang="de-DE" sz="1600" dirty="0" err="1">
                <a:latin typeface="+mn-lt"/>
              </a:rPr>
              <a:t>Středomoří</a:t>
            </a:r>
            <a:endParaRPr lang="cs-CZ" sz="1600" dirty="0">
              <a:latin typeface="+mn-lt"/>
            </a:endParaRPr>
          </a:p>
          <a:p>
            <a:endParaRPr lang="cs-CZ" sz="1600" dirty="0">
              <a:latin typeface="+mn-lt"/>
            </a:endParaRPr>
          </a:p>
          <a:p>
            <a:pPr marL="285750" indent="-285750">
              <a:buFont typeface="Arial" panose="020B0604020202020204" pitchFamily="34" charset="0"/>
              <a:buChar char="•"/>
            </a:pPr>
            <a:r>
              <a:rPr lang="de-DE" sz="1600" b="1" dirty="0" err="1">
                <a:solidFill>
                  <a:schemeClr val="accent1">
                    <a:lumMod val="75000"/>
                  </a:schemeClr>
                </a:solidFill>
                <a:latin typeface="+mn-lt"/>
              </a:rPr>
              <a:t>Střední</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byzantské</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období</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od</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poloviny</a:t>
            </a:r>
            <a:r>
              <a:rPr lang="de-DE" sz="1600" b="1" dirty="0">
                <a:solidFill>
                  <a:schemeClr val="accent1">
                    <a:lumMod val="75000"/>
                  </a:schemeClr>
                </a:solidFill>
                <a:latin typeface="+mn-lt"/>
              </a:rPr>
              <a:t> 7. </a:t>
            </a:r>
            <a:r>
              <a:rPr lang="de-DE" sz="1600" b="1" dirty="0" err="1">
                <a:solidFill>
                  <a:schemeClr val="accent1">
                    <a:lumMod val="75000"/>
                  </a:schemeClr>
                </a:solidFill>
                <a:latin typeface="+mn-lt"/>
              </a:rPr>
              <a:t>století</a:t>
            </a:r>
            <a:r>
              <a:rPr lang="de-DE" sz="1600" b="1" dirty="0">
                <a:solidFill>
                  <a:schemeClr val="accent1">
                    <a:lumMod val="75000"/>
                  </a:schemeClr>
                </a:solidFill>
                <a:latin typeface="+mn-lt"/>
              </a:rPr>
              <a:t> do </a:t>
            </a:r>
            <a:r>
              <a:rPr lang="de-DE" sz="1600" b="1" dirty="0" err="1">
                <a:solidFill>
                  <a:schemeClr val="accent1">
                    <a:lumMod val="75000"/>
                  </a:schemeClr>
                </a:solidFill>
                <a:latin typeface="+mn-lt"/>
              </a:rPr>
              <a:t>roku</a:t>
            </a:r>
            <a:r>
              <a:rPr lang="de-DE" sz="1600" b="1" dirty="0">
                <a:solidFill>
                  <a:schemeClr val="accent1">
                    <a:lumMod val="75000"/>
                  </a:schemeClr>
                </a:solidFill>
                <a:latin typeface="+mn-lt"/>
              </a:rPr>
              <a:t> 1204/1261), </a:t>
            </a:r>
            <a:r>
              <a:rPr lang="de-DE" sz="1600" dirty="0" err="1">
                <a:latin typeface="+mn-lt"/>
              </a:rPr>
              <a:t>po</a:t>
            </a:r>
            <a:r>
              <a:rPr lang="de-DE" sz="1600" dirty="0">
                <a:latin typeface="+mn-lt"/>
              </a:rPr>
              <a:t> </a:t>
            </a:r>
            <a:r>
              <a:rPr lang="de-DE" sz="1600" dirty="0" err="1">
                <a:latin typeface="+mn-lt"/>
              </a:rPr>
              <a:t>velkých</a:t>
            </a:r>
            <a:r>
              <a:rPr lang="de-DE" sz="1600" dirty="0">
                <a:latin typeface="+mn-lt"/>
              </a:rPr>
              <a:t> </a:t>
            </a:r>
            <a:r>
              <a:rPr lang="de-DE" sz="1600" dirty="0" err="1">
                <a:latin typeface="+mn-lt"/>
              </a:rPr>
              <a:t>územních</a:t>
            </a:r>
            <a:r>
              <a:rPr lang="de-DE" sz="1600" dirty="0">
                <a:latin typeface="+mn-lt"/>
              </a:rPr>
              <a:t> </a:t>
            </a:r>
            <a:r>
              <a:rPr lang="de-DE" sz="1600" dirty="0" err="1">
                <a:latin typeface="+mn-lt"/>
              </a:rPr>
              <a:t>ztrátách</a:t>
            </a:r>
            <a:r>
              <a:rPr lang="de-DE" sz="1600" dirty="0">
                <a:latin typeface="+mn-lt"/>
              </a:rPr>
              <a:t> se</a:t>
            </a:r>
            <a:r>
              <a:rPr lang="cs-CZ" sz="1600" dirty="0">
                <a:latin typeface="+mn-lt"/>
              </a:rPr>
              <a:t> </a:t>
            </a:r>
            <a:r>
              <a:rPr lang="de-DE" sz="1600" dirty="0" err="1">
                <a:latin typeface="+mn-lt"/>
              </a:rPr>
              <a:t>říše</a:t>
            </a:r>
            <a:r>
              <a:rPr lang="de-DE" sz="1600" dirty="0">
                <a:latin typeface="+mn-lt"/>
              </a:rPr>
              <a:t> </a:t>
            </a:r>
            <a:r>
              <a:rPr lang="de-DE" sz="1600" dirty="0" err="1">
                <a:latin typeface="+mn-lt"/>
              </a:rPr>
              <a:t>konsoliduje</a:t>
            </a:r>
            <a:r>
              <a:rPr lang="cs-CZ" sz="1600" dirty="0">
                <a:latin typeface="+mn-lt"/>
              </a:rPr>
              <a:t> jako stát pod vedením řeckého poloostrova </a:t>
            </a:r>
            <a:r>
              <a:rPr lang="de-DE" sz="1600" dirty="0">
                <a:latin typeface="+mn-lt"/>
              </a:rPr>
              <a:t>a </a:t>
            </a:r>
            <a:r>
              <a:rPr lang="de-DE" sz="1600" dirty="0" err="1">
                <a:latin typeface="+mn-lt"/>
              </a:rPr>
              <a:t>opět</a:t>
            </a:r>
            <a:r>
              <a:rPr lang="de-DE" sz="1600" dirty="0">
                <a:latin typeface="+mn-lt"/>
              </a:rPr>
              <a:t> se </a:t>
            </a:r>
            <a:r>
              <a:rPr lang="de-DE" sz="1600" dirty="0" err="1">
                <a:latin typeface="+mn-lt"/>
              </a:rPr>
              <a:t>stává</a:t>
            </a:r>
            <a:r>
              <a:rPr lang="de-DE" sz="1600" dirty="0">
                <a:latin typeface="+mn-lt"/>
              </a:rPr>
              <a:t> </a:t>
            </a:r>
            <a:r>
              <a:rPr lang="de-DE" sz="1600" dirty="0" err="1">
                <a:latin typeface="+mn-lt"/>
              </a:rPr>
              <a:t>významným</a:t>
            </a:r>
            <a:r>
              <a:rPr lang="de-DE" sz="1600" dirty="0">
                <a:latin typeface="+mn-lt"/>
              </a:rPr>
              <a:t> </a:t>
            </a:r>
            <a:r>
              <a:rPr lang="de-DE" sz="1600" dirty="0" err="1">
                <a:latin typeface="+mn-lt"/>
              </a:rPr>
              <a:t>mocenským</a:t>
            </a:r>
            <a:r>
              <a:rPr lang="de-DE" sz="1600" dirty="0">
                <a:latin typeface="+mn-lt"/>
              </a:rPr>
              <a:t> </a:t>
            </a:r>
            <a:r>
              <a:rPr lang="de-DE" sz="1600" dirty="0" err="1">
                <a:latin typeface="+mn-lt"/>
              </a:rPr>
              <a:t>faktorem</a:t>
            </a:r>
            <a:r>
              <a:rPr lang="de-DE" sz="1600" dirty="0">
                <a:latin typeface="+mn-lt"/>
              </a:rPr>
              <a:t> </a:t>
            </a:r>
            <a:r>
              <a:rPr lang="de-DE" sz="1600" dirty="0" err="1">
                <a:latin typeface="+mn-lt"/>
              </a:rPr>
              <a:t>ve</a:t>
            </a:r>
            <a:r>
              <a:rPr lang="de-DE" sz="1600" dirty="0">
                <a:latin typeface="+mn-lt"/>
              </a:rPr>
              <a:t> </a:t>
            </a:r>
            <a:r>
              <a:rPr lang="de-DE" sz="1600" dirty="0" err="1">
                <a:latin typeface="+mn-lt"/>
              </a:rPr>
              <a:t>Středomoří</a:t>
            </a:r>
            <a:endParaRPr lang="cs-CZ" sz="1600" dirty="0">
              <a:latin typeface="+mn-lt"/>
            </a:endParaRPr>
          </a:p>
          <a:p>
            <a:endParaRPr lang="cs-CZ" sz="1600" b="1" dirty="0">
              <a:solidFill>
                <a:schemeClr val="accent1">
                  <a:lumMod val="75000"/>
                </a:schemeClr>
              </a:solidFill>
              <a:latin typeface="+mn-lt"/>
            </a:endParaRPr>
          </a:p>
          <a:p>
            <a:pPr marL="285750" indent="-285750">
              <a:buFont typeface="Arial" panose="020B0604020202020204" pitchFamily="34" charset="0"/>
              <a:buChar char="•"/>
            </a:pPr>
            <a:r>
              <a:rPr lang="de-DE" sz="1600" b="1" dirty="0" err="1">
                <a:solidFill>
                  <a:schemeClr val="accent1">
                    <a:lumMod val="75000"/>
                  </a:schemeClr>
                </a:solidFill>
                <a:latin typeface="+mn-lt"/>
              </a:rPr>
              <a:t>Pozdně</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byzantské</a:t>
            </a:r>
            <a:r>
              <a:rPr lang="de-DE" sz="1600" b="1" dirty="0">
                <a:solidFill>
                  <a:schemeClr val="accent1">
                    <a:lumMod val="75000"/>
                  </a:schemeClr>
                </a:solidFill>
                <a:latin typeface="+mn-lt"/>
              </a:rPr>
              <a:t> </a:t>
            </a:r>
            <a:r>
              <a:rPr lang="de-DE" sz="1600" b="1" dirty="0" err="1">
                <a:solidFill>
                  <a:schemeClr val="accent1">
                    <a:lumMod val="75000"/>
                  </a:schemeClr>
                </a:solidFill>
                <a:latin typeface="+mn-lt"/>
              </a:rPr>
              <a:t>období</a:t>
            </a:r>
            <a:r>
              <a:rPr lang="de-DE" sz="1600" b="1" dirty="0">
                <a:solidFill>
                  <a:schemeClr val="accent1">
                    <a:lumMod val="75000"/>
                  </a:schemeClr>
                </a:solidFill>
                <a:latin typeface="+mn-lt"/>
              </a:rPr>
              <a:t> (1204/1261 </a:t>
            </a:r>
            <a:r>
              <a:rPr lang="de-DE" sz="1600" b="1" dirty="0" err="1">
                <a:solidFill>
                  <a:schemeClr val="accent1">
                    <a:lumMod val="75000"/>
                  </a:schemeClr>
                </a:solidFill>
                <a:latin typeface="+mn-lt"/>
              </a:rPr>
              <a:t>až</a:t>
            </a:r>
            <a:r>
              <a:rPr lang="de-DE" sz="1600" b="1" dirty="0">
                <a:solidFill>
                  <a:schemeClr val="accent1">
                    <a:lumMod val="75000"/>
                  </a:schemeClr>
                </a:solidFill>
                <a:latin typeface="+mn-lt"/>
              </a:rPr>
              <a:t> 1453</a:t>
            </a:r>
            <a:r>
              <a:rPr lang="de-DE" sz="1600" dirty="0">
                <a:latin typeface="+mn-lt"/>
              </a:rPr>
              <a:t>), </a:t>
            </a:r>
            <a:r>
              <a:rPr lang="de-DE" sz="1600" dirty="0" err="1">
                <a:latin typeface="+mn-lt"/>
              </a:rPr>
              <a:t>říše</a:t>
            </a:r>
            <a:r>
              <a:rPr lang="de-DE" sz="1600" dirty="0">
                <a:latin typeface="+mn-lt"/>
              </a:rPr>
              <a:t> se </a:t>
            </a:r>
            <a:r>
              <a:rPr lang="de-DE" sz="1600" dirty="0" err="1">
                <a:latin typeface="+mn-lt"/>
              </a:rPr>
              <a:t>scvrkává</a:t>
            </a:r>
            <a:r>
              <a:rPr lang="de-DE" sz="1600" dirty="0">
                <a:latin typeface="+mn-lt"/>
              </a:rPr>
              <a:t> na </a:t>
            </a:r>
            <a:r>
              <a:rPr lang="de-DE" sz="1600" dirty="0" err="1">
                <a:latin typeface="+mn-lt"/>
              </a:rPr>
              <a:t>městský</a:t>
            </a:r>
            <a:r>
              <a:rPr lang="de-DE" sz="1600" dirty="0">
                <a:latin typeface="+mn-lt"/>
              </a:rPr>
              <a:t> </a:t>
            </a:r>
            <a:r>
              <a:rPr lang="de-DE" sz="1600" dirty="0" err="1">
                <a:latin typeface="+mn-lt"/>
              </a:rPr>
              <a:t>stát</a:t>
            </a:r>
            <a:r>
              <a:rPr lang="de-DE" sz="1600" dirty="0">
                <a:latin typeface="+mn-lt"/>
              </a:rPr>
              <a:t>, </a:t>
            </a:r>
            <a:r>
              <a:rPr lang="de-DE" sz="1600" dirty="0" err="1">
                <a:latin typeface="+mn-lt"/>
              </a:rPr>
              <a:t>přestává</a:t>
            </a:r>
            <a:r>
              <a:rPr lang="de-DE" sz="1600" dirty="0">
                <a:latin typeface="+mn-lt"/>
              </a:rPr>
              <a:t> </a:t>
            </a:r>
            <a:r>
              <a:rPr lang="de-DE" sz="1600" dirty="0" err="1">
                <a:latin typeface="+mn-lt"/>
              </a:rPr>
              <a:t>hrát</a:t>
            </a:r>
            <a:r>
              <a:rPr lang="de-DE" sz="1600" dirty="0">
                <a:latin typeface="+mn-lt"/>
              </a:rPr>
              <a:t> </a:t>
            </a:r>
            <a:r>
              <a:rPr lang="de-DE" sz="1600" dirty="0" err="1">
                <a:latin typeface="+mn-lt"/>
              </a:rPr>
              <a:t>politickou</a:t>
            </a:r>
            <a:r>
              <a:rPr lang="de-DE" sz="1600" dirty="0">
                <a:latin typeface="+mn-lt"/>
              </a:rPr>
              <a:t> </a:t>
            </a:r>
            <a:r>
              <a:rPr lang="de-DE" sz="1600" dirty="0" err="1">
                <a:latin typeface="+mn-lt"/>
              </a:rPr>
              <a:t>roli</a:t>
            </a:r>
            <a:r>
              <a:rPr lang="cs-CZ" sz="1600" dirty="0">
                <a:latin typeface="+mn-lt"/>
              </a:rPr>
              <a:t>, stává se regionální mocí</a:t>
            </a:r>
            <a:endParaRPr lang="de-DE" sz="1600" dirty="0">
              <a:latin typeface="+mn-lt"/>
            </a:endParaRPr>
          </a:p>
        </p:txBody>
      </p:sp>
      <p:sp>
        <p:nvSpPr>
          <p:cNvPr id="9" name="Rechteck 14"/>
          <p:cNvSpPr/>
          <p:nvPr/>
        </p:nvSpPr>
        <p:spPr>
          <a:xfrm>
            <a:off x="3825079" y="1264837"/>
            <a:ext cx="6096000" cy="584775"/>
          </a:xfrm>
          <a:prstGeom prst="rect">
            <a:avLst/>
          </a:prstGeom>
        </p:spPr>
        <p:txBody>
          <a:bodyPr>
            <a:spAutoFit/>
          </a:bodyPr>
          <a:lstStyle/>
          <a:p>
            <a:r>
              <a:rPr lang="de-AT" sz="1600" b="1" dirty="0" err="1">
                <a:latin typeface="+mn-lt"/>
              </a:rPr>
              <a:t>Byzantská</a:t>
            </a:r>
            <a:r>
              <a:rPr lang="de-AT" sz="1600" b="1" dirty="0">
                <a:latin typeface="+mn-lt"/>
              </a:rPr>
              <a:t> </a:t>
            </a:r>
            <a:r>
              <a:rPr lang="de-AT" sz="1600" b="1" dirty="0" err="1">
                <a:latin typeface="+mn-lt"/>
              </a:rPr>
              <a:t>říše</a:t>
            </a:r>
            <a:r>
              <a:rPr lang="de-AT" sz="1600" b="1" dirty="0">
                <a:latin typeface="+mn-lt"/>
              </a:rPr>
              <a:t>: </a:t>
            </a:r>
            <a:r>
              <a:rPr lang="de-AT" sz="1600" b="1" dirty="0" err="1">
                <a:latin typeface="+mn-lt"/>
              </a:rPr>
              <a:t>směs</a:t>
            </a:r>
            <a:r>
              <a:rPr lang="de-AT" sz="1600" b="1" dirty="0">
                <a:latin typeface="+mn-lt"/>
              </a:rPr>
              <a:t> </a:t>
            </a:r>
            <a:r>
              <a:rPr lang="de-AT" sz="1600" b="1" dirty="0" err="1">
                <a:latin typeface="+mn-lt"/>
              </a:rPr>
              <a:t>římského</a:t>
            </a:r>
            <a:r>
              <a:rPr lang="de-AT" sz="1600" b="1" dirty="0">
                <a:latin typeface="+mn-lt"/>
              </a:rPr>
              <a:t> </a:t>
            </a:r>
            <a:r>
              <a:rPr lang="de-AT" sz="1600" b="1" dirty="0" err="1">
                <a:latin typeface="+mn-lt"/>
              </a:rPr>
              <a:t>státu</a:t>
            </a:r>
            <a:r>
              <a:rPr lang="de-AT" sz="1600" b="1" dirty="0">
                <a:latin typeface="+mn-lt"/>
              </a:rPr>
              <a:t>, </a:t>
            </a:r>
            <a:r>
              <a:rPr lang="de-AT" sz="1600" b="1" dirty="0" err="1">
                <a:latin typeface="+mn-lt"/>
              </a:rPr>
              <a:t>řecké</a:t>
            </a:r>
            <a:r>
              <a:rPr lang="de-AT" sz="1600" b="1" dirty="0">
                <a:latin typeface="+mn-lt"/>
              </a:rPr>
              <a:t> </a:t>
            </a:r>
            <a:r>
              <a:rPr lang="de-AT" sz="1600" b="1" dirty="0" err="1">
                <a:latin typeface="+mn-lt"/>
              </a:rPr>
              <a:t>kultury</a:t>
            </a:r>
            <a:r>
              <a:rPr lang="de-AT" sz="1600" b="1" dirty="0">
                <a:latin typeface="+mn-lt"/>
              </a:rPr>
              <a:t> a </a:t>
            </a:r>
            <a:r>
              <a:rPr lang="de-AT" sz="1600" b="1" dirty="0" err="1">
                <a:latin typeface="+mn-lt"/>
              </a:rPr>
              <a:t>křesťanské</a:t>
            </a:r>
            <a:r>
              <a:rPr lang="de-AT" sz="1600" b="1" dirty="0">
                <a:latin typeface="+mn-lt"/>
              </a:rPr>
              <a:t> </a:t>
            </a:r>
            <a:r>
              <a:rPr lang="de-AT" sz="1600" b="1" dirty="0" err="1">
                <a:latin typeface="+mn-lt"/>
              </a:rPr>
              <a:t>víry</a:t>
            </a:r>
            <a:endParaRPr lang="de-AT" sz="1600" b="1" dirty="0">
              <a:latin typeface="+mn-lt"/>
            </a:endParaRPr>
          </a:p>
        </p:txBody>
      </p:sp>
      <p:sp>
        <p:nvSpPr>
          <p:cNvPr id="10" name="Rechteck 15"/>
          <p:cNvSpPr/>
          <p:nvPr/>
        </p:nvSpPr>
        <p:spPr>
          <a:xfrm>
            <a:off x="8738353" y="25691"/>
            <a:ext cx="1672766" cy="830997"/>
          </a:xfrm>
          <a:prstGeom prst="rect">
            <a:avLst/>
          </a:prstGeom>
        </p:spPr>
        <p:txBody>
          <a:bodyPr wrap="square">
            <a:spAutoFit/>
          </a:bodyPr>
          <a:lstStyle/>
          <a:p>
            <a:pPr algn="r"/>
            <a:r>
              <a:rPr lang="de-AT" sz="1200" b="1" dirty="0">
                <a:latin typeface="+mn-lt"/>
              </a:rPr>
              <a:t>Georg </a:t>
            </a:r>
            <a:r>
              <a:rPr lang="de-AT" sz="1200" b="1" dirty="0" err="1">
                <a:latin typeface="+mn-lt"/>
              </a:rPr>
              <a:t>Ostrogorsky</a:t>
            </a:r>
            <a:r>
              <a:rPr lang="de-AT" sz="1200" b="1" dirty="0">
                <a:latin typeface="+mn-lt"/>
              </a:rPr>
              <a:t> (1902-1976)</a:t>
            </a:r>
          </a:p>
          <a:p>
            <a:pPr algn="r"/>
            <a:r>
              <a:rPr lang="cs-CZ" sz="1200" b="1" i="1" dirty="0">
                <a:latin typeface="+mn-lt"/>
              </a:rPr>
              <a:t>Dějiny byzantského státu</a:t>
            </a:r>
            <a:endParaRPr lang="de-AT" sz="1200" b="1" i="1" dirty="0">
              <a:latin typeface="+mn-lt"/>
            </a:endParaRPr>
          </a:p>
        </p:txBody>
      </p:sp>
      <p:pic>
        <p:nvPicPr>
          <p:cNvPr id="11"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119" y="-14126"/>
            <a:ext cx="1780882" cy="2226103"/>
          </a:xfrm>
          <a:prstGeom prst="rect">
            <a:avLst/>
          </a:prstGeom>
        </p:spPr>
      </p:pic>
      <p:sp>
        <p:nvSpPr>
          <p:cNvPr id="13" name="Rechteck 11"/>
          <p:cNvSpPr/>
          <p:nvPr/>
        </p:nvSpPr>
        <p:spPr>
          <a:xfrm>
            <a:off x="3742667" y="1583473"/>
            <a:ext cx="8366921" cy="2431435"/>
          </a:xfrm>
          <a:prstGeom prst="rect">
            <a:avLst/>
          </a:prstGeom>
          <a:noFill/>
        </p:spPr>
        <p:txBody>
          <a:bodyPr wrap="square">
            <a:spAutoFit/>
          </a:bodyPr>
          <a:lstStyle/>
          <a:p>
            <a:pPr marL="285750" indent="-285750">
              <a:buFont typeface="Arial" panose="020B0604020202020204" pitchFamily="34" charset="0"/>
              <a:buChar char="•"/>
            </a:pPr>
            <a:endParaRPr lang="cs-CZ" sz="1600" b="1" dirty="0">
              <a:solidFill>
                <a:srgbClr val="0070C0"/>
              </a:solidFill>
              <a:latin typeface="+mn-lt"/>
            </a:endParaRPr>
          </a:p>
          <a:p>
            <a:pPr marL="285750" indent="-285750">
              <a:buFont typeface="Arial" panose="020B0604020202020204" pitchFamily="34" charset="0"/>
              <a:buChar char="•"/>
            </a:pPr>
            <a:r>
              <a:rPr lang="cs-CZ" sz="1600" b="1" dirty="0">
                <a:solidFill>
                  <a:srgbClr val="FF0000"/>
                </a:solidFill>
                <a:latin typeface="+mn-lt"/>
              </a:rPr>
              <a:t>N</a:t>
            </a:r>
            <a:r>
              <a:rPr lang="de-DE" sz="1600" b="1" dirty="0" err="1">
                <a:solidFill>
                  <a:srgbClr val="FF0000"/>
                </a:solidFill>
                <a:latin typeface="+mn-lt"/>
              </a:rPr>
              <a:t>ení</a:t>
            </a:r>
            <a:r>
              <a:rPr lang="de-DE" sz="1600" b="1" dirty="0">
                <a:solidFill>
                  <a:srgbClr val="FF0000"/>
                </a:solidFill>
                <a:latin typeface="+mn-lt"/>
              </a:rPr>
              <a:t> </a:t>
            </a:r>
            <a:r>
              <a:rPr lang="cs-CZ" sz="1600" b="1" dirty="0">
                <a:solidFill>
                  <a:srgbClr val="FF0000"/>
                </a:solidFill>
                <a:latin typeface="+mn-lt"/>
              </a:rPr>
              <a:t>pouhým </a:t>
            </a:r>
            <a:r>
              <a:rPr lang="de-DE" sz="1600" b="1" dirty="0" err="1">
                <a:solidFill>
                  <a:srgbClr val="FF0000"/>
                </a:solidFill>
                <a:latin typeface="+mn-lt"/>
              </a:rPr>
              <a:t>nástupcem</a:t>
            </a:r>
            <a:r>
              <a:rPr lang="de-DE" sz="1600" b="1" dirty="0">
                <a:solidFill>
                  <a:srgbClr val="FF0000"/>
                </a:solidFill>
                <a:latin typeface="+mn-lt"/>
              </a:rPr>
              <a:t> </a:t>
            </a:r>
            <a:r>
              <a:rPr lang="de-DE" sz="1600" b="1" dirty="0" err="1">
                <a:solidFill>
                  <a:srgbClr val="FF0000"/>
                </a:solidFill>
                <a:latin typeface="+mn-lt"/>
              </a:rPr>
              <a:t>Imperi</a:t>
            </a:r>
            <a:r>
              <a:rPr lang="cs-CZ" sz="1600" b="1" dirty="0">
                <a:solidFill>
                  <a:srgbClr val="FF0000"/>
                </a:solidFill>
                <a:latin typeface="+mn-lt"/>
              </a:rPr>
              <a:t>a</a:t>
            </a:r>
            <a:r>
              <a:rPr lang="de-DE" sz="1600" b="1" dirty="0">
                <a:solidFill>
                  <a:srgbClr val="FF0000"/>
                </a:solidFill>
                <a:latin typeface="+mn-lt"/>
              </a:rPr>
              <a:t> Roman</a:t>
            </a:r>
            <a:r>
              <a:rPr lang="cs-CZ" sz="1600" b="1" dirty="0">
                <a:solidFill>
                  <a:srgbClr val="FF0000"/>
                </a:solidFill>
                <a:latin typeface="+mn-lt"/>
              </a:rPr>
              <a:t>a</a:t>
            </a:r>
            <a:r>
              <a:rPr lang="de-DE" sz="1600" b="1" dirty="0">
                <a:solidFill>
                  <a:srgbClr val="FF0000"/>
                </a:solidFill>
                <a:latin typeface="+mn-lt"/>
              </a:rPr>
              <a:t>, </a:t>
            </a:r>
            <a:r>
              <a:rPr lang="cs-CZ" sz="1600" b="1" dirty="0">
                <a:solidFill>
                  <a:srgbClr val="FF0000"/>
                </a:solidFill>
                <a:latin typeface="+mn-lt"/>
              </a:rPr>
              <a:t>nýbrž legitimním </a:t>
            </a:r>
          </a:p>
          <a:p>
            <a:r>
              <a:rPr lang="cs-CZ" sz="1600" b="1" dirty="0">
                <a:solidFill>
                  <a:srgbClr val="FF0000"/>
                </a:solidFill>
                <a:latin typeface="+mn-lt"/>
              </a:rPr>
              <a:t>     </a:t>
            </a:r>
            <a:r>
              <a:rPr lang="de-DE" sz="1600" b="1" dirty="0">
                <a:solidFill>
                  <a:srgbClr val="FF0000"/>
                </a:solidFill>
                <a:latin typeface="+mn-lt"/>
              </a:rPr>
              <a:t>"</a:t>
            </a:r>
            <a:r>
              <a:rPr lang="de-DE" sz="1600" b="1" dirty="0" err="1">
                <a:solidFill>
                  <a:srgbClr val="FF0000"/>
                </a:solidFill>
                <a:latin typeface="+mn-lt"/>
              </a:rPr>
              <a:t>Imperi</a:t>
            </a:r>
            <a:r>
              <a:rPr lang="cs-CZ" sz="1600" b="1" dirty="0" err="1">
                <a:solidFill>
                  <a:srgbClr val="FF0000"/>
                </a:solidFill>
                <a:latin typeface="+mn-lt"/>
              </a:rPr>
              <a:t>em</a:t>
            </a:r>
            <a:r>
              <a:rPr lang="cs-CZ" sz="1600" b="1" dirty="0">
                <a:solidFill>
                  <a:srgbClr val="FF0000"/>
                </a:solidFill>
                <a:latin typeface="+mn-lt"/>
              </a:rPr>
              <a:t> </a:t>
            </a:r>
            <a:r>
              <a:rPr lang="de-DE" sz="1600" b="1" dirty="0">
                <a:solidFill>
                  <a:srgbClr val="FF0000"/>
                </a:solidFill>
                <a:latin typeface="+mn-lt"/>
              </a:rPr>
              <a:t>Roman</a:t>
            </a:r>
            <a:r>
              <a:rPr lang="cs-CZ" sz="1600" b="1" dirty="0">
                <a:solidFill>
                  <a:srgbClr val="FF0000"/>
                </a:solidFill>
                <a:latin typeface="+mn-lt"/>
              </a:rPr>
              <a:t>e</a:t>
            </a:r>
            <a:r>
              <a:rPr lang="de-DE" sz="1600" b="1" dirty="0">
                <a:solidFill>
                  <a:srgbClr val="FF0000"/>
                </a:solidFill>
                <a:latin typeface="+mn-lt"/>
              </a:rPr>
              <a:t>m„</a:t>
            </a:r>
            <a:endParaRPr lang="cs-CZ" sz="1600" b="1" dirty="0">
              <a:solidFill>
                <a:srgbClr val="FF0000"/>
              </a:solidFill>
              <a:latin typeface="+mn-lt"/>
            </a:endParaRPr>
          </a:p>
          <a:p>
            <a:pPr marL="285750" indent="-285750">
              <a:buFont typeface="Arial" panose="020B0604020202020204" pitchFamily="34" charset="0"/>
              <a:buChar char="•"/>
            </a:pPr>
            <a:r>
              <a:rPr lang="cs-CZ" sz="1600" b="1" dirty="0">
                <a:solidFill>
                  <a:srgbClr val="0070C0"/>
                </a:solidFill>
                <a:latin typeface="+mn-lt"/>
              </a:rPr>
              <a:t>Začátek východního Říma: (</a:t>
            </a:r>
            <a:r>
              <a:rPr lang="de-DE" sz="1600" b="1" dirty="0" err="1">
                <a:solidFill>
                  <a:srgbClr val="0070C0"/>
                </a:solidFill>
                <a:latin typeface="+mn-lt"/>
              </a:rPr>
              <a:t>starší</a:t>
            </a:r>
            <a:r>
              <a:rPr lang="de-DE" sz="1600" b="1" dirty="0">
                <a:solidFill>
                  <a:srgbClr val="0070C0"/>
                </a:solidFill>
                <a:latin typeface="+mn-lt"/>
              </a:rPr>
              <a:t> </a:t>
            </a:r>
            <a:r>
              <a:rPr lang="de-DE" sz="1600" b="1" dirty="0" err="1">
                <a:solidFill>
                  <a:srgbClr val="0070C0"/>
                </a:solidFill>
                <a:latin typeface="+mn-lt"/>
              </a:rPr>
              <a:t>výzkum</a:t>
            </a:r>
            <a:r>
              <a:rPr lang="cs-CZ" sz="1600" b="1" dirty="0">
                <a:solidFill>
                  <a:srgbClr val="0070C0"/>
                </a:solidFill>
                <a:latin typeface="+mn-lt"/>
              </a:rPr>
              <a:t>): </a:t>
            </a:r>
            <a:r>
              <a:rPr lang="de-DE" sz="1600" b="1" dirty="0" err="1">
                <a:solidFill>
                  <a:srgbClr val="0070C0"/>
                </a:solidFill>
                <a:latin typeface="+mn-lt"/>
              </a:rPr>
              <a:t>vlády</a:t>
            </a:r>
            <a:r>
              <a:rPr lang="de-DE" sz="1600" b="1" dirty="0">
                <a:solidFill>
                  <a:srgbClr val="0070C0"/>
                </a:solidFill>
                <a:latin typeface="+mn-lt"/>
              </a:rPr>
              <a:t> </a:t>
            </a:r>
            <a:r>
              <a:rPr lang="de-DE" sz="1600" b="1" dirty="0" err="1">
                <a:solidFill>
                  <a:srgbClr val="0070C0"/>
                </a:solidFill>
                <a:latin typeface="+mn-lt"/>
              </a:rPr>
              <a:t>císaře</a:t>
            </a:r>
            <a:r>
              <a:rPr lang="cs-CZ" sz="1600" b="1" dirty="0">
                <a:solidFill>
                  <a:srgbClr val="0070C0"/>
                </a:solidFill>
                <a:latin typeface="+mn-lt"/>
              </a:rPr>
              <a:t> </a:t>
            </a:r>
            <a:r>
              <a:rPr lang="de-DE" sz="1600" b="1" dirty="0">
                <a:solidFill>
                  <a:srgbClr val="0070C0"/>
                </a:solidFill>
                <a:latin typeface="+mn-lt"/>
              </a:rPr>
              <a:t>Konstantina </a:t>
            </a:r>
            <a:r>
              <a:rPr lang="de-DE" sz="1600" b="1" dirty="0" err="1">
                <a:solidFill>
                  <a:srgbClr val="0070C0"/>
                </a:solidFill>
                <a:latin typeface="+mn-lt"/>
              </a:rPr>
              <a:t>Velikého</a:t>
            </a:r>
            <a:r>
              <a:rPr lang="de-DE" sz="1600" b="1" dirty="0">
                <a:solidFill>
                  <a:srgbClr val="0070C0"/>
                </a:solidFill>
                <a:latin typeface="+mn-lt"/>
              </a:rPr>
              <a:t> (306 </a:t>
            </a:r>
            <a:r>
              <a:rPr lang="de-DE" sz="1600" b="1" dirty="0" err="1">
                <a:solidFill>
                  <a:srgbClr val="0070C0"/>
                </a:solidFill>
                <a:latin typeface="+mn-lt"/>
              </a:rPr>
              <a:t>až</a:t>
            </a:r>
            <a:r>
              <a:rPr lang="de-DE" sz="1600" b="1" dirty="0">
                <a:solidFill>
                  <a:srgbClr val="0070C0"/>
                </a:solidFill>
                <a:latin typeface="+mn-lt"/>
              </a:rPr>
              <a:t> 337)     </a:t>
            </a:r>
            <a:endParaRPr lang="cs-CZ" sz="1600" b="1" dirty="0">
              <a:solidFill>
                <a:srgbClr val="0070C0"/>
              </a:solidFill>
              <a:latin typeface="+mn-lt"/>
            </a:endParaRPr>
          </a:p>
          <a:p>
            <a:pPr marL="285750" indent="-285750">
              <a:buFont typeface="Arial" panose="020B0604020202020204" pitchFamily="34" charset="0"/>
              <a:buChar char="•"/>
            </a:pPr>
            <a:r>
              <a:rPr lang="cs-CZ" sz="1600" b="1" dirty="0">
                <a:solidFill>
                  <a:srgbClr val="0070C0"/>
                </a:solidFill>
                <a:latin typeface="+mn-lt"/>
              </a:rPr>
              <a:t>(</a:t>
            </a:r>
            <a:r>
              <a:rPr lang="de-DE" sz="1600" b="1" dirty="0" err="1">
                <a:solidFill>
                  <a:srgbClr val="0070C0"/>
                </a:solidFill>
                <a:latin typeface="+mn-lt"/>
              </a:rPr>
              <a:t>Novější</a:t>
            </a:r>
            <a:r>
              <a:rPr lang="de-DE" sz="1600" b="1" dirty="0">
                <a:solidFill>
                  <a:srgbClr val="0070C0"/>
                </a:solidFill>
                <a:latin typeface="+mn-lt"/>
              </a:rPr>
              <a:t> </a:t>
            </a:r>
            <a:r>
              <a:rPr lang="de-DE" sz="1600" b="1" dirty="0" err="1">
                <a:solidFill>
                  <a:srgbClr val="0070C0"/>
                </a:solidFill>
                <a:latin typeface="+mn-lt"/>
              </a:rPr>
              <a:t>přístupy</a:t>
            </a:r>
            <a:r>
              <a:rPr lang="cs-CZ" sz="1600" b="1" dirty="0">
                <a:solidFill>
                  <a:srgbClr val="0070C0"/>
                </a:solidFill>
                <a:latin typeface="+mn-lt"/>
              </a:rPr>
              <a:t>)</a:t>
            </a:r>
            <a:r>
              <a:rPr lang="de-DE" sz="1600" b="1" dirty="0">
                <a:solidFill>
                  <a:srgbClr val="0070C0"/>
                </a:solidFill>
                <a:latin typeface="+mn-lt"/>
              </a:rPr>
              <a:t>: </a:t>
            </a:r>
            <a:r>
              <a:rPr lang="de-DE" sz="1600" b="1" dirty="0" err="1">
                <a:solidFill>
                  <a:srgbClr val="0070C0"/>
                </a:solidFill>
                <a:latin typeface="+mn-lt"/>
              </a:rPr>
              <a:t>pouze</a:t>
            </a:r>
            <a:r>
              <a:rPr lang="de-DE" sz="1600" b="1" dirty="0">
                <a:solidFill>
                  <a:srgbClr val="0070C0"/>
                </a:solidFill>
                <a:latin typeface="+mn-lt"/>
              </a:rPr>
              <a:t> </a:t>
            </a:r>
            <a:r>
              <a:rPr lang="de-DE" sz="1600" b="1" dirty="0" err="1">
                <a:solidFill>
                  <a:srgbClr val="0070C0"/>
                </a:solidFill>
                <a:latin typeface="+mn-lt"/>
              </a:rPr>
              <a:t>období</a:t>
            </a:r>
            <a:r>
              <a:rPr lang="de-DE" sz="1600" b="1" dirty="0">
                <a:solidFill>
                  <a:srgbClr val="0070C0"/>
                </a:solidFill>
                <a:latin typeface="+mn-lt"/>
              </a:rPr>
              <a:t> </a:t>
            </a:r>
            <a:r>
              <a:rPr lang="de-DE" sz="1600" b="1" dirty="0" err="1">
                <a:solidFill>
                  <a:srgbClr val="0070C0"/>
                </a:solidFill>
                <a:latin typeface="+mn-lt"/>
              </a:rPr>
              <a:t>od</a:t>
            </a:r>
            <a:r>
              <a:rPr lang="de-DE" sz="1600" b="1" dirty="0">
                <a:solidFill>
                  <a:srgbClr val="0070C0"/>
                </a:solidFill>
                <a:latin typeface="+mn-lt"/>
              </a:rPr>
              <a:t> 7. </a:t>
            </a:r>
            <a:r>
              <a:rPr lang="de-DE" sz="1600" b="1" dirty="0" err="1">
                <a:solidFill>
                  <a:srgbClr val="0070C0"/>
                </a:solidFill>
                <a:latin typeface="+mn-lt"/>
              </a:rPr>
              <a:t>století</a:t>
            </a:r>
            <a:r>
              <a:rPr lang="de-DE" sz="1600" b="1" dirty="0">
                <a:solidFill>
                  <a:srgbClr val="0070C0"/>
                </a:solidFill>
                <a:latin typeface="+mn-lt"/>
              </a:rPr>
              <a:t>, </a:t>
            </a:r>
            <a:r>
              <a:rPr lang="de-DE" sz="1600" b="1" dirty="0" err="1">
                <a:solidFill>
                  <a:srgbClr val="0070C0"/>
                </a:solidFill>
                <a:latin typeface="+mn-lt"/>
              </a:rPr>
              <a:t>protože</a:t>
            </a:r>
            <a:r>
              <a:rPr lang="de-DE" sz="1600" b="1" dirty="0">
                <a:solidFill>
                  <a:srgbClr val="0070C0"/>
                </a:solidFill>
                <a:latin typeface="+mn-lt"/>
              </a:rPr>
              <a:t> </a:t>
            </a:r>
            <a:r>
              <a:rPr lang="de-DE" sz="1600" b="1" dirty="0" err="1">
                <a:solidFill>
                  <a:srgbClr val="0070C0"/>
                </a:solidFill>
                <a:latin typeface="+mn-lt"/>
              </a:rPr>
              <a:t>zásadní</a:t>
            </a:r>
            <a:r>
              <a:rPr lang="cs-CZ" sz="1600" b="1" dirty="0">
                <a:solidFill>
                  <a:srgbClr val="0070C0"/>
                </a:solidFill>
                <a:latin typeface="+mn-lt"/>
              </a:rPr>
              <a:t> </a:t>
            </a:r>
            <a:r>
              <a:rPr lang="de-DE" sz="1600" b="1" dirty="0" err="1">
                <a:solidFill>
                  <a:srgbClr val="0070C0"/>
                </a:solidFill>
                <a:latin typeface="+mn-lt"/>
              </a:rPr>
              <a:t>strukturální</a:t>
            </a:r>
            <a:r>
              <a:rPr lang="de-DE" sz="1600" b="1" dirty="0">
                <a:solidFill>
                  <a:srgbClr val="0070C0"/>
                </a:solidFill>
                <a:latin typeface="+mn-lt"/>
              </a:rPr>
              <a:t> </a:t>
            </a:r>
            <a:r>
              <a:rPr lang="de-DE" sz="1600" b="1" dirty="0" err="1">
                <a:solidFill>
                  <a:srgbClr val="0070C0"/>
                </a:solidFill>
                <a:latin typeface="+mn-lt"/>
              </a:rPr>
              <a:t>změny</a:t>
            </a:r>
            <a:r>
              <a:rPr lang="de-DE" sz="1600" b="1" dirty="0">
                <a:solidFill>
                  <a:srgbClr val="0070C0"/>
                </a:solidFill>
                <a:latin typeface="+mn-lt"/>
              </a:rPr>
              <a:t> </a:t>
            </a:r>
            <a:r>
              <a:rPr lang="de-DE" sz="1600" b="1" dirty="0" err="1">
                <a:solidFill>
                  <a:srgbClr val="0070C0"/>
                </a:solidFill>
                <a:latin typeface="+mn-lt"/>
              </a:rPr>
              <a:t>pozdní</a:t>
            </a:r>
            <a:r>
              <a:rPr lang="de-DE" sz="1600" b="1" dirty="0">
                <a:solidFill>
                  <a:srgbClr val="0070C0"/>
                </a:solidFill>
                <a:latin typeface="+mn-lt"/>
              </a:rPr>
              <a:t> </a:t>
            </a:r>
            <a:r>
              <a:rPr lang="de-DE" sz="1600" b="1" dirty="0" err="1">
                <a:solidFill>
                  <a:srgbClr val="0070C0"/>
                </a:solidFill>
                <a:latin typeface="+mn-lt"/>
              </a:rPr>
              <a:t>antiky</a:t>
            </a:r>
            <a:r>
              <a:rPr lang="de-DE" sz="1600" b="1" dirty="0">
                <a:solidFill>
                  <a:srgbClr val="0070C0"/>
                </a:solidFill>
                <a:latin typeface="+mn-lt"/>
              </a:rPr>
              <a:t> se </a:t>
            </a:r>
            <a:r>
              <a:rPr lang="de-DE" sz="1600" b="1" dirty="0" err="1">
                <a:solidFill>
                  <a:srgbClr val="0070C0"/>
                </a:solidFill>
                <a:latin typeface="+mn-lt"/>
              </a:rPr>
              <a:t>odehrály</a:t>
            </a:r>
            <a:r>
              <a:rPr lang="de-DE" sz="1600" b="1" dirty="0">
                <a:solidFill>
                  <a:srgbClr val="0070C0"/>
                </a:solidFill>
                <a:latin typeface="+mn-lt"/>
              </a:rPr>
              <a:t> </a:t>
            </a:r>
            <a:r>
              <a:rPr lang="de-DE" sz="1600" b="1" dirty="0" err="1">
                <a:solidFill>
                  <a:srgbClr val="0070C0"/>
                </a:solidFill>
                <a:latin typeface="+mn-lt"/>
              </a:rPr>
              <a:t>až</a:t>
            </a:r>
            <a:r>
              <a:rPr lang="de-DE" sz="1600" b="1" dirty="0">
                <a:solidFill>
                  <a:srgbClr val="0070C0"/>
                </a:solidFill>
                <a:latin typeface="+mn-lt"/>
              </a:rPr>
              <a:t> </a:t>
            </a:r>
            <a:r>
              <a:rPr lang="de-DE" sz="1600" b="1" dirty="0" err="1">
                <a:solidFill>
                  <a:srgbClr val="0070C0"/>
                </a:solidFill>
                <a:latin typeface="+mn-lt"/>
              </a:rPr>
              <a:t>tehdy</a:t>
            </a:r>
            <a:endParaRPr lang="cs-CZ" sz="1600" b="1" dirty="0">
              <a:solidFill>
                <a:srgbClr val="0070C0"/>
              </a:solidFill>
              <a:latin typeface="+mn-lt"/>
            </a:endParaRPr>
          </a:p>
          <a:p>
            <a:pPr marL="285750" indent="-285750">
              <a:buFont typeface="Arial" panose="020B0604020202020204" pitchFamily="34" charset="0"/>
              <a:buChar char="•"/>
            </a:pPr>
            <a:r>
              <a:rPr lang="de-DE" sz="1600" b="1" dirty="0" err="1">
                <a:solidFill>
                  <a:srgbClr val="C00000"/>
                </a:solidFill>
                <a:latin typeface="+mn-lt"/>
              </a:rPr>
              <a:t>Byzantinci</a:t>
            </a:r>
            <a:r>
              <a:rPr lang="de-DE" sz="1600" b="1" dirty="0">
                <a:solidFill>
                  <a:srgbClr val="C00000"/>
                </a:solidFill>
                <a:latin typeface="+mn-lt"/>
              </a:rPr>
              <a:t> se </a:t>
            </a:r>
            <a:r>
              <a:rPr lang="cs-CZ" sz="1600" b="1" dirty="0">
                <a:solidFill>
                  <a:srgbClr val="C00000"/>
                </a:solidFill>
                <a:latin typeface="+mn-lt"/>
              </a:rPr>
              <a:t>označují </a:t>
            </a:r>
            <a:r>
              <a:rPr lang="de-DE" sz="1600" b="1" dirty="0" err="1">
                <a:solidFill>
                  <a:srgbClr val="C00000"/>
                </a:solidFill>
                <a:latin typeface="+mn-lt"/>
              </a:rPr>
              <a:t>jako</a:t>
            </a:r>
            <a:r>
              <a:rPr lang="de-DE" sz="1600" b="1" dirty="0">
                <a:solidFill>
                  <a:srgbClr val="C00000"/>
                </a:solidFill>
                <a:latin typeface="+mn-lt"/>
              </a:rPr>
              <a:t> </a:t>
            </a:r>
            <a:r>
              <a:rPr lang="de-DE" sz="1600" b="1" dirty="0" err="1">
                <a:solidFill>
                  <a:srgbClr val="C00000"/>
                </a:solidFill>
                <a:latin typeface="+mn-lt"/>
              </a:rPr>
              <a:t>Římané</a:t>
            </a:r>
            <a:r>
              <a:rPr lang="cs-CZ" sz="1600" b="1" dirty="0">
                <a:solidFill>
                  <a:srgbClr val="C00000"/>
                </a:solidFill>
                <a:latin typeface="+mn-lt"/>
              </a:rPr>
              <a:t> </a:t>
            </a:r>
            <a:r>
              <a:rPr lang="de-DE" sz="1600" b="1" dirty="0" err="1">
                <a:solidFill>
                  <a:srgbClr val="C00000"/>
                </a:solidFill>
                <a:latin typeface="+mn-lt"/>
              </a:rPr>
              <a:t>až</a:t>
            </a:r>
            <a:r>
              <a:rPr lang="de-DE" sz="1600" b="1" dirty="0">
                <a:solidFill>
                  <a:srgbClr val="C00000"/>
                </a:solidFill>
                <a:latin typeface="+mn-lt"/>
              </a:rPr>
              <a:t> </a:t>
            </a:r>
            <a:r>
              <a:rPr lang="cs-CZ" sz="1600" b="1" dirty="0">
                <a:solidFill>
                  <a:srgbClr val="C00000"/>
                </a:solidFill>
                <a:latin typeface="+mn-lt"/>
              </a:rPr>
              <a:t>do </a:t>
            </a:r>
            <a:r>
              <a:rPr lang="de-DE" sz="1600" b="1" dirty="0">
                <a:solidFill>
                  <a:srgbClr val="C00000"/>
                </a:solidFill>
                <a:latin typeface="+mn-lt"/>
              </a:rPr>
              <a:t>19. </a:t>
            </a:r>
            <a:r>
              <a:rPr lang="de-DE" sz="1600" b="1" dirty="0" err="1">
                <a:solidFill>
                  <a:srgbClr val="C00000"/>
                </a:solidFill>
                <a:latin typeface="+mn-lt"/>
              </a:rPr>
              <a:t>století</a:t>
            </a:r>
            <a:endParaRPr lang="de-DE" sz="1600" b="1" dirty="0">
              <a:solidFill>
                <a:srgbClr val="C00000"/>
              </a:solidFill>
              <a:latin typeface="+mn-lt"/>
            </a:endParaRPr>
          </a:p>
          <a:p>
            <a:pPr marL="285750" indent="-285750">
              <a:buFont typeface="Arial" panose="020B0604020202020204" pitchFamily="34" charset="0"/>
              <a:buChar char="•"/>
            </a:pPr>
            <a:endParaRPr lang="de-AT" b="1" dirty="0">
              <a:solidFill>
                <a:srgbClr val="FF0000"/>
              </a:solidFill>
            </a:endParaRPr>
          </a:p>
        </p:txBody>
      </p:sp>
    </p:spTree>
    <p:extLst>
      <p:ext uri="{BB962C8B-B14F-4D97-AF65-F5344CB8AC3E}">
        <p14:creationId xmlns:p14="http://schemas.microsoft.com/office/powerpoint/2010/main" val="404061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1"/>
          <p:cNvSpPr/>
          <p:nvPr/>
        </p:nvSpPr>
        <p:spPr>
          <a:xfrm>
            <a:off x="2748300" y="3944436"/>
            <a:ext cx="5629607" cy="646331"/>
          </a:xfrm>
          <a:prstGeom prst="rect">
            <a:avLst/>
          </a:prstGeom>
          <a:solidFill>
            <a:schemeClr val="accent1">
              <a:lumMod val="40000"/>
              <a:lumOff val="60000"/>
            </a:schemeClr>
          </a:solidFill>
        </p:spPr>
        <p:txBody>
          <a:bodyPr wrap="square">
            <a:spAutoFit/>
          </a:bodyPr>
          <a:lstStyle/>
          <a:p>
            <a:r>
              <a:rPr lang="de-DE" sz="1800" dirty="0" err="1">
                <a:latin typeface="+mn-lt"/>
              </a:rPr>
              <a:t>Křesťanské</a:t>
            </a:r>
            <a:r>
              <a:rPr lang="de-DE" sz="1800" dirty="0">
                <a:latin typeface="+mn-lt"/>
              </a:rPr>
              <a:t> </a:t>
            </a:r>
            <a:r>
              <a:rPr lang="de-DE" sz="1800" dirty="0" err="1">
                <a:latin typeface="+mn-lt"/>
              </a:rPr>
              <a:t>mnišství</a:t>
            </a:r>
            <a:r>
              <a:rPr lang="de-DE" sz="1800" dirty="0">
                <a:latin typeface="+mn-lt"/>
              </a:rPr>
              <a:t> </a:t>
            </a:r>
            <a:r>
              <a:rPr lang="cs-CZ" sz="1800" dirty="0">
                <a:latin typeface="+mn-lt"/>
              </a:rPr>
              <a:t>vzniká </a:t>
            </a:r>
            <a:r>
              <a:rPr lang="de-DE" sz="1800" dirty="0">
                <a:latin typeface="+mn-lt"/>
              </a:rPr>
              <a:t>v </a:t>
            </a:r>
            <a:r>
              <a:rPr lang="de-DE" sz="1800" dirty="0" err="1">
                <a:latin typeface="+mn-lt"/>
              </a:rPr>
              <a:t>Egyptě</a:t>
            </a:r>
            <a:r>
              <a:rPr lang="de-DE" sz="1800" dirty="0">
                <a:latin typeface="+mn-lt"/>
              </a:rPr>
              <a:t> </a:t>
            </a:r>
            <a:r>
              <a:rPr lang="de-DE" sz="1800" dirty="0" err="1">
                <a:latin typeface="+mn-lt"/>
              </a:rPr>
              <a:t>téměř</a:t>
            </a:r>
            <a:r>
              <a:rPr lang="de-DE" sz="1800" dirty="0">
                <a:latin typeface="+mn-lt"/>
              </a:rPr>
              <a:t> </a:t>
            </a:r>
            <a:r>
              <a:rPr lang="de-DE" sz="1800" dirty="0" err="1">
                <a:latin typeface="+mn-lt"/>
              </a:rPr>
              <a:t>současně</a:t>
            </a:r>
            <a:r>
              <a:rPr lang="de-DE" sz="1800" dirty="0">
                <a:latin typeface="+mn-lt"/>
              </a:rPr>
              <a:t> s </a:t>
            </a:r>
            <a:r>
              <a:rPr lang="de-DE" sz="1800" dirty="0" err="1">
                <a:latin typeface="+mn-lt"/>
              </a:rPr>
              <a:t>konstantinovským</a:t>
            </a:r>
            <a:r>
              <a:rPr lang="de-DE" sz="1800" dirty="0">
                <a:latin typeface="+mn-lt"/>
              </a:rPr>
              <a:t> </a:t>
            </a:r>
            <a:r>
              <a:rPr lang="cs-CZ" sz="1800" dirty="0">
                <a:latin typeface="+mn-lt"/>
              </a:rPr>
              <a:t>obratem</a:t>
            </a:r>
            <a:r>
              <a:rPr lang="de-DE" sz="1800" dirty="0">
                <a:latin typeface="+mn-lt"/>
              </a:rPr>
              <a:t>.</a:t>
            </a:r>
          </a:p>
        </p:txBody>
      </p:sp>
      <p:sp>
        <p:nvSpPr>
          <p:cNvPr id="4" name="Obdélník 3"/>
          <p:cNvSpPr/>
          <p:nvPr/>
        </p:nvSpPr>
        <p:spPr>
          <a:xfrm>
            <a:off x="4649499" y="1593792"/>
            <a:ext cx="8449333" cy="1323439"/>
          </a:xfrm>
          <a:prstGeom prst="rect">
            <a:avLst/>
          </a:prstGeom>
        </p:spPr>
        <p:txBody>
          <a:bodyPr wrap="square">
            <a:spAutoFit/>
          </a:bodyPr>
          <a:lstStyle/>
          <a:p>
            <a:endParaRPr lang="cs-CZ" b="1" dirty="0">
              <a:solidFill>
                <a:srgbClr val="800000"/>
              </a:solidFill>
              <a:latin typeface="+mn-lt"/>
            </a:endParaRPr>
          </a:p>
          <a:p>
            <a:endParaRPr lang="de-CH" sz="800" b="1" dirty="0">
              <a:solidFill>
                <a:srgbClr val="800000"/>
              </a:solidFill>
              <a:latin typeface="+mn-lt"/>
            </a:endParaRPr>
          </a:p>
          <a:p>
            <a:endParaRPr lang="cs-CZ" b="1" dirty="0">
              <a:solidFill>
                <a:srgbClr val="C00000"/>
              </a:solidFill>
              <a:latin typeface="+mn-lt"/>
            </a:endParaRPr>
          </a:p>
          <a:p>
            <a:endParaRPr lang="cs-CZ" b="1" dirty="0">
              <a:solidFill>
                <a:srgbClr val="C00000"/>
              </a:solidFill>
              <a:latin typeface="+mn-lt"/>
            </a:endParaRPr>
          </a:p>
        </p:txBody>
      </p:sp>
      <p:sp>
        <p:nvSpPr>
          <p:cNvPr id="5" name="Rechteck 5"/>
          <p:cNvSpPr/>
          <p:nvPr/>
        </p:nvSpPr>
        <p:spPr>
          <a:xfrm>
            <a:off x="205094" y="4743568"/>
            <a:ext cx="8172813" cy="1815882"/>
          </a:xfrm>
          <a:prstGeom prst="rect">
            <a:avLst/>
          </a:prstGeom>
          <a:solidFill>
            <a:srgbClr val="4BC8FF"/>
          </a:solidFill>
        </p:spPr>
        <p:txBody>
          <a:bodyPr wrap="square">
            <a:spAutoFit/>
          </a:bodyPr>
          <a:lstStyle/>
          <a:p>
            <a:r>
              <a:rPr lang="de-DE" sz="1600" b="1" dirty="0">
                <a:solidFill>
                  <a:schemeClr val="accent1">
                    <a:lumMod val="50000"/>
                  </a:schemeClr>
                </a:solidFill>
                <a:latin typeface="+mn-lt"/>
              </a:rPr>
              <a:t>Konstantin (</a:t>
            </a:r>
            <a:r>
              <a:rPr lang="cs-CZ" sz="1600" b="1" dirty="0">
                <a:solidFill>
                  <a:schemeClr val="accent1">
                    <a:lumMod val="50000"/>
                  </a:schemeClr>
                </a:solidFill>
                <a:latin typeface="+mn-lt"/>
              </a:rPr>
              <a:t>cca.</a:t>
            </a:r>
            <a:r>
              <a:rPr lang="de-DE" sz="1600" b="1" dirty="0">
                <a:solidFill>
                  <a:schemeClr val="accent1">
                    <a:lumMod val="50000"/>
                  </a:schemeClr>
                </a:solidFill>
                <a:latin typeface="+mn-lt"/>
              </a:rPr>
              <a:t> 270/288 - 337):</a:t>
            </a:r>
            <a:r>
              <a:rPr lang="cs-CZ" sz="1600" b="1" dirty="0">
                <a:solidFill>
                  <a:schemeClr val="accent1">
                    <a:lumMod val="50000"/>
                  </a:schemeClr>
                </a:solidFill>
                <a:latin typeface="+mn-lt"/>
              </a:rPr>
              <a:t> </a:t>
            </a:r>
            <a:r>
              <a:rPr lang="cs-CZ" sz="1600" dirty="0">
                <a:solidFill>
                  <a:schemeClr val="accent1">
                    <a:lumMod val="50000"/>
                  </a:schemeClr>
                </a:solidFill>
                <a:latin typeface="+mn-lt"/>
              </a:rPr>
              <a:t>Kontroverze </a:t>
            </a:r>
            <a:r>
              <a:rPr lang="de-DE" sz="1600" dirty="0">
                <a:solidFill>
                  <a:schemeClr val="accent1">
                    <a:lumMod val="50000"/>
                  </a:schemeClr>
                </a:solidFill>
                <a:latin typeface="+mn-lt"/>
              </a:rPr>
              <a:t>o</a:t>
            </a:r>
            <a:r>
              <a:rPr lang="cs-CZ" sz="1600" dirty="0">
                <a:solidFill>
                  <a:schemeClr val="accent1">
                    <a:lumMod val="50000"/>
                  </a:schemeClr>
                </a:solidFill>
                <a:latin typeface="+mn-lt"/>
              </a:rPr>
              <a:t> zásadu</a:t>
            </a:r>
            <a:r>
              <a:rPr lang="de-DE" sz="1600" dirty="0">
                <a:solidFill>
                  <a:schemeClr val="accent1">
                    <a:lumMod val="50000"/>
                  </a:schemeClr>
                </a:solidFill>
                <a:latin typeface="+mn-lt"/>
              </a:rPr>
              <a:t> </a:t>
            </a:r>
            <a:r>
              <a:rPr lang="de-DE" sz="1600" dirty="0" err="1">
                <a:solidFill>
                  <a:schemeClr val="accent1">
                    <a:lumMod val="50000"/>
                  </a:schemeClr>
                </a:solidFill>
                <a:latin typeface="+mn-lt"/>
              </a:rPr>
              <a:t>jeho</a:t>
            </a:r>
            <a:r>
              <a:rPr lang="de-DE" sz="1600" dirty="0">
                <a:solidFill>
                  <a:schemeClr val="accent1">
                    <a:lumMod val="50000"/>
                  </a:schemeClr>
                </a:solidFill>
                <a:latin typeface="+mn-lt"/>
              </a:rPr>
              <a:t> </a:t>
            </a:r>
            <a:r>
              <a:rPr lang="de-DE" sz="1600" dirty="0" err="1">
                <a:solidFill>
                  <a:schemeClr val="accent1">
                    <a:lumMod val="50000"/>
                  </a:schemeClr>
                </a:solidFill>
                <a:latin typeface="+mn-lt"/>
              </a:rPr>
              <a:t>zbožnost</a:t>
            </a:r>
            <a:r>
              <a:rPr lang="cs-CZ" sz="1600" dirty="0">
                <a:solidFill>
                  <a:schemeClr val="accent1">
                    <a:lumMod val="50000"/>
                  </a:schemeClr>
                </a:solidFill>
                <a:latin typeface="+mn-lt"/>
              </a:rPr>
              <a:t>i</a:t>
            </a:r>
            <a:r>
              <a:rPr lang="de-DE" sz="1600" dirty="0">
                <a:solidFill>
                  <a:schemeClr val="accent1">
                    <a:lumMod val="50000"/>
                  </a:schemeClr>
                </a:solidFill>
                <a:latin typeface="+mn-lt"/>
              </a:rPr>
              <a:t>:</a:t>
            </a:r>
            <a:endParaRPr lang="cs-CZ" sz="1600" dirty="0">
              <a:solidFill>
                <a:schemeClr val="accent1">
                  <a:lumMod val="50000"/>
                </a:schemeClr>
              </a:solidFill>
              <a:latin typeface="+mn-lt"/>
            </a:endParaRPr>
          </a:p>
          <a:p>
            <a:pPr marL="285750" indent="-285750">
              <a:buFont typeface="Arial" panose="020B0604020202020204" pitchFamily="34" charset="0"/>
              <a:buChar char="•"/>
            </a:pPr>
            <a:r>
              <a:rPr lang="de-DE" sz="1600" b="1" dirty="0">
                <a:latin typeface="+mn-lt"/>
              </a:rPr>
              <a:t>Jacob Burckhardt (19. </a:t>
            </a:r>
            <a:r>
              <a:rPr lang="de-DE" sz="1600" b="1" dirty="0" err="1">
                <a:latin typeface="+mn-lt"/>
              </a:rPr>
              <a:t>století</a:t>
            </a:r>
            <a:r>
              <a:rPr lang="de-DE" sz="1600" b="1" dirty="0">
                <a:latin typeface="+mn-lt"/>
              </a:rPr>
              <a:t>): </a:t>
            </a:r>
            <a:r>
              <a:rPr lang="de-DE" sz="1600" dirty="0" err="1">
                <a:solidFill>
                  <a:schemeClr val="accent1">
                    <a:lumMod val="50000"/>
                  </a:schemeClr>
                </a:solidFill>
                <a:latin typeface="+mn-lt"/>
              </a:rPr>
              <a:t>Konverze</a:t>
            </a:r>
            <a:r>
              <a:rPr lang="de-DE" sz="1600" dirty="0">
                <a:solidFill>
                  <a:schemeClr val="accent1">
                    <a:lumMod val="50000"/>
                  </a:schemeClr>
                </a:solidFill>
                <a:latin typeface="+mn-lt"/>
              </a:rPr>
              <a:t> </a:t>
            </a:r>
            <a:r>
              <a:rPr lang="de-DE" sz="1600" dirty="0" err="1">
                <a:solidFill>
                  <a:schemeClr val="accent1">
                    <a:lumMod val="50000"/>
                  </a:schemeClr>
                </a:solidFill>
                <a:latin typeface="+mn-lt"/>
              </a:rPr>
              <a:t>ke</a:t>
            </a:r>
            <a:r>
              <a:rPr lang="de-DE" sz="1600" dirty="0">
                <a:solidFill>
                  <a:schemeClr val="accent1">
                    <a:lumMod val="50000"/>
                  </a:schemeClr>
                </a:solidFill>
                <a:latin typeface="+mn-lt"/>
              </a:rPr>
              <a:t> </a:t>
            </a:r>
            <a:r>
              <a:rPr lang="de-DE" sz="1600" dirty="0" err="1">
                <a:solidFill>
                  <a:schemeClr val="accent1">
                    <a:lumMod val="50000"/>
                  </a:schemeClr>
                </a:solidFill>
                <a:latin typeface="+mn-lt"/>
              </a:rPr>
              <a:t>křesťanství</a:t>
            </a:r>
            <a:r>
              <a:rPr lang="de-DE" sz="1600" dirty="0">
                <a:solidFill>
                  <a:schemeClr val="accent1">
                    <a:lumMod val="50000"/>
                  </a:schemeClr>
                </a:solidFill>
                <a:latin typeface="+mn-lt"/>
              </a:rPr>
              <a:t> </a:t>
            </a:r>
            <a:r>
              <a:rPr lang="de-DE" sz="1600" dirty="0" err="1">
                <a:solidFill>
                  <a:schemeClr val="accent1">
                    <a:lumMod val="50000"/>
                  </a:schemeClr>
                </a:solidFill>
                <a:latin typeface="+mn-lt"/>
              </a:rPr>
              <a:t>byla</a:t>
            </a:r>
            <a:r>
              <a:rPr lang="de-DE" sz="1600" dirty="0">
                <a:solidFill>
                  <a:schemeClr val="accent1">
                    <a:lumMod val="50000"/>
                  </a:schemeClr>
                </a:solidFill>
                <a:latin typeface="+mn-lt"/>
              </a:rPr>
              <a:t> </a:t>
            </a:r>
            <a:r>
              <a:rPr lang="de-DE" sz="1600" dirty="0" err="1">
                <a:solidFill>
                  <a:schemeClr val="accent1">
                    <a:lumMod val="50000"/>
                  </a:schemeClr>
                </a:solidFill>
                <a:latin typeface="+mn-lt"/>
              </a:rPr>
              <a:t>především</a:t>
            </a:r>
            <a:r>
              <a:rPr lang="de-DE" sz="1600" dirty="0">
                <a:solidFill>
                  <a:schemeClr val="accent1">
                    <a:lumMod val="50000"/>
                  </a:schemeClr>
                </a:solidFill>
                <a:latin typeface="+mn-lt"/>
              </a:rPr>
              <a:t> </a:t>
            </a:r>
            <a:r>
              <a:rPr lang="de-DE" sz="1600" dirty="0" err="1">
                <a:solidFill>
                  <a:schemeClr val="accent1">
                    <a:lumMod val="50000"/>
                  </a:schemeClr>
                </a:solidFill>
                <a:latin typeface="+mn-lt"/>
              </a:rPr>
              <a:t>politickým</a:t>
            </a:r>
            <a:r>
              <a:rPr lang="de-DE" sz="1600" dirty="0">
                <a:solidFill>
                  <a:schemeClr val="accent1">
                    <a:lumMod val="50000"/>
                  </a:schemeClr>
                </a:solidFill>
                <a:latin typeface="+mn-lt"/>
              </a:rPr>
              <a:t> </a:t>
            </a:r>
            <a:r>
              <a:rPr lang="de-DE" sz="1600" dirty="0" err="1">
                <a:solidFill>
                  <a:schemeClr val="accent1">
                    <a:lumMod val="50000"/>
                  </a:schemeClr>
                </a:solidFill>
                <a:latin typeface="+mn-lt"/>
              </a:rPr>
              <a:t>krokem</a:t>
            </a:r>
            <a:r>
              <a:rPr lang="de-DE" sz="1600" dirty="0">
                <a:solidFill>
                  <a:schemeClr val="accent1">
                    <a:lumMod val="50000"/>
                  </a:schemeClr>
                </a:solidFill>
                <a:latin typeface="+mn-lt"/>
              </a:rPr>
              <a:t>.</a:t>
            </a:r>
            <a:endParaRPr lang="cs-CZ" sz="1600" dirty="0">
              <a:solidFill>
                <a:schemeClr val="accent1">
                  <a:lumMod val="50000"/>
                </a:schemeClr>
              </a:solidFill>
              <a:latin typeface="+mn-lt"/>
            </a:endParaRPr>
          </a:p>
          <a:p>
            <a:pPr marL="285750" indent="-285750">
              <a:buFont typeface="Arial" panose="020B0604020202020204" pitchFamily="34" charset="0"/>
              <a:buChar char="•"/>
            </a:pPr>
            <a:r>
              <a:rPr lang="de-DE" sz="1600" b="1" dirty="0">
                <a:latin typeface="+mn-lt"/>
              </a:rPr>
              <a:t>Konstantin </a:t>
            </a:r>
            <a:r>
              <a:rPr lang="de-DE" sz="1600" b="1" dirty="0" err="1">
                <a:latin typeface="+mn-lt"/>
              </a:rPr>
              <a:t>nebyl</a:t>
            </a:r>
            <a:r>
              <a:rPr lang="de-DE" sz="1600" b="1" dirty="0">
                <a:latin typeface="+mn-lt"/>
              </a:rPr>
              <a:t> </a:t>
            </a:r>
            <a:r>
              <a:rPr lang="de-DE" sz="1600" b="1" dirty="0" err="1">
                <a:latin typeface="+mn-lt"/>
              </a:rPr>
              <a:t>křesťanem</a:t>
            </a:r>
            <a:r>
              <a:rPr lang="de-DE" sz="1600" b="1" dirty="0">
                <a:latin typeface="+mn-lt"/>
              </a:rPr>
              <a:t> v </a:t>
            </a:r>
            <a:r>
              <a:rPr lang="de-DE" sz="1600" b="1" dirty="0" err="1">
                <a:latin typeface="+mn-lt"/>
              </a:rPr>
              <a:t>pravém</a:t>
            </a:r>
            <a:r>
              <a:rPr lang="de-DE" sz="1600" b="1" dirty="0">
                <a:latin typeface="+mn-lt"/>
              </a:rPr>
              <a:t> </a:t>
            </a:r>
            <a:r>
              <a:rPr lang="de-DE" sz="1600" b="1" dirty="0" err="1">
                <a:latin typeface="+mn-lt"/>
              </a:rPr>
              <a:t>slova</a:t>
            </a:r>
            <a:r>
              <a:rPr lang="de-DE" sz="1600" b="1" dirty="0">
                <a:latin typeface="+mn-lt"/>
              </a:rPr>
              <a:t> </a:t>
            </a:r>
            <a:r>
              <a:rPr lang="de-DE" sz="1600" b="1" dirty="0" err="1">
                <a:latin typeface="+mn-lt"/>
              </a:rPr>
              <a:t>smyslu</a:t>
            </a:r>
            <a:r>
              <a:rPr lang="de-DE" sz="1600" b="1" dirty="0">
                <a:latin typeface="+mn-lt"/>
              </a:rPr>
              <a:t>: </a:t>
            </a:r>
            <a:r>
              <a:rPr lang="de-DE" sz="1600" dirty="0" err="1">
                <a:solidFill>
                  <a:schemeClr val="accent1">
                    <a:lumMod val="50000"/>
                  </a:schemeClr>
                </a:solidFill>
                <a:latin typeface="+mn-lt"/>
              </a:rPr>
              <a:t>nechal</a:t>
            </a:r>
            <a:r>
              <a:rPr lang="de-DE" sz="1600" dirty="0">
                <a:solidFill>
                  <a:schemeClr val="accent1">
                    <a:lumMod val="50000"/>
                  </a:schemeClr>
                </a:solidFill>
                <a:latin typeface="+mn-lt"/>
              </a:rPr>
              <a:t> se </a:t>
            </a:r>
            <a:r>
              <a:rPr lang="de-DE" sz="1600" dirty="0" err="1">
                <a:solidFill>
                  <a:schemeClr val="accent1">
                    <a:lumMod val="50000"/>
                  </a:schemeClr>
                </a:solidFill>
                <a:latin typeface="+mn-lt"/>
              </a:rPr>
              <a:t>pokřtít</a:t>
            </a:r>
            <a:r>
              <a:rPr lang="de-DE" sz="1600" dirty="0">
                <a:solidFill>
                  <a:schemeClr val="accent1">
                    <a:lumMod val="50000"/>
                  </a:schemeClr>
                </a:solidFill>
                <a:latin typeface="+mn-lt"/>
              </a:rPr>
              <a:t>, </a:t>
            </a:r>
            <a:r>
              <a:rPr lang="de-DE" sz="1600" dirty="0" err="1">
                <a:solidFill>
                  <a:schemeClr val="accent1">
                    <a:lumMod val="50000"/>
                  </a:schemeClr>
                </a:solidFill>
                <a:latin typeface="+mn-lt"/>
              </a:rPr>
              <a:t>toleroval</a:t>
            </a:r>
            <a:r>
              <a:rPr lang="de-DE" sz="1600" dirty="0">
                <a:solidFill>
                  <a:schemeClr val="accent1">
                    <a:lumMod val="50000"/>
                  </a:schemeClr>
                </a:solidFill>
                <a:latin typeface="+mn-lt"/>
              </a:rPr>
              <a:t> (</a:t>
            </a:r>
            <a:r>
              <a:rPr lang="de-DE" sz="1600" dirty="0" err="1">
                <a:solidFill>
                  <a:schemeClr val="accent1">
                    <a:lumMod val="50000"/>
                  </a:schemeClr>
                </a:solidFill>
                <a:latin typeface="+mn-lt"/>
              </a:rPr>
              <a:t>podporoval</a:t>
            </a:r>
            <a:r>
              <a:rPr lang="de-DE" sz="1600" dirty="0">
                <a:solidFill>
                  <a:schemeClr val="accent1">
                    <a:lumMod val="50000"/>
                  </a:schemeClr>
                </a:solidFill>
                <a:latin typeface="+mn-lt"/>
              </a:rPr>
              <a:t>) </a:t>
            </a:r>
            <a:r>
              <a:rPr lang="de-DE" sz="1600" dirty="0" err="1">
                <a:solidFill>
                  <a:schemeClr val="accent1">
                    <a:lumMod val="50000"/>
                  </a:schemeClr>
                </a:solidFill>
                <a:latin typeface="+mn-lt"/>
              </a:rPr>
              <a:t>tradiční</a:t>
            </a:r>
            <a:r>
              <a:rPr lang="de-DE" sz="1600" dirty="0">
                <a:solidFill>
                  <a:schemeClr val="accent1">
                    <a:lumMod val="50000"/>
                  </a:schemeClr>
                </a:solidFill>
                <a:latin typeface="+mn-lt"/>
              </a:rPr>
              <a:t> </a:t>
            </a:r>
            <a:r>
              <a:rPr lang="de-DE" sz="1600" dirty="0" err="1">
                <a:solidFill>
                  <a:schemeClr val="accent1">
                    <a:lumMod val="50000"/>
                  </a:schemeClr>
                </a:solidFill>
                <a:latin typeface="+mn-lt"/>
              </a:rPr>
              <a:t>císařský</a:t>
            </a:r>
            <a:r>
              <a:rPr lang="de-DE" sz="1600" dirty="0">
                <a:solidFill>
                  <a:schemeClr val="accent1">
                    <a:lumMod val="50000"/>
                  </a:schemeClr>
                </a:solidFill>
                <a:latin typeface="+mn-lt"/>
              </a:rPr>
              <a:t> </a:t>
            </a:r>
            <a:r>
              <a:rPr lang="de-DE" sz="1600" dirty="0" err="1">
                <a:solidFill>
                  <a:schemeClr val="accent1">
                    <a:lumMod val="50000"/>
                  </a:schemeClr>
                </a:solidFill>
                <a:latin typeface="+mn-lt"/>
              </a:rPr>
              <a:t>kult</a:t>
            </a:r>
            <a:r>
              <a:rPr lang="de-DE" sz="1600" dirty="0">
                <a:solidFill>
                  <a:schemeClr val="accent1">
                    <a:lumMod val="50000"/>
                  </a:schemeClr>
                </a:solidFill>
                <a:latin typeface="+mn-lt"/>
              </a:rPr>
              <a:t>, </a:t>
            </a:r>
            <a:r>
              <a:rPr lang="de-DE" sz="1600" dirty="0" err="1">
                <a:solidFill>
                  <a:schemeClr val="accent1">
                    <a:lumMod val="50000"/>
                  </a:schemeClr>
                </a:solidFill>
                <a:latin typeface="+mn-lt"/>
              </a:rPr>
              <a:t>nezakročil</a:t>
            </a:r>
            <a:r>
              <a:rPr lang="de-DE" sz="1600" dirty="0">
                <a:solidFill>
                  <a:schemeClr val="accent1">
                    <a:lumMod val="50000"/>
                  </a:schemeClr>
                </a:solidFill>
                <a:latin typeface="+mn-lt"/>
              </a:rPr>
              <a:t> </a:t>
            </a:r>
            <a:r>
              <a:rPr lang="de-DE" sz="1600" dirty="0" err="1">
                <a:solidFill>
                  <a:schemeClr val="accent1">
                    <a:lumMod val="50000"/>
                  </a:schemeClr>
                </a:solidFill>
                <a:latin typeface="+mn-lt"/>
              </a:rPr>
              <a:t>proti</a:t>
            </a:r>
            <a:r>
              <a:rPr lang="de-DE" sz="1600" dirty="0">
                <a:solidFill>
                  <a:schemeClr val="accent1">
                    <a:lumMod val="50000"/>
                  </a:schemeClr>
                </a:solidFill>
                <a:latin typeface="+mn-lt"/>
              </a:rPr>
              <a:t> </a:t>
            </a:r>
            <a:r>
              <a:rPr lang="de-DE" sz="1600" dirty="0" err="1">
                <a:solidFill>
                  <a:schemeClr val="accent1">
                    <a:lumMod val="50000"/>
                  </a:schemeClr>
                </a:solidFill>
                <a:latin typeface="+mn-lt"/>
              </a:rPr>
              <a:t>jiným</a:t>
            </a:r>
            <a:r>
              <a:rPr lang="de-DE" sz="1600" dirty="0">
                <a:solidFill>
                  <a:schemeClr val="accent1">
                    <a:lumMod val="50000"/>
                  </a:schemeClr>
                </a:solidFill>
                <a:latin typeface="+mn-lt"/>
              </a:rPr>
              <a:t> </a:t>
            </a:r>
            <a:r>
              <a:rPr lang="de-DE" sz="1600" dirty="0" err="1">
                <a:solidFill>
                  <a:schemeClr val="accent1">
                    <a:lumMod val="50000"/>
                  </a:schemeClr>
                </a:solidFill>
                <a:latin typeface="+mn-lt"/>
              </a:rPr>
              <a:t>kultům</a:t>
            </a:r>
            <a:r>
              <a:rPr lang="de-DE" sz="1600" dirty="0">
                <a:solidFill>
                  <a:schemeClr val="accent1">
                    <a:lumMod val="50000"/>
                  </a:schemeClr>
                </a:solidFill>
                <a:latin typeface="+mn-lt"/>
              </a:rPr>
              <a:t> (v </a:t>
            </a:r>
            <a:r>
              <a:rPr lang="de-DE" sz="1600" dirty="0" err="1">
                <a:solidFill>
                  <a:schemeClr val="accent1">
                    <a:lumMod val="50000"/>
                  </a:schemeClr>
                </a:solidFill>
                <a:latin typeface="+mn-lt"/>
              </a:rPr>
              <a:t>Konstantinopoli</a:t>
            </a:r>
            <a:r>
              <a:rPr lang="de-DE" sz="1600" dirty="0">
                <a:solidFill>
                  <a:schemeClr val="accent1">
                    <a:lumMod val="50000"/>
                  </a:schemeClr>
                </a:solidFill>
                <a:latin typeface="+mn-lt"/>
              </a:rPr>
              <a:t>: </a:t>
            </a:r>
            <a:r>
              <a:rPr lang="de-DE" sz="1600" dirty="0" err="1">
                <a:solidFill>
                  <a:schemeClr val="accent1">
                    <a:lumMod val="50000"/>
                  </a:schemeClr>
                </a:solidFill>
                <a:latin typeface="+mn-lt"/>
              </a:rPr>
              <a:t>tradiční</a:t>
            </a:r>
            <a:r>
              <a:rPr lang="de-DE" sz="1600" dirty="0">
                <a:solidFill>
                  <a:schemeClr val="accent1">
                    <a:lumMod val="50000"/>
                  </a:schemeClr>
                </a:solidFill>
                <a:latin typeface="+mn-lt"/>
              </a:rPr>
              <a:t> </a:t>
            </a:r>
            <a:r>
              <a:rPr lang="de-DE" sz="1600" dirty="0" err="1">
                <a:solidFill>
                  <a:schemeClr val="accent1">
                    <a:lumMod val="50000"/>
                  </a:schemeClr>
                </a:solidFill>
                <a:latin typeface="+mn-lt"/>
              </a:rPr>
              <a:t>občanská</a:t>
            </a:r>
            <a:r>
              <a:rPr lang="de-DE" sz="1600" dirty="0">
                <a:solidFill>
                  <a:schemeClr val="accent1">
                    <a:lumMod val="50000"/>
                  </a:schemeClr>
                </a:solidFill>
                <a:latin typeface="+mn-lt"/>
              </a:rPr>
              <a:t> </a:t>
            </a:r>
            <a:r>
              <a:rPr lang="de-DE" sz="1600" dirty="0" err="1">
                <a:solidFill>
                  <a:schemeClr val="accent1">
                    <a:lumMod val="50000"/>
                  </a:schemeClr>
                </a:solidFill>
                <a:latin typeface="+mn-lt"/>
              </a:rPr>
              <a:t>náboženství</a:t>
            </a:r>
            <a:r>
              <a:rPr lang="de-DE" sz="1600" dirty="0">
                <a:solidFill>
                  <a:schemeClr val="accent1">
                    <a:lumMod val="50000"/>
                  </a:schemeClr>
                </a:solidFill>
                <a:latin typeface="+mn-lt"/>
              </a:rPr>
              <a:t> Rhe</a:t>
            </a:r>
            <a:r>
              <a:rPr lang="cs-CZ" sz="1600" dirty="0">
                <a:solidFill>
                  <a:schemeClr val="accent1">
                    <a:lumMod val="50000"/>
                  </a:schemeClr>
                </a:solidFill>
                <a:latin typeface="+mn-lt"/>
              </a:rPr>
              <a:t>y</a:t>
            </a:r>
            <a:r>
              <a:rPr lang="de-DE" sz="1600" dirty="0">
                <a:solidFill>
                  <a:schemeClr val="accent1">
                    <a:lumMod val="50000"/>
                  </a:schemeClr>
                </a:solidFill>
                <a:latin typeface="+mn-lt"/>
              </a:rPr>
              <a:t> (</a:t>
            </a:r>
            <a:r>
              <a:rPr lang="de-DE" sz="1600" dirty="0" err="1">
                <a:solidFill>
                  <a:schemeClr val="accent1">
                    <a:lumMod val="50000"/>
                  </a:schemeClr>
                </a:solidFill>
                <a:latin typeface="+mn-lt"/>
              </a:rPr>
              <a:t>Démétér</a:t>
            </a:r>
            <a:r>
              <a:rPr lang="de-DE" sz="1600" dirty="0">
                <a:solidFill>
                  <a:schemeClr val="accent1">
                    <a:lumMod val="50000"/>
                  </a:schemeClr>
                </a:solidFill>
                <a:latin typeface="+mn-lt"/>
              </a:rPr>
              <a:t>) </a:t>
            </a:r>
            <a:r>
              <a:rPr lang="de-DE" sz="1600" dirty="0" err="1">
                <a:solidFill>
                  <a:schemeClr val="accent1">
                    <a:lumMod val="50000"/>
                  </a:schemeClr>
                </a:solidFill>
                <a:latin typeface="+mn-lt"/>
              </a:rPr>
              <a:t>nebo</a:t>
            </a:r>
            <a:r>
              <a:rPr lang="de-DE" sz="1600" dirty="0">
                <a:solidFill>
                  <a:schemeClr val="accent1">
                    <a:lumMod val="50000"/>
                  </a:schemeClr>
                </a:solidFill>
                <a:latin typeface="+mn-lt"/>
              </a:rPr>
              <a:t> Tyche (</a:t>
            </a:r>
            <a:r>
              <a:rPr lang="de-DE" sz="1600" dirty="0" err="1">
                <a:solidFill>
                  <a:schemeClr val="accent1">
                    <a:lumMod val="50000"/>
                  </a:schemeClr>
                </a:solidFill>
                <a:latin typeface="+mn-lt"/>
              </a:rPr>
              <a:t>Fortuny</a:t>
            </a:r>
            <a:r>
              <a:rPr lang="de-DE" sz="1600" dirty="0">
                <a:solidFill>
                  <a:schemeClr val="accent1">
                    <a:lumMod val="50000"/>
                  </a:schemeClr>
                </a:solidFill>
                <a:latin typeface="+mn-lt"/>
              </a:rPr>
              <a:t>), </a:t>
            </a:r>
            <a:r>
              <a:rPr lang="de-DE" sz="1600" dirty="0" err="1">
                <a:solidFill>
                  <a:schemeClr val="accent1">
                    <a:lumMod val="50000"/>
                  </a:schemeClr>
                </a:solidFill>
                <a:latin typeface="+mn-lt"/>
              </a:rPr>
              <a:t>ale</a:t>
            </a:r>
            <a:r>
              <a:rPr lang="de-DE" sz="1600" dirty="0">
                <a:solidFill>
                  <a:schemeClr val="accent1">
                    <a:lumMod val="50000"/>
                  </a:schemeClr>
                </a:solidFill>
                <a:latin typeface="+mn-lt"/>
              </a:rPr>
              <a:t> </a:t>
            </a:r>
            <a:r>
              <a:rPr lang="de-DE" sz="1600" dirty="0" err="1">
                <a:solidFill>
                  <a:schemeClr val="accent1">
                    <a:lumMod val="50000"/>
                  </a:schemeClr>
                </a:solidFill>
                <a:latin typeface="+mn-lt"/>
              </a:rPr>
              <a:t>nechal</a:t>
            </a:r>
            <a:r>
              <a:rPr lang="de-DE" sz="1600" dirty="0">
                <a:solidFill>
                  <a:schemeClr val="accent1">
                    <a:lumMod val="50000"/>
                  </a:schemeClr>
                </a:solidFill>
                <a:latin typeface="+mn-lt"/>
              </a:rPr>
              <a:t> </a:t>
            </a:r>
            <a:r>
              <a:rPr lang="de-DE" sz="1600" dirty="0" err="1">
                <a:solidFill>
                  <a:schemeClr val="accent1">
                    <a:lumMod val="50000"/>
                  </a:schemeClr>
                </a:solidFill>
                <a:latin typeface="+mn-lt"/>
              </a:rPr>
              <a:t>své</a:t>
            </a:r>
            <a:r>
              <a:rPr lang="de-DE" sz="1600" dirty="0">
                <a:solidFill>
                  <a:schemeClr val="accent1">
                    <a:lumMod val="50000"/>
                  </a:schemeClr>
                </a:solidFill>
                <a:latin typeface="+mn-lt"/>
              </a:rPr>
              <a:t> </a:t>
            </a:r>
            <a:r>
              <a:rPr lang="de-DE" sz="1600" dirty="0" err="1">
                <a:solidFill>
                  <a:schemeClr val="accent1">
                    <a:lumMod val="50000"/>
                  </a:schemeClr>
                </a:solidFill>
                <a:latin typeface="+mn-lt"/>
              </a:rPr>
              <a:t>syny</a:t>
            </a:r>
            <a:r>
              <a:rPr lang="de-DE" sz="1600" dirty="0">
                <a:solidFill>
                  <a:schemeClr val="accent1">
                    <a:lumMod val="50000"/>
                  </a:schemeClr>
                </a:solidFill>
                <a:latin typeface="+mn-lt"/>
              </a:rPr>
              <a:t> </a:t>
            </a:r>
            <a:r>
              <a:rPr lang="de-DE" sz="1600" dirty="0" err="1">
                <a:solidFill>
                  <a:schemeClr val="accent1">
                    <a:lumMod val="50000"/>
                  </a:schemeClr>
                </a:solidFill>
                <a:latin typeface="+mn-lt"/>
              </a:rPr>
              <a:t>vychovat</a:t>
            </a:r>
            <a:r>
              <a:rPr lang="de-DE" sz="1600" dirty="0">
                <a:solidFill>
                  <a:schemeClr val="accent1">
                    <a:lumMod val="50000"/>
                  </a:schemeClr>
                </a:solidFill>
                <a:latin typeface="+mn-lt"/>
              </a:rPr>
              <a:t> </a:t>
            </a:r>
            <a:r>
              <a:rPr lang="de-DE" sz="1600" dirty="0" err="1">
                <a:solidFill>
                  <a:schemeClr val="accent1">
                    <a:lumMod val="50000"/>
                  </a:schemeClr>
                </a:solidFill>
                <a:latin typeface="+mn-lt"/>
              </a:rPr>
              <a:t>jako</a:t>
            </a:r>
            <a:r>
              <a:rPr lang="de-DE" sz="1600" dirty="0">
                <a:solidFill>
                  <a:schemeClr val="accent1">
                    <a:lumMod val="50000"/>
                  </a:schemeClr>
                </a:solidFill>
                <a:latin typeface="+mn-lt"/>
              </a:rPr>
              <a:t> </a:t>
            </a:r>
            <a:r>
              <a:rPr lang="de-DE" sz="1600" dirty="0" err="1">
                <a:solidFill>
                  <a:schemeClr val="accent1">
                    <a:lumMod val="50000"/>
                  </a:schemeClr>
                </a:solidFill>
                <a:latin typeface="+mn-lt"/>
              </a:rPr>
              <a:t>křesťany</a:t>
            </a:r>
            <a:r>
              <a:rPr lang="de-DE" sz="1600" dirty="0">
                <a:solidFill>
                  <a:schemeClr val="accent1">
                    <a:lumMod val="50000"/>
                  </a:schemeClr>
                </a:solidFill>
                <a:latin typeface="+mn-lt"/>
              </a:rPr>
              <a:t>.</a:t>
            </a:r>
          </a:p>
        </p:txBody>
      </p:sp>
      <p:sp>
        <p:nvSpPr>
          <p:cNvPr id="6" name="Rechteck 10"/>
          <p:cNvSpPr/>
          <p:nvPr/>
        </p:nvSpPr>
        <p:spPr>
          <a:xfrm>
            <a:off x="130011" y="3609936"/>
            <a:ext cx="2810939" cy="646331"/>
          </a:xfrm>
          <a:prstGeom prst="rect">
            <a:avLst/>
          </a:prstGeom>
        </p:spPr>
        <p:txBody>
          <a:bodyPr wrap="square">
            <a:spAutoFit/>
          </a:bodyPr>
          <a:lstStyle/>
          <a:p>
            <a:r>
              <a:rPr lang="de-AT" sz="1200" b="1" dirty="0" err="1">
                <a:latin typeface="+mn-lt"/>
              </a:rPr>
              <a:t>Zbytky</a:t>
            </a:r>
            <a:r>
              <a:rPr lang="de-AT" sz="1200" b="1" dirty="0">
                <a:latin typeface="+mn-lt"/>
              </a:rPr>
              <a:t> </a:t>
            </a:r>
            <a:r>
              <a:rPr lang="de-AT" sz="1200" b="1" dirty="0" err="1">
                <a:latin typeface="+mn-lt"/>
              </a:rPr>
              <a:t>bronzové</a:t>
            </a:r>
            <a:r>
              <a:rPr lang="de-AT" sz="1200" b="1" dirty="0">
                <a:latin typeface="+mn-lt"/>
              </a:rPr>
              <a:t> </a:t>
            </a:r>
            <a:r>
              <a:rPr lang="de-AT" sz="1200" b="1" dirty="0" err="1">
                <a:latin typeface="+mn-lt"/>
              </a:rPr>
              <a:t>kolosální</a:t>
            </a:r>
            <a:r>
              <a:rPr lang="de-AT" sz="1200" b="1" dirty="0">
                <a:latin typeface="+mn-lt"/>
              </a:rPr>
              <a:t> </a:t>
            </a:r>
            <a:r>
              <a:rPr lang="de-AT" sz="1200" b="1" dirty="0" err="1">
                <a:latin typeface="+mn-lt"/>
              </a:rPr>
              <a:t>sochy</a:t>
            </a:r>
            <a:r>
              <a:rPr lang="de-AT" sz="1200" b="1" dirty="0">
                <a:latin typeface="+mn-lt"/>
              </a:rPr>
              <a:t> Konstantina </a:t>
            </a:r>
            <a:r>
              <a:rPr lang="de-AT" sz="1200" b="1" dirty="0" err="1">
                <a:latin typeface="+mn-lt"/>
              </a:rPr>
              <a:t>Velikého</a:t>
            </a:r>
            <a:r>
              <a:rPr lang="de-AT" sz="1200" b="1" dirty="0">
                <a:latin typeface="+mn-lt"/>
              </a:rPr>
              <a:t>, </a:t>
            </a:r>
            <a:r>
              <a:rPr lang="de-AT" sz="1200" b="1" dirty="0" err="1">
                <a:latin typeface="+mn-lt"/>
              </a:rPr>
              <a:t>Kapitolská</a:t>
            </a:r>
            <a:r>
              <a:rPr lang="de-AT" sz="1200" b="1" dirty="0">
                <a:latin typeface="+mn-lt"/>
              </a:rPr>
              <a:t> </a:t>
            </a:r>
            <a:r>
              <a:rPr lang="de-AT" sz="1200" b="1" dirty="0" err="1">
                <a:latin typeface="+mn-lt"/>
              </a:rPr>
              <a:t>muzea</a:t>
            </a:r>
            <a:r>
              <a:rPr lang="de-AT" sz="1200" b="1" dirty="0">
                <a:latin typeface="+mn-lt"/>
              </a:rPr>
              <a:t>, </a:t>
            </a:r>
            <a:r>
              <a:rPr lang="de-AT" sz="1200" b="1" dirty="0" err="1">
                <a:latin typeface="+mn-lt"/>
              </a:rPr>
              <a:t>Řím</a:t>
            </a:r>
            <a:endParaRPr lang="de-AT" sz="1200" b="1" dirty="0">
              <a:latin typeface="+mn-lt"/>
            </a:endParaRPr>
          </a:p>
        </p:txBody>
      </p:sp>
      <p:sp>
        <p:nvSpPr>
          <p:cNvPr id="7" name="Rechteck 11"/>
          <p:cNvSpPr/>
          <p:nvPr/>
        </p:nvSpPr>
        <p:spPr>
          <a:xfrm>
            <a:off x="2831411" y="842277"/>
            <a:ext cx="7002368" cy="2708434"/>
          </a:xfrm>
          <a:prstGeom prst="rect">
            <a:avLst/>
          </a:prstGeom>
          <a:solidFill>
            <a:srgbClr val="CCECFF"/>
          </a:solidFill>
          <a:ln>
            <a:solidFill>
              <a:schemeClr val="accent1">
                <a:lumMod val="60000"/>
                <a:lumOff val="40000"/>
              </a:schemeClr>
            </a:solidFill>
          </a:ln>
        </p:spPr>
        <p:txBody>
          <a:bodyPr wrap="square">
            <a:spAutoFit/>
          </a:bodyPr>
          <a:lstStyle/>
          <a:p>
            <a:r>
              <a:rPr lang="de-DE" sz="1600" b="1" dirty="0" err="1">
                <a:solidFill>
                  <a:srgbClr val="FF0000"/>
                </a:solidFill>
                <a:latin typeface="+mn-lt"/>
              </a:rPr>
              <a:t>Konstantinův</a:t>
            </a:r>
            <a:r>
              <a:rPr lang="de-DE" sz="1800" b="1" dirty="0">
                <a:solidFill>
                  <a:srgbClr val="FF0000"/>
                </a:solidFill>
                <a:latin typeface="+mn-lt"/>
              </a:rPr>
              <a:t> </a:t>
            </a:r>
            <a:r>
              <a:rPr lang="de-DE" sz="1800" b="1" dirty="0" err="1">
                <a:solidFill>
                  <a:srgbClr val="FF0000"/>
                </a:solidFill>
                <a:latin typeface="+mn-lt"/>
              </a:rPr>
              <a:t>obrat</a:t>
            </a:r>
            <a:r>
              <a:rPr lang="de-DE" sz="1800" b="1" dirty="0">
                <a:solidFill>
                  <a:srgbClr val="C00000"/>
                </a:solidFill>
                <a:latin typeface="+mn-lt"/>
              </a:rPr>
              <a:t>:</a:t>
            </a:r>
            <a:r>
              <a:rPr lang="de-DE" sz="1800" b="1" dirty="0">
                <a:latin typeface="+mn-lt"/>
              </a:rPr>
              <a:t> </a:t>
            </a:r>
            <a:r>
              <a:rPr lang="de-DE" sz="1800" dirty="0" err="1">
                <a:latin typeface="+mn-lt"/>
              </a:rPr>
              <a:t>Vychází</a:t>
            </a:r>
            <a:r>
              <a:rPr lang="de-DE" sz="1800" dirty="0">
                <a:latin typeface="+mn-lt"/>
              </a:rPr>
              <a:t> z </a:t>
            </a:r>
            <a:r>
              <a:rPr lang="de-DE" sz="1800" dirty="0" err="1">
                <a:latin typeface="+mn-lt"/>
              </a:rPr>
              <a:t>Milánské</a:t>
            </a:r>
            <a:r>
              <a:rPr lang="de-DE" sz="1800" dirty="0">
                <a:latin typeface="+mn-lt"/>
              </a:rPr>
              <a:t> </a:t>
            </a:r>
            <a:r>
              <a:rPr lang="de-DE" sz="1800" dirty="0" err="1">
                <a:latin typeface="+mn-lt"/>
              </a:rPr>
              <a:t>dohody</a:t>
            </a:r>
            <a:r>
              <a:rPr lang="de-DE" sz="1800" dirty="0">
                <a:latin typeface="+mn-lt"/>
              </a:rPr>
              <a:t> </a:t>
            </a:r>
            <a:r>
              <a:rPr lang="de-DE" sz="1800" dirty="0" err="1">
                <a:latin typeface="+mn-lt"/>
              </a:rPr>
              <a:t>vydané</a:t>
            </a:r>
            <a:r>
              <a:rPr lang="de-DE" sz="1800" dirty="0">
                <a:latin typeface="+mn-lt"/>
              </a:rPr>
              <a:t> </a:t>
            </a:r>
            <a:r>
              <a:rPr lang="de-DE" sz="1800" dirty="0" err="1">
                <a:latin typeface="+mn-lt"/>
              </a:rPr>
              <a:t>římskými</a:t>
            </a:r>
            <a:r>
              <a:rPr lang="de-DE" sz="1800" dirty="0">
                <a:latin typeface="+mn-lt"/>
              </a:rPr>
              <a:t> </a:t>
            </a:r>
            <a:r>
              <a:rPr lang="de-DE" sz="1800" dirty="0" err="1">
                <a:latin typeface="+mn-lt"/>
              </a:rPr>
              <a:t>císaři</a:t>
            </a:r>
            <a:r>
              <a:rPr lang="de-DE" sz="1800" dirty="0">
                <a:latin typeface="+mn-lt"/>
              </a:rPr>
              <a:t> </a:t>
            </a:r>
            <a:r>
              <a:rPr lang="de-DE" sz="1800" dirty="0" err="1">
                <a:latin typeface="+mn-lt"/>
              </a:rPr>
              <a:t>Konstantinem</a:t>
            </a:r>
            <a:r>
              <a:rPr lang="de-DE" sz="1800" dirty="0">
                <a:latin typeface="+mn-lt"/>
              </a:rPr>
              <a:t>/</a:t>
            </a:r>
            <a:r>
              <a:rPr lang="de-DE" sz="1800" dirty="0" err="1">
                <a:latin typeface="+mn-lt"/>
              </a:rPr>
              <a:t>Liciniem</a:t>
            </a:r>
            <a:r>
              <a:rPr lang="de-DE" sz="1800" dirty="0">
                <a:latin typeface="+mn-lt"/>
              </a:rPr>
              <a:t> v </a:t>
            </a:r>
            <a:r>
              <a:rPr lang="de-DE" sz="1800" dirty="0" err="1">
                <a:latin typeface="+mn-lt"/>
              </a:rPr>
              <a:t>roce</a:t>
            </a:r>
            <a:r>
              <a:rPr lang="de-DE" sz="1800" dirty="0">
                <a:latin typeface="+mn-lt"/>
              </a:rPr>
              <a:t> 313, </a:t>
            </a:r>
            <a:r>
              <a:rPr lang="de-DE" sz="1800" dirty="0" err="1">
                <a:latin typeface="+mn-lt"/>
              </a:rPr>
              <a:t>která</a:t>
            </a:r>
            <a:r>
              <a:rPr lang="de-DE" sz="1800" dirty="0">
                <a:latin typeface="+mn-lt"/>
              </a:rPr>
              <a:t> </a:t>
            </a:r>
            <a:r>
              <a:rPr lang="de-DE" sz="1800" dirty="0" err="1">
                <a:latin typeface="+mn-lt"/>
              </a:rPr>
              <a:t>legalizovala</a:t>
            </a:r>
            <a:r>
              <a:rPr lang="de-DE" sz="1800" dirty="0">
                <a:latin typeface="+mn-lt"/>
              </a:rPr>
              <a:t> </a:t>
            </a:r>
            <a:r>
              <a:rPr lang="de-DE" sz="1800" dirty="0" err="1">
                <a:latin typeface="+mn-lt"/>
              </a:rPr>
              <a:t>křesťanství</a:t>
            </a:r>
            <a:r>
              <a:rPr lang="de-DE" sz="1800" dirty="0">
                <a:latin typeface="+mn-lt"/>
              </a:rPr>
              <a:t> (</a:t>
            </a:r>
            <a:r>
              <a:rPr lang="de-DE" sz="1800" dirty="0" err="1">
                <a:latin typeface="+mn-lt"/>
              </a:rPr>
              <a:t>daňová</a:t>
            </a:r>
            <a:r>
              <a:rPr lang="de-DE" sz="1800" dirty="0">
                <a:latin typeface="+mn-lt"/>
              </a:rPr>
              <a:t> </a:t>
            </a:r>
            <a:r>
              <a:rPr lang="de-DE" sz="1800" dirty="0" err="1">
                <a:latin typeface="+mn-lt"/>
              </a:rPr>
              <a:t>privilegia</a:t>
            </a:r>
            <a:r>
              <a:rPr lang="cs-CZ" sz="1800" dirty="0">
                <a:latin typeface="+mn-lt"/>
              </a:rPr>
              <a:t> pro </a:t>
            </a:r>
            <a:r>
              <a:rPr lang="cs-CZ" sz="1800" dirty="0" err="1">
                <a:latin typeface="+mn-lt"/>
              </a:rPr>
              <a:t>křest‘any</a:t>
            </a:r>
            <a:r>
              <a:rPr lang="de-DE" sz="1800" dirty="0">
                <a:latin typeface="+mn-lt"/>
              </a:rPr>
              <a:t>)</a:t>
            </a:r>
            <a:r>
              <a:rPr lang="cs-CZ" sz="1800" dirty="0">
                <a:latin typeface="+mn-lt"/>
              </a:rPr>
              <a:t>: </a:t>
            </a:r>
          </a:p>
          <a:p>
            <a:endParaRPr lang="cs-CZ" sz="800" dirty="0">
              <a:latin typeface="+mn-lt"/>
            </a:endParaRPr>
          </a:p>
          <a:p>
            <a:pPr marL="285750" indent="-285750">
              <a:buFont typeface="Arial" panose="020B0604020202020204" pitchFamily="34" charset="0"/>
              <a:buChar char="•"/>
            </a:pPr>
            <a:r>
              <a:rPr lang="de-DE" sz="1800" b="1" dirty="0" err="1">
                <a:latin typeface="+mn-lt"/>
              </a:rPr>
              <a:t>Křesťanská</a:t>
            </a:r>
            <a:r>
              <a:rPr lang="de-DE" sz="1800" b="1" dirty="0">
                <a:latin typeface="+mn-lt"/>
              </a:rPr>
              <a:t> </a:t>
            </a:r>
            <a:r>
              <a:rPr lang="de-DE" sz="1800" b="1" dirty="0" err="1">
                <a:latin typeface="+mn-lt"/>
              </a:rPr>
              <a:t>církev</a:t>
            </a:r>
            <a:r>
              <a:rPr lang="de-DE" sz="1800" b="1" dirty="0">
                <a:latin typeface="+mn-lt"/>
              </a:rPr>
              <a:t> se </a:t>
            </a:r>
            <a:r>
              <a:rPr lang="de-DE" sz="1800" b="1" dirty="0" err="1">
                <a:latin typeface="+mn-lt"/>
              </a:rPr>
              <a:t>stává</a:t>
            </a:r>
            <a:r>
              <a:rPr lang="de-DE" sz="1800" b="1" dirty="0">
                <a:latin typeface="+mn-lt"/>
              </a:rPr>
              <a:t> </a:t>
            </a:r>
            <a:r>
              <a:rPr lang="de-DE" sz="1800" b="1" dirty="0" err="1">
                <a:latin typeface="+mn-lt"/>
              </a:rPr>
              <a:t>nejprve</a:t>
            </a:r>
            <a:r>
              <a:rPr lang="de-DE" sz="1800" b="1" dirty="0">
                <a:latin typeface="+mn-lt"/>
              </a:rPr>
              <a:t> </a:t>
            </a:r>
            <a:r>
              <a:rPr lang="de-DE" sz="1800" b="1" dirty="0" err="1">
                <a:latin typeface="+mn-lt"/>
              </a:rPr>
              <a:t>tolerovanou</a:t>
            </a:r>
            <a:r>
              <a:rPr lang="de-DE" sz="1800" b="1" dirty="0">
                <a:latin typeface="+mn-lt"/>
              </a:rPr>
              <a:t>, </a:t>
            </a:r>
            <a:r>
              <a:rPr lang="de-DE" sz="1800" b="1" dirty="0" err="1">
                <a:latin typeface="+mn-lt"/>
              </a:rPr>
              <a:t>poté</a:t>
            </a:r>
            <a:r>
              <a:rPr lang="de-DE" sz="1800" b="1" dirty="0">
                <a:latin typeface="+mn-lt"/>
              </a:rPr>
              <a:t> </a:t>
            </a:r>
            <a:r>
              <a:rPr lang="de-DE" sz="1800" b="1" dirty="0" err="1">
                <a:solidFill>
                  <a:srgbClr val="FF0000"/>
                </a:solidFill>
                <a:latin typeface="+mn-lt"/>
              </a:rPr>
              <a:t>právně</a:t>
            </a:r>
            <a:r>
              <a:rPr lang="de-DE" sz="1800" b="1" dirty="0">
                <a:solidFill>
                  <a:srgbClr val="FF0000"/>
                </a:solidFill>
                <a:latin typeface="+mn-lt"/>
              </a:rPr>
              <a:t> </a:t>
            </a:r>
            <a:r>
              <a:rPr lang="de-DE" sz="1800" b="1" dirty="0" err="1">
                <a:solidFill>
                  <a:srgbClr val="FF0000"/>
                </a:solidFill>
                <a:latin typeface="+mn-lt"/>
              </a:rPr>
              <a:t>privilegovanou</a:t>
            </a:r>
            <a:r>
              <a:rPr lang="de-DE" sz="1800" b="1" dirty="0">
                <a:solidFill>
                  <a:srgbClr val="FF0000"/>
                </a:solidFill>
                <a:latin typeface="+mn-lt"/>
              </a:rPr>
              <a:t> </a:t>
            </a:r>
            <a:r>
              <a:rPr lang="de-DE" sz="1800" b="1" dirty="0" err="1">
                <a:solidFill>
                  <a:srgbClr val="FF0000"/>
                </a:solidFill>
                <a:latin typeface="+mn-lt"/>
              </a:rPr>
              <a:t>institucí</a:t>
            </a:r>
            <a:r>
              <a:rPr lang="de-DE" sz="1800" b="1" dirty="0">
                <a:solidFill>
                  <a:srgbClr val="FF0000"/>
                </a:solidFill>
                <a:latin typeface="+mn-lt"/>
              </a:rPr>
              <a:t> </a:t>
            </a:r>
            <a:r>
              <a:rPr lang="de-DE" sz="1800" dirty="0">
                <a:latin typeface="+mn-lt"/>
              </a:rPr>
              <a:t>a </a:t>
            </a:r>
            <a:r>
              <a:rPr lang="de-DE" sz="1800" dirty="0" err="1">
                <a:latin typeface="+mn-lt"/>
              </a:rPr>
              <a:t>za</a:t>
            </a:r>
            <a:r>
              <a:rPr lang="de-DE" sz="1800" dirty="0">
                <a:latin typeface="+mn-lt"/>
              </a:rPr>
              <a:t> Theodosia I. </a:t>
            </a:r>
            <a:r>
              <a:rPr lang="de-DE" sz="1800" dirty="0" err="1">
                <a:latin typeface="+mn-lt"/>
              </a:rPr>
              <a:t>císařskou</a:t>
            </a:r>
            <a:r>
              <a:rPr lang="de-DE" sz="1800" dirty="0">
                <a:latin typeface="+mn-lt"/>
              </a:rPr>
              <a:t> </a:t>
            </a:r>
            <a:r>
              <a:rPr lang="de-DE" sz="1800" dirty="0" err="1">
                <a:latin typeface="+mn-lt"/>
              </a:rPr>
              <a:t>církví</a:t>
            </a:r>
            <a:r>
              <a:rPr lang="de-DE" sz="1800" dirty="0">
                <a:latin typeface="+mn-lt"/>
              </a:rPr>
              <a:t> a v </a:t>
            </a:r>
            <a:r>
              <a:rPr lang="de-DE" sz="1800" dirty="0" err="1">
                <a:latin typeface="+mn-lt"/>
              </a:rPr>
              <a:t>roce</a:t>
            </a:r>
            <a:r>
              <a:rPr lang="de-DE" sz="1800" dirty="0">
                <a:latin typeface="+mn-lt"/>
              </a:rPr>
              <a:t> 393 </a:t>
            </a:r>
            <a:r>
              <a:rPr lang="de-DE" sz="1800" dirty="0" err="1">
                <a:latin typeface="+mn-lt"/>
              </a:rPr>
              <a:t>státním</a:t>
            </a:r>
            <a:r>
              <a:rPr lang="de-DE" sz="1800" dirty="0">
                <a:latin typeface="+mn-lt"/>
              </a:rPr>
              <a:t> </a:t>
            </a:r>
            <a:r>
              <a:rPr lang="de-DE" sz="1800" dirty="0" err="1">
                <a:latin typeface="+mn-lt"/>
              </a:rPr>
              <a:t>náboženstvím</a:t>
            </a:r>
            <a:endParaRPr lang="cs-CZ" sz="1800" dirty="0">
              <a:latin typeface="+mn-lt"/>
            </a:endParaRPr>
          </a:p>
          <a:p>
            <a:pPr marL="285750" indent="-285750">
              <a:buFont typeface="Arial" panose="020B0604020202020204" pitchFamily="34" charset="0"/>
              <a:buChar char="•"/>
            </a:pPr>
            <a:r>
              <a:rPr lang="de-DE" sz="1800" b="1" dirty="0">
                <a:latin typeface="+mn-lt"/>
              </a:rPr>
              <a:t>Na </a:t>
            </a:r>
            <a:r>
              <a:rPr lang="de-DE" sz="1800" b="1" dirty="0" err="1">
                <a:latin typeface="+mn-lt"/>
              </a:rPr>
              <a:t>konci</a:t>
            </a:r>
            <a:r>
              <a:rPr lang="de-DE" sz="1800" b="1" dirty="0">
                <a:latin typeface="+mn-lt"/>
              </a:rPr>
              <a:t> </a:t>
            </a:r>
            <a:r>
              <a:rPr lang="de-DE" sz="1800" b="1" dirty="0" err="1">
                <a:latin typeface="+mn-lt"/>
              </a:rPr>
              <a:t>pozdní</a:t>
            </a:r>
            <a:r>
              <a:rPr lang="de-DE" sz="1800" b="1" dirty="0">
                <a:latin typeface="+mn-lt"/>
              </a:rPr>
              <a:t> </a:t>
            </a:r>
            <a:r>
              <a:rPr lang="de-DE" sz="1800" b="1" dirty="0" err="1">
                <a:latin typeface="+mn-lt"/>
              </a:rPr>
              <a:t>antiky</a:t>
            </a:r>
            <a:r>
              <a:rPr lang="de-DE" sz="1800" b="1" dirty="0">
                <a:latin typeface="+mn-lt"/>
              </a:rPr>
              <a:t> je </a:t>
            </a:r>
            <a:r>
              <a:rPr lang="de-DE" sz="1800" b="1" dirty="0" err="1">
                <a:latin typeface="+mn-lt"/>
              </a:rPr>
              <a:t>křesťanství</a:t>
            </a:r>
            <a:r>
              <a:rPr lang="de-DE" sz="1800" b="1" dirty="0">
                <a:latin typeface="+mn-lt"/>
              </a:rPr>
              <a:t> </a:t>
            </a:r>
            <a:r>
              <a:rPr lang="de-DE" sz="1800" b="1" dirty="0" err="1">
                <a:latin typeface="+mn-lt"/>
              </a:rPr>
              <a:t>převládajícím</a:t>
            </a:r>
            <a:r>
              <a:rPr lang="de-DE" sz="1800" b="1" dirty="0">
                <a:latin typeface="+mn-lt"/>
              </a:rPr>
              <a:t> </a:t>
            </a:r>
            <a:r>
              <a:rPr lang="de-DE" sz="1800" b="1" dirty="0" err="1">
                <a:latin typeface="+mn-lt"/>
              </a:rPr>
              <a:t>náboženstvím</a:t>
            </a:r>
            <a:r>
              <a:rPr lang="de-DE" sz="1800" b="1" dirty="0">
                <a:latin typeface="+mn-lt"/>
              </a:rPr>
              <a:t> v </a:t>
            </a:r>
            <a:r>
              <a:rPr lang="de-DE" sz="1800" b="1" dirty="0" err="1">
                <a:latin typeface="+mn-lt"/>
              </a:rPr>
              <a:t>celé</a:t>
            </a:r>
            <a:r>
              <a:rPr lang="de-DE" sz="1800" b="1" dirty="0">
                <a:latin typeface="+mn-lt"/>
              </a:rPr>
              <a:t> </a:t>
            </a:r>
            <a:r>
              <a:rPr lang="de-DE" sz="1800" b="1" dirty="0" err="1">
                <a:latin typeface="+mn-lt"/>
              </a:rPr>
              <a:t>Římské</a:t>
            </a:r>
            <a:r>
              <a:rPr lang="de-DE" sz="1800" b="1" dirty="0">
                <a:latin typeface="+mn-lt"/>
              </a:rPr>
              <a:t> </a:t>
            </a:r>
            <a:r>
              <a:rPr lang="de-DE" sz="1800" b="1" dirty="0" err="1">
                <a:latin typeface="+mn-lt"/>
              </a:rPr>
              <a:t>říši</a:t>
            </a:r>
            <a:r>
              <a:rPr lang="de-DE" sz="1800" dirty="0">
                <a:latin typeface="+mn-lt"/>
              </a:rPr>
              <a:t>, </a:t>
            </a:r>
            <a:r>
              <a:rPr lang="de-DE" sz="1800" dirty="0" err="1">
                <a:latin typeface="+mn-lt"/>
              </a:rPr>
              <a:t>nekřesťané</a:t>
            </a:r>
            <a:r>
              <a:rPr lang="de-DE" sz="1800" dirty="0">
                <a:latin typeface="+mn-lt"/>
              </a:rPr>
              <a:t> (s </a:t>
            </a:r>
            <a:r>
              <a:rPr lang="de-DE" sz="1800" dirty="0" err="1">
                <a:latin typeface="+mn-lt"/>
              </a:rPr>
              <a:t>výjimkou</a:t>
            </a:r>
            <a:r>
              <a:rPr lang="de-DE" sz="1800" dirty="0">
                <a:latin typeface="+mn-lt"/>
              </a:rPr>
              <a:t> </a:t>
            </a:r>
            <a:r>
              <a:rPr lang="de-DE" sz="1800" dirty="0" err="1">
                <a:latin typeface="+mn-lt"/>
              </a:rPr>
              <a:t>judaismu</a:t>
            </a:r>
            <a:r>
              <a:rPr lang="de-DE" sz="1800" dirty="0">
                <a:latin typeface="+mn-lt"/>
              </a:rPr>
              <a:t>) a </a:t>
            </a:r>
            <a:r>
              <a:rPr lang="de-DE" sz="1800" dirty="0" err="1">
                <a:latin typeface="+mn-lt"/>
              </a:rPr>
              <a:t>heretici</a:t>
            </a:r>
            <a:r>
              <a:rPr lang="de-DE" sz="1800" dirty="0">
                <a:latin typeface="+mn-lt"/>
              </a:rPr>
              <a:t> </a:t>
            </a:r>
            <a:r>
              <a:rPr lang="de-DE" sz="1800" dirty="0" err="1">
                <a:latin typeface="+mn-lt"/>
              </a:rPr>
              <a:t>jsou</a:t>
            </a:r>
            <a:r>
              <a:rPr lang="de-DE" sz="1800" dirty="0">
                <a:latin typeface="+mn-lt"/>
              </a:rPr>
              <a:t> </a:t>
            </a:r>
            <a:r>
              <a:rPr lang="de-DE" sz="1800" dirty="0" err="1">
                <a:latin typeface="+mn-lt"/>
              </a:rPr>
              <a:t>stále</a:t>
            </a:r>
            <a:r>
              <a:rPr lang="de-DE" sz="1800" dirty="0">
                <a:latin typeface="+mn-lt"/>
              </a:rPr>
              <a:t> </a:t>
            </a:r>
            <a:r>
              <a:rPr lang="de-DE" sz="1800" dirty="0" err="1">
                <a:latin typeface="+mn-lt"/>
              </a:rPr>
              <a:t>více</a:t>
            </a:r>
            <a:r>
              <a:rPr lang="de-DE" sz="1800" dirty="0">
                <a:latin typeface="+mn-lt"/>
              </a:rPr>
              <a:t> </a:t>
            </a:r>
            <a:r>
              <a:rPr lang="de-DE" sz="1800" dirty="0" err="1">
                <a:latin typeface="+mn-lt"/>
              </a:rPr>
              <a:t>pronásledováni</a:t>
            </a:r>
            <a:r>
              <a:rPr lang="de-DE" sz="1800" dirty="0">
                <a:latin typeface="+mn-lt"/>
              </a:rPr>
              <a:t>.</a:t>
            </a:r>
          </a:p>
        </p:txBody>
      </p:sp>
      <p:pic>
        <p:nvPicPr>
          <p:cNvPr id="8" name="Grafik 14"/>
          <p:cNvPicPr>
            <a:picLocks noChangeAspect="1"/>
          </p:cNvPicPr>
          <p:nvPr/>
        </p:nvPicPr>
        <p:blipFill rotWithShape="1">
          <a:blip r:embed="rId2" cstate="print">
            <a:extLst>
              <a:ext uri="{28A0092B-C50C-407E-A947-70E740481C1C}">
                <a14:useLocalDpi xmlns:a14="http://schemas.microsoft.com/office/drawing/2010/main" val="0"/>
              </a:ext>
            </a:extLst>
          </a:blip>
          <a:srcRect l="1942" r="7122"/>
          <a:stretch/>
        </p:blipFill>
        <p:spPr>
          <a:xfrm>
            <a:off x="205094" y="842277"/>
            <a:ext cx="2516777" cy="2767659"/>
          </a:xfrm>
          <a:prstGeom prst="rect">
            <a:avLst/>
          </a:prstGeom>
        </p:spPr>
      </p:pic>
      <p:sp>
        <p:nvSpPr>
          <p:cNvPr id="9" name="Rechteck 19"/>
          <p:cNvSpPr/>
          <p:nvPr/>
        </p:nvSpPr>
        <p:spPr>
          <a:xfrm>
            <a:off x="8314369" y="3668746"/>
            <a:ext cx="3877631" cy="3139321"/>
          </a:xfrm>
          <a:prstGeom prst="rect">
            <a:avLst/>
          </a:prstGeom>
          <a:solidFill>
            <a:srgbClr val="66FFFF"/>
          </a:solidFill>
        </p:spPr>
        <p:txBody>
          <a:bodyPr wrap="square">
            <a:spAutoFit/>
          </a:bodyPr>
          <a:lstStyle/>
          <a:p>
            <a:r>
              <a:rPr lang="de-DE" sz="2000" b="1" dirty="0" err="1">
                <a:solidFill>
                  <a:schemeClr val="accent1">
                    <a:lumMod val="75000"/>
                  </a:schemeClr>
                </a:solidFill>
                <a:latin typeface="+mn-lt"/>
              </a:rPr>
              <a:t>Nicejský</a:t>
            </a:r>
            <a:r>
              <a:rPr lang="de-DE" sz="2000" b="1" dirty="0">
                <a:solidFill>
                  <a:schemeClr val="accent1">
                    <a:lumMod val="75000"/>
                  </a:schemeClr>
                </a:solidFill>
                <a:latin typeface="+mn-lt"/>
              </a:rPr>
              <a:t> </a:t>
            </a:r>
            <a:r>
              <a:rPr lang="de-DE" sz="2000" b="1" dirty="0" err="1">
                <a:solidFill>
                  <a:schemeClr val="accent1">
                    <a:lumMod val="75000"/>
                  </a:schemeClr>
                </a:solidFill>
                <a:latin typeface="+mn-lt"/>
              </a:rPr>
              <a:t>koncil</a:t>
            </a:r>
            <a:r>
              <a:rPr lang="de-DE" sz="2000" b="1" dirty="0">
                <a:solidFill>
                  <a:schemeClr val="accent1">
                    <a:lumMod val="75000"/>
                  </a:schemeClr>
                </a:solidFill>
                <a:latin typeface="+mn-lt"/>
              </a:rPr>
              <a:t> (325):</a:t>
            </a:r>
            <a:endParaRPr lang="cs-CZ" sz="2000" b="1" dirty="0">
              <a:solidFill>
                <a:schemeClr val="accent1">
                  <a:lumMod val="75000"/>
                </a:schemeClr>
              </a:solidFill>
              <a:latin typeface="+mn-lt"/>
            </a:endParaRPr>
          </a:p>
          <a:p>
            <a:endParaRPr lang="cs-CZ" sz="800" b="1" dirty="0">
              <a:solidFill>
                <a:schemeClr val="accent1">
                  <a:lumMod val="75000"/>
                </a:schemeClr>
              </a:solidFill>
              <a:latin typeface="+mn-lt"/>
            </a:endParaRPr>
          </a:p>
          <a:p>
            <a:pPr marL="285750" indent="-285750">
              <a:buFont typeface="Arial" panose="020B0604020202020204" pitchFamily="34" charset="0"/>
              <a:buChar char="•"/>
            </a:pPr>
            <a:r>
              <a:rPr lang="de-DE" sz="1400" b="1" dirty="0" err="1">
                <a:solidFill>
                  <a:schemeClr val="accent1">
                    <a:lumMod val="75000"/>
                  </a:schemeClr>
                </a:solidFill>
                <a:latin typeface="+mn-lt"/>
              </a:rPr>
              <a:t>Ústředním</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bodem</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sporu</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byla</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Ježíšova</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povaha</a:t>
            </a:r>
            <a:r>
              <a:rPr lang="de-DE" sz="1400" b="1" dirty="0">
                <a:solidFill>
                  <a:schemeClr val="accent1">
                    <a:lumMod val="75000"/>
                  </a:schemeClr>
                </a:solidFill>
                <a:latin typeface="+mn-lt"/>
              </a:rPr>
              <a:t> </a:t>
            </a:r>
            <a:r>
              <a:rPr lang="de-DE" sz="1400" dirty="0">
                <a:solidFill>
                  <a:schemeClr val="accent1">
                    <a:lumMod val="75000"/>
                  </a:schemeClr>
                </a:solidFill>
                <a:latin typeface="+mn-lt"/>
              </a:rPr>
              <a:t>a </a:t>
            </a:r>
            <a:r>
              <a:rPr lang="de-DE" sz="1400" dirty="0" err="1">
                <a:solidFill>
                  <a:schemeClr val="accent1">
                    <a:lumMod val="75000"/>
                  </a:schemeClr>
                </a:solidFill>
                <a:latin typeface="+mn-lt"/>
              </a:rPr>
              <a:t>jeho</a:t>
            </a:r>
            <a:r>
              <a:rPr lang="de-DE" sz="1400" dirty="0">
                <a:solidFill>
                  <a:schemeClr val="accent1">
                    <a:lumMod val="75000"/>
                  </a:schemeClr>
                </a:solidFill>
                <a:latin typeface="+mn-lt"/>
              </a:rPr>
              <a:t> </a:t>
            </a:r>
            <a:r>
              <a:rPr lang="de-DE" sz="1400" dirty="0" err="1">
                <a:solidFill>
                  <a:schemeClr val="accent1">
                    <a:lumMod val="75000"/>
                  </a:schemeClr>
                </a:solidFill>
                <a:latin typeface="+mn-lt"/>
              </a:rPr>
              <a:t>postavení</a:t>
            </a:r>
            <a:r>
              <a:rPr lang="de-DE" sz="1400" dirty="0">
                <a:solidFill>
                  <a:schemeClr val="accent1">
                    <a:lumMod val="75000"/>
                  </a:schemeClr>
                </a:solidFill>
                <a:latin typeface="+mn-lt"/>
              </a:rPr>
              <a:t> </a:t>
            </a:r>
            <a:r>
              <a:rPr lang="de-DE" sz="1400" dirty="0" err="1">
                <a:solidFill>
                  <a:schemeClr val="accent1">
                    <a:lumMod val="75000"/>
                  </a:schemeClr>
                </a:solidFill>
                <a:latin typeface="+mn-lt"/>
              </a:rPr>
              <a:t>vůči</a:t>
            </a:r>
            <a:r>
              <a:rPr lang="de-DE" sz="1400" dirty="0">
                <a:solidFill>
                  <a:schemeClr val="accent1">
                    <a:lumMod val="75000"/>
                  </a:schemeClr>
                </a:solidFill>
                <a:latin typeface="+mn-lt"/>
              </a:rPr>
              <a:t> </a:t>
            </a:r>
            <a:r>
              <a:rPr lang="de-DE" sz="1400" dirty="0" err="1">
                <a:solidFill>
                  <a:schemeClr val="accent1">
                    <a:lumMod val="75000"/>
                  </a:schemeClr>
                </a:solidFill>
                <a:latin typeface="+mn-lt"/>
              </a:rPr>
              <a:t>Bohu</a:t>
            </a:r>
            <a:r>
              <a:rPr lang="de-DE" sz="1400" dirty="0">
                <a:solidFill>
                  <a:schemeClr val="accent1">
                    <a:lumMod val="75000"/>
                  </a:schemeClr>
                </a:solidFill>
                <a:latin typeface="+mn-lt"/>
              </a:rPr>
              <a:t> </a:t>
            </a:r>
            <a:r>
              <a:rPr lang="de-DE" sz="1400" dirty="0" err="1">
                <a:solidFill>
                  <a:schemeClr val="accent1">
                    <a:lumMod val="75000"/>
                  </a:schemeClr>
                </a:solidFill>
                <a:latin typeface="+mn-lt"/>
              </a:rPr>
              <a:t>Otci</a:t>
            </a:r>
            <a:r>
              <a:rPr lang="de-DE" sz="1400" dirty="0">
                <a:solidFill>
                  <a:schemeClr val="accent1">
                    <a:lumMod val="75000"/>
                  </a:schemeClr>
                </a:solidFill>
                <a:latin typeface="+mn-lt"/>
              </a:rPr>
              <a:t> a </a:t>
            </a:r>
            <a:r>
              <a:rPr lang="de-DE" sz="1400" dirty="0" err="1">
                <a:solidFill>
                  <a:schemeClr val="accent1">
                    <a:lumMod val="75000"/>
                  </a:schemeClr>
                </a:solidFill>
                <a:latin typeface="+mn-lt"/>
              </a:rPr>
              <a:t>Duchu</a:t>
            </a:r>
            <a:r>
              <a:rPr lang="de-DE" sz="1400" dirty="0">
                <a:solidFill>
                  <a:schemeClr val="accent1">
                    <a:lumMod val="75000"/>
                  </a:schemeClr>
                </a:solidFill>
                <a:latin typeface="+mn-lt"/>
              </a:rPr>
              <a:t> </a:t>
            </a:r>
            <a:r>
              <a:rPr lang="de-DE" sz="1400" dirty="0" err="1">
                <a:solidFill>
                  <a:schemeClr val="accent1">
                    <a:lumMod val="75000"/>
                  </a:schemeClr>
                </a:solidFill>
                <a:latin typeface="+mn-lt"/>
              </a:rPr>
              <a:t>svatému</a:t>
            </a:r>
            <a:endParaRPr lang="cs-CZ" sz="1400" dirty="0">
              <a:solidFill>
                <a:schemeClr val="accent1">
                  <a:lumMod val="75000"/>
                </a:schemeClr>
              </a:solidFill>
              <a:latin typeface="+mn-lt"/>
            </a:endParaRPr>
          </a:p>
          <a:p>
            <a:endParaRPr lang="cs-CZ" sz="800" dirty="0">
              <a:solidFill>
                <a:schemeClr val="accent1">
                  <a:lumMod val="75000"/>
                </a:schemeClr>
              </a:solidFill>
              <a:latin typeface="+mn-lt"/>
            </a:endParaRPr>
          </a:p>
          <a:p>
            <a:pPr marL="285750" indent="-285750">
              <a:buFont typeface="Arial" panose="020B0604020202020204" pitchFamily="34" charset="0"/>
              <a:buChar char="•"/>
            </a:pPr>
            <a:r>
              <a:rPr lang="de-DE" sz="1400" b="1" dirty="0">
                <a:solidFill>
                  <a:schemeClr val="accent1">
                    <a:lumMod val="75000"/>
                  </a:schemeClr>
                </a:solidFill>
                <a:latin typeface="+mn-lt"/>
              </a:rPr>
              <a:t> Od </a:t>
            </a:r>
            <a:r>
              <a:rPr lang="de-DE" sz="1400" b="1" dirty="0" err="1">
                <a:solidFill>
                  <a:schemeClr val="accent1">
                    <a:lumMod val="75000"/>
                  </a:schemeClr>
                </a:solidFill>
                <a:latin typeface="+mn-lt"/>
              </a:rPr>
              <a:t>roku</a:t>
            </a:r>
            <a:r>
              <a:rPr lang="de-DE" sz="1400" b="1" dirty="0">
                <a:solidFill>
                  <a:schemeClr val="accent1">
                    <a:lumMod val="75000"/>
                  </a:schemeClr>
                </a:solidFill>
                <a:latin typeface="+mn-lt"/>
              </a:rPr>
              <a:t> 324 je Konstantin </a:t>
            </a:r>
            <a:r>
              <a:rPr lang="de-DE" sz="1400" b="1" dirty="0" err="1">
                <a:solidFill>
                  <a:schemeClr val="accent1">
                    <a:lumMod val="75000"/>
                  </a:schemeClr>
                </a:solidFill>
                <a:latin typeface="+mn-lt"/>
              </a:rPr>
              <a:t>jediným</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vládcem</a:t>
            </a:r>
            <a:r>
              <a:rPr lang="de-DE" sz="1400" b="1" dirty="0">
                <a:solidFill>
                  <a:schemeClr val="accent1">
                    <a:lumMod val="75000"/>
                  </a:schemeClr>
                </a:solidFill>
                <a:latin typeface="+mn-lt"/>
              </a:rPr>
              <a:t>: </a:t>
            </a:r>
            <a:r>
              <a:rPr lang="de-DE" sz="1400" dirty="0" err="1">
                <a:solidFill>
                  <a:schemeClr val="accent1">
                    <a:lumMod val="75000"/>
                  </a:schemeClr>
                </a:solidFill>
                <a:latin typeface="+mn-lt"/>
              </a:rPr>
              <a:t>koncil</a:t>
            </a:r>
            <a:r>
              <a:rPr lang="de-DE" sz="1400" dirty="0">
                <a:solidFill>
                  <a:schemeClr val="accent1">
                    <a:lumMod val="75000"/>
                  </a:schemeClr>
                </a:solidFill>
                <a:latin typeface="+mn-lt"/>
              </a:rPr>
              <a:t> je </a:t>
            </a:r>
            <a:r>
              <a:rPr lang="de-DE" sz="1400" dirty="0" err="1">
                <a:solidFill>
                  <a:schemeClr val="accent1">
                    <a:lumMod val="75000"/>
                  </a:schemeClr>
                </a:solidFill>
                <a:latin typeface="+mn-lt"/>
              </a:rPr>
              <a:t>také</a:t>
            </a:r>
            <a:r>
              <a:rPr lang="de-DE" sz="1400" dirty="0">
                <a:solidFill>
                  <a:schemeClr val="accent1">
                    <a:lumMod val="75000"/>
                  </a:schemeClr>
                </a:solidFill>
                <a:latin typeface="+mn-lt"/>
              </a:rPr>
              <a:t> </a:t>
            </a:r>
            <a:r>
              <a:rPr lang="de-DE" sz="1400" dirty="0" err="1">
                <a:solidFill>
                  <a:schemeClr val="accent1">
                    <a:lumMod val="75000"/>
                  </a:schemeClr>
                </a:solidFill>
                <a:latin typeface="+mn-lt"/>
              </a:rPr>
              <a:t>projevem</a:t>
            </a:r>
            <a:r>
              <a:rPr lang="de-DE" sz="1400" dirty="0">
                <a:solidFill>
                  <a:schemeClr val="accent1">
                    <a:lumMod val="75000"/>
                  </a:schemeClr>
                </a:solidFill>
                <a:latin typeface="+mn-lt"/>
              </a:rPr>
              <a:t> </a:t>
            </a:r>
            <a:r>
              <a:rPr lang="de-DE" sz="1400" dirty="0" err="1">
                <a:solidFill>
                  <a:schemeClr val="accent1">
                    <a:lumMod val="75000"/>
                  </a:schemeClr>
                </a:solidFill>
                <a:latin typeface="+mn-lt"/>
              </a:rPr>
              <a:t>nové</a:t>
            </a:r>
            <a:r>
              <a:rPr lang="de-DE" sz="1400" dirty="0">
                <a:solidFill>
                  <a:schemeClr val="accent1">
                    <a:lumMod val="75000"/>
                  </a:schemeClr>
                </a:solidFill>
                <a:latin typeface="+mn-lt"/>
              </a:rPr>
              <a:t> </a:t>
            </a:r>
            <a:r>
              <a:rPr lang="de-DE" sz="1400" dirty="0" err="1">
                <a:solidFill>
                  <a:schemeClr val="accent1">
                    <a:lumMod val="75000"/>
                  </a:schemeClr>
                </a:solidFill>
                <a:latin typeface="+mn-lt"/>
              </a:rPr>
              <a:t>císařské</a:t>
            </a:r>
            <a:r>
              <a:rPr lang="de-DE" sz="1400" dirty="0">
                <a:solidFill>
                  <a:schemeClr val="accent1">
                    <a:lumMod val="75000"/>
                  </a:schemeClr>
                </a:solidFill>
                <a:latin typeface="+mn-lt"/>
              </a:rPr>
              <a:t> </a:t>
            </a:r>
            <a:r>
              <a:rPr lang="de-DE" sz="1400" dirty="0" err="1">
                <a:solidFill>
                  <a:schemeClr val="accent1">
                    <a:lumMod val="75000"/>
                  </a:schemeClr>
                </a:solidFill>
                <a:latin typeface="+mn-lt"/>
              </a:rPr>
              <a:t>jednoty</a:t>
            </a:r>
            <a:r>
              <a:rPr lang="de-DE" sz="1400" dirty="0">
                <a:solidFill>
                  <a:schemeClr val="accent1">
                    <a:lumMod val="75000"/>
                  </a:schemeClr>
                </a:solidFill>
                <a:latin typeface="+mn-lt"/>
              </a:rPr>
              <a:t> a </a:t>
            </a:r>
            <a:r>
              <a:rPr lang="de-DE" sz="1400" dirty="0" err="1">
                <a:solidFill>
                  <a:schemeClr val="accent1">
                    <a:lumMod val="75000"/>
                  </a:schemeClr>
                </a:solidFill>
                <a:latin typeface="+mn-lt"/>
              </a:rPr>
              <a:t>jejího</a:t>
            </a:r>
            <a:r>
              <a:rPr lang="de-DE" sz="1400" dirty="0">
                <a:solidFill>
                  <a:schemeClr val="accent1">
                    <a:lumMod val="75000"/>
                  </a:schemeClr>
                </a:solidFill>
                <a:latin typeface="+mn-lt"/>
              </a:rPr>
              <a:t> </a:t>
            </a:r>
            <a:r>
              <a:rPr lang="de-DE" sz="1400" dirty="0" err="1">
                <a:solidFill>
                  <a:schemeClr val="accent1">
                    <a:lumMod val="75000"/>
                  </a:schemeClr>
                </a:solidFill>
                <a:latin typeface="+mn-lt"/>
              </a:rPr>
              <a:t>přímého</a:t>
            </a:r>
            <a:r>
              <a:rPr lang="de-DE" sz="1400" dirty="0">
                <a:solidFill>
                  <a:schemeClr val="accent1">
                    <a:lumMod val="75000"/>
                  </a:schemeClr>
                </a:solidFill>
                <a:latin typeface="+mn-lt"/>
              </a:rPr>
              <a:t> </a:t>
            </a:r>
            <a:r>
              <a:rPr lang="de-DE" sz="1400" dirty="0" err="1">
                <a:solidFill>
                  <a:schemeClr val="accent1">
                    <a:lumMod val="75000"/>
                  </a:schemeClr>
                </a:solidFill>
                <a:latin typeface="+mn-lt"/>
              </a:rPr>
              <a:t>spojení</a:t>
            </a:r>
            <a:r>
              <a:rPr lang="de-DE" sz="1400" dirty="0">
                <a:solidFill>
                  <a:schemeClr val="accent1">
                    <a:lumMod val="75000"/>
                  </a:schemeClr>
                </a:solidFill>
                <a:latin typeface="+mn-lt"/>
              </a:rPr>
              <a:t> s </a:t>
            </a:r>
            <a:r>
              <a:rPr lang="de-DE" sz="1400" dirty="0" err="1">
                <a:solidFill>
                  <a:schemeClr val="accent1">
                    <a:lumMod val="75000"/>
                  </a:schemeClr>
                </a:solidFill>
                <a:latin typeface="+mn-lt"/>
              </a:rPr>
              <a:t>Konstantinovým</a:t>
            </a:r>
            <a:r>
              <a:rPr lang="de-DE" sz="1400" dirty="0">
                <a:solidFill>
                  <a:schemeClr val="accent1">
                    <a:lumMod val="75000"/>
                  </a:schemeClr>
                </a:solidFill>
                <a:latin typeface="+mn-lt"/>
              </a:rPr>
              <a:t> </a:t>
            </a:r>
            <a:r>
              <a:rPr lang="de-DE" sz="1400" dirty="0" err="1">
                <a:solidFill>
                  <a:schemeClr val="accent1">
                    <a:lumMod val="75000"/>
                  </a:schemeClr>
                </a:solidFill>
                <a:latin typeface="+mn-lt"/>
              </a:rPr>
              <a:t>jménem</a:t>
            </a:r>
            <a:r>
              <a:rPr lang="de-DE" sz="1400" dirty="0">
                <a:solidFill>
                  <a:schemeClr val="accent1">
                    <a:lumMod val="75000"/>
                  </a:schemeClr>
                </a:solidFill>
                <a:latin typeface="+mn-lt"/>
              </a:rPr>
              <a:t> a </a:t>
            </a:r>
            <a:r>
              <a:rPr lang="de-DE" sz="1400" dirty="0" err="1">
                <a:solidFill>
                  <a:schemeClr val="accent1">
                    <a:lumMod val="75000"/>
                  </a:schemeClr>
                </a:solidFill>
                <a:latin typeface="+mn-lt"/>
              </a:rPr>
              <a:t>jeho</a:t>
            </a:r>
            <a:endParaRPr lang="cs-CZ" sz="1400" dirty="0">
              <a:solidFill>
                <a:schemeClr val="accent1">
                  <a:lumMod val="75000"/>
                </a:schemeClr>
              </a:solidFill>
              <a:latin typeface="+mn-lt"/>
            </a:endParaRPr>
          </a:p>
          <a:p>
            <a:endParaRPr lang="cs-CZ" sz="800" dirty="0">
              <a:solidFill>
                <a:schemeClr val="accent1">
                  <a:lumMod val="75000"/>
                </a:schemeClr>
              </a:solidFill>
              <a:latin typeface="+mn-lt"/>
            </a:endParaRPr>
          </a:p>
          <a:p>
            <a:pPr marL="285750" indent="-285750">
              <a:buFont typeface="Arial" panose="020B0604020202020204" pitchFamily="34" charset="0"/>
              <a:buChar char="•"/>
            </a:pPr>
            <a:r>
              <a:rPr lang="de-DE" sz="1400" b="1" dirty="0" err="1">
                <a:solidFill>
                  <a:schemeClr val="accent1">
                    <a:lumMod val="75000"/>
                  </a:schemeClr>
                </a:solidFill>
                <a:latin typeface="+mn-lt"/>
              </a:rPr>
              <a:t>Vedle</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toho</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řešení</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dalších</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problémů</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např</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stanovení</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Velikonoc</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spor</a:t>
            </a:r>
            <a:r>
              <a:rPr lang="de-DE" sz="1400" b="1" dirty="0">
                <a:solidFill>
                  <a:schemeClr val="accent1">
                    <a:lumMod val="75000"/>
                  </a:schemeClr>
                </a:solidFill>
                <a:latin typeface="+mn-lt"/>
              </a:rPr>
              <a:t> o </a:t>
            </a:r>
            <a:r>
              <a:rPr lang="de-DE" sz="1400" b="1" dirty="0" err="1">
                <a:solidFill>
                  <a:schemeClr val="accent1">
                    <a:lumMod val="75000"/>
                  </a:schemeClr>
                </a:solidFill>
                <a:latin typeface="+mn-lt"/>
              </a:rPr>
              <a:t>arianismus</a:t>
            </a:r>
            <a:r>
              <a:rPr lang="de-DE" sz="1400" b="1" dirty="0">
                <a:solidFill>
                  <a:schemeClr val="accent1">
                    <a:lumMod val="75000"/>
                  </a:schemeClr>
                </a:solidFill>
                <a:latin typeface="+mn-lt"/>
              </a:rPr>
              <a:t>, s </a:t>
            </a:r>
            <a:r>
              <a:rPr lang="de-DE" sz="1400" b="1" dirty="0" err="1">
                <a:solidFill>
                  <a:schemeClr val="accent1">
                    <a:lumMod val="75000"/>
                  </a:schemeClr>
                </a:solidFill>
                <a:latin typeface="+mn-lt"/>
              </a:rPr>
              <a:t>cílem</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nastolit</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jednotu</a:t>
            </a:r>
            <a:r>
              <a:rPr lang="de-DE" sz="1400" b="1" dirty="0">
                <a:solidFill>
                  <a:schemeClr val="accent1">
                    <a:lumMod val="75000"/>
                  </a:schemeClr>
                </a:solidFill>
                <a:latin typeface="+mn-lt"/>
              </a:rPr>
              <a:t> </a:t>
            </a:r>
            <a:r>
              <a:rPr lang="de-DE" sz="1400" b="1" dirty="0" err="1">
                <a:solidFill>
                  <a:schemeClr val="accent1">
                    <a:lumMod val="75000"/>
                  </a:schemeClr>
                </a:solidFill>
                <a:latin typeface="+mn-lt"/>
              </a:rPr>
              <a:t>církve</a:t>
            </a:r>
            <a:endParaRPr lang="de-DE" sz="1400" b="1" dirty="0">
              <a:solidFill>
                <a:schemeClr val="accent1">
                  <a:lumMod val="75000"/>
                </a:schemeClr>
              </a:solidFill>
              <a:latin typeface="+mn-lt"/>
            </a:endParaRPr>
          </a:p>
        </p:txBody>
      </p:sp>
      <p:sp>
        <p:nvSpPr>
          <p:cNvPr id="10" name="Rechteck 20"/>
          <p:cNvSpPr/>
          <p:nvPr/>
        </p:nvSpPr>
        <p:spPr>
          <a:xfrm>
            <a:off x="9943318" y="2921316"/>
            <a:ext cx="2248682" cy="646331"/>
          </a:xfrm>
          <a:prstGeom prst="rect">
            <a:avLst/>
          </a:prstGeom>
        </p:spPr>
        <p:txBody>
          <a:bodyPr wrap="square">
            <a:spAutoFit/>
          </a:bodyPr>
          <a:lstStyle/>
          <a:p>
            <a:r>
              <a:rPr lang="de-DE" sz="1200" b="1" dirty="0" err="1">
                <a:latin typeface="+mn-lt"/>
              </a:rPr>
              <a:t>První</a:t>
            </a:r>
            <a:r>
              <a:rPr lang="de-DE" sz="1200" b="1" dirty="0">
                <a:latin typeface="+mn-lt"/>
              </a:rPr>
              <a:t> </a:t>
            </a:r>
            <a:r>
              <a:rPr lang="de-DE" sz="1200" b="1" dirty="0" err="1">
                <a:latin typeface="+mn-lt"/>
              </a:rPr>
              <a:t>nicejský</a:t>
            </a:r>
            <a:r>
              <a:rPr lang="de-DE" sz="1200" b="1" dirty="0">
                <a:latin typeface="+mn-lt"/>
              </a:rPr>
              <a:t> </a:t>
            </a:r>
            <a:r>
              <a:rPr lang="de-DE" sz="1200" b="1" dirty="0" err="1">
                <a:latin typeface="+mn-lt"/>
              </a:rPr>
              <a:t>koncil</a:t>
            </a:r>
            <a:r>
              <a:rPr lang="de-DE" sz="1200" b="1" dirty="0">
                <a:latin typeface="+mn-lt"/>
              </a:rPr>
              <a:t> (325): </a:t>
            </a:r>
            <a:r>
              <a:rPr lang="de-DE" sz="1200" b="1" dirty="0" err="1">
                <a:latin typeface="+mn-lt"/>
              </a:rPr>
              <a:t>Vyznání</a:t>
            </a:r>
            <a:r>
              <a:rPr lang="de-DE" sz="1200" b="1" dirty="0">
                <a:latin typeface="+mn-lt"/>
              </a:rPr>
              <a:t> </a:t>
            </a:r>
            <a:r>
              <a:rPr lang="de-DE" sz="1200" b="1" dirty="0" err="1">
                <a:latin typeface="+mn-lt"/>
              </a:rPr>
              <a:t>víry</a:t>
            </a:r>
            <a:r>
              <a:rPr lang="de-DE" sz="1200" b="1" dirty="0">
                <a:latin typeface="+mn-lt"/>
              </a:rPr>
              <a:t> (</a:t>
            </a:r>
            <a:r>
              <a:rPr lang="de-DE" sz="1200" b="1" dirty="0" err="1">
                <a:latin typeface="+mn-lt"/>
              </a:rPr>
              <a:t>Niceno-Constantinopolitanum</a:t>
            </a:r>
            <a:r>
              <a:rPr lang="de-DE" sz="1200" b="1" dirty="0">
                <a:latin typeface="+mn-lt"/>
              </a:rPr>
              <a:t>).</a:t>
            </a:r>
            <a:endParaRPr lang="de-AT" sz="1200" b="1" dirty="0">
              <a:latin typeface="+mn-lt"/>
            </a:endParaRPr>
          </a:p>
        </p:txBody>
      </p:sp>
      <p:sp>
        <p:nvSpPr>
          <p:cNvPr id="11" name="Ellipse 16"/>
          <p:cNvSpPr/>
          <p:nvPr/>
        </p:nvSpPr>
        <p:spPr>
          <a:xfrm>
            <a:off x="5340160" y="3547557"/>
            <a:ext cx="1846217" cy="452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FFFF99"/>
                </a:solidFill>
              </a:rPr>
              <a:t>Následky </a:t>
            </a:r>
            <a:endParaRPr lang="de-AT" sz="1600" b="1" dirty="0">
              <a:solidFill>
                <a:srgbClr val="FFFF99"/>
              </a:solidFill>
            </a:endParaRPr>
          </a:p>
        </p:txBody>
      </p:sp>
      <p:sp>
        <p:nvSpPr>
          <p:cNvPr id="12" name="Rechteck 2"/>
          <p:cNvSpPr/>
          <p:nvPr/>
        </p:nvSpPr>
        <p:spPr>
          <a:xfrm>
            <a:off x="301385" y="40807"/>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rgbClr val="0070C0"/>
                </a:solidFill>
                <a:latin typeface="+mn-lt"/>
              </a:rPr>
              <a:t>  </a:t>
            </a:r>
            <a:r>
              <a:rPr lang="cs-CZ" sz="1800" b="1" dirty="0">
                <a:solidFill>
                  <a:srgbClr val="0070C0"/>
                </a:solidFill>
                <a:latin typeface="+mj-lt"/>
              </a:rPr>
              <a:t>Konstantin Velký </a:t>
            </a:r>
            <a:r>
              <a:rPr lang="de-DE" sz="1800" b="1" dirty="0">
                <a:solidFill>
                  <a:srgbClr val="0070C0"/>
                </a:solidFill>
                <a:latin typeface="+mj-lt"/>
              </a:rPr>
              <a:t>(</a:t>
            </a:r>
            <a:r>
              <a:rPr lang="cs-CZ" sz="1800" b="1" dirty="0">
                <a:solidFill>
                  <a:srgbClr val="0070C0"/>
                </a:solidFill>
                <a:latin typeface="+mj-lt"/>
              </a:rPr>
              <a:t>cca. </a:t>
            </a:r>
            <a:r>
              <a:rPr lang="de-DE" sz="1800" b="1" dirty="0">
                <a:solidFill>
                  <a:srgbClr val="0070C0"/>
                </a:solidFill>
                <a:latin typeface="+mj-lt"/>
              </a:rPr>
              <a:t>270/288 - 337)</a:t>
            </a:r>
            <a:endParaRPr lang="cs-CZ" sz="1800" b="1" dirty="0">
              <a:solidFill>
                <a:srgbClr val="0070C0"/>
              </a:solidFill>
              <a:latin typeface="+mj-lt"/>
            </a:endParaRPr>
          </a:p>
        </p:txBody>
      </p:sp>
      <p:pic>
        <p:nvPicPr>
          <p:cNvPr id="13"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318" y="40807"/>
            <a:ext cx="2113806" cy="2863247"/>
          </a:xfrm>
          <a:prstGeom prst="rect">
            <a:avLst/>
          </a:prstGeom>
        </p:spPr>
      </p:pic>
    </p:spTree>
    <p:extLst>
      <p:ext uri="{BB962C8B-B14F-4D97-AF65-F5344CB8AC3E}">
        <p14:creationId xmlns:p14="http://schemas.microsoft.com/office/powerpoint/2010/main" val="42376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D0295904-0723-154F-3760-BED2FD84C3AD}"/>
              </a:ext>
            </a:extLst>
          </p:cNvPr>
          <p:cNvSpPr txBox="1"/>
          <p:nvPr/>
        </p:nvSpPr>
        <p:spPr>
          <a:xfrm>
            <a:off x="10179880" y="4997753"/>
            <a:ext cx="2012120" cy="461665"/>
          </a:xfrm>
          <a:prstGeom prst="rect">
            <a:avLst/>
          </a:prstGeom>
          <a:noFill/>
        </p:spPr>
        <p:txBody>
          <a:bodyPr wrap="square">
            <a:spAutoFit/>
          </a:bodyPr>
          <a:lstStyle/>
          <a:p>
            <a:pPr algn="r"/>
            <a:r>
              <a:rPr lang="cs-CZ" sz="1200" b="1" dirty="0">
                <a:latin typeface="+mj-lt"/>
              </a:rPr>
              <a:t>Konstantinopol v největším rozsahu</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977" y="0"/>
            <a:ext cx="3884023" cy="4990971"/>
          </a:xfrm>
          <a:prstGeom prst="rect">
            <a:avLst/>
          </a:prstGeom>
        </p:spPr>
      </p:pic>
      <p:sp>
        <p:nvSpPr>
          <p:cNvPr id="3" name="Rechteck 2"/>
          <p:cNvSpPr/>
          <p:nvPr/>
        </p:nvSpPr>
        <p:spPr>
          <a:xfrm>
            <a:off x="2726568" y="438419"/>
            <a:ext cx="4993533" cy="1723549"/>
          </a:xfrm>
          <a:prstGeom prst="rect">
            <a:avLst/>
          </a:prstGeom>
        </p:spPr>
        <p:txBody>
          <a:bodyPr wrap="square">
            <a:spAutoFit/>
          </a:bodyPr>
          <a:lstStyle/>
          <a:p>
            <a:r>
              <a:rPr lang="cs-CZ" sz="1800" b="1" dirty="0">
                <a:solidFill>
                  <a:srgbClr val="0070C0"/>
                </a:solidFill>
                <a:latin typeface="+mn-lt"/>
              </a:rPr>
              <a:t>Vláda Konstantina Velkého </a:t>
            </a:r>
            <a:r>
              <a:rPr lang="de-DE" sz="1800" b="1" dirty="0">
                <a:solidFill>
                  <a:srgbClr val="0070C0"/>
                </a:solidFill>
                <a:latin typeface="+mn-lt"/>
              </a:rPr>
              <a:t>(</a:t>
            </a:r>
            <a:r>
              <a:rPr lang="cs-CZ" sz="1800" b="1" dirty="0">
                <a:solidFill>
                  <a:srgbClr val="0070C0"/>
                </a:solidFill>
                <a:latin typeface="+mn-lt"/>
              </a:rPr>
              <a:t>312 </a:t>
            </a:r>
            <a:r>
              <a:rPr lang="de-DE" sz="1800" b="1" dirty="0">
                <a:solidFill>
                  <a:srgbClr val="0070C0"/>
                </a:solidFill>
                <a:latin typeface="+mn-lt"/>
              </a:rPr>
              <a:t>- 337):</a:t>
            </a:r>
            <a:r>
              <a:rPr lang="cs-CZ" sz="1800" b="1" dirty="0">
                <a:solidFill>
                  <a:srgbClr val="0070C0"/>
                </a:solidFill>
                <a:latin typeface="+mn-lt"/>
              </a:rPr>
              <a:t> </a:t>
            </a:r>
            <a:endParaRPr lang="cs-CZ" sz="1800" dirty="0">
              <a:solidFill>
                <a:schemeClr val="accent1">
                  <a:lumMod val="75000"/>
                </a:schemeClr>
              </a:solidFill>
              <a:latin typeface="+mn-lt"/>
            </a:endParaRPr>
          </a:p>
          <a:p>
            <a:endParaRPr lang="cs-CZ" sz="800" dirty="0">
              <a:solidFill>
                <a:schemeClr val="accent1">
                  <a:lumMod val="75000"/>
                </a:schemeClr>
              </a:solidFill>
              <a:latin typeface="+mj-lt"/>
            </a:endParaRPr>
          </a:p>
          <a:p>
            <a:endParaRPr lang="de-DE" sz="800" dirty="0">
              <a:solidFill>
                <a:schemeClr val="accent1">
                  <a:lumMod val="75000"/>
                </a:schemeClr>
              </a:solidFill>
              <a:latin typeface="+mj-lt"/>
            </a:endParaRPr>
          </a:p>
          <a:p>
            <a:r>
              <a:rPr lang="de-DE" sz="1800" b="1" dirty="0" err="1">
                <a:solidFill>
                  <a:schemeClr val="accent1">
                    <a:lumMod val="75000"/>
                  </a:schemeClr>
                </a:solidFill>
                <a:latin typeface="+mj-lt"/>
              </a:rPr>
              <a:t>Byzanc</a:t>
            </a:r>
            <a:r>
              <a:rPr lang="de-DE" sz="1800" b="1" dirty="0">
                <a:solidFill>
                  <a:schemeClr val="accent1">
                    <a:lumMod val="75000"/>
                  </a:schemeClr>
                </a:solidFill>
                <a:latin typeface="+mj-lt"/>
              </a:rPr>
              <a:t>: </a:t>
            </a:r>
            <a:r>
              <a:rPr lang="de-DE" sz="1800" dirty="0" err="1">
                <a:solidFill>
                  <a:schemeClr val="accent1">
                    <a:lumMod val="75000"/>
                  </a:schemeClr>
                </a:solidFill>
                <a:highlight>
                  <a:srgbClr val="FFFF00"/>
                </a:highlight>
                <a:latin typeface="+mj-lt"/>
              </a:rPr>
              <a:t>Výhodná</a:t>
            </a:r>
            <a:r>
              <a:rPr lang="de-DE" sz="1800" dirty="0">
                <a:solidFill>
                  <a:schemeClr val="accent1">
                    <a:lumMod val="75000"/>
                  </a:schemeClr>
                </a:solidFill>
                <a:highlight>
                  <a:srgbClr val="FFFF00"/>
                </a:highlight>
                <a:latin typeface="+mj-lt"/>
              </a:rPr>
              <a:t> </a:t>
            </a:r>
            <a:r>
              <a:rPr lang="de-DE" sz="1800" dirty="0" err="1">
                <a:solidFill>
                  <a:schemeClr val="accent1">
                    <a:lumMod val="75000"/>
                  </a:schemeClr>
                </a:solidFill>
                <a:highlight>
                  <a:srgbClr val="FFFF00"/>
                </a:highlight>
                <a:latin typeface="+mj-lt"/>
              </a:rPr>
              <a:t>poloha</a:t>
            </a:r>
            <a:r>
              <a:rPr lang="de-DE" sz="1800" dirty="0">
                <a:solidFill>
                  <a:schemeClr val="accent1">
                    <a:lumMod val="75000"/>
                  </a:schemeClr>
                </a:solidFill>
                <a:highlight>
                  <a:srgbClr val="FFFF00"/>
                </a:highlight>
                <a:latin typeface="+mj-lt"/>
              </a:rPr>
              <a:t> </a:t>
            </a:r>
            <a:r>
              <a:rPr lang="de-DE" sz="1800" dirty="0" err="1">
                <a:solidFill>
                  <a:schemeClr val="accent1">
                    <a:lumMod val="75000"/>
                  </a:schemeClr>
                </a:solidFill>
                <a:highlight>
                  <a:srgbClr val="FFFF00"/>
                </a:highlight>
                <a:latin typeface="+mj-lt"/>
              </a:rPr>
              <a:t>ve</a:t>
            </a:r>
            <a:r>
              <a:rPr lang="de-DE" sz="1800" dirty="0">
                <a:solidFill>
                  <a:schemeClr val="accent1">
                    <a:lumMod val="75000"/>
                  </a:schemeClr>
                </a:solidFill>
                <a:highlight>
                  <a:srgbClr val="FFFF00"/>
                </a:highlight>
                <a:latin typeface="+mj-lt"/>
              </a:rPr>
              <a:t> </a:t>
            </a:r>
            <a:r>
              <a:rPr lang="de-DE" sz="1800" dirty="0" err="1">
                <a:solidFill>
                  <a:schemeClr val="accent1">
                    <a:lumMod val="75000"/>
                  </a:schemeClr>
                </a:solidFill>
                <a:highlight>
                  <a:srgbClr val="FFFF00"/>
                </a:highlight>
                <a:latin typeface="+mj-lt"/>
              </a:rPr>
              <a:t>strategicky</a:t>
            </a:r>
            <a:r>
              <a:rPr lang="de-DE" sz="1800" dirty="0">
                <a:solidFill>
                  <a:schemeClr val="accent1">
                    <a:lumMod val="75000"/>
                  </a:schemeClr>
                </a:solidFill>
                <a:highlight>
                  <a:srgbClr val="FFFF00"/>
                </a:highlight>
                <a:latin typeface="+mj-lt"/>
              </a:rPr>
              <a:t> </a:t>
            </a:r>
            <a:r>
              <a:rPr lang="de-DE" sz="1800" dirty="0" err="1">
                <a:solidFill>
                  <a:schemeClr val="accent1">
                    <a:lumMod val="75000"/>
                  </a:schemeClr>
                </a:solidFill>
                <a:highlight>
                  <a:srgbClr val="FFFF00"/>
                </a:highlight>
                <a:latin typeface="+mj-lt"/>
              </a:rPr>
              <a:t>důležitém</a:t>
            </a:r>
            <a:r>
              <a:rPr lang="de-DE" sz="1800" dirty="0">
                <a:solidFill>
                  <a:schemeClr val="accent1">
                    <a:lumMod val="75000"/>
                  </a:schemeClr>
                </a:solidFill>
                <a:highlight>
                  <a:srgbClr val="FFFF00"/>
                </a:highlight>
                <a:latin typeface="+mj-lt"/>
              </a:rPr>
              <a:t> </a:t>
            </a:r>
            <a:r>
              <a:rPr lang="de-DE" sz="1800" dirty="0" err="1">
                <a:solidFill>
                  <a:schemeClr val="accent1">
                    <a:lumMod val="75000"/>
                  </a:schemeClr>
                </a:solidFill>
                <a:highlight>
                  <a:srgbClr val="FFFF00"/>
                </a:highlight>
                <a:latin typeface="+mj-lt"/>
              </a:rPr>
              <a:t>regionu</a:t>
            </a:r>
            <a:r>
              <a:rPr lang="de-DE" sz="1800" dirty="0">
                <a:solidFill>
                  <a:schemeClr val="accent1">
                    <a:lumMod val="75000"/>
                  </a:schemeClr>
                </a:solidFill>
                <a:latin typeface="+mj-lt"/>
              </a:rPr>
              <a:t>, </a:t>
            </a:r>
            <a:r>
              <a:rPr lang="de-DE" sz="1800" dirty="0" err="1">
                <a:solidFill>
                  <a:schemeClr val="accent1">
                    <a:lumMod val="75000"/>
                  </a:schemeClr>
                </a:solidFill>
                <a:latin typeface="+mj-lt"/>
              </a:rPr>
              <a:t>ze</a:t>
            </a:r>
            <a:r>
              <a:rPr lang="de-DE" sz="1800" dirty="0">
                <a:solidFill>
                  <a:schemeClr val="accent1">
                    <a:lumMod val="75000"/>
                  </a:schemeClr>
                </a:solidFill>
                <a:latin typeface="+mj-lt"/>
              </a:rPr>
              <a:t> </a:t>
            </a:r>
            <a:r>
              <a:rPr lang="de-DE" sz="1800" dirty="0" err="1">
                <a:solidFill>
                  <a:schemeClr val="accent1">
                    <a:lumMod val="75000"/>
                  </a:schemeClr>
                </a:solidFill>
                <a:latin typeface="+mj-lt"/>
              </a:rPr>
              <a:t>tří</a:t>
            </a:r>
            <a:r>
              <a:rPr lang="de-DE" sz="1800" dirty="0">
                <a:solidFill>
                  <a:schemeClr val="accent1">
                    <a:lumMod val="75000"/>
                  </a:schemeClr>
                </a:solidFill>
                <a:latin typeface="+mj-lt"/>
              </a:rPr>
              <a:t> </a:t>
            </a:r>
            <a:r>
              <a:rPr lang="de-DE" sz="1800" dirty="0" err="1">
                <a:solidFill>
                  <a:schemeClr val="accent1">
                    <a:lumMod val="75000"/>
                  </a:schemeClr>
                </a:solidFill>
                <a:latin typeface="+mj-lt"/>
              </a:rPr>
              <a:t>stran</a:t>
            </a:r>
            <a:r>
              <a:rPr lang="de-DE" sz="1800" dirty="0">
                <a:solidFill>
                  <a:schemeClr val="accent1">
                    <a:lumMod val="75000"/>
                  </a:schemeClr>
                </a:solidFill>
                <a:latin typeface="+mj-lt"/>
              </a:rPr>
              <a:t> </a:t>
            </a:r>
            <a:r>
              <a:rPr lang="de-DE" sz="1800" dirty="0" err="1">
                <a:solidFill>
                  <a:schemeClr val="accent1">
                    <a:lumMod val="75000"/>
                  </a:schemeClr>
                </a:solidFill>
                <a:latin typeface="+mj-lt"/>
              </a:rPr>
              <a:t>obklopeném</a:t>
            </a:r>
            <a:r>
              <a:rPr lang="de-DE" sz="1800" dirty="0">
                <a:solidFill>
                  <a:schemeClr val="accent1">
                    <a:lumMod val="75000"/>
                  </a:schemeClr>
                </a:solidFill>
                <a:latin typeface="+mj-lt"/>
              </a:rPr>
              <a:t> </a:t>
            </a:r>
            <a:r>
              <a:rPr lang="de-DE" sz="1800" dirty="0" err="1">
                <a:solidFill>
                  <a:schemeClr val="accent1">
                    <a:lumMod val="75000"/>
                  </a:schemeClr>
                </a:solidFill>
                <a:latin typeface="+mj-lt"/>
              </a:rPr>
              <a:t>vodou</a:t>
            </a:r>
            <a:r>
              <a:rPr lang="de-DE" sz="1800" dirty="0">
                <a:solidFill>
                  <a:schemeClr val="accent1">
                    <a:lumMod val="75000"/>
                  </a:schemeClr>
                </a:solidFill>
                <a:latin typeface="+mj-lt"/>
              </a:rPr>
              <a:t>, na </a:t>
            </a:r>
            <a:r>
              <a:rPr lang="de-DE" sz="1800" dirty="0" err="1">
                <a:solidFill>
                  <a:schemeClr val="accent1">
                    <a:lumMod val="75000"/>
                  </a:schemeClr>
                </a:solidFill>
                <a:latin typeface="+mj-lt"/>
              </a:rPr>
              <a:t>hospodářsky</a:t>
            </a:r>
            <a:r>
              <a:rPr lang="de-DE" sz="1800" dirty="0">
                <a:solidFill>
                  <a:schemeClr val="accent1">
                    <a:lumMod val="75000"/>
                  </a:schemeClr>
                </a:solidFill>
                <a:latin typeface="+mj-lt"/>
              </a:rPr>
              <a:t> </a:t>
            </a:r>
            <a:r>
              <a:rPr lang="de-DE" sz="1800" dirty="0" err="1">
                <a:solidFill>
                  <a:schemeClr val="accent1">
                    <a:lumMod val="75000"/>
                  </a:schemeClr>
                </a:solidFill>
                <a:latin typeface="+mj-lt"/>
              </a:rPr>
              <a:t>důležitém</a:t>
            </a:r>
            <a:r>
              <a:rPr lang="de-DE" sz="1800" dirty="0">
                <a:solidFill>
                  <a:schemeClr val="accent1">
                    <a:lumMod val="75000"/>
                  </a:schemeClr>
                </a:solidFill>
                <a:latin typeface="+mj-lt"/>
              </a:rPr>
              <a:t> </a:t>
            </a:r>
            <a:r>
              <a:rPr lang="de-DE" sz="1800" dirty="0" err="1">
                <a:solidFill>
                  <a:schemeClr val="accent1">
                    <a:lumMod val="75000"/>
                  </a:schemeClr>
                </a:solidFill>
                <a:latin typeface="+mj-lt"/>
              </a:rPr>
              <a:t>východě</a:t>
            </a:r>
            <a:r>
              <a:rPr lang="de-DE" sz="1800" dirty="0">
                <a:solidFill>
                  <a:schemeClr val="accent1">
                    <a:lumMod val="75000"/>
                  </a:schemeClr>
                </a:solidFill>
                <a:latin typeface="+mj-lt"/>
              </a:rPr>
              <a:t> </a:t>
            </a:r>
            <a:r>
              <a:rPr lang="de-DE" sz="1800" dirty="0" err="1">
                <a:solidFill>
                  <a:schemeClr val="accent1">
                    <a:lumMod val="75000"/>
                  </a:schemeClr>
                </a:solidFill>
                <a:latin typeface="+mj-lt"/>
              </a:rPr>
              <a:t>říše</a:t>
            </a:r>
            <a:r>
              <a:rPr lang="de-DE" sz="1800" dirty="0">
                <a:solidFill>
                  <a:schemeClr val="accent1">
                    <a:lumMod val="75000"/>
                  </a:schemeClr>
                </a:solidFill>
                <a:latin typeface="+mj-lt"/>
              </a:rPr>
              <a:t>.</a:t>
            </a:r>
          </a:p>
        </p:txBody>
      </p:sp>
      <p:sp>
        <p:nvSpPr>
          <p:cNvPr id="5" name="Rechteck 4"/>
          <p:cNvSpPr/>
          <p:nvPr/>
        </p:nvSpPr>
        <p:spPr>
          <a:xfrm>
            <a:off x="3048000" y="3105835"/>
            <a:ext cx="6096000" cy="461665"/>
          </a:xfrm>
          <a:prstGeom prst="rect">
            <a:avLst/>
          </a:prstGeom>
        </p:spPr>
        <p:txBody>
          <a:bodyPr>
            <a:spAutoFit/>
          </a:bodyPr>
          <a:lstStyle/>
          <a:p>
            <a:endParaRPr lang="de-AT" dirty="0">
              <a:latin typeface="+mj-lt"/>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62" y="-46329"/>
            <a:ext cx="2856430" cy="3234898"/>
          </a:xfrm>
          <a:prstGeom prst="rect">
            <a:avLst/>
          </a:prstGeom>
        </p:spPr>
      </p:pic>
      <p:sp>
        <p:nvSpPr>
          <p:cNvPr id="13" name="Rechteck 12"/>
          <p:cNvSpPr/>
          <p:nvPr/>
        </p:nvSpPr>
        <p:spPr>
          <a:xfrm>
            <a:off x="106054" y="3234898"/>
            <a:ext cx="2349763" cy="461665"/>
          </a:xfrm>
          <a:prstGeom prst="rect">
            <a:avLst/>
          </a:prstGeom>
        </p:spPr>
        <p:txBody>
          <a:bodyPr wrap="square">
            <a:spAutoFit/>
          </a:bodyPr>
          <a:lstStyle/>
          <a:p>
            <a:r>
              <a:rPr lang="de-AT" sz="1200" b="1" dirty="0" err="1">
                <a:latin typeface="+mj-lt"/>
              </a:rPr>
              <a:t>Pozdější</a:t>
            </a:r>
            <a:r>
              <a:rPr lang="de-AT" sz="1200" b="1" dirty="0">
                <a:latin typeface="+mj-lt"/>
              </a:rPr>
              <a:t> </a:t>
            </a:r>
            <a:r>
              <a:rPr lang="de-AT" sz="1200" b="1" dirty="0" err="1">
                <a:latin typeface="+mj-lt"/>
              </a:rPr>
              <a:t>císařská</a:t>
            </a:r>
            <a:r>
              <a:rPr lang="de-AT" sz="1200" b="1" dirty="0">
                <a:latin typeface="+mj-lt"/>
              </a:rPr>
              <a:t> </a:t>
            </a:r>
            <a:r>
              <a:rPr lang="de-AT" sz="1200" b="1" dirty="0" err="1">
                <a:latin typeface="+mj-lt"/>
              </a:rPr>
              <a:t>čtvrť</a:t>
            </a:r>
            <a:r>
              <a:rPr lang="de-AT" sz="1200" b="1" dirty="0">
                <a:latin typeface="+mj-lt"/>
              </a:rPr>
              <a:t> </a:t>
            </a:r>
            <a:r>
              <a:rPr lang="de-AT" sz="1200" b="1" dirty="0" err="1">
                <a:latin typeface="+mj-lt"/>
              </a:rPr>
              <a:t>mezi</a:t>
            </a:r>
            <a:r>
              <a:rPr lang="de-AT" sz="1200" b="1" dirty="0">
                <a:latin typeface="+mj-lt"/>
              </a:rPr>
              <a:t> </a:t>
            </a:r>
            <a:r>
              <a:rPr lang="de-AT" sz="1200" b="1" dirty="0" err="1">
                <a:latin typeface="+mj-lt"/>
              </a:rPr>
              <a:t>Hippodromem</a:t>
            </a:r>
            <a:r>
              <a:rPr lang="de-AT" sz="1200" b="1" dirty="0">
                <a:latin typeface="+mj-lt"/>
              </a:rPr>
              <a:t> a </a:t>
            </a:r>
            <a:r>
              <a:rPr lang="de-AT" sz="1200" b="1" dirty="0" err="1">
                <a:latin typeface="+mj-lt"/>
              </a:rPr>
              <a:t>Hagia</a:t>
            </a:r>
            <a:r>
              <a:rPr lang="de-AT" sz="1200" b="1" dirty="0">
                <a:latin typeface="+mj-lt"/>
              </a:rPr>
              <a:t> Eirene</a:t>
            </a:r>
          </a:p>
        </p:txBody>
      </p:sp>
      <p:sp>
        <p:nvSpPr>
          <p:cNvPr id="14" name="Ellipse 13"/>
          <p:cNvSpPr/>
          <p:nvPr/>
        </p:nvSpPr>
        <p:spPr>
          <a:xfrm rot="1447345">
            <a:off x="10247781" y="1987832"/>
            <a:ext cx="519006" cy="811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mj-lt"/>
            </a:endParaRPr>
          </a:p>
        </p:txBody>
      </p:sp>
      <p:sp>
        <p:nvSpPr>
          <p:cNvPr id="15" name="Rechteck 14"/>
          <p:cNvSpPr/>
          <p:nvPr/>
        </p:nvSpPr>
        <p:spPr>
          <a:xfrm>
            <a:off x="2726568" y="2244232"/>
            <a:ext cx="5494719" cy="1569660"/>
          </a:xfrm>
          <a:prstGeom prst="rect">
            <a:avLst/>
          </a:prstGeom>
          <a:solidFill>
            <a:schemeClr val="accent1">
              <a:lumMod val="20000"/>
              <a:lumOff val="80000"/>
            </a:schemeClr>
          </a:solidFill>
        </p:spPr>
        <p:txBody>
          <a:bodyPr wrap="square">
            <a:spAutoFit/>
          </a:bodyPr>
          <a:lstStyle/>
          <a:p>
            <a:r>
              <a:rPr lang="de-AT" sz="1600" b="1" dirty="0" err="1">
                <a:latin typeface="+mj-lt"/>
              </a:rPr>
              <a:t>Správa</a:t>
            </a:r>
            <a:r>
              <a:rPr lang="de-AT" sz="1600" b="1" dirty="0">
                <a:latin typeface="+mj-lt"/>
              </a:rPr>
              <a:t>: </a:t>
            </a:r>
            <a:r>
              <a:rPr lang="de-AT" sz="1600" dirty="0" err="1">
                <a:latin typeface="+mj-lt"/>
              </a:rPr>
              <a:t>Stala</a:t>
            </a:r>
            <a:r>
              <a:rPr lang="de-AT" sz="1600" dirty="0">
                <a:latin typeface="+mj-lt"/>
              </a:rPr>
              <a:t> se </a:t>
            </a:r>
            <a:r>
              <a:rPr lang="de-AT" sz="1600" dirty="0" err="1">
                <a:latin typeface="+mj-lt"/>
              </a:rPr>
              <a:t>základem</a:t>
            </a:r>
            <a:r>
              <a:rPr lang="de-AT" sz="1600" dirty="0">
                <a:latin typeface="+mj-lt"/>
              </a:rPr>
              <a:t> </a:t>
            </a:r>
            <a:r>
              <a:rPr lang="de-AT" sz="1600" dirty="0" err="1">
                <a:latin typeface="+mj-lt"/>
              </a:rPr>
              <a:t>pozdně</a:t>
            </a:r>
            <a:r>
              <a:rPr lang="de-AT" sz="1600" dirty="0">
                <a:latin typeface="+mj-lt"/>
              </a:rPr>
              <a:t> </a:t>
            </a:r>
            <a:r>
              <a:rPr lang="de-AT" sz="1600" dirty="0" err="1">
                <a:latin typeface="+mj-lt"/>
              </a:rPr>
              <a:t>římského</a:t>
            </a:r>
            <a:r>
              <a:rPr lang="de-AT" sz="1600" dirty="0">
                <a:latin typeface="+mj-lt"/>
              </a:rPr>
              <a:t> </a:t>
            </a:r>
            <a:r>
              <a:rPr lang="de-AT" sz="1600" dirty="0" err="1">
                <a:latin typeface="+mj-lt"/>
              </a:rPr>
              <a:t>státu</a:t>
            </a:r>
            <a:r>
              <a:rPr lang="de-AT" sz="1600" dirty="0">
                <a:latin typeface="+mj-lt"/>
              </a:rPr>
              <a:t>, </a:t>
            </a:r>
            <a:r>
              <a:rPr lang="de-AT" sz="1600" dirty="0" err="1">
                <a:highlight>
                  <a:srgbClr val="FFFF00"/>
                </a:highlight>
                <a:latin typeface="+mj-lt"/>
              </a:rPr>
              <a:t>vojenské</a:t>
            </a:r>
            <a:r>
              <a:rPr lang="de-AT" sz="1600" dirty="0">
                <a:highlight>
                  <a:srgbClr val="FFFF00"/>
                </a:highlight>
                <a:latin typeface="+mj-lt"/>
              </a:rPr>
              <a:t> a </a:t>
            </a:r>
            <a:r>
              <a:rPr lang="de-AT" sz="1600" dirty="0" err="1">
                <a:highlight>
                  <a:srgbClr val="FFFF00"/>
                </a:highlight>
                <a:latin typeface="+mj-lt"/>
              </a:rPr>
              <a:t>civilní</a:t>
            </a:r>
            <a:r>
              <a:rPr lang="de-AT" sz="1600" dirty="0">
                <a:highlight>
                  <a:srgbClr val="FFFF00"/>
                </a:highlight>
                <a:latin typeface="+mj-lt"/>
              </a:rPr>
              <a:t> </a:t>
            </a:r>
            <a:r>
              <a:rPr lang="de-AT" sz="1600" dirty="0" err="1">
                <a:highlight>
                  <a:srgbClr val="FFFF00"/>
                </a:highlight>
                <a:latin typeface="+mj-lt"/>
              </a:rPr>
              <a:t>úřady</a:t>
            </a:r>
            <a:r>
              <a:rPr lang="de-AT" sz="1600" dirty="0">
                <a:highlight>
                  <a:srgbClr val="FFFF00"/>
                </a:highlight>
                <a:latin typeface="+mj-lt"/>
              </a:rPr>
              <a:t> </a:t>
            </a:r>
            <a:r>
              <a:rPr lang="de-AT" sz="1600" dirty="0" err="1">
                <a:highlight>
                  <a:srgbClr val="FFFF00"/>
                </a:highlight>
                <a:latin typeface="+mj-lt"/>
              </a:rPr>
              <a:t>byly</a:t>
            </a:r>
            <a:r>
              <a:rPr lang="de-AT" sz="1600" dirty="0">
                <a:highlight>
                  <a:srgbClr val="FFFF00"/>
                </a:highlight>
                <a:latin typeface="+mj-lt"/>
              </a:rPr>
              <a:t> </a:t>
            </a:r>
            <a:r>
              <a:rPr lang="de-AT" sz="1600" dirty="0" err="1">
                <a:highlight>
                  <a:srgbClr val="FFFF00"/>
                </a:highlight>
                <a:latin typeface="+mj-lt"/>
              </a:rPr>
              <a:t>přísně</a:t>
            </a:r>
            <a:r>
              <a:rPr lang="de-AT" sz="1600" dirty="0">
                <a:highlight>
                  <a:srgbClr val="FFFF00"/>
                </a:highlight>
                <a:latin typeface="+mj-lt"/>
              </a:rPr>
              <a:t> </a:t>
            </a:r>
            <a:r>
              <a:rPr lang="de-AT" sz="1600" dirty="0" err="1">
                <a:highlight>
                  <a:srgbClr val="FFFF00"/>
                </a:highlight>
                <a:latin typeface="+mj-lt"/>
              </a:rPr>
              <a:t>odděleny</a:t>
            </a:r>
            <a:r>
              <a:rPr lang="de-AT" sz="1600" dirty="0">
                <a:latin typeface="+mj-lt"/>
              </a:rPr>
              <a:t>. </a:t>
            </a:r>
            <a:r>
              <a:rPr lang="de-AT" sz="1600" dirty="0" err="1">
                <a:latin typeface="+mj-lt"/>
              </a:rPr>
              <a:t>Císař</a:t>
            </a:r>
            <a:r>
              <a:rPr lang="de-AT" sz="1600" dirty="0">
                <a:latin typeface="+mj-lt"/>
              </a:rPr>
              <a:t> </a:t>
            </a:r>
            <a:r>
              <a:rPr lang="de-AT" sz="1600" dirty="0" err="1">
                <a:latin typeface="+mj-lt"/>
              </a:rPr>
              <a:t>zřídil</a:t>
            </a:r>
            <a:r>
              <a:rPr lang="de-AT" sz="1600" dirty="0">
                <a:latin typeface="+mj-lt"/>
              </a:rPr>
              <a:t> </a:t>
            </a:r>
            <a:r>
              <a:rPr lang="de-AT" sz="1600" dirty="0" err="1">
                <a:latin typeface="+mj-lt"/>
              </a:rPr>
              <a:t>korunní</a:t>
            </a:r>
            <a:r>
              <a:rPr lang="de-AT" sz="1600" dirty="0">
                <a:latin typeface="+mj-lt"/>
              </a:rPr>
              <a:t> </a:t>
            </a:r>
            <a:r>
              <a:rPr lang="de-AT" sz="1600" dirty="0" err="1">
                <a:latin typeface="+mj-lt"/>
              </a:rPr>
              <a:t>radu</a:t>
            </a:r>
            <a:r>
              <a:rPr lang="de-AT" sz="1600" dirty="0">
                <a:latin typeface="+mj-lt"/>
              </a:rPr>
              <a:t> (</a:t>
            </a:r>
            <a:r>
              <a:rPr lang="de-AT" sz="1600" dirty="0" err="1">
                <a:latin typeface="+mj-lt"/>
              </a:rPr>
              <a:t>consistorium</a:t>
            </a:r>
            <a:r>
              <a:rPr lang="de-AT" sz="1600" dirty="0">
                <a:latin typeface="+mj-lt"/>
              </a:rPr>
              <a:t>) a </a:t>
            </a:r>
            <a:r>
              <a:rPr lang="de-AT" sz="1600" dirty="0" err="1">
                <a:latin typeface="+mj-lt"/>
              </a:rPr>
              <a:t>několik</a:t>
            </a:r>
            <a:r>
              <a:rPr lang="de-AT" sz="1600" dirty="0">
                <a:latin typeface="+mj-lt"/>
              </a:rPr>
              <a:t> </a:t>
            </a:r>
            <a:r>
              <a:rPr lang="de-AT" sz="1600" dirty="0" err="1">
                <a:latin typeface="+mj-lt"/>
              </a:rPr>
              <a:t>nových</a:t>
            </a:r>
            <a:r>
              <a:rPr lang="de-AT" sz="1600" dirty="0">
                <a:latin typeface="+mj-lt"/>
              </a:rPr>
              <a:t> </a:t>
            </a:r>
            <a:r>
              <a:rPr lang="de-AT" sz="1600" dirty="0" err="1">
                <a:latin typeface="+mj-lt"/>
              </a:rPr>
              <a:t>civilních</a:t>
            </a:r>
            <a:r>
              <a:rPr lang="de-AT" sz="1600" dirty="0">
                <a:latin typeface="+mj-lt"/>
              </a:rPr>
              <a:t> </a:t>
            </a:r>
            <a:r>
              <a:rPr lang="de-AT" sz="1600" dirty="0" err="1">
                <a:latin typeface="+mj-lt"/>
              </a:rPr>
              <a:t>úřadů</a:t>
            </a:r>
            <a:r>
              <a:rPr lang="de-AT" sz="1600" dirty="0">
                <a:latin typeface="+mj-lt"/>
              </a:rPr>
              <a:t>; </a:t>
            </a:r>
            <a:r>
              <a:rPr lang="de-AT" sz="1600" dirty="0" err="1">
                <a:latin typeface="+mj-lt"/>
              </a:rPr>
              <a:t>provincie</a:t>
            </a:r>
            <a:r>
              <a:rPr lang="de-AT" sz="1600" dirty="0">
                <a:latin typeface="+mj-lt"/>
              </a:rPr>
              <a:t> (</a:t>
            </a:r>
            <a:r>
              <a:rPr lang="de-AT" sz="1600" dirty="0" err="1">
                <a:latin typeface="+mj-lt"/>
              </a:rPr>
              <a:t>subjekty</a:t>
            </a:r>
            <a:r>
              <a:rPr lang="de-AT" sz="1600" dirty="0">
                <a:latin typeface="+mj-lt"/>
              </a:rPr>
              <a:t>) </a:t>
            </a:r>
            <a:r>
              <a:rPr lang="de-AT" sz="1600" dirty="0" err="1">
                <a:latin typeface="+mj-lt"/>
              </a:rPr>
              <a:t>byly</a:t>
            </a:r>
            <a:r>
              <a:rPr lang="de-AT" sz="1600" dirty="0">
                <a:latin typeface="+mj-lt"/>
              </a:rPr>
              <a:t> </a:t>
            </a:r>
            <a:r>
              <a:rPr lang="de-AT" sz="1600" dirty="0" err="1">
                <a:latin typeface="+mj-lt"/>
              </a:rPr>
              <a:t>zmenšeny</a:t>
            </a:r>
            <a:r>
              <a:rPr lang="de-AT" sz="1600" dirty="0">
                <a:latin typeface="+mj-lt"/>
              </a:rPr>
              <a:t> a </a:t>
            </a:r>
            <a:r>
              <a:rPr lang="de-AT" sz="1600" dirty="0" err="1">
                <a:highlight>
                  <a:srgbClr val="FFFF00"/>
                </a:highlight>
                <a:latin typeface="+mj-lt"/>
              </a:rPr>
              <a:t>několik</a:t>
            </a:r>
            <a:r>
              <a:rPr lang="de-AT" sz="1600" dirty="0">
                <a:highlight>
                  <a:srgbClr val="FFFF00"/>
                </a:highlight>
                <a:latin typeface="+mj-lt"/>
              </a:rPr>
              <a:t> </a:t>
            </a:r>
            <a:r>
              <a:rPr lang="de-AT" sz="1600" dirty="0" err="1">
                <a:highlight>
                  <a:srgbClr val="FFFF00"/>
                </a:highlight>
                <a:latin typeface="+mj-lt"/>
              </a:rPr>
              <a:t>provincií</a:t>
            </a:r>
            <a:r>
              <a:rPr lang="de-AT" sz="1600" dirty="0">
                <a:highlight>
                  <a:srgbClr val="FFFF00"/>
                </a:highlight>
                <a:latin typeface="+mj-lt"/>
              </a:rPr>
              <a:t> </a:t>
            </a:r>
            <a:r>
              <a:rPr lang="de-AT" sz="1600" dirty="0" err="1">
                <a:highlight>
                  <a:srgbClr val="FFFF00"/>
                </a:highlight>
                <a:latin typeface="+mj-lt"/>
              </a:rPr>
              <a:t>bylo</a:t>
            </a:r>
            <a:r>
              <a:rPr lang="de-AT" sz="1600" dirty="0">
                <a:highlight>
                  <a:srgbClr val="FFFF00"/>
                </a:highlight>
                <a:latin typeface="+mj-lt"/>
              </a:rPr>
              <a:t> </a:t>
            </a:r>
            <a:r>
              <a:rPr lang="de-AT" sz="1600" dirty="0" err="1">
                <a:highlight>
                  <a:srgbClr val="FFFF00"/>
                </a:highlight>
                <a:latin typeface="+mj-lt"/>
              </a:rPr>
              <a:t>spojeno</a:t>
            </a:r>
            <a:r>
              <a:rPr lang="de-AT" sz="1600" dirty="0">
                <a:highlight>
                  <a:srgbClr val="FFFF00"/>
                </a:highlight>
                <a:latin typeface="+mj-lt"/>
              </a:rPr>
              <a:t> do </a:t>
            </a:r>
            <a:r>
              <a:rPr lang="de-AT" sz="1600" dirty="0" err="1">
                <a:highlight>
                  <a:srgbClr val="FFFF00"/>
                </a:highlight>
                <a:latin typeface="+mj-lt"/>
              </a:rPr>
              <a:t>diecézí</a:t>
            </a:r>
            <a:r>
              <a:rPr lang="de-AT" sz="1600" dirty="0">
                <a:highlight>
                  <a:srgbClr val="FFFF00"/>
                </a:highlight>
                <a:latin typeface="+mj-lt"/>
              </a:rPr>
              <a:t>, </a:t>
            </a:r>
            <a:r>
              <a:rPr lang="de-AT" sz="1600" dirty="0" err="1">
                <a:highlight>
                  <a:srgbClr val="FFFF00"/>
                </a:highlight>
                <a:latin typeface="+mj-lt"/>
              </a:rPr>
              <a:t>které</a:t>
            </a:r>
            <a:r>
              <a:rPr lang="de-AT" sz="1600" dirty="0">
                <a:highlight>
                  <a:srgbClr val="FFFF00"/>
                </a:highlight>
                <a:latin typeface="+mj-lt"/>
              </a:rPr>
              <a:t> </a:t>
            </a:r>
            <a:r>
              <a:rPr lang="de-AT" sz="1600" dirty="0" err="1">
                <a:highlight>
                  <a:srgbClr val="FFFF00"/>
                </a:highlight>
                <a:latin typeface="+mj-lt"/>
              </a:rPr>
              <a:t>spravoval</a:t>
            </a:r>
            <a:r>
              <a:rPr lang="de-AT" sz="1600" dirty="0">
                <a:highlight>
                  <a:srgbClr val="FFFF00"/>
                </a:highlight>
                <a:latin typeface="+mj-lt"/>
              </a:rPr>
              <a:t> </a:t>
            </a:r>
            <a:r>
              <a:rPr lang="de-AT" sz="1600" dirty="0" err="1">
                <a:highlight>
                  <a:srgbClr val="FFFF00"/>
                </a:highlight>
                <a:latin typeface="+mj-lt"/>
              </a:rPr>
              <a:t>vikář</a:t>
            </a:r>
            <a:r>
              <a:rPr lang="de-AT" sz="1600" dirty="0">
                <a:highlight>
                  <a:srgbClr val="FFFF00"/>
                </a:highlight>
                <a:latin typeface="+mj-lt"/>
              </a:rPr>
              <a:t>; </a:t>
            </a:r>
            <a:r>
              <a:rPr lang="de-AT" sz="1600" dirty="0" err="1">
                <a:latin typeface="+mj-lt"/>
              </a:rPr>
              <a:t>mírné</a:t>
            </a:r>
            <a:r>
              <a:rPr lang="de-AT" sz="1600" dirty="0">
                <a:latin typeface="+mj-lt"/>
              </a:rPr>
              <a:t> </a:t>
            </a:r>
            <a:r>
              <a:rPr lang="de-AT" sz="1600" dirty="0" err="1">
                <a:latin typeface="+mj-lt"/>
              </a:rPr>
              <a:t>tendence</a:t>
            </a:r>
            <a:r>
              <a:rPr lang="de-AT" sz="1600" dirty="0">
                <a:latin typeface="+mj-lt"/>
              </a:rPr>
              <a:t> k </a:t>
            </a:r>
            <a:r>
              <a:rPr lang="de-AT" sz="1600" dirty="0" err="1">
                <a:latin typeface="+mj-lt"/>
              </a:rPr>
              <a:t>centralizaci</a:t>
            </a:r>
            <a:r>
              <a:rPr lang="de-AT" sz="1600" dirty="0">
                <a:latin typeface="+mj-lt"/>
              </a:rPr>
              <a:t>.</a:t>
            </a:r>
          </a:p>
        </p:txBody>
      </p:sp>
      <p:sp>
        <p:nvSpPr>
          <p:cNvPr id="16" name="Rechteck 15"/>
          <p:cNvSpPr/>
          <p:nvPr/>
        </p:nvSpPr>
        <p:spPr>
          <a:xfrm>
            <a:off x="58413" y="3904273"/>
            <a:ext cx="4553032" cy="1323439"/>
          </a:xfrm>
          <a:prstGeom prst="rect">
            <a:avLst/>
          </a:prstGeom>
          <a:solidFill>
            <a:schemeClr val="accent1">
              <a:lumMod val="40000"/>
              <a:lumOff val="60000"/>
            </a:schemeClr>
          </a:solidFill>
        </p:spPr>
        <p:txBody>
          <a:bodyPr wrap="square">
            <a:spAutoFit/>
          </a:bodyPr>
          <a:lstStyle/>
          <a:p>
            <a:r>
              <a:rPr lang="de-DE" sz="1600" b="1" dirty="0" err="1">
                <a:latin typeface="+mj-lt"/>
              </a:rPr>
              <a:t>Hospodářství</a:t>
            </a:r>
            <a:r>
              <a:rPr lang="de-DE" sz="1600" b="1" dirty="0">
                <a:latin typeface="+mj-lt"/>
              </a:rPr>
              <a:t> a </a:t>
            </a:r>
            <a:r>
              <a:rPr lang="de-DE" sz="1600" b="1" dirty="0" err="1">
                <a:latin typeface="+mj-lt"/>
              </a:rPr>
              <a:t>společnost</a:t>
            </a:r>
            <a:r>
              <a:rPr lang="de-DE" sz="1600" b="1" dirty="0">
                <a:latin typeface="+mj-lt"/>
              </a:rPr>
              <a:t>: </a:t>
            </a:r>
            <a:r>
              <a:rPr lang="de-DE" sz="1600" dirty="0" err="1">
                <a:latin typeface="+mj-lt"/>
              </a:rPr>
              <a:t>reforma</a:t>
            </a:r>
            <a:r>
              <a:rPr lang="de-DE" sz="1600" dirty="0">
                <a:latin typeface="+mj-lt"/>
              </a:rPr>
              <a:t> </a:t>
            </a:r>
            <a:r>
              <a:rPr lang="de-DE" sz="1600" dirty="0" err="1">
                <a:highlight>
                  <a:srgbClr val="FFFF00"/>
                </a:highlight>
                <a:latin typeface="+mj-lt"/>
              </a:rPr>
              <a:t>senátu</a:t>
            </a:r>
            <a:r>
              <a:rPr lang="de-DE" sz="1600" dirty="0">
                <a:highlight>
                  <a:srgbClr val="FFFF00"/>
                </a:highlight>
                <a:latin typeface="+mj-lt"/>
              </a:rPr>
              <a:t>, </a:t>
            </a:r>
            <a:r>
              <a:rPr lang="de-DE" sz="1600" dirty="0" err="1">
                <a:highlight>
                  <a:srgbClr val="FFFF00"/>
                </a:highlight>
                <a:latin typeface="+mj-lt"/>
              </a:rPr>
              <a:t>vysoké</a:t>
            </a:r>
            <a:r>
              <a:rPr lang="de-DE" sz="1600" dirty="0">
                <a:highlight>
                  <a:srgbClr val="FFFF00"/>
                </a:highlight>
                <a:latin typeface="+mj-lt"/>
              </a:rPr>
              <a:t> </a:t>
            </a:r>
            <a:r>
              <a:rPr lang="de-DE" sz="1600" dirty="0" err="1">
                <a:highlight>
                  <a:srgbClr val="FFFF00"/>
                </a:highlight>
                <a:latin typeface="+mj-lt"/>
              </a:rPr>
              <a:t>finanční</a:t>
            </a:r>
            <a:r>
              <a:rPr lang="de-DE" sz="1600" dirty="0">
                <a:highlight>
                  <a:srgbClr val="FFFF00"/>
                </a:highlight>
                <a:latin typeface="+mj-lt"/>
              </a:rPr>
              <a:t> </a:t>
            </a:r>
            <a:r>
              <a:rPr lang="de-DE" sz="1600" dirty="0" err="1">
                <a:highlight>
                  <a:srgbClr val="FFFF00"/>
                </a:highlight>
                <a:latin typeface="+mj-lt"/>
              </a:rPr>
              <a:t>zatížení</a:t>
            </a:r>
            <a:r>
              <a:rPr lang="de-DE" sz="1600" dirty="0">
                <a:highlight>
                  <a:srgbClr val="FFFF00"/>
                </a:highlight>
                <a:latin typeface="+mj-lt"/>
              </a:rPr>
              <a:t> </a:t>
            </a:r>
            <a:r>
              <a:rPr lang="de-DE" sz="1600" dirty="0" err="1">
                <a:highlight>
                  <a:srgbClr val="FFFF00"/>
                </a:highlight>
                <a:latin typeface="+mj-lt"/>
              </a:rPr>
              <a:t>městských</a:t>
            </a:r>
            <a:r>
              <a:rPr lang="de-DE" sz="1600" dirty="0">
                <a:highlight>
                  <a:srgbClr val="FFFF00"/>
                </a:highlight>
                <a:latin typeface="+mj-lt"/>
              </a:rPr>
              <a:t> </a:t>
            </a:r>
            <a:r>
              <a:rPr lang="de-DE" sz="1600" dirty="0" err="1">
                <a:highlight>
                  <a:srgbClr val="FFFF00"/>
                </a:highlight>
                <a:latin typeface="+mj-lt"/>
              </a:rPr>
              <a:t>elit</a:t>
            </a:r>
            <a:r>
              <a:rPr lang="de-DE" sz="1600" dirty="0">
                <a:latin typeface="+mj-lt"/>
              </a:rPr>
              <a:t>, </a:t>
            </a:r>
            <a:r>
              <a:rPr lang="de-DE" sz="1600" dirty="0" err="1">
                <a:latin typeface="+mj-lt"/>
              </a:rPr>
              <a:t>které</a:t>
            </a:r>
            <a:r>
              <a:rPr lang="de-DE" sz="1600" dirty="0">
                <a:latin typeface="+mj-lt"/>
              </a:rPr>
              <a:t> </a:t>
            </a:r>
            <a:r>
              <a:rPr lang="de-DE" sz="1600" dirty="0" err="1">
                <a:latin typeface="+mj-lt"/>
              </a:rPr>
              <a:t>zastávaly</a:t>
            </a:r>
            <a:r>
              <a:rPr lang="de-DE" sz="1600" dirty="0">
                <a:latin typeface="+mj-lt"/>
              </a:rPr>
              <a:t> </a:t>
            </a:r>
            <a:r>
              <a:rPr lang="de-DE" sz="1600" dirty="0" err="1">
                <a:latin typeface="+mj-lt"/>
              </a:rPr>
              <a:t>čestné</a:t>
            </a:r>
            <a:r>
              <a:rPr lang="de-DE" sz="1600" dirty="0">
                <a:latin typeface="+mj-lt"/>
              </a:rPr>
              <a:t> </a:t>
            </a:r>
            <a:r>
              <a:rPr lang="de-DE" sz="1600" dirty="0" err="1">
                <a:latin typeface="+mj-lt"/>
              </a:rPr>
              <a:t>správní</a:t>
            </a:r>
            <a:r>
              <a:rPr lang="de-DE" sz="1600" dirty="0">
                <a:latin typeface="+mj-lt"/>
              </a:rPr>
              <a:t> </a:t>
            </a:r>
            <a:r>
              <a:rPr lang="de-DE" sz="1600" dirty="0" err="1">
                <a:latin typeface="+mj-lt"/>
              </a:rPr>
              <a:t>funkce</a:t>
            </a:r>
            <a:r>
              <a:rPr lang="de-DE" sz="1600" dirty="0">
                <a:latin typeface="+mj-lt"/>
              </a:rPr>
              <a:t> (</a:t>
            </a:r>
            <a:r>
              <a:rPr lang="de-DE" sz="1600" dirty="0" err="1">
                <a:latin typeface="+mj-lt"/>
              </a:rPr>
              <a:t>kuriály</a:t>
            </a:r>
            <a:r>
              <a:rPr lang="de-DE" sz="1600" dirty="0">
                <a:latin typeface="+mj-lt"/>
              </a:rPr>
              <a:t>); </a:t>
            </a:r>
            <a:r>
              <a:rPr lang="de-DE" sz="1600" dirty="0" err="1">
                <a:latin typeface="+mj-lt"/>
              </a:rPr>
              <a:t>rolníci</a:t>
            </a:r>
            <a:r>
              <a:rPr lang="de-DE" sz="1600" dirty="0">
                <a:latin typeface="+mj-lt"/>
              </a:rPr>
              <a:t> (</a:t>
            </a:r>
            <a:r>
              <a:rPr lang="de-DE" sz="1600" dirty="0" err="1">
                <a:latin typeface="+mj-lt"/>
              </a:rPr>
              <a:t>kolonie</a:t>
            </a:r>
            <a:r>
              <a:rPr lang="de-DE" sz="1600" dirty="0">
                <a:latin typeface="+mj-lt"/>
              </a:rPr>
              <a:t>) </a:t>
            </a:r>
            <a:r>
              <a:rPr lang="de-DE" sz="1600" dirty="0" err="1">
                <a:latin typeface="+mj-lt"/>
              </a:rPr>
              <a:t>byli</a:t>
            </a:r>
            <a:r>
              <a:rPr lang="de-DE" sz="1600" dirty="0">
                <a:latin typeface="+mj-lt"/>
              </a:rPr>
              <a:t> </a:t>
            </a:r>
            <a:r>
              <a:rPr lang="de-DE" sz="1600" dirty="0" err="1">
                <a:latin typeface="+mj-lt"/>
              </a:rPr>
              <a:t>vázáni</a:t>
            </a:r>
            <a:r>
              <a:rPr lang="de-DE" sz="1600" dirty="0">
                <a:latin typeface="+mj-lt"/>
              </a:rPr>
              <a:t> </a:t>
            </a:r>
            <a:r>
              <a:rPr lang="de-DE" sz="1600" dirty="0" err="1">
                <a:latin typeface="+mj-lt"/>
              </a:rPr>
              <a:t>ke</a:t>
            </a:r>
            <a:r>
              <a:rPr lang="de-DE" sz="1600" dirty="0">
                <a:latin typeface="+mj-lt"/>
              </a:rPr>
              <a:t> </a:t>
            </a:r>
            <a:r>
              <a:rPr lang="de-DE" sz="1600" dirty="0" err="1">
                <a:latin typeface="+mj-lt"/>
              </a:rPr>
              <a:t>své</a:t>
            </a:r>
            <a:r>
              <a:rPr lang="de-DE" sz="1600" dirty="0">
                <a:latin typeface="+mj-lt"/>
              </a:rPr>
              <a:t> </a:t>
            </a:r>
            <a:r>
              <a:rPr lang="de-DE" sz="1600" dirty="0" err="1">
                <a:latin typeface="+mj-lt"/>
              </a:rPr>
              <a:t>půdě</a:t>
            </a:r>
            <a:r>
              <a:rPr lang="de-DE" sz="1600" dirty="0">
                <a:latin typeface="+mj-lt"/>
              </a:rPr>
              <a:t> </a:t>
            </a:r>
            <a:r>
              <a:rPr lang="de-DE" sz="1600" dirty="0" err="1">
                <a:latin typeface="+mj-lt"/>
              </a:rPr>
              <a:t>jako</a:t>
            </a:r>
            <a:r>
              <a:rPr lang="de-DE" sz="1600" dirty="0">
                <a:latin typeface="+mj-lt"/>
              </a:rPr>
              <a:t> </a:t>
            </a:r>
            <a:r>
              <a:rPr lang="de-DE" sz="1600" dirty="0" err="1">
                <a:latin typeface="+mj-lt"/>
              </a:rPr>
              <a:t>polosvobodní</a:t>
            </a:r>
            <a:r>
              <a:rPr lang="de-DE" sz="1600" dirty="0">
                <a:latin typeface="+mj-lt"/>
              </a:rPr>
              <a:t>; </a:t>
            </a:r>
            <a:r>
              <a:rPr lang="de-DE" sz="1600" dirty="0" err="1">
                <a:latin typeface="+mj-lt"/>
              </a:rPr>
              <a:t>jinak</a:t>
            </a:r>
            <a:r>
              <a:rPr lang="de-DE" sz="1600" dirty="0">
                <a:latin typeface="+mj-lt"/>
              </a:rPr>
              <a:t> </a:t>
            </a:r>
            <a:r>
              <a:rPr lang="de-DE" sz="1600" dirty="0" err="1">
                <a:latin typeface="+mj-lt"/>
              </a:rPr>
              <a:t>vysoká</a:t>
            </a:r>
            <a:r>
              <a:rPr lang="de-DE" sz="1600" dirty="0">
                <a:latin typeface="+mj-lt"/>
              </a:rPr>
              <a:t> </a:t>
            </a:r>
            <a:r>
              <a:rPr lang="de-DE" sz="1600" dirty="0" err="1">
                <a:latin typeface="+mj-lt"/>
              </a:rPr>
              <a:t>sociální</a:t>
            </a:r>
            <a:r>
              <a:rPr lang="de-DE" sz="1600" dirty="0">
                <a:latin typeface="+mj-lt"/>
              </a:rPr>
              <a:t> </a:t>
            </a:r>
            <a:r>
              <a:rPr lang="de-DE" sz="1600" dirty="0" err="1">
                <a:latin typeface="+mj-lt"/>
              </a:rPr>
              <a:t>mobilita</a:t>
            </a:r>
            <a:endParaRPr lang="de-AT" sz="1600" dirty="0">
              <a:latin typeface="+mj-lt"/>
            </a:endParaRPr>
          </a:p>
        </p:txBody>
      </p:sp>
      <p:sp>
        <p:nvSpPr>
          <p:cNvPr id="17" name="Rechteck 16"/>
          <p:cNvSpPr/>
          <p:nvPr/>
        </p:nvSpPr>
        <p:spPr>
          <a:xfrm>
            <a:off x="4721370" y="3904273"/>
            <a:ext cx="4203904" cy="1569660"/>
          </a:xfrm>
          <a:prstGeom prst="rect">
            <a:avLst/>
          </a:prstGeom>
          <a:solidFill>
            <a:schemeClr val="accent1">
              <a:lumMod val="60000"/>
              <a:lumOff val="40000"/>
            </a:schemeClr>
          </a:solidFill>
        </p:spPr>
        <p:txBody>
          <a:bodyPr wrap="square">
            <a:spAutoFit/>
          </a:bodyPr>
          <a:lstStyle/>
          <a:p>
            <a:r>
              <a:rPr lang="de-AT" sz="1600" b="1" dirty="0" err="1">
                <a:latin typeface="+mj-lt"/>
              </a:rPr>
              <a:t>Právo</a:t>
            </a:r>
            <a:r>
              <a:rPr lang="de-AT" sz="1600" b="1" dirty="0">
                <a:latin typeface="+mj-lt"/>
              </a:rPr>
              <a:t>: </a:t>
            </a:r>
            <a:r>
              <a:rPr lang="de-AT" sz="1600" dirty="0">
                <a:latin typeface="+mj-lt"/>
              </a:rPr>
              <a:t>Konstantin </a:t>
            </a:r>
            <a:r>
              <a:rPr lang="de-AT" sz="1600" dirty="0" err="1">
                <a:latin typeface="+mj-lt"/>
              </a:rPr>
              <a:t>vydal</a:t>
            </a:r>
            <a:r>
              <a:rPr lang="de-AT" sz="1600" dirty="0">
                <a:latin typeface="+mj-lt"/>
              </a:rPr>
              <a:t> </a:t>
            </a:r>
            <a:r>
              <a:rPr lang="de-AT" sz="1600" dirty="0" err="1">
                <a:highlight>
                  <a:srgbClr val="FFFF00"/>
                </a:highlight>
                <a:latin typeface="+mj-lt"/>
              </a:rPr>
              <a:t>neobvykle</a:t>
            </a:r>
            <a:r>
              <a:rPr lang="de-AT" sz="1600" dirty="0">
                <a:highlight>
                  <a:srgbClr val="FFFF00"/>
                </a:highlight>
                <a:latin typeface="+mj-lt"/>
              </a:rPr>
              <a:t> </a:t>
            </a:r>
            <a:r>
              <a:rPr lang="de-AT" sz="1600" dirty="0" err="1">
                <a:highlight>
                  <a:srgbClr val="FFFF00"/>
                </a:highlight>
                <a:latin typeface="+mj-lt"/>
              </a:rPr>
              <a:t>velké</a:t>
            </a:r>
            <a:r>
              <a:rPr lang="de-AT" sz="1600" dirty="0">
                <a:highlight>
                  <a:srgbClr val="FFFF00"/>
                </a:highlight>
                <a:latin typeface="+mj-lt"/>
              </a:rPr>
              <a:t> </a:t>
            </a:r>
            <a:r>
              <a:rPr lang="de-AT" sz="1600" dirty="0" err="1">
                <a:highlight>
                  <a:srgbClr val="FFFF00"/>
                </a:highlight>
                <a:latin typeface="+mj-lt"/>
              </a:rPr>
              <a:t>množství</a:t>
            </a:r>
            <a:r>
              <a:rPr lang="de-AT" sz="1600" dirty="0">
                <a:highlight>
                  <a:srgbClr val="FFFF00"/>
                </a:highlight>
                <a:latin typeface="+mj-lt"/>
              </a:rPr>
              <a:t> </a:t>
            </a:r>
            <a:r>
              <a:rPr lang="de-AT" sz="1600" dirty="0" err="1">
                <a:highlight>
                  <a:srgbClr val="FFFF00"/>
                </a:highlight>
                <a:latin typeface="+mj-lt"/>
              </a:rPr>
              <a:t>zákonů</a:t>
            </a:r>
            <a:r>
              <a:rPr lang="de-AT" sz="1600" dirty="0">
                <a:highlight>
                  <a:srgbClr val="FFFF00"/>
                </a:highlight>
                <a:latin typeface="+mj-lt"/>
              </a:rPr>
              <a:t>, </a:t>
            </a:r>
            <a:r>
              <a:rPr lang="de-AT" sz="1600" dirty="0" err="1">
                <a:highlight>
                  <a:srgbClr val="FFFF00"/>
                </a:highlight>
                <a:latin typeface="+mj-lt"/>
              </a:rPr>
              <a:t>které</a:t>
            </a:r>
            <a:r>
              <a:rPr lang="de-AT" sz="1600" dirty="0">
                <a:highlight>
                  <a:srgbClr val="FFFF00"/>
                </a:highlight>
                <a:latin typeface="+mj-lt"/>
              </a:rPr>
              <a:t> se </a:t>
            </a:r>
            <a:r>
              <a:rPr lang="de-AT" sz="1600" dirty="0" err="1">
                <a:highlight>
                  <a:srgbClr val="FFFF00"/>
                </a:highlight>
                <a:latin typeface="+mj-lt"/>
              </a:rPr>
              <a:t>dochovaly</a:t>
            </a:r>
            <a:r>
              <a:rPr lang="de-AT" sz="1600" dirty="0">
                <a:highlight>
                  <a:srgbClr val="FFFF00"/>
                </a:highlight>
                <a:latin typeface="+mj-lt"/>
              </a:rPr>
              <a:t> </a:t>
            </a:r>
            <a:r>
              <a:rPr lang="de-AT" sz="1600" dirty="0" err="1">
                <a:highlight>
                  <a:srgbClr val="FFFF00"/>
                </a:highlight>
                <a:latin typeface="+mj-lt"/>
              </a:rPr>
              <a:t>jen</a:t>
            </a:r>
            <a:r>
              <a:rPr lang="de-AT" sz="1600" dirty="0">
                <a:highlight>
                  <a:srgbClr val="FFFF00"/>
                </a:highlight>
                <a:latin typeface="+mj-lt"/>
              </a:rPr>
              <a:t> </a:t>
            </a:r>
            <a:r>
              <a:rPr lang="de-AT" sz="1600" dirty="0" err="1">
                <a:highlight>
                  <a:srgbClr val="FFFF00"/>
                </a:highlight>
                <a:latin typeface="+mj-lt"/>
              </a:rPr>
              <a:t>fragmentárně</a:t>
            </a:r>
            <a:r>
              <a:rPr lang="de-AT" sz="1600" dirty="0">
                <a:latin typeface="+mj-lt"/>
              </a:rPr>
              <a:t>, </a:t>
            </a:r>
            <a:r>
              <a:rPr lang="de-AT" sz="1600" dirty="0" err="1">
                <a:latin typeface="+mj-lt"/>
              </a:rPr>
              <a:t>což</a:t>
            </a:r>
            <a:r>
              <a:rPr lang="de-AT" sz="1600" dirty="0">
                <a:latin typeface="+mj-lt"/>
              </a:rPr>
              <a:t> </a:t>
            </a:r>
            <a:r>
              <a:rPr lang="de-AT" sz="1600" dirty="0" err="1">
                <a:latin typeface="+mj-lt"/>
              </a:rPr>
              <a:t>bylo</a:t>
            </a:r>
            <a:r>
              <a:rPr lang="de-AT" sz="1600" dirty="0">
                <a:latin typeface="+mj-lt"/>
              </a:rPr>
              <a:t> </a:t>
            </a:r>
            <a:r>
              <a:rPr lang="de-AT" sz="1600" dirty="0" err="1">
                <a:latin typeface="+mj-lt"/>
              </a:rPr>
              <a:t>patrné</a:t>
            </a:r>
            <a:r>
              <a:rPr lang="de-AT" sz="1600" dirty="0">
                <a:latin typeface="+mj-lt"/>
              </a:rPr>
              <a:t> </a:t>
            </a:r>
            <a:r>
              <a:rPr lang="de-AT" sz="1600" dirty="0" err="1">
                <a:latin typeface="+mj-lt"/>
              </a:rPr>
              <a:t>nejen</a:t>
            </a:r>
            <a:r>
              <a:rPr lang="de-AT" sz="1600" dirty="0">
                <a:latin typeface="+mj-lt"/>
              </a:rPr>
              <a:t> v </a:t>
            </a:r>
            <a:r>
              <a:rPr lang="de-AT" sz="1600" dirty="0" err="1">
                <a:latin typeface="+mj-lt"/>
              </a:rPr>
              <a:t>pozitivním</a:t>
            </a:r>
            <a:r>
              <a:rPr lang="de-AT" sz="1600" dirty="0">
                <a:latin typeface="+mj-lt"/>
              </a:rPr>
              <a:t> </a:t>
            </a:r>
            <a:r>
              <a:rPr lang="de-AT" sz="1600" dirty="0" err="1">
                <a:latin typeface="+mj-lt"/>
              </a:rPr>
              <a:t>smyslu</a:t>
            </a:r>
            <a:r>
              <a:rPr lang="de-AT" sz="1600" dirty="0">
                <a:latin typeface="+mj-lt"/>
              </a:rPr>
              <a:t>; </a:t>
            </a:r>
            <a:r>
              <a:rPr lang="de-AT" sz="1600" b="1" dirty="0" err="1">
                <a:latin typeface="+mj-lt"/>
              </a:rPr>
              <a:t>došlo</a:t>
            </a:r>
            <a:r>
              <a:rPr lang="de-AT" sz="1600" b="1" dirty="0">
                <a:latin typeface="+mj-lt"/>
              </a:rPr>
              <a:t> </a:t>
            </a:r>
            <a:r>
              <a:rPr lang="de-AT" sz="1600" b="1" dirty="0" err="1">
                <a:latin typeface="+mj-lt"/>
              </a:rPr>
              <a:t>především</a:t>
            </a:r>
            <a:r>
              <a:rPr lang="de-AT" sz="1600" b="1" dirty="0">
                <a:latin typeface="+mj-lt"/>
              </a:rPr>
              <a:t> </a:t>
            </a:r>
            <a:r>
              <a:rPr lang="de-AT" sz="1600" b="1" dirty="0" err="1">
                <a:latin typeface="+mj-lt"/>
              </a:rPr>
              <a:t>ke</a:t>
            </a:r>
            <a:r>
              <a:rPr lang="de-AT" sz="1600" b="1" dirty="0">
                <a:latin typeface="+mj-lt"/>
              </a:rPr>
              <a:t> </a:t>
            </a:r>
            <a:r>
              <a:rPr lang="de-AT" sz="1600" b="1" dirty="0" err="1">
                <a:highlight>
                  <a:srgbClr val="FFFF00"/>
                </a:highlight>
                <a:latin typeface="+mj-lt"/>
              </a:rPr>
              <a:t>zpřísnění</a:t>
            </a:r>
            <a:r>
              <a:rPr lang="de-AT" sz="1600" b="1" dirty="0">
                <a:highlight>
                  <a:srgbClr val="FFFF00"/>
                </a:highlight>
                <a:latin typeface="+mj-lt"/>
              </a:rPr>
              <a:t> </a:t>
            </a:r>
            <a:r>
              <a:rPr lang="de-AT" sz="1600" b="1" dirty="0" err="1">
                <a:highlight>
                  <a:srgbClr val="FFFF00"/>
                </a:highlight>
                <a:latin typeface="+mj-lt"/>
              </a:rPr>
              <a:t>trestního</a:t>
            </a:r>
            <a:r>
              <a:rPr lang="de-AT" sz="1600" b="1" dirty="0">
                <a:highlight>
                  <a:srgbClr val="FFFF00"/>
                </a:highlight>
                <a:latin typeface="+mj-lt"/>
              </a:rPr>
              <a:t> </a:t>
            </a:r>
            <a:r>
              <a:rPr lang="de-AT" sz="1600" b="1" dirty="0" err="1">
                <a:highlight>
                  <a:srgbClr val="FFFF00"/>
                </a:highlight>
                <a:latin typeface="+mj-lt"/>
              </a:rPr>
              <a:t>práva</a:t>
            </a:r>
            <a:r>
              <a:rPr lang="de-AT" sz="1600" dirty="0">
                <a:latin typeface="+mj-lt"/>
              </a:rPr>
              <a:t>: </a:t>
            </a:r>
            <a:r>
              <a:rPr lang="de-AT" sz="1600" dirty="0" err="1">
                <a:latin typeface="+mj-lt"/>
              </a:rPr>
              <a:t>trest</a:t>
            </a:r>
            <a:r>
              <a:rPr lang="de-AT" sz="1600" dirty="0">
                <a:latin typeface="+mj-lt"/>
              </a:rPr>
              <a:t> </a:t>
            </a:r>
            <a:r>
              <a:rPr lang="de-AT" sz="1600" dirty="0" err="1">
                <a:latin typeface="+mj-lt"/>
              </a:rPr>
              <a:t>smrti</a:t>
            </a:r>
            <a:r>
              <a:rPr lang="de-AT" sz="1600" dirty="0">
                <a:latin typeface="+mj-lt"/>
              </a:rPr>
              <a:t>, </a:t>
            </a:r>
            <a:r>
              <a:rPr lang="de-AT" sz="1600" dirty="0" err="1">
                <a:latin typeface="+mj-lt"/>
              </a:rPr>
              <a:t>pytlování</a:t>
            </a:r>
            <a:r>
              <a:rPr lang="de-AT" sz="1600" dirty="0">
                <a:latin typeface="+mj-lt"/>
              </a:rPr>
              <a:t>, </a:t>
            </a:r>
            <a:r>
              <a:rPr lang="de-AT" sz="1600" dirty="0" err="1">
                <a:latin typeface="+mj-lt"/>
              </a:rPr>
              <a:t>sekání</a:t>
            </a:r>
            <a:r>
              <a:rPr lang="de-AT" sz="1600" dirty="0">
                <a:latin typeface="+mj-lt"/>
              </a:rPr>
              <a:t> </a:t>
            </a:r>
            <a:r>
              <a:rPr lang="de-AT" sz="1600" dirty="0" err="1">
                <a:latin typeface="+mj-lt"/>
              </a:rPr>
              <a:t>končetin</a:t>
            </a:r>
            <a:r>
              <a:rPr lang="de-AT" sz="1600" dirty="0">
                <a:latin typeface="+mj-lt"/>
              </a:rPr>
              <a:t>, </a:t>
            </a:r>
            <a:r>
              <a:rPr lang="de-AT" sz="1600" dirty="0" err="1">
                <a:latin typeface="+mj-lt"/>
              </a:rPr>
              <a:t>ukřižování</a:t>
            </a:r>
            <a:r>
              <a:rPr lang="de-AT" sz="1600" dirty="0">
                <a:latin typeface="+mj-lt"/>
              </a:rPr>
              <a:t>.</a:t>
            </a:r>
          </a:p>
        </p:txBody>
      </p:sp>
      <p:sp>
        <p:nvSpPr>
          <p:cNvPr id="18" name="Rechteck 17"/>
          <p:cNvSpPr/>
          <p:nvPr/>
        </p:nvSpPr>
        <p:spPr>
          <a:xfrm>
            <a:off x="151339" y="5689434"/>
            <a:ext cx="11889321" cy="830997"/>
          </a:xfrm>
          <a:prstGeom prst="rect">
            <a:avLst/>
          </a:prstGeom>
          <a:solidFill>
            <a:srgbClr val="6699FF"/>
          </a:solidFill>
        </p:spPr>
        <p:txBody>
          <a:bodyPr wrap="square">
            <a:spAutoFit/>
          </a:bodyPr>
          <a:lstStyle/>
          <a:p>
            <a:r>
              <a:rPr lang="de-AT" sz="1600" b="1" dirty="0" err="1">
                <a:latin typeface="+mj-lt"/>
              </a:rPr>
              <a:t>Vojsko</a:t>
            </a:r>
            <a:r>
              <a:rPr lang="de-AT" sz="1600" b="1" dirty="0">
                <a:latin typeface="+mj-lt"/>
              </a:rPr>
              <a:t>: </a:t>
            </a:r>
            <a:r>
              <a:rPr lang="de-AT" sz="1600" dirty="0">
                <a:latin typeface="+mj-lt"/>
              </a:rPr>
              <a:t>Od </a:t>
            </a:r>
            <a:r>
              <a:rPr lang="cs-CZ" sz="1600" dirty="0">
                <a:latin typeface="+mj-lt"/>
              </a:rPr>
              <a:t>doby Konstantina </a:t>
            </a:r>
            <a:r>
              <a:rPr lang="de-AT" sz="1600" dirty="0" err="1">
                <a:highlight>
                  <a:srgbClr val="FFFF00"/>
                </a:highlight>
                <a:latin typeface="+mj-lt"/>
              </a:rPr>
              <a:t>existovala</a:t>
            </a:r>
            <a:r>
              <a:rPr lang="de-AT" sz="1600" dirty="0">
                <a:highlight>
                  <a:srgbClr val="FFFF00"/>
                </a:highlight>
                <a:latin typeface="+mj-lt"/>
              </a:rPr>
              <a:t> </a:t>
            </a:r>
            <a:r>
              <a:rPr lang="de-AT" sz="1600" dirty="0" err="1">
                <a:highlight>
                  <a:srgbClr val="FFFF00"/>
                </a:highlight>
                <a:latin typeface="+mj-lt"/>
              </a:rPr>
              <a:t>mobilní</a:t>
            </a:r>
            <a:r>
              <a:rPr lang="de-AT" sz="1600" dirty="0">
                <a:highlight>
                  <a:srgbClr val="FFFF00"/>
                </a:highlight>
                <a:latin typeface="+mj-lt"/>
              </a:rPr>
              <a:t> </a:t>
            </a:r>
            <a:r>
              <a:rPr lang="de-AT" sz="1600" dirty="0" err="1">
                <a:highlight>
                  <a:srgbClr val="FFFF00"/>
                </a:highlight>
                <a:latin typeface="+mj-lt"/>
              </a:rPr>
              <a:t>armáda</a:t>
            </a:r>
            <a:r>
              <a:rPr lang="de-AT" sz="1600" dirty="0">
                <a:highlight>
                  <a:srgbClr val="FFFF00"/>
                </a:highlight>
                <a:latin typeface="+mj-lt"/>
              </a:rPr>
              <a:t> (</a:t>
            </a:r>
            <a:r>
              <a:rPr lang="de-AT" sz="1600" i="1" dirty="0" err="1">
                <a:highlight>
                  <a:srgbClr val="FFFF00"/>
                </a:highlight>
                <a:latin typeface="+mj-lt"/>
              </a:rPr>
              <a:t>Comitatenses</a:t>
            </a:r>
            <a:r>
              <a:rPr lang="de-AT" sz="1600" dirty="0">
                <a:highlight>
                  <a:srgbClr val="FFFF00"/>
                </a:highlight>
                <a:latin typeface="+mj-lt"/>
              </a:rPr>
              <a:t>) a </a:t>
            </a:r>
            <a:r>
              <a:rPr lang="de-AT" sz="1600" dirty="0" err="1">
                <a:highlight>
                  <a:srgbClr val="FFFF00"/>
                </a:highlight>
                <a:latin typeface="+mj-lt"/>
              </a:rPr>
              <a:t>pohraniční</a:t>
            </a:r>
            <a:r>
              <a:rPr lang="de-AT" sz="1600" dirty="0">
                <a:highlight>
                  <a:srgbClr val="FFFF00"/>
                </a:highlight>
                <a:latin typeface="+mj-lt"/>
              </a:rPr>
              <a:t> </a:t>
            </a:r>
            <a:r>
              <a:rPr lang="de-AT" sz="1600" dirty="0" err="1">
                <a:highlight>
                  <a:srgbClr val="FFFF00"/>
                </a:highlight>
                <a:latin typeface="+mj-lt"/>
              </a:rPr>
              <a:t>armáda</a:t>
            </a:r>
            <a:r>
              <a:rPr lang="de-AT" sz="1600" dirty="0">
                <a:highlight>
                  <a:srgbClr val="FFFF00"/>
                </a:highlight>
                <a:latin typeface="+mj-lt"/>
              </a:rPr>
              <a:t> (</a:t>
            </a:r>
            <a:r>
              <a:rPr lang="de-AT" sz="1600" i="1" dirty="0" err="1">
                <a:highlight>
                  <a:srgbClr val="FFFF00"/>
                </a:highlight>
                <a:latin typeface="+mj-lt"/>
              </a:rPr>
              <a:t>Limitanei</a:t>
            </a:r>
            <a:r>
              <a:rPr lang="de-AT" sz="1600" dirty="0">
                <a:highlight>
                  <a:srgbClr val="FFFF00"/>
                </a:highlight>
                <a:latin typeface="+mj-lt"/>
              </a:rPr>
              <a:t>), </a:t>
            </a:r>
            <a:r>
              <a:rPr lang="de-AT" sz="1600" dirty="0" err="1">
                <a:latin typeface="+mj-lt"/>
              </a:rPr>
              <a:t>přičemž</a:t>
            </a:r>
            <a:r>
              <a:rPr lang="de-AT" sz="1600" dirty="0">
                <a:latin typeface="+mj-lt"/>
              </a:rPr>
              <a:t> </a:t>
            </a:r>
            <a:r>
              <a:rPr lang="de-AT" sz="1600" dirty="0" err="1">
                <a:latin typeface="+mj-lt"/>
              </a:rPr>
              <a:t>císař</a:t>
            </a:r>
            <a:r>
              <a:rPr lang="de-AT" sz="1600" dirty="0">
                <a:latin typeface="+mj-lt"/>
              </a:rPr>
              <a:t> </a:t>
            </a:r>
            <a:r>
              <a:rPr lang="de-AT" sz="1600" dirty="0" err="1">
                <a:latin typeface="+mj-lt"/>
              </a:rPr>
              <a:t>výrazně</a:t>
            </a:r>
            <a:r>
              <a:rPr lang="de-AT" sz="1600" dirty="0">
                <a:latin typeface="+mj-lt"/>
              </a:rPr>
              <a:t> </a:t>
            </a:r>
            <a:r>
              <a:rPr lang="de-AT" sz="1600" dirty="0" err="1">
                <a:latin typeface="+mj-lt"/>
              </a:rPr>
              <a:t>zvýšil</a:t>
            </a:r>
            <a:r>
              <a:rPr lang="de-AT" sz="1600" dirty="0">
                <a:latin typeface="+mj-lt"/>
              </a:rPr>
              <a:t> </a:t>
            </a:r>
            <a:r>
              <a:rPr lang="de-AT" sz="1600" dirty="0" err="1">
                <a:latin typeface="+mj-lt"/>
              </a:rPr>
              <a:t>podíl</a:t>
            </a:r>
            <a:r>
              <a:rPr lang="de-AT" sz="1600" dirty="0">
                <a:latin typeface="+mj-lt"/>
              </a:rPr>
              <a:t> </a:t>
            </a:r>
            <a:r>
              <a:rPr lang="de-AT" sz="1600" dirty="0" err="1">
                <a:latin typeface="+mj-lt"/>
              </a:rPr>
              <a:t>mobilních</a:t>
            </a:r>
            <a:r>
              <a:rPr lang="de-AT" sz="1600" dirty="0">
                <a:latin typeface="+mj-lt"/>
              </a:rPr>
              <a:t> </a:t>
            </a:r>
            <a:r>
              <a:rPr lang="de-AT" sz="1600" dirty="0" err="1">
                <a:latin typeface="+mj-lt"/>
              </a:rPr>
              <a:t>jednotek</a:t>
            </a:r>
            <a:r>
              <a:rPr lang="de-AT" sz="1600" dirty="0">
                <a:latin typeface="+mj-lt"/>
              </a:rPr>
              <a:t>; </a:t>
            </a:r>
            <a:r>
              <a:rPr lang="de-AT" sz="1600" dirty="0" err="1">
                <a:latin typeface="+mj-lt"/>
              </a:rPr>
              <a:t>to</a:t>
            </a:r>
            <a:r>
              <a:rPr lang="de-AT" sz="1600" dirty="0">
                <a:latin typeface="+mj-lt"/>
              </a:rPr>
              <a:t> </a:t>
            </a:r>
            <a:r>
              <a:rPr lang="de-AT" sz="1600" dirty="0" err="1">
                <a:latin typeface="+mj-lt"/>
              </a:rPr>
              <a:t>stabilizovalo</a:t>
            </a:r>
            <a:r>
              <a:rPr lang="de-AT" sz="1600" dirty="0">
                <a:latin typeface="+mj-lt"/>
              </a:rPr>
              <a:t> </a:t>
            </a:r>
            <a:r>
              <a:rPr lang="de-AT" sz="1600" dirty="0" err="1">
                <a:latin typeface="+mj-lt"/>
              </a:rPr>
              <a:t>pohraniční</a:t>
            </a:r>
            <a:r>
              <a:rPr lang="de-AT" sz="1600" dirty="0">
                <a:latin typeface="+mj-lt"/>
              </a:rPr>
              <a:t> </a:t>
            </a:r>
            <a:r>
              <a:rPr lang="de-AT" sz="1600" dirty="0" err="1">
                <a:latin typeface="+mj-lt"/>
              </a:rPr>
              <a:t>oblasti</a:t>
            </a:r>
            <a:r>
              <a:rPr lang="de-AT" sz="1600" dirty="0">
                <a:latin typeface="+mj-lt"/>
              </a:rPr>
              <a:t>, </a:t>
            </a:r>
            <a:r>
              <a:rPr lang="de-AT" sz="1600" dirty="0" err="1">
                <a:latin typeface="+mj-lt"/>
              </a:rPr>
              <a:t>protože</a:t>
            </a:r>
            <a:r>
              <a:rPr lang="de-AT" sz="1600" dirty="0">
                <a:latin typeface="+mj-lt"/>
              </a:rPr>
              <a:t> </a:t>
            </a:r>
            <a:r>
              <a:rPr lang="de-AT" sz="1600" dirty="0" err="1">
                <a:latin typeface="+mj-lt"/>
              </a:rPr>
              <a:t>nepřátelé</a:t>
            </a:r>
            <a:r>
              <a:rPr lang="de-AT" sz="1600" dirty="0">
                <a:latin typeface="+mj-lt"/>
              </a:rPr>
              <a:t> </a:t>
            </a:r>
            <a:r>
              <a:rPr lang="de-AT" sz="1600" dirty="0" err="1">
                <a:latin typeface="+mj-lt"/>
              </a:rPr>
              <a:t>mohli</a:t>
            </a:r>
            <a:r>
              <a:rPr lang="de-AT" sz="1600" dirty="0">
                <a:latin typeface="+mj-lt"/>
              </a:rPr>
              <a:t> </a:t>
            </a:r>
            <a:r>
              <a:rPr lang="de-AT" sz="1600" dirty="0" err="1">
                <a:latin typeface="+mj-lt"/>
              </a:rPr>
              <a:t>být</a:t>
            </a:r>
            <a:r>
              <a:rPr lang="de-AT" sz="1600" dirty="0">
                <a:latin typeface="+mj-lt"/>
              </a:rPr>
              <a:t> </a:t>
            </a:r>
            <a:r>
              <a:rPr lang="de-AT" sz="1600" dirty="0" err="1">
                <a:latin typeface="+mj-lt"/>
              </a:rPr>
              <a:t>nyní</a:t>
            </a:r>
            <a:r>
              <a:rPr lang="de-AT" sz="1600" dirty="0">
                <a:latin typeface="+mj-lt"/>
              </a:rPr>
              <a:t> </a:t>
            </a:r>
            <a:r>
              <a:rPr lang="de-AT" sz="1600" dirty="0" err="1">
                <a:latin typeface="+mj-lt"/>
              </a:rPr>
              <a:t>po</a:t>
            </a:r>
            <a:r>
              <a:rPr lang="de-AT" sz="1600" dirty="0">
                <a:latin typeface="+mj-lt"/>
              </a:rPr>
              <a:t> </a:t>
            </a:r>
            <a:r>
              <a:rPr lang="de-AT" sz="1600" dirty="0" err="1">
                <a:latin typeface="+mj-lt"/>
              </a:rPr>
              <a:t>narušení</a:t>
            </a:r>
            <a:r>
              <a:rPr lang="de-AT" sz="1600" dirty="0">
                <a:latin typeface="+mj-lt"/>
              </a:rPr>
              <a:t> </a:t>
            </a:r>
            <a:r>
              <a:rPr lang="de-AT" sz="1600" dirty="0" err="1">
                <a:latin typeface="+mj-lt"/>
              </a:rPr>
              <a:t>hranic</a:t>
            </a:r>
            <a:r>
              <a:rPr lang="de-AT" sz="1600" dirty="0">
                <a:latin typeface="+mj-lt"/>
              </a:rPr>
              <a:t> </a:t>
            </a:r>
            <a:r>
              <a:rPr lang="de-AT" sz="1600" dirty="0" err="1">
                <a:latin typeface="+mj-lt"/>
              </a:rPr>
              <a:t>snadněji</a:t>
            </a:r>
            <a:r>
              <a:rPr lang="de-AT" sz="1600" dirty="0">
                <a:latin typeface="+mj-lt"/>
              </a:rPr>
              <a:t> </a:t>
            </a:r>
            <a:r>
              <a:rPr lang="de-AT" sz="1600" dirty="0" err="1">
                <a:latin typeface="+mj-lt"/>
              </a:rPr>
              <a:t>zadrženi</a:t>
            </a:r>
            <a:r>
              <a:rPr lang="de-AT" sz="1600" dirty="0">
                <a:latin typeface="+mj-lt"/>
              </a:rPr>
              <a:t>.</a:t>
            </a:r>
          </a:p>
        </p:txBody>
      </p:sp>
      <p:sp>
        <p:nvSpPr>
          <p:cNvPr id="19" name="Rechteck 2"/>
          <p:cNvSpPr/>
          <p:nvPr/>
        </p:nvSpPr>
        <p:spPr>
          <a:xfrm>
            <a:off x="2648930" y="46915"/>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spTree>
    <p:extLst>
      <p:ext uri="{BB962C8B-B14F-4D97-AF65-F5344CB8AC3E}">
        <p14:creationId xmlns:p14="http://schemas.microsoft.com/office/powerpoint/2010/main" val="181702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49499" y="1593792"/>
            <a:ext cx="8449333" cy="1323439"/>
          </a:xfrm>
          <a:prstGeom prst="rect">
            <a:avLst/>
          </a:prstGeom>
        </p:spPr>
        <p:txBody>
          <a:bodyPr wrap="square">
            <a:spAutoFit/>
          </a:bodyPr>
          <a:lstStyle/>
          <a:p>
            <a:endParaRPr lang="cs-CZ" b="1" dirty="0">
              <a:solidFill>
                <a:srgbClr val="800000"/>
              </a:solidFill>
              <a:latin typeface="+mn-lt"/>
            </a:endParaRPr>
          </a:p>
          <a:p>
            <a:endParaRPr lang="de-CH" sz="800" b="1" dirty="0">
              <a:solidFill>
                <a:srgbClr val="800000"/>
              </a:solidFill>
              <a:latin typeface="+mn-lt"/>
            </a:endParaRPr>
          </a:p>
          <a:p>
            <a:endParaRPr lang="cs-CZ" b="1" dirty="0">
              <a:solidFill>
                <a:srgbClr val="C00000"/>
              </a:solidFill>
              <a:latin typeface="+mn-lt"/>
            </a:endParaRPr>
          </a:p>
          <a:p>
            <a:endParaRPr lang="cs-CZ" b="1" dirty="0">
              <a:solidFill>
                <a:srgbClr val="C00000"/>
              </a:solidFill>
              <a:latin typeface="+mn-lt"/>
            </a:endParaRPr>
          </a:p>
        </p:txBody>
      </p:sp>
      <p:sp>
        <p:nvSpPr>
          <p:cNvPr id="12" name="Rechteck 2"/>
          <p:cNvSpPr/>
          <p:nvPr/>
        </p:nvSpPr>
        <p:spPr>
          <a:xfrm>
            <a:off x="301385" y="40807"/>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chemeClr val="accent1">
                    <a:lumMod val="60000"/>
                    <a:lumOff val="40000"/>
                  </a:schemeClr>
                </a:solidFill>
                <a:latin typeface="+mn-lt"/>
              </a:rPr>
              <a:t>  Justinián I. (asi 482 - 565)</a:t>
            </a:r>
          </a:p>
        </p:txBody>
      </p:sp>
      <p:sp>
        <p:nvSpPr>
          <p:cNvPr id="14" name="Obdélník 13"/>
          <p:cNvSpPr/>
          <p:nvPr/>
        </p:nvSpPr>
        <p:spPr>
          <a:xfrm>
            <a:off x="3941732" y="640913"/>
            <a:ext cx="7919051" cy="3416320"/>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cs-CZ" sz="1800" b="1" dirty="0">
                <a:solidFill>
                  <a:schemeClr val="accent5"/>
                </a:solidFill>
                <a:latin typeface="+mn-lt"/>
              </a:rPr>
              <a:t>Dlouhá vláda! </a:t>
            </a:r>
            <a:r>
              <a:rPr lang="cs-CZ" sz="1800" dirty="0">
                <a:highlight>
                  <a:srgbClr val="FFFF00"/>
                </a:highlight>
                <a:latin typeface="+mn-lt"/>
              </a:rPr>
              <a:t>Přechodní fáze mezi </a:t>
            </a:r>
            <a:r>
              <a:rPr lang="cs-CZ" sz="1800" dirty="0" err="1">
                <a:highlight>
                  <a:srgbClr val="FFFF00"/>
                </a:highlight>
                <a:latin typeface="+mn-lt"/>
              </a:rPr>
              <a:t>Imperium</a:t>
            </a:r>
            <a:r>
              <a:rPr lang="cs-CZ" sz="1800" dirty="0">
                <a:highlight>
                  <a:srgbClr val="FFFF00"/>
                </a:highlight>
                <a:latin typeface="+mn-lt"/>
              </a:rPr>
              <a:t> </a:t>
            </a:r>
            <a:r>
              <a:rPr lang="cs-CZ" sz="1800" dirty="0" err="1">
                <a:highlight>
                  <a:srgbClr val="FFFF00"/>
                </a:highlight>
                <a:latin typeface="+mn-lt"/>
              </a:rPr>
              <a:t>Romanum</a:t>
            </a:r>
            <a:r>
              <a:rPr lang="cs-CZ" sz="1800" dirty="0">
                <a:highlight>
                  <a:srgbClr val="FFFF00"/>
                </a:highlight>
                <a:latin typeface="+mn-lt"/>
              </a:rPr>
              <a:t> starověku a Byzantskou říší středověku</a:t>
            </a:r>
          </a:p>
          <a:p>
            <a:pPr marL="285750" indent="-285750">
              <a:buFont typeface="Arial" panose="020B0604020202020204" pitchFamily="34" charset="0"/>
              <a:buChar char="•"/>
            </a:pPr>
            <a:r>
              <a:rPr lang="cs-CZ" sz="1800" dirty="0">
                <a:latin typeface="+mn-lt"/>
              </a:rPr>
              <a:t>Pokusy obnovu antického </a:t>
            </a:r>
            <a:r>
              <a:rPr lang="cs-CZ" sz="1800" dirty="0" err="1">
                <a:latin typeface="+mn-lt"/>
              </a:rPr>
              <a:t>Imperium</a:t>
            </a:r>
            <a:r>
              <a:rPr lang="cs-CZ" sz="1800" dirty="0">
                <a:latin typeface="+mn-lt"/>
              </a:rPr>
              <a:t> </a:t>
            </a:r>
            <a:r>
              <a:rPr lang="cs-CZ" sz="1800" dirty="0" err="1">
                <a:latin typeface="+mn-lt"/>
              </a:rPr>
              <a:t>Romanum</a:t>
            </a:r>
            <a:r>
              <a:rPr lang="cs-CZ" sz="1800" dirty="0">
                <a:latin typeface="+mn-lt"/>
              </a:rPr>
              <a:t> na pozdně antickou oikumenu.</a:t>
            </a:r>
          </a:p>
          <a:p>
            <a:pPr marL="285750" indent="-285750">
              <a:buFont typeface="Arial" panose="020B0604020202020204" pitchFamily="34" charset="0"/>
              <a:buChar char="•"/>
            </a:pPr>
            <a:r>
              <a:rPr lang="cs-CZ" sz="1800" b="1" dirty="0">
                <a:solidFill>
                  <a:srgbClr val="FF0000"/>
                </a:solidFill>
                <a:latin typeface="+mn-lt"/>
              </a:rPr>
              <a:t>Sakralizace východní říše (Císař je nevyšším představitelem církve)</a:t>
            </a:r>
          </a:p>
          <a:p>
            <a:pPr marL="285750" indent="-285750">
              <a:buFont typeface="Arial" panose="020B0604020202020204" pitchFamily="34" charset="0"/>
              <a:buChar char="•"/>
            </a:pPr>
            <a:r>
              <a:rPr lang="cs-CZ" sz="1800" dirty="0">
                <a:latin typeface="+mn-lt"/>
              </a:rPr>
              <a:t>529</a:t>
            </a:r>
            <a:r>
              <a:rPr lang="cs-CZ" sz="1800" dirty="0">
                <a:highlight>
                  <a:srgbClr val="FFFF00"/>
                </a:highlight>
                <a:latin typeface="+mn-lt"/>
              </a:rPr>
              <a:t>: Uzavření </a:t>
            </a:r>
            <a:r>
              <a:rPr lang="cs-CZ" sz="1800" dirty="0" err="1">
                <a:highlight>
                  <a:srgbClr val="FFFF00"/>
                </a:highlight>
                <a:latin typeface="+mn-lt"/>
              </a:rPr>
              <a:t>neoplatónské</a:t>
            </a:r>
            <a:r>
              <a:rPr lang="cs-CZ" sz="1800" dirty="0">
                <a:highlight>
                  <a:srgbClr val="FFFF00"/>
                </a:highlight>
                <a:latin typeface="+mn-lt"/>
              </a:rPr>
              <a:t> filozofické školy v Athénách</a:t>
            </a:r>
            <a:r>
              <a:rPr lang="cs-CZ" sz="1800" dirty="0">
                <a:latin typeface="+mn-lt"/>
              </a:rPr>
              <a:t>; zrušení starověkého římského konzulátu (542), </a:t>
            </a:r>
            <a:r>
              <a:rPr lang="cs-CZ" sz="1800" b="1" dirty="0">
                <a:highlight>
                  <a:srgbClr val="FFFF00"/>
                </a:highlight>
                <a:latin typeface="+mn-lt"/>
              </a:rPr>
              <a:t>Dlouhý, ale úspěšný boj proti Ostrogótům a Vandalům (severní Afrika)</a:t>
            </a:r>
            <a:r>
              <a:rPr lang="cs-CZ" sz="1800" dirty="0">
                <a:highlight>
                  <a:srgbClr val="FFFF00"/>
                </a:highlight>
                <a:latin typeface="+mn-lt"/>
              </a:rPr>
              <a:t>, </a:t>
            </a:r>
            <a:r>
              <a:rPr lang="cs-CZ" sz="1800" dirty="0">
                <a:latin typeface="+mn-lt"/>
              </a:rPr>
              <a:t>znovuzískání části Západořímské říše, která padla v roce 476.</a:t>
            </a:r>
          </a:p>
          <a:p>
            <a:pPr marL="285750" indent="-285750">
              <a:buFont typeface="Arial" panose="020B0604020202020204" pitchFamily="34" charset="0"/>
              <a:buChar char="•"/>
            </a:pPr>
            <a:r>
              <a:rPr lang="cs-CZ" sz="1800" dirty="0">
                <a:highlight>
                  <a:srgbClr val="FFFF00"/>
                </a:highlight>
                <a:latin typeface="+mn-lt"/>
              </a:rPr>
              <a:t>Táhlá válka s perskými </a:t>
            </a:r>
            <a:r>
              <a:rPr lang="cs-CZ" sz="1800" dirty="0" err="1">
                <a:highlight>
                  <a:srgbClr val="FFFF00"/>
                </a:highlight>
                <a:latin typeface="+mn-lt"/>
              </a:rPr>
              <a:t>Sásánovci</a:t>
            </a:r>
            <a:r>
              <a:rPr lang="cs-CZ" sz="1800" dirty="0">
                <a:highlight>
                  <a:srgbClr val="FFFF00"/>
                </a:highlight>
                <a:latin typeface="+mn-lt"/>
              </a:rPr>
              <a:t> (do roku 540)</a:t>
            </a:r>
          </a:p>
          <a:p>
            <a:pPr marL="285750" indent="-285750">
              <a:buFont typeface="Arial" panose="020B0604020202020204" pitchFamily="34" charset="0"/>
              <a:buChar char="•"/>
            </a:pPr>
            <a:r>
              <a:rPr lang="cs-CZ" sz="1800" dirty="0">
                <a:latin typeface="+mn-lt"/>
              </a:rPr>
              <a:t>543: Nechává sepsat kodifikaci římského práva svým dvorním právníkem </a:t>
            </a:r>
            <a:r>
              <a:rPr lang="cs-CZ" sz="1800" dirty="0" err="1">
                <a:latin typeface="+mn-lt"/>
              </a:rPr>
              <a:t>Triboniem</a:t>
            </a:r>
            <a:r>
              <a:rPr lang="cs-CZ" sz="1800" dirty="0">
                <a:latin typeface="+mn-lt"/>
              </a:rPr>
              <a:t>: </a:t>
            </a:r>
            <a:r>
              <a:rPr lang="cs-CZ" sz="1800" dirty="0" err="1">
                <a:latin typeface="+mn-lt"/>
              </a:rPr>
              <a:t>Codex</a:t>
            </a:r>
            <a:r>
              <a:rPr lang="cs-CZ" sz="1800" dirty="0">
                <a:latin typeface="+mn-lt"/>
              </a:rPr>
              <a:t> </a:t>
            </a:r>
            <a:r>
              <a:rPr lang="cs-CZ" sz="1800" dirty="0" err="1">
                <a:latin typeface="+mn-lt"/>
              </a:rPr>
              <a:t>Iuris</a:t>
            </a:r>
            <a:r>
              <a:rPr lang="cs-CZ" sz="1800" dirty="0">
                <a:latin typeface="+mn-lt"/>
              </a:rPr>
              <a:t> </a:t>
            </a:r>
            <a:r>
              <a:rPr lang="cs-CZ" sz="1800" dirty="0" err="1">
                <a:latin typeface="+mn-lt"/>
              </a:rPr>
              <a:t>Civilis</a:t>
            </a:r>
            <a:r>
              <a:rPr lang="cs-CZ" sz="1800" dirty="0">
                <a:latin typeface="+mn-lt"/>
              </a:rPr>
              <a:t> (CIC), také </a:t>
            </a:r>
            <a:r>
              <a:rPr lang="cs-CZ" sz="1800" dirty="0" err="1">
                <a:latin typeface="+mn-lt"/>
              </a:rPr>
              <a:t>Codex</a:t>
            </a:r>
            <a:r>
              <a:rPr lang="cs-CZ" sz="1800" dirty="0">
                <a:latin typeface="+mn-lt"/>
              </a:rPr>
              <a:t> </a:t>
            </a:r>
            <a:r>
              <a:rPr lang="cs-CZ" sz="1800" dirty="0" err="1">
                <a:latin typeface="+mn-lt"/>
              </a:rPr>
              <a:t>Justiniani</a:t>
            </a:r>
            <a:endParaRPr lang="cs-CZ" sz="1800" dirty="0">
              <a:latin typeface="+mn-lt"/>
            </a:endParaRPr>
          </a:p>
        </p:txBody>
      </p:sp>
      <p:pic>
        <p:nvPicPr>
          <p:cNvPr id="15"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33" y="890024"/>
            <a:ext cx="2264574" cy="3139265"/>
          </a:xfrm>
          <a:prstGeom prst="rect">
            <a:avLst/>
          </a:prstGeom>
        </p:spPr>
      </p:pic>
      <p:sp>
        <p:nvSpPr>
          <p:cNvPr id="16" name="Obdélník 15"/>
          <p:cNvSpPr/>
          <p:nvPr/>
        </p:nvSpPr>
        <p:spPr>
          <a:xfrm>
            <a:off x="0" y="4900554"/>
            <a:ext cx="5670431" cy="1754326"/>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cs-CZ" sz="1800" b="1" dirty="0">
                <a:solidFill>
                  <a:srgbClr val="FF0000"/>
                </a:solidFill>
                <a:latin typeface="+mj-lt"/>
              </a:rPr>
              <a:t>525: Sňatek s </a:t>
            </a:r>
            <a:r>
              <a:rPr lang="cs-CZ" sz="1800" b="1" dirty="0" err="1">
                <a:solidFill>
                  <a:srgbClr val="FF0000"/>
                </a:solidFill>
                <a:latin typeface="+mj-lt"/>
              </a:rPr>
              <a:t>Teodorou</a:t>
            </a:r>
            <a:r>
              <a:rPr lang="cs-CZ" sz="1800" b="1" dirty="0">
                <a:solidFill>
                  <a:srgbClr val="FF0000"/>
                </a:solidFill>
                <a:latin typeface="+mj-lt"/>
              </a:rPr>
              <a:t> </a:t>
            </a:r>
            <a:r>
              <a:rPr lang="cs-CZ" sz="1800" dirty="0">
                <a:latin typeface="+mj-lt"/>
              </a:rPr>
              <a:t>která je </a:t>
            </a:r>
            <a:r>
              <a:rPr lang="cs-CZ" sz="1800" dirty="0" err="1">
                <a:solidFill>
                  <a:srgbClr val="FF0000"/>
                </a:solidFill>
                <a:latin typeface="+mj-lt"/>
              </a:rPr>
              <a:t>Monofyzitka</a:t>
            </a:r>
            <a:endParaRPr lang="cs-CZ" sz="1800" dirty="0">
              <a:solidFill>
                <a:srgbClr val="FF0000"/>
              </a:solidFill>
              <a:latin typeface="+mj-lt"/>
            </a:endParaRPr>
          </a:p>
          <a:p>
            <a:pPr marL="285750" indent="-285750">
              <a:buFont typeface="Arial" panose="020B0604020202020204" pitchFamily="34" charset="0"/>
              <a:buChar char="•"/>
            </a:pPr>
            <a:r>
              <a:rPr lang="cs-CZ" sz="1800" dirty="0">
                <a:latin typeface="+mj-lt"/>
              </a:rPr>
              <a:t>Války zatíží státní finance (zvýšení daní pro elitu)</a:t>
            </a:r>
          </a:p>
          <a:p>
            <a:pPr marL="285750" indent="-285750">
              <a:buFont typeface="Arial" panose="020B0604020202020204" pitchFamily="34" charset="0"/>
              <a:buChar char="•"/>
            </a:pPr>
            <a:r>
              <a:rPr lang="cs-CZ" sz="1800" b="1" dirty="0">
                <a:solidFill>
                  <a:srgbClr val="FF0000"/>
                </a:solidFill>
                <a:highlight>
                  <a:srgbClr val="FFFF00"/>
                </a:highlight>
                <a:latin typeface="+mj-lt"/>
              </a:rPr>
              <a:t>532: Vzpoura senátorských elit </a:t>
            </a:r>
            <a:r>
              <a:rPr lang="cs-CZ" sz="1800" dirty="0">
                <a:highlight>
                  <a:srgbClr val="FFFF00"/>
                </a:highlight>
                <a:latin typeface="+mj-lt"/>
              </a:rPr>
              <a:t>a jejich klientů: Boj o moc</a:t>
            </a:r>
          </a:p>
          <a:p>
            <a:pPr marL="285750" indent="-285750">
              <a:buFont typeface="Arial" panose="020B0604020202020204" pitchFamily="34" charset="0"/>
              <a:buChar char="•"/>
            </a:pPr>
            <a:r>
              <a:rPr lang="cs-CZ" sz="1800" b="1" dirty="0">
                <a:solidFill>
                  <a:srgbClr val="FF0000"/>
                </a:solidFill>
                <a:highlight>
                  <a:srgbClr val="FFFF00"/>
                </a:highlight>
                <a:latin typeface="+mj-lt"/>
              </a:rPr>
              <a:t>541: </a:t>
            </a:r>
            <a:r>
              <a:rPr lang="cs-CZ" sz="1800" b="1" dirty="0" err="1">
                <a:solidFill>
                  <a:srgbClr val="FF0000"/>
                </a:solidFill>
                <a:highlight>
                  <a:srgbClr val="FFFF00"/>
                </a:highlight>
                <a:latin typeface="+mj-lt"/>
              </a:rPr>
              <a:t>Justiniánský</a:t>
            </a:r>
            <a:r>
              <a:rPr lang="cs-CZ" sz="1800" b="1" dirty="0">
                <a:solidFill>
                  <a:srgbClr val="FF0000"/>
                </a:solidFill>
                <a:highlight>
                  <a:srgbClr val="FFFF00"/>
                </a:highlight>
                <a:latin typeface="+mj-lt"/>
              </a:rPr>
              <a:t> mor, </a:t>
            </a:r>
            <a:r>
              <a:rPr lang="cs-CZ" sz="1800" dirty="0">
                <a:latin typeface="+mj-lt"/>
              </a:rPr>
              <a:t>Justinián sám onemocněl, nastala neúroda a hladomor</a:t>
            </a:r>
          </a:p>
        </p:txBody>
      </p:sp>
      <p:sp>
        <p:nvSpPr>
          <p:cNvPr id="17" name="Rechteck 10"/>
          <p:cNvSpPr/>
          <p:nvPr/>
        </p:nvSpPr>
        <p:spPr>
          <a:xfrm>
            <a:off x="207033" y="4049635"/>
            <a:ext cx="2264574" cy="646331"/>
          </a:xfrm>
          <a:prstGeom prst="rect">
            <a:avLst/>
          </a:prstGeom>
        </p:spPr>
        <p:txBody>
          <a:bodyPr wrap="square">
            <a:spAutoFit/>
          </a:bodyPr>
          <a:lstStyle/>
          <a:p>
            <a:r>
              <a:rPr lang="de-AT" sz="1200" b="1" dirty="0" err="1">
                <a:latin typeface="+mn-lt"/>
              </a:rPr>
              <a:t>Císař</a:t>
            </a:r>
            <a:r>
              <a:rPr lang="de-AT" sz="1200" b="1" dirty="0">
                <a:latin typeface="+mn-lt"/>
              </a:rPr>
              <a:t> </a:t>
            </a:r>
            <a:r>
              <a:rPr lang="de-AT" sz="1200" b="1" dirty="0" err="1">
                <a:latin typeface="+mn-lt"/>
              </a:rPr>
              <a:t>Justinián</a:t>
            </a:r>
            <a:r>
              <a:rPr lang="de-AT" sz="1200" b="1" dirty="0">
                <a:latin typeface="+mn-lt"/>
              </a:rPr>
              <a:t> I.</a:t>
            </a:r>
            <a:endParaRPr lang="cs-CZ" sz="1200" b="1" dirty="0">
              <a:latin typeface="+mn-lt"/>
            </a:endParaRPr>
          </a:p>
          <a:p>
            <a:r>
              <a:rPr lang="de-AT" sz="1200" b="1" dirty="0" err="1">
                <a:latin typeface="+mn-lt"/>
              </a:rPr>
              <a:t>Mozaika</a:t>
            </a:r>
            <a:r>
              <a:rPr lang="de-AT" sz="1200" b="1" dirty="0">
                <a:latin typeface="+mn-lt"/>
              </a:rPr>
              <a:t> </a:t>
            </a:r>
            <a:r>
              <a:rPr lang="de-AT" sz="1200" b="1" dirty="0" err="1">
                <a:latin typeface="+mn-lt"/>
              </a:rPr>
              <a:t>ze</a:t>
            </a:r>
            <a:r>
              <a:rPr lang="de-AT" sz="1200" b="1" dirty="0">
                <a:latin typeface="+mn-lt"/>
              </a:rPr>
              <a:t> San </a:t>
            </a:r>
            <a:r>
              <a:rPr lang="de-AT" sz="1200" b="1" dirty="0" err="1">
                <a:latin typeface="+mn-lt"/>
              </a:rPr>
              <a:t>Viatale</a:t>
            </a:r>
            <a:r>
              <a:rPr lang="de-AT" sz="1200" b="1" dirty="0">
                <a:latin typeface="+mn-lt"/>
              </a:rPr>
              <a:t>, Ravenna</a:t>
            </a:r>
            <a:r>
              <a:rPr lang="cs-CZ" sz="1200" b="1" dirty="0">
                <a:latin typeface="+mn-lt"/>
              </a:rPr>
              <a:t>, </a:t>
            </a:r>
            <a:r>
              <a:rPr lang="de-AT" sz="1200" b="1" dirty="0">
                <a:latin typeface="+mn-lt"/>
              </a:rPr>
              <a:t>Detail</a:t>
            </a:r>
          </a:p>
        </p:txBody>
      </p:sp>
      <p:pic>
        <p:nvPicPr>
          <p:cNvPr id="19" name="Grafik 9">
            <a:extLst>
              <a:ext uri="{FF2B5EF4-FFF2-40B4-BE49-F238E27FC236}">
                <a16:creationId xmlns:a16="http://schemas.microsoft.com/office/drawing/2014/main" id="{1F7D9802-4608-DFD3-217E-3C47878CA8C5}"/>
              </a:ext>
            </a:extLst>
          </p:cNvPr>
          <p:cNvPicPr>
            <a:picLocks noChangeAspect="1"/>
          </p:cNvPicPr>
          <p:nvPr/>
        </p:nvPicPr>
        <p:blipFill>
          <a:blip r:embed="rId3"/>
          <a:stretch>
            <a:fillRect/>
          </a:stretch>
        </p:blipFill>
        <p:spPr>
          <a:xfrm>
            <a:off x="2274647" y="2839760"/>
            <a:ext cx="1528528" cy="1984074"/>
          </a:xfrm>
          <a:prstGeom prst="rect">
            <a:avLst/>
          </a:prstGeom>
          <a:ln>
            <a:solidFill>
              <a:srgbClr val="FF0000"/>
            </a:solidFill>
          </a:ln>
        </p:spPr>
      </p:pic>
      <p:sp>
        <p:nvSpPr>
          <p:cNvPr id="20" name="Rechteck 10"/>
          <p:cNvSpPr/>
          <p:nvPr/>
        </p:nvSpPr>
        <p:spPr>
          <a:xfrm>
            <a:off x="2489166" y="1747377"/>
            <a:ext cx="1099490" cy="1015663"/>
          </a:xfrm>
          <a:prstGeom prst="rect">
            <a:avLst/>
          </a:prstGeom>
        </p:spPr>
        <p:txBody>
          <a:bodyPr wrap="square">
            <a:spAutoFit/>
          </a:bodyPr>
          <a:lstStyle/>
          <a:p>
            <a:r>
              <a:rPr lang="de-AT" sz="1200" b="1" dirty="0" err="1">
                <a:latin typeface="+mn-lt"/>
              </a:rPr>
              <a:t>Císař</a:t>
            </a:r>
            <a:r>
              <a:rPr lang="cs-CZ" sz="1200" b="1" dirty="0" err="1">
                <a:latin typeface="+mn-lt"/>
              </a:rPr>
              <a:t>ovna</a:t>
            </a:r>
            <a:r>
              <a:rPr lang="cs-CZ" sz="1200" b="1" dirty="0">
                <a:latin typeface="+mn-lt"/>
              </a:rPr>
              <a:t> Teodora</a:t>
            </a:r>
          </a:p>
          <a:p>
            <a:r>
              <a:rPr lang="de-AT" sz="1200" b="1" dirty="0">
                <a:latin typeface="+mn-lt"/>
              </a:rPr>
              <a:t>San Vitale, Ravenna</a:t>
            </a:r>
            <a:r>
              <a:rPr lang="cs-CZ" sz="1200" b="1" dirty="0">
                <a:latin typeface="+mn-lt"/>
              </a:rPr>
              <a:t>, </a:t>
            </a:r>
            <a:r>
              <a:rPr lang="de-AT" sz="1200" b="1" dirty="0">
                <a:latin typeface="+mn-lt"/>
              </a:rPr>
              <a:t>Detail</a:t>
            </a:r>
          </a:p>
        </p:txBody>
      </p:sp>
      <p:sp>
        <p:nvSpPr>
          <p:cNvPr id="21" name="Obdélník 20"/>
          <p:cNvSpPr/>
          <p:nvPr/>
        </p:nvSpPr>
        <p:spPr>
          <a:xfrm>
            <a:off x="5670431" y="4057233"/>
            <a:ext cx="6521569" cy="2800767"/>
          </a:xfrm>
          <a:prstGeom prst="rect">
            <a:avLst/>
          </a:prstGeom>
          <a:solidFill>
            <a:schemeClr val="accent4">
              <a:lumMod val="60000"/>
              <a:lumOff val="40000"/>
            </a:schemeClr>
          </a:solidFill>
        </p:spPr>
        <p:txBody>
          <a:bodyPr wrap="square">
            <a:spAutoFit/>
          </a:bodyPr>
          <a:lstStyle/>
          <a:p>
            <a:r>
              <a:rPr lang="cs-CZ" sz="1600" b="1" dirty="0" err="1">
                <a:solidFill>
                  <a:srgbClr val="FF0000"/>
                </a:solidFill>
                <a:latin typeface="+mn-lt"/>
              </a:rPr>
              <a:t>Monofyzitismus</a:t>
            </a:r>
            <a:r>
              <a:rPr lang="cs-CZ" sz="1600" b="1" dirty="0">
                <a:solidFill>
                  <a:srgbClr val="FF0000"/>
                </a:solidFill>
                <a:latin typeface="+mn-lt"/>
              </a:rPr>
              <a:t>: </a:t>
            </a:r>
          </a:p>
          <a:p>
            <a:pPr marL="285750" indent="-285750">
              <a:buFont typeface="Arial" panose="020B0604020202020204" pitchFamily="34" charset="0"/>
              <a:buChar char="•"/>
            </a:pPr>
            <a:r>
              <a:rPr lang="cs-CZ" sz="1600" dirty="0">
                <a:latin typeface="+mn-lt"/>
              </a:rPr>
              <a:t>Christologická nauka; Ježíš Kristus měl po spojení božského a lidského</a:t>
            </a:r>
            <a:r>
              <a:rPr lang="cs-CZ" sz="1600" dirty="0">
                <a:solidFill>
                  <a:srgbClr val="FFFF00"/>
                </a:solidFill>
                <a:latin typeface="+mn-lt"/>
              </a:rPr>
              <a:t> </a:t>
            </a:r>
            <a:r>
              <a:rPr lang="cs-CZ" sz="1600" b="1" dirty="0" err="1">
                <a:solidFill>
                  <a:srgbClr val="FFFF00"/>
                </a:solidFill>
                <a:latin typeface="+mn-lt"/>
              </a:rPr>
              <a:t>ztělesnení</a:t>
            </a:r>
            <a:r>
              <a:rPr lang="cs-CZ" sz="1600" b="1" dirty="0">
                <a:solidFill>
                  <a:srgbClr val="FFFF00"/>
                </a:solidFill>
                <a:latin typeface="+mn-lt"/>
              </a:rPr>
              <a:t> jenom jednu božskou přirozenost. </a:t>
            </a:r>
          </a:p>
          <a:p>
            <a:pPr marL="285750" indent="-285750">
              <a:buFont typeface="Arial" panose="020B0604020202020204" pitchFamily="34" charset="0"/>
              <a:buChar char="•"/>
            </a:pPr>
            <a:r>
              <a:rPr lang="cs-CZ" sz="1600" b="1" dirty="0">
                <a:solidFill>
                  <a:srgbClr val="FFFF00"/>
                </a:solidFill>
                <a:latin typeface="+mn-lt"/>
              </a:rPr>
              <a:t>V protikladu k učení o dvou přirozenostech</a:t>
            </a:r>
            <a:r>
              <a:rPr lang="cs-CZ" sz="1600" dirty="0">
                <a:latin typeface="+mn-lt"/>
              </a:rPr>
              <a:t>, podle něhož božská a lidská přirozenost Krista stojí vedle sebe "nesmíšené a nerozdělené„ (kterou církev převzala po chalkedonském koncilu, 451). Konflikt vede k oddělení </a:t>
            </a:r>
          </a:p>
          <a:p>
            <a:endParaRPr lang="cs-CZ" sz="1600" dirty="0">
              <a:latin typeface="+mn-lt"/>
            </a:endParaRPr>
          </a:p>
          <a:p>
            <a:r>
              <a:rPr lang="cs-CZ" sz="1600" b="1" dirty="0">
                <a:solidFill>
                  <a:schemeClr val="accent5"/>
                </a:solidFill>
                <a:latin typeface="+mn-lt"/>
              </a:rPr>
              <a:t>= Církevní rozkol oslabil pozici Byzantské říše </a:t>
            </a:r>
            <a:r>
              <a:rPr lang="cs-CZ" sz="1600" dirty="0">
                <a:solidFill>
                  <a:schemeClr val="accent5"/>
                </a:solidFill>
                <a:latin typeface="+mn-lt"/>
              </a:rPr>
              <a:t>v konfliktu s perskou </a:t>
            </a:r>
            <a:r>
              <a:rPr lang="cs-CZ" sz="1600" dirty="0" err="1">
                <a:solidFill>
                  <a:schemeClr val="accent5"/>
                </a:solidFill>
                <a:latin typeface="+mn-lt"/>
              </a:rPr>
              <a:t>Sásánovskou</a:t>
            </a:r>
            <a:r>
              <a:rPr lang="cs-CZ" sz="1600" dirty="0">
                <a:solidFill>
                  <a:schemeClr val="accent5"/>
                </a:solidFill>
                <a:latin typeface="+mn-lt"/>
              </a:rPr>
              <a:t> říší, a poté během arabské Expanse</a:t>
            </a:r>
          </a:p>
          <a:p>
            <a:pPr marL="285750" indent="-285750">
              <a:buFont typeface="Arial" panose="020B0604020202020204" pitchFamily="34" charset="0"/>
              <a:buChar char="•"/>
            </a:pPr>
            <a:endParaRPr lang="cs-CZ" sz="1600" dirty="0">
              <a:latin typeface="+mn-lt"/>
            </a:endParaRPr>
          </a:p>
        </p:txBody>
      </p:sp>
    </p:spTree>
    <p:extLst>
      <p:ext uri="{BB962C8B-B14F-4D97-AF65-F5344CB8AC3E}">
        <p14:creationId xmlns:p14="http://schemas.microsoft.com/office/powerpoint/2010/main" val="144589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bwMode="auto">
          <a:xfrm>
            <a:off x="3349385" y="2528673"/>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807"/>
            <a:ext cx="6096000" cy="830997"/>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b="1" dirty="0">
                <a:solidFill>
                  <a:srgbClr val="C00000"/>
                </a:solidFill>
                <a:latin typeface="+mn-lt"/>
              </a:rPr>
              <a:t>      </a:t>
            </a:r>
          </a:p>
        </p:txBody>
      </p:sp>
      <p:sp>
        <p:nvSpPr>
          <p:cNvPr id="20" name="Obdélník 19"/>
          <p:cNvSpPr/>
          <p:nvPr/>
        </p:nvSpPr>
        <p:spPr>
          <a:xfrm>
            <a:off x="301385" y="428824"/>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Propaganda mezi Byzancí a západořímskou Říší (312 – 1204)</a:t>
            </a:r>
          </a:p>
          <a:p>
            <a:endParaRPr lang="cs-CZ" sz="800" b="1" dirty="0">
              <a:solidFill>
                <a:srgbClr val="C00000"/>
              </a:solidFill>
              <a:latin typeface="+mn-lt"/>
            </a:endParaRPr>
          </a:p>
        </p:txBody>
      </p:sp>
      <p:pic>
        <p:nvPicPr>
          <p:cNvPr id="21"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0" y="1309284"/>
            <a:ext cx="2901031" cy="4351547"/>
          </a:xfrm>
          <a:prstGeom prst="rect">
            <a:avLst/>
          </a:prstGeom>
        </p:spPr>
      </p:pic>
      <p:sp>
        <p:nvSpPr>
          <p:cNvPr id="2" name="Obdélník 1"/>
          <p:cNvSpPr/>
          <p:nvPr/>
        </p:nvSpPr>
        <p:spPr>
          <a:xfrm>
            <a:off x="123645" y="5682812"/>
            <a:ext cx="3024996" cy="830997"/>
          </a:xfrm>
          <a:prstGeom prst="rect">
            <a:avLst/>
          </a:prstGeom>
        </p:spPr>
        <p:txBody>
          <a:bodyPr wrap="square">
            <a:spAutoFit/>
          </a:bodyPr>
          <a:lstStyle/>
          <a:p>
            <a:r>
              <a:rPr lang="cs-CZ" sz="1200" b="1" dirty="0">
                <a:latin typeface="+mn-lt"/>
              </a:rPr>
              <a:t>"</a:t>
            </a:r>
            <a:r>
              <a:rPr lang="cs-CZ" sz="1200" b="1" dirty="0" err="1">
                <a:latin typeface="+mn-lt"/>
              </a:rPr>
              <a:t>Barberiniho</a:t>
            </a:r>
            <a:r>
              <a:rPr lang="cs-CZ" sz="1200" b="1" dirty="0">
                <a:latin typeface="+mn-lt"/>
              </a:rPr>
              <a:t> diptych" ze 6. století zobrazující Anastasia I. nebo (pravděpodobněji) Justiniána jako </a:t>
            </a:r>
            <a:r>
              <a:rPr lang="cs-CZ" sz="1200" b="1" dirty="0" err="1">
                <a:latin typeface="+mn-lt"/>
              </a:rPr>
              <a:t>triumphatora</a:t>
            </a:r>
            <a:r>
              <a:rPr lang="cs-CZ" sz="1200" b="1" dirty="0">
                <a:latin typeface="+mn-lt"/>
              </a:rPr>
              <a:t> ‚omnium gentium‘</a:t>
            </a:r>
          </a:p>
        </p:txBody>
      </p:sp>
      <p:sp>
        <p:nvSpPr>
          <p:cNvPr id="22" name="Rechteck 2"/>
          <p:cNvSpPr/>
          <p:nvPr/>
        </p:nvSpPr>
        <p:spPr>
          <a:xfrm>
            <a:off x="3349385" y="1809222"/>
            <a:ext cx="6096000" cy="738664"/>
          </a:xfrm>
          <a:prstGeom prst="rect">
            <a:avLst/>
          </a:prstGeom>
        </p:spPr>
        <p:txBody>
          <a:bodyPr>
            <a:spAutoFit/>
          </a:bodyPr>
          <a:lstStyle/>
          <a:p>
            <a:r>
              <a:rPr lang="cs-CZ" b="1" dirty="0">
                <a:solidFill>
                  <a:schemeClr val="tx2">
                    <a:lumMod val="50000"/>
                  </a:schemeClr>
                </a:solidFill>
                <a:latin typeface="+mn-lt"/>
              </a:rPr>
              <a:t>I. Od východního Říma k Byzanci</a:t>
            </a:r>
          </a:p>
          <a:p>
            <a:r>
              <a:rPr lang="cs-CZ" sz="1800" b="1" dirty="0">
                <a:solidFill>
                  <a:srgbClr val="0070C0"/>
                </a:solidFill>
                <a:latin typeface="+mn-lt"/>
              </a:rPr>
              <a:t>  </a:t>
            </a:r>
            <a:r>
              <a:rPr lang="cs-CZ" sz="1800" b="1" dirty="0">
                <a:solidFill>
                  <a:srgbClr val="0070C0"/>
                </a:solidFill>
                <a:latin typeface="+mj-lt"/>
              </a:rPr>
              <a:t>Kdo je legitimním nástupcem Říma?</a:t>
            </a:r>
          </a:p>
        </p:txBody>
      </p:sp>
      <p:sp>
        <p:nvSpPr>
          <p:cNvPr id="23" name="Rechteck 2"/>
          <p:cNvSpPr/>
          <p:nvPr/>
        </p:nvSpPr>
        <p:spPr>
          <a:xfrm>
            <a:off x="3349385" y="2625857"/>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sp>
        <p:nvSpPr>
          <p:cNvPr id="24" name="Rechteck 2"/>
          <p:cNvSpPr/>
          <p:nvPr/>
        </p:nvSpPr>
        <p:spPr>
          <a:xfrm>
            <a:off x="3349385" y="3444453"/>
            <a:ext cx="7010940" cy="738664"/>
          </a:xfrm>
          <a:prstGeom prst="rect">
            <a:avLst/>
          </a:prstGeom>
        </p:spPr>
        <p:txBody>
          <a:bodyPr wrap="square">
            <a:spAutoFit/>
          </a:bodyPr>
          <a:lstStyle/>
          <a:p>
            <a:r>
              <a:rPr lang="cs-CZ" b="1" dirty="0">
                <a:solidFill>
                  <a:schemeClr val="tx2">
                    <a:lumMod val="50000"/>
                  </a:schemeClr>
                </a:solidFill>
                <a:latin typeface="+mn-lt"/>
              </a:rPr>
              <a:t>III. Legace </a:t>
            </a:r>
            <a:r>
              <a:rPr lang="cs-CZ" b="1" dirty="0" err="1">
                <a:solidFill>
                  <a:schemeClr val="tx2">
                    <a:lumMod val="50000"/>
                  </a:schemeClr>
                </a:solidFill>
                <a:latin typeface="+mn-lt"/>
              </a:rPr>
              <a:t>Luitpranda</a:t>
            </a:r>
            <a:r>
              <a:rPr lang="cs-CZ" b="1" dirty="0">
                <a:solidFill>
                  <a:schemeClr val="tx2">
                    <a:lumMod val="50000"/>
                  </a:schemeClr>
                </a:solidFill>
                <a:latin typeface="+mn-lt"/>
              </a:rPr>
              <a:t> z Cremony</a:t>
            </a:r>
          </a:p>
          <a:p>
            <a:r>
              <a:rPr lang="cs-CZ" sz="1800" b="1" dirty="0">
                <a:solidFill>
                  <a:srgbClr val="0070C0"/>
                </a:solidFill>
                <a:latin typeface="+mn-lt"/>
              </a:rPr>
              <a:t>  Aneb: Funkce padoušských </a:t>
            </a:r>
            <a:r>
              <a:rPr lang="cs-CZ" sz="1800" b="1" dirty="0" err="1">
                <a:solidFill>
                  <a:srgbClr val="0070C0"/>
                </a:solidFill>
                <a:latin typeface="+mn-lt"/>
              </a:rPr>
              <a:t>narativů</a:t>
            </a:r>
            <a:endParaRPr lang="cs-CZ" sz="1800" b="1" dirty="0">
              <a:solidFill>
                <a:srgbClr val="0070C0"/>
              </a:solidFill>
              <a:latin typeface="+mn-lt"/>
            </a:endParaRPr>
          </a:p>
        </p:txBody>
      </p:sp>
      <p:sp>
        <p:nvSpPr>
          <p:cNvPr id="11" name="Rechteck 2"/>
          <p:cNvSpPr/>
          <p:nvPr/>
        </p:nvSpPr>
        <p:spPr>
          <a:xfrm>
            <a:off x="3349385" y="4280301"/>
            <a:ext cx="7010940" cy="738664"/>
          </a:xfrm>
          <a:prstGeom prst="rect">
            <a:avLst/>
          </a:prstGeom>
        </p:spPr>
        <p:txBody>
          <a:bodyPr wrap="square">
            <a:spAutoFit/>
          </a:bodyPr>
          <a:lstStyle/>
          <a:p>
            <a:r>
              <a:rPr lang="cs-CZ" b="1" dirty="0">
                <a:solidFill>
                  <a:schemeClr val="tx2">
                    <a:lumMod val="50000"/>
                  </a:schemeClr>
                </a:solidFill>
                <a:latin typeface="+mn-lt"/>
              </a:rPr>
              <a:t>IV. Epilog vzájemné nedůvěry</a:t>
            </a:r>
          </a:p>
          <a:p>
            <a:r>
              <a:rPr lang="cs-CZ" sz="1800" b="1" dirty="0">
                <a:solidFill>
                  <a:srgbClr val="0070C0"/>
                </a:solidFill>
                <a:latin typeface="+mn-lt"/>
              </a:rPr>
              <a:t>  Franští barbaři očima Byzantské princezny Anny </a:t>
            </a:r>
            <a:r>
              <a:rPr lang="cs-CZ" sz="1800" b="1" dirty="0" err="1">
                <a:solidFill>
                  <a:srgbClr val="0070C0"/>
                </a:solidFill>
                <a:latin typeface="+mn-lt"/>
              </a:rPr>
              <a:t>Komneny</a:t>
            </a:r>
            <a:r>
              <a:rPr lang="cs-CZ" sz="1800" b="1" dirty="0">
                <a:solidFill>
                  <a:srgbClr val="0070C0"/>
                </a:solidFill>
                <a:latin typeface="+mn-lt"/>
              </a:rPr>
              <a:t> </a:t>
            </a:r>
          </a:p>
        </p:txBody>
      </p:sp>
    </p:spTree>
    <p:extLst>
      <p:ext uri="{BB962C8B-B14F-4D97-AF65-F5344CB8AC3E}">
        <p14:creationId xmlns:p14="http://schemas.microsoft.com/office/powerpoint/2010/main" val="186882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8" y="4744730"/>
            <a:ext cx="5676952" cy="1872106"/>
          </a:xfrm>
          <a:prstGeom prst="rect">
            <a:avLst/>
          </a:prstGeom>
        </p:spPr>
      </p:pic>
      <p:cxnSp>
        <p:nvCxnSpPr>
          <p:cNvPr id="13" name="Přímá spojnice 12"/>
          <p:cNvCxnSpPr/>
          <p:nvPr/>
        </p:nvCxnSpPr>
        <p:spPr>
          <a:xfrm>
            <a:off x="2219227" y="5104186"/>
            <a:ext cx="8793" cy="5737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1844236" y="4920368"/>
            <a:ext cx="749983" cy="2720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800" dirty="0">
                <a:latin typeface="+mj-lt"/>
              </a:rPr>
              <a:t>1054</a:t>
            </a:r>
          </a:p>
        </p:txBody>
      </p:sp>
      <p:sp>
        <p:nvSpPr>
          <p:cNvPr id="15" name="Obdélník 14"/>
          <p:cNvSpPr/>
          <p:nvPr/>
        </p:nvSpPr>
        <p:spPr>
          <a:xfrm>
            <a:off x="50698" y="3951297"/>
            <a:ext cx="5753820" cy="584775"/>
          </a:xfrm>
          <a:prstGeom prst="rect">
            <a:avLst/>
          </a:prstGeom>
          <a:solidFill>
            <a:srgbClr val="CCECFF"/>
          </a:solidFill>
        </p:spPr>
        <p:txBody>
          <a:bodyPr wrap="square">
            <a:spAutoFit/>
          </a:bodyPr>
          <a:lstStyle/>
          <a:p>
            <a:r>
              <a:rPr lang="cs-CZ" sz="1600" b="1" dirty="0">
                <a:latin typeface="+mj-lt"/>
              </a:rPr>
              <a:t>Velké schizma (1054) mezi západní církví a východním pravoslavím</a:t>
            </a:r>
          </a:p>
        </p:txBody>
      </p:sp>
      <p:sp>
        <p:nvSpPr>
          <p:cNvPr id="16" name="Obdélník 15"/>
          <p:cNvSpPr/>
          <p:nvPr/>
        </p:nvSpPr>
        <p:spPr>
          <a:xfrm>
            <a:off x="5874587" y="3951297"/>
            <a:ext cx="6213896" cy="2554545"/>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cs-CZ" sz="1600" b="1" dirty="0">
                <a:latin typeface="+mj-lt"/>
              </a:rPr>
              <a:t>1054: Papežská legace </a:t>
            </a:r>
            <a:r>
              <a:rPr lang="cs-CZ" sz="1600" dirty="0">
                <a:latin typeface="+mj-lt"/>
              </a:rPr>
              <a:t>(vedená </a:t>
            </a:r>
            <a:r>
              <a:rPr lang="cs-CZ" sz="1600" dirty="0" err="1">
                <a:latin typeface="+mj-lt"/>
              </a:rPr>
              <a:t>Humbertem</a:t>
            </a:r>
            <a:r>
              <a:rPr lang="cs-CZ" sz="1600" dirty="0">
                <a:latin typeface="+mj-lt"/>
              </a:rPr>
              <a:t> de Silva </a:t>
            </a:r>
            <a:r>
              <a:rPr lang="cs-CZ" sz="1600" dirty="0" err="1">
                <a:latin typeface="+mj-lt"/>
              </a:rPr>
              <a:t>Candida</a:t>
            </a:r>
            <a:r>
              <a:rPr lang="cs-CZ" sz="1600" dirty="0">
                <a:latin typeface="+mj-lt"/>
              </a:rPr>
              <a:t>) a vedení východní církve kolem patriarchy Michala I. se po neúspěšných jednáních </a:t>
            </a:r>
            <a:r>
              <a:rPr lang="cs-CZ" sz="1600" b="1" dirty="0">
                <a:solidFill>
                  <a:schemeClr val="accent3">
                    <a:lumMod val="40000"/>
                    <a:lumOff val="60000"/>
                  </a:schemeClr>
                </a:solidFill>
                <a:latin typeface="+mj-lt"/>
              </a:rPr>
              <a:t>vzájemně exkomunikují</a:t>
            </a:r>
          </a:p>
          <a:p>
            <a:pPr marL="285750" indent="-285750">
              <a:buFont typeface="Arial" panose="020B0604020202020204" pitchFamily="34" charset="0"/>
              <a:buChar char="•"/>
            </a:pPr>
            <a:r>
              <a:rPr lang="cs-CZ" sz="1600" b="1" dirty="0">
                <a:latin typeface="+mj-lt"/>
              </a:rPr>
              <a:t>Spory: </a:t>
            </a:r>
            <a:r>
              <a:rPr lang="cs-CZ" sz="1600" dirty="0">
                <a:highlight>
                  <a:srgbClr val="FFFF00"/>
                </a:highlight>
                <a:latin typeface="+mj-lt"/>
              </a:rPr>
              <a:t>postavení papeže v křesťanství, obětní materiál, který se má používat při eucharistii, uzavření latinské církve v Konstantinopoli.</a:t>
            </a:r>
          </a:p>
          <a:p>
            <a:pPr marL="285750" indent="-285750">
              <a:buFont typeface="Arial" panose="020B0604020202020204" pitchFamily="34" charset="0"/>
              <a:buChar char="•"/>
            </a:pPr>
            <a:r>
              <a:rPr lang="cs-CZ" sz="1600" b="1" dirty="0">
                <a:latin typeface="+mj-lt"/>
              </a:rPr>
              <a:t>Pokus papežství urovnat spor vojenskou pomocí proti </a:t>
            </a:r>
            <a:r>
              <a:rPr lang="cs-CZ" sz="1600" b="1" dirty="0" err="1">
                <a:latin typeface="+mj-lt"/>
              </a:rPr>
              <a:t>Seldžukům</a:t>
            </a:r>
            <a:r>
              <a:rPr lang="cs-CZ" sz="1600" b="1" dirty="0">
                <a:latin typeface="+mj-lt"/>
              </a:rPr>
              <a:t> je marný </a:t>
            </a:r>
            <a:r>
              <a:rPr lang="cs-CZ" sz="1600" b="1" dirty="0">
                <a:solidFill>
                  <a:srgbClr val="FF0000"/>
                </a:solidFill>
                <a:latin typeface="+mj-lt"/>
              </a:rPr>
              <a:t>= Vztahy mezi Konstantinopolí a Římem, byl již před schizmatem rozvrácen, bude de dále zhoršovat až do roku 1204.</a:t>
            </a:r>
          </a:p>
        </p:txBody>
      </p:sp>
      <p:sp>
        <p:nvSpPr>
          <p:cNvPr id="11" name="Obdélník 10"/>
          <p:cNvSpPr/>
          <p:nvPr/>
        </p:nvSpPr>
        <p:spPr>
          <a:xfrm>
            <a:off x="299458" y="1485472"/>
            <a:ext cx="8094044" cy="2308324"/>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cs-CZ" sz="1600" b="1" dirty="0">
                <a:latin typeface="+mj-lt"/>
              </a:rPr>
              <a:t>Vznik pravoslavných církvi: </a:t>
            </a:r>
            <a:r>
              <a:rPr lang="cs-CZ" sz="1600" dirty="0">
                <a:highlight>
                  <a:srgbClr val="FFFF00"/>
                </a:highlight>
                <a:latin typeface="+mj-lt"/>
              </a:rPr>
              <a:t>Rozdíly sahají již do prvních křesťanských staletí; </a:t>
            </a:r>
            <a:r>
              <a:rPr lang="cs-CZ" sz="1600" dirty="0">
                <a:latin typeface="+mj-lt"/>
              </a:rPr>
              <a:t>církve se od sebe oddělovaly kvůli rozdílům v christologii a základní teologii, z politických a národnostních důvodů. Vznikly čtyři směry:</a:t>
            </a:r>
          </a:p>
          <a:p>
            <a:endParaRPr lang="cs-CZ" sz="1600" dirty="0">
              <a:latin typeface="+mj-lt"/>
            </a:endParaRPr>
          </a:p>
          <a:p>
            <a:pPr marL="342900" indent="-342900">
              <a:buAutoNum type="arabicPeriod"/>
            </a:pPr>
            <a:r>
              <a:rPr lang="cs-CZ" sz="1600" b="1" dirty="0">
                <a:solidFill>
                  <a:srgbClr val="FF0000"/>
                </a:solidFill>
                <a:latin typeface="+mj-lt"/>
              </a:rPr>
              <a:t>Byzantské pravoslavné církve </a:t>
            </a:r>
            <a:r>
              <a:rPr lang="cs-CZ" sz="1600" dirty="0">
                <a:latin typeface="+mj-lt"/>
              </a:rPr>
              <a:t>(též řecké pravoslavné), církve byzantské tradici</a:t>
            </a:r>
          </a:p>
          <a:p>
            <a:pPr marL="342900" indent="-342900">
              <a:buAutoNum type="arabicPeriod"/>
            </a:pPr>
            <a:r>
              <a:rPr lang="cs-CZ" sz="1600" b="1" dirty="0">
                <a:solidFill>
                  <a:srgbClr val="FF0000"/>
                </a:solidFill>
                <a:latin typeface="+mj-lt"/>
              </a:rPr>
              <a:t>Východní pravoslavné církve </a:t>
            </a:r>
            <a:r>
              <a:rPr lang="cs-CZ" sz="1600" dirty="0">
                <a:latin typeface="+mj-lt"/>
              </a:rPr>
              <a:t>(též Staroorientální); velmi osobitá christologie</a:t>
            </a:r>
          </a:p>
          <a:p>
            <a:pPr marL="342900" indent="-342900">
              <a:buAutoNum type="arabicPeriod"/>
            </a:pPr>
            <a:r>
              <a:rPr lang="cs-CZ" sz="1600" b="1" dirty="0">
                <a:solidFill>
                  <a:srgbClr val="FF0000"/>
                </a:solidFill>
                <a:latin typeface="+mj-lt"/>
              </a:rPr>
              <a:t>Asyrská církev Východu </a:t>
            </a:r>
            <a:r>
              <a:rPr lang="cs-CZ" sz="1600" dirty="0">
                <a:latin typeface="+mj-lt"/>
              </a:rPr>
              <a:t>(vzniká již v roce 424)</a:t>
            </a:r>
          </a:p>
          <a:p>
            <a:pPr marL="342900" indent="-342900">
              <a:buAutoNum type="arabicPeriod"/>
            </a:pPr>
            <a:r>
              <a:rPr lang="cs-CZ" sz="1600" b="1" dirty="0">
                <a:solidFill>
                  <a:srgbClr val="FF0000"/>
                </a:solidFill>
                <a:latin typeface="+mj-lt"/>
              </a:rPr>
              <a:t>Východní katolické církve (také uniatské církve); </a:t>
            </a:r>
            <a:r>
              <a:rPr lang="cs-CZ" sz="1600" dirty="0">
                <a:latin typeface="+mj-lt"/>
              </a:rPr>
              <a:t>římskokatolické církve s východním církevním obřadem.</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989" y="144581"/>
            <a:ext cx="3722011" cy="2907821"/>
          </a:xfrm>
          <a:prstGeom prst="rect">
            <a:avLst/>
          </a:prstGeom>
        </p:spPr>
      </p:pic>
      <p:sp>
        <p:nvSpPr>
          <p:cNvPr id="19" name="Obdélník 18"/>
          <p:cNvSpPr/>
          <p:nvPr/>
        </p:nvSpPr>
        <p:spPr>
          <a:xfrm>
            <a:off x="539691" y="5133590"/>
            <a:ext cx="920672" cy="2627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800" dirty="0">
                <a:latin typeface="+mj-lt"/>
              </a:rPr>
              <a:t>431/51</a:t>
            </a:r>
          </a:p>
        </p:txBody>
      </p:sp>
      <p:cxnSp>
        <p:nvCxnSpPr>
          <p:cNvPr id="20" name="Přímá spojnice 19"/>
          <p:cNvCxnSpPr/>
          <p:nvPr/>
        </p:nvCxnSpPr>
        <p:spPr>
          <a:xfrm>
            <a:off x="1000027" y="5396364"/>
            <a:ext cx="3330" cy="28157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Ovál 16">
            <a:extLst>
              <a:ext uri="{FF2B5EF4-FFF2-40B4-BE49-F238E27FC236}">
                <a16:creationId xmlns:a16="http://schemas.microsoft.com/office/drawing/2014/main" id="{653C45CD-39A7-12DB-4510-62FA16D37FE5}"/>
              </a:ext>
            </a:extLst>
          </p:cNvPr>
          <p:cNvSpPr/>
          <p:nvPr/>
        </p:nvSpPr>
        <p:spPr bwMode="auto">
          <a:xfrm>
            <a:off x="243983" y="941959"/>
            <a:ext cx="2645191" cy="584042"/>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Církevní rozkol:</a:t>
            </a:r>
          </a:p>
        </p:txBody>
      </p:sp>
      <p:sp>
        <p:nvSpPr>
          <p:cNvPr id="18" name="Rechteck 2"/>
          <p:cNvSpPr/>
          <p:nvPr/>
        </p:nvSpPr>
        <p:spPr>
          <a:xfrm>
            <a:off x="299458" y="106836"/>
            <a:ext cx="6096000" cy="1015663"/>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 západořímskou Říší</a:t>
            </a:r>
          </a:p>
          <a:p>
            <a:r>
              <a:rPr lang="cs-CZ" sz="1800" b="1" dirty="0">
                <a:solidFill>
                  <a:srgbClr val="0070C0"/>
                </a:solidFill>
                <a:latin typeface="+mj-lt"/>
              </a:rPr>
              <a:t> </a:t>
            </a:r>
          </a:p>
        </p:txBody>
      </p:sp>
      <p:sp>
        <p:nvSpPr>
          <p:cNvPr id="21" name="Obdélník 20"/>
          <p:cNvSpPr/>
          <p:nvPr/>
        </p:nvSpPr>
        <p:spPr>
          <a:xfrm>
            <a:off x="8582131" y="3147465"/>
            <a:ext cx="3365453" cy="646331"/>
          </a:xfrm>
          <a:prstGeom prst="rect">
            <a:avLst/>
          </a:prstGeom>
          <a:solidFill>
            <a:schemeClr val="bg2">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cs-CZ" sz="1200" b="1" dirty="0">
                <a:solidFill>
                  <a:srgbClr val="C00000"/>
                </a:solidFill>
                <a:latin typeface="+mj-lt"/>
              </a:rPr>
              <a:t>Cíl západních </a:t>
            </a:r>
            <a:r>
              <a:rPr lang="cs-CZ" sz="1200" b="1" dirty="0" err="1">
                <a:solidFill>
                  <a:srgbClr val="C00000"/>
                </a:solidFill>
                <a:latin typeface="+mj-lt"/>
              </a:rPr>
              <a:t>křestanů</a:t>
            </a:r>
            <a:r>
              <a:rPr lang="cs-CZ" sz="1200" b="1" dirty="0">
                <a:solidFill>
                  <a:srgbClr val="C00000"/>
                </a:solidFill>
                <a:latin typeface="+mj-lt"/>
              </a:rPr>
              <a:t> (římské církve) bylo od Niceského Koncilu sjednocení všech </a:t>
            </a:r>
            <a:r>
              <a:rPr lang="cs-CZ" sz="1200" b="1" dirty="0" err="1">
                <a:solidFill>
                  <a:srgbClr val="C00000"/>
                </a:solidFill>
                <a:latin typeface="+mj-lt"/>
              </a:rPr>
              <a:t>křestanů</a:t>
            </a:r>
            <a:r>
              <a:rPr lang="cs-CZ" sz="1200" b="1" dirty="0">
                <a:solidFill>
                  <a:srgbClr val="C00000"/>
                </a:solidFill>
                <a:latin typeface="+mj-lt"/>
              </a:rPr>
              <a:t> </a:t>
            </a:r>
            <a:endParaRPr lang="cs-CZ" sz="1200" dirty="0">
              <a:latin typeface="+mj-lt"/>
            </a:endParaRPr>
          </a:p>
        </p:txBody>
      </p:sp>
    </p:spTree>
    <p:extLst>
      <p:ext uri="{BB962C8B-B14F-4D97-AF65-F5344CB8AC3E}">
        <p14:creationId xmlns:p14="http://schemas.microsoft.com/office/powerpoint/2010/main" val="85913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0295904-0723-154F-3760-BED2FD84C3AD}"/>
              </a:ext>
            </a:extLst>
          </p:cNvPr>
          <p:cNvSpPr txBox="1"/>
          <p:nvPr/>
        </p:nvSpPr>
        <p:spPr>
          <a:xfrm>
            <a:off x="3276315" y="1060678"/>
            <a:ext cx="8915685" cy="400110"/>
          </a:xfrm>
          <a:prstGeom prst="rect">
            <a:avLst/>
          </a:prstGeom>
          <a:noFill/>
        </p:spPr>
        <p:txBody>
          <a:bodyPr wrap="square">
            <a:spAutoFit/>
          </a:bodyPr>
          <a:lstStyle/>
          <a:p>
            <a:r>
              <a:rPr lang="cs-CZ" sz="2000" b="1" dirty="0">
                <a:solidFill>
                  <a:schemeClr val="accent1">
                    <a:lumMod val="75000"/>
                  </a:schemeClr>
                </a:solidFill>
                <a:latin typeface="+mj-lt"/>
                <a:cs typeface="Calibri" panose="020F0502020204030204" pitchFamily="34" charset="0"/>
              </a:rPr>
              <a:t>Z </a:t>
            </a:r>
            <a:r>
              <a:rPr lang="pt-BR" sz="2000" b="1" dirty="0">
                <a:solidFill>
                  <a:schemeClr val="accent1">
                    <a:lumMod val="75000"/>
                  </a:schemeClr>
                </a:solidFill>
                <a:latin typeface="+mj-lt"/>
                <a:cs typeface="Calibri" panose="020F0502020204030204" pitchFamily="34" charset="0"/>
              </a:rPr>
              <a:t>Imperi</a:t>
            </a:r>
            <a:r>
              <a:rPr lang="cs-CZ" sz="2000" b="1" dirty="0">
                <a:solidFill>
                  <a:schemeClr val="accent1">
                    <a:lumMod val="75000"/>
                  </a:schemeClr>
                </a:solidFill>
                <a:latin typeface="+mj-lt"/>
                <a:cs typeface="Calibri" panose="020F0502020204030204" pitchFamily="34" charset="0"/>
              </a:rPr>
              <a:t>a</a:t>
            </a:r>
            <a:r>
              <a:rPr lang="pt-BR" sz="2000" b="1" dirty="0">
                <a:solidFill>
                  <a:schemeClr val="accent1">
                    <a:lumMod val="75000"/>
                  </a:schemeClr>
                </a:solidFill>
                <a:latin typeface="+mj-lt"/>
                <a:cs typeface="Calibri" panose="020F0502020204030204" pitchFamily="34" charset="0"/>
              </a:rPr>
              <a:t> Roman</a:t>
            </a:r>
            <a:r>
              <a:rPr lang="cs-CZ" sz="2000" b="1" dirty="0">
                <a:solidFill>
                  <a:schemeClr val="accent1">
                    <a:lumMod val="75000"/>
                  </a:schemeClr>
                </a:solidFill>
                <a:latin typeface="+mj-lt"/>
                <a:cs typeface="Calibri" panose="020F0502020204030204" pitchFamily="34" charset="0"/>
              </a:rPr>
              <a:t>a</a:t>
            </a:r>
            <a:r>
              <a:rPr lang="pt-BR" sz="2000" b="1" dirty="0">
                <a:solidFill>
                  <a:schemeClr val="accent1">
                    <a:lumMod val="75000"/>
                  </a:schemeClr>
                </a:solidFill>
                <a:latin typeface="+mj-lt"/>
                <a:cs typeface="Calibri" panose="020F0502020204030204" pitchFamily="34" charset="0"/>
              </a:rPr>
              <a:t> se stává Byzanc</a:t>
            </a:r>
            <a:r>
              <a:rPr lang="cs-CZ" sz="2000" b="1" dirty="0">
                <a:solidFill>
                  <a:schemeClr val="accent1">
                    <a:lumMod val="75000"/>
                  </a:schemeClr>
                </a:solidFill>
                <a:latin typeface="+mj-lt"/>
                <a:cs typeface="Calibri" panose="020F0502020204030204" pitchFamily="34" charset="0"/>
              </a:rPr>
              <a:t>:</a:t>
            </a:r>
          </a:p>
        </p:txBody>
      </p:sp>
      <p:pic>
        <p:nvPicPr>
          <p:cNvPr id="3" name="Grafik 6"/>
          <p:cNvPicPr>
            <a:picLocks noChangeAspect="1"/>
          </p:cNvPicPr>
          <p:nvPr/>
        </p:nvPicPr>
        <p:blipFill rotWithShape="1">
          <a:blip r:embed="rId2"/>
          <a:srcRect l="-1" t="1166" r="4579"/>
          <a:stretch/>
        </p:blipFill>
        <p:spPr>
          <a:xfrm>
            <a:off x="6657321" y="1516344"/>
            <a:ext cx="4940530" cy="2391040"/>
          </a:xfrm>
          <a:prstGeom prst="rect">
            <a:avLst/>
          </a:prstGeom>
        </p:spPr>
      </p:pic>
      <p:pic>
        <p:nvPicPr>
          <p:cNvPr id="4" name="Grafik 8"/>
          <p:cNvPicPr>
            <a:picLocks noChangeAspect="1"/>
          </p:cNvPicPr>
          <p:nvPr/>
        </p:nvPicPr>
        <p:blipFill rotWithShape="1">
          <a:blip r:embed="rId3"/>
          <a:srcRect r="2683" b="3800"/>
          <a:stretch/>
        </p:blipFill>
        <p:spPr>
          <a:xfrm>
            <a:off x="335693" y="4204706"/>
            <a:ext cx="5189713" cy="2385675"/>
          </a:xfrm>
          <a:prstGeom prst="rect">
            <a:avLst/>
          </a:prstGeom>
        </p:spPr>
      </p:pic>
      <p:pic>
        <p:nvPicPr>
          <p:cNvPr id="5" name="Grafik 9"/>
          <p:cNvPicPr>
            <a:picLocks noChangeAspect="1"/>
          </p:cNvPicPr>
          <p:nvPr/>
        </p:nvPicPr>
        <p:blipFill rotWithShape="1">
          <a:blip r:embed="rId4"/>
          <a:srcRect r="4262"/>
          <a:stretch/>
        </p:blipFill>
        <p:spPr>
          <a:xfrm>
            <a:off x="6619103" y="4115622"/>
            <a:ext cx="4978748" cy="2385675"/>
          </a:xfrm>
          <a:prstGeom prst="rect">
            <a:avLst/>
          </a:prstGeom>
        </p:spPr>
      </p:pic>
      <p:pic>
        <p:nvPicPr>
          <p:cNvPr id="7" name="Grafik 2">
            <a:extLst>
              <a:ext uri="{FF2B5EF4-FFF2-40B4-BE49-F238E27FC236}">
                <a16:creationId xmlns:a16="http://schemas.microsoft.com/office/drawing/2014/main" id="{C5BC7D00-0C55-85A6-E022-3FF89851F186}"/>
              </a:ext>
            </a:extLst>
          </p:cNvPr>
          <p:cNvPicPr>
            <a:picLocks noChangeAspect="1"/>
          </p:cNvPicPr>
          <p:nvPr/>
        </p:nvPicPr>
        <p:blipFill>
          <a:blip r:embed="rId5"/>
          <a:stretch>
            <a:fillRect/>
          </a:stretch>
        </p:blipFill>
        <p:spPr>
          <a:xfrm>
            <a:off x="288204" y="1460456"/>
            <a:ext cx="5284693" cy="2508132"/>
          </a:xfrm>
          <a:prstGeom prst="rect">
            <a:avLst/>
          </a:prstGeom>
        </p:spPr>
      </p:pic>
      <p:sp>
        <p:nvSpPr>
          <p:cNvPr id="8" name="TextovéPole 7">
            <a:extLst>
              <a:ext uri="{FF2B5EF4-FFF2-40B4-BE49-F238E27FC236}">
                <a16:creationId xmlns:a16="http://schemas.microsoft.com/office/drawing/2014/main" id="{EB67F3D0-16A5-356F-1B5F-7A376BD97EF1}"/>
              </a:ext>
            </a:extLst>
          </p:cNvPr>
          <p:cNvSpPr txBox="1"/>
          <p:nvPr/>
        </p:nvSpPr>
        <p:spPr>
          <a:xfrm>
            <a:off x="192751" y="3697782"/>
            <a:ext cx="1515279" cy="1569660"/>
          </a:xfrm>
          <a:prstGeom prst="rect">
            <a:avLst/>
          </a:prstGeom>
          <a:solidFill>
            <a:schemeClr val="bg1"/>
          </a:solidFill>
          <a:ln>
            <a:solidFill>
              <a:schemeClr val="accent1">
                <a:lumMod val="75000"/>
              </a:schemeClr>
            </a:solidFill>
          </a:ln>
        </p:spPr>
        <p:txBody>
          <a:bodyPr wrap="square">
            <a:spAutoFit/>
          </a:bodyPr>
          <a:lstStyle/>
          <a:p>
            <a:r>
              <a:rPr lang="cs-CZ" sz="1600" b="1" dirty="0">
                <a:solidFill>
                  <a:schemeClr val="accent1">
                    <a:lumMod val="75000"/>
                  </a:schemeClr>
                </a:solidFill>
                <a:latin typeface="+mj-lt"/>
              </a:rPr>
              <a:t>Největší územní expanze Východořímské říše za Justiniána I</a:t>
            </a:r>
            <a:r>
              <a:rPr lang="cs-CZ" sz="1600" b="1" dirty="0">
                <a:solidFill>
                  <a:srgbClr val="C00000"/>
                </a:solidFill>
                <a:latin typeface="+mj-lt"/>
              </a:rPr>
              <a:t>.</a:t>
            </a:r>
          </a:p>
        </p:txBody>
      </p:sp>
      <p:sp>
        <p:nvSpPr>
          <p:cNvPr id="9" name="TextovéPole 7">
            <a:extLst>
              <a:ext uri="{FF2B5EF4-FFF2-40B4-BE49-F238E27FC236}">
                <a16:creationId xmlns:a16="http://schemas.microsoft.com/office/drawing/2014/main" id="{4B93E226-62C5-9A4C-5CAB-241BE5BD123F}"/>
              </a:ext>
            </a:extLst>
          </p:cNvPr>
          <p:cNvSpPr txBox="1"/>
          <p:nvPr/>
        </p:nvSpPr>
        <p:spPr>
          <a:xfrm>
            <a:off x="8735630" y="273741"/>
            <a:ext cx="3127874" cy="1384995"/>
          </a:xfrm>
          <a:prstGeom prst="rect">
            <a:avLst/>
          </a:prstGeom>
          <a:solidFill>
            <a:schemeClr val="bg1"/>
          </a:solidFill>
          <a:ln>
            <a:solidFill>
              <a:schemeClr val="accent1">
                <a:lumMod val="75000"/>
              </a:schemeClr>
            </a:solidFill>
          </a:ln>
        </p:spPr>
        <p:txBody>
          <a:bodyPr wrap="square">
            <a:spAutoFit/>
          </a:bodyPr>
          <a:lstStyle/>
          <a:p>
            <a:r>
              <a:rPr lang="de-AT" sz="1400" b="1" dirty="0" err="1">
                <a:solidFill>
                  <a:schemeClr val="accent1">
                    <a:lumMod val="75000"/>
                  </a:schemeClr>
                </a:solidFill>
                <a:latin typeface="+mn-lt"/>
              </a:rPr>
              <a:t>Nestabilita</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císařů</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uzurpátorů</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Peršané</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získávají</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kontrolu</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nad</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Egyptem</a:t>
            </a:r>
            <a:r>
              <a:rPr lang="de-AT" sz="1400" b="1" dirty="0">
                <a:solidFill>
                  <a:schemeClr val="accent1">
                    <a:lumMod val="75000"/>
                  </a:schemeClr>
                </a:solidFill>
                <a:latin typeface="+mn-lt"/>
              </a:rPr>
              <a:t> a </a:t>
            </a:r>
            <a:r>
              <a:rPr lang="de-AT" sz="1400" b="1" dirty="0" err="1">
                <a:solidFill>
                  <a:schemeClr val="accent1">
                    <a:lumMod val="75000"/>
                  </a:schemeClr>
                </a:solidFill>
                <a:latin typeface="+mn-lt"/>
              </a:rPr>
              <a:t>Sýrií</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dostávají</a:t>
            </a:r>
            <a:r>
              <a:rPr lang="de-AT" sz="1400" b="1" dirty="0">
                <a:solidFill>
                  <a:schemeClr val="accent1">
                    <a:lumMod val="75000"/>
                  </a:schemeClr>
                </a:solidFill>
                <a:latin typeface="+mn-lt"/>
              </a:rPr>
              <a:t> se do </a:t>
            </a:r>
            <a:r>
              <a:rPr lang="de-AT" sz="1400" b="1" dirty="0" err="1">
                <a:solidFill>
                  <a:schemeClr val="accent1">
                    <a:lumMod val="75000"/>
                  </a:schemeClr>
                </a:solidFill>
                <a:latin typeface="+mn-lt"/>
              </a:rPr>
              <a:t>Konstantinopole</a:t>
            </a:r>
            <a:r>
              <a:rPr lang="de-AT" sz="1400" b="1" dirty="0">
                <a:solidFill>
                  <a:schemeClr val="accent1">
                    <a:lumMod val="75000"/>
                  </a:schemeClr>
                </a:solidFill>
                <a:latin typeface="+mn-lt"/>
              </a:rPr>
              <a:t> (629), </a:t>
            </a:r>
            <a:r>
              <a:rPr lang="de-AT" sz="1400" b="1" dirty="0" err="1">
                <a:solidFill>
                  <a:schemeClr val="accent1">
                    <a:lumMod val="75000"/>
                  </a:schemeClr>
                </a:solidFill>
                <a:latin typeface="+mn-lt"/>
              </a:rPr>
              <a:t>zastavuje</a:t>
            </a:r>
            <a:r>
              <a:rPr lang="de-AT" sz="1400" b="1" dirty="0">
                <a:solidFill>
                  <a:schemeClr val="accent1">
                    <a:lumMod val="75000"/>
                  </a:schemeClr>
                </a:solidFill>
                <a:latin typeface="+mn-lt"/>
              </a:rPr>
              <a:t> je </a:t>
            </a:r>
            <a:r>
              <a:rPr lang="de-AT" sz="1400" b="1" dirty="0" err="1">
                <a:solidFill>
                  <a:schemeClr val="accent1">
                    <a:lumMod val="75000"/>
                  </a:schemeClr>
                </a:solidFill>
                <a:latin typeface="+mn-lt"/>
              </a:rPr>
              <a:t>až</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císař</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Herakleios</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Balkán</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obsazují</a:t>
            </a:r>
            <a:r>
              <a:rPr lang="de-AT" sz="1400" b="1" dirty="0">
                <a:solidFill>
                  <a:schemeClr val="accent1">
                    <a:lumMod val="75000"/>
                  </a:schemeClr>
                </a:solidFill>
                <a:latin typeface="+mn-lt"/>
              </a:rPr>
              <a:t> </a:t>
            </a:r>
            <a:r>
              <a:rPr lang="de-AT" sz="1400" b="1" dirty="0" err="1">
                <a:solidFill>
                  <a:schemeClr val="accent1">
                    <a:lumMod val="75000"/>
                  </a:schemeClr>
                </a:solidFill>
                <a:latin typeface="+mn-lt"/>
              </a:rPr>
              <a:t>Avaři</a:t>
            </a:r>
            <a:endParaRPr lang="de-AT" sz="1400" b="1" dirty="0">
              <a:solidFill>
                <a:schemeClr val="accent1">
                  <a:lumMod val="75000"/>
                </a:schemeClr>
              </a:solidFill>
              <a:latin typeface="+mn-lt"/>
            </a:endParaRPr>
          </a:p>
        </p:txBody>
      </p:sp>
      <p:sp>
        <p:nvSpPr>
          <p:cNvPr id="10" name="TextovéPole 7">
            <a:extLst>
              <a:ext uri="{FF2B5EF4-FFF2-40B4-BE49-F238E27FC236}">
                <a16:creationId xmlns:a16="http://schemas.microsoft.com/office/drawing/2014/main" id="{4FD8CC53-4BC3-1110-2D9A-668EE58A4CC1}"/>
              </a:ext>
            </a:extLst>
          </p:cNvPr>
          <p:cNvSpPr txBox="1"/>
          <p:nvPr/>
        </p:nvSpPr>
        <p:spPr>
          <a:xfrm>
            <a:off x="5834361" y="3757786"/>
            <a:ext cx="2162325" cy="1815882"/>
          </a:xfrm>
          <a:prstGeom prst="rect">
            <a:avLst/>
          </a:prstGeom>
          <a:solidFill>
            <a:schemeClr val="accent4">
              <a:lumMod val="60000"/>
              <a:lumOff val="40000"/>
            </a:schemeClr>
          </a:solidFill>
          <a:ln>
            <a:solidFill>
              <a:schemeClr val="accent1">
                <a:lumMod val="60000"/>
                <a:lumOff val="40000"/>
              </a:schemeClr>
            </a:solidFill>
          </a:ln>
        </p:spPr>
        <p:txBody>
          <a:bodyPr wrap="square">
            <a:spAutoFit/>
          </a:bodyPr>
          <a:lstStyle/>
          <a:p>
            <a:r>
              <a:rPr lang="de-AT" sz="1600" b="1" dirty="0">
                <a:solidFill>
                  <a:schemeClr val="accent1">
                    <a:lumMod val="75000"/>
                  </a:schemeClr>
                </a:solidFill>
                <a:latin typeface="+mn-lt"/>
              </a:rPr>
              <a:t>Od </a:t>
            </a:r>
            <a:r>
              <a:rPr lang="de-AT" sz="1600" b="1" dirty="0" err="1">
                <a:solidFill>
                  <a:schemeClr val="accent1">
                    <a:lumMod val="75000"/>
                  </a:schemeClr>
                </a:solidFill>
                <a:latin typeface="+mn-lt"/>
              </a:rPr>
              <a:t>roku</a:t>
            </a:r>
            <a:r>
              <a:rPr lang="de-AT" sz="1600" b="1" dirty="0">
                <a:solidFill>
                  <a:schemeClr val="accent1">
                    <a:lumMod val="75000"/>
                  </a:schemeClr>
                </a:solidFill>
                <a:latin typeface="+mn-lt"/>
              </a:rPr>
              <a:t> 630: </a:t>
            </a:r>
            <a:r>
              <a:rPr lang="de-AT" sz="1600" b="1" dirty="0" err="1">
                <a:solidFill>
                  <a:schemeClr val="accent1">
                    <a:lumMod val="75000"/>
                  </a:schemeClr>
                </a:solidFill>
                <a:latin typeface="+mn-lt"/>
              </a:rPr>
              <a:t>Území</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dobytá</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Sásánovci</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jsou</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ztracena</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ve</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prospěch</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Arabů</a:t>
            </a:r>
            <a:r>
              <a:rPr lang="de-AT" sz="1600" b="1" dirty="0">
                <a:solidFill>
                  <a:schemeClr val="accent1">
                    <a:lumMod val="75000"/>
                  </a:schemeClr>
                </a:solidFill>
                <a:latin typeface="+mn-lt"/>
              </a:rPr>
              <a:t>; Egypt, </a:t>
            </a:r>
            <a:r>
              <a:rPr lang="de-AT" sz="1600" b="1" dirty="0" err="1">
                <a:solidFill>
                  <a:schemeClr val="accent1">
                    <a:lumMod val="75000"/>
                  </a:schemeClr>
                </a:solidFill>
                <a:latin typeface="+mn-lt"/>
              </a:rPr>
              <a:t>Palestina</a:t>
            </a:r>
            <a:r>
              <a:rPr lang="de-AT" sz="1600" b="1" dirty="0">
                <a:solidFill>
                  <a:schemeClr val="accent1">
                    <a:lumMod val="75000"/>
                  </a:schemeClr>
                </a:solidFill>
                <a:latin typeface="+mn-lt"/>
              </a:rPr>
              <a:t> (642), </a:t>
            </a:r>
            <a:r>
              <a:rPr lang="de-AT" sz="1600" b="1" dirty="0" err="1">
                <a:solidFill>
                  <a:schemeClr val="accent1">
                    <a:lumMod val="75000"/>
                  </a:schemeClr>
                </a:solidFill>
                <a:latin typeface="+mn-lt"/>
              </a:rPr>
              <a:t>Sýrie</a:t>
            </a:r>
            <a:r>
              <a:rPr lang="de-AT" sz="1600" b="1" dirty="0">
                <a:solidFill>
                  <a:schemeClr val="accent1">
                    <a:lumMod val="75000"/>
                  </a:schemeClr>
                </a:solidFill>
                <a:latin typeface="+mn-lt"/>
              </a:rPr>
              <a:t>, Afrika s </a:t>
            </a:r>
            <a:r>
              <a:rPr lang="de-AT" sz="1600" b="1" dirty="0" err="1">
                <a:solidFill>
                  <a:schemeClr val="accent1">
                    <a:lumMod val="75000"/>
                  </a:schemeClr>
                </a:solidFill>
                <a:latin typeface="+mn-lt"/>
              </a:rPr>
              <a:t>Kartágem</a:t>
            </a:r>
            <a:r>
              <a:rPr lang="de-AT" sz="1600" b="1" dirty="0">
                <a:solidFill>
                  <a:schemeClr val="accent1">
                    <a:lumMod val="75000"/>
                  </a:schemeClr>
                </a:solidFill>
                <a:latin typeface="+mn-lt"/>
              </a:rPr>
              <a:t> (698)</a:t>
            </a:r>
          </a:p>
        </p:txBody>
      </p:sp>
      <p:sp>
        <p:nvSpPr>
          <p:cNvPr id="11" name="TextovéPole 7">
            <a:extLst>
              <a:ext uri="{FF2B5EF4-FFF2-40B4-BE49-F238E27FC236}">
                <a16:creationId xmlns:a16="http://schemas.microsoft.com/office/drawing/2014/main" id="{723CBBAC-6E67-FBAB-B3FA-646589D5A617}"/>
              </a:ext>
            </a:extLst>
          </p:cNvPr>
          <p:cNvSpPr txBox="1"/>
          <p:nvPr/>
        </p:nvSpPr>
        <p:spPr>
          <a:xfrm>
            <a:off x="159730" y="1190428"/>
            <a:ext cx="1882539" cy="1323439"/>
          </a:xfrm>
          <a:prstGeom prst="rect">
            <a:avLst/>
          </a:prstGeom>
          <a:solidFill>
            <a:schemeClr val="bg1"/>
          </a:solidFill>
          <a:ln>
            <a:solidFill>
              <a:schemeClr val="accent1">
                <a:lumMod val="75000"/>
              </a:schemeClr>
            </a:solidFill>
          </a:ln>
        </p:spPr>
        <p:txBody>
          <a:bodyPr wrap="square">
            <a:spAutoFit/>
          </a:bodyPr>
          <a:lstStyle/>
          <a:p>
            <a:r>
              <a:rPr lang="de-AT" sz="1600" b="1" dirty="0" err="1">
                <a:solidFill>
                  <a:schemeClr val="accent1">
                    <a:lumMod val="75000"/>
                  </a:schemeClr>
                </a:solidFill>
                <a:latin typeface="+mj-lt"/>
              </a:rPr>
              <a:t>Východní</a:t>
            </a:r>
            <a:r>
              <a:rPr lang="de-AT" sz="1600" b="1" dirty="0">
                <a:solidFill>
                  <a:schemeClr val="accent1">
                    <a:lumMod val="75000"/>
                  </a:schemeClr>
                </a:solidFill>
                <a:latin typeface="+mj-lt"/>
              </a:rPr>
              <a:t> </a:t>
            </a:r>
            <a:r>
              <a:rPr lang="de-AT" sz="1600" b="1" dirty="0" err="1">
                <a:solidFill>
                  <a:schemeClr val="accent1">
                    <a:lumMod val="75000"/>
                  </a:schemeClr>
                </a:solidFill>
                <a:latin typeface="+mj-lt"/>
              </a:rPr>
              <a:t>Řím</a:t>
            </a:r>
            <a:r>
              <a:rPr lang="de-AT" sz="1600" b="1" dirty="0">
                <a:solidFill>
                  <a:schemeClr val="accent1">
                    <a:lumMod val="75000"/>
                  </a:schemeClr>
                </a:solidFill>
                <a:latin typeface="+mj-lt"/>
              </a:rPr>
              <a:t> </a:t>
            </a:r>
            <a:r>
              <a:rPr lang="de-AT" sz="1600" b="1" dirty="0" err="1">
                <a:solidFill>
                  <a:schemeClr val="accent1">
                    <a:lumMod val="75000"/>
                  </a:schemeClr>
                </a:solidFill>
                <a:latin typeface="+mj-lt"/>
              </a:rPr>
              <a:t>zajišťuje</a:t>
            </a:r>
            <a:r>
              <a:rPr lang="de-AT" sz="1600" b="1" dirty="0">
                <a:solidFill>
                  <a:schemeClr val="accent1">
                    <a:lumMod val="75000"/>
                  </a:schemeClr>
                </a:solidFill>
                <a:latin typeface="+mj-lt"/>
              </a:rPr>
              <a:t> </a:t>
            </a:r>
            <a:r>
              <a:rPr lang="de-AT" sz="1600" b="1" dirty="0" err="1">
                <a:solidFill>
                  <a:schemeClr val="accent1">
                    <a:lumMod val="75000"/>
                  </a:schemeClr>
                </a:solidFill>
                <a:latin typeface="+mj-lt"/>
              </a:rPr>
              <a:t>kontinuitu</a:t>
            </a:r>
            <a:r>
              <a:rPr lang="de-AT" sz="1600" b="1" dirty="0">
                <a:solidFill>
                  <a:schemeClr val="accent1">
                    <a:lumMod val="75000"/>
                  </a:schemeClr>
                </a:solidFill>
                <a:latin typeface="+mj-lt"/>
              </a:rPr>
              <a:t> Imperium Romanum</a:t>
            </a:r>
          </a:p>
        </p:txBody>
      </p:sp>
      <p:sp>
        <p:nvSpPr>
          <p:cNvPr id="12" name="Ovál 11">
            <a:extLst>
              <a:ext uri="{FF2B5EF4-FFF2-40B4-BE49-F238E27FC236}">
                <a16:creationId xmlns:a16="http://schemas.microsoft.com/office/drawing/2014/main" id="{653C45CD-39A7-12DB-4510-62FA16D37FE5}"/>
              </a:ext>
            </a:extLst>
          </p:cNvPr>
          <p:cNvSpPr/>
          <p:nvPr/>
        </p:nvSpPr>
        <p:spPr bwMode="auto">
          <a:xfrm>
            <a:off x="4428024" y="461505"/>
            <a:ext cx="3487404" cy="535151"/>
          </a:xfrm>
          <a:prstGeom prst="ellipse">
            <a:avLst/>
          </a:prstGeom>
          <a:solidFill>
            <a:srgbClr val="333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b="1" dirty="0">
                <a:solidFill>
                  <a:schemeClr val="bg1"/>
                </a:solidFill>
                <a:latin typeface="+mn-lt"/>
              </a:rPr>
              <a:t>Politický vývoj:</a:t>
            </a:r>
          </a:p>
        </p:txBody>
      </p:sp>
      <p:sp>
        <p:nvSpPr>
          <p:cNvPr id="13" name="Rechteck 2"/>
          <p:cNvSpPr/>
          <p:nvPr/>
        </p:nvSpPr>
        <p:spPr>
          <a:xfrm>
            <a:off x="153777" y="39751"/>
            <a:ext cx="6096000" cy="1292662"/>
          </a:xfrm>
          <a:prstGeom prst="rect">
            <a:avLst/>
          </a:prstGeom>
        </p:spPr>
        <p:txBody>
          <a:bodyPr>
            <a:spAutoFit/>
          </a:bodyPr>
          <a:lstStyle/>
          <a:p>
            <a:r>
              <a:rPr lang="cs-CZ" b="1" dirty="0">
                <a:solidFill>
                  <a:schemeClr val="tx2">
                    <a:lumMod val="50000"/>
                  </a:schemeClr>
                </a:solidFill>
                <a:latin typeface="+mn-lt"/>
              </a:rPr>
              <a:t>II. Jako pes a kočka?</a:t>
            </a:r>
          </a:p>
          <a:p>
            <a:r>
              <a:rPr lang="cs-CZ" sz="1800" b="1" dirty="0">
                <a:solidFill>
                  <a:srgbClr val="0070C0"/>
                </a:solidFill>
                <a:latin typeface="+mn-lt"/>
              </a:rPr>
              <a:t>  </a:t>
            </a:r>
            <a:r>
              <a:rPr lang="cs-CZ" sz="1800" b="1" dirty="0">
                <a:solidFill>
                  <a:srgbClr val="0070C0"/>
                </a:solidFill>
                <a:latin typeface="+mj-lt"/>
              </a:rPr>
              <a:t>Rozkol mezi Východořímskou </a:t>
            </a:r>
          </a:p>
          <a:p>
            <a:r>
              <a:rPr lang="cs-CZ" sz="1800" b="1" dirty="0">
                <a:solidFill>
                  <a:srgbClr val="0070C0"/>
                </a:solidFill>
                <a:latin typeface="+mj-lt"/>
              </a:rPr>
              <a:t>  a západořímskou Říší</a:t>
            </a:r>
          </a:p>
          <a:p>
            <a:r>
              <a:rPr lang="cs-CZ" sz="1800" b="1" dirty="0">
                <a:solidFill>
                  <a:srgbClr val="0070C0"/>
                </a:solidFill>
                <a:latin typeface="+mj-lt"/>
              </a:rPr>
              <a:t> </a:t>
            </a:r>
          </a:p>
        </p:txBody>
      </p:sp>
    </p:spTree>
    <p:extLst>
      <p:ext uri="{BB962C8B-B14F-4D97-AF65-F5344CB8AC3E}">
        <p14:creationId xmlns:p14="http://schemas.microsoft.com/office/powerpoint/2010/main" val="99807895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arts-prezentace-16-9-cz-v11.potx" id="{850E93A8-45C9-4C23-9306-30E4FC2F50F2}" vid="{13F8A24C-E6A5-454D-8F66-47FE17FE1E3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muni-arts-prezentace-16-9-cz-v11</Template>
  <TotalTime>0</TotalTime>
  <Words>5242</Words>
  <Application>Microsoft Office PowerPoint</Application>
  <PresentationFormat>Širokoúhlá obrazovka</PresentationFormat>
  <Paragraphs>325</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Tahoma</vt:lpstr>
      <vt:lpstr>Wingdings</vt:lpstr>
      <vt:lpstr>Prezentace_MU_CZ</vt:lpstr>
      <vt:lpstr>Padesát odstínů pravdy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Padesát odstínů pravdy</dc:title>
  <dc:creator>David Kalhous</dc:creator>
  <cp:lastModifiedBy>Klara Hübner</cp:lastModifiedBy>
  <cp:revision>97</cp:revision>
  <cp:lastPrinted>1601-01-01T00:00:00Z</cp:lastPrinted>
  <dcterms:created xsi:type="dcterms:W3CDTF">2023-09-21T10:18:37Z</dcterms:created>
  <dcterms:modified xsi:type="dcterms:W3CDTF">2023-11-02T08:48:24Z</dcterms:modified>
</cp:coreProperties>
</file>