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30"/>
  </p:notesMasterIdLst>
  <p:handoutMasterIdLst>
    <p:handoutMasterId r:id="rId31"/>
  </p:handoutMasterIdLst>
  <p:sldIdLst>
    <p:sldId id="256" r:id="rId2"/>
    <p:sldId id="267" r:id="rId3"/>
    <p:sldId id="288" r:id="rId4"/>
    <p:sldId id="284" r:id="rId5"/>
    <p:sldId id="296" r:id="rId6"/>
    <p:sldId id="289" r:id="rId7"/>
    <p:sldId id="292" r:id="rId8"/>
    <p:sldId id="285" r:id="rId9"/>
    <p:sldId id="287" r:id="rId10"/>
    <p:sldId id="290" r:id="rId11"/>
    <p:sldId id="291" r:id="rId12"/>
    <p:sldId id="294" r:id="rId13"/>
    <p:sldId id="286" r:id="rId14"/>
    <p:sldId id="298" r:id="rId15"/>
    <p:sldId id="300" r:id="rId16"/>
    <p:sldId id="295" r:id="rId17"/>
    <p:sldId id="306" r:id="rId18"/>
    <p:sldId id="299" r:id="rId19"/>
    <p:sldId id="302" r:id="rId20"/>
    <p:sldId id="304" r:id="rId21"/>
    <p:sldId id="303" r:id="rId22"/>
    <p:sldId id="305" r:id="rId23"/>
    <p:sldId id="293" r:id="rId24"/>
    <p:sldId id="280" r:id="rId25"/>
    <p:sldId id="282" r:id="rId26"/>
    <p:sldId id="307" r:id="rId27"/>
    <p:sldId id="308" r:id="rId28"/>
    <p:sldId id="283" r:id="rId29"/>
  </p:sldIdLst>
  <p:sldSz cx="12192000" cy="6858000"/>
  <p:notesSz cx="6858000" cy="9144000"/>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1120" userDrawn="1">
          <p15:clr>
            <a:srgbClr val="A4A3A4"/>
          </p15:clr>
        </p15:guide>
        <p15:guide id="2" orient="horz" pos="1272" userDrawn="1">
          <p15:clr>
            <a:srgbClr val="A4A3A4"/>
          </p15:clr>
        </p15:guide>
        <p15:guide id="3" orient="horz" pos="715" userDrawn="1">
          <p15:clr>
            <a:srgbClr val="A4A3A4"/>
          </p15:clr>
        </p15:guide>
        <p15:guide id="4" orient="horz" pos="3861" userDrawn="1">
          <p15:clr>
            <a:srgbClr val="A4A3A4"/>
          </p15:clr>
        </p15:guide>
        <p15:guide id="5" orient="horz" pos="3944" userDrawn="1">
          <p15:clr>
            <a:srgbClr val="A4A3A4"/>
          </p15:clr>
        </p15:guide>
        <p15:guide id="6" pos="428" userDrawn="1">
          <p15:clr>
            <a:srgbClr val="A4A3A4"/>
          </p15:clr>
        </p15:guide>
        <p15:guide id="7" pos="7224" userDrawn="1">
          <p15:clr>
            <a:srgbClr val="A4A3A4"/>
          </p15:clr>
        </p15:guide>
        <p15:guide id="8" pos="909" userDrawn="1">
          <p15:clr>
            <a:srgbClr val="A4A3A4"/>
          </p15:clr>
        </p15:guide>
        <p15:guide id="9" pos="3688" userDrawn="1">
          <p15:clr>
            <a:srgbClr val="A4A3A4"/>
          </p15:clr>
        </p15:guide>
        <p15:guide id="10" pos="39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0000DC"/>
    <a:srgbClr val="F01928"/>
    <a:srgbClr val="66FFFF"/>
    <a:srgbClr val="66FF66"/>
    <a:srgbClr val="CCECFF"/>
    <a:srgbClr val="4BC8FF"/>
    <a:srgbClr val="9100DC"/>
    <a:srgbClr val="5AC8AF"/>
    <a:srgbClr val="0028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304754C-3D5B-44C8-8A6F-E7E980A53163}" v="75" dt="2023-10-03T22:54:36.257"/>
  </p1510:revLst>
</p1510:revInfo>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79" autoAdjust="0"/>
    <p:restoredTop sz="95768" autoAdjust="0"/>
  </p:normalViewPr>
  <p:slideViewPr>
    <p:cSldViewPr snapToGrid="0">
      <p:cViewPr varScale="1">
        <p:scale>
          <a:sx n="114" d="100"/>
          <a:sy n="114" d="100"/>
        </p:scale>
        <p:origin x="468" y="102"/>
      </p:cViewPr>
      <p:guideLst>
        <p:guide orient="horz" pos="1120"/>
        <p:guide orient="horz" pos="1272"/>
        <p:guide orient="horz" pos="715"/>
        <p:guide orient="horz" pos="3861"/>
        <p:guide orient="horz" pos="3944"/>
        <p:guide pos="428"/>
        <p:guide pos="7224"/>
        <p:guide pos="909"/>
        <p:guide pos="3688"/>
        <p:guide pos="3968"/>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56" d="100"/>
          <a:sy n="56" d="100"/>
        </p:scale>
        <p:origin x="1800"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10035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ltLang="cs-CZ"/>
          </a:p>
        </p:txBody>
      </p:sp>
      <p:sp>
        <p:nvSpPr>
          <p:cNvPr id="10035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ltLang="cs-CZ"/>
          </a:p>
        </p:txBody>
      </p:sp>
      <p:sp>
        <p:nvSpPr>
          <p:cNvPr id="10035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634D9CB-1186-4E97-85EF-EEFDD3E78B1E}" type="slidenum">
              <a:rPr lang="cs-CZ" altLang="cs-CZ"/>
              <a:pPr/>
              <a:t>‹#›</a:t>
            </a:fld>
            <a:endParaRPr lang="cs-CZ" altLang="cs-CZ"/>
          </a:p>
        </p:txBody>
      </p:sp>
    </p:spTree>
    <p:extLst>
      <p:ext uri="{BB962C8B-B14F-4D97-AF65-F5344CB8AC3E}">
        <p14:creationId xmlns:p14="http://schemas.microsoft.com/office/powerpoint/2010/main" val="184514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cs-CZ" altLang="cs-CZ"/>
          </a:p>
        </p:txBody>
      </p:sp>
      <p:sp>
        <p:nvSpPr>
          <p:cNvPr id="1024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cs-CZ" altLang="cs-CZ"/>
          </a:p>
        </p:txBody>
      </p:sp>
      <p:sp>
        <p:nvSpPr>
          <p:cNvPr id="10240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4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cs-CZ" altLang="cs-CZ"/>
          </a:p>
        </p:txBody>
      </p:sp>
      <p:sp>
        <p:nvSpPr>
          <p:cNvPr id="1024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61A6D36-8CFB-40FE-8D60-D2050488125D}" type="slidenum">
              <a:rPr lang="cs-CZ" altLang="cs-CZ"/>
              <a:pPr/>
              <a:t>‹#›</a:t>
            </a:fld>
            <a:endParaRPr lang="cs-CZ" altLang="cs-CZ"/>
          </a:p>
        </p:txBody>
      </p:sp>
    </p:spTree>
    <p:extLst>
      <p:ext uri="{BB962C8B-B14F-4D97-AF65-F5344CB8AC3E}">
        <p14:creationId xmlns:p14="http://schemas.microsoft.com/office/powerpoint/2010/main" val="138811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í snímek">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lvl1pPr>
          </a:lstStyle>
          <a:p>
            <a:r>
              <a:rPr lang="cs-CZ"/>
              <a:t>Zápatí prezentace</a:t>
            </a:r>
            <a:endParaRPr lang="cs-CZ"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cs-CZ" altLang="cs-CZ" noProof="0" smtClean="0"/>
              <a:pPr/>
              <a:t>‹#›</a:t>
            </a:fld>
            <a:endParaRPr lang="cs-CZ" altLang="cs-CZ" noProof="0"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lvl1pPr>
          </a:lstStyle>
          <a:p>
            <a:r>
              <a:rPr lang="cs-CZ" dirty="0"/>
              <a:t>Kliknutím vložíte nadpis</a:t>
            </a:r>
            <a:endParaRPr lang="cs-CZ" noProof="0" dirty="0"/>
          </a:p>
        </p:txBody>
      </p:sp>
      <p:sp>
        <p:nvSpPr>
          <p:cNvPr id="8" name="Podnadpis 2"/>
          <p:cNvSpPr>
            <a:spLocks noGrp="1"/>
          </p:cNvSpPr>
          <p:nvPr>
            <p:ph type="subTitle" idx="1" hasCustomPrompt="1"/>
          </p:nvPr>
        </p:nvSpPr>
        <p:spPr>
          <a:xfrm>
            <a:off x="398502" y="4116402"/>
            <a:ext cx="11361600" cy="698497"/>
          </a:xfrm>
        </p:spPr>
        <p:txBody>
          <a:bodyPr anchor="t"/>
          <a:lstStyle>
            <a:lvl1pPr marL="0" indent="0" algn="l">
              <a:buNone/>
              <a:defRPr lang="cs-CZ" sz="2400" b="0" dirty="0">
                <a:solidFill>
                  <a:schemeClr val="tx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pic>
        <p:nvPicPr>
          <p:cNvPr id="9" name="Obrázek 8">
            <a:extLst>
              <a:ext uri="{FF2B5EF4-FFF2-40B4-BE49-F238E27FC236}">
                <a16:creationId xmlns:a16="http://schemas.microsoft.com/office/drawing/2014/main" id="{1D911E5E-6197-7848-99A5-8C8627D11E8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414000"/>
            <a:ext cx="1546942" cy="1060263"/>
          </a:xfrm>
          <a:prstGeom prst="rect">
            <a:avLst/>
          </a:prstGeom>
        </p:spPr>
      </p:pic>
    </p:spTree>
    <p:extLst>
      <p:ext uri="{BB962C8B-B14F-4D97-AF65-F5344CB8AC3E}">
        <p14:creationId xmlns:p14="http://schemas.microsoft.com/office/powerpoint/2010/main" val="935384140"/>
      </p:ext>
    </p:extLst>
  </p:cSld>
  <p:clrMapOvr>
    <a:masterClrMapping/>
  </p:clrMapOvr>
  <p:extLst>
    <p:ext uri="{DCECCB84-F9BA-43D5-87BE-67443E8EF086}">
      <p15:sldGuideLst xmlns:p15="http://schemas.microsoft.com/office/powerpoint/2012/main">
        <p15:guide id="1" orient="horz" pos="2432" userDrawn="1">
          <p15:clr>
            <a:srgbClr val="FBAE40"/>
          </p15:clr>
        </p15:guide>
        <p15:guide id="2" pos="23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brázky, text - dva sloupce">
    <p:spTree>
      <p:nvGrpSpPr>
        <p:cNvPr id="1" name=""/>
        <p:cNvGrpSpPr/>
        <p:nvPr/>
      </p:nvGrpSpPr>
      <p:grpSpPr>
        <a:xfrm>
          <a:off x="0" y="0"/>
          <a:ext cx="0" cy="0"/>
          <a:chOff x="0" y="0"/>
          <a:chExt cx="0" cy="0"/>
        </a:xfrm>
      </p:grpSpPr>
      <p:sp>
        <p:nvSpPr>
          <p:cNvPr id="12" name="Zástupný symbol pro obsah 12">
            <a:extLst>
              <a:ext uri="{FF2B5EF4-FFF2-40B4-BE49-F238E27FC236}">
                <a16:creationId xmlns:a16="http://schemas.microsoft.com/office/drawing/2014/main" id="{9622FDD6-5C71-4DE9-BFBE-6443A2855E5C}"/>
              </a:ext>
            </a:extLst>
          </p:cNvPr>
          <p:cNvSpPr>
            <a:spLocks noGrp="1"/>
          </p:cNvSpPr>
          <p:nvPr>
            <p:ph sz="quarter" idx="24" hasCustomPrompt="1"/>
          </p:nvPr>
        </p:nvSpPr>
        <p:spPr>
          <a:xfrm>
            <a:off x="719997" y="718712"/>
            <a:ext cx="5220001" cy="3204001"/>
          </a:xfrm>
        </p:spPr>
        <p:txBody>
          <a:bodyPr/>
          <a:lstStyle>
            <a:lvl1pPr algn="l">
              <a:defRPr/>
            </a:lvl1pPr>
          </a:lstStyle>
          <a:p>
            <a:pPr lvl="0"/>
            <a:r>
              <a:rPr lang="cs-CZ" noProof="0" dirty="0"/>
              <a:t>Kliknutím vložíte text</a:t>
            </a:r>
          </a:p>
        </p:txBody>
      </p:sp>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9" name="Zástupný symbol pro text 5">
            <a:extLst>
              <a:ext uri="{FF2B5EF4-FFF2-40B4-BE49-F238E27FC236}">
                <a16:creationId xmlns:a16="http://schemas.microsoft.com/office/drawing/2014/main" id="{8D903DEB-B441-46DB-8462-2640DC8DB3E8}"/>
              </a:ext>
            </a:extLst>
          </p:cNvPr>
          <p:cNvSpPr>
            <a:spLocks noGrp="1"/>
          </p:cNvSpPr>
          <p:nvPr>
            <p:ph type="body" sz="quarter" idx="13" hasCustomPrompt="1"/>
          </p:nvPr>
        </p:nvSpPr>
        <p:spPr>
          <a:xfrm>
            <a:off x="719999"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11" name="Zástupný symbol pro text 13">
            <a:extLst>
              <a:ext uri="{FF2B5EF4-FFF2-40B4-BE49-F238E27FC236}">
                <a16:creationId xmlns:a16="http://schemas.microsoft.com/office/drawing/2014/main" id="{66F1D7B9-D1BE-446E-87CA-6AD81AFA8389}"/>
              </a:ext>
            </a:extLst>
          </p:cNvPr>
          <p:cNvSpPr>
            <a:spLocks noGrp="1"/>
          </p:cNvSpPr>
          <p:nvPr>
            <p:ph type="body" sz="quarter" idx="19" hasCustomPrompt="1"/>
          </p:nvPr>
        </p:nvSpPr>
        <p:spPr>
          <a:xfrm>
            <a:off x="720724" y="4068000"/>
            <a:ext cx="5220000" cy="360000"/>
          </a:xfrm>
        </p:spPr>
        <p:txBody>
          <a:bodyPr/>
          <a:lstStyle>
            <a:lvl1pPr algn="l">
              <a:lnSpc>
                <a:spcPts val="1100"/>
              </a:lnSpc>
              <a:defRPr sz="1100" b="1"/>
            </a:lvl1pPr>
          </a:lstStyle>
          <a:p>
            <a:pPr lvl="0"/>
            <a:r>
              <a:rPr lang="cs-CZ" noProof="0" dirty="0"/>
              <a:t>Kliknutím vložíte text</a:t>
            </a:r>
          </a:p>
        </p:txBody>
      </p:sp>
      <p:sp>
        <p:nvSpPr>
          <p:cNvPr id="13" name="Zástupný symbol pro text 5">
            <a:extLst>
              <a:ext uri="{FF2B5EF4-FFF2-40B4-BE49-F238E27FC236}">
                <a16:creationId xmlns:a16="http://schemas.microsoft.com/office/drawing/2014/main" id="{3947EF07-8AF7-4904-8565-F5D81E4282DE}"/>
              </a:ext>
            </a:extLst>
          </p:cNvPr>
          <p:cNvSpPr>
            <a:spLocks noGrp="1"/>
          </p:cNvSpPr>
          <p:nvPr>
            <p:ph type="body" sz="quarter" idx="20" hasCustomPrompt="1"/>
          </p:nvPr>
        </p:nvSpPr>
        <p:spPr>
          <a:xfrm>
            <a:off x="6251278"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15" name="Zástupný symbol pro text 13">
            <a:extLst>
              <a:ext uri="{FF2B5EF4-FFF2-40B4-BE49-F238E27FC236}">
                <a16:creationId xmlns:a16="http://schemas.microsoft.com/office/drawing/2014/main" id="{334B9440-7A06-4BF8-9532-C11248171B0C}"/>
              </a:ext>
            </a:extLst>
          </p:cNvPr>
          <p:cNvSpPr>
            <a:spLocks noGrp="1"/>
          </p:cNvSpPr>
          <p:nvPr>
            <p:ph type="body" sz="quarter" idx="22" hasCustomPrompt="1"/>
          </p:nvPr>
        </p:nvSpPr>
        <p:spPr>
          <a:xfrm>
            <a:off x="6252003" y="4068000"/>
            <a:ext cx="5220000" cy="360000"/>
          </a:xfrm>
        </p:spPr>
        <p:txBody>
          <a:bodyPr/>
          <a:lstStyle>
            <a:lvl1pPr algn="l">
              <a:lnSpc>
                <a:spcPts val="1100"/>
              </a:lnSpc>
              <a:defRPr sz="1100" b="1"/>
            </a:lvl1pPr>
          </a:lstStyle>
          <a:p>
            <a:pPr lvl="0"/>
            <a:r>
              <a:rPr lang="cs-CZ" noProof="0" dirty="0"/>
              <a:t>Kliknutím vložíte text</a:t>
            </a:r>
          </a:p>
        </p:txBody>
      </p:sp>
      <p:sp>
        <p:nvSpPr>
          <p:cNvPr id="17" name="Zástupný symbol pro obsah 12">
            <a:extLst>
              <a:ext uri="{FF2B5EF4-FFF2-40B4-BE49-F238E27FC236}">
                <a16:creationId xmlns:a16="http://schemas.microsoft.com/office/drawing/2014/main" id="{263AA377-982D-4CA3-B9BD-C61AF6524812}"/>
              </a:ext>
            </a:extLst>
          </p:cNvPr>
          <p:cNvSpPr>
            <a:spLocks noGrp="1"/>
          </p:cNvSpPr>
          <p:nvPr>
            <p:ph sz="quarter" idx="25" hasCustomPrompt="1"/>
          </p:nvPr>
        </p:nvSpPr>
        <p:spPr>
          <a:xfrm>
            <a:off x="6251278" y="718712"/>
            <a:ext cx="5220001" cy="3204001"/>
          </a:xfrm>
        </p:spPr>
        <p:txBody>
          <a:bodyPr/>
          <a:lstStyle>
            <a:lvl1pPr algn="l">
              <a:defRPr/>
            </a:lvl1pPr>
          </a:lstStyle>
          <a:p>
            <a:pPr lvl="0"/>
            <a:r>
              <a:rPr lang="cs-CZ" noProof="0" dirty="0"/>
              <a:t>Kliknutím vložíte text</a:t>
            </a:r>
          </a:p>
        </p:txBody>
      </p:sp>
      <p:pic>
        <p:nvPicPr>
          <p:cNvPr id="16" name="Obrázek 8">
            <a:extLst>
              <a:ext uri="{FF2B5EF4-FFF2-40B4-BE49-F238E27FC236}">
                <a16:creationId xmlns:a16="http://schemas.microsoft.com/office/drawing/2014/main" id="{FE8B4362-9944-7342-B28B-E931E1E8623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7341" cy="594470"/>
          </a:xfrm>
          <a:prstGeom prst="rect">
            <a:avLst/>
          </a:prstGeom>
        </p:spPr>
      </p:pic>
    </p:spTree>
    <p:extLst>
      <p:ext uri="{BB962C8B-B14F-4D97-AF65-F5344CB8AC3E}">
        <p14:creationId xmlns:p14="http://schemas.microsoft.com/office/powerpoint/2010/main" val="1722986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rázdný">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pic>
        <p:nvPicPr>
          <p:cNvPr id="6" name="Obrázek 8">
            <a:extLst>
              <a:ext uri="{FF2B5EF4-FFF2-40B4-BE49-F238E27FC236}">
                <a16:creationId xmlns:a16="http://schemas.microsoft.com/office/drawing/2014/main" id="{E49E2218-4CCF-BC44-930E-B31D9BFD897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7341" cy="594470"/>
          </a:xfrm>
          <a:prstGeom prst="rect">
            <a:avLst/>
          </a:prstGeom>
        </p:spPr>
      </p:pic>
    </p:spTree>
    <p:extLst>
      <p:ext uri="{BB962C8B-B14F-4D97-AF65-F5344CB8AC3E}">
        <p14:creationId xmlns:p14="http://schemas.microsoft.com/office/powerpoint/2010/main" val="723890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Rozdělovník (alternativní) 1">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cs-CZ" altLang="cs-CZ" noProof="0" smtClean="0"/>
              <a:pPr/>
              <a:t>‹#›</a:t>
            </a:fld>
            <a:endParaRPr lang="cs-CZ" altLang="cs-CZ" noProof="0" dirty="0"/>
          </a:p>
        </p:txBody>
      </p:sp>
      <p:sp>
        <p:nvSpPr>
          <p:cNvPr id="11" name="Nadpis 6">
            <a:extLst>
              <a:ext uri="{FF2B5EF4-FFF2-40B4-BE49-F238E27FC236}">
                <a16:creationId xmlns:a16="http://schemas.microsoft.com/office/drawing/2014/main" id="{210CF170-3CE8-4094-B136-F821606CD84B}"/>
              </a:ext>
            </a:extLst>
          </p:cNvPr>
          <p:cNvSpPr>
            <a:spLocks noGrp="1"/>
          </p:cNvSpPr>
          <p:nvPr>
            <p:ph type="title" hasCustomPrompt="1"/>
          </p:nvPr>
        </p:nvSpPr>
        <p:spPr>
          <a:xfrm>
            <a:off x="398502" y="2900365"/>
            <a:ext cx="5246518" cy="1171580"/>
          </a:xfrm>
        </p:spPr>
        <p:txBody>
          <a:bodyPr anchor="t"/>
          <a:lstStyle>
            <a:lvl1pPr algn="l">
              <a:lnSpc>
                <a:spcPts val="4400"/>
              </a:lnSpc>
              <a:defRPr sz="4400">
                <a:solidFill>
                  <a:srgbClr val="0000DC"/>
                </a:solidFill>
              </a:defRPr>
            </a:lvl1pPr>
          </a:lstStyle>
          <a:p>
            <a:r>
              <a:rPr lang="cs-CZ" dirty="0"/>
              <a:t>Kliknutím vložíte nadpis</a:t>
            </a:r>
          </a:p>
        </p:txBody>
      </p:sp>
      <p:sp>
        <p:nvSpPr>
          <p:cNvPr id="12" name="Podnadpis 2">
            <a:extLst>
              <a:ext uri="{FF2B5EF4-FFF2-40B4-BE49-F238E27FC236}">
                <a16:creationId xmlns:a16="http://schemas.microsoft.com/office/drawing/2014/main" id="{F805DFF4-9876-466D-A663-D549EEF8195A}"/>
              </a:ext>
            </a:extLst>
          </p:cNvPr>
          <p:cNvSpPr>
            <a:spLocks noGrp="1"/>
          </p:cNvSpPr>
          <p:nvPr>
            <p:ph type="subTitle" idx="1" hasCustomPrompt="1"/>
          </p:nvPr>
        </p:nvSpPr>
        <p:spPr>
          <a:xfrm>
            <a:off x="398502" y="4116402"/>
            <a:ext cx="5246518" cy="698497"/>
          </a:xfrm>
        </p:spPr>
        <p:txBody>
          <a:bodyPr anchor="t"/>
          <a:lstStyle>
            <a:lvl1pPr marL="0" indent="0" algn="l">
              <a:buNone/>
              <a:defRPr lang="cs-CZ" sz="2400" b="0" dirty="0">
                <a:solidFill>
                  <a:srgbClr val="0000DC"/>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sp>
        <p:nvSpPr>
          <p:cNvPr id="9" name="Zástupný symbol pro obrázek 7">
            <a:extLst>
              <a:ext uri="{FF2B5EF4-FFF2-40B4-BE49-F238E27FC236}">
                <a16:creationId xmlns:a16="http://schemas.microsoft.com/office/drawing/2014/main" id="{80C21443-92BF-4BF1-9C61-FDB664DC7964}"/>
              </a:ext>
            </a:extLst>
          </p:cNvPr>
          <p:cNvSpPr>
            <a:spLocks noGrp="1"/>
          </p:cNvSpPr>
          <p:nvPr>
            <p:ph type="pic" sz="quarter" idx="12" hasCustomPrompt="1"/>
          </p:nvPr>
        </p:nvSpPr>
        <p:spPr>
          <a:xfrm>
            <a:off x="6096000" y="0"/>
            <a:ext cx="6096000" cy="6857999"/>
          </a:xfrm>
        </p:spPr>
        <p:txBody>
          <a:bodyPr anchor="ctr"/>
          <a:lstStyle>
            <a:lvl1pPr algn="ctr">
              <a:defRPr>
                <a:solidFill>
                  <a:srgbClr val="0000DC"/>
                </a:solidFill>
              </a:defRPr>
            </a:lvl1pPr>
          </a:lstStyle>
          <a:p>
            <a:r>
              <a:rPr lang="cs-CZ" dirty="0"/>
              <a:t>Kliknutím na ikonu vložíte obrázek</a:t>
            </a:r>
          </a:p>
        </p:txBody>
      </p:sp>
      <p:sp>
        <p:nvSpPr>
          <p:cNvPr id="7" name="Zástupný symbol pro zápatí 1">
            <a:extLst>
              <a:ext uri="{FF2B5EF4-FFF2-40B4-BE49-F238E27FC236}">
                <a16:creationId xmlns:a16="http://schemas.microsoft.com/office/drawing/2014/main" id="{24438A88-1921-4DF2-9F65-459AAE83D167}"/>
              </a:ext>
            </a:extLst>
          </p:cNvPr>
          <p:cNvSpPr>
            <a:spLocks noGrp="1"/>
          </p:cNvSpPr>
          <p:nvPr>
            <p:ph type="ftr" sz="quarter" idx="10"/>
          </p:nvPr>
        </p:nvSpPr>
        <p:spPr>
          <a:xfrm>
            <a:off x="720000" y="6228000"/>
            <a:ext cx="4925020" cy="252000"/>
          </a:xfrm>
        </p:spPr>
        <p:txBody>
          <a:bodyPr/>
          <a:lstStyle>
            <a:lvl1pPr>
              <a:defRPr/>
            </a:lvl1pPr>
          </a:lstStyle>
          <a:p>
            <a:r>
              <a:rPr lang="cs-CZ"/>
              <a:t>Zápatí prezentace</a:t>
            </a:r>
            <a:endParaRPr lang="cs-CZ" dirty="0"/>
          </a:p>
        </p:txBody>
      </p:sp>
      <p:pic>
        <p:nvPicPr>
          <p:cNvPr id="10" name="Obrázek 8">
            <a:extLst>
              <a:ext uri="{FF2B5EF4-FFF2-40B4-BE49-F238E27FC236}">
                <a16:creationId xmlns:a16="http://schemas.microsoft.com/office/drawing/2014/main" id="{95976C0B-67C9-FE4D-861B-FEF2C4BECDE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414000"/>
            <a:ext cx="1546942" cy="1060263"/>
          </a:xfrm>
          <a:prstGeom prst="rect">
            <a:avLst/>
          </a:prstGeom>
        </p:spPr>
      </p:pic>
    </p:spTree>
    <p:extLst>
      <p:ext uri="{BB962C8B-B14F-4D97-AF65-F5344CB8AC3E}">
        <p14:creationId xmlns:p14="http://schemas.microsoft.com/office/powerpoint/2010/main" val="2158127259"/>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Úvodní snímek - inverzní">
    <p:bg>
      <p:bgPr>
        <a:solidFill>
          <a:srgbClr val="4BC8FF"/>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solidFill>
                  <a:schemeClr val="bg1"/>
                </a:solidFill>
              </a:defRPr>
            </a:lvl1pPr>
          </a:lstStyle>
          <a:p>
            <a:r>
              <a:rPr lang="cs-CZ"/>
              <a:t>Zápatí prezentace</a:t>
            </a:r>
            <a:endParaRPr lang="cs-CZ"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solidFill>
                  <a:schemeClr val="bg1"/>
                </a:solidFill>
              </a:defRPr>
            </a:lvl1pPr>
          </a:lstStyle>
          <a:p>
            <a:r>
              <a:rPr lang="cs-CZ" dirty="0"/>
              <a:t>Kliknutím vložíte nadpis</a:t>
            </a:r>
          </a:p>
        </p:txBody>
      </p:sp>
      <p:sp>
        <p:nvSpPr>
          <p:cNvPr id="8" name="Podnadpis 2"/>
          <p:cNvSpPr>
            <a:spLocks noGrp="1"/>
          </p:cNvSpPr>
          <p:nvPr>
            <p:ph type="subTitle" idx="1" hasCustomPrompt="1"/>
          </p:nvPr>
        </p:nvSpPr>
        <p:spPr>
          <a:xfrm>
            <a:off x="398502" y="4116402"/>
            <a:ext cx="11361600"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pic>
        <p:nvPicPr>
          <p:cNvPr id="9" name="Obrázek 8">
            <a:extLst>
              <a:ext uri="{FF2B5EF4-FFF2-40B4-BE49-F238E27FC236}">
                <a16:creationId xmlns:a16="http://schemas.microsoft.com/office/drawing/2014/main" id="{F6E56905-98EB-4E4B-BB7F-76092365136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414000"/>
            <a:ext cx="1546941" cy="1060263"/>
          </a:xfrm>
          <a:prstGeom prst="rect">
            <a:avLst/>
          </a:prstGeom>
        </p:spPr>
      </p:pic>
    </p:spTree>
    <p:extLst>
      <p:ext uri="{BB962C8B-B14F-4D97-AF65-F5344CB8AC3E}">
        <p14:creationId xmlns:p14="http://schemas.microsoft.com/office/powerpoint/2010/main" val="39481167"/>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Rozdělovník (alternativní) 2">
    <p:bg>
      <p:bgPr>
        <a:solidFill>
          <a:srgbClr val="4BC8FF"/>
        </a:solidFill>
        <a:effectLst/>
      </p:bgPr>
    </p:bg>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5246518" cy="1171580"/>
          </a:xfrm>
        </p:spPr>
        <p:txBody>
          <a:bodyPr anchor="t"/>
          <a:lstStyle>
            <a:lvl1pPr algn="l">
              <a:lnSpc>
                <a:spcPts val="4400"/>
              </a:lnSpc>
              <a:defRPr sz="4400">
                <a:solidFill>
                  <a:schemeClr val="bg1"/>
                </a:solidFill>
              </a:defRPr>
            </a:lvl1pPr>
          </a:lstStyle>
          <a:p>
            <a:r>
              <a:rPr lang="cs-CZ" dirty="0"/>
              <a:t>Kliknutím vložíte nadpis</a:t>
            </a:r>
          </a:p>
        </p:txBody>
      </p:sp>
      <p:sp>
        <p:nvSpPr>
          <p:cNvPr id="8" name="Podnadpis 2"/>
          <p:cNvSpPr>
            <a:spLocks noGrp="1"/>
          </p:cNvSpPr>
          <p:nvPr>
            <p:ph type="subTitle" idx="1" hasCustomPrompt="1"/>
          </p:nvPr>
        </p:nvSpPr>
        <p:spPr>
          <a:xfrm>
            <a:off x="398502" y="4116402"/>
            <a:ext cx="5246518"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sp>
        <p:nvSpPr>
          <p:cNvPr id="10" name="Zástupný symbol pro obrázek 7">
            <a:extLst>
              <a:ext uri="{FF2B5EF4-FFF2-40B4-BE49-F238E27FC236}">
                <a16:creationId xmlns:a16="http://schemas.microsoft.com/office/drawing/2014/main" id="{05C2E24A-1A94-4B14-B9BB-CA01DE5DD20D}"/>
              </a:ext>
            </a:extLst>
          </p:cNvPr>
          <p:cNvSpPr>
            <a:spLocks noGrp="1"/>
          </p:cNvSpPr>
          <p:nvPr>
            <p:ph type="pic" sz="quarter" idx="12" hasCustomPrompt="1"/>
          </p:nvPr>
        </p:nvSpPr>
        <p:spPr>
          <a:xfrm>
            <a:off x="6096000" y="0"/>
            <a:ext cx="6096000" cy="6857999"/>
          </a:xfrm>
        </p:spPr>
        <p:txBody>
          <a:bodyPr anchor="ctr"/>
          <a:lstStyle>
            <a:lvl1pPr algn="ctr">
              <a:defRPr>
                <a:solidFill>
                  <a:schemeClr val="bg1"/>
                </a:solidFill>
              </a:defRPr>
            </a:lvl1pPr>
          </a:lstStyle>
          <a:p>
            <a:r>
              <a:rPr lang="cs-CZ" dirty="0"/>
              <a:t>Kliknutím na ikonu vložíte obrázek</a:t>
            </a:r>
          </a:p>
        </p:txBody>
      </p:sp>
      <p:sp>
        <p:nvSpPr>
          <p:cNvPr id="12" name="Zástupný symbol pro zápatí 2">
            <a:extLst>
              <a:ext uri="{FF2B5EF4-FFF2-40B4-BE49-F238E27FC236}">
                <a16:creationId xmlns:a16="http://schemas.microsoft.com/office/drawing/2014/main" id="{CC921DFF-8B97-473C-919A-06F55168BDFE}"/>
              </a:ext>
            </a:extLst>
          </p:cNvPr>
          <p:cNvSpPr>
            <a:spLocks noGrp="1"/>
          </p:cNvSpPr>
          <p:nvPr>
            <p:ph type="ftr" sz="quarter" idx="10"/>
          </p:nvPr>
        </p:nvSpPr>
        <p:spPr>
          <a:xfrm>
            <a:off x="720000" y="6228000"/>
            <a:ext cx="4925020" cy="252000"/>
          </a:xfrm>
        </p:spPr>
        <p:txBody>
          <a:bodyPr/>
          <a:lstStyle>
            <a:lvl1pPr>
              <a:defRPr>
                <a:solidFill>
                  <a:schemeClr val="bg1"/>
                </a:solidFill>
              </a:defRPr>
            </a:lvl1pPr>
          </a:lstStyle>
          <a:p>
            <a:r>
              <a:rPr lang="cs-CZ"/>
              <a:t>Zápatí prezentace</a:t>
            </a:r>
            <a:endParaRPr lang="cs-CZ" dirty="0"/>
          </a:p>
        </p:txBody>
      </p:sp>
      <p:pic>
        <p:nvPicPr>
          <p:cNvPr id="11" name="Obrázek 8">
            <a:extLst>
              <a:ext uri="{FF2B5EF4-FFF2-40B4-BE49-F238E27FC236}">
                <a16:creationId xmlns:a16="http://schemas.microsoft.com/office/drawing/2014/main" id="{7CFE304C-B4EC-AE41-83D6-DFCA8039AA9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414000"/>
            <a:ext cx="1546941" cy="1060263"/>
          </a:xfrm>
          <a:prstGeom prst="rect">
            <a:avLst/>
          </a:prstGeom>
        </p:spPr>
      </p:pic>
    </p:spTree>
    <p:extLst>
      <p:ext uri="{BB962C8B-B14F-4D97-AF65-F5344CB8AC3E}">
        <p14:creationId xmlns:p14="http://schemas.microsoft.com/office/powerpoint/2010/main" val="3819924859"/>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verzní s obrázkem">
    <p:bg>
      <p:bgPr>
        <a:solidFill>
          <a:srgbClr val="4BC8FF"/>
        </a:solidFill>
        <a:effectLst/>
      </p:bgPr>
    </p:bg>
    <p:spTree>
      <p:nvGrpSpPr>
        <p:cNvPr id="1" name=""/>
        <p:cNvGrpSpPr/>
        <p:nvPr/>
      </p:nvGrpSpPr>
      <p:grpSpPr>
        <a:xfrm>
          <a:off x="0" y="0"/>
          <a:ext cx="0" cy="0"/>
          <a:chOff x="0" y="0"/>
          <a:chExt cx="0" cy="0"/>
        </a:xfrm>
      </p:grpSpPr>
      <p:sp>
        <p:nvSpPr>
          <p:cNvPr id="8" name="Zástupný symbol pro obrázek 7"/>
          <p:cNvSpPr>
            <a:spLocks noGrp="1"/>
          </p:cNvSpPr>
          <p:nvPr>
            <p:ph type="pic" sz="quarter" idx="12" hasCustomPrompt="1"/>
          </p:nvPr>
        </p:nvSpPr>
        <p:spPr>
          <a:xfrm>
            <a:off x="0" y="1"/>
            <a:ext cx="12192000" cy="5842000"/>
          </a:xfrm>
        </p:spPr>
        <p:txBody>
          <a:bodyPr anchor="ctr"/>
          <a:lstStyle>
            <a:lvl1pPr algn="ctr">
              <a:defRPr>
                <a:solidFill>
                  <a:schemeClr val="bg1"/>
                </a:solidFill>
              </a:defRPr>
            </a:lvl1pPr>
          </a:lstStyle>
          <a:p>
            <a:r>
              <a:rPr lang="cs-CZ" dirty="0"/>
              <a:t>Kliknutím na ikonu vložíte obrázek</a:t>
            </a:r>
          </a:p>
        </p:txBody>
      </p:sp>
      <p:pic>
        <p:nvPicPr>
          <p:cNvPr id="2" name="Obrázek 1"/>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5418" cy="593152"/>
          </a:xfrm>
          <a:prstGeom prst="rect">
            <a:avLst/>
          </a:prstGeom>
        </p:spPr>
      </p:pic>
      <p:sp>
        <p:nvSpPr>
          <p:cNvPr id="7" name="Zástupný symbol pro text 5">
            <a:extLst>
              <a:ext uri="{FF2B5EF4-FFF2-40B4-BE49-F238E27FC236}">
                <a16:creationId xmlns:a16="http://schemas.microsoft.com/office/drawing/2014/main" id="{46E80635-6C5C-49F3-8F11-AD16586CD07D}"/>
              </a:ext>
            </a:extLst>
          </p:cNvPr>
          <p:cNvSpPr>
            <a:spLocks noGrp="1"/>
          </p:cNvSpPr>
          <p:nvPr>
            <p:ph type="body" sz="quarter" idx="13" hasCustomPrompt="1"/>
          </p:nvPr>
        </p:nvSpPr>
        <p:spPr>
          <a:xfrm>
            <a:off x="720000" y="6040795"/>
            <a:ext cx="8555976" cy="510831"/>
          </a:xfrm>
        </p:spPr>
        <p:txBody>
          <a:bodyPr lIns="0" tIns="0" rIns="0" bIns="0" numCol="1" spcCol="324000">
            <a:noAutofit/>
          </a:bodyPr>
          <a:lstStyle>
            <a:lvl1pPr marL="0" marR="0" indent="0" algn="l" defTabSz="914400" rtl="0" eaLnBrk="1" fontAlgn="base" latinLnBrk="0" hangingPunct="1">
              <a:lnSpc>
                <a:spcPts val="1800"/>
              </a:lnSpc>
              <a:spcBef>
                <a:spcPts val="0"/>
              </a:spcBef>
              <a:spcAft>
                <a:spcPct val="0"/>
              </a:spcAft>
              <a:buClr>
                <a:schemeClr val="tx2"/>
              </a:buClr>
              <a:buSzPct val="100000"/>
              <a:buFontTx/>
              <a:buNone/>
              <a:tabLst/>
              <a:defRPr sz="1500" b="0">
                <a:solidFill>
                  <a:schemeClr val="bg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Tree>
    <p:extLst>
      <p:ext uri="{BB962C8B-B14F-4D97-AF65-F5344CB8AC3E}">
        <p14:creationId xmlns:p14="http://schemas.microsoft.com/office/powerpoint/2010/main" val="19642117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UNI ARTS slide">
    <p:bg>
      <p:bgPr>
        <a:solidFill>
          <a:srgbClr val="4BC8FF"/>
        </a:solidFill>
        <a:effectLst/>
      </p:bgPr>
    </p:bg>
    <p:spTree>
      <p:nvGrpSpPr>
        <p:cNvPr id="1" name=""/>
        <p:cNvGrpSpPr/>
        <p:nvPr/>
      </p:nvGrpSpPr>
      <p:grpSpPr>
        <a:xfrm>
          <a:off x="0" y="0"/>
          <a:ext cx="0" cy="0"/>
          <a:chOff x="0" y="0"/>
          <a:chExt cx="0" cy="0"/>
        </a:xfrm>
      </p:grpSpPr>
      <p:pic>
        <p:nvPicPr>
          <p:cNvPr id="3" name="Grafický objekt 5">
            <a:extLst>
              <a:ext uri="{FF2B5EF4-FFF2-40B4-BE49-F238E27FC236}">
                <a16:creationId xmlns:a16="http://schemas.microsoft.com/office/drawing/2014/main" id="{B05C908F-B8F4-4FC8-A2D7-35366122770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042872" y="2021800"/>
            <a:ext cx="4106254" cy="2814399"/>
          </a:xfrm>
          <a:prstGeom prst="rect">
            <a:avLst/>
          </a:prstGeom>
        </p:spPr>
      </p:pic>
    </p:spTree>
    <p:extLst>
      <p:ext uri="{BB962C8B-B14F-4D97-AF65-F5344CB8AC3E}">
        <p14:creationId xmlns:p14="http://schemas.microsoft.com/office/powerpoint/2010/main" val="3009703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UNI slide">
    <p:bg>
      <p:bgRef idx="1001">
        <a:schemeClr val="bg2"/>
      </p:bgRef>
    </p:bg>
    <p:spTree>
      <p:nvGrpSpPr>
        <p:cNvPr id="1" name=""/>
        <p:cNvGrpSpPr/>
        <p:nvPr/>
      </p:nvGrpSpPr>
      <p:grpSpPr>
        <a:xfrm>
          <a:off x="0" y="0"/>
          <a:ext cx="0" cy="0"/>
          <a:chOff x="0" y="0"/>
          <a:chExt cx="0" cy="0"/>
        </a:xfrm>
      </p:grpSpPr>
      <p:pic>
        <p:nvPicPr>
          <p:cNvPr id="7" name="Obrázek 6">
            <a:extLst>
              <a:ext uri="{FF2B5EF4-FFF2-40B4-BE49-F238E27FC236}">
                <a16:creationId xmlns:a16="http://schemas.microsoft.com/office/drawing/2014/main" id="{C4DCCB8A-E23F-49B6-A0BE-D9E395C4E75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50956" y="2298933"/>
            <a:ext cx="8725020" cy="2260133"/>
          </a:xfrm>
          <a:prstGeom prst="rect">
            <a:avLst/>
          </a:prstGeom>
        </p:spPr>
      </p:pic>
    </p:spTree>
    <p:extLst>
      <p:ext uri="{BB962C8B-B14F-4D97-AF65-F5344CB8AC3E}">
        <p14:creationId xmlns:p14="http://schemas.microsoft.com/office/powerpoint/2010/main" val="791214269"/>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adpis a obsah">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720000" y="6228000"/>
            <a:ext cx="7920000" cy="252000"/>
          </a:xfrm>
        </p:spPr>
        <p:txBody>
          <a:bodyPr/>
          <a:lstStyle>
            <a:lvl1pPr>
              <a:defRPr sz="1200"/>
            </a:lvl1pPr>
          </a:lstStyle>
          <a:p>
            <a:r>
              <a:rPr lang="cs-CZ"/>
              <a:t>Zápatí prezentace</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cs-CZ" dirty="0"/>
              <a:t>Kliknutím vložíte nadpis</a:t>
            </a:r>
          </a:p>
        </p:txBody>
      </p:sp>
      <p:sp>
        <p:nvSpPr>
          <p:cNvPr id="8" name="Zástupný symbol pro obsah 2">
            <a:extLst>
              <a:ext uri="{FF2B5EF4-FFF2-40B4-BE49-F238E27FC236}">
                <a16:creationId xmlns:a16="http://schemas.microsoft.com/office/drawing/2014/main" id="{390E4E2C-8A81-45F0-A5ED-59F1EE588AF9}"/>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pic>
        <p:nvPicPr>
          <p:cNvPr id="7" name="Obrázek 8">
            <a:extLst>
              <a:ext uri="{FF2B5EF4-FFF2-40B4-BE49-F238E27FC236}">
                <a16:creationId xmlns:a16="http://schemas.microsoft.com/office/drawing/2014/main" id="{98FE51A2-DFE6-8C4C-AE3B-7EEE5FB3D64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7341" cy="594470"/>
          </a:xfrm>
          <a:prstGeom prst="rect">
            <a:avLst/>
          </a:prstGeom>
        </p:spPr>
      </p:pic>
    </p:spTree>
    <p:extLst>
      <p:ext uri="{BB962C8B-B14F-4D97-AF65-F5344CB8AC3E}">
        <p14:creationId xmlns:p14="http://schemas.microsoft.com/office/powerpoint/2010/main" val="1691229579"/>
      </p:ext>
    </p:extLst>
  </p:cSld>
  <p:clrMapOvr>
    <a:masterClrMapping/>
  </p:clrMapOvr>
  <p:extLst>
    <p:ext uri="{DCECCB84-F9BA-43D5-87BE-67443E8EF086}">
      <p15:sldGuideLst xmlns:p15="http://schemas.microsoft.com/office/powerpoint/2012/main">
        <p15:guide id="1" orient="horz" pos="3997" userDrawn="1">
          <p15:clr>
            <a:srgbClr val="FBAE40"/>
          </p15:clr>
        </p15:guide>
        <p15:guide id="2" pos="43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adpis, podnadpis a obsah">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lvl1pPr>
              <a:defRPr sz="1200"/>
            </a:lvl1pPr>
          </a:lstStyle>
          <a:p>
            <a:r>
              <a:rPr lang="cs-CZ"/>
              <a:t>Zápatí prezentace</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cs-CZ" dirty="0"/>
              <a:t>Kliknutím vložíte nadpis</a:t>
            </a:r>
          </a:p>
        </p:txBody>
      </p:sp>
      <p:sp>
        <p:nvSpPr>
          <p:cNvPr id="10" name="Zástupný symbol pro obsah 2">
            <a:extLst>
              <a:ext uri="{FF2B5EF4-FFF2-40B4-BE49-F238E27FC236}">
                <a16:creationId xmlns:a16="http://schemas.microsoft.com/office/drawing/2014/main" id="{5CA9AC87-D3DE-408C-9471-D419F4748341}"/>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pic>
        <p:nvPicPr>
          <p:cNvPr id="8" name="Obrázek 8">
            <a:extLst>
              <a:ext uri="{FF2B5EF4-FFF2-40B4-BE49-F238E27FC236}">
                <a16:creationId xmlns:a16="http://schemas.microsoft.com/office/drawing/2014/main" id="{EE10F69E-5BDF-EB4D-A549-99C3B52C045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7341" cy="594470"/>
          </a:xfrm>
          <a:prstGeom prst="rect">
            <a:avLst/>
          </a:prstGeom>
        </p:spPr>
      </p:pic>
    </p:spTree>
    <p:extLst>
      <p:ext uri="{BB962C8B-B14F-4D97-AF65-F5344CB8AC3E}">
        <p14:creationId xmlns:p14="http://schemas.microsoft.com/office/powerpoint/2010/main" val="4034428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adpis a porovnání">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4" name="Nadpis 3">
            <a:extLst>
              <a:ext uri="{FF2B5EF4-FFF2-40B4-BE49-F238E27FC236}">
                <a16:creationId xmlns:a16="http://schemas.microsoft.com/office/drawing/2014/main" id="{ABDE9BC5-EE25-44B2-8081-F2B94BAA680C}"/>
              </a:ext>
            </a:extLst>
          </p:cNvPr>
          <p:cNvSpPr>
            <a:spLocks noGrp="1"/>
          </p:cNvSpPr>
          <p:nvPr>
            <p:ph type="title" hasCustomPrompt="1"/>
          </p:nvPr>
        </p:nvSpPr>
        <p:spPr/>
        <p:txBody>
          <a:bodyPr/>
          <a:lstStyle/>
          <a:p>
            <a:r>
              <a:rPr lang="cs-CZ" dirty="0"/>
              <a:t>Kliknutím vložíte nadpis</a:t>
            </a:r>
          </a:p>
        </p:txBody>
      </p:sp>
      <p:sp>
        <p:nvSpPr>
          <p:cNvPr id="8" name="Zástupný symbol pro obsah 2">
            <a:extLst>
              <a:ext uri="{FF2B5EF4-FFF2-40B4-BE49-F238E27FC236}">
                <a16:creationId xmlns:a16="http://schemas.microsoft.com/office/drawing/2014/main" id="{1D440DD4-5185-4C05-8E91-80CB3DC67394}"/>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sp>
        <p:nvSpPr>
          <p:cNvPr id="9" name="Zástupný symbol pro obsah 2">
            <a:extLst>
              <a:ext uri="{FF2B5EF4-FFF2-40B4-BE49-F238E27FC236}">
                <a16:creationId xmlns:a16="http://schemas.microsoft.com/office/drawing/2014/main" id="{91531ABC-E456-4507-A022-87C2E3C7A2AA}"/>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pic>
        <p:nvPicPr>
          <p:cNvPr id="10" name="Obrázek 8">
            <a:extLst>
              <a:ext uri="{FF2B5EF4-FFF2-40B4-BE49-F238E27FC236}">
                <a16:creationId xmlns:a16="http://schemas.microsoft.com/office/drawing/2014/main" id="{57CE533F-B2A8-0141-B7C6-76DE53BCD87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7341" cy="594470"/>
          </a:xfrm>
          <a:prstGeom prst="rect">
            <a:avLst/>
          </a:prstGeom>
        </p:spPr>
      </p:pic>
    </p:spTree>
    <p:extLst>
      <p:ext uri="{BB962C8B-B14F-4D97-AF65-F5344CB8AC3E}">
        <p14:creationId xmlns:p14="http://schemas.microsoft.com/office/powerpoint/2010/main" val="2966739591"/>
      </p:ext>
    </p:extLst>
  </p:cSld>
  <p:clrMapOvr>
    <a:masterClrMapping/>
  </p:clrMapOvr>
  <p:extLst>
    <p:ext uri="{DCECCB84-F9BA-43D5-87BE-67443E8EF086}">
      <p15:sldGuideLst xmlns:p15="http://schemas.microsoft.com/office/powerpoint/2012/main">
        <p15:guide id="1" orient="horz" pos="3657" userDrawn="1">
          <p15:clr>
            <a:srgbClr val="FBAE40"/>
          </p15:clr>
        </p15:guide>
        <p15:guide id="2" pos="724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adpis, podnadpis a porovnání">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6" name="Zástupný symbol pro text 7">
            <a:extLst>
              <a:ext uri="{FF2B5EF4-FFF2-40B4-BE49-F238E27FC236}">
                <a16:creationId xmlns:a16="http://schemas.microsoft.com/office/drawing/2014/main" id="{9F610B39-FB78-4767-BA31-C3D4E7D5586C}"/>
              </a:ext>
            </a:extLst>
          </p:cNvPr>
          <p:cNvSpPr>
            <a:spLocks noGrp="1"/>
          </p:cNvSpPr>
          <p:nvPr>
            <p:ph type="body" sz="quarter" idx="26" hasCustomPrompt="1"/>
          </p:nvPr>
        </p:nvSpPr>
        <p:spPr>
          <a:xfrm>
            <a:off x="720725" y="1296001"/>
            <a:ext cx="5220000"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18"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pPr lvl="0"/>
            <a:r>
              <a:rPr lang="cs-CZ" dirty="0"/>
              <a:t>Kliknutím vložíte nadpis</a:t>
            </a:r>
            <a:endParaRPr lang="cs-CZ" noProof="0" dirty="0"/>
          </a:p>
        </p:txBody>
      </p:sp>
      <p:sp>
        <p:nvSpPr>
          <p:cNvPr id="21" name="Zástupný symbol pro text 7">
            <a:extLst>
              <a:ext uri="{FF2B5EF4-FFF2-40B4-BE49-F238E27FC236}">
                <a16:creationId xmlns:a16="http://schemas.microsoft.com/office/drawing/2014/main" id="{9F610B39-FB78-4767-BA31-C3D4E7D5586C}"/>
              </a:ext>
            </a:extLst>
          </p:cNvPr>
          <p:cNvSpPr>
            <a:spLocks noGrp="1"/>
          </p:cNvSpPr>
          <p:nvPr>
            <p:ph type="body" sz="quarter" idx="27" hasCustomPrompt="1"/>
          </p:nvPr>
        </p:nvSpPr>
        <p:spPr>
          <a:xfrm>
            <a:off x="6251278" y="1290515"/>
            <a:ext cx="5220000"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11" name="Zástupný symbol pro obsah 2">
            <a:extLst>
              <a:ext uri="{FF2B5EF4-FFF2-40B4-BE49-F238E27FC236}">
                <a16:creationId xmlns:a16="http://schemas.microsoft.com/office/drawing/2014/main" id="{D7707F6E-62D9-4ACE-A33C-A5E15E5CDF75}"/>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sp>
        <p:nvSpPr>
          <p:cNvPr id="13" name="Zástupný symbol pro obsah 2">
            <a:extLst>
              <a:ext uri="{FF2B5EF4-FFF2-40B4-BE49-F238E27FC236}">
                <a16:creationId xmlns:a16="http://schemas.microsoft.com/office/drawing/2014/main" id="{911B9D34-B8F8-4804-B959-27E40687C897}"/>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pic>
        <p:nvPicPr>
          <p:cNvPr id="10" name="Obrázek 8">
            <a:extLst>
              <a:ext uri="{FF2B5EF4-FFF2-40B4-BE49-F238E27FC236}">
                <a16:creationId xmlns:a16="http://schemas.microsoft.com/office/drawing/2014/main" id="{45470077-C754-D94D-8876-CD951865E44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7341" cy="594470"/>
          </a:xfrm>
          <a:prstGeom prst="rect">
            <a:avLst/>
          </a:prstGeom>
        </p:spPr>
      </p:pic>
    </p:spTree>
    <p:extLst>
      <p:ext uri="{BB962C8B-B14F-4D97-AF65-F5344CB8AC3E}">
        <p14:creationId xmlns:p14="http://schemas.microsoft.com/office/powerpoint/2010/main" val="3317168426"/>
      </p:ext>
    </p:extLst>
  </p:cSld>
  <p:clrMapOvr>
    <a:masterClrMapping/>
  </p:clrMapOvr>
  <p:extLst>
    <p:ext uri="{DCECCB84-F9BA-43D5-87BE-67443E8EF086}">
      <p15:sldGuideLst xmlns:p15="http://schemas.microsoft.com/office/powerpoint/2012/main">
        <p15:guide id="1" orient="horz" pos="2886"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brázek s text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C8DF9A9-CF6E-49C8-A8BC-74FDF24B8C33}"/>
              </a:ext>
            </a:extLst>
          </p:cNvPr>
          <p:cNvSpPr>
            <a:spLocks noGrp="1"/>
          </p:cNvSpPr>
          <p:nvPr>
            <p:ph type="title" hasCustomPrompt="1"/>
          </p:nvPr>
        </p:nvSpPr>
        <p:spPr/>
        <p:txBody>
          <a:bodyPr/>
          <a:lstStyle>
            <a:lvl1pPr>
              <a:defRPr/>
            </a:lvl1pPr>
          </a:lstStyle>
          <a:p>
            <a:r>
              <a:rPr lang="cs-CZ" dirty="0"/>
              <a:t>Kliknutím vložíte nadpis</a:t>
            </a:r>
          </a:p>
        </p:txBody>
      </p:sp>
      <p:sp>
        <p:nvSpPr>
          <p:cNvPr id="3" name="Zástupný symbol pro zápatí 2">
            <a:extLst>
              <a:ext uri="{FF2B5EF4-FFF2-40B4-BE49-F238E27FC236}">
                <a16:creationId xmlns:a16="http://schemas.microsoft.com/office/drawing/2014/main" id="{1E1D20B9-1A33-484F-AB08-D95E85A9CB29}"/>
              </a:ext>
            </a:extLst>
          </p:cNvPr>
          <p:cNvSpPr>
            <a:spLocks noGrp="1"/>
          </p:cNvSpPr>
          <p:nvPr>
            <p:ph type="ftr" sz="quarter" idx="10"/>
          </p:nvPr>
        </p:nvSpPr>
        <p:spPr/>
        <p:txBody>
          <a:bodyPr/>
          <a:lstStyle/>
          <a:p>
            <a:r>
              <a:rPr lang="cs-CZ"/>
              <a:t>Zápatí prezentace</a:t>
            </a:r>
            <a:endParaRPr lang="cs-CZ" dirty="0"/>
          </a:p>
        </p:txBody>
      </p:sp>
      <p:sp>
        <p:nvSpPr>
          <p:cNvPr id="4" name="Zástupný symbol pro číslo snímku 3">
            <a:extLst>
              <a:ext uri="{FF2B5EF4-FFF2-40B4-BE49-F238E27FC236}">
                <a16:creationId xmlns:a16="http://schemas.microsoft.com/office/drawing/2014/main" id="{F7A2EACA-93F7-4696-A84F-C07E4801CB5C}"/>
              </a:ext>
            </a:extLst>
          </p:cNvPr>
          <p:cNvSpPr>
            <a:spLocks noGrp="1"/>
          </p:cNvSpPr>
          <p:nvPr>
            <p:ph type="sldNum" sz="quarter" idx="11"/>
          </p:nvPr>
        </p:nvSpPr>
        <p:spPr/>
        <p:txBody>
          <a:bodyPr/>
          <a:lstStyle/>
          <a:p>
            <a:fld id="{0DE708CC-0C3F-4567-9698-B54C0F35BD31}" type="slidenum">
              <a:rPr lang="cs-CZ" altLang="cs-CZ" smtClean="0"/>
              <a:pPr/>
              <a:t>‹#›</a:t>
            </a:fld>
            <a:endParaRPr lang="cs-CZ" altLang="cs-CZ" dirty="0"/>
          </a:p>
        </p:txBody>
      </p:sp>
      <p:sp>
        <p:nvSpPr>
          <p:cNvPr id="7" name="Zástupný symbol pro obsah 2">
            <a:extLst>
              <a:ext uri="{FF2B5EF4-FFF2-40B4-BE49-F238E27FC236}">
                <a16:creationId xmlns:a16="http://schemas.microsoft.com/office/drawing/2014/main" id="{45EA606A-B012-497D-A062-93B4C5E7BD37}"/>
              </a:ext>
            </a:extLst>
          </p:cNvPr>
          <p:cNvSpPr>
            <a:spLocks noGrp="1"/>
          </p:cNvSpPr>
          <p:nvPr>
            <p:ph idx="1" hasCustomPrompt="1"/>
          </p:nvPr>
        </p:nvSpPr>
        <p:spPr>
          <a:xfrm>
            <a:off x="7347735" y="2596845"/>
            <a:ext cx="4125465" cy="3208441"/>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p:txBody>
      </p:sp>
      <p:sp>
        <p:nvSpPr>
          <p:cNvPr id="8" name="Zástupný symbol pro obrázek 7">
            <a:extLst>
              <a:ext uri="{FF2B5EF4-FFF2-40B4-BE49-F238E27FC236}">
                <a16:creationId xmlns:a16="http://schemas.microsoft.com/office/drawing/2014/main" id="{55454331-9726-47EA-9406-7071E2CA33DF}"/>
              </a:ext>
            </a:extLst>
          </p:cNvPr>
          <p:cNvSpPr>
            <a:spLocks noGrp="1"/>
          </p:cNvSpPr>
          <p:nvPr>
            <p:ph type="pic" sz="quarter" idx="12" hasCustomPrompt="1"/>
          </p:nvPr>
        </p:nvSpPr>
        <p:spPr>
          <a:xfrm>
            <a:off x="729509" y="1665288"/>
            <a:ext cx="6207791" cy="4139998"/>
          </a:xfrm>
        </p:spPr>
        <p:txBody>
          <a:bodyPr anchor="ctr"/>
          <a:lstStyle>
            <a:lvl1pPr algn="ctr">
              <a:defRPr>
                <a:solidFill>
                  <a:srgbClr val="0000DC"/>
                </a:solidFill>
              </a:defRPr>
            </a:lvl1pPr>
          </a:lstStyle>
          <a:p>
            <a:r>
              <a:rPr lang="cs-CZ" dirty="0"/>
              <a:t>Kliknutím na ikonu vložíte obrázek</a:t>
            </a:r>
          </a:p>
        </p:txBody>
      </p:sp>
      <p:sp>
        <p:nvSpPr>
          <p:cNvPr id="11" name="Zástupný symbol pro text 7">
            <a:extLst>
              <a:ext uri="{FF2B5EF4-FFF2-40B4-BE49-F238E27FC236}">
                <a16:creationId xmlns:a16="http://schemas.microsoft.com/office/drawing/2014/main" id="{B0741B4D-1AE5-4AB1-8AD2-5E6FAC7F6F20}"/>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pic>
        <p:nvPicPr>
          <p:cNvPr id="10" name="Obrázek 8">
            <a:extLst>
              <a:ext uri="{FF2B5EF4-FFF2-40B4-BE49-F238E27FC236}">
                <a16:creationId xmlns:a16="http://schemas.microsoft.com/office/drawing/2014/main" id="{2BA8601A-2E5F-F046-8BEE-D6DFB9D512F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7341" cy="594470"/>
          </a:xfrm>
          <a:prstGeom prst="rect">
            <a:avLst/>
          </a:prstGeom>
        </p:spPr>
      </p:pic>
    </p:spTree>
    <p:extLst>
      <p:ext uri="{BB962C8B-B14F-4D97-AF65-F5344CB8AC3E}">
        <p14:creationId xmlns:p14="http://schemas.microsoft.com/office/powerpoint/2010/main" val="3832835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adpis, podnadpis a tři sloupce">
    <p:spTree>
      <p:nvGrpSpPr>
        <p:cNvPr id="1" name=""/>
        <p:cNvGrpSpPr/>
        <p:nvPr/>
      </p:nvGrpSpPr>
      <p:grpSpPr>
        <a:xfrm>
          <a:off x="0" y="0"/>
          <a:ext cx="0" cy="0"/>
          <a:chOff x="0" y="0"/>
          <a:chExt cx="0" cy="0"/>
        </a:xfrm>
      </p:grpSpPr>
      <p:sp>
        <p:nvSpPr>
          <p:cNvPr id="13" name="Zástupný symbol pro obsah 12">
            <a:extLst>
              <a:ext uri="{FF2B5EF4-FFF2-40B4-BE49-F238E27FC236}">
                <a16:creationId xmlns:a16="http://schemas.microsoft.com/office/drawing/2014/main" id="{548D6DE9-EB16-4D0A-9F96-DD69C3E97213}"/>
              </a:ext>
            </a:extLst>
          </p:cNvPr>
          <p:cNvSpPr>
            <a:spLocks noGrp="1"/>
          </p:cNvSpPr>
          <p:nvPr>
            <p:ph sz="quarter" idx="22" hasCustomPrompt="1"/>
          </p:nvPr>
        </p:nvSpPr>
        <p:spPr>
          <a:xfrm>
            <a:off x="4440000" y="1692002"/>
            <a:ext cx="3311525" cy="2230711"/>
          </a:xfrm>
        </p:spPr>
        <p:txBody>
          <a:bodyPr/>
          <a:lstStyle>
            <a:lvl1pPr>
              <a:defRPr/>
            </a:lvl1pPr>
          </a:lstStyle>
          <a:p>
            <a:pPr lvl="0"/>
            <a:r>
              <a:rPr lang="cs-CZ" noProof="0" dirty="0"/>
              <a:t>Kliknutím vložíte text</a:t>
            </a:r>
          </a:p>
        </p:txBody>
      </p:sp>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hasCustomPrompt="1"/>
          </p:nvPr>
        </p:nvSpPr>
        <p:spPr>
          <a:xfrm>
            <a:off x="719999"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7" name="Zástupný symbol pro text 5">
            <a:extLst>
              <a:ext uri="{FF2B5EF4-FFF2-40B4-BE49-F238E27FC236}">
                <a16:creationId xmlns:a16="http://schemas.microsoft.com/office/drawing/2014/main" id="{7E169087-A2FD-4849-9AAC-BD41AA07A5EA}"/>
              </a:ext>
            </a:extLst>
          </p:cNvPr>
          <p:cNvSpPr>
            <a:spLocks noGrp="1"/>
          </p:cNvSpPr>
          <p:nvPr>
            <p:ph type="body" sz="quarter" idx="14" hasCustomPrompt="1"/>
          </p:nvPr>
        </p:nvSpPr>
        <p:spPr>
          <a:xfrm>
            <a:off x="4440000"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9" name="Zástupný symbol pro text 5">
            <a:extLst>
              <a:ext uri="{FF2B5EF4-FFF2-40B4-BE49-F238E27FC236}">
                <a16:creationId xmlns:a16="http://schemas.microsoft.com/office/drawing/2014/main" id="{E14CE5FF-FB97-4634-9714-4B5C0FDA3862}"/>
              </a:ext>
            </a:extLst>
          </p:cNvPr>
          <p:cNvSpPr>
            <a:spLocks noGrp="1"/>
          </p:cNvSpPr>
          <p:nvPr>
            <p:ph type="body" sz="quarter" idx="15" hasCustomPrompt="1"/>
          </p:nvPr>
        </p:nvSpPr>
        <p:spPr>
          <a:xfrm>
            <a:off x="8161200" y="4414270"/>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14" name="Zástupný symbol pro text 13">
            <a:extLst>
              <a:ext uri="{FF2B5EF4-FFF2-40B4-BE49-F238E27FC236}">
                <a16:creationId xmlns:a16="http://schemas.microsoft.com/office/drawing/2014/main" id="{DD220DBF-2B26-4E32-826A-79839FF51027}"/>
              </a:ext>
            </a:extLst>
          </p:cNvPr>
          <p:cNvSpPr>
            <a:spLocks noGrp="1"/>
          </p:cNvSpPr>
          <p:nvPr>
            <p:ph type="body" sz="quarter" idx="19" hasCustomPrompt="1"/>
          </p:nvPr>
        </p:nvSpPr>
        <p:spPr>
          <a:xfrm>
            <a:off x="720725" y="4025136"/>
            <a:ext cx="3311525" cy="216000"/>
          </a:xfrm>
        </p:spPr>
        <p:txBody>
          <a:bodyPr anchor="ctr"/>
          <a:lstStyle>
            <a:lvl1pPr>
              <a:lnSpc>
                <a:spcPts val="1100"/>
              </a:lnSpc>
              <a:defRPr sz="1000" b="0"/>
            </a:lvl1pPr>
          </a:lstStyle>
          <a:p>
            <a:pPr lvl="0"/>
            <a:r>
              <a:rPr lang="cs-CZ" noProof="0" dirty="0"/>
              <a:t>Kliknutím vložíte text</a:t>
            </a:r>
          </a:p>
        </p:txBody>
      </p:sp>
      <p:sp>
        <p:nvSpPr>
          <p:cNvPr id="15" name="Zástupný symbol pro text 13">
            <a:extLst>
              <a:ext uri="{FF2B5EF4-FFF2-40B4-BE49-F238E27FC236}">
                <a16:creationId xmlns:a16="http://schemas.microsoft.com/office/drawing/2014/main" id="{AD9E96F9-7F56-4453-A9FC-693AF7E57BB4}"/>
              </a:ext>
            </a:extLst>
          </p:cNvPr>
          <p:cNvSpPr>
            <a:spLocks noGrp="1"/>
          </p:cNvSpPr>
          <p:nvPr>
            <p:ph type="body" sz="quarter" idx="20" hasCustomPrompt="1"/>
          </p:nvPr>
        </p:nvSpPr>
        <p:spPr>
          <a:xfrm>
            <a:off x="4440475" y="4025136"/>
            <a:ext cx="3311525" cy="216000"/>
          </a:xfrm>
        </p:spPr>
        <p:txBody>
          <a:bodyPr anchor="ctr"/>
          <a:lstStyle>
            <a:lvl1pPr>
              <a:lnSpc>
                <a:spcPts val="1100"/>
              </a:lnSpc>
              <a:defRPr sz="1000" b="0"/>
            </a:lvl1pPr>
          </a:lstStyle>
          <a:p>
            <a:pPr lvl="0"/>
            <a:r>
              <a:rPr lang="cs-CZ" noProof="0" dirty="0"/>
              <a:t>Kliknutím vložíte text</a:t>
            </a:r>
          </a:p>
        </p:txBody>
      </p:sp>
      <p:sp>
        <p:nvSpPr>
          <p:cNvPr id="16" name="Zástupný symbol pro text 13">
            <a:extLst>
              <a:ext uri="{FF2B5EF4-FFF2-40B4-BE49-F238E27FC236}">
                <a16:creationId xmlns:a16="http://schemas.microsoft.com/office/drawing/2014/main" id="{88362389-3E8C-4129-819C-75F0F7922D0F}"/>
              </a:ext>
            </a:extLst>
          </p:cNvPr>
          <p:cNvSpPr>
            <a:spLocks noGrp="1"/>
          </p:cNvSpPr>
          <p:nvPr>
            <p:ph type="body" sz="quarter" idx="21" hasCustomPrompt="1"/>
          </p:nvPr>
        </p:nvSpPr>
        <p:spPr>
          <a:xfrm>
            <a:off x="8161436" y="4025136"/>
            <a:ext cx="3311525" cy="216000"/>
          </a:xfrm>
        </p:spPr>
        <p:txBody>
          <a:bodyPr anchor="ctr"/>
          <a:lstStyle>
            <a:lvl1pPr>
              <a:lnSpc>
                <a:spcPts val="1100"/>
              </a:lnSpc>
              <a:defRPr sz="1000" b="0"/>
            </a:lvl1pPr>
          </a:lstStyle>
          <a:p>
            <a:pPr lvl="0"/>
            <a:r>
              <a:rPr lang="cs-CZ" noProof="0" dirty="0"/>
              <a:t>Kliknutím vložíte text</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hasCustomPrompt="1"/>
          </p:nvPr>
        </p:nvSpPr>
        <p:spPr>
          <a:xfrm>
            <a:off x="719999" y="1692002"/>
            <a:ext cx="3311525" cy="2230711"/>
          </a:xfrm>
        </p:spPr>
        <p:txBody>
          <a:bodyPr/>
          <a:lstStyle>
            <a:lvl1pPr>
              <a:defRPr/>
            </a:lvl1pPr>
          </a:lstStyle>
          <a:p>
            <a:pPr lvl="0"/>
            <a:r>
              <a:rPr lang="cs-CZ" noProof="0" dirty="0"/>
              <a:t>Kliknutím vložíte text</a:t>
            </a:r>
          </a:p>
        </p:txBody>
      </p:sp>
      <p:sp>
        <p:nvSpPr>
          <p:cNvPr id="20" name="Zástupný symbol pro obsah 12">
            <a:extLst>
              <a:ext uri="{FF2B5EF4-FFF2-40B4-BE49-F238E27FC236}">
                <a16:creationId xmlns:a16="http://schemas.microsoft.com/office/drawing/2014/main" id="{9AF93628-9CF3-4CB5-A8C7-735B527D49B2}"/>
              </a:ext>
            </a:extLst>
          </p:cNvPr>
          <p:cNvSpPr>
            <a:spLocks noGrp="1"/>
          </p:cNvSpPr>
          <p:nvPr>
            <p:ph sz="quarter" idx="24" hasCustomPrompt="1"/>
          </p:nvPr>
        </p:nvSpPr>
        <p:spPr>
          <a:xfrm>
            <a:off x="8160001" y="1692002"/>
            <a:ext cx="3311525" cy="2230711"/>
          </a:xfrm>
        </p:spPr>
        <p:txBody>
          <a:bodyPr/>
          <a:lstStyle>
            <a:lvl1pPr>
              <a:defRPr/>
            </a:lvl1pPr>
          </a:lstStyle>
          <a:p>
            <a:pPr lvl="0"/>
            <a:r>
              <a:rPr lang="cs-CZ" noProof="0" dirty="0"/>
              <a:t>Kliknutím vložíte text</a:t>
            </a:r>
          </a:p>
        </p:txBody>
      </p:sp>
      <p:sp>
        <p:nvSpPr>
          <p:cNvPr id="19"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21"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r>
              <a:rPr lang="cs-CZ" dirty="0"/>
              <a:t>Kliknutím vložíte nadpis</a:t>
            </a:r>
          </a:p>
        </p:txBody>
      </p:sp>
      <p:pic>
        <p:nvPicPr>
          <p:cNvPr id="22" name="Obrázek 8">
            <a:extLst>
              <a:ext uri="{FF2B5EF4-FFF2-40B4-BE49-F238E27FC236}">
                <a16:creationId xmlns:a16="http://schemas.microsoft.com/office/drawing/2014/main" id="{2CA3E3DA-40C1-DE49-9B26-0B773DA09AE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7341" cy="594470"/>
          </a:xfrm>
          <a:prstGeom prst="rect">
            <a:avLst/>
          </a:prstGeom>
        </p:spPr>
      </p:pic>
    </p:spTree>
    <p:extLst>
      <p:ext uri="{BB962C8B-B14F-4D97-AF65-F5344CB8AC3E}">
        <p14:creationId xmlns:p14="http://schemas.microsoft.com/office/powerpoint/2010/main" val="2713741071"/>
      </p:ext>
    </p:extLst>
  </p:cSld>
  <p:clrMapOvr>
    <a:masterClrMapping/>
  </p:clrMapOvr>
  <p:extLst>
    <p:ext uri="{DCECCB84-F9BA-43D5-87BE-67443E8EF086}">
      <p15:sldGuideLst xmlns:p15="http://schemas.microsoft.com/office/powerpoint/2012/main">
        <p15:guide id="1" orient="horz" pos="1049"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ouze obsah">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8" name="Zástupný symbol pro obsah 2">
            <a:extLst>
              <a:ext uri="{FF2B5EF4-FFF2-40B4-BE49-F238E27FC236}">
                <a16:creationId xmlns:a16="http://schemas.microsoft.com/office/drawing/2014/main" id="{51439ED6-907B-45D9-8FCC-98AE21B3C06D}"/>
              </a:ext>
            </a:extLst>
          </p:cNvPr>
          <p:cNvSpPr>
            <a:spLocks noGrp="1"/>
          </p:cNvSpPr>
          <p:nvPr>
            <p:ph idx="12" hasCustomPrompt="1"/>
          </p:nvPr>
        </p:nvSpPr>
        <p:spPr>
          <a:xfrm>
            <a:off x="720000" y="692150"/>
            <a:ext cx="10753200" cy="5139850"/>
          </a:xfrm>
          <a:prstGeom prst="rect">
            <a:avLst/>
          </a:prstGeom>
        </p:spPr>
        <p:txBody>
          <a:bodyPr/>
          <a:lstStyle>
            <a:lvl1pPr marL="72000" indent="0">
              <a:lnSpc>
                <a:spcPts val="3600"/>
              </a:lnSpc>
              <a:buClr>
                <a:schemeClr val="tx2"/>
              </a:buClr>
              <a:buSzPct val="100000"/>
              <a:buFont typeface="Arial" panose="020B0604020202020204" pitchFamily="34" charset="0"/>
              <a:buNone/>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p:txBody>
      </p:sp>
      <p:pic>
        <p:nvPicPr>
          <p:cNvPr id="9" name="Obrázek 8">
            <a:extLst>
              <a:ext uri="{FF2B5EF4-FFF2-40B4-BE49-F238E27FC236}">
                <a16:creationId xmlns:a16="http://schemas.microsoft.com/office/drawing/2014/main" id="{CDE6E024-A30E-2949-8B4D-FC6A4F774D5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7341" cy="594470"/>
          </a:xfrm>
          <a:prstGeom prst="rect">
            <a:avLst/>
          </a:prstGeom>
        </p:spPr>
      </p:pic>
    </p:spTree>
    <p:extLst>
      <p:ext uri="{BB962C8B-B14F-4D97-AF65-F5344CB8AC3E}">
        <p14:creationId xmlns:p14="http://schemas.microsoft.com/office/powerpoint/2010/main" val="234975528"/>
      </p:ext>
    </p:extLst>
  </p:cSld>
  <p:clrMapOvr>
    <a:masterClrMapping/>
  </p:clrMapOvr>
  <p:extLst>
    <p:ext uri="{DCECCB84-F9BA-43D5-87BE-67443E8EF086}">
      <p15:sldGuideLst xmlns:p15="http://schemas.microsoft.com/office/powerpoint/2012/main">
        <p15:guide id="1" orient="horz" pos="436" userDrawn="1">
          <p15:clr>
            <a:srgbClr val="FBAE40"/>
          </p15:clr>
        </p15:guide>
        <p15:guide id="2"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ouze nadpis">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6" name="Nadpis 12">
            <a:extLst>
              <a:ext uri="{FF2B5EF4-FFF2-40B4-BE49-F238E27FC236}">
                <a16:creationId xmlns:a16="http://schemas.microsoft.com/office/drawing/2014/main" id="{C80D1D37-E5CA-42AD-BE6B-219FAFB54670}"/>
              </a:ext>
            </a:extLst>
          </p:cNvPr>
          <p:cNvSpPr>
            <a:spLocks noGrp="1"/>
          </p:cNvSpPr>
          <p:nvPr>
            <p:ph type="title" hasCustomPrompt="1"/>
          </p:nvPr>
        </p:nvSpPr>
        <p:spPr>
          <a:xfrm>
            <a:off x="720000" y="720000"/>
            <a:ext cx="10753200" cy="451576"/>
          </a:xfrm>
        </p:spPr>
        <p:txBody>
          <a:bodyPr/>
          <a:lstStyle/>
          <a:p>
            <a:r>
              <a:rPr lang="cs-CZ" dirty="0"/>
              <a:t>Kliknutím vložíte nadpis</a:t>
            </a:r>
          </a:p>
        </p:txBody>
      </p:sp>
      <p:pic>
        <p:nvPicPr>
          <p:cNvPr id="8" name="Obrázek 8">
            <a:extLst>
              <a:ext uri="{FF2B5EF4-FFF2-40B4-BE49-F238E27FC236}">
                <a16:creationId xmlns:a16="http://schemas.microsoft.com/office/drawing/2014/main" id="{52CFA366-9799-3646-8C42-F75DED40DF7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7341" cy="594470"/>
          </a:xfrm>
          <a:prstGeom prst="rect">
            <a:avLst/>
          </a:prstGeom>
        </p:spPr>
      </p:pic>
    </p:spTree>
    <p:extLst>
      <p:ext uri="{BB962C8B-B14F-4D97-AF65-F5344CB8AC3E}">
        <p14:creationId xmlns:p14="http://schemas.microsoft.com/office/powerpoint/2010/main" val="3845540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29" name="Rectangle 17"/>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altLang="cs-CZ" sz="1200" dirty="0" smtClean="0">
                <a:solidFill>
                  <a:schemeClr val="tx2"/>
                </a:solidFill>
                <a:latin typeface="+mj-lt"/>
              </a:defRPr>
            </a:lvl1pPr>
          </a:lstStyle>
          <a:p>
            <a:r>
              <a:rPr lang="cs-CZ"/>
              <a:t>Zápatí prezentace</a:t>
            </a:r>
            <a:endParaRPr lang="cs-CZ" dirty="0"/>
          </a:p>
        </p:txBody>
      </p:sp>
      <p:sp>
        <p:nvSpPr>
          <p:cNvPr id="64530" name="Rectangle 18"/>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0DE708CC-0C3F-4567-9698-B54C0F35BD31}" type="slidenum">
              <a:rPr lang="cs-CZ" altLang="cs-CZ" smtClean="0"/>
              <a:pPr/>
              <a:t>‹#›</a:t>
            </a:fld>
            <a:endParaRPr lang="cs-CZ" altLang="cs-CZ" dirty="0"/>
          </a:p>
        </p:txBody>
      </p:sp>
      <p:sp>
        <p:nvSpPr>
          <p:cNvPr id="2" name="Zástupný nadpis 1">
            <a:extLst>
              <a:ext uri="{FF2B5EF4-FFF2-40B4-BE49-F238E27FC236}">
                <a16:creationId xmlns:a16="http://schemas.microsoft.com/office/drawing/2014/main" id="{E73EFD05-44F7-4406-AC4D-1167FBFF8008}"/>
              </a:ext>
            </a:extLst>
          </p:cNvPr>
          <p:cNvSpPr>
            <a:spLocks noGrp="1"/>
          </p:cNvSpPr>
          <p:nvPr>
            <p:ph type="title"/>
          </p:nvPr>
        </p:nvSpPr>
        <p:spPr>
          <a:xfrm>
            <a:off x="720000" y="720000"/>
            <a:ext cx="10753200" cy="451576"/>
          </a:xfrm>
          <a:prstGeom prst="rect">
            <a:avLst/>
          </a:prstGeom>
        </p:spPr>
        <p:txBody>
          <a:bodyPr vert="horz" lIns="0" tIns="0" rIns="0" bIns="0" rtlCol="0" anchor="t" anchorCtr="0">
            <a:noAutofit/>
          </a:bodyPr>
          <a:lstStyle/>
          <a:p>
            <a:r>
              <a:rPr lang="cs-CZ" dirty="0"/>
              <a:t>Kliknutím vložíte nadpis</a:t>
            </a:r>
          </a:p>
        </p:txBody>
      </p:sp>
      <p:sp>
        <p:nvSpPr>
          <p:cNvPr id="5" name="Zástupný symbol pro text 4">
            <a:extLst>
              <a:ext uri="{FF2B5EF4-FFF2-40B4-BE49-F238E27FC236}">
                <a16:creationId xmlns:a16="http://schemas.microsoft.com/office/drawing/2014/main" id="{A4DA628E-D8CA-41EE-AA1A-D14D1A53A264}"/>
              </a:ext>
            </a:extLst>
          </p:cNvPr>
          <p:cNvSpPr>
            <a:spLocks noGrp="1"/>
          </p:cNvSpPr>
          <p:nvPr>
            <p:ph type="body" idx="1"/>
          </p:nvPr>
        </p:nvSpPr>
        <p:spPr>
          <a:xfrm>
            <a:off x="718800" y="1872000"/>
            <a:ext cx="10753200" cy="3960000"/>
          </a:xfrm>
          <a:prstGeom prst="rect">
            <a:avLst/>
          </a:prstGeom>
        </p:spPr>
        <p:txBody>
          <a:bodyPr vert="horz" lIns="0" tIns="0" rIns="0" bIns="0" rtlCol="0">
            <a:noAutofit/>
          </a:bodyPr>
          <a:lstStyle/>
          <a:p>
            <a:pPr marL="0" marR="0" lvl="0" indent="0" algn="l" defTabSz="914400" rtl="0" eaLnBrk="1" fontAlgn="base" latinLnBrk="0" hangingPunct="1">
              <a:lnSpc>
                <a:spcPct val="114000"/>
              </a:lnSpc>
              <a:spcBef>
                <a:spcPts val="0"/>
              </a:spcBef>
              <a:spcAft>
                <a:spcPct val="0"/>
              </a:spcAft>
              <a:buClr>
                <a:schemeClr val="tx2"/>
              </a:buClr>
              <a:buSzPct val="100000"/>
              <a:buFontTx/>
              <a:buNone/>
              <a:tabLst/>
              <a:defRPr/>
            </a:pPr>
            <a:r>
              <a:rPr lang="cs-CZ" noProof="0" dirty="0"/>
              <a:t>Kliknutím vložíte text</a:t>
            </a:r>
          </a:p>
        </p:txBody>
      </p:sp>
    </p:spTree>
  </p:cSld>
  <p:clrMap bg1="lt1" tx1="dk1" bg2="lt2" tx2="dk2" accent1="accent1" accent2="accent2" accent3="accent3" accent4="accent4" accent5="accent5" accent6="accent6" hlink="hlink" folHlink="folHlink"/>
  <p:sldLayoutIdLst>
    <p:sldLayoutId id="2147483678" r:id="rId1"/>
    <p:sldLayoutId id="2147483684" r:id="rId2"/>
    <p:sldLayoutId id="2147483685" r:id="rId3"/>
    <p:sldLayoutId id="2147483674" r:id="rId4"/>
    <p:sldLayoutId id="2147483688" r:id="rId5"/>
    <p:sldLayoutId id="2147483698" r:id="rId6"/>
    <p:sldLayoutId id="2147483673" r:id="rId7"/>
    <p:sldLayoutId id="2147483675" r:id="rId8"/>
    <p:sldLayoutId id="2147483695" r:id="rId9"/>
    <p:sldLayoutId id="2147483677" r:id="rId10"/>
    <p:sldLayoutId id="2147483686" r:id="rId11"/>
    <p:sldLayoutId id="2147483697" r:id="rId12"/>
    <p:sldLayoutId id="2147483690" r:id="rId13"/>
    <p:sldLayoutId id="2147483696" r:id="rId14"/>
    <p:sldLayoutId id="2147483694" r:id="rId15"/>
    <p:sldLayoutId id="2147483692" r:id="rId16"/>
    <p:sldLayoutId id="2147483693" r:id="rId17"/>
  </p:sldLayoutIdLst>
  <p:hf hdr="0" dt="0"/>
  <p:txStyles>
    <p:title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0" marR="0" indent="0" algn="l" defTabSz="914400" rtl="0" eaLnBrk="1" fontAlgn="base" latinLnBrk="0" hangingPunct="1">
        <a:lnSpc>
          <a:spcPct val="114000"/>
        </a:lnSpc>
        <a:spcBef>
          <a:spcPts val="0"/>
        </a:spcBef>
        <a:spcAft>
          <a:spcPct val="0"/>
        </a:spcAft>
        <a:buClr>
          <a:schemeClr val="tx2"/>
        </a:buClr>
        <a:buSzPct val="100000"/>
        <a:buFontTx/>
        <a:buNone/>
        <a:tabLst/>
        <a:defRPr sz="28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19"/>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35" userDrawn="1">
          <p15:clr>
            <a:srgbClr val="F26B43"/>
          </p15:clr>
        </p15:guide>
        <p15:guide id="2" pos="43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číslo snímky 2">
            <a:extLst>
              <a:ext uri="{FF2B5EF4-FFF2-40B4-BE49-F238E27FC236}">
                <a16:creationId xmlns:a16="http://schemas.microsoft.com/office/drawing/2014/main" id="{9DAF3088-3E4D-9845-B71B-E817345CD820}"/>
              </a:ext>
            </a:extLst>
          </p:cNvPr>
          <p:cNvSpPr>
            <a:spLocks noGrp="1"/>
          </p:cNvSpPr>
          <p:nvPr>
            <p:ph type="sldNum" sz="quarter" idx="11"/>
          </p:nvPr>
        </p:nvSpPr>
        <p:spPr/>
        <p:txBody>
          <a:bodyPr/>
          <a:lstStyle/>
          <a:p>
            <a:fld id="{0DE708CC-0C3F-4567-9698-B54C0F35BD31}" type="slidenum">
              <a:rPr lang="cs-CZ" altLang="cs-CZ" noProof="0" smtClean="0"/>
              <a:pPr/>
              <a:t>1</a:t>
            </a:fld>
            <a:endParaRPr lang="cs-CZ" altLang="cs-CZ" noProof="0" dirty="0"/>
          </a:p>
        </p:txBody>
      </p:sp>
      <p:sp>
        <p:nvSpPr>
          <p:cNvPr id="4" name="Nadpis 3">
            <a:extLst>
              <a:ext uri="{FF2B5EF4-FFF2-40B4-BE49-F238E27FC236}">
                <a16:creationId xmlns:a16="http://schemas.microsoft.com/office/drawing/2014/main" id="{2491EF5B-3067-7546-837B-2D005F3ED499}"/>
              </a:ext>
            </a:extLst>
          </p:cNvPr>
          <p:cNvSpPr>
            <a:spLocks noGrp="1"/>
          </p:cNvSpPr>
          <p:nvPr>
            <p:ph type="title"/>
          </p:nvPr>
        </p:nvSpPr>
        <p:spPr/>
        <p:txBody>
          <a:bodyPr/>
          <a:lstStyle/>
          <a:p>
            <a:r>
              <a:rPr lang="cs-CZ" dirty="0"/>
              <a:t>Padesát odstínů pravdy</a:t>
            </a:r>
          </a:p>
        </p:txBody>
      </p:sp>
      <p:sp>
        <p:nvSpPr>
          <p:cNvPr id="5" name="Podnadpis 4">
            <a:extLst>
              <a:ext uri="{FF2B5EF4-FFF2-40B4-BE49-F238E27FC236}">
                <a16:creationId xmlns:a16="http://schemas.microsoft.com/office/drawing/2014/main" id="{BDA74EBB-06F9-2F42-BBA7-49358111EC86}"/>
              </a:ext>
            </a:extLst>
          </p:cNvPr>
          <p:cNvSpPr>
            <a:spLocks noGrp="1"/>
          </p:cNvSpPr>
          <p:nvPr>
            <p:ph type="subTitle" idx="1"/>
          </p:nvPr>
        </p:nvSpPr>
        <p:spPr>
          <a:xfrm>
            <a:off x="398502" y="3852093"/>
            <a:ext cx="11361600" cy="698497"/>
          </a:xfrm>
        </p:spPr>
        <p:txBody>
          <a:bodyPr/>
          <a:lstStyle/>
          <a:p>
            <a:endParaRPr lang="cs-CZ" dirty="0"/>
          </a:p>
          <a:p>
            <a:r>
              <a:rPr lang="cs-CZ" b="1" dirty="0" err="1"/>
              <a:t>Křížácké</a:t>
            </a:r>
            <a:r>
              <a:rPr lang="cs-CZ" b="1" dirty="0"/>
              <a:t> výpravy</a:t>
            </a:r>
          </a:p>
          <a:p>
            <a:r>
              <a:rPr lang="cs-CZ" dirty="0"/>
              <a:t>Mobilizace mas a církevní propaganda  </a:t>
            </a:r>
          </a:p>
        </p:txBody>
      </p:sp>
    </p:spTree>
    <p:extLst>
      <p:ext uri="{BB962C8B-B14F-4D97-AF65-F5344CB8AC3E}">
        <p14:creationId xmlns:p14="http://schemas.microsoft.com/office/powerpoint/2010/main" val="32633424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hteck 2"/>
          <p:cNvSpPr/>
          <p:nvPr/>
        </p:nvSpPr>
        <p:spPr>
          <a:xfrm>
            <a:off x="62719" y="97314"/>
            <a:ext cx="6881546" cy="738664"/>
          </a:xfrm>
          <a:prstGeom prst="rect">
            <a:avLst/>
          </a:prstGeom>
        </p:spPr>
        <p:txBody>
          <a:bodyPr wrap="square">
            <a:spAutoFit/>
          </a:bodyPr>
          <a:lstStyle/>
          <a:p>
            <a:r>
              <a:rPr lang="cs-CZ" b="1" dirty="0">
                <a:solidFill>
                  <a:schemeClr val="tx2">
                    <a:lumMod val="50000"/>
                  </a:schemeClr>
                </a:solidFill>
                <a:latin typeface="+mn-lt"/>
              </a:rPr>
              <a:t>I. Křižácké výpravy </a:t>
            </a:r>
          </a:p>
          <a:p>
            <a:r>
              <a:rPr lang="cs-CZ" sz="1800" b="1" dirty="0">
                <a:solidFill>
                  <a:srgbClr val="0070C0"/>
                </a:solidFill>
                <a:latin typeface="+mj-lt"/>
              </a:rPr>
              <a:t>(Znovudobytí) Levanty - Motivace, fáze, aktéři, instituce</a:t>
            </a:r>
          </a:p>
        </p:txBody>
      </p:sp>
      <p:pic>
        <p:nvPicPr>
          <p:cNvPr id="6" name="Obrázek 5"/>
          <p:cNvPicPr>
            <a:picLocks noChangeAspect="1"/>
          </p:cNvPicPr>
          <p:nvPr/>
        </p:nvPicPr>
        <p:blipFill>
          <a:blip r:embed="rId2"/>
          <a:stretch>
            <a:fillRect/>
          </a:stretch>
        </p:blipFill>
        <p:spPr>
          <a:xfrm>
            <a:off x="2555534" y="1138126"/>
            <a:ext cx="9374798" cy="3111635"/>
          </a:xfrm>
          <a:prstGeom prst="rect">
            <a:avLst/>
          </a:prstGeom>
        </p:spPr>
      </p:pic>
      <p:sp>
        <p:nvSpPr>
          <p:cNvPr id="2" name="Obdélník 1"/>
          <p:cNvSpPr/>
          <p:nvPr/>
        </p:nvSpPr>
        <p:spPr>
          <a:xfrm>
            <a:off x="177086" y="903542"/>
            <a:ext cx="3877985" cy="369332"/>
          </a:xfrm>
          <a:prstGeom prst="rect">
            <a:avLst/>
          </a:prstGeom>
          <a:solidFill>
            <a:schemeClr val="accent1">
              <a:lumMod val="50000"/>
            </a:schemeClr>
          </a:solidFill>
        </p:spPr>
        <p:txBody>
          <a:bodyPr wrap="none">
            <a:spAutoFit/>
          </a:bodyPr>
          <a:lstStyle/>
          <a:p>
            <a:r>
              <a:rPr lang="cs-CZ" sz="1800" b="1" dirty="0">
                <a:solidFill>
                  <a:srgbClr val="FFFF00"/>
                </a:solidFill>
                <a:latin typeface="+mn-lt"/>
              </a:rPr>
              <a:t>První křížová výprava (1095-1099)</a:t>
            </a:r>
          </a:p>
        </p:txBody>
      </p:sp>
      <p:pic>
        <p:nvPicPr>
          <p:cNvPr id="8" name="Obrázek 7"/>
          <p:cNvPicPr>
            <a:picLocks noChangeAspect="1"/>
          </p:cNvPicPr>
          <p:nvPr/>
        </p:nvPicPr>
        <p:blipFill>
          <a:blip r:embed="rId3"/>
          <a:stretch>
            <a:fillRect/>
          </a:stretch>
        </p:blipFill>
        <p:spPr>
          <a:xfrm>
            <a:off x="338546" y="4327918"/>
            <a:ext cx="10459092" cy="2159147"/>
          </a:xfrm>
          <a:prstGeom prst="rect">
            <a:avLst/>
          </a:prstGeom>
        </p:spPr>
      </p:pic>
      <p:sp>
        <p:nvSpPr>
          <p:cNvPr id="4" name="Obdélník 3"/>
          <p:cNvSpPr/>
          <p:nvPr/>
        </p:nvSpPr>
        <p:spPr>
          <a:xfrm>
            <a:off x="7510731" y="196826"/>
            <a:ext cx="4419601" cy="707886"/>
          </a:xfrm>
          <a:prstGeom prst="rect">
            <a:avLst/>
          </a:prstGeom>
          <a:solidFill>
            <a:srgbClr val="FFFF99"/>
          </a:solidFill>
        </p:spPr>
        <p:txBody>
          <a:bodyPr wrap="square">
            <a:spAutoFit/>
          </a:bodyPr>
          <a:lstStyle/>
          <a:p>
            <a:r>
              <a:rPr lang="cs-CZ" sz="2000" b="1" dirty="0">
                <a:solidFill>
                  <a:srgbClr val="FF0000"/>
                </a:solidFill>
                <a:latin typeface="+mn-lt"/>
              </a:rPr>
              <a:t>Robert z Remeše</a:t>
            </a:r>
            <a:endParaRPr lang="cs-CZ" sz="2000" b="1" dirty="0">
              <a:latin typeface="+mn-lt"/>
            </a:endParaRPr>
          </a:p>
          <a:p>
            <a:r>
              <a:rPr lang="cs-CZ" sz="2000" b="1" dirty="0" err="1">
                <a:latin typeface="+mn-lt"/>
              </a:rPr>
              <a:t>Historia</a:t>
            </a:r>
            <a:r>
              <a:rPr lang="cs-CZ" sz="2000" b="1" dirty="0">
                <a:latin typeface="+mn-lt"/>
              </a:rPr>
              <a:t> </a:t>
            </a:r>
            <a:r>
              <a:rPr lang="cs-CZ" sz="2000" b="1" dirty="0" err="1">
                <a:latin typeface="+mn-lt"/>
              </a:rPr>
              <a:t>Iherosolimitana</a:t>
            </a:r>
            <a:r>
              <a:rPr lang="cs-CZ" sz="2000" b="1" dirty="0">
                <a:latin typeface="+mn-lt"/>
              </a:rPr>
              <a:t> (1101-07)</a:t>
            </a:r>
            <a:endParaRPr lang="cs-CZ" sz="2000" dirty="0">
              <a:latin typeface="+mn-lt"/>
            </a:endParaRPr>
          </a:p>
        </p:txBody>
      </p:sp>
      <p:sp>
        <p:nvSpPr>
          <p:cNvPr id="9" name="Obdélník 8"/>
          <p:cNvSpPr/>
          <p:nvPr/>
        </p:nvSpPr>
        <p:spPr bwMode="auto">
          <a:xfrm>
            <a:off x="338546" y="4424224"/>
            <a:ext cx="10220185" cy="699867"/>
          </a:xfrm>
          <a:prstGeom prst="rect">
            <a:avLst/>
          </a:prstGeom>
          <a:solidFill>
            <a:schemeClr val="accent4">
              <a:lumMod val="75000"/>
              <a:alpha val="40000"/>
            </a:schemeClr>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400" b="0" i="0" u="none" strike="noStrike" cap="none" normalizeH="0" baseline="0">
              <a:ln>
                <a:noFill/>
              </a:ln>
              <a:solidFill>
                <a:schemeClr val="tx1"/>
              </a:solidFill>
              <a:effectLst/>
              <a:latin typeface="Tahoma" pitchFamily="34" charset="0"/>
            </a:endParaRPr>
          </a:p>
        </p:txBody>
      </p:sp>
      <p:sp>
        <p:nvSpPr>
          <p:cNvPr id="10" name="Ovál 30">
            <a:extLst>
              <a:ext uri="{FF2B5EF4-FFF2-40B4-BE49-F238E27FC236}">
                <a16:creationId xmlns:a16="http://schemas.microsoft.com/office/drawing/2014/main" id="{E250DDEE-0F8B-C378-A33F-D3446E23289F}"/>
              </a:ext>
            </a:extLst>
          </p:cNvPr>
          <p:cNvSpPr/>
          <p:nvPr/>
        </p:nvSpPr>
        <p:spPr bwMode="auto">
          <a:xfrm>
            <a:off x="390224" y="1505779"/>
            <a:ext cx="1952172" cy="818642"/>
          </a:xfrm>
          <a:prstGeom prst="ellipse">
            <a:avLst/>
          </a:prstGeom>
          <a:solidFill>
            <a:srgbClr val="660033"/>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a:lstStyle>
          <a:p>
            <a:pPr marL="0" marR="0" indent="0" algn="ctr" defTabSz="914400" rtl="0" eaLnBrk="1" fontAlgn="base" latinLnBrk="0" hangingPunct="1">
              <a:lnSpc>
                <a:spcPct val="100000"/>
              </a:lnSpc>
              <a:spcBef>
                <a:spcPct val="0"/>
              </a:spcBef>
              <a:spcAft>
                <a:spcPct val="0"/>
              </a:spcAft>
              <a:buClrTx/>
              <a:buSzTx/>
              <a:buFontTx/>
              <a:buNone/>
              <a:tabLst/>
            </a:pPr>
            <a:r>
              <a:rPr lang="cs-CZ" sz="1600" b="1" dirty="0">
                <a:solidFill>
                  <a:srgbClr val="FFFFCC"/>
                </a:solidFill>
                <a:latin typeface="+mj-lt"/>
              </a:rPr>
              <a:t>Rétorické </a:t>
            </a:r>
          </a:p>
          <a:p>
            <a:pPr marL="0" marR="0" indent="0" algn="ctr" defTabSz="914400" rtl="0" eaLnBrk="1" fontAlgn="base" latinLnBrk="0" hangingPunct="1">
              <a:lnSpc>
                <a:spcPct val="100000"/>
              </a:lnSpc>
              <a:spcBef>
                <a:spcPct val="0"/>
              </a:spcBef>
              <a:spcAft>
                <a:spcPct val="0"/>
              </a:spcAft>
              <a:buClrTx/>
              <a:buSzTx/>
              <a:buFontTx/>
              <a:buNone/>
              <a:tabLst/>
            </a:pPr>
            <a:r>
              <a:rPr lang="cs-CZ" sz="1600" b="1" dirty="0">
                <a:solidFill>
                  <a:srgbClr val="FFFFCC"/>
                </a:solidFill>
                <a:latin typeface="+mj-lt"/>
              </a:rPr>
              <a:t>Strategie?</a:t>
            </a:r>
            <a:endParaRPr kumimoji="0" lang="cs-CZ" sz="1600" b="1" i="0" u="none" strike="noStrike" cap="none" normalizeH="0" baseline="0" dirty="0">
              <a:ln>
                <a:noFill/>
              </a:ln>
              <a:solidFill>
                <a:srgbClr val="FFFFCC"/>
              </a:solidFill>
              <a:effectLst/>
              <a:latin typeface="+mj-lt"/>
            </a:endParaRPr>
          </a:p>
        </p:txBody>
      </p:sp>
      <p:sp>
        <p:nvSpPr>
          <p:cNvPr id="11" name="Obdélník 10"/>
          <p:cNvSpPr/>
          <p:nvPr/>
        </p:nvSpPr>
        <p:spPr bwMode="auto">
          <a:xfrm>
            <a:off x="2759694" y="1340438"/>
            <a:ext cx="8903219" cy="1420015"/>
          </a:xfrm>
          <a:prstGeom prst="rect">
            <a:avLst/>
          </a:prstGeom>
          <a:solidFill>
            <a:schemeClr val="accent4">
              <a:lumMod val="75000"/>
              <a:alpha val="40000"/>
            </a:schemeClr>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400" b="0" i="0" u="none" strike="noStrike" cap="none" normalizeH="0" baseline="0">
              <a:ln>
                <a:noFill/>
              </a:ln>
              <a:solidFill>
                <a:schemeClr val="tx1"/>
              </a:solidFill>
              <a:effectLst/>
              <a:latin typeface="Tahoma" pitchFamily="34" charset="0"/>
            </a:endParaRPr>
          </a:p>
        </p:txBody>
      </p:sp>
      <p:sp>
        <p:nvSpPr>
          <p:cNvPr id="12" name="Čárový bublinový popisek 1 11"/>
          <p:cNvSpPr/>
          <p:nvPr/>
        </p:nvSpPr>
        <p:spPr bwMode="auto">
          <a:xfrm>
            <a:off x="556258" y="2352296"/>
            <a:ext cx="1032720" cy="612648"/>
          </a:xfrm>
          <a:prstGeom prst="borderCallout1">
            <a:avLst>
              <a:gd name="adj1" fmla="val 51586"/>
              <a:gd name="adj2" fmla="val 99069"/>
              <a:gd name="adj3" fmla="val -60584"/>
              <a:gd name="adj4" fmla="val 216766"/>
            </a:avLst>
          </a:prstGeom>
          <a:solidFill>
            <a:schemeClr val="accent1">
              <a:lumMod val="60000"/>
              <a:lumOff val="4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cs-CZ" sz="1200" b="1" i="0" u="none" strike="noStrike" cap="none" normalizeH="0" baseline="0" dirty="0">
                <a:ln>
                  <a:noFill/>
                </a:ln>
                <a:solidFill>
                  <a:srgbClr val="FFFF00"/>
                </a:solidFill>
                <a:effectLst/>
                <a:latin typeface="+mj-lt"/>
              </a:rPr>
              <a:t>Apel; chvála </a:t>
            </a:r>
          </a:p>
          <a:p>
            <a:pPr marL="0" marR="0" indent="0" algn="l" defTabSz="914400" rtl="0" eaLnBrk="1" fontAlgn="base" latinLnBrk="0" hangingPunct="1">
              <a:lnSpc>
                <a:spcPct val="100000"/>
              </a:lnSpc>
              <a:spcBef>
                <a:spcPct val="0"/>
              </a:spcBef>
              <a:spcAft>
                <a:spcPct val="0"/>
              </a:spcAft>
              <a:buClrTx/>
              <a:buSzTx/>
              <a:buFontTx/>
              <a:buNone/>
              <a:tabLst/>
            </a:pPr>
            <a:r>
              <a:rPr kumimoji="0" lang="cs-CZ" sz="1200" b="1" i="0" u="none" strike="noStrike" cap="none" normalizeH="0" baseline="0" dirty="0">
                <a:ln>
                  <a:noFill/>
                </a:ln>
                <a:solidFill>
                  <a:srgbClr val="FFFF00"/>
                </a:solidFill>
                <a:effectLst/>
                <a:latin typeface="+mj-lt"/>
              </a:rPr>
              <a:t>Franského</a:t>
            </a:r>
          </a:p>
          <a:p>
            <a:pPr marL="0" marR="0" indent="0" algn="l" defTabSz="914400" rtl="0" eaLnBrk="1" fontAlgn="base" latinLnBrk="0" hangingPunct="1">
              <a:lnSpc>
                <a:spcPct val="100000"/>
              </a:lnSpc>
              <a:spcBef>
                <a:spcPct val="0"/>
              </a:spcBef>
              <a:spcAft>
                <a:spcPct val="0"/>
              </a:spcAft>
              <a:buClrTx/>
              <a:buSzTx/>
              <a:buFontTx/>
              <a:buNone/>
              <a:tabLst/>
            </a:pPr>
            <a:r>
              <a:rPr kumimoji="0" lang="cs-CZ" sz="1200" b="1" i="0" u="none" strike="noStrike" cap="none" normalizeH="0" baseline="0" dirty="0">
                <a:ln>
                  <a:noFill/>
                </a:ln>
                <a:solidFill>
                  <a:srgbClr val="FFFF00"/>
                </a:solidFill>
                <a:effectLst/>
                <a:latin typeface="+mj-lt"/>
              </a:rPr>
              <a:t> ‚národa</a:t>
            </a:r>
            <a:r>
              <a:rPr kumimoji="0" lang="cs-CZ" sz="1200" b="0" i="0" u="none" strike="noStrike" cap="none" normalizeH="0" baseline="0" dirty="0">
                <a:ln>
                  <a:noFill/>
                </a:ln>
                <a:solidFill>
                  <a:srgbClr val="FFFF00"/>
                </a:solidFill>
                <a:effectLst/>
                <a:latin typeface="+mj-lt"/>
              </a:rPr>
              <a:t>‘</a:t>
            </a:r>
          </a:p>
        </p:txBody>
      </p:sp>
      <p:sp>
        <p:nvSpPr>
          <p:cNvPr id="13" name="Čárový bublinový popisek 1 12"/>
          <p:cNvSpPr/>
          <p:nvPr/>
        </p:nvSpPr>
        <p:spPr bwMode="auto">
          <a:xfrm>
            <a:off x="467352" y="3194809"/>
            <a:ext cx="1121626" cy="816474"/>
          </a:xfrm>
          <a:prstGeom prst="borderCallout1">
            <a:avLst>
              <a:gd name="adj1" fmla="val 51586"/>
              <a:gd name="adj2" fmla="val 99069"/>
              <a:gd name="adj3" fmla="val 150949"/>
              <a:gd name="adj4" fmla="val 213475"/>
            </a:avLst>
          </a:prstGeom>
          <a:solidFill>
            <a:schemeClr val="accent1">
              <a:lumMod val="60000"/>
              <a:lumOff val="4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cs-CZ" sz="1200" b="1" i="0" u="none" strike="noStrike" cap="none" normalizeH="0" baseline="0" dirty="0">
                <a:ln>
                  <a:noFill/>
                </a:ln>
                <a:solidFill>
                  <a:srgbClr val="FFFF00"/>
                </a:solidFill>
                <a:effectLst/>
                <a:latin typeface="+mj-lt"/>
              </a:rPr>
              <a:t>Zastrašení</a:t>
            </a:r>
          </a:p>
          <a:p>
            <a:pPr marL="0" marR="0" indent="0" algn="l" defTabSz="914400" rtl="0" eaLnBrk="1" fontAlgn="base" latinLnBrk="0" hangingPunct="1">
              <a:lnSpc>
                <a:spcPct val="100000"/>
              </a:lnSpc>
              <a:spcBef>
                <a:spcPct val="0"/>
              </a:spcBef>
              <a:spcAft>
                <a:spcPct val="0"/>
              </a:spcAft>
              <a:buClrTx/>
              <a:buSzTx/>
              <a:buFontTx/>
              <a:buNone/>
              <a:tabLst/>
            </a:pPr>
            <a:r>
              <a:rPr kumimoji="0" lang="cs-CZ" sz="1200" b="1" i="0" u="none" strike="noStrike" cap="none" normalizeH="0" baseline="0" dirty="0">
                <a:ln>
                  <a:noFill/>
                </a:ln>
                <a:solidFill>
                  <a:srgbClr val="FFFF00"/>
                </a:solidFill>
                <a:effectLst/>
                <a:latin typeface="+mj-lt"/>
              </a:rPr>
              <a:t>krutostmi </a:t>
            </a:r>
          </a:p>
          <a:p>
            <a:pPr marL="0" marR="0" indent="0" algn="l" defTabSz="914400" rtl="0" eaLnBrk="1" fontAlgn="base" latinLnBrk="0" hangingPunct="1">
              <a:lnSpc>
                <a:spcPct val="100000"/>
              </a:lnSpc>
              <a:spcBef>
                <a:spcPct val="0"/>
              </a:spcBef>
              <a:spcAft>
                <a:spcPct val="0"/>
              </a:spcAft>
              <a:buClrTx/>
              <a:buSzTx/>
              <a:buFontTx/>
              <a:buNone/>
              <a:tabLst/>
            </a:pPr>
            <a:r>
              <a:rPr kumimoji="0" lang="cs-CZ" sz="1200" b="1" i="0" u="none" strike="noStrike" cap="none" normalizeH="0" baseline="0" dirty="0">
                <a:ln>
                  <a:noFill/>
                </a:ln>
                <a:solidFill>
                  <a:srgbClr val="FFFF00"/>
                </a:solidFill>
                <a:effectLst/>
                <a:latin typeface="+mj-lt"/>
              </a:rPr>
              <a:t>nepřítele</a:t>
            </a:r>
            <a:endParaRPr kumimoji="0" lang="cs-CZ" sz="1200" b="0" i="0" u="none" strike="noStrike" cap="none" normalizeH="0" baseline="0" dirty="0">
              <a:ln>
                <a:noFill/>
              </a:ln>
              <a:solidFill>
                <a:srgbClr val="FFFF00"/>
              </a:solidFill>
              <a:effectLst/>
              <a:latin typeface="+mj-lt"/>
            </a:endParaRPr>
          </a:p>
        </p:txBody>
      </p:sp>
    </p:spTree>
    <p:extLst>
      <p:ext uri="{BB962C8B-B14F-4D97-AF65-F5344CB8AC3E}">
        <p14:creationId xmlns:p14="http://schemas.microsoft.com/office/powerpoint/2010/main" val="2419225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hteck 2"/>
          <p:cNvSpPr/>
          <p:nvPr/>
        </p:nvSpPr>
        <p:spPr>
          <a:xfrm>
            <a:off x="62719" y="97314"/>
            <a:ext cx="6881546" cy="738664"/>
          </a:xfrm>
          <a:prstGeom prst="rect">
            <a:avLst/>
          </a:prstGeom>
        </p:spPr>
        <p:txBody>
          <a:bodyPr wrap="square">
            <a:spAutoFit/>
          </a:bodyPr>
          <a:lstStyle/>
          <a:p>
            <a:r>
              <a:rPr lang="cs-CZ" b="1" dirty="0">
                <a:solidFill>
                  <a:schemeClr val="tx2">
                    <a:lumMod val="50000"/>
                  </a:schemeClr>
                </a:solidFill>
                <a:latin typeface="+mn-lt"/>
              </a:rPr>
              <a:t>I. Křižácké výpravy </a:t>
            </a:r>
          </a:p>
          <a:p>
            <a:r>
              <a:rPr lang="cs-CZ" sz="1800" b="1" dirty="0">
                <a:solidFill>
                  <a:srgbClr val="0070C0"/>
                </a:solidFill>
                <a:latin typeface="+mj-lt"/>
              </a:rPr>
              <a:t>(Znovudobytí) Levanty - Motivace, fáze, aktéři, instituce</a:t>
            </a:r>
          </a:p>
        </p:txBody>
      </p:sp>
      <p:pic>
        <p:nvPicPr>
          <p:cNvPr id="4" name="Obrázek 3"/>
          <p:cNvPicPr>
            <a:picLocks noChangeAspect="1"/>
          </p:cNvPicPr>
          <p:nvPr/>
        </p:nvPicPr>
        <p:blipFill rotWithShape="1">
          <a:blip r:embed="rId2"/>
          <a:srcRect b="41849"/>
          <a:stretch/>
        </p:blipFill>
        <p:spPr>
          <a:xfrm>
            <a:off x="177086" y="1228300"/>
            <a:ext cx="10100321" cy="2356914"/>
          </a:xfrm>
          <a:prstGeom prst="rect">
            <a:avLst/>
          </a:prstGeom>
        </p:spPr>
      </p:pic>
      <p:sp>
        <p:nvSpPr>
          <p:cNvPr id="5" name="Obdélník 4"/>
          <p:cNvSpPr/>
          <p:nvPr/>
        </p:nvSpPr>
        <p:spPr>
          <a:xfrm>
            <a:off x="7510731" y="196826"/>
            <a:ext cx="4419601" cy="707886"/>
          </a:xfrm>
          <a:prstGeom prst="rect">
            <a:avLst/>
          </a:prstGeom>
          <a:solidFill>
            <a:srgbClr val="FFFF99"/>
          </a:solidFill>
        </p:spPr>
        <p:txBody>
          <a:bodyPr wrap="square">
            <a:spAutoFit/>
          </a:bodyPr>
          <a:lstStyle/>
          <a:p>
            <a:r>
              <a:rPr lang="cs-CZ" sz="2000" b="1" dirty="0">
                <a:solidFill>
                  <a:srgbClr val="FF0000"/>
                </a:solidFill>
                <a:latin typeface="+mn-lt"/>
              </a:rPr>
              <a:t>Robert z Remeše</a:t>
            </a:r>
            <a:endParaRPr lang="cs-CZ" sz="2000" b="1" dirty="0">
              <a:latin typeface="+mn-lt"/>
            </a:endParaRPr>
          </a:p>
          <a:p>
            <a:r>
              <a:rPr lang="cs-CZ" sz="2000" b="1" dirty="0" err="1">
                <a:latin typeface="+mn-lt"/>
              </a:rPr>
              <a:t>Historia</a:t>
            </a:r>
            <a:r>
              <a:rPr lang="cs-CZ" sz="2000" b="1" dirty="0">
                <a:latin typeface="+mn-lt"/>
              </a:rPr>
              <a:t> </a:t>
            </a:r>
            <a:r>
              <a:rPr lang="cs-CZ" sz="2000" b="1" dirty="0" err="1">
                <a:latin typeface="+mn-lt"/>
              </a:rPr>
              <a:t>Iherosolimitana</a:t>
            </a:r>
            <a:r>
              <a:rPr lang="cs-CZ" sz="2000" b="1" dirty="0">
                <a:latin typeface="+mn-lt"/>
              </a:rPr>
              <a:t> (1101-07)</a:t>
            </a:r>
            <a:endParaRPr lang="cs-CZ" sz="2000" dirty="0">
              <a:latin typeface="+mn-lt"/>
            </a:endParaRPr>
          </a:p>
        </p:txBody>
      </p:sp>
      <p:pic>
        <p:nvPicPr>
          <p:cNvPr id="6" name="Obrázek 5"/>
          <p:cNvPicPr>
            <a:picLocks noChangeAspect="1"/>
          </p:cNvPicPr>
          <p:nvPr/>
        </p:nvPicPr>
        <p:blipFill rotWithShape="1">
          <a:blip r:embed="rId3"/>
          <a:srcRect b="56678"/>
          <a:stretch/>
        </p:blipFill>
        <p:spPr>
          <a:xfrm>
            <a:off x="362308" y="3481702"/>
            <a:ext cx="10930370" cy="1336056"/>
          </a:xfrm>
          <a:prstGeom prst="rect">
            <a:avLst/>
          </a:prstGeom>
          <a:solidFill>
            <a:schemeClr val="bg1"/>
          </a:solidFill>
        </p:spPr>
      </p:pic>
      <p:sp>
        <p:nvSpPr>
          <p:cNvPr id="3" name="Obdélník 2"/>
          <p:cNvSpPr/>
          <p:nvPr/>
        </p:nvSpPr>
        <p:spPr bwMode="auto">
          <a:xfrm>
            <a:off x="539394" y="3480402"/>
            <a:ext cx="5223050" cy="395340"/>
          </a:xfrm>
          <a:prstGeom prst="rect">
            <a:avLst/>
          </a:prstGeom>
          <a:solidFill>
            <a:schemeClr val="bg1"/>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800" b="0" i="0" u="none" strike="noStrike" cap="none" normalizeH="0" baseline="0" dirty="0" err="1">
              <a:ln>
                <a:noFill/>
              </a:ln>
              <a:solidFill>
                <a:schemeClr val="bg1"/>
              </a:solidFill>
              <a:effectLst/>
              <a:latin typeface="+mn-lt"/>
            </a:endParaRPr>
          </a:p>
        </p:txBody>
      </p:sp>
      <p:sp>
        <p:nvSpPr>
          <p:cNvPr id="8" name="Obdélník 7"/>
          <p:cNvSpPr/>
          <p:nvPr/>
        </p:nvSpPr>
        <p:spPr bwMode="auto">
          <a:xfrm>
            <a:off x="8835131" y="4449596"/>
            <a:ext cx="2085910" cy="438470"/>
          </a:xfrm>
          <a:prstGeom prst="rect">
            <a:avLst/>
          </a:prstGeom>
          <a:solidFill>
            <a:schemeClr val="bg1"/>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800" b="0" i="0" u="none" strike="noStrike" cap="none" normalizeH="0" baseline="0" dirty="0" err="1">
              <a:ln>
                <a:noFill/>
              </a:ln>
              <a:solidFill>
                <a:schemeClr val="bg1"/>
              </a:solidFill>
              <a:effectLst/>
              <a:latin typeface="+mn-lt"/>
            </a:endParaRPr>
          </a:p>
        </p:txBody>
      </p:sp>
      <p:sp>
        <p:nvSpPr>
          <p:cNvPr id="2" name="Obdélník 1"/>
          <p:cNvSpPr/>
          <p:nvPr/>
        </p:nvSpPr>
        <p:spPr>
          <a:xfrm>
            <a:off x="177086" y="903542"/>
            <a:ext cx="3877985" cy="369332"/>
          </a:xfrm>
          <a:prstGeom prst="rect">
            <a:avLst/>
          </a:prstGeom>
          <a:solidFill>
            <a:schemeClr val="accent1">
              <a:lumMod val="50000"/>
            </a:schemeClr>
          </a:solidFill>
        </p:spPr>
        <p:txBody>
          <a:bodyPr wrap="none">
            <a:spAutoFit/>
          </a:bodyPr>
          <a:lstStyle/>
          <a:p>
            <a:r>
              <a:rPr lang="cs-CZ" sz="1800" b="1" dirty="0">
                <a:solidFill>
                  <a:srgbClr val="FFFF00"/>
                </a:solidFill>
                <a:latin typeface="+mn-lt"/>
              </a:rPr>
              <a:t>První křížová výprava (1095-1099)</a:t>
            </a:r>
          </a:p>
        </p:txBody>
      </p:sp>
      <p:sp>
        <p:nvSpPr>
          <p:cNvPr id="9" name="Obdélník 8"/>
          <p:cNvSpPr/>
          <p:nvPr/>
        </p:nvSpPr>
        <p:spPr bwMode="auto">
          <a:xfrm>
            <a:off x="301165" y="1358845"/>
            <a:ext cx="9619212" cy="1257175"/>
          </a:xfrm>
          <a:prstGeom prst="rect">
            <a:avLst/>
          </a:prstGeom>
          <a:solidFill>
            <a:schemeClr val="accent4">
              <a:lumMod val="75000"/>
              <a:alpha val="40000"/>
            </a:schemeClr>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400" b="0" i="0" u="none" strike="noStrike" cap="none" normalizeH="0" baseline="0">
              <a:ln>
                <a:noFill/>
              </a:ln>
              <a:solidFill>
                <a:schemeClr val="tx1"/>
              </a:solidFill>
              <a:effectLst/>
              <a:latin typeface="Tahoma" pitchFamily="34" charset="0"/>
            </a:endParaRPr>
          </a:p>
        </p:txBody>
      </p:sp>
      <p:sp>
        <p:nvSpPr>
          <p:cNvPr id="10" name="Obdélník 9"/>
          <p:cNvSpPr/>
          <p:nvPr/>
        </p:nvSpPr>
        <p:spPr bwMode="auto">
          <a:xfrm>
            <a:off x="539393" y="3527882"/>
            <a:ext cx="10245649" cy="921714"/>
          </a:xfrm>
          <a:prstGeom prst="rect">
            <a:avLst/>
          </a:prstGeom>
          <a:solidFill>
            <a:schemeClr val="accent4">
              <a:lumMod val="75000"/>
              <a:alpha val="40000"/>
            </a:schemeClr>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400" b="0" i="0" u="none" strike="noStrike" cap="none" normalizeH="0" baseline="0">
              <a:ln>
                <a:noFill/>
              </a:ln>
              <a:solidFill>
                <a:schemeClr val="tx1"/>
              </a:solidFill>
              <a:effectLst/>
              <a:latin typeface="Tahoma" pitchFamily="34" charset="0"/>
            </a:endParaRPr>
          </a:p>
        </p:txBody>
      </p:sp>
      <p:pic>
        <p:nvPicPr>
          <p:cNvPr id="12" name="Obrázek 11"/>
          <p:cNvPicPr>
            <a:picLocks noChangeAspect="1"/>
          </p:cNvPicPr>
          <p:nvPr/>
        </p:nvPicPr>
        <p:blipFill rotWithShape="1">
          <a:blip r:embed="rId3"/>
          <a:srcRect l="-96" t="52952" r="96" b="3858"/>
          <a:stretch/>
        </p:blipFill>
        <p:spPr>
          <a:xfrm>
            <a:off x="301164" y="4888066"/>
            <a:ext cx="10128171" cy="1201785"/>
          </a:xfrm>
          <a:prstGeom prst="rect">
            <a:avLst/>
          </a:prstGeom>
        </p:spPr>
      </p:pic>
      <p:sp>
        <p:nvSpPr>
          <p:cNvPr id="13" name="Obdélník 12"/>
          <p:cNvSpPr/>
          <p:nvPr/>
        </p:nvSpPr>
        <p:spPr bwMode="auto">
          <a:xfrm>
            <a:off x="177086" y="4817758"/>
            <a:ext cx="1015041" cy="438470"/>
          </a:xfrm>
          <a:prstGeom prst="rect">
            <a:avLst/>
          </a:prstGeom>
          <a:solidFill>
            <a:schemeClr val="bg1"/>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800" b="0" i="0" u="none" strike="noStrike" cap="none" normalizeH="0" baseline="0" dirty="0" err="1">
              <a:ln>
                <a:noFill/>
              </a:ln>
              <a:solidFill>
                <a:schemeClr val="bg1"/>
              </a:solidFill>
              <a:effectLst/>
              <a:latin typeface="+mn-lt"/>
            </a:endParaRPr>
          </a:p>
        </p:txBody>
      </p:sp>
      <p:sp>
        <p:nvSpPr>
          <p:cNvPr id="14" name="Obdélník 13"/>
          <p:cNvSpPr/>
          <p:nvPr/>
        </p:nvSpPr>
        <p:spPr bwMode="auto">
          <a:xfrm>
            <a:off x="429540" y="5221283"/>
            <a:ext cx="9490838" cy="921714"/>
          </a:xfrm>
          <a:prstGeom prst="rect">
            <a:avLst/>
          </a:prstGeom>
          <a:solidFill>
            <a:schemeClr val="accent4">
              <a:lumMod val="75000"/>
              <a:alpha val="40000"/>
            </a:schemeClr>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400" b="0" i="0" u="none" strike="noStrike" cap="none" normalizeH="0" baseline="0">
              <a:ln>
                <a:noFill/>
              </a:ln>
              <a:solidFill>
                <a:schemeClr val="tx1"/>
              </a:solidFill>
              <a:effectLst/>
              <a:latin typeface="Tahoma" pitchFamily="34" charset="0"/>
            </a:endParaRPr>
          </a:p>
        </p:txBody>
      </p:sp>
      <p:sp>
        <p:nvSpPr>
          <p:cNvPr id="15" name="Čárový bublinový popisek 1 14"/>
          <p:cNvSpPr/>
          <p:nvPr/>
        </p:nvSpPr>
        <p:spPr bwMode="auto">
          <a:xfrm>
            <a:off x="10299982" y="2772401"/>
            <a:ext cx="1659149" cy="732391"/>
          </a:xfrm>
          <a:prstGeom prst="borderCallout1">
            <a:avLst>
              <a:gd name="adj1" fmla="val 51586"/>
              <a:gd name="adj2" fmla="val -333"/>
              <a:gd name="adj3" fmla="val 103300"/>
              <a:gd name="adj4" fmla="val -50679"/>
            </a:avLst>
          </a:prstGeom>
          <a:solidFill>
            <a:schemeClr val="tx2">
              <a:lumMod val="60000"/>
              <a:lumOff val="4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cs-CZ" sz="1200" b="1" i="0" u="none" strike="noStrike" cap="none" normalizeH="0" baseline="0" dirty="0">
                <a:ln>
                  <a:noFill/>
                </a:ln>
                <a:solidFill>
                  <a:srgbClr val="FFFF00"/>
                </a:solidFill>
                <a:effectLst/>
                <a:latin typeface="+mj-lt"/>
              </a:rPr>
              <a:t>Kontrast:</a:t>
            </a:r>
            <a:r>
              <a:rPr kumimoji="0" lang="cs-CZ" sz="1200" b="1" i="0" u="none" strike="noStrike" cap="none" normalizeH="0" dirty="0">
                <a:ln>
                  <a:noFill/>
                </a:ln>
                <a:solidFill>
                  <a:srgbClr val="FFFF00"/>
                </a:solidFill>
                <a:effectLst/>
                <a:latin typeface="+mj-lt"/>
              </a:rPr>
              <a:t> sociální a </a:t>
            </a:r>
          </a:p>
          <a:p>
            <a:pPr marL="0" marR="0" indent="0" algn="l" defTabSz="914400" rtl="0" eaLnBrk="1" fontAlgn="base" latinLnBrk="0" hangingPunct="1">
              <a:lnSpc>
                <a:spcPct val="100000"/>
              </a:lnSpc>
              <a:spcBef>
                <a:spcPct val="0"/>
              </a:spcBef>
              <a:spcAft>
                <a:spcPct val="0"/>
              </a:spcAft>
              <a:buClrTx/>
              <a:buSzTx/>
              <a:buFontTx/>
              <a:buNone/>
              <a:tabLst/>
            </a:pPr>
            <a:r>
              <a:rPr kumimoji="0" lang="cs-CZ" sz="1200" b="1" i="0" u="none" strike="noStrike" cap="none" normalizeH="0" dirty="0">
                <a:ln>
                  <a:noFill/>
                </a:ln>
                <a:solidFill>
                  <a:srgbClr val="FFFF00"/>
                </a:solidFill>
                <a:effectLst/>
                <a:latin typeface="+mj-lt"/>
              </a:rPr>
              <a:t>morální </a:t>
            </a:r>
          </a:p>
          <a:p>
            <a:pPr marL="0" marR="0" indent="0" algn="l" defTabSz="914400" rtl="0" eaLnBrk="1" fontAlgn="base" latinLnBrk="0" hangingPunct="1">
              <a:lnSpc>
                <a:spcPct val="100000"/>
              </a:lnSpc>
              <a:spcBef>
                <a:spcPct val="0"/>
              </a:spcBef>
              <a:spcAft>
                <a:spcPct val="0"/>
              </a:spcAft>
              <a:buClrTx/>
              <a:buSzTx/>
              <a:buFontTx/>
              <a:buNone/>
              <a:tabLst/>
            </a:pPr>
            <a:r>
              <a:rPr lang="cs-CZ" sz="1200" b="1" dirty="0">
                <a:solidFill>
                  <a:srgbClr val="FFFF00"/>
                </a:solidFill>
                <a:latin typeface="+mj-lt"/>
              </a:rPr>
              <a:t>b</a:t>
            </a:r>
            <a:r>
              <a:rPr kumimoji="0" lang="cs-CZ" sz="1200" b="1" i="0" u="none" strike="noStrike" cap="none" normalizeH="0" dirty="0">
                <a:ln>
                  <a:noFill/>
                </a:ln>
                <a:solidFill>
                  <a:srgbClr val="FFFF00"/>
                </a:solidFill>
                <a:effectLst/>
                <a:latin typeface="+mj-lt"/>
              </a:rPr>
              <a:t>ída ve Francií</a:t>
            </a:r>
            <a:endParaRPr kumimoji="0" lang="cs-CZ" sz="1200" b="0" i="0" u="none" strike="noStrike" cap="none" normalizeH="0" baseline="0" dirty="0">
              <a:ln>
                <a:noFill/>
              </a:ln>
              <a:solidFill>
                <a:srgbClr val="FFFF00"/>
              </a:solidFill>
              <a:effectLst/>
              <a:latin typeface="+mj-lt"/>
            </a:endParaRPr>
          </a:p>
        </p:txBody>
      </p:sp>
      <p:sp>
        <p:nvSpPr>
          <p:cNvPr id="16" name="Čárový bublinový popisek 1 15"/>
          <p:cNvSpPr/>
          <p:nvPr/>
        </p:nvSpPr>
        <p:spPr bwMode="auto">
          <a:xfrm>
            <a:off x="10153291" y="1139408"/>
            <a:ext cx="1949569" cy="1299775"/>
          </a:xfrm>
          <a:prstGeom prst="borderCallout1">
            <a:avLst>
              <a:gd name="adj1" fmla="val 51586"/>
              <a:gd name="adj2" fmla="val -333"/>
              <a:gd name="adj3" fmla="val 75107"/>
              <a:gd name="adj4" fmla="val -16049"/>
            </a:avLst>
          </a:prstGeom>
          <a:solidFill>
            <a:schemeClr val="tx2">
              <a:lumMod val="60000"/>
              <a:lumOff val="4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r>
              <a:rPr lang="cs-CZ" sz="1200" b="1" dirty="0">
                <a:solidFill>
                  <a:srgbClr val="FFFF00"/>
                </a:solidFill>
                <a:latin typeface="+mn-lt"/>
              </a:rPr>
              <a:t>Chvála franského</a:t>
            </a:r>
          </a:p>
          <a:p>
            <a:r>
              <a:rPr lang="cs-CZ" sz="1200" b="1" dirty="0">
                <a:solidFill>
                  <a:srgbClr val="FFFF00"/>
                </a:solidFill>
                <a:latin typeface="+mn-lt"/>
              </a:rPr>
              <a:t> (Francouzského); </a:t>
            </a:r>
          </a:p>
          <a:p>
            <a:r>
              <a:rPr lang="cs-CZ" sz="1200" b="1" dirty="0">
                <a:solidFill>
                  <a:srgbClr val="FFFF00"/>
                </a:solidFill>
                <a:latin typeface="+mj-lt"/>
              </a:rPr>
              <a:t>hrdinství Karla Velikého</a:t>
            </a:r>
          </a:p>
          <a:p>
            <a:r>
              <a:rPr lang="cs-CZ" sz="1200" b="1" dirty="0">
                <a:solidFill>
                  <a:srgbClr val="FFFF00"/>
                </a:solidFill>
                <a:latin typeface="+mj-lt"/>
              </a:rPr>
              <a:t>Chvála franského</a:t>
            </a:r>
          </a:p>
          <a:p>
            <a:r>
              <a:rPr lang="cs-CZ" sz="1200" b="1" dirty="0">
                <a:solidFill>
                  <a:srgbClr val="FFFF00"/>
                </a:solidFill>
                <a:latin typeface="+mj-lt"/>
              </a:rPr>
              <a:t>(Francouzského)</a:t>
            </a:r>
          </a:p>
          <a:p>
            <a:r>
              <a:rPr lang="cs-CZ" sz="1200" b="1" dirty="0">
                <a:solidFill>
                  <a:srgbClr val="FFFF00"/>
                </a:solidFill>
                <a:latin typeface="+mj-lt"/>
              </a:rPr>
              <a:t>Národa – </a:t>
            </a:r>
            <a:r>
              <a:rPr lang="cs-CZ" sz="1200" b="1" dirty="0" err="1">
                <a:solidFill>
                  <a:srgbClr val="FFFF00"/>
                </a:solidFill>
                <a:latin typeface="+mj-lt"/>
              </a:rPr>
              <a:t>ritířství</a:t>
            </a:r>
            <a:r>
              <a:rPr lang="cs-CZ" sz="1200" b="1" dirty="0">
                <a:solidFill>
                  <a:srgbClr val="FFFF00"/>
                </a:solidFill>
                <a:latin typeface="+mj-lt"/>
              </a:rPr>
              <a:t> </a:t>
            </a:r>
            <a:endParaRPr lang="cs-CZ" sz="1200" dirty="0">
              <a:solidFill>
                <a:srgbClr val="FFFF00"/>
              </a:solidFill>
              <a:latin typeface="+mj-lt"/>
            </a:endParaRPr>
          </a:p>
          <a:p>
            <a:endParaRPr lang="cs-CZ" sz="1200" b="1" dirty="0"/>
          </a:p>
          <a:p>
            <a:endParaRPr lang="cs-CZ" sz="1200" dirty="0"/>
          </a:p>
        </p:txBody>
      </p:sp>
      <p:sp>
        <p:nvSpPr>
          <p:cNvPr id="17" name="Čárový bublinový popisek 1 16"/>
          <p:cNvSpPr/>
          <p:nvPr/>
        </p:nvSpPr>
        <p:spPr bwMode="auto">
          <a:xfrm>
            <a:off x="10271183" y="4592178"/>
            <a:ext cx="1754040" cy="732391"/>
          </a:xfrm>
          <a:prstGeom prst="borderCallout1">
            <a:avLst>
              <a:gd name="adj1" fmla="val 51586"/>
              <a:gd name="adj2" fmla="val -333"/>
              <a:gd name="adj3" fmla="val 84454"/>
              <a:gd name="adj4" fmla="val -23123"/>
            </a:avLst>
          </a:prstGeom>
          <a:solidFill>
            <a:schemeClr val="tx2">
              <a:lumMod val="60000"/>
              <a:lumOff val="4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r>
              <a:rPr lang="cs-CZ" sz="1200" b="1" dirty="0">
                <a:solidFill>
                  <a:srgbClr val="FFFF00"/>
                </a:solidFill>
                <a:latin typeface="+mj-lt"/>
              </a:rPr>
              <a:t>Slib: Vysněná země,</a:t>
            </a:r>
          </a:p>
          <a:p>
            <a:r>
              <a:rPr lang="cs-CZ" sz="1200" b="1" dirty="0">
                <a:solidFill>
                  <a:srgbClr val="FFFF00"/>
                </a:solidFill>
                <a:latin typeface="+mj-lt"/>
              </a:rPr>
              <a:t>která </a:t>
            </a:r>
          </a:p>
          <a:p>
            <a:r>
              <a:rPr lang="cs-CZ" sz="1200" b="1" dirty="0">
                <a:solidFill>
                  <a:srgbClr val="FFFF00"/>
                </a:solidFill>
                <a:latin typeface="+mj-lt"/>
              </a:rPr>
              <a:t>oplývá medem</a:t>
            </a:r>
            <a:endParaRPr lang="cs-CZ" sz="1200" dirty="0">
              <a:solidFill>
                <a:srgbClr val="FFFF00"/>
              </a:solidFill>
              <a:latin typeface="+mj-lt"/>
            </a:endParaRPr>
          </a:p>
        </p:txBody>
      </p:sp>
      <p:pic>
        <p:nvPicPr>
          <p:cNvPr id="19" name="Obrázek 18"/>
          <p:cNvPicPr>
            <a:picLocks noChangeAspect="1"/>
          </p:cNvPicPr>
          <p:nvPr/>
        </p:nvPicPr>
        <p:blipFill rotWithShape="1">
          <a:blip r:embed="rId4"/>
          <a:srcRect t="51230" b="14380"/>
          <a:stretch/>
        </p:blipFill>
        <p:spPr>
          <a:xfrm>
            <a:off x="1420913" y="5835811"/>
            <a:ext cx="9694807" cy="892945"/>
          </a:xfrm>
          <a:prstGeom prst="rect">
            <a:avLst/>
          </a:prstGeom>
        </p:spPr>
      </p:pic>
      <p:sp>
        <p:nvSpPr>
          <p:cNvPr id="20" name="Obdélník 19"/>
          <p:cNvSpPr/>
          <p:nvPr/>
        </p:nvSpPr>
        <p:spPr bwMode="auto">
          <a:xfrm>
            <a:off x="1545810" y="5909034"/>
            <a:ext cx="7572311" cy="251125"/>
          </a:xfrm>
          <a:prstGeom prst="rect">
            <a:avLst/>
          </a:prstGeom>
          <a:solidFill>
            <a:schemeClr val="bg1"/>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800" b="0" i="0" u="none" strike="noStrike" cap="none" normalizeH="0" baseline="0" dirty="0" err="1">
              <a:ln>
                <a:noFill/>
              </a:ln>
              <a:solidFill>
                <a:schemeClr val="bg1"/>
              </a:solidFill>
              <a:effectLst/>
              <a:latin typeface="+mn-lt"/>
            </a:endParaRPr>
          </a:p>
        </p:txBody>
      </p:sp>
      <p:sp>
        <p:nvSpPr>
          <p:cNvPr id="21" name="Obdélník 20"/>
          <p:cNvSpPr/>
          <p:nvPr/>
        </p:nvSpPr>
        <p:spPr bwMode="auto">
          <a:xfrm>
            <a:off x="1609919" y="5887893"/>
            <a:ext cx="9175123" cy="852380"/>
          </a:xfrm>
          <a:prstGeom prst="rect">
            <a:avLst/>
          </a:prstGeom>
          <a:solidFill>
            <a:schemeClr val="accent4">
              <a:lumMod val="75000"/>
              <a:alpha val="40000"/>
            </a:schemeClr>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400" b="0" i="0" u="none" strike="noStrike" cap="none" normalizeH="0" baseline="0">
              <a:ln>
                <a:noFill/>
              </a:ln>
              <a:solidFill>
                <a:schemeClr val="tx1"/>
              </a:solidFill>
              <a:effectLst/>
              <a:latin typeface="Tahoma" pitchFamily="34" charset="0"/>
            </a:endParaRPr>
          </a:p>
        </p:txBody>
      </p:sp>
      <p:sp>
        <p:nvSpPr>
          <p:cNvPr id="22" name="Čárový bublinový popisek 1 21"/>
          <p:cNvSpPr/>
          <p:nvPr/>
        </p:nvSpPr>
        <p:spPr bwMode="auto">
          <a:xfrm>
            <a:off x="10331567" y="5357171"/>
            <a:ext cx="1598765" cy="425494"/>
          </a:xfrm>
          <a:prstGeom prst="borderCallout1">
            <a:avLst>
              <a:gd name="adj1" fmla="val 51586"/>
              <a:gd name="adj2" fmla="val -333"/>
              <a:gd name="adj3" fmla="val 131084"/>
              <a:gd name="adj4" fmla="val -19838"/>
            </a:avLst>
          </a:prstGeom>
          <a:solidFill>
            <a:schemeClr val="tx2">
              <a:lumMod val="60000"/>
              <a:lumOff val="4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r>
              <a:rPr lang="cs-CZ" sz="1200" b="1" dirty="0">
                <a:solidFill>
                  <a:srgbClr val="FFFF00"/>
                </a:solidFill>
                <a:latin typeface="+mj-lt"/>
              </a:rPr>
              <a:t>Slib: </a:t>
            </a:r>
            <a:r>
              <a:rPr lang="cs-CZ" sz="1200" b="1" dirty="0" err="1">
                <a:solidFill>
                  <a:srgbClr val="FFFF00"/>
                </a:solidFill>
                <a:latin typeface="+mj-lt"/>
              </a:rPr>
              <a:t>nadsvětská</a:t>
            </a:r>
            <a:r>
              <a:rPr lang="cs-CZ" sz="1200" b="1" dirty="0">
                <a:solidFill>
                  <a:srgbClr val="FFFF00"/>
                </a:solidFill>
                <a:latin typeface="+mj-lt"/>
              </a:rPr>
              <a:t> </a:t>
            </a:r>
          </a:p>
          <a:p>
            <a:r>
              <a:rPr lang="cs-CZ" sz="1200" b="1" dirty="0">
                <a:solidFill>
                  <a:srgbClr val="FFFF00"/>
                </a:solidFill>
                <a:latin typeface="+mj-lt"/>
              </a:rPr>
              <a:t>odměna</a:t>
            </a:r>
          </a:p>
        </p:txBody>
      </p:sp>
    </p:spTree>
    <p:extLst>
      <p:ext uri="{BB962C8B-B14F-4D97-AF65-F5344CB8AC3E}">
        <p14:creationId xmlns:p14="http://schemas.microsoft.com/office/powerpoint/2010/main" val="1005560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5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4" grpId="0" animBg="1"/>
      <p:bldP spid="15" grpId="0" animBg="1"/>
      <p:bldP spid="16" grpId="0" animBg="1"/>
      <p:bldP spid="17" grpId="0" animBg="1"/>
      <p:bldP spid="21" grpId="0" animBg="1"/>
      <p:bldP spid="2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bwMode="auto">
          <a:xfrm>
            <a:off x="4082627" y="2400761"/>
            <a:ext cx="7453222" cy="993605"/>
          </a:xfrm>
          <a:prstGeom prst="rect">
            <a:avLst/>
          </a:prstGeom>
          <a:solidFill>
            <a:schemeClr val="accent4">
              <a:lumMod val="20000"/>
              <a:lumOff val="80000"/>
            </a:schemeClr>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800" b="0" i="0" u="none" strike="noStrike" cap="none" normalizeH="0" baseline="0" dirty="0" err="1">
              <a:ln>
                <a:noFill/>
              </a:ln>
              <a:solidFill>
                <a:schemeClr val="bg1"/>
              </a:solidFill>
              <a:effectLst/>
              <a:latin typeface="+mn-lt"/>
            </a:endParaRPr>
          </a:p>
        </p:txBody>
      </p:sp>
      <p:sp>
        <p:nvSpPr>
          <p:cNvPr id="19" name="Rechteck 2"/>
          <p:cNvSpPr/>
          <p:nvPr/>
        </p:nvSpPr>
        <p:spPr>
          <a:xfrm>
            <a:off x="301385" y="402596"/>
            <a:ext cx="6096000" cy="830997"/>
          </a:xfrm>
          <a:prstGeom prst="rect">
            <a:avLst/>
          </a:prstGeom>
        </p:spPr>
        <p:txBody>
          <a:bodyPr>
            <a:spAutoFit/>
          </a:bodyPr>
          <a:lstStyle/>
          <a:p>
            <a:r>
              <a:rPr lang="cs-CZ" b="1" dirty="0">
                <a:solidFill>
                  <a:schemeClr val="tx2">
                    <a:lumMod val="50000"/>
                  </a:schemeClr>
                </a:solidFill>
                <a:latin typeface="+mn-lt"/>
              </a:rPr>
              <a:t>Křižácké výpravy</a:t>
            </a:r>
          </a:p>
          <a:p>
            <a:r>
              <a:rPr lang="cs-CZ" b="1" dirty="0">
                <a:solidFill>
                  <a:srgbClr val="C00000"/>
                </a:solidFill>
                <a:latin typeface="+mn-lt"/>
              </a:rPr>
              <a:t>      </a:t>
            </a:r>
          </a:p>
        </p:txBody>
      </p:sp>
      <p:sp>
        <p:nvSpPr>
          <p:cNvPr id="20" name="Obdélník 19"/>
          <p:cNvSpPr/>
          <p:nvPr/>
        </p:nvSpPr>
        <p:spPr>
          <a:xfrm>
            <a:off x="301385" y="782506"/>
            <a:ext cx="9815604" cy="523220"/>
          </a:xfrm>
          <a:prstGeom prst="rect">
            <a:avLst/>
          </a:prstGeom>
        </p:spPr>
        <p:txBody>
          <a:bodyPr wrap="square">
            <a:spAutoFit/>
          </a:bodyPr>
          <a:lstStyle/>
          <a:p>
            <a:r>
              <a:rPr lang="cs-CZ" sz="2000" b="1" dirty="0">
                <a:solidFill>
                  <a:schemeClr val="accent1">
                    <a:lumMod val="60000"/>
                    <a:lumOff val="40000"/>
                  </a:schemeClr>
                </a:solidFill>
                <a:latin typeface="+mj-lt"/>
              </a:rPr>
              <a:t>Mobilizace mas a církevní propaganda</a:t>
            </a:r>
          </a:p>
          <a:p>
            <a:endParaRPr lang="cs-CZ" sz="800" b="1" dirty="0">
              <a:solidFill>
                <a:srgbClr val="C00000"/>
              </a:solidFill>
              <a:latin typeface="+mn-lt"/>
            </a:endParaRPr>
          </a:p>
        </p:txBody>
      </p:sp>
      <p:sp>
        <p:nvSpPr>
          <p:cNvPr id="2" name="Obdélník 1"/>
          <p:cNvSpPr/>
          <p:nvPr/>
        </p:nvSpPr>
        <p:spPr>
          <a:xfrm>
            <a:off x="123645" y="4583820"/>
            <a:ext cx="2800710" cy="1015663"/>
          </a:xfrm>
          <a:prstGeom prst="rect">
            <a:avLst/>
          </a:prstGeom>
        </p:spPr>
        <p:txBody>
          <a:bodyPr wrap="square">
            <a:spAutoFit/>
          </a:bodyPr>
          <a:lstStyle/>
          <a:p>
            <a:r>
              <a:rPr lang="cs-CZ" sz="1200" b="1" dirty="0">
                <a:latin typeface="+mn-lt"/>
              </a:rPr>
              <a:t>Dobytí Jeruzaléma (1099), krveprolití křižáků nad místním, převážně muslimským obyvatelstvem, miniatura, cca 13. století, detail</a:t>
            </a:r>
          </a:p>
        </p:txBody>
      </p:sp>
      <p:sp>
        <p:nvSpPr>
          <p:cNvPr id="22" name="Rechteck 2"/>
          <p:cNvSpPr/>
          <p:nvPr/>
        </p:nvSpPr>
        <p:spPr>
          <a:xfrm>
            <a:off x="4082628" y="1809222"/>
            <a:ext cx="6881546" cy="738664"/>
          </a:xfrm>
          <a:prstGeom prst="rect">
            <a:avLst/>
          </a:prstGeom>
        </p:spPr>
        <p:txBody>
          <a:bodyPr wrap="square">
            <a:spAutoFit/>
          </a:bodyPr>
          <a:lstStyle/>
          <a:p>
            <a:r>
              <a:rPr lang="cs-CZ" b="1" dirty="0">
                <a:solidFill>
                  <a:schemeClr val="tx2">
                    <a:lumMod val="50000"/>
                  </a:schemeClr>
                </a:solidFill>
                <a:latin typeface="+mn-lt"/>
              </a:rPr>
              <a:t>I. Křižácké výpravy </a:t>
            </a:r>
          </a:p>
          <a:p>
            <a:r>
              <a:rPr lang="cs-CZ" sz="1800" b="1" dirty="0">
                <a:solidFill>
                  <a:srgbClr val="0070C0"/>
                </a:solidFill>
                <a:latin typeface="+mj-lt"/>
              </a:rPr>
              <a:t>(Znovudobytí) Levanty - Motivace, fáze, aktéři, instituce</a:t>
            </a:r>
          </a:p>
        </p:txBody>
      </p:sp>
      <p:sp>
        <p:nvSpPr>
          <p:cNvPr id="23" name="Rechteck 2"/>
          <p:cNvSpPr/>
          <p:nvPr/>
        </p:nvSpPr>
        <p:spPr>
          <a:xfrm>
            <a:off x="4082628" y="2625857"/>
            <a:ext cx="6096000" cy="1015663"/>
          </a:xfrm>
          <a:prstGeom prst="rect">
            <a:avLst/>
          </a:prstGeom>
        </p:spPr>
        <p:txBody>
          <a:bodyPr>
            <a:spAutoFit/>
          </a:bodyPr>
          <a:lstStyle/>
          <a:p>
            <a:r>
              <a:rPr lang="cs-CZ" b="1" dirty="0">
                <a:solidFill>
                  <a:schemeClr val="tx2">
                    <a:lumMod val="50000"/>
                  </a:schemeClr>
                </a:solidFill>
                <a:latin typeface="+mn-lt"/>
              </a:rPr>
              <a:t>II. Jak vyburcovat davy?</a:t>
            </a:r>
          </a:p>
          <a:p>
            <a:r>
              <a:rPr lang="cs-CZ" sz="1800" b="1" dirty="0">
                <a:solidFill>
                  <a:srgbClr val="0070C0"/>
                </a:solidFill>
                <a:latin typeface="+mn-lt"/>
              </a:rPr>
              <a:t>  Ideály a realita </a:t>
            </a:r>
            <a:r>
              <a:rPr lang="cs-CZ" sz="1800" b="1" dirty="0">
                <a:solidFill>
                  <a:srgbClr val="0070C0"/>
                </a:solidFill>
                <a:latin typeface="+mj-lt"/>
              </a:rPr>
              <a:t>církevní propagandy </a:t>
            </a:r>
          </a:p>
          <a:p>
            <a:r>
              <a:rPr lang="cs-CZ" sz="1800" b="1" dirty="0">
                <a:solidFill>
                  <a:srgbClr val="0070C0"/>
                </a:solidFill>
                <a:latin typeface="+mj-lt"/>
              </a:rPr>
              <a:t> </a:t>
            </a:r>
          </a:p>
        </p:txBody>
      </p:sp>
      <p:sp>
        <p:nvSpPr>
          <p:cNvPr id="25" name="Rechteck 2"/>
          <p:cNvSpPr/>
          <p:nvPr/>
        </p:nvSpPr>
        <p:spPr>
          <a:xfrm>
            <a:off x="4082627" y="4658304"/>
            <a:ext cx="7010940" cy="1015663"/>
          </a:xfrm>
          <a:prstGeom prst="rect">
            <a:avLst/>
          </a:prstGeom>
        </p:spPr>
        <p:txBody>
          <a:bodyPr wrap="square">
            <a:spAutoFit/>
          </a:bodyPr>
          <a:lstStyle/>
          <a:p>
            <a:r>
              <a:rPr lang="cs-CZ" b="1" dirty="0">
                <a:solidFill>
                  <a:schemeClr val="tx2">
                    <a:lumMod val="50000"/>
                  </a:schemeClr>
                </a:solidFill>
                <a:latin typeface="+mn-lt"/>
              </a:rPr>
              <a:t>IV. Dohra roku 1204: Jak opelichat bratra?</a:t>
            </a:r>
          </a:p>
          <a:p>
            <a:r>
              <a:rPr lang="cs-CZ" sz="1800" b="1" dirty="0">
                <a:solidFill>
                  <a:srgbClr val="0070C0"/>
                </a:solidFill>
                <a:latin typeface="+mn-lt"/>
              </a:rPr>
              <a:t>  Jak odůvodnit drancování Konstantinopole křižáckými</a:t>
            </a:r>
          </a:p>
          <a:p>
            <a:r>
              <a:rPr lang="cs-CZ" sz="1800" b="1" dirty="0">
                <a:solidFill>
                  <a:srgbClr val="0070C0"/>
                </a:solidFill>
                <a:latin typeface="+mn-lt"/>
              </a:rPr>
              <a:t>  vojsky?</a:t>
            </a:r>
          </a:p>
        </p:txBody>
      </p:sp>
      <p:pic>
        <p:nvPicPr>
          <p:cNvPr id="11" name="Obrázek 10"/>
          <p:cNvPicPr>
            <a:picLocks noChangeAspect="1"/>
          </p:cNvPicPr>
          <p:nvPr/>
        </p:nvPicPr>
        <p:blipFill>
          <a:blip r:embed="rId2"/>
          <a:stretch>
            <a:fillRect/>
          </a:stretch>
        </p:blipFill>
        <p:spPr>
          <a:xfrm>
            <a:off x="201283" y="1714418"/>
            <a:ext cx="3581710" cy="2789162"/>
          </a:xfrm>
          <a:prstGeom prst="rect">
            <a:avLst/>
          </a:prstGeom>
        </p:spPr>
      </p:pic>
      <p:sp>
        <p:nvSpPr>
          <p:cNvPr id="12" name="Rechteck 2"/>
          <p:cNvSpPr/>
          <p:nvPr/>
        </p:nvSpPr>
        <p:spPr>
          <a:xfrm>
            <a:off x="4082627" y="3475824"/>
            <a:ext cx="7735561" cy="1107996"/>
          </a:xfrm>
          <a:prstGeom prst="rect">
            <a:avLst/>
          </a:prstGeom>
        </p:spPr>
        <p:txBody>
          <a:bodyPr wrap="square">
            <a:spAutoFit/>
          </a:bodyPr>
          <a:lstStyle/>
          <a:p>
            <a:r>
              <a:rPr lang="cs-CZ" b="1" dirty="0">
                <a:solidFill>
                  <a:srgbClr val="002060"/>
                </a:solidFill>
                <a:latin typeface="+mn-lt"/>
              </a:rPr>
              <a:t>III. A je to tady! - křižácké výpravy a jejích recepce na křesťanské a muslimské straně </a:t>
            </a:r>
          </a:p>
          <a:p>
            <a:r>
              <a:rPr lang="cs-CZ" sz="1800" b="1" dirty="0">
                <a:solidFill>
                  <a:srgbClr val="0070C0"/>
                </a:solidFill>
                <a:latin typeface="+mn-lt"/>
              </a:rPr>
              <a:t>Křižácká a arabská perspektiva</a:t>
            </a:r>
          </a:p>
        </p:txBody>
      </p:sp>
    </p:spTree>
    <p:extLst>
      <p:ext uri="{BB962C8B-B14F-4D97-AF65-F5344CB8AC3E}">
        <p14:creationId xmlns:p14="http://schemas.microsoft.com/office/powerpoint/2010/main" val="4263958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hteck 2"/>
          <p:cNvSpPr/>
          <p:nvPr/>
        </p:nvSpPr>
        <p:spPr>
          <a:xfrm>
            <a:off x="174861" y="82156"/>
            <a:ext cx="7735561" cy="738664"/>
          </a:xfrm>
          <a:prstGeom prst="rect">
            <a:avLst/>
          </a:prstGeom>
        </p:spPr>
        <p:txBody>
          <a:bodyPr wrap="square">
            <a:spAutoFit/>
          </a:bodyPr>
          <a:lstStyle/>
          <a:p>
            <a:r>
              <a:rPr lang="cs-CZ" b="1" dirty="0">
                <a:solidFill>
                  <a:srgbClr val="002060"/>
                </a:solidFill>
                <a:latin typeface="+mn-lt"/>
              </a:rPr>
              <a:t>III. A je to tady! - křižácké výpravy a jejích recepce</a:t>
            </a:r>
          </a:p>
          <a:p>
            <a:r>
              <a:rPr lang="cs-CZ" sz="1800" b="1" dirty="0">
                <a:solidFill>
                  <a:srgbClr val="0070C0"/>
                </a:solidFill>
                <a:latin typeface="+mn-lt"/>
              </a:rPr>
              <a:t>Proměny křižácké rétoriky </a:t>
            </a:r>
          </a:p>
        </p:txBody>
      </p:sp>
      <p:sp>
        <p:nvSpPr>
          <p:cNvPr id="5" name="Obdélník 4"/>
          <p:cNvSpPr/>
          <p:nvPr/>
        </p:nvSpPr>
        <p:spPr>
          <a:xfrm>
            <a:off x="0" y="864001"/>
            <a:ext cx="4286751" cy="400110"/>
          </a:xfrm>
          <a:prstGeom prst="rect">
            <a:avLst/>
          </a:prstGeom>
          <a:solidFill>
            <a:srgbClr val="002060"/>
          </a:solidFill>
        </p:spPr>
        <p:txBody>
          <a:bodyPr wrap="none">
            <a:spAutoFit/>
          </a:bodyPr>
          <a:lstStyle/>
          <a:p>
            <a:r>
              <a:rPr lang="cs-CZ" sz="2000" b="1" dirty="0">
                <a:solidFill>
                  <a:srgbClr val="FFFF99"/>
                </a:solidFill>
                <a:latin typeface="+mj-lt"/>
              </a:rPr>
              <a:t>První křížová výprava (1095-1099)</a:t>
            </a:r>
          </a:p>
        </p:txBody>
      </p:sp>
      <p:sp>
        <p:nvSpPr>
          <p:cNvPr id="6" name="Obdélník 5"/>
          <p:cNvSpPr/>
          <p:nvPr/>
        </p:nvSpPr>
        <p:spPr>
          <a:xfrm>
            <a:off x="0" y="1501885"/>
            <a:ext cx="6674513" cy="1077218"/>
          </a:xfrm>
          <a:prstGeom prst="rect">
            <a:avLst/>
          </a:prstGeom>
          <a:solidFill>
            <a:schemeClr val="accent4">
              <a:lumMod val="20000"/>
              <a:lumOff val="80000"/>
            </a:schemeClr>
          </a:solidFill>
        </p:spPr>
        <p:txBody>
          <a:bodyPr wrap="square">
            <a:spAutoFit/>
          </a:bodyPr>
          <a:lstStyle/>
          <a:p>
            <a:r>
              <a:rPr lang="cs-CZ" sz="1600" b="1" dirty="0">
                <a:solidFill>
                  <a:srgbClr val="C00000"/>
                </a:solidFill>
                <a:latin typeface="+mj-lt"/>
              </a:rPr>
              <a:t>I. Lidová křižácká výprava (duben-říjen 1096) </a:t>
            </a:r>
          </a:p>
          <a:p>
            <a:endParaRPr lang="cs-CZ" sz="1600" dirty="0">
              <a:latin typeface="+mj-lt"/>
            </a:endParaRPr>
          </a:p>
          <a:p>
            <a:r>
              <a:rPr lang="cs-CZ" sz="1600" b="1" dirty="0">
                <a:latin typeface="+mj-lt"/>
              </a:rPr>
              <a:t>Lidový kazatel: </a:t>
            </a:r>
            <a:r>
              <a:rPr lang="cs-CZ" sz="1600" dirty="0">
                <a:latin typeface="+mj-lt"/>
              </a:rPr>
              <a:t>Petr poustevník, charismatický mnich z Amiens, se stává duchovním vůdcem hnutí;  jede na oslu, nosí prostý oděv…</a:t>
            </a:r>
          </a:p>
        </p:txBody>
      </p:sp>
      <p:sp>
        <p:nvSpPr>
          <p:cNvPr id="16" name="Obdélník 15"/>
          <p:cNvSpPr/>
          <p:nvPr/>
        </p:nvSpPr>
        <p:spPr>
          <a:xfrm>
            <a:off x="7130731" y="702747"/>
            <a:ext cx="5055079" cy="1815882"/>
          </a:xfrm>
          <a:prstGeom prst="rect">
            <a:avLst/>
          </a:prstGeom>
          <a:solidFill>
            <a:schemeClr val="accent1">
              <a:lumMod val="40000"/>
              <a:lumOff val="60000"/>
            </a:schemeClr>
          </a:solidFill>
        </p:spPr>
        <p:txBody>
          <a:bodyPr wrap="square">
            <a:spAutoFit/>
          </a:bodyPr>
          <a:lstStyle/>
          <a:p>
            <a:r>
              <a:rPr lang="cs-CZ" sz="1600" dirty="0">
                <a:latin typeface="+mj-lt"/>
              </a:rPr>
              <a:t>duben 1096: vyráží ze severní Francie s přibližně 20´000 stoupenci; Pro </a:t>
            </a:r>
            <a:r>
              <a:rPr lang="cs-CZ" sz="1600" dirty="0"/>
              <a:t>nedostatek zásob začnou plenit; </a:t>
            </a:r>
            <a:r>
              <a:rPr lang="cs-CZ" sz="1600" dirty="0">
                <a:latin typeface="+mj-lt"/>
              </a:rPr>
              <a:t>císař Alexios I. je nechá rychle převést do asijské části říše; Zde narazí na vojska </a:t>
            </a:r>
            <a:r>
              <a:rPr lang="cs-CZ" sz="1600" dirty="0" err="1">
                <a:latin typeface="+mj-lt"/>
              </a:rPr>
              <a:t>seldšuckého</a:t>
            </a:r>
            <a:r>
              <a:rPr lang="cs-CZ" sz="1600" dirty="0">
                <a:latin typeface="+mj-lt"/>
              </a:rPr>
              <a:t> vůdce </a:t>
            </a:r>
            <a:r>
              <a:rPr lang="cs-CZ" sz="1600" dirty="0" err="1">
                <a:latin typeface="+mj-lt"/>
              </a:rPr>
              <a:t>Kiliče</a:t>
            </a:r>
            <a:r>
              <a:rPr lang="cs-CZ" sz="1600" dirty="0">
                <a:latin typeface="+mj-lt"/>
              </a:rPr>
              <a:t> </a:t>
            </a:r>
            <a:r>
              <a:rPr lang="cs-CZ" sz="1600" dirty="0" err="1">
                <a:latin typeface="+mj-lt"/>
              </a:rPr>
              <a:t>Arslana</a:t>
            </a:r>
            <a:r>
              <a:rPr lang="cs-CZ" sz="1600" dirty="0">
                <a:latin typeface="+mj-lt"/>
              </a:rPr>
              <a:t> (u </a:t>
            </a:r>
            <a:r>
              <a:rPr lang="cs-CZ" sz="1600" dirty="0" err="1">
                <a:latin typeface="+mj-lt"/>
              </a:rPr>
              <a:t>křestanské</a:t>
            </a:r>
            <a:r>
              <a:rPr lang="cs-CZ" sz="1600" dirty="0">
                <a:latin typeface="+mj-lt"/>
              </a:rPr>
              <a:t> pevnosti </a:t>
            </a:r>
            <a:r>
              <a:rPr lang="cs-CZ" sz="1600" dirty="0" err="1">
                <a:latin typeface="+mj-lt"/>
              </a:rPr>
              <a:t>Xerigordon</a:t>
            </a:r>
            <a:r>
              <a:rPr lang="cs-CZ" sz="1600" dirty="0">
                <a:latin typeface="+mj-lt"/>
              </a:rPr>
              <a:t>) který je drtivě porazí; Petr a několik přeživších uteče do Konstantinopole </a:t>
            </a:r>
          </a:p>
        </p:txBody>
      </p:sp>
      <p:pic>
        <p:nvPicPr>
          <p:cNvPr id="17" name="Obrázek 16"/>
          <p:cNvPicPr>
            <a:picLocks noChangeAspect="1"/>
          </p:cNvPicPr>
          <p:nvPr/>
        </p:nvPicPr>
        <p:blipFill rotWithShape="1">
          <a:blip r:embed="rId2">
            <a:extLst>
              <a:ext uri="{28A0092B-C50C-407E-A947-70E740481C1C}">
                <a14:useLocalDpi xmlns:a14="http://schemas.microsoft.com/office/drawing/2010/main" val="0"/>
              </a:ext>
            </a:extLst>
          </a:blip>
          <a:srcRect r="41480"/>
          <a:stretch/>
        </p:blipFill>
        <p:spPr>
          <a:xfrm>
            <a:off x="4661065" y="594933"/>
            <a:ext cx="2469667" cy="1313547"/>
          </a:xfrm>
          <a:prstGeom prst="rect">
            <a:avLst/>
          </a:prstGeom>
        </p:spPr>
      </p:pic>
      <p:sp>
        <p:nvSpPr>
          <p:cNvPr id="7" name="Obdélník 6"/>
          <p:cNvSpPr/>
          <p:nvPr/>
        </p:nvSpPr>
        <p:spPr>
          <a:xfrm>
            <a:off x="7794966" y="236044"/>
            <a:ext cx="4224068" cy="430887"/>
          </a:xfrm>
          <a:prstGeom prst="rect">
            <a:avLst/>
          </a:prstGeom>
        </p:spPr>
        <p:txBody>
          <a:bodyPr wrap="square">
            <a:spAutoFit/>
          </a:bodyPr>
          <a:lstStyle/>
          <a:p>
            <a:r>
              <a:rPr lang="cs-CZ" sz="1100" b="1" dirty="0">
                <a:latin typeface="+mj-lt"/>
              </a:rPr>
              <a:t>Svatý Petr Poustevník ukazuje křižákům cestu do Jeruzaléma, Franc. miniatura (kolem roku 1270)</a:t>
            </a:r>
          </a:p>
        </p:txBody>
      </p:sp>
      <p:sp>
        <p:nvSpPr>
          <p:cNvPr id="10" name="Obdélník 9"/>
          <p:cNvSpPr/>
          <p:nvPr/>
        </p:nvSpPr>
        <p:spPr>
          <a:xfrm>
            <a:off x="-1" y="2656448"/>
            <a:ext cx="6055743" cy="2308324"/>
          </a:xfrm>
          <a:prstGeom prst="rect">
            <a:avLst/>
          </a:prstGeom>
          <a:solidFill>
            <a:schemeClr val="accent1">
              <a:lumMod val="20000"/>
              <a:lumOff val="80000"/>
            </a:schemeClr>
          </a:solidFill>
        </p:spPr>
        <p:txBody>
          <a:bodyPr wrap="square">
            <a:spAutoFit/>
          </a:bodyPr>
          <a:lstStyle/>
          <a:p>
            <a:r>
              <a:rPr lang="cs-CZ" sz="1600" b="1" dirty="0">
                <a:solidFill>
                  <a:srgbClr val="C00000"/>
                </a:solidFill>
                <a:latin typeface="+mn-lt"/>
              </a:rPr>
              <a:t>II. Rytířská výprava (1096-97)</a:t>
            </a:r>
          </a:p>
          <a:p>
            <a:endParaRPr lang="cs-CZ" sz="1600" dirty="0">
              <a:latin typeface="+mn-lt"/>
            </a:endParaRPr>
          </a:p>
          <a:p>
            <a:r>
              <a:rPr lang="cs-CZ" sz="1600" b="1" dirty="0">
                <a:latin typeface="+mn-lt"/>
              </a:rPr>
              <a:t>Křižácké vojsko </a:t>
            </a:r>
            <a:r>
              <a:rPr lang="cs-CZ" sz="1600" dirty="0">
                <a:latin typeface="+mn-lt"/>
              </a:rPr>
              <a:t>(cca. 7‘000 rytířů a šlechticů, 20‘000 pěších vojáků), složené především z francouzských a jihoitalských Normanů, Vlámů a Lotrinčanů, Velitelé: </a:t>
            </a:r>
            <a:r>
              <a:rPr lang="cs-CZ" sz="1600" dirty="0" err="1">
                <a:latin typeface="+mn-lt"/>
              </a:rPr>
              <a:t>Godefroy</a:t>
            </a:r>
            <a:r>
              <a:rPr lang="cs-CZ" sz="1600" dirty="0">
                <a:latin typeface="+mn-lt"/>
              </a:rPr>
              <a:t> z </a:t>
            </a:r>
            <a:r>
              <a:rPr lang="cs-CZ" sz="1600" dirty="0" err="1">
                <a:latin typeface="+mn-lt"/>
              </a:rPr>
              <a:t>Bouillonu</a:t>
            </a:r>
            <a:r>
              <a:rPr lang="cs-CZ" sz="1600" dirty="0">
                <a:latin typeface="+mn-lt"/>
              </a:rPr>
              <a:t>, Štěpán z </a:t>
            </a:r>
            <a:r>
              <a:rPr lang="cs-CZ" sz="1600" dirty="0" err="1">
                <a:latin typeface="+mn-lt"/>
              </a:rPr>
              <a:t>Blois</a:t>
            </a:r>
            <a:r>
              <a:rPr lang="cs-CZ" sz="1600" dirty="0">
                <a:latin typeface="+mn-lt"/>
              </a:rPr>
              <a:t>, </a:t>
            </a:r>
            <a:r>
              <a:rPr lang="cs-CZ" sz="1600" dirty="0"/>
              <a:t>hrabě </a:t>
            </a:r>
            <a:r>
              <a:rPr lang="cs-CZ" sz="1600" dirty="0">
                <a:latin typeface="+mn-lt"/>
              </a:rPr>
              <a:t>Hugo z </a:t>
            </a:r>
            <a:r>
              <a:rPr lang="cs-CZ" sz="1600" dirty="0" err="1">
                <a:latin typeface="+mn-lt"/>
              </a:rPr>
              <a:t>Vermandois</a:t>
            </a:r>
            <a:r>
              <a:rPr lang="cs-CZ" sz="1600" dirty="0">
                <a:latin typeface="+mn-lt"/>
              </a:rPr>
              <a:t> (bratr francouzského krále Filipa I.), </a:t>
            </a:r>
            <a:r>
              <a:rPr lang="cs-CZ" sz="1600" dirty="0" err="1">
                <a:latin typeface="+mn-lt"/>
              </a:rPr>
              <a:t>Balduin</a:t>
            </a:r>
            <a:r>
              <a:rPr lang="cs-CZ" sz="1600" dirty="0">
                <a:latin typeface="+mn-lt"/>
              </a:rPr>
              <a:t> z </a:t>
            </a:r>
            <a:r>
              <a:rPr lang="cs-CZ" sz="1600" dirty="0" err="1">
                <a:latin typeface="+mn-lt"/>
              </a:rPr>
              <a:t>Boulogne</a:t>
            </a:r>
            <a:r>
              <a:rPr lang="cs-CZ" sz="1600" dirty="0">
                <a:latin typeface="+mn-lt"/>
              </a:rPr>
              <a:t>; hrabě </a:t>
            </a:r>
            <a:r>
              <a:rPr lang="cs-CZ" sz="1600" dirty="0" err="1">
                <a:latin typeface="+mn-lt"/>
              </a:rPr>
              <a:t>Raimond</a:t>
            </a:r>
            <a:r>
              <a:rPr lang="cs-CZ" sz="1600" dirty="0">
                <a:latin typeface="+mn-lt"/>
              </a:rPr>
              <a:t> de Saint-</a:t>
            </a:r>
            <a:r>
              <a:rPr lang="cs-CZ" sz="1600" dirty="0" err="1">
                <a:latin typeface="+mn-lt"/>
              </a:rPr>
              <a:t>Gilles</a:t>
            </a:r>
            <a:r>
              <a:rPr lang="cs-CZ" sz="1600" dirty="0">
                <a:latin typeface="+mn-lt"/>
              </a:rPr>
              <a:t> (Toulouse); </a:t>
            </a:r>
            <a:r>
              <a:rPr lang="cs-CZ" sz="1600" dirty="0" err="1">
                <a:latin typeface="+mn-lt"/>
              </a:rPr>
              <a:t>Bohemund</a:t>
            </a:r>
            <a:r>
              <a:rPr lang="cs-CZ" sz="1600" dirty="0">
                <a:latin typeface="+mn-lt"/>
              </a:rPr>
              <a:t> z Tarentu, </a:t>
            </a:r>
            <a:r>
              <a:rPr lang="cs-CZ" sz="1600" dirty="0" err="1">
                <a:latin typeface="+mn-lt"/>
              </a:rPr>
              <a:t>Apulský</a:t>
            </a:r>
            <a:r>
              <a:rPr lang="cs-CZ" sz="1600" dirty="0">
                <a:latin typeface="+mn-lt"/>
              </a:rPr>
              <a:t> kníže a jeho synovec </a:t>
            </a:r>
            <a:r>
              <a:rPr lang="cs-CZ" sz="1600" dirty="0" err="1">
                <a:latin typeface="+mn-lt"/>
              </a:rPr>
              <a:t>Tankred</a:t>
            </a:r>
            <a:endParaRPr lang="cs-CZ" sz="1600" dirty="0">
              <a:latin typeface="+mn-lt"/>
            </a:endParaRPr>
          </a:p>
        </p:txBody>
      </p:sp>
      <p:pic>
        <p:nvPicPr>
          <p:cNvPr id="26" name="Obrázek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37437" y="2496661"/>
            <a:ext cx="5679057" cy="4361339"/>
          </a:xfrm>
          <a:prstGeom prst="rect">
            <a:avLst/>
          </a:prstGeom>
        </p:spPr>
      </p:pic>
      <p:sp>
        <p:nvSpPr>
          <p:cNvPr id="27" name="Obdélník 26"/>
          <p:cNvSpPr/>
          <p:nvPr/>
        </p:nvSpPr>
        <p:spPr>
          <a:xfrm>
            <a:off x="948906" y="6276968"/>
            <a:ext cx="5020572" cy="369332"/>
          </a:xfrm>
          <a:prstGeom prst="rect">
            <a:avLst/>
          </a:prstGeom>
          <a:solidFill>
            <a:schemeClr val="bg1"/>
          </a:solidFill>
          <a:ln>
            <a:solidFill>
              <a:srgbClr val="FF0000"/>
            </a:solidFill>
          </a:ln>
        </p:spPr>
        <p:txBody>
          <a:bodyPr wrap="square">
            <a:spAutoFit/>
          </a:bodyPr>
          <a:lstStyle/>
          <a:p>
            <a:pPr algn="r"/>
            <a:r>
              <a:rPr lang="cs-CZ" sz="1800" b="1" dirty="0">
                <a:solidFill>
                  <a:srgbClr val="FF0000"/>
                </a:solidFill>
                <a:latin typeface="+mn-lt"/>
              </a:rPr>
              <a:t>Itinerář první křižácké výpravy (1095-1099)</a:t>
            </a:r>
            <a:endParaRPr lang="de-AT" sz="1800" b="1" dirty="0">
              <a:solidFill>
                <a:srgbClr val="FF0000"/>
              </a:solidFill>
              <a:latin typeface="+mn-lt"/>
            </a:endParaRPr>
          </a:p>
        </p:txBody>
      </p:sp>
      <p:sp>
        <p:nvSpPr>
          <p:cNvPr id="15" name="Šipka dolů 14"/>
          <p:cNvSpPr/>
          <p:nvPr/>
        </p:nvSpPr>
        <p:spPr bwMode="auto">
          <a:xfrm rot="16200000">
            <a:off x="6493534" y="1550257"/>
            <a:ext cx="655608" cy="823822"/>
          </a:xfrm>
          <a:prstGeom prst="downArrow">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800" b="0" i="0" u="none" strike="noStrike" cap="none" normalizeH="0" baseline="0" dirty="0" err="1">
              <a:ln>
                <a:noFill/>
              </a:ln>
              <a:solidFill>
                <a:schemeClr val="bg1"/>
              </a:solidFill>
              <a:effectLst/>
              <a:latin typeface="+mn-lt"/>
            </a:endParaRPr>
          </a:p>
        </p:txBody>
      </p:sp>
      <p:sp>
        <p:nvSpPr>
          <p:cNvPr id="28" name="Šipka dolů 27"/>
          <p:cNvSpPr/>
          <p:nvPr/>
        </p:nvSpPr>
        <p:spPr bwMode="auto">
          <a:xfrm rot="16200000">
            <a:off x="5918890" y="3270398"/>
            <a:ext cx="655608" cy="823822"/>
          </a:xfrm>
          <a:prstGeom prst="downArrow">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800" b="0"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val="40621212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hteck 2"/>
          <p:cNvSpPr/>
          <p:nvPr/>
        </p:nvSpPr>
        <p:spPr>
          <a:xfrm>
            <a:off x="174861" y="82156"/>
            <a:ext cx="7735561" cy="738664"/>
          </a:xfrm>
          <a:prstGeom prst="rect">
            <a:avLst/>
          </a:prstGeom>
        </p:spPr>
        <p:txBody>
          <a:bodyPr wrap="square">
            <a:spAutoFit/>
          </a:bodyPr>
          <a:lstStyle/>
          <a:p>
            <a:r>
              <a:rPr lang="cs-CZ" b="1" dirty="0">
                <a:solidFill>
                  <a:srgbClr val="002060"/>
                </a:solidFill>
                <a:latin typeface="+mn-lt"/>
              </a:rPr>
              <a:t>III. A je to tady! - křižácké výpravy a jejích recepce</a:t>
            </a:r>
          </a:p>
          <a:p>
            <a:r>
              <a:rPr lang="cs-CZ" sz="1800" b="1" dirty="0">
                <a:solidFill>
                  <a:srgbClr val="0070C0"/>
                </a:solidFill>
                <a:latin typeface="+mn-lt"/>
              </a:rPr>
              <a:t>Proměny křižácké rétoriky </a:t>
            </a:r>
          </a:p>
        </p:txBody>
      </p:sp>
      <p:sp>
        <p:nvSpPr>
          <p:cNvPr id="5" name="Obdélník 4"/>
          <p:cNvSpPr/>
          <p:nvPr/>
        </p:nvSpPr>
        <p:spPr>
          <a:xfrm>
            <a:off x="0" y="864001"/>
            <a:ext cx="4286751" cy="400110"/>
          </a:xfrm>
          <a:prstGeom prst="rect">
            <a:avLst/>
          </a:prstGeom>
          <a:solidFill>
            <a:srgbClr val="002060"/>
          </a:solidFill>
        </p:spPr>
        <p:txBody>
          <a:bodyPr wrap="none">
            <a:spAutoFit/>
          </a:bodyPr>
          <a:lstStyle/>
          <a:p>
            <a:r>
              <a:rPr lang="cs-CZ" sz="2000" b="1" dirty="0">
                <a:solidFill>
                  <a:srgbClr val="FFFF99"/>
                </a:solidFill>
                <a:latin typeface="+mj-lt"/>
              </a:rPr>
              <a:t>První křížová výprava (1095-1099)</a:t>
            </a:r>
          </a:p>
        </p:txBody>
      </p:sp>
      <p:sp>
        <p:nvSpPr>
          <p:cNvPr id="12" name="Obdélník 11"/>
          <p:cNvSpPr/>
          <p:nvPr/>
        </p:nvSpPr>
        <p:spPr>
          <a:xfrm>
            <a:off x="7095292" y="653169"/>
            <a:ext cx="4981692" cy="6001643"/>
          </a:xfrm>
          <a:prstGeom prst="rect">
            <a:avLst/>
          </a:prstGeom>
          <a:solidFill>
            <a:schemeClr val="accent4">
              <a:lumMod val="20000"/>
              <a:lumOff val="80000"/>
            </a:schemeClr>
          </a:solidFill>
        </p:spPr>
        <p:txBody>
          <a:bodyPr wrap="square">
            <a:spAutoFit/>
          </a:bodyPr>
          <a:lstStyle/>
          <a:p>
            <a:pPr marL="285750" indent="-285750">
              <a:buFont typeface="Arial" panose="020B0604020202020204" pitchFamily="34" charset="0"/>
              <a:buChar char="•"/>
            </a:pPr>
            <a:r>
              <a:rPr lang="cs-CZ" sz="1600" b="1" dirty="0">
                <a:highlight>
                  <a:srgbClr val="FFFF00"/>
                </a:highlight>
                <a:latin typeface="+mj-lt"/>
              </a:rPr>
              <a:t>Místo setkání: Konstantinopol, listopad 1096</a:t>
            </a:r>
            <a:r>
              <a:rPr lang="cs-CZ" sz="1600" dirty="0">
                <a:highlight>
                  <a:srgbClr val="FFFF00"/>
                </a:highlight>
                <a:latin typeface="+mj-lt"/>
              </a:rPr>
              <a:t>: </a:t>
            </a:r>
            <a:r>
              <a:rPr lang="cs-CZ" sz="1600" dirty="0">
                <a:latin typeface="+mj-lt"/>
              </a:rPr>
              <a:t>Zde se spojí s vojsky Římské říše, přísaha věrnosti císaři Alexiovi (který se obává dalšího debaklu); na oplátku přislibuje výpravě podporu</a:t>
            </a:r>
          </a:p>
          <a:p>
            <a:pPr marL="285750" indent="-285750">
              <a:buFont typeface="Arial" panose="020B0604020202020204" pitchFamily="34" charset="0"/>
              <a:buChar char="•"/>
            </a:pPr>
            <a:r>
              <a:rPr lang="cs-CZ" sz="1600" b="1" dirty="0">
                <a:highlight>
                  <a:srgbClr val="FFFF00"/>
                </a:highlight>
                <a:latin typeface="+mj-lt"/>
              </a:rPr>
              <a:t>Květen 1097: </a:t>
            </a:r>
            <a:r>
              <a:rPr lang="cs-CZ" sz="1600" dirty="0">
                <a:highlight>
                  <a:srgbClr val="FFFF00"/>
                </a:highlight>
                <a:latin typeface="+mj-lt"/>
              </a:rPr>
              <a:t>dobytí </a:t>
            </a:r>
            <a:r>
              <a:rPr lang="cs-CZ" sz="1600" dirty="0" err="1">
                <a:highlight>
                  <a:srgbClr val="FFFF00"/>
                </a:highlight>
                <a:latin typeface="+mj-lt"/>
              </a:rPr>
              <a:t>Nikáje</a:t>
            </a:r>
            <a:r>
              <a:rPr lang="cs-CZ" sz="1600" dirty="0">
                <a:highlight>
                  <a:srgbClr val="FFFF00"/>
                </a:highlight>
                <a:latin typeface="+mj-lt"/>
              </a:rPr>
              <a:t>, která připadne Byzanci</a:t>
            </a:r>
          </a:p>
          <a:p>
            <a:pPr marL="285750" indent="-285750">
              <a:buFont typeface="Arial" panose="020B0604020202020204" pitchFamily="34" charset="0"/>
              <a:buChar char="•"/>
            </a:pPr>
            <a:r>
              <a:rPr lang="cs-CZ" sz="1600" b="1" dirty="0">
                <a:highlight>
                  <a:srgbClr val="FFFF00"/>
                </a:highlight>
                <a:latin typeface="+mj-lt"/>
              </a:rPr>
              <a:t>Únor 1098: </a:t>
            </a:r>
            <a:r>
              <a:rPr lang="cs-CZ" sz="1600" b="1" dirty="0" err="1">
                <a:highlight>
                  <a:srgbClr val="FFFF00"/>
                </a:highlight>
                <a:latin typeface="+mj-lt"/>
              </a:rPr>
              <a:t>Balduin</a:t>
            </a:r>
            <a:r>
              <a:rPr lang="cs-CZ" sz="1600" b="1" dirty="0">
                <a:highlight>
                  <a:srgbClr val="FFFF00"/>
                </a:highlight>
                <a:latin typeface="+mj-lt"/>
              </a:rPr>
              <a:t> z </a:t>
            </a:r>
            <a:r>
              <a:rPr lang="cs-CZ" sz="1600" b="1" dirty="0" err="1">
                <a:highlight>
                  <a:srgbClr val="FFFF00"/>
                </a:highlight>
                <a:latin typeface="+mj-lt"/>
              </a:rPr>
              <a:t>Boulogne</a:t>
            </a:r>
            <a:r>
              <a:rPr lang="cs-CZ" sz="1600" b="1" dirty="0">
                <a:highlight>
                  <a:srgbClr val="FFFF00"/>
                </a:highlight>
                <a:latin typeface="+mj-lt"/>
              </a:rPr>
              <a:t> </a:t>
            </a:r>
            <a:r>
              <a:rPr lang="cs-CZ" sz="1600" dirty="0">
                <a:latin typeface="+mj-lt"/>
              </a:rPr>
              <a:t>dobývá </a:t>
            </a:r>
            <a:r>
              <a:rPr lang="cs-CZ" sz="1600" b="1" dirty="0" err="1">
                <a:solidFill>
                  <a:srgbClr val="FF0000"/>
                </a:solidFill>
                <a:latin typeface="+mj-lt"/>
              </a:rPr>
              <a:t>Edessu</a:t>
            </a:r>
            <a:r>
              <a:rPr lang="cs-CZ" sz="1600" dirty="0">
                <a:latin typeface="+mj-lt"/>
              </a:rPr>
              <a:t>, kde vzniká první křižácký stát</a:t>
            </a:r>
          </a:p>
          <a:p>
            <a:pPr marL="285750" indent="-285750">
              <a:buFont typeface="Arial" panose="020B0604020202020204" pitchFamily="34" charset="0"/>
              <a:buChar char="•"/>
            </a:pPr>
            <a:r>
              <a:rPr lang="cs-CZ" sz="1600" b="1" dirty="0">
                <a:latin typeface="+mj-lt"/>
              </a:rPr>
              <a:t>3. červen 1098: </a:t>
            </a:r>
            <a:r>
              <a:rPr lang="cs-CZ" sz="1600" dirty="0">
                <a:latin typeface="+mj-lt"/>
              </a:rPr>
              <a:t>Po ročním obléhání (dochází zásoby) se </a:t>
            </a:r>
            <a:r>
              <a:rPr lang="cs-CZ" sz="1600" dirty="0" err="1">
                <a:latin typeface="+mj-lt"/>
              </a:rPr>
              <a:t>Bohemundovi</a:t>
            </a:r>
            <a:r>
              <a:rPr lang="cs-CZ" sz="1600" dirty="0">
                <a:latin typeface="+mj-lt"/>
              </a:rPr>
              <a:t> z Tarentu podaří dobýt </a:t>
            </a:r>
            <a:r>
              <a:rPr lang="cs-CZ" sz="1600" b="1" dirty="0">
                <a:solidFill>
                  <a:srgbClr val="FF0000"/>
                </a:solidFill>
                <a:latin typeface="+mj-lt"/>
              </a:rPr>
              <a:t>Antiochii</a:t>
            </a:r>
            <a:r>
              <a:rPr lang="cs-CZ" sz="1600" dirty="0">
                <a:latin typeface="+mj-lt"/>
              </a:rPr>
              <a:t>; obyvatelstvo je vyvražděno, </a:t>
            </a:r>
            <a:r>
              <a:rPr lang="cs-CZ" sz="1600" dirty="0" err="1">
                <a:latin typeface="+mj-lt"/>
              </a:rPr>
              <a:t>Bohemund</a:t>
            </a:r>
            <a:r>
              <a:rPr lang="cs-CZ" sz="1600" dirty="0">
                <a:latin typeface="+mj-lt"/>
              </a:rPr>
              <a:t> se stává knížetem</a:t>
            </a:r>
          </a:p>
          <a:p>
            <a:pPr marL="285750" indent="-285750">
              <a:buFont typeface="Arial" panose="020B0604020202020204" pitchFamily="34" charset="0"/>
              <a:buChar char="•"/>
            </a:pPr>
            <a:r>
              <a:rPr lang="cs-CZ" sz="1600" b="1" dirty="0">
                <a:highlight>
                  <a:srgbClr val="FFFF00"/>
                </a:highlight>
                <a:latin typeface="+mj-lt"/>
              </a:rPr>
              <a:t>Zbylí křižáci (cca 20 000) táhnou do Palestiny a 7. června obléhají Jeruzalém</a:t>
            </a:r>
            <a:r>
              <a:rPr lang="cs-CZ" sz="1600" dirty="0">
                <a:latin typeface="+mj-lt"/>
              </a:rPr>
              <a:t>, který je pod vládou egyptských </a:t>
            </a:r>
            <a:r>
              <a:rPr lang="cs-CZ" sz="1600" dirty="0" err="1">
                <a:latin typeface="+mj-lt"/>
              </a:rPr>
              <a:t>Fátimovců</a:t>
            </a:r>
            <a:r>
              <a:rPr lang="cs-CZ" sz="1600" dirty="0">
                <a:latin typeface="+mj-lt"/>
              </a:rPr>
              <a:t>; zde je zasáhne epidemie, hlad a nedostatek vody (způsobený obránci, kteří vyhnali všechny křesťany z města)</a:t>
            </a:r>
          </a:p>
          <a:p>
            <a:pPr marL="285750" indent="-285750">
              <a:buFont typeface="Arial" panose="020B0604020202020204" pitchFamily="34" charset="0"/>
              <a:buChar char="•"/>
            </a:pPr>
            <a:r>
              <a:rPr lang="cs-CZ" sz="1600" b="1" dirty="0">
                <a:solidFill>
                  <a:srgbClr val="FF0000"/>
                </a:solidFill>
                <a:highlight>
                  <a:srgbClr val="FFFF00"/>
                </a:highlight>
                <a:latin typeface="+mj-lt"/>
              </a:rPr>
              <a:t>15. července 1099 je město dobyto</a:t>
            </a:r>
            <a:r>
              <a:rPr lang="cs-CZ" sz="1600" dirty="0">
                <a:highlight>
                  <a:srgbClr val="FFFF00"/>
                </a:highlight>
                <a:latin typeface="+mj-lt"/>
              </a:rPr>
              <a:t>. </a:t>
            </a:r>
            <a:r>
              <a:rPr lang="cs-CZ" sz="1600" dirty="0">
                <a:latin typeface="+mj-lt"/>
              </a:rPr>
              <a:t>Velká část obyvatel je vyvražděna (včetně Koptů, syrských křesťanů a Židů); podle arabských pramenů: 70 000 mrtvých, křesťanské zdroje: 10‘000 mrtvých</a:t>
            </a:r>
          </a:p>
          <a:p>
            <a:pPr marL="285750" indent="-285750">
              <a:buFont typeface="Arial" panose="020B0604020202020204" pitchFamily="34" charset="0"/>
              <a:buChar char="•"/>
            </a:pPr>
            <a:r>
              <a:rPr lang="cs-CZ" sz="1600" b="1" dirty="0">
                <a:highlight>
                  <a:srgbClr val="FFFF00"/>
                </a:highlight>
                <a:latin typeface="+mj-lt"/>
              </a:rPr>
              <a:t>Vévoda Gottfried von </a:t>
            </a:r>
            <a:r>
              <a:rPr lang="cs-CZ" sz="1600" b="1" dirty="0" err="1">
                <a:highlight>
                  <a:srgbClr val="FFFF00"/>
                </a:highlight>
                <a:latin typeface="+mj-lt"/>
              </a:rPr>
              <a:t>Bouillon</a:t>
            </a:r>
            <a:r>
              <a:rPr lang="cs-CZ" sz="1600" b="1" dirty="0">
                <a:highlight>
                  <a:srgbClr val="FFFF00"/>
                </a:highlight>
                <a:latin typeface="+mj-lt"/>
              </a:rPr>
              <a:t> se stává vládcem Jeruzaléma</a:t>
            </a:r>
            <a:r>
              <a:rPr lang="cs-CZ" sz="1600" dirty="0">
                <a:latin typeface="+mj-lt"/>
              </a:rPr>
              <a:t>, získává titul "ochránce Božího hrobu" (</a:t>
            </a:r>
            <a:r>
              <a:rPr lang="cs-CZ" sz="1600" i="1" dirty="0" err="1">
                <a:latin typeface="+mj-lt"/>
              </a:rPr>
              <a:t>advocatus</a:t>
            </a:r>
            <a:r>
              <a:rPr lang="cs-CZ" sz="1600" i="1" dirty="0">
                <a:latin typeface="+mj-lt"/>
              </a:rPr>
              <a:t> </a:t>
            </a:r>
            <a:r>
              <a:rPr lang="cs-CZ" sz="1600" i="1" dirty="0" err="1">
                <a:latin typeface="+mj-lt"/>
              </a:rPr>
              <a:t>sancti</a:t>
            </a:r>
            <a:r>
              <a:rPr lang="cs-CZ" sz="1600" i="1" dirty="0">
                <a:latin typeface="+mj-lt"/>
              </a:rPr>
              <a:t> </a:t>
            </a:r>
            <a:r>
              <a:rPr lang="cs-CZ" sz="1600" i="1" dirty="0" err="1">
                <a:latin typeface="+mj-lt"/>
              </a:rPr>
              <a:t>sepulchri</a:t>
            </a:r>
            <a:r>
              <a:rPr lang="cs-CZ" sz="1600" dirty="0">
                <a:latin typeface="+mj-lt"/>
              </a:rPr>
              <a:t>).</a:t>
            </a:r>
          </a:p>
        </p:txBody>
      </p:sp>
      <p:sp>
        <p:nvSpPr>
          <p:cNvPr id="15" name="Obdélník 14"/>
          <p:cNvSpPr/>
          <p:nvPr/>
        </p:nvSpPr>
        <p:spPr>
          <a:xfrm>
            <a:off x="-1" y="1371112"/>
            <a:ext cx="6987397" cy="2062103"/>
          </a:xfrm>
          <a:prstGeom prst="rect">
            <a:avLst/>
          </a:prstGeom>
          <a:solidFill>
            <a:schemeClr val="accent1">
              <a:lumMod val="20000"/>
              <a:lumOff val="80000"/>
            </a:schemeClr>
          </a:solidFill>
        </p:spPr>
        <p:txBody>
          <a:bodyPr wrap="square">
            <a:spAutoFit/>
          </a:bodyPr>
          <a:lstStyle/>
          <a:p>
            <a:r>
              <a:rPr lang="cs-CZ" sz="1600" b="1" dirty="0">
                <a:solidFill>
                  <a:srgbClr val="C00000"/>
                </a:solidFill>
                <a:latin typeface="+mn-lt"/>
              </a:rPr>
              <a:t>II. Rytířská výprava (listopad 1096 – červenec 99)</a:t>
            </a:r>
          </a:p>
          <a:p>
            <a:endParaRPr lang="cs-CZ" sz="1600" dirty="0">
              <a:latin typeface="+mn-lt"/>
            </a:endParaRPr>
          </a:p>
          <a:p>
            <a:r>
              <a:rPr lang="cs-CZ" sz="1600" b="1" dirty="0">
                <a:latin typeface="+mn-lt"/>
              </a:rPr>
              <a:t>Křižácké vojsko </a:t>
            </a:r>
            <a:r>
              <a:rPr lang="cs-CZ" sz="1600" dirty="0">
                <a:latin typeface="+mn-lt"/>
              </a:rPr>
              <a:t>(cca. 7‘000 rytířů a šlechticů, 20‘000 pěších vojáků), </a:t>
            </a:r>
            <a:r>
              <a:rPr lang="cs-CZ" sz="1600" dirty="0">
                <a:highlight>
                  <a:srgbClr val="FFFF00"/>
                </a:highlight>
                <a:latin typeface="+mn-lt"/>
              </a:rPr>
              <a:t>složené především z francouzských a jihoitalských Normanů</a:t>
            </a:r>
            <a:r>
              <a:rPr lang="cs-CZ" sz="1600" dirty="0">
                <a:latin typeface="+mn-lt"/>
              </a:rPr>
              <a:t>, Vlámů a Lotrinčanů, Velitelé: </a:t>
            </a:r>
            <a:r>
              <a:rPr lang="cs-CZ" sz="1600" dirty="0" err="1">
                <a:latin typeface="+mn-lt"/>
              </a:rPr>
              <a:t>Godefroy</a:t>
            </a:r>
            <a:r>
              <a:rPr lang="cs-CZ" sz="1600" dirty="0">
                <a:latin typeface="+mn-lt"/>
              </a:rPr>
              <a:t> z </a:t>
            </a:r>
            <a:r>
              <a:rPr lang="cs-CZ" sz="1600" dirty="0" err="1">
                <a:latin typeface="+mn-lt"/>
              </a:rPr>
              <a:t>Bouillonu</a:t>
            </a:r>
            <a:r>
              <a:rPr lang="cs-CZ" sz="1600" dirty="0">
                <a:latin typeface="+mn-lt"/>
              </a:rPr>
              <a:t>, Štěpán z </a:t>
            </a:r>
            <a:r>
              <a:rPr lang="cs-CZ" sz="1600" dirty="0" err="1">
                <a:latin typeface="+mn-lt"/>
              </a:rPr>
              <a:t>Blois</a:t>
            </a:r>
            <a:r>
              <a:rPr lang="cs-CZ" sz="1600" dirty="0">
                <a:latin typeface="+mn-lt"/>
              </a:rPr>
              <a:t>, </a:t>
            </a:r>
            <a:r>
              <a:rPr lang="cs-CZ" sz="1600" dirty="0"/>
              <a:t>hrabě </a:t>
            </a:r>
            <a:r>
              <a:rPr lang="cs-CZ" sz="1600" dirty="0">
                <a:latin typeface="+mn-lt"/>
              </a:rPr>
              <a:t>Hugo z </a:t>
            </a:r>
            <a:r>
              <a:rPr lang="cs-CZ" sz="1600" dirty="0" err="1">
                <a:latin typeface="+mn-lt"/>
              </a:rPr>
              <a:t>Vermandois</a:t>
            </a:r>
            <a:r>
              <a:rPr lang="cs-CZ" sz="1600" dirty="0">
                <a:latin typeface="+mn-lt"/>
              </a:rPr>
              <a:t> (bratr francouzského krále Filipa I.),</a:t>
            </a:r>
            <a:r>
              <a:rPr lang="cs-CZ" sz="1600" dirty="0" err="1">
                <a:latin typeface="+mn-lt"/>
              </a:rPr>
              <a:t>Balduin</a:t>
            </a:r>
            <a:r>
              <a:rPr lang="cs-CZ" sz="1600" dirty="0">
                <a:latin typeface="+mn-lt"/>
              </a:rPr>
              <a:t> z </a:t>
            </a:r>
            <a:r>
              <a:rPr lang="cs-CZ" sz="1600" dirty="0" err="1">
                <a:latin typeface="+mn-lt"/>
              </a:rPr>
              <a:t>Boulogne</a:t>
            </a:r>
            <a:r>
              <a:rPr lang="cs-CZ" sz="1600" dirty="0">
                <a:latin typeface="+mn-lt"/>
              </a:rPr>
              <a:t>; hrabě </a:t>
            </a:r>
            <a:r>
              <a:rPr lang="cs-CZ" sz="1600" dirty="0" err="1">
                <a:latin typeface="+mn-lt"/>
              </a:rPr>
              <a:t>Raimond</a:t>
            </a:r>
            <a:r>
              <a:rPr lang="cs-CZ" sz="1600" dirty="0">
                <a:latin typeface="+mn-lt"/>
              </a:rPr>
              <a:t> de Saint-</a:t>
            </a:r>
            <a:r>
              <a:rPr lang="cs-CZ" sz="1600" dirty="0" err="1">
                <a:latin typeface="+mn-lt"/>
              </a:rPr>
              <a:t>Gilles</a:t>
            </a:r>
            <a:r>
              <a:rPr lang="cs-CZ" sz="1600" dirty="0">
                <a:latin typeface="+mn-lt"/>
              </a:rPr>
              <a:t> (Toulouse); </a:t>
            </a:r>
            <a:r>
              <a:rPr lang="cs-CZ" sz="1600" dirty="0" err="1">
                <a:latin typeface="+mn-lt"/>
              </a:rPr>
              <a:t>Bohemund</a:t>
            </a:r>
            <a:r>
              <a:rPr lang="cs-CZ" sz="1600" dirty="0">
                <a:latin typeface="+mn-lt"/>
              </a:rPr>
              <a:t> z Tarentu, </a:t>
            </a:r>
            <a:r>
              <a:rPr lang="cs-CZ" sz="1600" dirty="0" err="1">
                <a:latin typeface="+mn-lt"/>
              </a:rPr>
              <a:t>Apulský</a:t>
            </a:r>
            <a:r>
              <a:rPr lang="cs-CZ" sz="1600" dirty="0">
                <a:latin typeface="+mn-lt"/>
              </a:rPr>
              <a:t> kníže a jeho synovec </a:t>
            </a:r>
            <a:r>
              <a:rPr lang="cs-CZ" sz="1600" dirty="0" err="1">
                <a:latin typeface="+mn-lt"/>
              </a:rPr>
              <a:t>Tankred</a:t>
            </a:r>
            <a:endParaRPr lang="cs-CZ" sz="1600" dirty="0">
              <a:latin typeface="+mn-lt"/>
            </a:endParaRPr>
          </a:p>
        </p:txBody>
      </p:sp>
      <p:pic>
        <p:nvPicPr>
          <p:cNvPr id="18" name="Obrázek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39790" y="3210923"/>
            <a:ext cx="2647606" cy="3647077"/>
          </a:xfrm>
          <a:prstGeom prst="rect">
            <a:avLst/>
          </a:prstGeom>
        </p:spPr>
      </p:pic>
      <p:sp>
        <p:nvSpPr>
          <p:cNvPr id="19" name="Obdélník 18"/>
          <p:cNvSpPr/>
          <p:nvPr/>
        </p:nvSpPr>
        <p:spPr>
          <a:xfrm>
            <a:off x="1411538" y="4618962"/>
            <a:ext cx="2768600" cy="830997"/>
          </a:xfrm>
          <a:prstGeom prst="rect">
            <a:avLst/>
          </a:prstGeom>
          <a:solidFill>
            <a:srgbClr val="FFFFCC"/>
          </a:solidFill>
          <a:ln>
            <a:solidFill>
              <a:srgbClr val="FF0000"/>
            </a:solidFill>
          </a:ln>
        </p:spPr>
        <p:txBody>
          <a:bodyPr wrap="square">
            <a:spAutoFit/>
          </a:bodyPr>
          <a:lstStyle/>
          <a:p>
            <a:pPr algn="r"/>
            <a:r>
              <a:rPr lang="cs-CZ" sz="1600" b="1" dirty="0">
                <a:solidFill>
                  <a:srgbClr val="FF0000"/>
                </a:solidFill>
                <a:latin typeface="+mj-lt"/>
              </a:rPr>
              <a:t>Křižácké státy mezi první a druhou křížovou výpravou</a:t>
            </a:r>
          </a:p>
        </p:txBody>
      </p:sp>
      <p:sp>
        <p:nvSpPr>
          <p:cNvPr id="3" name="Obdélník 2"/>
          <p:cNvSpPr/>
          <p:nvPr/>
        </p:nvSpPr>
        <p:spPr>
          <a:xfrm>
            <a:off x="424450" y="5577594"/>
            <a:ext cx="3862301" cy="1077218"/>
          </a:xfrm>
          <a:prstGeom prst="rect">
            <a:avLst/>
          </a:prstGeom>
        </p:spPr>
        <p:txBody>
          <a:bodyPr wrap="square">
            <a:spAutoFit/>
          </a:bodyPr>
          <a:lstStyle/>
          <a:p>
            <a:pPr algn="r"/>
            <a:r>
              <a:rPr lang="cs-CZ" sz="1600" b="1" dirty="0">
                <a:solidFill>
                  <a:srgbClr val="C00000"/>
                </a:solidFill>
                <a:latin typeface="+mj-lt"/>
              </a:rPr>
              <a:t>Hrabství </a:t>
            </a:r>
            <a:r>
              <a:rPr lang="cs-CZ" sz="1600" b="1" dirty="0" err="1">
                <a:solidFill>
                  <a:srgbClr val="C00000"/>
                </a:solidFill>
                <a:latin typeface="+mj-lt"/>
              </a:rPr>
              <a:t>Edessa</a:t>
            </a:r>
            <a:r>
              <a:rPr lang="cs-CZ" sz="1600" b="1" dirty="0">
                <a:solidFill>
                  <a:srgbClr val="C00000"/>
                </a:solidFill>
                <a:latin typeface="+mj-lt"/>
              </a:rPr>
              <a:t> (1098-1149)</a:t>
            </a:r>
          </a:p>
          <a:p>
            <a:pPr algn="r"/>
            <a:r>
              <a:rPr lang="cs-CZ" sz="1600" b="1" dirty="0" err="1">
                <a:solidFill>
                  <a:srgbClr val="C00000"/>
                </a:solidFill>
                <a:latin typeface="+mj-lt"/>
              </a:rPr>
              <a:t>Knížectvi</a:t>
            </a:r>
            <a:r>
              <a:rPr lang="cs-CZ" sz="1600" b="1" dirty="0">
                <a:solidFill>
                  <a:srgbClr val="C00000"/>
                </a:solidFill>
                <a:latin typeface="+mj-lt"/>
              </a:rPr>
              <a:t> </a:t>
            </a:r>
            <a:r>
              <a:rPr lang="cs-CZ" sz="1600" b="1" dirty="0" err="1">
                <a:solidFill>
                  <a:srgbClr val="C00000"/>
                </a:solidFill>
                <a:latin typeface="+mj-lt"/>
              </a:rPr>
              <a:t>Antiochija</a:t>
            </a:r>
            <a:r>
              <a:rPr lang="cs-CZ" sz="1600" b="1" dirty="0">
                <a:solidFill>
                  <a:srgbClr val="C00000"/>
                </a:solidFill>
                <a:latin typeface="+mj-lt"/>
              </a:rPr>
              <a:t> (1098-1268)</a:t>
            </a:r>
          </a:p>
          <a:p>
            <a:pPr algn="r"/>
            <a:r>
              <a:rPr lang="cs-CZ" sz="1600" b="1" dirty="0">
                <a:solidFill>
                  <a:srgbClr val="C00000"/>
                </a:solidFill>
                <a:latin typeface="+mj-lt"/>
              </a:rPr>
              <a:t>Hrabství </a:t>
            </a:r>
            <a:r>
              <a:rPr lang="cs-CZ" sz="1600" b="1" dirty="0" err="1">
                <a:solidFill>
                  <a:srgbClr val="C00000"/>
                </a:solidFill>
                <a:latin typeface="+mj-lt"/>
              </a:rPr>
              <a:t>Tripoli</a:t>
            </a:r>
            <a:r>
              <a:rPr lang="cs-CZ" sz="1600" b="1" dirty="0">
                <a:solidFill>
                  <a:srgbClr val="C00000"/>
                </a:solidFill>
                <a:latin typeface="+mj-lt"/>
              </a:rPr>
              <a:t> (1102-1289)</a:t>
            </a:r>
          </a:p>
          <a:p>
            <a:pPr algn="r"/>
            <a:r>
              <a:rPr lang="cs-CZ" sz="1600" b="1" dirty="0">
                <a:solidFill>
                  <a:srgbClr val="C00000"/>
                </a:solidFill>
                <a:latin typeface="+mj-lt"/>
              </a:rPr>
              <a:t>Jeruzalémské království (1099-1291)</a:t>
            </a:r>
          </a:p>
        </p:txBody>
      </p:sp>
      <p:sp>
        <p:nvSpPr>
          <p:cNvPr id="4" name="Ovál 3"/>
          <p:cNvSpPr/>
          <p:nvPr/>
        </p:nvSpPr>
        <p:spPr bwMode="auto">
          <a:xfrm>
            <a:off x="5745193" y="3405185"/>
            <a:ext cx="1061049" cy="882143"/>
          </a:xfrm>
          <a:prstGeom prst="ellipse">
            <a:avLst/>
          </a:prstGeom>
          <a:noFill/>
          <a:ln w="38100"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800" b="0" i="0" u="none" strike="noStrike" cap="none" normalizeH="0" baseline="0" dirty="0" err="1">
              <a:ln>
                <a:noFill/>
              </a:ln>
              <a:noFill/>
              <a:effectLst/>
              <a:latin typeface="+mn-lt"/>
            </a:endParaRPr>
          </a:p>
        </p:txBody>
      </p:sp>
      <p:sp>
        <p:nvSpPr>
          <p:cNvPr id="20" name="Ovál 19"/>
          <p:cNvSpPr/>
          <p:nvPr/>
        </p:nvSpPr>
        <p:spPr bwMode="auto">
          <a:xfrm>
            <a:off x="5302721" y="4215922"/>
            <a:ext cx="721744" cy="531336"/>
          </a:xfrm>
          <a:prstGeom prst="ellipse">
            <a:avLst/>
          </a:prstGeom>
          <a:noFill/>
          <a:ln w="38100"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800" b="0" i="0" u="none" strike="noStrike" cap="none" normalizeH="0" baseline="0" dirty="0" err="1">
              <a:ln>
                <a:noFill/>
              </a:ln>
              <a:noFill/>
              <a:effectLst/>
              <a:latin typeface="+mn-lt"/>
            </a:endParaRPr>
          </a:p>
        </p:txBody>
      </p:sp>
      <p:sp>
        <p:nvSpPr>
          <p:cNvPr id="21" name="Ovál 20"/>
          <p:cNvSpPr/>
          <p:nvPr/>
        </p:nvSpPr>
        <p:spPr bwMode="auto">
          <a:xfrm>
            <a:off x="5302722" y="4747258"/>
            <a:ext cx="442472" cy="525768"/>
          </a:xfrm>
          <a:prstGeom prst="ellipse">
            <a:avLst/>
          </a:prstGeom>
          <a:noFill/>
          <a:ln w="38100"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800" b="0" i="0" u="none" strike="noStrike" cap="none" normalizeH="0" baseline="0" dirty="0" err="1">
              <a:ln>
                <a:noFill/>
              </a:ln>
              <a:noFill/>
              <a:effectLst/>
              <a:latin typeface="+mn-lt"/>
            </a:endParaRPr>
          </a:p>
        </p:txBody>
      </p:sp>
      <p:sp>
        <p:nvSpPr>
          <p:cNvPr id="22" name="Ovál 21"/>
          <p:cNvSpPr/>
          <p:nvPr/>
        </p:nvSpPr>
        <p:spPr bwMode="auto">
          <a:xfrm>
            <a:off x="4937538" y="5268441"/>
            <a:ext cx="686886" cy="1517033"/>
          </a:xfrm>
          <a:prstGeom prst="ellipse">
            <a:avLst/>
          </a:prstGeom>
          <a:noFill/>
          <a:ln w="38100"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800" b="0" i="0" u="none" strike="noStrike" cap="none" normalizeH="0" baseline="0" dirty="0" err="1">
              <a:ln>
                <a:noFill/>
              </a:ln>
              <a:noFill/>
              <a:effectLst/>
              <a:latin typeface="+mn-lt"/>
            </a:endParaRPr>
          </a:p>
        </p:txBody>
      </p:sp>
    </p:spTree>
    <p:extLst>
      <p:ext uri="{BB962C8B-B14F-4D97-AF65-F5344CB8AC3E}">
        <p14:creationId xmlns:p14="http://schemas.microsoft.com/office/powerpoint/2010/main" val="4065472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0" grpId="0" animBg="1"/>
      <p:bldP spid="21" grpId="0" animBg="1"/>
      <p:bldP spid="2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2"/>
          <p:cNvSpPr/>
          <p:nvPr/>
        </p:nvSpPr>
        <p:spPr>
          <a:xfrm>
            <a:off x="174861" y="82156"/>
            <a:ext cx="7735561" cy="738664"/>
          </a:xfrm>
          <a:prstGeom prst="rect">
            <a:avLst/>
          </a:prstGeom>
        </p:spPr>
        <p:txBody>
          <a:bodyPr wrap="square">
            <a:spAutoFit/>
          </a:bodyPr>
          <a:lstStyle/>
          <a:p>
            <a:r>
              <a:rPr lang="cs-CZ" b="1" dirty="0">
                <a:solidFill>
                  <a:srgbClr val="002060"/>
                </a:solidFill>
                <a:latin typeface="+mn-lt"/>
              </a:rPr>
              <a:t>III. A je to tady! - křižácké výpravy a jejích recepce</a:t>
            </a:r>
          </a:p>
          <a:p>
            <a:r>
              <a:rPr lang="cs-CZ" sz="1800" b="1" dirty="0">
                <a:solidFill>
                  <a:srgbClr val="0070C0"/>
                </a:solidFill>
                <a:latin typeface="+mn-lt"/>
              </a:rPr>
              <a:t>Historiografie křižáckých </a:t>
            </a:r>
            <a:r>
              <a:rPr lang="cs-CZ" sz="1800" b="1" dirty="0">
                <a:solidFill>
                  <a:srgbClr val="0070C0"/>
                </a:solidFill>
                <a:latin typeface="+mj-lt"/>
              </a:rPr>
              <a:t>výprav: Vilém z </a:t>
            </a:r>
            <a:r>
              <a:rPr lang="cs-CZ" sz="1800" b="1" dirty="0" err="1">
                <a:solidFill>
                  <a:srgbClr val="0070C0"/>
                </a:solidFill>
                <a:latin typeface="+mj-lt"/>
              </a:rPr>
              <a:t>Týru</a:t>
            </a:r>
            <a:endParaRPr lang="cs-CZ" sz="1800" b="1" dirty="0">
              <a:solidFill>
                <a:srgbClr val="0070C0"/>
              </a:solidFill>
              <a:latin typeface="+mj-lt"/>
            </a:endParaRPr>
          </a:p>
        </p:txBody>
      </p:sp>
      <p:pic>
        <p:nvPicPr>
          <p:cNvPr id="3" name="Obráze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142" y="877572"/>
            <a:ext cx="2147019" cy="2715979"/>
          </a:xfrm>
          <a:prstGeom prst="rect">
            <a:avLst/>
          </a:prstGeom>
        </p:spPr>
      </p:pic>
      <p:sp>
        <p:nvSpPr>
          <p:cNvPr id="5" name="Obdélník 4"/>
          <p:cNvSpPr/>
          <p:nvPr/>
        </p:nvSpPr>
        <p:spPr>
          <a:xfrm>
            <a:off x="5107045" y="1403193"/>
            <a:ext cx="6953849" cy="3539430"/>
          </a:xfrm>
          <a:prstGeom prst="rect">
            <a:avLst/>
          </a:prstGeom>
          <a:solidFill>
            <a:schemeClr val="accent4">
              <a:lumMod val="20000"/>
              <a:lumOff val="80000"/>
            </a:schemeClr>
          </a:solidFill>
        </p:spPr>
        <p:txBody>
          <a:bodyPr wrap="square">
            <a:spAutoFit/>
          </a:bodyPr>
          <a:lstStyle/>
          <a:p>
            <a:r>
              <a:rPr lang="cs-CZ" sz="1600" b="1" i="1" dirty="0">
                <a:latin typeface="+mj-lt"/>
              </a:rPr>
              <a:t>„Kap. XXI: Většina lidí se uchýlila do chrámové síně, protože se nacházela v odlehlé části města a byla opevněna zdí, věžemi a pevnými branami. Tento útěk je však nezachránil, protože </a:t>
            </a:r>
            <a:r>
              <a:rPr lang="cs-CZ" sz="1600" b="1" i="1" dirty="0" err="1">
                <a:highlight>
                  <a:srgbClr val="FFFF00"/>
                </a:highlight>
                <a:latin typeface="+mj-lt"/>
              </a:rPr>
              <a:t>Tankred</a:t>
            </a:r>
            <a:r>
              <a:rPr lang="cs-CZ" sz="1600" b="1" i="1" dirty="0">
                <a:latin typeface="+mj-lt"/>
              </a:rPr>
              <a:t> se tam okamžitě vydal s velmi velkou částí celého vojska. Násilím vnikl do chrámu a zabil nespočet lidí. </a:t>
            </a:r>
            <a:r>
              <a:rPr lang="cs-CZ" sz="1600" b="1" i="1" dirty="0">
                <a:highlight>
                  <a:srgbClr val="FFFF00"/>
                </a:highlight>
                <a:latin typeface="+mj-lt"/>
              </a:rPr>
              <a:t>Odnesl prý také obrovské množství zlata, stříbra a drahých kamenů, ale poté, co první vřava skončila, vrátil vše na své místo</a:t>
            </a:r>
            <a:r>
              <a:rPr lang="cs-CZ" sz="1600" b="1" i="1" dirty="0">
                <a:latin typeface="+mj-lt"/>
              </a:rPr>
              <a:t>. Ihned poté, co ostatní knížata zničila, co se jim dostalo do rukou v ostatních částech města, se vydala ke chrámu, ve kterém se schovávala spousta obyvatel. </a:t>
            </a:r>
            <a:r>
              <a:rPr lang="cs-CZ" sz="1600" b="1" i="1" dirty="0">
                <a:highlight>
                  <a:srgbClr val="FFFF00"/>
                </a:highlight>
                <a:latin typeface="+mj-lt"/>
              </a:rPr>
              <a:t>Vstoupili dovnitř za doprovodu mnoha jezdců a pěšáků, a aniž by kohokoli ušetřili, skolili meči, koho našli, a celý prostor naplnili krví</a:t>
            </a:r>
            <a:r>
              <a:rPr lang="cs-CZ" sz="1600" b="1" i="1" dirty="0">
                <a:latin typeface="+mj-lt"/>
              </a:rPr>
              <a:t>. </a:t>
            </a:r>
            <a:r>
              <a:rPr lang="cs-CZ" sz="1600" b="1" i="1" dirty="0">
                <a:highlight>
                  <a:srgbClr val="FF0000"/>
                </a:highlight>
                <a:latin typeface="+mj-lt"/>
              </a:rPr>
              <a:t>Byl to spravedlivý Boží soud, </a:t>
            </a:r>
            <a:r>
              <a:rPr lang="cs-CZ" sz="1600" b="1" i="1" dirty="0">
                <a:latin typeface="+mj-lt"/>
              </a:rPr>
              <a:t>aby ti, kdo svými pověrečnými praktikami znesvětili Hospodinovu svatyni a připravili o ni věrný lid, ji očistili svou vlastní krví a odplatili tuto svatokrádež vlastní smrtí“</a:t>
            </a:r>
          </a:p>
        </p:txBody>
      </p:sp>
      <p:sp>
        <p:nvSpPr>
          <p:cNvPr id="6" name="Obdélník 5"/>
          <p:cNvSpPr/>
          <p:nvPr/>
        </p:nvSpPr>
        <p:spPr>
          <a:xfrm>
            <a:off x="2327213" y="1217254"/>
            <a:ext cx="2710614" cy="2893100"/>
          </a:xfrm>
          <a:prstGeom prst="rect">
            <a:avLst/>
          </a:prstGeom>
          <a:solidFill>
            <a:srgbClr val="FFFF99"/>
          </a:solidFill>
        </p:spPr>
        <p:txBody>
          <a:bodyPr wrap="square">
            <a:spAutoFit/>
          </a:bodyPr>
          <a:lstStyle/>
          <a:p>
            <a:r>
              <a:rPr lang="de-DE" sz="1400" dirty="0">
                <a:latin typeface="Arial" panose="020B0604020202020204" pitchFamily="34" charset="0"/>
                <a:cs typeface="Arial" panose="020B0604020202020204" pitchFamily="34" charset="0"/>
              </a:rPr>
              <a:t>(* </a:t>
            </a:r>
            <a:r>
              <a:rPr lang="de-DE" sz="1400" dirty="0" err="1">
                <a:latin typeface="Arial" panose="020B0604020202020204" pitchFamily="34" charset="0"/>
                <a:cs typeface="Arial" panose="020B0604020202020204" pitchFamily="34" charset="0"/>
              </a:rPr>
              <a:t>asi</a:t>
            </a:r>
            <a:r>
              <a:rPr lang="de-DE" sz="1400" dirty="0">
                <a:latin typeface="Arial" panose="020B0604020202020204" pitchFamily="34" charset="0"/>
                <a:cs typeface="Arial" panose="020B0604020202020204" pitchFamily="34" charset="0"/>
              </a:rPr>
              <a:t> 1130, </a:t>
            </a:r>
            <a:r>
              <a:rPr lang="de-DE" sz="1400" dirty="0" err="1">
                <a:latin typeface="Arial" panose="020B0604020202020204" pitchFamily="34" charset="0"/>
                <a:cs typeface="Arial" panose="020B0604020202020204" pitchFamily="34" charset="0"/>
              </a:rPr>
              <a:t>Jeruzalém</a:t>
            </a:r>
            <a:r>
              <a:rPr lang="de-DE" sz="1400" dirty="0">
                <a:latin typeface="Arial" panose="020B0604020202020204" pitchFamily="34" charset="0"/>
                <a:cs typeface="Arial" panose="020B0604020202020204" pitchFamily="34" charset="0"/>
              </a:rPr>
              <a:t> - † 29. </a:t>
            </a:r>
            <a:endParaRPr lang="cs-CZ" sz="1400" dirty="0">
              <a:latin typeface="Arial" panose="020B0604020202020204" pitchFamily="34" charset="0"/>
              <a:cs typeface="Arial" panose="020B0604020202020204" pitchFamily="34" charset="0"/>
            </a:endParaRPr>
          </a:p>
          <a:p>
            <a:r>
              <a:rPr lang="cs-CZ" sz="1400" dirty="0">
                <a:latin typeface="Arial" panose="020B0604020202020204" pitchFamily="34" charset="0"/>
                <a:cs typeface="Arial" panose="020B0604020202020204" pitchFamily="34" charset="0"/>
              </a:rPr>
              <a:t>    </a:t>
            </a:r>
            <a:r>
              <a:rPr lang="de-DE" sz="1400" dirty="0" err="1">
                <a:latin typeface="Arial" panose="020B0604020202020204" pitchFamily="34" charset="0"/>
                <a:cs typeface="Arial" panose="020B0604020202020204" pitchFamily="34" charset="0"/>
              </a:rPr>
              <a:t>září</a:t>
            </a:r>
            <a:r>
              <a:rPr lang="de-DE" sz="1400" dirty="0">
                <a:latin typeface="Arial" panose="020B0604020202020204" pitchFamily="34" charset="0"/>
                <a:cs typeface="Arial" panose="020B0604020202020204" pitchFamily="34" charset="0"/>
              </a:rPr>
              <a:t> 1186)</a:t>
            </a:r>
            <a:endParaRPr lang="cs-CZ" sz="1400" dirty="0">
              <a:latin typeface="Arial" panose="020B0604020202020204" pitchFamily="34" charset="0"/>
              <a:cs typeface="Arial" panose="020B0604020202020204" pitchFamily="34" charset="0"/>
            </a:endParaRPr>
          </a:p>
          <a:p>
            <a:endParaRPr lang="cs-CZ"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de-DE" sz="1400" dirty="0" err="1">
                <a:latin typeface="Arial" panose="020B0604020202020204" pitchFamily="34" charset="0"/>
                <a:cs typeface="Arial" panose="020B0604020202020204" pitchFamily="34" charset="0"/>
              </a:rPr>
              <a:t>Arcibiskup</a:t>
            </a:r>
            <a:r>
              <a:rPr lang="de-DE" sz="1400" dirty="0">
                <a:latin typeface="Arial" panose="020B0604020202020204" pitchFamily="34" charset="0"/>
                <a:cs typeface="Arial" panose="020B0604020202020204" pitchFamily="34" charset="0"/>
              </a:rPr>
              <a:t> </a:t>
            </a:r>
            <a:r>
              <a:rPr lang="de-DE" sz="1400" dirty="0" err="1">
                <a:latin typeface="Arial" panose="020B0604020202020204" pitchFamily="34" charset="0"/>
                <a:cs typeface="Arial" panose="020B0604020202020204" pitchFamily="34" charset="0"/>
              </a:rPr>
              <a:t>tyrský</a:t>
            </a:r>
            <a:endParaRPr lang="cs-CZ"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de-DE" sz="1400" dirty="0" err="1">
                <a:latin typeface="Arial" panose="020B0604020202020204" pitchFamily="34" charset="0"/>
                <a:cs typeface="Arial" panose="020B0604020202020204" pitchFamily="34" charset="0"/>
              </a:rPr>
              <a:t>Kancléř</a:t>
            </a:r>
            <a:r>
              <a:rPr lang="de-DE" sz="1400" dirty="0">
                <a:latin typeface="Arial" panose="020B0604020202020204" pitchFamily="34" charset="0"/>
                <a:cs typeface="Arial" panose="020B0604020202020204" pitchFamily="34" charset="0"/>
              </a:rPr>
              <a:t> </a:t>
            </a:r>
            <a:r>
              <a:rPr lang="de-DE" sz="1400" dirty="0" err="1">
                <a:latin typeface="Arial" panose="020B0604020202020204" pitchFamily="34" charset="0"/>
                <a:cs typeface="Arial" panose="020B0604020202020204" pitchFamily="34" charset="0"/>
              </a:rPr>
              <a:t>Jeruzalémského</a:t>
            </a:r>
            <a:r>
              <a:rPr lang="de-DE" sz="1400" dirty="0">
                <a:latin typeface="Arial" panose="020B0604020202020204" pitchFamily="34" charset="0"/>
                <a:cs typeface="Arial" panose="020B0604020202020204" pitchFamily="34" charset="0"/>
              </a:rPr>
              <a:t> </a:t>
            </a:r>
            <a:r>
              <a:rPr lang="de-DE" sz="1400" dirty="0" err="1">
                <a:latin typeface="Arial" panose="020B0604020202020204" pitchFamily="34" charset="0"/>
                <a:cs typeface="Arial" panose="020B0604020202020204" pitchFamily="34" charset="0"/>
              </a:rPr>
              <a:t>království</a:t>
            </a:r>
            <a:r>
              <a:rPr lang="de-DE" sz="1400" dirty="0">
                <a:latin typeface="Arial" panose="020B0604020202020204" pitchFamily="34" charset="0"/>
                <a:cs typeface="Arial" panose="020B0604020202020204" pitchFamily="34" charset="0"/>
              </a:rPr>
              <a:t> </a:t>
            </a:r>
            <a:endParaRPr lang="cs-CZ"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de-DE" sz="1400" dirty="0">
                <a:latin typeface="Arial" panose="020B0604020202020204" pitchFamily="34" charset="0"/>
                <a:cs typeface="Arial" panose="020B0604020202020204" pitchFamily="34" charset="0"/>
              </a:rPr>
              <a:t>Jeden z </a:t>
            </a:r>
            <a:r>
              <a:rPr lang="de-DE" sz="1400" dirty="0" err="1">
                <a:latin typeface="Arial" panose="020B0604020202020204" pitchFamily="34" charset="0"/>
                <a:cs typeface="Arial" panose="020B0604020202020204" pitchFamily="34" charset="0"/>
              </a:rPr>
              <a:t>nejvýznamnějších</a:t>
            </a:r>
            <a:r>
              <a:rPr lang="de-DE" sz="1400" dirty="0">
                <a:latin typeface="Arial" panose="020B0604020202020204" pitchFamily="34" charset="0"/>
                <a:cs typeface="Arial" panose="020B0604020202020204" pitchFamily="34" charset="0"/>
              </a:rPr>
              <a:t> </a:t>
            </a:r>
            <a:r>
              <a:rPr lang="de-DE" sz="1400" dirty="0" err="1">
                <a:latin typeface="Arial" panose="020B0604020202020204" pitchFamily="34" charset="0"/>
                <a:cs typeface="Arial" panose="020B0604020202020204" pitchFamily="34" charset="0"/>
              </a:rPr>
              <a:t>historiků</a:t>
            </a:r>
            <a:r>
              <a:rPr lang="de-DE" sz="1400" dirty="0">
                <a:latin typeface="Arial" panose="020B0604020202020204" pitchFamily="34" charset="0"/>
                <a:cs typeface="Arial" panose="020B0604020202020204" pitchFamily="34" charset="0"/>
              </a:rPr>
              <a:t> </a:t>
            </a:r>
            <a:r>
              <a:rPr lang="de-DE" sz="1400" dirty="0" err="1">
                <a:latin typeface="Arial" panose="020B0604020202020204" pitchFamily="34" charset="0"/>
                <a:cs typeface="Arial" panose="020B0604020202020204" pitchFamily="34" charset="0"/>
              </a:rPr>
              <a:t>křižáckých</a:t>
            </a:r>
            <a:r>
              <a:rPr lang="de-DE" sz="1400" dirty="0">
                <a:latin typeface="Arial" panose="020B0604020202020204" pitchFamily="34" charset="0"/>
                <a:cs typeface="Arial" panose="020B0604020202020204" pitchFamily="34" charset="0"/>
              </a:rPr>
              <a:t> </a:t>
            </a:r>
            <a:r>
              <a:rPr lang="de-DE" sz="1400" dirty="0" err="1">
                <a:latin typeface="Arial" panose="020B0604020202020204" pitchFamily="34" charset="0"/>
                <a:cs typeface="Arial" panose="020B0604020202020204" pitchFamily="34" charset="0"/>
              </a:rPr>
              <a:t>států</a:t>
            </a:r>
            <a:endParaRPr lang="cs-CZ"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cs-CZ" sz="1400" dirty="0">
                <a:latin typeface="Arial" panose="020B0604020202020204" pitchFamily="34" charset="0"/>
                <a:cs typeface="Arial" panose="020B0604020202020204" pitchFamily="34" charset="0"/>
              </a:rPr>
              <a:t>Z</a:t>
            </a:r>
            <a:r>
              <a:rPr lang="de-DE" sz="1400" dirty="0">
                <a:latin typeface="Arial" panose="020B0604020202020204" pitchFamily="34" charset="0"/>
                <a:cs typeface="Arial" panose="020B0604020202020204" pitchFamily="34" charset="0"/>
              </a:rPr>
              <a:t> </a:t>
            </a:r>
            <a:r>
              <a:rPr lang="de-DE" sz="1400" dirty="0" err="1">
                <a:latin typeface="Arial" panose="020B0604020202020204" pitchFamily="34" charset="0"/>
                <a:cs typeface="Arial" panose="020B0604020202020204" pitchFamily="34" charset="0"/>
              </a:rPr>
              <a:t>bohaté</a:t>
            </a:r>
            <a:r>
              <a:rPr lang="cs-CZ" sz="1400" dirty="0">
                <a:latin typeface="Arial" panose="020B0604020202020204" pitchFamily="34" charset="0"/>
                <a:cs typeface="Arial" panose="020B0604020202020204" pitchFamily="34" charset="0"/>
              </a:rPr>
              <a:t>ho</a:t>
            </a:r>
            <a:r>
              <a:rPr lang="de-DE" sz="1400" dirty="0">
                <a:latin typeface="Arial" panose="020B0604020202020204" pitchFamily="34" charset="0"/>
                <a:cs typeface="Arial" panose="020B0604020202020204" pitchFamily="34" charset="0"/>
              </a:rPr>
              <a:t> </a:t>
            </a:r>
            <a:r>
              <a:rPr lang="cs-CZ" sz="1400" dirty="0">
                <a:latin typeface="Arial" panose="020B0604020202020204" pitchFamily="34" charset="0"/>
                <a:cs typeface="Arial" panose="020B0604020202020204" pitchFamily="34" charset="0"/>
              </a:rPr>
              <a:t>rodu kupců</a:t>
            </a:r>
            <a:r>
              <a:rPr lang="de-DE" sz="1400" dirty="0">
                <a:latin typeface="Arial" panose="020B0604020202020204" pitchFamily="34" charset="0"/>
                <a:cs typeface="Arial" panose="020B0604020202020204" pitchFamily="34" charset="0"/>
              </a:rPr>
              <a:t>, </a:t>
            </a:r>
            <a:r>
              <a:rPr lang="cs-CZ" sz="1400" dirty="0">
                <a:latin typeface="Arial" panose="020B0604020202020204" pitchFamily="34" charset="0"/>
                <a:cs typeface="Arial" panose="020B0604020202020204" pitchFamily="34" charset="0"/>
              </a:rPr>
              <a:t>kteří se </a:t>
            </a:r>
            <a:r>
              <a:rPr lang="de-DE" sz="1400" dirty="0">
                <a:latin typeface="Arial" panose="020B0604020202020204" pitchFamily="34" charset="0"/>
                <a:cs typeface="Arial" panose="020B0604020202020204" pitchFamily="34" charset="0"/>
              </a:rPr>
              <a:t>na </a:t>
            </a:r>
            <a:r>
              <a:rPr lang="de-DE" sz="1400" dirty="0" err="1">
                <a:latin typeface="Arial" panose="020B0604020202020204" pitchFamily="34" charset="0"/>
                <a:cs typeface="Arial" panose="020B0604020202020204" pitchFamily="34" charset="0"/>
              </a:rPr>
              <a:t>počátku</a:t>
            </a:r>
            <a:r>
              <a:rPr lang="de-DE" sz="1400" dirty="0">
                <a:latin typeface="Arial" panose="020B0604020202020204" pitchFamily="34" charset="0"/>
                <a:cs typeface="Arial" panose="020B0604020202020204" pitchFamily="34" charset="0"/>
              </a:rPr>
              <a:t> 12. </a:t>
            </a:r>
            <a:r>
              <a:rPr lang="de-DE" sz="1400" dirty="0" err="1">
                <a:latin typeface="Arial" panose="020B0604020202020204" pitchFamily="34" charset="0"/>
                <a:cs typeface="Arial" panose="020B0604020202020204" pitchFamily="34" charset="0"/>
              </a:rPr>
              <a:t>století</a:t>
            </a:r>
            <a:r>
              <a:rPr lang="de-DE" sz="1400" dirty="0">
                <a:latin typeface="Arial" panose="020B0604020202020204" pitchFamily="34" charset="0"/>
                <a:cs typeface="Arial" panose="020B0604020202020204" pitchFamily="34" charset="0"/>
              </a:rPr>
              <a:t> </a:t>
            </a:r>
            <a:r>
              <a:rPr lang="cs-CZ" sz="1400" dirty="0">
                <a:latin typeface="Arial" panose="020B0604020202020204" pitchFamily="34" charset="0"/>
                <a:cs typeface="Arial" panose="020B0604020202020204" pitchFamily="34" charset="0"/>
              </a:rPr>
              <a:t>přistěhovali </a:t>
            </a:r>
            <a:r>
              <a:rPr lang="de-DE" sz="1400" dirty="0">
                <a:latin typeface="Arial" panose="020B0604020202020204" pitchFamily="34" charset="0"/>
                <a:cs typeface="Arial" panose="020B0604020202020204" pitchFamily="34" charset="0"/>
              </a:rPr>
              <a:t>z </a:t>
            </a:r>
            <a:r>
              <a:rPr lang="de-DE" sz="1400" dirty="0" err="1">
                <a:latin typeface="Arial" panose="020B0604020202020204" pitchFamily="34" charset="0"/>
                <a:cs typeface="Arial" panose="020B0604020202020204" pitchFamily="34" charset="0"/>
              </a:rPr>
              <a:t>Itálie</a:t>
            </a:r>
            <a:r>
              <a:rPr lang="de-DE" sz="1400" dirty="0">
                <a:latin typeface="Arial" panose="020B0604020202020204" pitchFamily="34" charset="0"/>
                <a:cs typeface="Arial" panose="020B0604020202020204" pitchFamily="34" charset="0"/>
              </a:rPr>
              <a:t>/</a:t>
            </a:r>
            <a:r>
              <a:rPr lang="de-DE" sz="1400" dirty="0" err="1">
                <a:latin typeface="Arial" panose="020B0604020202020204" pitchFamily="34" charset="0"/>
                <a:cs typeface="Arial" panose="020B0604020202020204" pitchFamily="34" charset="0"/>
              </a:rPr>
              <a:t>Francie</a:t>
            </a:r>
            <a:r>
              <a:rPr lang="de-DE" sz="1400" dirty="0">
                <a:latin typeface="Arial" panose="020B0604020202020204" pitchFamily="34" charset="0"/>
                <a:cs typeface="Arial" panose="020B0604020202020204" pitchFamily="34" charset="0"/>
              </a:rPr>
              <a:t> do </a:t>
            </a:r>
            <a:r>
              <a:rPr lang="de-DE" sz="1400" dirty="0" err="1">
                <a:latin typeface="Arial" panose="020B0604020202020204" pitchFamily="34" charset="0"/>
                <a:cs typeface="Arial" panose="020B0604020202020204" pitchFamily="34" charset="0"/>
              </a:rPr>
              <a:t>Jeruzalémského</a:t>
            </a:r>
            <a:r>
              <a:rPr lang="de-DE" sz="1400" dirty="0">
                <a:latin typeface="Arial" panose="020B0604020202020204" pitchFamily="34" charset="0"/>
                <a:cs typeface="Arial" panose="020B0604020202020204" pitchFamily="34" charset="0"/>
              </a:rPr>
              <a:t> </a:t>
            </a:r>
            <a:r>
              <a:rPr lang="de-DE" sz="1400" dirty="0" err="1">
                <a:latin typeface="Arial" panose="020B0604020202020204" pitchFamily="34" charset="0"/>
                <a:cs typeface="Arial" panose="020B0604020202020204" pitchFamily="34" charset="0"/>
              </a:rPr>
              <a:t>království</a:t>
            </a:r>
            <a:r>
              <a:rPr lang="de-DE" sz="1400" dirty="0">
                <a:latin typeface="Arial" panose="020B0604020202020204" pitchFamily="34" charset="0"/>
                <a:cs typeface="Arial" panose="020B0604020202020204" pitchFamily="34" charset="0"/>
              </a:rPr>
              <a:t>.</a:t>
            </a:r>
            <a:endParaRPr lang="cs-CZ" sz="1400" dirty="0">
              <a:latin typeface="Arial" panose="020B0604020202020204" pitchFamily="34" charset="0"/>
              <a:cs typeface="Arial" panose="020B0604020202020204" pitchFamily="34" charset="0"/>
            </a:endParaRPr>
          </a:p>
        </p:txBody>
      </p:sp>
      <p:sp>
        <p:nvSpPr>
          <p:cNvPr id="7" name="Obdélník 6"/>
          <p:cNvSpPr/>
          <p:nvPr/>
        </p:nvSpPr>
        <p:spPr>
          <a:xfrm>
            <a:off x="2327213" y="866072"/>
            <a:ext cx="2710614" cy="338554"/>
          </a:xfrm>
          <a:prstGeom prst="rect">
            <a:avLst/>
          </a:prstGeom>
          <a:solidFill>
            <a:schemeClr val="tx2">
              <a:lumMod val="75000"/>
            </a:schemeClr>
          </a:solidFill>
        </p:spPr>
        <p:txBody>
          <a:bodyPr wrap="square">
            <a:spAutoFit/>
          </a:bodyPr>
          <a:lstStyle/>
          <a:p>
            <a:r>
              <a:rPr lang="cs-CZ" sz="1600" b="1" dirty="0">
                <a:solidFill>
                  <a:srgbClr val="FFFF99"/>
                </a:solidFill>
                <a:latin typeface="+mj-lt"/>
              </a:rPr>
              <a:t>Vilém z </a:t>
            </a:r>
            <a:r>
              <a:rPr lang="cs-CZ" sz="1600" b="1" dirty="0" err="1">
                <a:solidFill>
                  <a:srgbClr val="FFFF99"/>
                </a:solidFill>
                <a:latin typeface="+mj-lt"/>
              </a:rPr>
              <a:t>Tyru</a:t>
            </a:r>
            <a:endParaRPr lang="cs-CZ" sz="1600" b="1" dirty="0">
              <a:solidFill>
                <a:srgbClr val="FFFF99"/>
              </a:solidFill>
              <a:latin typeface="+mj-lt"/>
            </a:endParaRPr>
          </a:p>
        </p:txBody>
      </p:sp>
      <p:sp>
        <p:nvSpPr>
          <p:cNvPr id="8" name="Obdélník 7"/>
          <p:cNvSpPr/>
          <p:nvPr/>
        </p:nvSpPr>
        <p:spPr>
          <a:xfrm>
            <a:off x="5105879" y="824686"/>
            <a:ext cx="7086121" cy="584775"/>
          </a:xfrm>
          <a:prstGeom prst="rect">
            <a:avLst/>
          </a:prstGeom>
          <a:solidFill>
            <a:srgbClr val="0070C0"/>
          </a:solidFill>
        </p:spPr>
        <p:txBody>
          <a:bodyPr wrap="square">
            <a:spAutoFit/>
          </a:bodyPr>
          <a:lstStyle/>
          <a:p>
            <a:r>
              <a:rPr lang="cs-CZ" sz="1600" b="1" dirty="0">
                <a:solidFill>
                  <a:srgbClr val="FFFF00"/>
                </a:solidFill>
                <a:latin typeface="+mj-lt"/>
              </a:rPr>
              <a:t>Hlavní dílo: </a:t>
            </a:r>
            <a:r>
              <a:rPr lang="cs-CZ" sz="1600" b="1" dirty="0" err="1">
                <a:solidFill>
                  <a:srgbClr val="FFFF00"/>
                </a:solidFill>
                <a:latin typeface="+mj-lt"/>
              </a:rPr>
              <a:t>Chronica</a:t>
            </a:r>
            <a:r>
              <a:rPr lang="cs-CZ" sz="1600" b="1" dirty="0">
                <a:solidFill>
                  <a:srgbClr val="FFFF00"/>
                </a:solidFill>
                <a:latin typeface="+mj-lt"/>
              </a:rPr>
              <a:t>, aneb "</a:t>
            </a:r>
            <a:r>
              <a:rPr lang="cs-CZ" sz="1600" b="1" dirty="0" err="1">
                <a:solidFill>
                  <a:srgbClr val="FFFF00"/>
                </a:solidFill>
                <a:latin typeface="+mj-lt"/>
              </a:rPr>
              <a:t>Historia</a:t>
            </a:r>
            <a:r>
              <a:rPr lang="cs-CZ" sz="1600" b="1" dirty="0">
                <a:solidFill>
                  <a:srgbClr val="FFFF00"/>
                </a:solidFill>
                <a:latin typeface="+mj-lt"/>
              </a:rPr>
              <a:t> </a:t>
            </a:r>
            <a:r>
              <a:rPr lang="cs-CZ" sz="1600" b="1" dirty="0" err="1">
                <a:solidFill>
                  <a:srgbClr val="FFFF00"/>
                </a:solidFill>
                <a:latin typeface="+mj-lt"/>
              </a:rPr>
              <a:t>rerum</a:t>
            </a:r>
            <a:r>
              <a:rPr lang="cs-CZ" sz="1600" b="1" dirty="0">
                <a:solidFill>
                  <a:srgbClr val="FFFF00"/>
                </a:solidFill>
                <a:latin typeface="+mj-lt"/>
              </a:rPr>
              <a:t> in </a:t>
            </a:r>
            <a:r>
              <a:rPr lang="cs-CZ" sz="1600" b="1" dirty="0" err="1">
                <a:solidFill>
                  <a:srgbClr val="FFFF00"/>
                </a:solidFill>
                <a:latin typeface="+mj-lt"/>
              </a:rPr>
              <a:t>partibus</a:t>
            </a:r>
            <a:r>
              <a:rPr lang="cs-CZ" sz="1600" b="1" dirty="0">
                <a:solidFill>
                  <a:srgbClr val="FFFF00"/>
                </a:solidFill>
                <a:latin typeface="+mj-lt"/>
              </a:rPr>
              <a:t> </a:t>
            </a:r>
            <a:r>
              <a:rPr lang="cs-CZ" sz="1600" b="1" dirty="0" err="1">
                <a:solidFill>
                  <a:srgbClr val="FFFF00"/>
                </a:solidFill>
                <a:latin typeface="+mj-lt"/>
              </a:rPr>
              <a:t>transmarinis</a:t>
            </a:r>
            <a:r>
              <a:rPr lang="cs-CZ" sz="1600" b="1" dirty="0">
                <a:solidFill>
                  <a:srgbClr val="FFFF00"/>
                </a:solidFill>
                <a:latin typeface="+mj-lt"/>
              </a:rPr>
              <a:t> </a:t>
            </a:r>
            <a:r>
              <a:rPr lang="cs-CZ" sz="1600" b="1" dirty="0" err="1">
                <a:solidFill>
                  <a:srgbClr val="FFFF00"/>
                </a:solidFill>
                <a:latin typeface="+mj-lt"/>
              </a:rPr>
              <a:t>gestarum</a:t>
            </a:r>
            <a:r>
              <a:rPr lang="cs-CZ" sz="1600" b="1" dirty="0">
                <a:solidFill>
                  <a:srgbClr val="FFFF00"/>
                </a:solidFill>
                <a:latin typeface="+mj-lt"/>
              </a:rPr>
              <a:t>" (cca 1168 a 1184-1186)</a:t>
            </a:r>
          </a:p>
        </p:txBody>
      </p:sp>
      <p:pic>
        <p:nvPicPr>
          <p:cNvPr id="9" name="Obrázek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142" y="877572"/>
            <a:ext cx="2147019" cy="2715979"/>
          </a:xfrm>
          <a:prstGeom prst="rect">
            <a:avLst/>
          </a:prstGeom>
        </p:spPr>
      </p:pic>
      <p:sp>
        <p:nvSpPr>
          <p:cNvPr id="10" name="Obdélník 9"/>
          <p:cNvSpPr/>
          <p:nvPr/>
        </p:nvSpPr>
        <p:spPr>
          <a:xfrm>
            <a:off x="44089" y="3606179"/>
            <a:ext cx="2283124" cy="646331"/>
          </a:xfrm>
          <a:prstGeom prst="rect">
            <a:avLst/>
          </a:prstGeom>
        </p:spPr>
        <p:txBody>
          <a:bodyPr wrap="square">
            <a:spAutoFit/>
          </a:bodyPr>
          <a:lstStyle/>
          <a:p>
            <a:r>
              <a:rPr lang="cs-CZ" sz="1200" b="1" dirty="0"/>
              <a:t>Vilém z </a:t>
            </a:r>
            <a:r>
              <a:rPr lang="cs-CZ" sz="1200" b="1" dirty="0" err="1"/>
              <a:t>Tyru</a:t>
            </a:r>
            <a:r>
              <a:rPr lang="de-DE" sz="1200" b="1" dirty="0"/>
              <a:t>, </a:t>
            </a:r>
            <a:endParaRPr lang="cs-CZ" sz="1200" b="1" dirty="0"/>
          </a:p>
          <a:p>
            <a:r>
              <a:rPr lang="de-DE" sz="1200" dirty="0"/>
              <a:t>Miniatur</a:t>
            </a:r>
            <a:r>
              <a:rPr lang="cs-CZ" sz="1200" dirty="0"/>
              <a:t>a, </a:t>
            </a:r>
            <a:r>
              <a:rPr lang="de-DE" sz="1200" dirty="0" err="1"/>
              <a:t>Pa</a:t>
            </a:r>
            <a:r>
              <a:rPr lang="cs-CZ" sz="1200" dirty="0" err="1"/>
              <a:t>říž</a:t>
            </a:r>
            <a:r>
              <a:rPr lang="de-DE" sz="1200" dirty="0"/>
              <a:t>, </a:t>
            </a:r>
            <a:r>
              <a:rPr lang="de-DE" sz="1200" dirty="0" err="1"/>
              <a:t>BnF</a:t>
            </a:r>
            <a:r>
              <a:rPr lang="de-DE" sz="1200" dirty="0"/>
              <a:t>, Ms. fr. 2631, fol.1</a:t>
            </a:r>
            <a:r>
              <a:rPr lang="de-DE" sz="1200" baseline="30000" dirty="0"/>
              <a:t>r</a:t>
            </a:r>
            <a:r>
              <a:rPr lang="de-DE" sz="1200" dirty="0"/>
              <a:t>, 13. </a:t>
            </a:r>
            <a:r>
              <a:rPr lang="cs-CZ" sz="1200" dirty="0"/>
              <a:t>stol.</a:t>
            </a:r>
          </a:p>
        </p:txBody>
      </p:sp>
      <p:sp>
        <p:nvSpPr>
          <p:cNvPr id="11" name="Obdélník 10"/>
          <p:cNvSpPr/>
          <p:nvPr/>
        </p:nvSpPr>
        <p:spPr>
          <a:xfrm>
            <a:off x="295631" y="4942623"/>
            <a:ext cx="11764097" cy="1815882"/>
          </a:xfrm>
          <a:prstGeom prst="rect">
            <a:avLst/>
          </a:prstGeom>
          <a:solidFill>
            <a:schemeClr val="accent4">
              <a:lumMod val="20000"/>
              <a:lumOff val="80000"/>
            </a:schemeClr>
          </a:solidFill>
        </p:spPr>
        <p:txBody>
          <a:bodyPr wrap="square">
            <a:spAutoFit/>
          </a:bodyPr>
          <a:lstStyle/>
          <a:p>
            <a:r>
              <a:rPr lang="cs-CZ" sz="1600" b="1" i="1" dirty="0">
                <a:highlight>
                  <a:srgbClr val="FFFF00"/>
                </a:highlight>
                <a:latin typeface="+mj-lt"/>
              </a:rPr>
              <a:t>„Bylo strašné vidět, jak všude leží zabití a kusy lidských končetin a jak je země celá pokrytá krví. A nebyl to jen pohled na zohavené mrtvoly a usekané hlavy, co bylo tak strašlivé. I skutečnost, že sami vítězové byli od hlavy až k patě celí od krve, vyvolala největší otřes. </a:t>
            </a:r>
            <a:r>
              <a:rPr lang="cs-CZ" sz="1600" b="1" i="1" dirty="0">
                <a:latin typeface="+mj-lt"/>
              </a:rPr>
              <a:t>Kolem chrámu prý zahynulo asi deset tisíc nepřátel, a to nepočítáme ty, kteří byli rozsekáni ve městě a jejichž mrtvoly ležely v ulicích a na náměstích, protože těch prý nebylo o nic méně. Zbytek vojska se rozptýlil po celém městě, vylákal jako dobytek ty, kdo se ukryli v úzkých a skrytých uličkách, aby unikli smrti, a povraždil je. Jiní se shromáždili v houfech a vnikli do domů, kde vytrhli otce rodin s manželkami a dětmi a všechno služebnictvo a buď je probodali meči, nebo je shodili ze střech, takže jim zlomili vaz“</a:t>
            </a:r>
          </a:p>
        </p:txBody>
      </p:sp>
      <p:sp>
        <p:nvSpPr>
          <p:cNvPr id="12" name="Obdélník 11"/>
          <p:cNvSpPr/>
          <p:nvPr/>
        </p:nvSpPr>
        <p:spPr>
          <a:xfrm>
            <a:off x="2346177" y="4266429"/>
            <a:ext cx="2672686" cy="584775"/>
          </a:xfrm>
          <a:prstGeom prst="rect">
            <a:avLst/>
          </a:prstGeom>
          <a:solidFill>
            <a:srgbClr val="FFFFCC"/>
          </a:solidFill>
          <a:ln>
            <a:solidFill>
              <a:srgbClr val="FF0000"/>
            </a:solidFill>
          </a:ln>
        </p:spPr>
        <p:txBody>
          <a:bodyPr wrap="square">
            <a:spAutoFit/>
          </a:bodyPr>
          <a:lstStyle/>
          <a:p>
            <a:pPr algn="r"/>
            <a:r>
              <a:rPr lang="cs-CZ" sz="1600" b="1" dirty="0">
                <a:solidFill>
                  <a:srgbClr val="FF0000"/>
                </a:solidFill>
                <a:latin typeface="+mj-lt"/>
              </a:rPr>
              <a:t>Popis dobytí </a:t>
            </a:r>
            <a:r>
              <a:rPr lang="cs-CZ" sz="1600" b="1" dirty="0" err="1">
                <a:solidFill>
                  <a:srgbClr val="FF0000"/>
                </a:solidFill>
                <a:latin typeface="+mj-lt"/>
              </a:rPr>
              <a:t>Jerusaléma</a:t>
            </a:r>
            <a:r>
              <a:rPr lang="cs-CZ" sz="1600" b="1" dirty="0">
                <a:solidFill>
                  <a:srgbClr val="FF0000"/>
                </a:solidFill>
                <a:latin typeface="+mj-lt"/>
              </a:rPr>
              <a:t> (15. července 1099)</a:t>
            </a:r>
          </a:p>
        </p:txBody>
      </p:sp>
    </p:spTree>
    <p:extLst>
      <p:ext uri="{BB962C8B-B14F-4D97-AF65-F5344CB8AC3E}">
        <p14:creationId xmlns:p14="http://schemas.microsoft.com/office/powerpoint/2010/main" val="37300415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2"/>
          <p:cNvSpPr/>
          <p:nvPr/>
        </p:nvSpPr>
        <p:spPr>
          <a:xfrm>
            <a:off x="114476" y="0"/>
            <a:ext cx="7735561" cy="738664"/>
          </a:xfrm>
          <a:prstGeom prst="rect">
            <a:avLst/>
          </a:prstGeom>
        </p:spPr>
        <p:txBody>
          <a:bodyPr wrap="square">
            <a:spAutoFit/>
          </a:bodyPr>
          <a:lstStyle/>
          <a:p>
            <a:r>
              <a:rPr lang="cs-CZ" b="1" dirty="0">
                <a:solidFill>
                  <a:srgbClr val="002060"/>
                </a:solidFill>
                <a:latin typeface="+mn-lt"/>
              </a:rPr>
              <a:t>III. A je to tady! - křižácké výpravy a jejích recepce</a:t>
            </a:r>
          </a:p>
          <a:p>
            <a:r>
              <a:rPr lang="cs-CZ" sz="1800" b="1" dirty="0">
                <a:solidFill>
                  <a:srgbClr val="0070C0"/>
                </a:solidFill>
                <a:latin typeface="+mn-lt"/>
              </a:rPr>
              <a:t>Další výpravy</a:t>
            </a:r>
          </a:p>
        </p:txBody>
      </p:sp>
      <p:sp>
        <p:nvSpPr>
          <p:cNvPr id="4" name="Obdélník 3"/>
          <p:cNvSpPr/>
          <p:nvPr/>
        </p:nvSpPr>
        <p:spPr>
          <a:xfrm>
            <a:off x="0" y="768070"/>
            <a:ext cx="6366294" cy="646331"/>
          </a:xfrm>
          <a:prstGeom prst="rect">
            <a:avLst/>
          </a:prstGeom>
          <a:solidFill>
            <a:schemeClr val="tx2">
              <a:lumMod val="50000"/>
            </a:schemeClr>
          </a:solidFill>
        </p:spPr>
        <p:txBody>
          <a:bodyPr wrap="square">
            <a:spAutoFit/>
          </a:bodyPr>
          <a:lstStyle/>
          <a:p>
            <a:r>
              <a:rPr lang="de-AT" sz="1800" b="1" dirty="0" err="1">
                <a:solidFill>
                  <a:srgbClr val="FFFF00"/>
                </a:solidFill>
                <a:latin typeface="+mj-lt"/>
              </a:rPr>
              <a:t>Druhá</a:t>
            </a:r>
            <a:r>
              <a:rPr lang="de-AT" sz="1800" b="1" dirty="0">
                <a:solidFill>
                  <a:srgbClr val="FFFF00"/>
                </a:solidFill>
                <a:latin typeface="+mj-lt"/>
              </a:rPr>
              <a:t> </a:t>
            </a:r>
            <a:r>
              <a:rPr lang="de-AT" sz="1800" b="1" dirty="0" err="1">
                <a:solidFill>
                  <a:srgbClr val="FFFF00"/>
                </a:solidFill>
                <a:latin typeface="+mj-lt"/>
              </a:rPr>
              <a:t>křížová</a:t>
            </a:r>
            <a:r>
              <a:rPr lang="de-AT" sz="1800" b="1" dirty="0">
                <a:solidFill>
                  <a:srgbClr val="FFFF00"/>
                </a:solidFill>
                <a:latin typeface="+mj-lt"/>
              </a:rPr>
              <a:t> </a:t>
            </a:r>
            <a:r>
              <a:rPr lang="de-AT" sz="1800" b="1" dirty="0" err="1">
                <a:solidFill>
                  <a:srgbClr val="FFFF00"/>
                </a:solidFill>
                <a:latin typeface="+mj-lt"/>
              </a:rPr>
              <a:t>výprava</a:t>
            </a:r>
            <a:r>
              <a:rPr lang="de-AT" sz="1800" b="1" dirty="0">
                <a:solidFill>
                  <a:srgbClr val="FFFF00"/>
                </a:solidFill>
                <a:latin typeface="+mj-lt"/>
              </a:rPr>
              <a:t> (1147-1149)</a:t>
            </a:r>
            <a:r>
              <a:rPr lang="cs-CZ" sz="1800" b="1" dirty="0">
                <a:solidFill>
                  <a:srgbClr val="FFFF00"/>
                </a:solidFill>
                <a:latin typeface="+mj-lt"/>
              </a:rPr>
              <a:t>; velké plány, </a:t>
            </a:r>
            <a:r>
              <a:rPr lang="de-AT" sz="1800" b="1" dirty="0" err="1">
                <a:solidFill>
                  <a:srgbClr val="FFFF00"/>
                </a:solidFill>
                <a:latin typeface="+mj-lt"/>
              </a:rPr>
              <a:t>nulový</a:t>
            </a:r>
            <a:r>
              <a:rPr lang="de-AT" sz="1800" b="1" dirty="0">
                <a:solidFill>
                  <a:srgbClr val="FFFF00"/>
                </a:solidFill>
                <a:latin typeface="+mj-lt"/>
              </a:rPr>
              <a:t> </a:t>
            </a:r>
            <a:r>
              <a:rPr lang="de-AT" sz="1800" b="1" dirty="0" err="1">
                <a:solidFill>
                  <a:srgbClr val="FFFF00"/>
                </a:solidFill>
                <a:latin typeface="+mj-lt"/>
              </a:rPr>
              <a:t>úspěch</a:t>
            </a:r>
            <a:endParaRPr lang="de-AT" sz="1800" b="1" dirty="0">
              <a:solidFill>
                <a:srgbClr val="FFFF00"/>
              </a:solidFill>
              <a:latin typeface="+mj-lt"/>
            </a:endParaRPr>
          </a:p>
        </p:txBody>
      </p:sp>
      <p:sp>
        <p:nvSpPr>
          <p:cNvPr id="5" name="Obdélník 4"/>
          <p:cNvSpPr/>
          <p:nvPr/>
        </p:nvSpPr>
        <p:spPr>
          <a:xfrm>
            <a:off x="-2" y="1390091"/>
            <a:ext cx="6366294" cy="3046988"/>
          </a:xfrm>
          <a:prstGeom prst="rect">
            <a:avLst/>
          </a:prstGeom>
          <a:solidFill>
            <a:schemeClr val="accent4">
              <a:lumMod val="20000"/>
              <a:lumOff val="80000"/>
            </a:schemeClr>
          </a:solidFill>
        </p:spPr>
        <p:txBody>
          <a:bodyPr wrap="square">
            <a:spAutoFit/>
          </a:bodyPr>
          <a:lstStyle/>
          <a:p>
            <a:pPr marL="285750" indent="-285750">
              <a:buFont typeface="Arial" panose="020B0604020202020204" pitchFamily="34" charset="0"/>
              <a:buChar char="•"/>
            </a:pPr>
            <a:r>
              <a:rPr lang="cs-CZ" sz="1600" dirty="0">
                <a:highlight>
                  <a:srgbClr val="FFFF00"/>
                </a:highlight>
                <a:latin typeface="+mj-lt"/>
              </a:rPr>
              <a:t>Turecký </a:t>
            </a:r>
            <a:r>
              <a:rPr lang="cs-CZ" sz="1600" dirty="0" err="1">
                <a:highlight>
                  <a:srgbClr val="FFFF00"/>
                </a:highlight>
                <a:latin typeface="+mj-lt"/>
              </a:rPr>
              <a:t>Atabeg</a:t>
            </a:r>
            <a:r>
              <a:rPr lang="cs-CZ" sz="1600" dirty="0">
                <a:highlight>
                  <a:srgbClr val="FFFF00"/>
                </a:highlight>
                <a:latin typeface="+mj-lt"/>
              </a:rPr>
              <a:t> </a:t>
            </a:r>
            <a:r>
              <a:rPr lang="cs-CZ" sz="1600" dirty="0" err="1">
                <a:highlight>
                  <a:srgbClr val="FFFF00"/>
                </a:highlight>
                <a:latin typeface="+mj-lt"/>
              </a:rPr>
              <a:t>Zengi</a:t>
            </a:r>
            <a:r>
              <a:rPr lang="cs-CZ" sz="1600" dirty="0">
                <a:highlight>
                  <a:srgbClr val="FFFF00"/>
                </a:highlight>
                <a:latin typeface="+mj-lt"/>
              </a:rPr>
              <a:t> dobije </a:t>
            </a:r>
            <a:r>
              <a:rPr lang="cs-CZ" sz="1600" dirty="0" err="1">
                <a:highlight>
                  <a:srgbClr val="FFFF00"/>
                </a:highlight>
                <a:latin typeface="+mj-lt"/>
              </a:rPr>
              <a:t>Edessu</a:t>
            </a:r>
            <a:r>
              <a:rPr lang="cs-CZ" sz="1600" dirty="0">
                <a:latin typeface="+mj-lt"/>
              </a:rPr>
              <a:t>, papež Evžen III. zorganizuje novou křížovou výpravu, účast přislíbí Francouzský král Ludvík VII.; Cisterciácký opat Bernhard z </a:t>
            </a:r>
            <a:r>
              <a:rPr lang="cs-CZ" sz="1600" dirty="0" err="1">
                <a:latin typeface="+mj-lt"/>
              </a:rPr>
              <a:t>Clairvaux</a:t>
            </a:r>
            <a:r>
              <a:rPr lang="cs-CZ" sz="1600" dirty="0">
                <a:latin typeface="+mj-lt"/>
              </a:rPr>
              <a:t> zahajuje propagandistickou kampaň</a:t>
            </a:r>
          </a:p>
          <a:p>
            <a:pPr marL="285750" indent="-285750">
              <a:buFont typeface="Arial" panose="020B0604020202020204" pitchFamily="34" charset="0"/>
              <a:buChar char="•"/>
            </a:pPr>
            <a:r>
              <a:rPr lang="cs-CZ" sz="1600" dirty="0">
                <a:latin typeface="+mj-lt"/>
              </a:rPr>
              <a:t>Září 1147: Vojsko dorazí před Konstantinopol; dostaví se i římský král Konrád III.</a:t>
            </a:r>
          </a:p>
          <a:p>
            <a:pPr marL="285750" indent="-285750">
              <a:buFont typeface="Arial" panose="020B0604020202020204" pitchFamily="34" charset="0"/>
              <a:buChar char="•"/>
            </a:pPr>
            <a:r>
              <a:rPr lang="cs-CZ" sz="1600" dirty="0">
                <a:latin typeface="+mj-lt"/>
              </a:rPr>
              <a:t>Německá vojska pokračují do malé Asie, zde dojde k prudkým bojům; setkání francouzských a německých křižáckých vojsk (</a:t>
            </a:r>
            <a:r>
              <a:rPr lang="cs-CZ" sz="1600" dirty="0" err="1">
                <a:latin typeface="+mj-lt"/>
              </a:rPr>
              <a:t>Ludwík</a:t>
            </a:r>
            <a:r>
              <a:rPr lang="cs-CZ" sz="1600" dirty="0">
                <a:latin typeface="+mj-lt"/>
              </a:rPr>
              <a:t> VII., Konrad III.) u </a:t>
            </a:r>
            <a:r>
              <a:rPr lang="cs-CZ" sz="1600" dirty="0" err="1">
                <a:latin typeface="+mj-lt"/>
              </a:rPr>
              <a:t>Akkonu</a:t>
            </a:r>
            <a:r>
              <a:rPr lang="cs-CZ" sz="1600" dirty="0">
                <a:latin typeface="+mj-lt"/>
              </a:rPr>
              <a:t>; místo do </a:t>
            </a:r>
            <a:r>
              <a:rPr lang="cs-CZ" sz="1600" dirty="0" err="1">
                <a:latin typeface="+mj-lt"/>
              </a:rPr>
              <a:t>Edessy</a:t>
            </a:r>
            <a:r>
              <a:rPr lang="cs-CZ" sz="1600" dirty="0">
                <a:latin typeface="+mj-lt"/>
              </a:rPr>
              <a:t> se táhne na Damašek (pokus končí fiaskem pro nedostatek vody)</a:t>
            </a:r>
          </a:p>
          <a:p>
            <a:r>
              <a:rPr lang="cs-CZ" sz="1600" b="1" dirty="0">
                <a:solidFill>
                  <a:srgbClr val="C00000"/>
                </a:solidFill>
                <a:latin typeface="+mj-lt"/>
              </a:rPr>
              <a:t>= Konrad se vrátí do Konstantinopole, Ludwig pokračuje do Jerusalema</a:t>
            </a:r>
          </a:p>
        </p:txBody>
      </p:sp>
      <p:sp>
        <p:nvSpPr>
          <p:cNvPr id="6" name="Obdélník 5"/>
          <p:cNvSpPr/>
          <p:nvPr/>
        </p:nvSpPr>
        <p:spPr>
          <a:xfrm>
            <a:off x="-1" y="4420319"/>
            <a:ext cx="6366295" cy="369332"/>
          </a:xfrm>
          <a:prstGeom prst="rect">
            <a:avLst/>
          </a:prstGeom>
          <a:solidFill>
            <a:schemeClr val="tx2">
              <a:lumMod val="50000"/>
            </a:schemeClr>
          </a:solidFill>
        </p:spPr>
        <p:txBody>
          <a:bodyPr wrap="square">
            <a:spAutoFit/>
          </a:bodyPr>
          <a:lstStyle/>
          <a:p>
            <a:r>
              <a:rPr lang="cs-CZ" sz="1800" b="1" dirty="0">
                <a:solidFill>
                  <a:srgbClr val="FFFF00"/>
                </a:solidFill>
                <a:latin typeface="+mj-lt"/>
              </a:rPr>
              <a:t>Třetí </a:t>
            </a:r>
            <a:r>
              <a:rPr lang="de-AT" sz="1800" b="1" dirty="0" err="1">
                <a:solidFill>
                  <a:srgbClr val="FFFF00"/>
                </a:solidFill>
                <a:latin typeface="+mj-lt"/>
              </a:rPr>
              <a:t>křížová</a:t>
            </a:r>
            <a:r>
              <a:rPr lang="de-AT" sz="1800" b="1" dirty="0">
                <a:solidFill>
                  <a:srgbClr val="FFFF00"/>
                </a:solidFill>
                <a:latin typeface="+mj-lt"/>
              </a:rPr>
              <a:t> </a:t>
            </a:r>
            <a:r>
              <a:rPr lang="de-AT" sz="1800" b="1" dirty="0" err="1">
                <a:solidFill>
                  <a:srgbClr val="FFFF00"/>
                </a:solidFill>
                <a:latin typeface="+mj-lt"/>
              </a:rPr>
              <a:t>výprava</a:t>
            </a:r>
            <a:r>
              <a:rPr lang="de-AT" sz="1800" b="1" dirty="0">
                <a:solidFill>
                  <a:srgbClr val="FFFF00"/>
                </a:solidFill>
                <a:latin typeface="+mj-lt"/>
              </a:rPr>
              <a:t> (</a:t>
            </a:r>
            <a:r>
              <a:rPr lang="cs-CZ" sz="1800" b="1" dirty="0">
                <a:solidFill>
                  <a:srgbClr val="FFFF00"/>
                </a:solidFill>
                <a:latin typeface="+mj-lt"/>
              </a:rPr>
              <a:t>1189-92); vojenská expedice</a:t>
            </a:r>
            <a:endParaRPr lang="de-AT" sz="1800" b="1" dirty="0">
              <a:solidFill>
                <a:srgbClr val="FFFF00"/>
              </a:solidFill>
              <a:latin typeface="+mj-lt"/>
            </a:endParaRPr>
          </a:p>
        </p:txBody>
      </p:sp>
      <p:sp>
        <p:nvSpPr>
          <p:cNvPr id="7" name="Obdélník 6"/>
          <p:cNvSpPr/>
          <p:nvPr/>
        </p:nvSpPr>
        <p:spPr>
          <a:xfrm>
            <a:off x="-2" y="4789651"/>
            <a:ext cx="6366296" cy="2062103"/>
          </a:xfrm>
          <a:prstGeom prst="rect">
            <a:avLst/>
          </a:prstGeom>
          <a:solidFill>
            <a:schemeClr val="accent1">
              <a:lumMod val="40000"/>
              <a:lumOff val="60000"/>
            </a:schemeClr>
          </a:solidFill>
        </p:spPr>
        <p:txBody>
          <a:bodyPr wrap="square">
            <a:spAutoFit/>
          </a:bodyPr>
          <a:lstStyle/>
          <a:p>
            <a:pPr marL="285750" indent="-285750">
              <a:buFont typeface="Arial" panose="020B0604020202020204" pitchFamily="34" charset="0"/>
              <a:buChar char="•"/>
            </a:pPr>
            <a:r>
              <a:rPr lang="cs-CZ" sz="1600" b="1" dirty="0">
                <a:solidFill>
                  <a:srgbClr val="FFFF99"/>
                </a:solidFill>
                <a:latin typeface="+mn-lt"/>
              </a:rPr>
              <a:t>1187: </a:t>
            </a:r>
            <a:r>
              <a:rPr lang="cs-CZ" sz="1600" b="1" dirty="0" err="1">
                <a:solidFill>
                  <a:srgbClr val="FFFF99"/>
                </a:solidFill>
                <a:latin typeface="+mn-lt"/>
              </a:rPr>
              <a:t>Saladin</a:t>
            </a:r>
            <a:r>
              <a:rPr lang="cs-CZ" sz="1600" b="1" dirty="0">
                <a:solidFill>
                  <a:srgbClr val="FFFF99"/>
                </a:solidFill>
                <a:latin typeface="+mn-lt"/>
              </a:rPr>
              <a:t> dobývá Jeruzalém (bitva u </a:t>
            </a:r>
            <a:r>
              <a:rPr lang="cs-CZ" sz="1600" b="1" dirty="0" err="1">
                <a:solidFill>
                  <a:srgbClr val="FFFF99"/>
                </a:solidFill>
                <a:latin typeface="+mn-lt"/>
              </a:rPr>
              <a:t>Hattínu</a:t>
            </a:r>
            <a:r>
              <a:rPr lang="cs-CZ" sz="1600" b="1" dirty="0">
                <a:solidFill>
                  <a:srgbClr val="FFFF99"/>
                </a:solidFill>
                <a:latin typeface="+mn-lt"/>
              </a:rPr>
              <a:t>); křižáci ztrácí téměř všechna území, která jim patřila</a:t>
            </a:r>
          </a:p>
          <a:p>
            <a:pPr marL="285750" indent="-285750">
              <a:buFont typeface="Arial" panose="020B0604020202020204" pitchFamily="34" charset="0"/>
              <a:buChar char="•"/>
            </a:pPr>
            <a:r>
              <a:rPr lang="cs-CZ" sz="1600" dirty="0">
                <a:latin typeface="+mn-lt"/>
              </a:rPr>
              <a:t>Expedice je vojensky organizována</a:t>
            </a:r>
          </a:p>
          <a:p>
            <a:pPr marL="285750" indent="-285750">
              <a:buFont typeface="Arial" panose="020B0604020202020204" pitchFamily="34" charset="0"/>
              <a:buChar char="•"/>
            </a:pPr>
            <a:r>
              <a:rPr lang="cs-CZ" sz="1600" dirty="0">
                <a:latin typeface="+mn-lt"/>
              </a:rPr>
              <a:t>Jaro 1188: Císař Friedrich Barbarossa vyráží z </a:t>
            </a:r>
            <a:r>
              <a:rPr lang="cs-CZ" sz="1600" dirty="0" err="1">
                <a:latin typeface="+mn-lt"/>
              </a:rPr>
              <a:t>Režna</a:t>
            </a:r>
            <a:r>
              <a:rPr lang="cs-CZ" sz="1600" dirty="0">
                <a:latin typeface="+mn-lt"/>
              </a:rPr>
              <a:t> do Byzance; Francouzská a anglická vojska se dají na cestu </a:t>
            </a:r>
          </a:p>
          <a:p>
            <a:pPr marL="285750" indent="-285750">
              <a:buFont typeface="Arial" panose="020B0604020202020204" pitchFamily="34" charset="0"/>
              <a:buChar char="•"/>
            </a:pPr>
            <a:r>
              <a:rPr lang="cs-CZ" sz="1600" dirty="0">
                <a:latin typeface="+mn-lt"/>
              </a:rPr>
              <a:t>Barbarossa umírá v řece </a:t>
            </a:r>
            <a:r>
              <a:rPr lang="cs-CZ" sz="1600" dirty="0" err="1">
                <a:latin typeface="+mn-lt"/>
              </a:rPr>
              <a:t>Salef</a:t>
            </a:r>
            <a:r>
              <a:rPr lang="cs-CZ" sz="1600" dirty="0">
                <a:latin typeface="+mn-lt"/>
              </a:rPr>
              <a:t>; vojska krále Filipa Augusta dobijí </a:t>
            </a:r>
            <a:r>
              <a:rPr lang="cs-CZ" sz="1600" dirty="0" err="1">
                <a:latin typeface="+mn-lt"/>
              </a:rPr>
              <a:t>Akkon</a:t>
            </a:r>
            <a:r>
              <a:rPr lang="cs-CZ" sz="1600" dirty="0">
                <a:latin typeface="+mn-lt"/>
              </a:rPr>
              <a:t>, poté se vrací do Francie. Richard lví srdce </a:t>
            </a:r>
            <a:r>
              <a:rPr lang="cs-CZ" sz="1600" dirty="0">
                <a:solidFill>
                  <a:srgbClr val="FFFF99"/>
                </a:solidFill>
                <a:latin typeface="+mn-lt"/>
              </a:rPr>
              <a:t>dohodne ze </a:t>
            </a:r>
            <a:r>
              <a:rPr lang="cs-CZ" sz="1600" dirty="0" err="1">
                <a:solidFill>
                  <a:srgbClr val="FFFF99"/>
                </a:solidFill>
                <a:latin typeface="+mn-lt"/>
              </a:rPr>
              <a:t>Saladinem</a:t>
            </a:r>
            <a:r>
              <a:rPr lang="cs-CZ" sz="1600" dirty="0">
                <a:solidFill>
                  <a:srgbClr val="FFFF99"/>
                </a:solidFill>
                <a:latin typeface="+mn-lt"/>
              </a:rPr>
              <a:t> volný přístup pro poutníky do </a:t>
            </a:r>
            <a:r>
              <a:rPr lang="cs-CZ" sz="1600" dirty="0" err="1">
                <a:solidFill>
                  <a:srgbClr val="FFFF99"/>
                </a:solidFill>
                <a:latin typeface="+mn-lt"/>
              </a:rPr>
              <a:t>Jerusaléma</a:t>
            </a:r>
            <a:endParaRPr lang="cs-CZ" sz="1600" dirty="0">
              <a:solidFill>
                <a:srgbClr val="FFFF99"/>
              </a:solidFill>
              <a:latin typeface="+mn-lt"/>
            </a:endParaRPr>
          </a:p>
        </p:txBody>
      </p:sp>
      <p:sp>
        <p:nvSpPr>
          <p:cNvPr id="8" name="Obdélník 7"/>
          <p:cNvSpPr/>
          <p:nvPr/>
        </p:nvSpPr>
        <p:spPr>
          <a:xfrm>
            <a:off x="6366294" y="553237"/>
            <a:ext cx="5825706" cy="369332"/>
          </a:xfrm>
          <a:prstGeom prst="rect">
            <a:avLst/>
          </a:prstGeom>
          <a:solidFill>
            <a:schemeClr val="accent1">
              <a:lumMod val="75000"/>
            </a:schemeClr>
          </a:solidFill>
        </p:spPr>
        <p:txBody>
          <a:bodyPr wrap="square">
            <a:spAutoFit/>
          </a:bodyPr>
          <a:lstStyle/>
          <a:p>
            <a:r>
              <a:rPr lang="cs-CZ" sz="1800" b="1" dirty="0">
                <a:solidFill>
                  <a:srgbClr val="FFFF99"/>
                </a:solidFill>
                <a:latin typeface="+mj-lt"/>
              </a:rPr>
              <a:t>Čtvrtá </a:t>
            </a:r>
            <a:r>
              <a:rPr lang="de-AT" sz="1800" b="1" dirty="0" err="1">
                <a:solidFill>
                  <a:srgbClr val="FFFF99"/>
                </a:solidFill>
                <a:latin typeface="+mj-lt"/>
              </a:rPr>
              <a:t>křížová</a:t>
            </a:r>
            <a:r>
              <a:rPr lang="de-AT" sz="1800" b="1" dirty="0">
                <a:solidFill>
                  <a:srgbClr val="FFFF99"/>
                </a:solidFill>
                <a:latin typeface="+mj-lt"/>
              </a:rPr>
              <a:t> </a:t>
            </a:r>
            <a:r>
              <a:rPr lang="de-AT" sz="1800" b="1" dirty="0" err="1">
                <a:solidFill>
                  <a:srgbClr val="FFFF99"/>
                </a:solidFill>
                <a:latin typeface="+mj-lt"/>
              </a:rPr>
              <a:t>výprava</a:t>
            </a:r>
            <a:r>
              <a:rPr lang="de-AT" sz="1800" b="1" dirty="0">
                <a:solidFill>
                  <a:srgbClr val="FFFF99"/>
                </a:solidFill>
                <a:latin typeface="+mj-lt"/>
              </a:rPr>
              <a:t> (</a:t>
            </a:r>
            <a:r>
              <a:rPr lang="cs-CZ" sz="1800" b="1" dirty="0">
                <a:solidFill>
                  <a:srgbClr val="FFFF99"/>
                </a:solidFill>
                <a:latin typeface="+mj-lt"/>
              </a:rPr>
              <a:t>1202-1204); konec Byzance</a:t>
            </a:r>
            <a:endParaRPr lang="de-AT" sz="1800" b="1" dirty="0">
              <a:solidFill>
                <a:srgbClr val="FFFF99"/>
              </a:solidFill>
              <a:latin typeface="+mj-lt"/>
            </a:endParaRPr>
          </a:p>
        </p:txBody>
      </p:sp>
      <p:sp>
        <p:nvSpPr>
          <p:cNvPr id="9" name="Obdélník 8"/>
          <p:cNvSpPr/>
          <p:nvPr/>
        </p:nvSpPr>
        <p:spPr>
          <a:xfrm>
            <a:off x="6366294" y="923742"/>
            <a:ext cx="5825706" cy="646331"/>
          </a:xfrm>
          <a:prstGeom prst="rect">
            <a:avLst/>
          </a:prstGeom>
          <a:solidFill>
            <a:schemeClr val="accent1">
              <a:lumMod val="60000"/>
              <a:lumOff val="40000"/>
            </a:schemeClr>
          </a:solidFill>
        </p:spPr>
        <p:txBody>
          <a:bodyPr wrap="square">
            <a:spAutoFit/>
          </a:bodyPr>
          <a:lstStyle/>
          <a:p>
            <a:r>
              <a:rPr lang="cs-CZ" sz="1800" b="1" dirty="0">
                <a:solidFill>
                  <a:srgbClr val="FFFF00"/>
                </a:solidFill>
                <a:latin typeface="+mj-lt"/>
              </a:rPr>
              <a:t>Úpadek myšlenky křížových výprav: křížové výpravy 5 až 7/9 (1215-1272)</a:t>
            </a:r>
            <a:endParaRPr lang="de-AT" sz="1800" b="1" dirty="0">
              <a:solidFill>
                <a:srgbClr val="FFFF99"/>
              </a:solidFill>
              <a:latin typeface="+mj-lt"/>
            </a:endParaRPr>
          </a:p>
        </p:txBody>
      </p:sp>
      <p:sp>
        <p:nvSpPr>
          <p:cNvPr id="10" name="Obdélník 9"/>
          <p:cNvSpPr/>
          <p:nvPr/>
        </p:nvSpPr>
        <p:spPr>
          <a:xfrm>
            <a:off x="6366294" y="1570073"/>
            <a:ext cx="5825706" cy="1754326"/>
          </a:xfrm>
          <a:prstGeom prst="rect">
            <a:avLst/>
          </a:prstGeom>
          <a:solidFill>
            <a:srgbClr val="FFFF99"/>
          </a:solidFill>
        </p:spPr>
        <p:txBody>
          <a:bodyPr wrap="square">
            <a:spAutoFit/>
          </a:bodyPr>
          <a:lstStyle/>
          <a:p>
            <a:pPr marL="285750" indent="-285750">
              <a:buFont typeface="Arial" panose="020B0604020202020204" pitchFamily="34" charset="0"/>
              <a:buChar char="•"/>
            </a:pPr>
            <a:r>
              <a:rPr lang="cs-CZ" sz="1800" dirty="0">
                <a:highlight>
                  <a:srgbClr val="FFFF00"/>
                </a:highlight>
                <a:latin typeface="+mj-lt"/>
              </a:rPr>
              <a:t>Rostoucí rivalita mezi papežstvím a evropskými králi</a:t>
            </a:r>
          </a:p>
          <a:p>
            <a:pPr marL="285750" indent="-285750">
              <a:buFont typeface="Arial" panose="020B0604020202020204" pitchFamily="34" charset="0"/>
              <a:buChar char="•"/>
            </a:pPr>
            <a:r>
              <a:rPr lang="cs-CZ" sz="1800" dirty="0">
                <a:highlight>
                  <a:srgbClr val="FFFF00"/>
                </a:highlight>
                <a:latin typeface="+mj-lt"/>
              </a:rPr>
              <a:t>Hospodářské a národní zájmy </a:t>
            </a:r>
            <a:r>
              <a:rPr lang="cs-CZ" sz="1800" dirty="0">
                <a:latin typeface="+mj-lt"/>
              </a:rPr>
              <a:t>jednotlivých účastníků jsou důležitější než znovudobytí posvátných míst</a:t>
            </a:r>
          </a:p>
          <a:p>
            <a:pPr marL="285750" indent="-285750">
              <a:buFont typeface="Arial" panose="020B0604020202020204" pitchFamily="34" charset="0"/>
              <a:buChar char="•"/>
            </a:pPr>
            <a:r>
              <a:rPr lang="cs-CZ" sz="1800" dirty="0">
                <a:highlight>
                  <a:srgbClr val="FFFF00"/>
                </a:highlight>
                <a:latin typeface="+mj-lt"/>
              </a:rPr>
              <a:t>Křížové výpravy se stávají vojenskými operacemi</a:t>
            </a:r>
          </a:p>
          <a:p>
            <a:pPr marL="285750" indent="-285750">
              <a:buFont typeface="Arial" panose="020B0604020202020204" pitchFamily="34" charset="0"/>
              <a:buChar char="•"/>
            </a:pPr>
            <a:r>
              <a:rPr lang="cs-CZ" sz="1800" dirty="0">
                <a:highlight>
                  <a:srgbClr val="FFFF00"/>
                </a:highlight>
                <a:latin typeface="+mj-lt"/>
              </a:rPr>
              <a:t>Největší finanční zisk z nich mají italské námořní republiky </a:t>
            </a:r>
            <a:r>
              <a:rPr lang="cs-CZ" sz="1800" dirty="0">
                <a:latin typeface="+mj-lt"/>
              </a:rPr>
              <a:t>(hlavně: Benátky, Janov, Pisa) </a:t>
            </a:r>
            <a:endParaRPr lang="de-AT" sz="1800" dirty="0">
              <a:latin typeface="+mj-lt"/>
            </a:endParaRPr>
          </a:p>
        </p:txBody>
      </p:sp>
      <p:sp>
        <p:nvSpPr>
          <p:cNvPr id="11" name="Obdélník 10"/>
          <p:cNvSpPr/>
          <p:nvPr/>
        </p:nvSpPr>
        <p:spPr>
          <a:xfrm>
            <a:off x="6366294" y="3324399"/>
            <a:ext cx="5825706" cy="3539430"/>
          </a:xfrm>
          <a:prstGeom prst="rect">
            <a:avLst/>
          </a:prstGeom>
          <a:solidFill>
            <a:schemeClr val="accent1">
              <a:lumMod val="75000"/>
            </a:schemeClr>
          </a:solidFill>
        </p:spPr>
        <p:txBody>
          <a:bodyPr wrap="square">
            <a:spAutoFit/>
          </a:bodyPr>
          <a:lstStyle/>
          <a:p>
            <a:r>
              <a:rPr lang="de-AT" sz="1600" b="1" dirty="0" err="1">
                <a:solidFill>
                  <a:schemeClr val="accent3">
                    <a:lumMod val="60000"/>
                    <a:lumOff val="40000"/>
                  </a:schemeClr>
                </a:solidFill>
                <a:latin typeface="+mj-lt"/>
              </a:rPr>
              <a:t>Pátá</a:t>
            </a:r>
            <a:r>
              <a:rPr lang="de-AT" sz="1600" b="1" dirty="0">
                <a:solidFill>
                  <a:schemeClr val="accent3">
                    <a:lumMod val="60000"/>
                    <a:lumOff val="40000"/>
                  </a:schemeClr>
                </a:solidFill>
                <a:latin typeface="+mj-lt"/>
              </a:rPr>
              <a:t> </a:t>
            </a:r>
            <a:r>
              <a:rPr lang="de-AT" sz="1600" b="1" dirty="0" err="1">
                <a:solidFill>
                  <a:schemeClr val="accent3">
                    <a:lumMod val="60000"/>
                    <a:lumOff val="40000"/>
                  </a:schemeClr>
                </a:solidFill>
                <a:latin typeface="+mj-lt"/>
              </a:rPr>
              <a:t>křížová</a:t>
            </a:r>
            <a:r>
              <a:rPr lang="de-AT" sz="1600" b="1" dirty="0">
                <a:solidFill>
                  <a:schemeClr val="accent3">
                    <a:lumMod val="60000"/>
                    <a:lumOff val="40000"/>
                  </a:schemeClr>
                </a:solidFill>
                <a:latin typeface="+mj-lt"/>
              </a:rPr>
              <a:t> </a:t>
            </a:r>
            <a:r>
              <a:rPr lang="de-AT" sz="1600" b="1" dirty="0" err="1">
                <a:solidFill>
                  <a:schemeClr val="accent3">
                    <a:lumMod val="60000"/>
                    <a:lumOff val="40000"/>
                  </a:schemeClr>
                </a:solidFill>
                <a:latin typeface="+mj-lt"/>
              </a:rPr>
              <a:t>výprava</a:t>
            </a:r>
            <a:r>
              <a:rPr lang="de-AT" sz="1600" b="1" dirty="0">
                <a:solidFill>
                  <a:schemeClr val="accent3">
                    <a:lumMod val="60000"/>
                    <a:lumOff val="40000"/>
                  </a:schemeClr>
                </a:solidFill>
                <a:latin typeface="+mj-lt"/>
              </a:rPr>
              <a:t> (1215-1219</a:t>
            </a:r>
            <a:r>
              <a:rPr lang="de-AT" sz="1600" dirty="0">
                <a:solidFill>
                  <a:schemeClr val="accent3">
                    <a:lumMod val="60000"/>
                    <a:lumOff val="40000"/>
                  </a:schemeClr>
                </a:solidFill>
                <a:latin typeface="+mj-lt"/>
              </a:rPr>
              <a:t>): </a:t>
            </a:r>
            <a:r>
              <a:rPr lang="de-AT" sz="1600" dirty="0" err="1">
                <a:solidFill>
                  <a:srgbClr val="FFFF99"/>
                </a:solidFill>
                <a:latin typeface="+mj-lt"/>
              </a:rPr>
              <a:t>svolaný</a:t>
            </a:r>
            <a:r>
              <a:rPr lang="de-AT" sz="1600" dirty="0">
                <a:solidFill>
                  <a:srgbClr val="FFFF99"/>
                </a:solidFill>
                <a:latin typeface="+mj-lt"/>
              </a:rPr>
              <a:t> </a:t>
            </a:r>
            <a:r>
              <a:rPr lang="de-AT" sz="1600" dirty="0" err="1">
                <a:solidFill>
                  <a:srgbClr val="FFFF99"/>
                </a:solidFill>
                <a:latin typeface="+mj-lt"/>
              </a:rPr>
              <a:t>po</a:t>
            </a:r>
            <a:r>
              <a:rPr lang="de-AT" sz="1600" dirty="0">
                <a:solidFill>
                  <a:srgbClr val="FFFF99"/>
                </a:solidFill>
                <a:latin typeface="+mj-lt"/>
              </a:rPr>
              <a:t> </a:t>
            </a:r>
            <a:r>
              <a:rPr lang="de-AT" sz="1600" dirty="0" err="1">
                <a:solidFill>
                  <a:srgbClr val="FFFF99"/>
                </a:solidFill>
                <a:latin typeface="+mj-lt"/>
              </a:rPr>
              <a:t>čtvrtém</a:t>
            </a:r>
            <a:r>
              <a:rPr lang="de-AT" sz="1600" dirty="0">
                <a:solidFill>
                  <a:srgbClr val="FFFF99"/>
                </a:solidFill>
                <a:latin typeface="+mj-lt"/>
              </a:rPr>
              <a:t> </a:t>
            </a:r>
            <a:r>
              <a:rPr lang="de-AT" sz="1600" dirty="0" err="1">
                <a:solidFill>
                  <a:srgbClr val="FFFF99"/>
                </a:solidFill>
                <a:latin typeface="+mj-lt"/>
              </a:rPr>
              <a:t>lateránském</a:t>
            </a:r>
            <a:r>
              <a:rPr lang="de-AT" sz="1600" dirty="0">
                <a:solidFill>
                  <a:srgbClr val="FFFF99"/>
                </a:solidFill>
                <a:latin typeface="+mj-lt"/>
              </a:rPr>
              <a:t> </a:t>
            </a:r>
            <a:r>
              <a:rPr lang="de-AT" sz="1600" dirty="0" err="1">
                <a:solidFill>
                  <a:srgbClr val="FFFF99"/>
                </a:solidFill>
                <a:latin typeface="+mj-lt"/>
              </a:rPr>
              <a:t>koncilu</a:t>
            </a:r>
            <a:r>
              <a:rPr lang="de-AT" sz="1600" dirty="0">
                <a:solidFill>
                  <a:srgbClr val="FFFF99"/>
                </a:solidFill>
                <a:latin typeface="+mj-lt"/>
              </a:rPr>
              <a:t> (1215)</a:t>
            </a:r>
            <a:r>
              <a:rPr lang="cs-CZ" sz="1600" dirty="0">
                <a:solidFill>
                  <a:srgbClr val="FFFF99"/>
                </a:solidFill>
                <a:latin typeface="+mj-lt"/>
              </a:rPr>
              <a:t> a smrti Innocence III.; křižáci obsadí Egyptskou </a:t>
            </a:r>
            <a:r>
              <a:rPr lang="cs-CZ" sz="1600" dirty="0" err="1">
                <a:solidFill>
                  <a:srgbClr val="FFFF99"/>
                </a:solidFill>
                <a:latin typeface="+mj-lt"/>
              </a:rPr>
              <a:t>Damiettu</a:t>
            </a:r>
            <a:r>
              <a:rPr lang="cs-CZ" sz="1600" dirty="0">
                <a:solidFill>
                  <a:srgbClr val="FFFF99"/>
                </a:solidFill>
                <a:latin typeface="+mj-lt"/>
              </a:rPr>
              <a:t> (=obilí) </a:t>
            </a:r>
          </a:p>
          <a:p>
            <a:r>
              <a:rPr lang="cs-CZ" sz="1600" b="1" dirty="0">
                <a:solidFill>
                  <a:schemeClr val="accent3">
                    <a:lumMod val="60000"/>
                    <a:lumOff val="40000"/>
                  </a:schemeClr>
                </a:solidFill>
                <a:latin typeface="+mj-lt"/>
              </a:rPr>
              <a:t>Šestá křížová výprava (1227 - 1229): </a:t>
            </a:r>
            <a:r>
              <a:rPr lang="cs-CZ" sz="1600" dirty="0">
                <a:solidFill>
                  <a:srgbClr val="FFFF99"/>
                </a:solidFill>
                <a:latin typeface="+mj-lt"/>
              </a:rPr>
              <a:t>Císař Friedrich II. se dohodne diplomaticky se </a:t>
            </a:r>
            <a:r>
              <a:rPr lang="cs-CZ" sz="1600" dirty="0" err="1">
                <a:solidFill>
                  <a:srgbClr val="FFFF99"/>
                </a:solidFill>
                <a:latin typeface="+mj-lt"/>
              </a:rPr>
              <a:t>Sultanem</a:t>
            </a:r>
            <a:r>
              <a:rPr lang="cs-CZ" sz="1600" dirty="0">
                <a:solidFill>
                  <a:srgbClr val="FFFF99"/>
                </a:solidFill>
                <a:latin typeface="+mj-lt"/>
              </a:rPr>
              <a:t> Al-Kamilem o zpřístupnění Jerusalema (stává se křesťanským do roku 1244)</a:t>
            </a:r>
          </a:p>
          <a:p>
            <a:r>
              <a:rPr lang="cs-CZ" sz="1600" b="1" dirty="0">
                <a:solidFill>
                  <a:schemeClr val="accent3">
                    <a:lumMod val="60000"/>
                    <a:lumOff val="40000"/>
                  </a:schemeClr>
                </a:solidFill>
                <a:latin typeface="+mj-lt"/>
              </a:rPr>
              <a:t>Sedmá křížová výprava (1248 - 1254): </a:t>
            </a:r>
            <a:r>
              <a:rPr lang="cs-CZ" sz="1600" dirty="0">
                <a:solidFill>
                  <a:schemeClr val="accent3">
                    <a:lumMod val="60000"/>
                    <a:lumOff val="40000"/>
                  </a:schemeClr>
                </a:solidFill>
                <a:latin typeface="+mj-lt"/>
              </a:rPr>
              <a:t>Neúspěšný pokus Ludvíka XII. o znovudobytí </a:t>
            </a:r>
            <a:r>
              <a:rPr lang="cs-CZ" sz="1600" dirty="0" err="1">
                <a:solidFill>
                  <a:schemeClr val="accent3">
                    <a:lumMod val="60000"/>
                    <a:lumOff val="40000"/>
                  </a:schemeClr>
                </a:solidFill>
                <a:latin typeface="+mj-lt"/>
              </a:rPr>
              <a:t>Damietty</a:t>
            </a:r>
            <a:endParaRPr lang="cs-CZ" sz="1600" dirty="0">
              <a:solidFill>
                <a:schemeClr val="accent3">
                  <a:lumMod val="60000"/>
                  <a:lumOff val="40000"/>
                </a:schemeClr>
              </a:solidFill>
              <a:latin typeface="+mj-lt"/>
            </a:endParaRPr>
          </a:p>
          <a:p>
            <a:r>
              <a:rPr lang="cs-CZ" sz="1600" b="1" dirty="0">
                <a:solidFill>
                  <a:schemeClr val="accent3">
                    <a:lumMod val="60000"/>
                    <a:lumOff val="40000"/>
                  </a:schemeClr>
                </a:solidFill>
                <a:latin typeface="+mj-lt"/>
              </a:rPr>
              <a:t>Osmá křížová výprava (1267 - 1270): </a:t>
            </a:r>
            <a:r>
              <a:rPr lang="cs-CZ" sz="1600" dirty="0">
                <a:solidFill>
                  <a:srgbClr val="FFFF99"/>
                </a:solidFill>
                <a:latin typeface="+mj-lt"/>
              </a:rPr>
              <a:t>Ludvík se pokouší dobýt Tunis, umírá na epidemii, která vypukla ve vojsku</a:t>
            </a:r>
          </a:p>
          <a:p>
            <a:r>
              <a:rPr lang="cs-CZ" sz="1600" b="1" dirty="0">
                <a:solidFill>
                  <a:schemeClr val="accent3">
                    <a:lumMod val="60000"/>
                    <a:lumOff val="40000"/>
                  </a:schemeClr>
                </a:solidFill>
                <a:latin typeface="+mj-lt"/>
              </a:rPr>
              <a:t>Devátá křížová výprava (1271 - 1272): </a:t>
            </a:r>
            <a:r>
              <a:rPr lang="cs-CZ" sz="1600" dirty="0">
                <a:solidFill>
                  <a:srgbClr val="FFFF99"/>
                </a:solidFill>
                <a:latin typeface="+mj-lt"/>
              </a:rPr>
              <a:t>Anglický princ Edward se v roce 1271 vylodí v </a:t>
            </a:r>
            <a:r>
              <a:rPr lang="cs-CZ" sz="1600" dirty="0" err="1">
                <a:solidFill>
                  <a:srgbClr val="FFFF99"/>
                </a:solidFill>
                <a:latin typeface="+mj-lt"/>
              </a:rPr>
              <a:t>Akkonu</a:t>
            </a:r>
            <a:r>
              <a:rPr lang="cs-CZ" sz="1600" dirty="0">
                <a:solidFill>
                  <a:srgbClr val="FFFF99"/>
                </a:solidFill>
                <a:latin typeface="+mj-lt"/>
              </a:rPr>
              <a:t> s malou anglickou křižáckou armádou, krátkodobě se s mongolskou pomocí zmocní </a:t>
            </a:r>
            <a:r>
              <a:rPr lang="cs-CZ" sz="1600" dirty="0" err="1">
                <a:solidFill>
                  <a:srgbClr val="FFFF99"/>
                </a:solidFill>
                <a:latin typeface="+mj-lt"/>
              </a:rPr>
              <a:t>Edessy</a:t>
            </a:r>
            <a:endParaRPr lang="cs-CZ" sz="1600" dirty="0">
              <a:solidFill>
                <a:srgbClr val="FFFF99"/>
              </a:solidFill>
              <a:latin typeface="+mj-lt"/>
            </a:endParaRPr>
          </a:p>
        </p:txBody>
      </p:sp>
      <p:sp>
        <p:nvSpPr>
          <p:cNvPr id="12" name="Obdélník 11"/>
          <p:cNvSpPr/>
          <p:nvPr/>
        </p:nvSpPr>
        <p:spPr>
          <a:xfrm>
            <a:off x="9661584" y="5850176"/>
            <a:ext cx="2428063" cy="830997"/>
          </a:xfrm>
          <a:prstGeom prst="rect">
            <a:avLst/>
          </a:prstGeom>
          <a:solidFill>
            <a:srgbClr val="FFFFCC"/>
          </a:solidFill>
          <a:ln>
            <a:solidFill>
              <a:srgbClr val="FF0000"/>
            </a:solidFill>
          </a:ln>
        </p:spPr>
        <p:txBody>
          <a:bodyPr wrap="square">
            <a:spAutoFit/>
          </a:bodyPr>
          <a:lstStyle/>
          <a:p>
            <a:pPr algn="r"/>
            <a:r>
              <a:rPr lang="cs-CZ" sz="1600" b="1" dirty="0">
                <a:solidFill>
                  <a:srgbClr val="FF0000"/>
                </a:solidFill>
                <a:latin typeface="+mj-lt"/>
              </a:rPr>
              <a:t>Dobitím </a:t>
            </a:r>
            <a:r>
              <a:rPr lang="cs-CZ" sz="1600" b="1" dirty="0" err="1">
                <a:solidFill>
                  <a:srgbClr val="FF0000"/>
                </a:solidFill>
                <a:latin typeface="+mj-lt"/>
              </a:rPr>
              <a:t>Akkonu</a:t>
            </a:r>
            <a:r>
              <a:rPr lang="cs-CZ" sz="1600" b="1" dirty="0">
                <a:solidFill>
                  <a:srgbClr val="FF0000"/>
                </a:solidFill>
                <a:latin typeface="+mj-lt"/>
              </a:rPr>
              <a:t> (1290) končí oficiálně věk křižáckých výprav</a:t>
            </a:r>
          </a:p>
        </p:txBody>
      </p:sp>
    </p:spTree>
    <p:extLst>
      <p:ext uri="{BB962C8B-B14F-4D97-AF65-F5344CB8AC3E}">
        <p14:creationId xmlns:p14="http://schemas.microsoft.com/office/powerpoint/2010/main" val="3448346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2"/>
          <p:cNvSpPr/>
          <p:nvPr/>
        </p:nvSpPr>
        <p:spPr>
          <a:xfrm>
            <a:off x="174861" y="82156"/>
            <a:ext cx="7735561" cy="1015663"/>
          </a:xfrm>
          <a:prstGeom prst="rect">
            <a:avLst/>
          </a:prstGeom>
        </p:spPr>
        <p:txBody>
          <a:bodyPr wrap="square">
            <a:spAutoFit/>
          </a:bodyPr>
          <a:lstStyle/>
          <a:p>
            <a:r>
              <a:rPr lang="cs-CZ" b="1" dirty="0">
                <a:solidFill>
                  <a:srgbClr val="002060"/>
                </a:solidFill>
                <a:latin typeface="+mn-lt"/>
              </a:rPr>
              <a:t>III. A je to tady! - křižácké výpravy a jejích recepce</a:t>
            </a:r>
          </a:p>
          <a:p>
            <a:r>
              <a:rPr lang="cs-CZ" sz="1800" b="1" dirty="0">
                <a:solidFill>
                  <a:srgbClr val="0070C0"/>
                </a:solidFill>
                <a:latin typeface="+mn-lt"/>
              </a:rPr>
              <a:t>Historiografie křižáckých výprav: arabský pohled</a:t>
            </a:r>
          </a:p>
          <a:p>
            <a:endParaRPr lang="cs-CZ" sz="1800" b="1" dirty="0">
              <a:solidFill>
                <a:srgbClr val="0070C0"/>
              </a:solidFill>
              <a:latin typeface="+mn-lt"/>
            </a:endParaRPr>
          </a:p>
        </p:txBody>
      </p:sp>
      <p:sp>
        <p:nvSpPr>
          <p:cNvPr id="8" name="Obdélník 7"/>
          <p:cNvSpPr/>
          <p:nvPr/>
        </p:nvSpPr>
        <p:spPr>
          <a:xfrm>
            <a:off x="258792" y="1237742"/>
            <a:ext cx="8048445" cy="2800767"/>
          </a:xfrm>
          <a:prstGeom prst="rect">
            <a:avLst/>
          </a:prstGeom>
          <a:solidFill>
            <a:schemeClr val="accent4">
              <a:lumMod val="20000"/>
              <a:lumOff val="80000"/>
            </a:schemeClr>
          </a:solidFill>
        </p:spPr>
        <p:txBody>
          <a:bodyPr wrap="square">
            <a:spAutoFit/>
          </a:bodyPr>
          <a:lstStyle/>
          <a:p>
            <a:pPr marL="285750" indent="-285750">
              <a:buFont typeface="Arial" panose="020B0604020202020204" pitchFamily="34" charset="0"/>
              <a:buChar char="•"/>
            </a:pPr>
            <a:r>
              <a:rPr lang="cs-CZ" sz="1600" dirty="0">
                <a:latin typeface="+mj-lt"/>
              </a:rPr>
              <a:t>Islámští spisovatelé, považovali svou vlastní kulturu za </a:t>
            </a:r>
            <a:r>
              <a:rPr lang="cs-CZ" sz="1600" dirty="0">
                <a:highlight>
                  <a:srgbClr val="FFFF00"/>
                </a:highlight>
                <a:latin typeface="+mj-lt"/>
              </a:rPr>
              <a:t>mnohem sofistikovanější a vyspělejší </a:t>
            </a:r>
            <a:r>
              <a:rPr lang="cs-CZ" sz="1600" dirty="0">
                <a:latin typeface="+mj-lt"/>
              </a:rPr>
              <a:t>(díky úspěchům ve vědě a umění)</a:t>
            </a:r>
          </a:p>
          <a:p>
            <a:pPr marL="285750" indent="-285750">
              <a:buFont typeface="Arial" panose="020B0604020202020204" pitchFamily="34" charset="0"/>
              <a:buChar char="•"/>
            </a:pPr>
            <a:r>
              <a:rPr lang="cs-CZ" sz="1600" dirty="0">
                <a:latin typeface="+mj-lt"/>
              </a:rPr>
              <a:t>středověcí </a:t>
            </a:r>
            <a:r>
              <a:rPr lang="cs-CZ" sz="1600" dirty="0">
                <a:highlight>
                  <a:srgbClr val="FFFF00"/>
                </a:highlight>
                <a:latin typeface="+mj-lt"/>
              </a:rPr>
              <a:t>muslimové cítili vůči křesťanství nadřazenost</a:t>
            </a:r>
            <a:r>
              <a:rPr lang="cs-CZ" sz="1600" dirty="0">
                <a:latin typeface="+mj-lt"/>
              </a:rPr>
              <a:t>, neboť jim bylo jasné, že křesťanství je neúplné a nedokonalé zjevení, překonané pozdější vírou islámu a učením proroka Mohameda</a:t>
            </a:r>
          </a:p>
          <a:p>
            <a:pPr marL="285750" indent="-285750">
              <a:buFont typeface="Arial" panose="020B0604020202020204" pitchFamily="34" charset="0"/>
              <a:buChar char="•"/>
            </a:pPr>
            <a:r>
              <a:rPr lang="cs-CZ" sz="1600" dirty="0">
                <a:highlight>
                  <a:srgbClr val="FFFF00"/>
                </a:highlight>
                <a:latin typeface="+mj-lt"/>
              </a:rPr>
              <a:t>Frankové</a:t>
            </a:r>
            <a:r>
              <a:rPr lang="cs-CZ" sz="1600" dirty="0">
                <a:latin typeface="+mj-lt"/>
              </a:rPr>
              <a:t> (a Slované) byli považováni za zručné lovce a válečníky; </a:t>
            </a:r>
            <a:r>
              <a:rPr lang="cs-CZ" sz="1600" dirty="0">
                <a:highlight>
                  <a:srgbClr val="FFFF00"/>
                </a:highlight>
                <a:latin typeface="+mj-lt"/>
              </a:rPr>
              <a:t>měli však údajně melancholickou povahu a všeobecný sklon k divokosti.</a:t>
            </a:r>
            <a:r>
              <a:rPr lang="cs-CZ" sz="1600" dirty="0">
                <a:latin typeface="+mj-lt"/>
              </a:rPr>
              <a:t> Byli také považováni za špinavé, nehygienické a zrádné</a:t>
            </a:r>
          </a:p>
          <a:p>
            <a:pPr marL="285750" indent="-285750">
              <a:buFont typeface="Arial" panose="020B0604020202020204" pitchFamily="34" charset="0"/>
              <a:buChar char="•"/>
            </a:pPr>
            <a:r>
              <a:rPr lang="cs-CZ" sz="1600" dirty="0">
                <a:latin typeface="+mj-lt"/>
              </a:rPr>
              <a:t>Vzhledem k islámskému přesvědčení, že podnebí ovlivňuje charakter daného národa, existoval také názor, </a:t>
            </a:r>
            <a:r>
              <a:rPr lang="cs-CZ" sz="1600" dirty="0">
                <a:highlight>
                  <a:srgbClr val="FFFF00"/>
                </a:highlight>
                <a:latin typeface="+mj-lt"/>
              </a:rPr>
              <a:t>že Frankové, kteří se na delší dobu usadili v arabském světě, se časem stali civilizovanější</a:t>
            </a:r>
          </a:p>
        </p:txBody>
      </p:sp>
      <p:sp>
        <p:nvSpPr>
          <p:cNvPr id="6" name="Obdélník 5"/>
          <p:cNvSpPr/>
          <p:nvPr/>
        </p:nvSpPr>
        <p:spPr>
          <a:xfrm>
            <a:off x="283195" y="4119163"/>
            <a:ext cx="6168403" cy="2554545"/>
          </a:xfrm>
          <a:prstGeom prst="rect">
            <a:avLst/>
          </a:prstGeom>
          <a:solidFill>
            <a:srgbClr val="66FFFF"/>
          </a:solidFill>
        </p:spPr>
        <p:txBody>
          <a:bodyPr wrap="square">
            <a:spAutoFit/>
          </a:bodyPr>
          <a:lstStyle/>
          <a:p>
            <a:pPr marL="285750" indent="-285750">
              <a:buFont typeface="Arial" panose="020B0604020202020204" pitchFamily="34" charset="0"/>
              <a:buChar char="•"/>
            </a:pPr>
            <a:r>
              <a:rPr lang="cs-CZ" sz="1600" dirty="0">
                <a:latin typeface="+mn-lt"/>
              </a:rPr>
              <a:t>Zájem o křížové výpravy se objevuje až v polovině 19. století</a:t>
            </a:r>
          </a:p>
          <a:p>
            <a:pPr marL="285750" indent="-285750">
              <a:buFont typeface="Arial" panose="020B0604020202020204" pitchFamily="34" charset="0"/>
              <a:buChar char="•"/>
            </a:pPr>
            <a:r>
              <a:rPr lang="cs-CZ" sz="1600" dirty="0">
                <a:latin typeface="+mn-lt"/>
              </a:rPr>
              <a:t>Kolem roku </a:t>
            </a:r>
            <a:r>
              <a:rPr lang="cs-CZ" sz="1600" dirty="0">
                <a:highlight>
                  <a:srgbClr val="FFFF00"/>
                </a:highlight>
                <a:latin typeface="+mn-lt"/>
              </a:rPr>
              <a:t>1865 se v překladech francouzských učebnic dějepisu poprvé objevil termín </a:t>
            </a:r>
            <a:r>
              <a:rPr lang="cs-CZ" sz="1600" b="1" dirty="0">
                <a:highlight>
                  <a:srgbClr val="FFFF00"/>
                </a:highlight>
                <a:latin typeface="+mn-lt"/>
              </a:rPr>
              <a:t>al-</a:t>
            </a:r>
            <a:r>
              <a:rPr lang="cs-CZ" sz="1600" b="1" dirty="0" err="1">
                <a:highlight>
                  <a:srgbClr val="FFFF00"/>
                </a:highlight>
                <a:latin typeface="+mn-lt"/>
              </a:rPr>
              <a:t>hurub</a:t>
            </a:r>
            <a:r>
              <a:rPr lang="cs-CZ" sz="1600" b="1" dirty="0">
                <a:highlight>
                  <a:srgbClr val="FFFF00"/>
                </a:highlight>
                <a:latin typeface="+mn-lt"/>
              </a:rPr>
              <a:t> al-</a:t>
            </a:r>
            <a:r>
              <a:rPr lang="cs-CZ" sz="1600" b="1" dirty="0" err="1">
                <a:highlight>
                  <a:srgbClr val="FFFF00"/>
                </a:highlight>
                <a:latin typeface="+mn-lt"/>
              </a:rPr>
              <a:t>Salabíja</a:t>
            </a:r>
            <a:r>
              <a:rPr lang="cs-CZ" sz="1600" b="1" dirty="0">
                <a:highlight>
                  <a:srgbClr val="FFFF00"/>
                </a:highlight>
                <a:latin typeface="+mn-lt"/>
              </a:rPr>
              <a:t> </a:t>
            </a:r>
            <a:r>
              <a:rPr lang="cs-CZ" sz="1600" dirty="0">
                <a:latin typeface="+mn-lt"/>
              </a:rPr>
              <a:t>("křížové války") pro ty události, které byly předtím označovány jako války ‚</a:t>
            </a:r>
            <a:r>
              <a:rPr lang="cs-CZ" sz="1600" dirty="0" err="1">
                <a:latin typeface="+mn-lt"/>
              </a:rPr>
              <a:t>Ifrándžů</a:t>
            </a:r>
            <a:r>
              <a:rPr lang="cs-CZ" sz="1600" dirty="0">
                <a:latin typeface="+mn-lt"/>
              </a:rPr>
              <a:t>‘ (Franků)</a:t>
            </a:r>
          </a:p>
          <a:p>
            <a:pPr marL="285750" indent="-285750">
              <a:buFont typeface="Arial" panose="020B0604020202020204" pitchFamily="34" charset="0"/>
              <a:buChar char="•"/>
            </a:pPr>
            <a:r>
              <a:rPr lang="cs-CZ" sz="1600" dirty="0">
                <a:highlight>
                  <a:srgbClr val="FFFF00"/>
                </a:highlight>
                <a:latin typeface="+mn-lt"/>
              </a:rPr>
              <a:t>Vznik Izraele v roce 1948 </a:t>
            </a:r>
            <a:r>
              <a:rPr lang="cs-CZ" sz="1600" dirty="0">
                <a:latin typeface="+mn-lt"/>
              </a:rPr>
              <a:t>byl bod zlomu (Podle </a:t>
            </a:r>
            <a:r>
              <a:rPr lang="cs-CZ" sz="1600" dirty="0" err="1">
                <a:latin typeface="+mn-lt"/>
              </a:rPr>
              <a:t>Asbridge</a:t>
            </a:r>
            <a:r>
              <a:rPr lang="cs-CZ" sz="1600" dirty="0">
                <a:latin typeface="+mn-lt"/>
              </a:rPr>
              <a:t>), kdy zintenzívněl zájem o křížové výpravy</a:t>
            </a:r>
          </a:p>
          <a:p>
            <a:pPr marL="285750" indent="-285750">
              <a:buFont typeface="Arial" panose="020B0604020202020204" pitchFamily="34" charset="0"/>
              <a:buChar char="•"/>
            </a:pPr>
            <a:r>
              <a:rPr lang="cs-CZ" sz="1600" dirty="0">
                <a:latin typeface="+mn-lt"/>
              </a:rPr>
              <a:t>Dochází k </a:t>
            </a:r>
            <a:r>
              <a:rPr lang="cs-CZ" sz="1600" dirty="0">
                <a:highlight>
                  <a:srgbClr val="FFFF00"/>
                </a:highlight>
                <a:latin typeface="+mn-lt"/>
              </a:rPr>
              <a:t>instrumentalizaci jednotlivých islámských osobnosti, zejména </a:t>
            </a:r>
            <a:r>
              <a:rPr lang="cs-CZ" sz="1600" dirty="0" err="1">
                <a:highlight>
                  <a:srgbClr val="FFFF00"/>
                </a:highlight>
                <a:latin typeface="+mn-lt"/>
              </a:rPr>
              <a:t>Saladina</a:t>
            </a:r>
            <a:r>
              <a:rPr lang="cs-CZ" sz="1600" dirty="0">
                <a:highlight>
                  <a:srgbClr val="FFFF00"/>
                </a:highlight>
                <a:latin typeface="+mn-lt"/>
              </a:rPr>
              <a:t> </a:t>
            </a:r>
          </a:p>
          <a:p>
            <a:pPr marL="285750" indent="-285750">
              <a:buFont typeface="Arial" panose="020B0604020202020204" pitchFamily="34" charset="0"/>
              <a:buChar char="•"/>
            </a:pPr>
            <a:endParaRPr lang="cs-CZ" sz="1600" dirty="0">
              <a:latin typeface="+mn-lt"/>
            </a:endParaRPr>
          </a:p>
        </p:txBody>
      </p:sp>
      <p:sp>
        <p:nvSpPr>
          <p:cNvPr id="9" name="Obdélník 8"/>
          <p:cNvSpPr/>
          <p:nvPr/>
        </p:nvSpPr>
        <p:spPr>
          <a:xfrm>
            <a:off x="0" y="800445"/>
            <a:ext cx="6366294" cy="369332"/>
          </a:xfrm>
          <a:prstGeom prst="rect">
            <a:avLst/>
          </a:prstGeom>
          <a:solidFill>
            <a:schemeClr val="tx2">
              <a:lumMod val="50000"/>
            </a:schemeClr>
          </a:solidFill>
        </p:spPr>
        <p:txBody>
          <a:bodyPr wrap="square">
            <a:spAutoFit/>
          </a:bodyPr>
          <a:lstStyle/>
          <a:p>
            <a:r>
              <a:rPr lang="cs-CZ" sz="1800" b="1" dirty="0">
                <a:solidFill>
                  <a:srgbClr val="FFFF00"/>
                </a:solidFill>
                <a:latin typeface="+mj-lt"/>
              </a:rPr>
              <a:t>Všeobecný pohled na ‚Franky‘ ze strany Arabů</a:t>
            </a:r>
            <a:endParaRPr lang="de-AT" sz="1800" b="1" dirty="0">
              <a:solidFill>
                <a:srgbClr val="FFFF00"/>
              </a:solidFill>
              <a:latin typeface="+mj-lt"/>
            </a:endParaRPr>
          </a:p>
        </p:txBody>
      </p:sp>
      <p:sp>
        <p:nvSpPr>
          <p:cNvPr id="11" name="Obdélník 10"/>
          <p:cNvSpPr/>
          <p:nvPr/>
        </p:nvSpPr>
        <p:spPr>
          <a:xfrm>
            <a:off x="8549994" y="3197192"/>
            <a:ext cx="2961459" cy="1015663"/>
          </a:xfrm>
          <a:prstGeom prst="rect">
            <a:avLst/>
          </a:prstGeom>
        </p:spPr>
        <p:txBody>
          <a:bodyPr wrap="square">
            <a:spAutoFit/>
          </a:bodyPr>
          <a:lstStyle/>
          <a:p>
            <a:r>
              <a:rPr lang="cs-CZ" sz="1200" dirty="0" err="1">
                <a:latin typeface="+mj-lt"/>
              </a:rPr>
              <a:t>Saladinův</a:t>
            </a:r>
            <a:r>
              <a:rPr lang="cs-CZ" sz="1200" dirty="0">
                <a:latin typeface="+mj-lt"/>
              </a:rPr>
              <a:t> odkaz: Na shromáždění "Gaza pod útokem - společně proti nespravedlnosti" v Essenu se v pátek (27.10.) objevily i velmi staré, islamisty odcizené </a:t>
            </a:r>
            <a:r>
              <a:rPr lang="cs-CZ" sz="1200" dirty="0" err="1">
                <a:latin typeface="+mj-lt"/>
              </a:rPr>
              <a:t>narativy</a:t>
            </a:r>
            <a:endParaRPr lang="cs-CZ" sz="1200" dirty="0">
              <a:latin typeface="+mj-lt"/>
            </a:endParaRPr>
          </a:p>
        </p:txBody>
      </p:sp>
      <p:pic>
        <p:nvPicPr>
          <p:cNvPr id="12" name="Obrázek 11"/>
          <p:cNvPicPr>
            <a:picLocks noChangeAspect="1"/>
          </p:cNvPicPr>
          <p:nvPr/>
        </p:nvPicPr>
        <p:blipFill>
          <a:blip r:embed="rId2"/>
          <a:stretch>
            <a:fillRect/>
          </a:stretch>
        </p:blipFill>
        <p:spPr>
          <a:xfrm>
            <a:off x="8436635" y="82156"/>
            <a:ext cx="3634595" cy="3085484"/>
          </a:xfrm>
          <a:prstGeom prst="rect">
            <a:avLst/>
          </a:prstGeom>
        </p:spPr>
      </p:pic>
      <p:sp>
        <p:nvSpPr>
          <p:cNvPr id="10" name="Ovál 9"/>
          <p:cNvSpPr/>
          <p:nvPr/>
        </p:nvSpPr>
        <p:spPr bwMode="auto">
          <a:xfrm>
            <a:off x="9566694" y="340265"/>
            <a:ext cx="1621767" cy="920360"/>
          </a:xfrm>
          <a:prstGeom prst="ellipse">
            <a:avLst/>
          </a:prstGeom>
          <a:noFill/>
          <a:ln w="57150"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800" b="0" i="0" u="none" strike="noStrike" cap="none" normalizeH="0" baseline="0" dirty="0" err="1">
              <a:ln>
                <a:noFill/>
              </a:ln>
              <a:solidFill>
                <a:schemeClr val="bg1"/>
              </a:solidFill>
              <a:effectLst/>
              <a:latin typeface="+mn-lt"/>
            </a:endParaRPr>
          </a:p>
        </p:txBody>
      </p:sp>
      <p:sp>
        <p:nvSpPr>
          <p:cNvPr id="5" name="Obdélník 4"/>
          <p:cNvSpPr/>
          <p:nvPr/>
        </p:nvSpPr>
        <p:spPr>
          <a:xfrm>
            <a:off x="6578075" y="4365383"/>
            <a:ext cx="5376857" cy="2308324"/>
          </a:xfrm>
          <a:prstGeom prst="rect">
            <a:avLst/>
          </a:prstGeom>
          <a:solidFill>
            <a:srgbClr val="FFFF00"/>
          </a:solidFill>
        </p:spPr>
        <p:txBody>
          <a:bodyPr wrap="square">
            <a:spAutoFit/>
          </a:bodyPr>
          <a:lstStyle/>
          <a:p>
            <a:pPr marL="285750" indent="-285750">
              <a:buFont typeface="Arial" panose="020B0604020202020204" pitchFamily="34" charset="0"/>
              <a:buChar char="•"/>
            </a:pPr>
            <a:r>
              <a:rPr lang="cs-CZ" sz="1600" dirty="0">
                <a:latin typeface="+mj-lt"/>
              </a:rPr>
              <a:t>Dnes se na křižácké výpravy odvolávají dvě protikladné muslimské ideologie (manipulativním způsobem):</a:t>
            </a:r>
          </a:p>
          <a:p>
            <a:r>
              <a:rPr lang="cs-CZ" sz="1600" dirty="0">
                <a:latin typeface="+mj-lt"/>
              </a:rPr>
              <a:t>     </a:t>
            </a:r>
            <a:r>
              <a:rPr lang="cs-CZ" sz="1600" dirty="0">
                <a:solidFill>
                  <a:srgbClr val="FF0000"/>
                </a:solidFill>
                <a:latin typeface="+mj-lt"/>
              </a:rPr>
              <a:t>- (Pan)Arabský nacionalismus </a:t>
            </a:r>
          </a:p>
          <a:p>
            <a:r>
              <a:rPr lang="cs-CZ" sz="1600" dirty="0">
                <a:solidFill>
                  <a:srgbClr val="FF0000"/>
                </a:solidFill>
                <a:latin typeface="+mj-lt"/>
              </a:rPr>
              <a:t>     - Islamismus (který chápe ‚křižáky‘ jako subjekty</a:t>
            </a:r>
          </a:p>
          <a:p>
            <a:r>
              <a:rPr lang="cs-CZ" sz="1600" dirty="0">
                <a:solidFill>
                  <a:srgbClr val="FF0000"/>
                </a:solidFill>
                <a:latin typeface="+mj-lt"/>
              </a:rPr>
              <a:t>       západních, !nečistých‘ kultur) </a:t>
            </a:r>
          </a:p>
          <a:p>
            <a:pPr marL="285750" indent="-285750">
              <a:buFont typeface="Arial" panose="020B0604020202020204" pitchFamily="34" charset="0"/>
              <a:buChar char="•"/>
            </a:pPr>
            <a:r>
              <a:rPr lang="cs-CZ" sz="1600" dirty="0">
                <a:latin typeface="+mj-lt"/>
              </a:rPr>
              <a:t>Od 50. let 20. století se křížové výpravy též stávají ideologickým </a:t>
            </a:r>
            <a:r>
              <a:rPr lang="cs-CZ" sz="1600" b="1" dirty="0">
                <a:latin typeface="+mj-lt"/>
              </a:rPr>
              <a:t>základem </a:t>
            </a:r>
            <a:r>
              <a:rPr lang="cs-CZ" sz="1600" b="1" dirty="0" err="1">
                <a:latin typeface="+mj-lt"/>
              </a:rPr>
              <a:t>salafismu</a:t>
            </a:r>
            <a:r>
              <a:rPr lang="cs-CZ" sz="1600" b="1" dirty="0">
                <a:latin typeface="+mj-lt"/>
              </a:rPr>
              <a:t> a </a:t>
            </a:r>
            <a:r>
              <a:rPr lang="cs-CZ" sz="1600" b="1" dirty="0" err="1">
                <a:latin typeface="+mj-lt"/>
              </a:rPr>
              <a:t>džihádismu</a:t>
            </a:r>
            <a:endParaRPr lang="cs-CZ" sz="1600" b="1" dirty="0">
              <a:latin typeface="+mj-lt"/>
            </a:endParaRPr>
          </a:p>
          <a:p>
            <a:endParaRPr lang="cs-CZ" sz="1600" dirty="0">
              <a:solidFill>
                <a:srgbClr val="FF0000"/>
              </a:solidFill>
              <a:latin typeface="+mj-lt"/>
            </a:endParaRPr>
          </a:p>
        </p:txBody>
      </p:sp>
    </p:spTree>
    <p:extLst>
      <p:ext uri="{BB962C8B-B14F-4D97-AF65-F5344CB8AC3E}">
        <p14:creationId xmlns:p14="http://schemas.microsoft.com/office/powerpoint/2010/main" val="3859625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2"/>
          <p:cNvSpPr/>
          <p:nvPr/>
        </p:nvSpPr>
        <p:spPr>
          <a:xfrm>
            <a:off x="174861" y="82156"/>
            <a:ext cx="7735561" cy="738664"/>
          </a:xfrm>
          <a:prstGeom prst="rect">
            <a:avLst/>
          </a:prstGeom>
        </p:spPr>
        <p:txBody>
          <a:bodyPr wrap="square">
            <a:spAutoFit/>
          </a:bodyPr>
          <a:lstStyle/>
          <a:p>
            <a:r>
              <a:rPr lang="cs-CZ" b="1" dirty="0">
                <a:solidFill>
                  <a:srgbClr val="002060"/>
                </a:solidFill>
                <a:latin typeface="+mn-lt"/>
              </a:rPr>
              <a:t>III. A je to tady! - křižácké výpravy a jejích recepce</a:t>
            </a:r>
          </a:p>
          <a:p>
            <a:r>
              <a:rPr lang="cs-CZ" sz="1800" b="1" dirty="0">
                <a:solidFill>
                  <a:srgbClr val="0070C0"/>
                </a:solidFill>
                <a:latin typeface="+mn-lt"/>
              </a:rPr>
              <a:t>Historiografie křižáckých výprav: arabský pohled</a:t>
            </a:r>
          </a:p>
        </p:txBody>
      </p:sp>
      <p:sp>
        <p:nvSpPr>
          <p:cNvPr id="3" name="Obdélník 2"/>
          <p:cNvSpPr/>
          <p:nvPr/>
        </p:nvSpPr>
        <p:spPr>
          <a:xfrm>
            <a:off x="2700068" y="1954147"/>
            <a:ext cx="9144000" cy="4524315"/>
          </a:xfrm>
          <a:prstGeom prst="rect">
            <a:avLst/>
          </a:prstGeom>
          <a:solidFill>
            <a:schemeClr val="accent4">
              <a:lumMod val="20000"/>
              <a:lumOff val="80000"/>
            </a:schemeClr>
          </a:solidFill>
        </p:spPr>
        <p:txBody>
          <a:bodyPr wrap="square">
            <a:spAutoFit/>
          </a:bodyPr>
          <a:lstStyle/>
          <a:p>
            <a:r>
              <a:rPr lang="cs-CZ" sz="1800" b="1" i="1" dirty="0">
                <a:highlight>
                  <a:srgbClr val="FFFF00"/>
                </a:highlight>
                <a:latin typeface="+mj-lt"/>
              </a:rPr>
              <a:t>„Mezi Franky jsou ti, kteří se </a:t>
            </a:r>
            <a:r>
              <a:rPr lang="cs-CZ" sz="1800" b="1" i="1" dirty="0" err="1">
                <a:highlight>
                  <a:srgbClr val="FFFF00"/>
                </a:highlight>
                <a:latin typeface="+mj-lt"/>
              </a:rPr>
              <a:t>přízpůsobili</a:t>
            </a:r>
            <a:r>
              <a:rPr lang="cs-CZ" sz="1800" b="1" i="1" dirty="0">
                <a:highlight>
                  <a:srgbClr val="FFFF00"/>
                </a:highlight>
                <a:latin typeface="+mj-lt"/>
              </a:rPr>
              <a:t> a již dlouho </a:t>
            </a:r>
            <a:r>
              <a:rPr lang="cs-CZ" sz="1800" b="1" i="1" dirty="0" err="1">
                <a:highlight>
                  <a:srgbClr val="FFFF00"/>
                </a:highlight>
                <a:latin typeface="+mj-lt"/>
              </a:rPr>
              <a:t>soužijí</a:t>
            </a:r>
            <a:r>
              <a:rPr lang="cs-CZ" sz="1800" b="1" i="1" dirty="0">
                <a:highlight>
                  <a:srgbClr val="FFFF00"/>
                </a:highlight>
                <a:latin typeface="+mj-lt"/>
              </a:rPr>
              <a:t> s muslimy. Ti jsou na tom mnohem lépe než nedávní příchozí z franských zemí. </a:t>
            </a:r>
            <a:r>
              <a:rPr lang="cs-CZ" sz="1800" b="1" i="1" dirty="0">
                <a:latin typeface="+mj-lt"/>
              </a:rPr>
              <a:t>Tvoří však výjimku a nelze je považovat za pravidlo.</a:t>
            </a:r>
          </a:p>
          <a:p>
            <a:r>
              <a:rPr lang="cs-CZ" sz="1800" b="1" i="1" dirty="0">
                <a:latin typeface="+mj-lt"/>
              </a:rPr>
              <a:t>Zde je názorný příklad: Vyslal jsem jednoho ze svých mužů služebně do Antiochie. V Antiochii byly v té době al-</a:t>
            </a:r>
            <a:r>
              <a:rPr lang="cs-CZ" sz="1800" b="1" i="1" dirty="0" err="1">
                <a:latin typeface="+mj-lt"/>
              </a:rPr>
              <a:t>Ra‘is</a:t>
            </a:r>
            <a:r>
              <a:rPr lang="cs-CZ" sz="1800" b="1" i="1" dirty="0">
                <a:latin typeface="+mj-lt"/>
              </a:rPr>
              <a:t> </a:t>
            </a:r>
            <a:r>
              <a:rPr lang="cs-CZ" sz="1800" b="1" i="1" dirty="0" err="1">
                <a:latin typeface="+mj-lt"/>
              </a:rPr>
              <a:t>Theodoros</a:t>
            </a:r>
            <a:r>
              <a:rPr lang="cs-CZ" sz="1800" b="1" i="1" dirty="0">
                <a:latin typeface="+mj-lt"/>
              </a:rPr>
              <a:t> </a:t>
            </a:r>
            <a:r>
              <a:rPr lang="cs-CZ" sz="1800" b="1" i="1" dirty="0" err="1">
                <a:latin typeface="+mj-lt"/>
              </a:rPr>
              <a:t>Sophianos</a:t>
            </a:r>
            <a:r>
              <a:rPr lang="cs-CZ" sz="1800" b="1" i="1" dirty="0">
                <a:latin typeface="+mj-lt"/>
              </a:rPr>
              <a:t>, s nímž mě pojily vzájemné přátelské svazky. Jeho vliv v Antiochii byl nejvyšší. Jednoho dne mi řekl: "Pozval mě jeden můj přítel, který je Frank. Měl bys jít se mnou, abys poznal jejich zvyky." Šel jsem tedy s ním a přišli jsme do domu řečeného rytíře, který patřil do staré gardy rytířů, tedy těch, kteří přišli s prvními výpravami Franků. V té době už byl vyškrtnut ze seznamu aktivních bojovníků a osvobozen od vojenské služby. Vlastnil v Antiochii statek, z jehož výnosů žil. Rytíř nám nabídl vynikající hostinu s mimořádně čistým a chutným jídlem. Když viděl, že se zdržuji jídla, řekl: "Jezte a buďte dobré mysli! Nikdy nejím francké pokrmy; mám egyptské kuchaře a proto jím pouze jejich jídla. Kromě toho se do mého domu nikdy nedostane vepřové maso." Jedl jsem, ale ostražitě, a potom jsme se rozloučili“</a:t>
            </a:r>
          </a:p>
        </p:txBody>
      </p:sp>
      <p:sp>
        <p:nvSpPr>
          <p:cNvPr id="4" name="Obdélník 3"/>
          <p:cNvSpPr/>
          <p:nvPr/>
        </p:nvSpPr>
        <p:spPr>
          <a:xfrm>
            <a:off x="345057" y="3371374"/>
            <a:ext cx="2249162" cy="2677656"/>
          </a:xfrm>
          <a:prstGeom prst="rect">
            <a:avLst/>
          </a:prstGeom>
          <a:solidFill>
            <a:srgbClr val="FFFF00"/>
          </a:solidFill>
        </p:spPr>
        <p:txBody>
          <a:bodyPr wrap="square">
            <a:spAutoFit/>
          </a:bodyPr>
          <a:lstStyle/>
          <a:p>
            <a:pPr marL="171450" indent="-171450">
              <a:buFont typeface="Arial" panose="020B0604020202020204" pitchFamily="34" charset="0"/>
              <a:buChar char="•"/>
            </a:pPr>
            <a:r>
              <a:rPr lang="cs-CZ" sz="1400" dirty="0">
                <a:latin typeface="+mj-lt"/>
              </a:rPr>
              <a:t>Usáma (1095-1188) byl muslimský válečník a dvořan, </a:t>
            </a:r>
            <a:r>
              <a:rPr lang="cs-CZ" sz="1400" dirty="0">
                <a:solidFill>
                  <a:srgbClr val="FF0000"/>
                </a:solidFill>
                <a:latin typeface="+mj-lt"/>
              </a:rPr>
              <a:t>který bojoval proti křižákům po boku </a:t>
            </a:r>
            <a:r>
              <a:rPr lang="cs-CZ" sz="1400" dirty="0" err="1">
                <a:solidFill>
                  <a:srgbClr val="FF0000"/>
                </a:solidFill>
                <a:latin typeface="+mj-lt"/>
              </a:rPr>
              <a:t>Saladina</a:t>
            </a:r>
            <a:endParaRPr lang="cs-CZ" sz="1400" dirty="0">
              <a:solidFill>
                <a:srgbClr val="FF0000"/>
              </a:solidFill>
              <a:latin typeface="+mj-lt"/>
            </a:endParaRPr>
          </a:p>
          <a:p>
            <a:pPr marL="171450" indent="-171450">
              <a:buFont typeface="Arial" panose="020B0604020202020204" pitchFamily="34" charset="0"/>
              <a:buChar char="•"/>
            </a:pPr>
            <a:r>
              <a:rPr lang="cs-CZ" sz="1400" dirty="0">
                <a:latin typeface="+mj-lt"/>
              </a:rPr>
              <a:t>Jako obyvatel oblasti kolem Palestiny měl však také možnost se s řadou z nich spřátelit. Jeho autobiografie pochází z doby kolem roku 1175</a:t>
            </a:r>
          </a:p>
        </p:txBody>
      </p:sp>
      <p:sp>
        <p:nvSpPr>
          <p:cNvPr id="5" name="Obdélník 4"/>
          <p:cNvSpPr/>
          <p:nvPr/>
        </p:nvSpPr>
        <p:spPr>
          <a:xfrm>
            <a:off x="2700068" y="910430"/>
            <a:ext cx="9144000" cy="954107"/>
          </a:xfrm>
          <a:prstGeom prst="rect">
            <a:avLst/>
          </a:prstGeom>
          <a:solidFill>
            <a:schemeClr val="tx2">
              <a:lumMod val="50000"/>
            </a:schemeClr>
          </a:solidFill>
        </p:spPr>
        <p:txBody>
          <a:bodyPr wrap="square">
            <a:spAutoFit/>
          </a:bodyPr>
          <a:lstStyle/>
          <a:p>
            <a:r>
              <a:rPr lang="cs-CZ" sz="2000" b="1" dirty="0">
                <a:solidFill>
                  <a:srgbClr val="FFFF00"/>
                </a:solidFill>
                <a:latin typeface="+mj-lt"/>
              </a:rPr>
              <a:t>Usáma Ibn </a:t>
            </a:r>
            <a:r>
              <a:rPr lang="cs-CZ" sz="2000" b="1" dirty="0" err="1">
                <a:solidFill>
                  <a:srgbClr val="FFFF00"/>
                </a:solidFill>
                <a:latin typeface="+mj-lt"/>
              </a:rPr>
              <a:t>Munkiz</a:t>
            </a:r>
            <a:r>
              <a:rPr lang="cs-CZ" sz="2000" b="1" dirty="0">
                <a:solidFill>
                  <a:srgbClr val="FFFF00"/>
                </a:solidFill>
                <a:latin typeface="+mj-lt"/>
              </a:rPr>
              <a:t> (1095-1188)</a:t>
            </a:r>
          </a:p>
          <a:p>
            <a:r>
              <a:rPr lang="cs-CZ" sz="1800" b="1" dirty="0">
                <a:solidFill>
                  <a:srgbClr val="FFFF00"/>
                </a:solidFill>
                <a:latin typeface="+mj-lt"/>
              </a:rPr>
              <a:t>Autobiografické dílo: </a:t>
            </a:r>
            <a:r>
              <a:rPr lang="cs-CZ" sz="1800" b="1" dirty="0" err="1">
                <a:solidFill>
                  <a:srgbClr val="FFFF00"/>
                </a:solidFill>
                <a:latin typeface="+mj-lt"/>
              </a:rPr>
              <a:t>Kitab</a:t>
            </a:r>
            <a:r>
              <a:rPr lang="cs-CZ" sz="1800" b="1" dirty="0">
                <a:solidFill>
                  <a:srgbClr val="FFFF00"/>
                </a:solidFill>
                <a:latin typeface="+mj-lt"/>
              </a:rPr>
              <a:t> al-</a:t>
            </a:r>
            <a:r>
              <a:rPr lang="cs-CZ" sz="1800" b="1" dirty="0" err="1">
                <a:solidFill>
                  <a:srgbClr val="FFFF00"/>
                </a:solidFill>
                <a:latin typeface="+mj-lt"/>
              </a:rPr>
              <a:t>I'tibar</a:t>
            </a:r>
            <a:r>
              <a:rPr lang="cs-CZ" sz="1800" b="1" dirty="0">
                <a:solidFill>
                  <a:srgbClr val="FFFF00"/>
                </a:solidFill>
                <a:latin typeface="+mj-lt"/>
              </a:rPr>
              <a:t> (</a:t>
            </a:r>
            <a:r>
              <a:rPr lang="cs-CZ" sz="1800" b="1" i="1" dirty="0">
                <a:solidFill>
                  <a:srgbClr val="FFFF00"/>
                </a:solidFill>
                <a:latin typeface="+mj-lt"/>
              </a:rPr>
              <a:t>Kniha zkušeností arabského bojovníka s křižáky</a:t>
            </a:r>
            <a:r>
              <a:rPr lang="cs-CZ" sz="1800" b="1" dirty="0">
                <a:solidFill>
                  <a:srgbClr val="FFFF00"/>
                </a:solidFill>
                <a:latin typeface="+mj-lt"/>
              </a:rPr>
              <a:t>), cca. 1175</a:t>
            </a:r>
          </a:p>
        </p:txBody>
      </p:sp>
      <p:pic>
        <p:nvPicPr>
          <p:cNvPr id="7" name="Obrázek 6"/>
          <p:cNvPicPr>
            <a:picLocks noChangeAspect="1"/>
          </p:cNvPicPr>
          <p:nvPr/>
        </p:nvPicPr>
        <p:blipFill>
          <a:blip r:embed="rId2"/>
          <a:stretch>
            <a:fillRect/>
          </a:stretch>
        </p:blipFill>
        <p:spPr>
          <a:xfrm>
            <a:off x="345057" y="933521"/>
            <a:ext cx="2268747" cy="2325152"/>
          </a:xfrm>
          <a:prstGeom prst="rect">
            <a:avLst/>
          </a:prstGeom>
        </p:spPr>
      </p:pic>
    </p:spTree>
    <p:extLst>
      <p:ext uri="{BB962C8B-B14F-4D97-AF65-F5344CB8AC3E}">
        <p14:creationId xmlns:p14="http://schemas.microsoft.com/office/powerpoint/2010/main" val="1745807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2"/>
          <p:cNvSpPr/>
          <p:nvPr/>
        </p:nvSpPr>
        <p:spPr>
          <a:xfrm>
            <a:off x="174861" y="82156"/>
            <a:ext cx="7735561" cy="1015663"/>
          </a:xfrm>
          <a:prstGeom prst="rect">
            <a:avLst/>
          </a:prstGeom>
        </p:spPr>
        <p:txBody>
          <a:bodyPr wrap="square">
            <a:spAutoFit/>
          </a:bodyPr>
          <a:lstStyle/>
          <a:p>
            <a:r>
              <a:rPr lang="cs-CZ" b="1" dirty="0">
                <a:solidFill>
                  <a:srgbClr val="002060"/>
                </a:solidFill>
                <a:latin typeface="+mn-lt"/>
              </a:rPr>
              <a:t>III. A je to tady! - křižácké výpravy a jejích recepce</a:t>
            </a:r>
          </a:p>
          <a:p>
            <a:r>
              <a:rPr lang="cs-CZ" sz="1800" b="1" dirty="0">
                <a:solidFill>
                  <a:srgbClr val="0070C0"/>
                </a:solidFill>
                <a:latin typeface="+mn-lt"/>
              </a:rPr>
              <a:t>Historiografie křižáckých výprav: arabský pohled</a:t>
            </a:r>
          </a:p>
          <a:p>
            <a:endParaRPr lang="cs-CZ" sz="1800" b="1" dirty="0">
              <a:solidFill>
                <a:srgbClr val="0070C0"/>
              </a:solidFill>
              <a:latin typeface="+mn-lt"/>
            </a:endParaRPr>
          </a:p>
        </p:txBody>
      </p:sp>
      <p:sp>
        <p:nvSpPr>
          <p:cNvPr id="3" name="Obdélník 2"/>
          <p:cNvSpPr/>
          <p:nvPr/>
        </p:nvSpPr>
        <p:spPr>
          <a:xfrm>
            <a:off x="3217651" y="1954147"/>
            <a:ext cx="6935639" cy="4524315"/>
          </a:xfrm>
          <a:prstGeom prst="rect">
            <a:avLst/>
          </a:prstGeom>
          <a:solidFill>
            <a:schemeClr val="accent4">
              <a:lumMod val="20000"/>
              <a:lumOff val="80000"/>
            </a:schemeClr>
          </a:solidFill>
        </p:spPr>
        <p:txBody>
          <a:bodyPr wrap="square">
            <a:spAutoFit/>
          </a:bodyPr>
          <a:lstStyle/>
          <a:p>
            <a:r>
              <a:rPr lang="cs-CZ" sz="1800" b="1" i="1" dirty="0">
                <a:latin typeface="+mj-lt"/>
              </a:rPr>
              <a:t>„Když jsem procházel tržištěm, z ničeho nic se do mých šatů zavěsila franská žena a začala mumlat slova v jejich jazyce, já však však nerozuměl, co říká. Tím jsem se okamžitě stal středem pozornosti velkého zástupu Franků. Byl jsem přesvědčen, že se blíží smrt. Náhle se však přiblížil tentýž rytíř (u kterého před tím obědval). Když mě spatřil, přistoupil ke mně a zeptal se té ženy: "Co je mezi tebou a tím muslimem?" "Co se děje?" zeptal jsem se. Ona však řekla: "To je ten, který zabil mého bratra </a:t>
            </a:r>
            <a:r>
              <a:rPr lang="cs-CZ" sz="1800" b="1" i="1" dirty="0" err="1">
                <a:latin typeface="+mj-lt"/>
              </a:rPr>
              <a:t>Hursu</a:t>
            </a:r>
            <a:r>
              <a:rPr lang="cs-CZ" sz="1800" b="1" i="1" dirty="0">
                <a:latin typeface="+mj-lt"/>
              </a:rPr>
              <a:t>." "A kdo to prý má být?" zeptal jsem se. Tento </a:t>
            </a:r>
            <a:r>
              <a:rPr lang="cs-CZ" sz="1800" b="1" i="1" dirty="0" err="1">
                <a:latin typeface="+mj-lt"/>
              </a:rPr>
              <a:t>Hurso</a:t>
            </a:r>
            <a:r>
              <a:rPr lang="cs-CZ" sz="1800" b="1" i="1" dirty="0">
                <a:latin typeface="+mj-lt"/>
              </a:rPr>
              <a:t> býval, jak se ukázalo, rytířem z </a:t>
            </a:r>
            <a:r>
              <a:rPr lang="cs-CZ" sz="1800" b="1" i="1" dirty="0" err="1">
                <a:latin typeface="+mj-lt"/>
              </a:rPr>
              <a:t>Afiimijé</a:t>
            </a:r>
            <a:r>
              <a:rPr lang="cs-CZ" sz="1800" b="1" i="1" dirty="0">
                <a:latin typeface="+mj-lt"/>
              </a:rPr>
              <a:t>, kterého zabil někdo z </a:t>
            </a:r>
            <a:r>
              <a:rPr lang="cs-CZ" sz="1800" b="1" i="1" dirty="0" err="1">
                <a:latin typeface="+mj-lt"/>
              </a:rPr>
              <a:t>Hámova</a:t>
            </a:r>
            <a:r>
              <a:rPr lang="cs-CZ" sz="1800" b="1" i="1" dirty="0">
                <a:latin typeface="+mj-lt"/>
              </a:rPr>
              <a:t> vojska. Můj Křesťanský rytíř tedy na ni křikl: "Tohle je ale měšťan (tj. obchodník), který nebojuje ani se neúčastní boje." "Cože?" zeptala se. Křičel také na shromážděný lid a všichni se rozešli. Pak mě vzal za ruku a odešel. Výsledkem oběda bylo tedy, že mě vysvobodil od jisté smrti“</a:t>
            </a:r>
          </a:p>
        </p:txBody>
      </p:sp>
      <p:sp>
        <p:nvSpPr>
          <p:cNvPr id="4" name="Obdélník 3"/>
          <p:cNvSpPr/>
          <p:nvPr/>
        </p:nvSpPr>
        <p:spPr>
          <a:xfrm>
            <a:off x="3217652" y="910430"/>
            <a:ext cx="6935637" cy="954107"/>
          </a:xfrm>
          <a:prstGeom prst="rect">
            <a:avLst/>
          </a:prstGeom>
          <a:solidFill>
            <a:schemeClr val="tx2">
              <a:lumMod val="50000"/>
            </a:schemeClr>
          </a:solidFill>
        </p:spPr>
        <p:txBody>
          <a:bodyPr wrap="square">
            <a:spAutoFit/>
          </a:bodyPr>
          <a:lstStyle/>
          <a:p>
            <a:r>
              <a:rPr lang="cs-CZ" sz="2000" b="1" dirty="0">
                <a:solidFill>
                  <a:srgbClr val="FFFF00"/>
                </a:solidFill>
                <a:latin typeface="+mj-lt"/>
              </a:rPr>
              <a:t>Usáma Ibn </a:t>
            </a:r>
            <a:r>
              <a:rPr lang="cs-CZ" sz="2000" b="1" dirty="0" err="1">
                <a:solidFill>
                  <a:srgbClr val="FFFF00"/>
                </a:solidFill>
                <a:latin typeface="+mj-lt"/>
              </a:rPr>
              <a:t>Munkiz</a:t>
            </a:r>
            <a:r>
              <a:rPr lang="cs-CZ" sz="2000" b="1" dirty="0">
                <a:solidFill>
                  <a:srgbClr val="FFFF00"/>
                </a:solidFill>
                <a:latin typeface="+mj-lt"/>
              </a:rPr>
              <a:t> (1095-1188)</a:t>
            </a:r>
          </a:p>
          <a:p>
            <a:r>
              <a:rPr lang="cs-CZ" sz="1800" b="1" dirty="0">
                <a:solidFill>
                  <a:srgbClr val="FFFF00"/>
                </a:solidFill>
                <a:latin typeface="+mj-lt"/>
              </a:rPr>
              <a:t>Autobiografické dílo: </a:t>
            </a:r>
            <a:r>
              <a:rPr lang="cs-CZ" sz="1800" b="1" dirty="0" err="1">
                <a:solidFill>
                  <a:srgbClr val="FFFF00"/>
                </a:solidFill>
                <a:latin typeface="+mj-lt"/>
              </a:rPr>
              <a:t>Kitab</a:t>
            </a:r>
            <a:r>
              <a:rPr lang="cs-CZ" sz="1800" b="1" dirty="0">
                <a:solidFill>
                  <a:srgbClr val="FFFF00"/>
                </a:solidFill>
                <a:latin typeface="+mj-lt"/>
              </a:rPr>
              <a:t> al-</a:t>
            </a:r>
            <a:r>
              <a:rPr lang="cs-CZ" sz="1800" b="1" dirty="0" err="1">
                <a:solidFill>
                  <a:srgbClr val="FFFF00"/>
                </a:solidFill>
                <a:latin typeface="+mj-lt"/>
              </a:rPr>
              <a:t>I'tibar</a:t>
            </a:r>
            <a:r>
              <a:rPr lang="cs-CZ" sz="1800" b="1" dirty="0">
                <a:solidFill>
                  <a:srgbClr val="FFFF00"/>
                </a:solidFill>
                <a:latin typeface="+mj-lt"/>
              </a:rPr>
              <a:t> (</a:t>
            </a:r>
            <a:r>
              <a:rPr lang="cs-CZ" sz="1800" b="1" i="1" dirty="0">
                <a:solidFill>
                  <a:srgbClr val="FFFF00"/>
                </a:solidFill>
                <a:latin typeface="+mj-lt"/>
              </a:rPr>
              <a:t>Kniha zkušeností arabského bojovníka s křižáky</a:t>
            </a:r>
            <a:r>
              <a:rPr lang="cs-CZ" sz="1800" b="1" dirty="0">
                <a:solidFill>
                  <a:srgbClr val="FFFF00"/>
                </a:solidFill>
                <a:latin typeface="+mj-lt"/>
              </a:rPr>
              <a:t>), cca. 1175</a:t>
            </a:r>
          </a:p>
        </p:txBody>
      </p:sp>
      <p:sp>
        <p:nvSpPr>
          <p:cNvPr id="5" name="Obdélník 4"/>
          <p:cNvSpPr/>
          <p:nvPr/>
        </p:nvSpPr>
        <p:spPr>
          <a:xfrm>
            <a:off x="793981" y="3354121"/>
            <a:ext cx="2249162" cy="2677656"/>
          </a:xfrm>
          <a:prstGeom prst="rect">
            <a:avLst/>
          </a:prstGeom>
          <a:solidFill>
            <a:srgbClr val="FFFF00"/>
          </a:solidFill>
        </p:spPr>
        <p:txBody>
          <a:bodyPr wrap="square">
            <a:spAutoFit/>
          </a:bodyPr>
          <a:lstStyle/>
          <a:p>
            <a:pPr marL="171450" indent="-171450">
              <a:buFont typeface="Arial" panose="020B0604020202020204" pitchFamily="34" charset="0"/>
              <a:buChar char="•"/>
            </a:pPr>
            <a:r>
              <a:rPr lang="cs-CZ" sz="1400" dirty="0">
                <a:latin typeface="+mj-lt"/>
              </a:rPr>
              <a:t>Usáma (1095-1188) byl muslimský válečník a dvořan, který bojoval proti křižákům po boku </a:t>
            </a:r>
            <a:r>
              <a:rPr lang="cs-CZ" sz="1400" dirty="0" err="1">
                <a:latin typeface="+mj-lt"/>
              </a:rPr>
              <a:t>Saladina</a:t>
            </a:r>
            <a:endParaRPr lang="cs-CZ" sz="1400" dirty="0">
              <a:latin typeface="+mj-lt"/>
            </a:endParaRPr>
          </a:p>
          <a:p>
            <a:pPr marL="171450" indent="-171450">
              <a:buFont typeface="Arial" panose="020B0604020202020204" pitchFamily="34" charset="0"/>
              <a:buChar char="•"/>
            </a:pPr>
            <a:r>
              <a:rPr lang="cs-CZ" sz="1400" dirty="0">
                <a:latin typeface="+mj-lt"/>
              </a:rPr>
              <a:t>Jako obyvatel oblasti kolem Palestiny měl však také možnost se s řadou z nich spřátelit. Jeho autobiografie pochází z doby kolem roku 1175</a:t>
            </a:r>
          </a:p>
        </p:txBody>
      </p:sp>
      <p:pic>
        <p:nvPicPr>
          <p:cNvPr id="7" name="Obrázek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4055" y="910430"/>
            <a:ext cx="2409088" cy="2409088"/>
          </a:xfrm>
          <a:prstGeom prst="rect">
            <a:avLst/>
          </a:prstGeom>
        </p:spPr>
      </p:pic>
    </p:spTree>
    <p:extLst>
      <p:ext uri="{BB962C8B-B14F-4D97-AF65-F5344CB8AC3E}">
        <p14:creationId xmlns:p14="http://schemas.microsoft.com/office/powerpoint/2010/main" val="24614035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bwMode="auto">
          <a:xfrm>
            <a:off x="4082628" y="1632252"/>
            <a:ext cx="7453222" cy="993605"/>
          </a:xfrm>
          <a:prstGeom prst="rect">
            <a:avLst/>
          </a:prstGeom>
          <a:solidFill>
            <a:schemeClr val="accent4">
              <a:lumMod val="20000"/>
              <a:lumOff val="80000"/>
            </a:schemeClr>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800" b="0" i="0" u="none" strike="noStrike" cap="none" normalizeH="0" baseline="0" dirty="0" err="1">
              <a:ln>
                <a:noFill/>
              </a:ln>
              <a:solidFill>
                <a:schemeClr val="bg1"/>
              </a:solidFill>
              <a:effectLst/>
              <a:latin typeface="+mn-lt"/>
            </a:endParaRPr>
          </a:p>
        </p:txBody>
      </p:sp>
      <p:sp>
        <p:nvSpPr>
          <p:cNvPr id="19" name="Rechteck 2"/>
          <p:cNvSpPr/>
          <p:nvPr/>
        </p:nvSpPr>
        <p:spPr>
          <a:xfrm>
            <a:off x="301385" y="402596"/>
            <a:ext cx="6096000" cy="830997"/>
          </a:xfrm>
          <a:prstGeom prst="rect">
            <a:avLst/>
          </a:prstGeom>
        </p:spPr>
        <p:txBody>
          <a:bodyPr>
            <a:spAutoFit/>
          </a:bodyPr>
          <a:lstStyle/>
          <a:p>
            <a:r>
              <a:rPr lang="cs-CZ" b="1" dirty="0">
                <a:solidFill>
                  <a:schemeClr val="tx2">
                    <a:lumMod val="50000"/>
                  </a:schemeClr>
                </a:solidFill>
                <a:latin typeface="+mn-lt"/>
              </a:rPr>
              <a:t>Křižácké výpravy</a:t>
            </a:r>
          </a:p>
          <a:p>
            <a:r>
              <a:rPr lang="cs-CZ" b="1" dirty="0">
                <a:solidFill>
                  <a:srgbClr val="C00000"/>
                </a:solidFill>
                <a:latin typeface="+mn-lt"/>
              </a:rPr>
              <a:t>      </a:t>
            </a:r>
          </a:p>
        </p:txBody>
      </p:sp>
      <p:sp>
        <p:nvSpPr>
          <p:cNvPr id="20" name="Obdélník 19"/>
          <p:cNvSpPr/>
          <p:nvPr/>
        </p:nvSpPr>
        <p:spPr>
          <a:xfrm>
            <a:off x="301385" y="782506"/>
            <a:ext cx="9815604" cy="523220"/>
          </a:xfrm>
          <a:prstGeom prst="rect">
            <a:avLst/>
          </a:prstGeom>
        </p:spPr>
        <p:txBody>
          <a:bodyPr wrap="square">
            <a:spAutoFit/>
          </a:bodyPr>
          <a:lstStyle/>
          <a:p>
            <a:r>
              <a:rPr lang="cs-CZ" sz="2000" b="1" dirty="0">
                <a:solidFill>
                  <a:schemeClr val="accent1">
                    <a:lumMod val="60000"/>
                    <a:lumOff val="40000"/>
                  </a:schemeClr>
                </a:solidFill>
                <a:latin typeface="+mj-lt"/>
              </a:rPr>
              <a:t>Mobilizace mas a církevní propaganda</a:t>
            </a:r>
          </a:p>
          <a:p>
            <a:endParaRPr lang="cs-CZ" sz="800" b="1" dirty="0">
              <a:solidFill>
                <a:srgbClr val="C00000"/>
              </a:solidFill>
              <a:latin typeface="+mn-lt"/>
            </a:endParaRPr>
          </a:p>
        </p:txBody>
      </p:sp>
      <p:sp>
        <p:nvSpPr>
          <p:cNvPr id="2" name="Obdélník 1"/>
          <p:cNvSpPr/>
          <p:nvPr/>
        </p:nvSpPr>
        <p:spPr>
          <a:xfrm>
            <a:off x="123645" y="4583820"/>
            <a:ext cx="2800710" cy="1015663"/>
          </a:xfrm>
          <a:prstGeom prst="rect">
            <a:avLst/>
          </a:prstGeom>
        </p:spPr>
        <p:txBody>
          <a:bodyPr wrap="square">
            <a:spAutoFit/>
          </a:bodyPr>
          <a:lstStyle/>
          <a:p>
            <a:r>
              <a:rPr lang="cs-CZ" sz="1200" b="1" dirty="0">
                <a:latin typeface="+mn-lt"/>
              </a:rPr>
              <a:t>Dobytí Jeruzaléma (1099), krveprolití křižáků nad místním, převážně muslimským obyvatelstvem, miniatura, cca 13. století, detail</a:t>
            </a:r>
          </a:p>
        </p:txBody>
      </p:sp>
      <p:sp>
        <p:nvSpPr>
          <p:cNvPr id="22" name="Rechteck 2"/>
          <p:cNvSpPr/>
          <p:nvPr/>
        </p:nvSpPr>
        <p:spPr>
          <a:xfrm>
            <a:off x="4082628" y="1809222"/>
            <a:ext cx="6881546" cy="738664"/>
          </a:xfrm>
          <a:prstGeom prst="rect">
            <a:avLst/>
          </a:prstGeom>
        </p:spPr>
        <p:txBody>
          <a:bodyPr wrap="square">
            <a:spAutoFit/>
          </a:bodyPr>
          <a:lstStyle/>
          <a:p>
            <a:r>
              <a:rPr lang="cs-CZ" b="1" dirty="0">
                <a:solidFill>
                  <a:schemeClr val="tx2">
                    <a:lumMod val="50000"/>
                  </a:schemeClr>
                </a:solidFill>
                <a:latin typeface="+mn-lt"/>
              </a:rPr>
              <a:t>I. Křižácké výpravy </a:t>
            </a:r>
          </a:p>
          <a:p>
            <a:r>
              <a:rPr lang="cs-CZ" sz="1800" b="1" dirty="0">
                <a:solidFill>
                  <a:srgbClr val="0070C0"/>
                </a:solidFill>
                <a:latin typeface="+mj-lt"/>
              </a:rPr>
              <a:t>(Znovudobytí) Levanty - Motivace, fáze, aktéři, instituce</a:t>
            </a:r>
          </a:p>
        </p:txBody>
      </p:sp>
      <p:sp>
        <p:nvSpPr>
          <p:cNvPr id="23" name="Rechteck 2"/>
          <p:cNvSpPr/>
          <p:nvPr/>
        </p:nvSpPr>
        <p:spPr>
          <a:xfrm>
            <a:off x="4082628" y="2625857"/>
            <a:ext cx="6096000" cy="1015663"/>
          </a:xfrm>
          <a:prstGeom prst="rect">
            <a:avLst/>
          </a:prstGeom>
        </p:spPr>
        <p:txBody>
          <a:bodyPr>
            <a:spAutoFit/>
          </a:bodyPr>
          <a:lstStyle/>
          <a:p>
            <a:r>
              <a:rPr lang="cs-CZ" b="1" dirty="0">
                <a:solidFill>
                  <a:schemeClr val="tx2">
                    <a:lumMod val="50000"/>
                  </a:schemeClr>
                </a:solidFill>
                <a:latin typeface="+mn-lt"/>
              </a:rPr>
              <a:t>II. Jak vyburcovat davy?</a:t>
            </a:r>
          </a:p>
          <a:p>
            <a:r>
              <a:rPr lang="cs-CZ" sz="1800" b="1" dirty="0">
                <a:solidFill>
                  <a:srgbClr val="0070C0"/>
                </a:solidFill>
                <a:latin typeface="+mn-lt"/>
              </a:rPr>
              <a:t>  Ideály a realita </a:t>
            </a:r>
            <a:r>
              <a:rPr lang="cs-CZ" sz="1800" b="1" dirty="0">
                <a:solidFill>
                  <a:srgbClr val="0070C0"/>
                </a:solidFill>
                <a:latin typeface="+mj-lt"/>
              </a:rPr>
              <a:t>církevní propagandy </a:t>
            </a:r>
          </a:p>
          <a:p>
            <a:r>
              <a:rPr lang="cs-CZ" sz="1800" b="1" dirty="0">
                <a:solidFill>
                  <a:srgbClr val="0070C0"/>
                </a:solidFill>
                <a:latin typeface="+mj-lt"/>
              </a:rPr>
              <a:t> </a:t>
            </a:r>
          </a:p>
        </p:txBody>
      </p:sp>
      <p:pic>
        <p:nvPicPr>
          <p:cNvPr id="11" name="Obrázek 10"/>
          <p:cNvPicPr>
            <a:picLocks noChangeAspect="1"/>
          </p:cNvPicPr>
          <p:nvPr/>
        </p:nvPicPr>
        <p:blipFill>
          <a:blip r:embed="rId2"/>
          <a:stretch>
            <a:fillRect/>
          </a:stretch>
        </p:blipFill>
        <p:spPr>
          <a:xfrm>
            <a:off x="201283" y="1714418"/>
            <a:ext cx="3581710" cy="2789162"/>
          </a:xfrm>
          <a:prstGeom prst="rect">
            <a:avLst/>
          </a:prstGeom>
        </p:spPr>
      </p:pic>
      <p:sp>
        <p:nvSpPr>
          <p:cNvPr id="12" name="Rechteck 2"/>
          <p:cNvSpPr/>
          <p:nvPr/>
        </p:nvSpPr>
        <p:spPr>
          <a:xfrm>
            <a:off x="4082627" y="3475824"/>
            <a:ext cx="7735561" cy="1107996"/>
          </a:xfrm>
          <a:prstGeom prst="rect">
            <a:avLst/>
          </a:prstGeom>
        </p:spPr>
        <p:txBody>
          <a:bodyPr wrap="square">
            <a:spAutoFit/>
          </a:bodyPr>
          <a:lstStyle/>
          <a:p>
            <a:r>
              <a:rPr lang="cs-CZ" b="1" dirty="0">
                <a:solidFill>
                  <a:srgbClr val="002060"/>
                </a:solidFill>
                <a:latin typeface="+mn-lt"/>
              </a:rPr>
              <a:t>III. A je to tady! - křižácké výpravy a jejích recepce na křesťanské a muslimské straně </a:t>
            </a:r>
          </a:p>
          <a:p>
            <a:r>
              <a:rPr lang="cs-CZ" sz="1800" b="1" dirty="0">
                <a:solidFill>
                  <a:srgbClr val="0070C0"/>
                </a:solidFill>
                <a:latin typeface="+mn-lt"/>
              </a:rPr>
              <a:t>Křižácká a arabská perspektiva</a:t>
            </a:r>
          </a:p>
        </p:txBody>
      </p:sp>
      <p:sp>
        <p:nvSpPr>
          <p:cNvPr id="3" name="Rechteck 2">
            <a:extLst>
              <a:ext uri="{FF2B5EF4-FFF2-40B4-BE49-F238E27FC236}">
                <a16:creationId xmlns:a16="http://schemas.microsoft.com/office/drawing/2014/main" id="{37E62C79-9884-829A-0710-8E0D617F564B}"/>
              </a:ext>
            </a:extLst>
          </p:cNvPr>
          <p:cNvSpPr/>
          <p:nvPr/>
        </p:nvSpPr>
        <p:spPr>
          <a:xfrm>
            <a:off x="4082627" y="4658304"/>
            <a:ext cx="7010940" cy="1015663"/>
          </a:xfrm>
          <a:prstGeom prst="rect">
            <a:avLst/>
          </a:prstGeom>
        </p:spPr>
        <p:txBody>
          <a:bodyPr wrap="square">
            <a:spAutoFit/>
          </a:bodyPr>
          <a:lstStyle/>
          <a:p>
            <a:r>
              <a:rPr lang="cs-CZ" b="1" dirty="0">
                <a:solidFill>
                  <a:schemeClr val="tx2">
                    <a:lumMod val="50000"/>
                  </a:schemeClr>
                </a:solidFill>
                <a:latin typeface="+mn-lt"/>
              </a:rPr>
              <a:t>IV. Dohra roku 1204: Jak opelichat bratra?</a:t>
            </a:r>
          </a:p>
          <a:p>
            <a:r>
              <a:rPr lang="cs-CZ" sz="1800" b="1" dirty="0">
                <a:solidFill>
                  <a:srgbClr val="0070C0"/>
                </a:solidFill>
                <a:latin typeface="+mn-lt"/>
              </a:rPr>
              <a:t>  Jak odůvodnit drancování Konstantinopole křižáckými</a:t>
            </a:r>
          </a:p>
          <a:p>
            <a:r>
              <a:rPr lang="cs-CZ" sz="1800" b="1" dirty="0">
                <a:solidFill>
                  <a:srgbClr val="0070C0"/>
                </a:solidFill>
                <a:latin typeface="+mn-lt"/>
              </a:rPr>
              <a:t>  vojsky?</a:t>
            </a:r>
          </a:p>
        </p:txBody>
      </p:sp>
    </p:spTree>
    <p:extLst>
      <p:ext uri="{BB962C8B-B14F-4D97-AF65-F5344CB8AC3E}">
        <p14:creationId xmlns:p14="http://schemas.microsoft.com/office/powerpoint/2010/main" val="300128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2"/>
          <p:cNvSpPr/>
          <p:nvPr/>
        </p:nvSpPr>
        <p:spPr>
          <a:xfrm>
            <a:off x="174861" y="82156"/>
            <a:ext cx="11876241" cy="1015663"/>
          </a:xfrm>
          <a:prstGeom prst="rect">
            <a:avLst/>
          </a:prstGeom>
        </p:spPr>
        <p:txBody>
          <a:bodyPr wrap="square">
            <a:spAutoFit/>
          </a:bodyPr>
          <a:lstStyle/>
          <a:p>
            <a:r>
              <a:rPr lang="cs-CZ" b="1" dirty="0">
                <a:solidFill>
                  <a:srgbClr val="002060"/>
                </a:solidFill>
                <a:latin typeface="+mn-lt"/>
              </a:rPr>
              <a:t>III. A je to tady! - křižácké výpravy a jejích recepce</a:t>
            </a:r>
          </a:p>
          <a:p>
            <a:r>
              <a:rPr lang="cs-CZ" sz="1800" b="1" dirty="0">
                <a:solidFill>
                  <a:srgbClr val="0070C0"/>
                </a:solidFill>
                <a:latin typeface="+mn-lt"/>
              </a:rPr>
              <a:t>Historiografie křižáckých výprav: ztráta hrabství Tripolis, arabská verze, 14. stol. </a:t>
            </a:r>
          </a:p>
          <a:p>
            <a:endParaRPr lang="cs-CZ" sz="1800" b="1" dirty="0">
              <a:solidFill>
                <a:srgbClr val="0070C0"/>
              </a:solidFill>
              <a:latin typeface="+mn-lt"/>
            </a:endParaRPr>
          </a:p>
        </p:txBody>
      </p:sp>
      <p:sp>
        <p:nvSpPr>
          <p:cNvPr id="4" name="Obdélník 3"/>
          <p:cNvSpPr/>
          <p:nvPr/>
        </p:nvSpPr>
        <p:spPr>
          <a:xfrm>
            <a:off x="3605842" y="851832"/>
            <a:ext cx="7772400" cy="892552"/>
          </a:xfrm>
          <a:prstGeom prst="rect">
            <a:avLst/>
          </a:prstGeom>
          <a:solidFill>
            <a:schemeClr val="tx2">
              <a:lumMod val="50000"/>
            </a:schemeClr>
          </a:solidFill>
        </p:spPr>
        <p:txBody>
          <a:bodyPr wrap="square">
            <a:spAutoFit/>
          </a:bodyPr>
          <a:lstStyle/>
          <a:p>
            <a:r>
              <a:rPr lang="cs-CZ" sz="1800" b="1" dirty="0" err="1">
                <a:solidFill>
                  <a:srgbClr val="FFFF00"/>
                </a:solidFill>
                <a:latin typeface="+mj-lt"/>
              </a:rPr>
              <a:t>Shihab</a:t>
            </a:r>
            <a:r>
              <a:rPr lang="cs-CZ" sz="1800" b="1" dirty="0">
                <a:solidFill>
                  <a:srgbClr val="FFFF00"/>
                </a:solidFill>
                <a:latin typeface="+mj-lt"/>
              </a:rPr>
              <a:t> al-Din </a:t>
            </a:r>
            <a:r>
              <a:rPr lang="cs-CZ" sz="1800" b="1" dirty="0" err="1">
                <a:solidFill>
                  <a:srgbClr val="FFFF00"/>
                </a:solidFill>
                <a:latin typeface="+mj-lt"/>
              </a:rPr>
              <a:t>Abu</a:t>
            </a:r>
            <a:r>
              <a:rPr lang="cs-CZ" sz="1800" b="1" dirty="0">
                <a:solidFill>
                  <a:srgbClr val="FFFF00"/>
                </a:solidFill>
                <a:latin typeface="+mj-lt"/>
              </a:rPr>
              <a:t> al-</a:t>
            </a:r>
            <a:r>
              <a:rPr lang="cs-CZ" sz="1800" b="1" dirty="0" err="1">
                <a:solidFill>
                  <a:srgbClr val="FFFF00"/>
                </a:solidFill>
                <a:latin typeface="+mj-lt"/>
              </a:rPr>
              <a:t>Abbas</a:t>
            </a:r>
            <a:r>
              <a:rPr lang="cs-CZ" sz="1800" b="1" dirty="0">
                <a:solidFill>
                  <a:srgbClr val="FFFF00"/>
                </a:solidFill>
                <a:latin typeface="+mj-lt"/>
              </a:rPr>
              <a:t> Ahmad </a:t>
            </a:r>
            <a:r>
              <a:rPr lang="cs-CZ" sz="1800" b="1" dirty="0" err="1">
                <a:solidFill>
                  <a:srgbClr val="FFFF00"/>
                </a:solidFill>
                <a:latin typeface="+mj-lt"/>
              </a:rPr>
              <a:t>ibn</a:t>
            </a:r>
            <a:r>
              <a:rPr lang="cs-CZ" sz="1800" b="1" dirty="0">
                <a:solidFill>
                  <a:srgbClr val="FFFF00"/>
                </a:solidFill>
                <a:latin typeface="+mj-lt"/>
              </a:rPr>
              <a:t> </a:t>
            </a:r>
            <a:r>
              <a:rPr lang="cs-CZ" sz="1800" b="1" dirty="0" err="1">
                <a:solidFill>
                  <a:srgbClr val="FFFF00"/>
                </a:solidFill>
                <a:latin typeface="+mj-lt"/>
              </a:rPr>
              <a:t>Fadlallah</a:t>
            </a:r>
            <a:r>
              <a:rPr lang="cs-CZ" sz="1800" b="1" dirty="0">
                <a:solidFill>
                  <a:srgbClr val="FFFF00"/>
                </a:solidFill>
                <a:latin typeface="+mj-lt"/>
              </a:rPr>
              <a:t> al-</a:t>
            </a:r>
            <a:r>
              <a:rPr lang="cs-CZ" sz="1800" b="1" dirty="0" err="1">
                <a:solidFill>
                  <a:srgbClr val="FFFF00"/>
                </a:solidFill>
                <a:latin typeface="+mj-lt"/>
              </a:rPr>
              <a:t>Umari</a:t>
            </a:r>
            <a:endParaRPr lang="cs-CZ" sz="1800" b="1" dirty="0">
              <a:solidFill>
                <a:srgbClr val="FFFF00"/>
              </a:solidFill>
              <a:latin typeface="+mj-lt"/>
            </a:endParaRPr>
          </a:p>
          <a:p>
            <a:r>
              <a:rPr lang="cs-CZ" sz="1600" b="1" i="1" dirty="0">
                <a:solidFill>
                  <a:srgbClr val="FFFF00"/>
                </a:solidFill>
                <a:latin typeface="+mj-lt"/>
              </a:rPr>
              <a:t>Encyklopedie (27 svazků, dějiny Arabů od roku 1146 do roku 1343), cca. 1350</a:t>
            </a:r>
          </a:p>
          <a:p>
            <a:endParaRPr lang="cs-CZ" sz="1800" b="1" dirty="0">
              <a:solidFill>
                <a:srgbClr val="FFFF00"/>
              </a:solidFill>
              <a:latin typeface="+mj-lt"/>
            </a:endParaRPr>
          </a:p>
        </p:txBody>
      </p:sp>
      <p:sp>
        <p:nvSpPr>
          <p:cNvPr id="3" name="Obdélník 2"/>
          <p:cNvSpPr/>
          <p:nvPr/>
        </p:nvSpPr>
        <p:spPr>
          <a:xfrm>
            <a:off x="305278" y="2514060"/>
            <a:ext cx="11352364" cy="3693319"/>
          </a:xfrm>
          <a:prstGeom prst="rect">
            <a:avLst/>
          </a:prstGeom>
          <a:solidFill>
            <a:schemeClr val="accent4">
              <a:lumMod val="20000"/>
              <a:lumOff val="80000"/>
            </a:schemeClr>
          </a:solidFill>
        </p:spPr>
        <p:txBody>
          <a:bodyPr wrap="square">
            <a:spAutoFit/>
          </a:bodyPr>
          <a:lstStyle/>
          <a:p>
            <a:r>
              <a:rPr lang="cs-CZ" sz="1800" b="1" i="1" dirty="0">
                <a:highlight>
                  <a:srgbClr val="FFFF00"/>
                </a:highlight>
                <a:latin typeface="+mj-lt"/>
              </a:rPr>
              <a:t>V roce osmdesát tři [583 1187 n. l.] začalo </a:t>
            </a:r>
            <a:r>
              <a:rPr lang="cs-CZ" sz="1800" b="1" i="1" dirty="0" err="1">
                <a:highlight>
                  <a:srgbClr val="FFFF00"/>
                </a:highlight>
                <a:latin typeface="+mj-lt"/>
              </a:rPr>
              <a:t>Saladinovo</a:t>
            </a:r>
            <a:r>
              <a:rPr lang="cs-CZ" sz="1800" b="1" i="1" dirty="0">
                <a:highlight>
                  <a:srgbClr val="FFFF00"/>
                </a:highlight>
                <a:latin typeface="+mj-lt"/>
              </a:rPr>
              <a:t> tažení a dobývání. </a:t>
            </a:r>
            <a:r>
              <a:rPr lang="cs-CZ" sz="1800" b="1" i="1" dirty="0">
                <a:latin typeface="+mj-lt"/>
              </a:rPr>
              <a:t>V tomto roce sultán shromáždil vojsko a vyrazil s oddílem vojáků obléhat (tvrz) </a:t>
            </a:r>
            <a:r>
              <a:rPr lang="cs-CZ" sz="1800" b="1" i="1" dirty="0" err="1">
                <a:latin typeface="+mj-lt"/>
              </a:rPr>
              <a:t>Kerak</a:t>
            </a:r>
            <a:r>
              <a:rPr lang="cs-CZ" sz="1800" b="1" i="1" dirty="0">
                <a:latin typeface="+mj-lt"/>
              </a:rPr>
              <a:t>, protože se obával, že pán </a:t>
            </a:r>
            <a:r>
              <a:rPr lang="cs-CZ" sz="1800" b="1" i="1" dirty="0" err="1">
                <a:latin typeface="+mj-lt"/>
              </a:rPr>
              <a:t>Keraku</a:t>
            </a:r>
            <a:r>
              <a:rPr lang="cs-CZ" sz="1800" b="1" i="1" dirty="0">
                <a:latin typeface="+mj-lt"/>
              </a:rPr>
              <a:t> napadne poutníky.  Další divizi vyslal se svým synem </a:t>
            </a:r>
            <a:r>
              <a:rPr lang="cs-CZ" sz="1800" b="1" i="1" dirty="0" err="1">
                <a:latin typeface="+mj-lt"/>
              </a:rPr>
              <a:t>Malikem</a:t>
            </a:r>
            <a:r>
              <a:rPr lang="cs-CZ" sz="1800" b="1" i="1" dirty="0">
                <a:latin typeface="+mj-lt"/>
              </a:rPr>
              <a:t> al-</a:t>
            </a:r>
            <a:r>
              <a:rPr lang="cs-CZ" sz="1800" b="1" i="1" dirty="0" err="1">
                <a:latin typeface="+mj-lt"/>
              </a:rPr>
              <a:t>Afdalem</a:t>
            </a:r>
            <a:r>
              <a:rPr lang="cs-CZ" sz="1800" b="1" i="1" dirty="0">
                <a:latin typeface="+mj-lt"/>
              </a:rPr>
              <a:t> aby provedl nájezdy v oblasti </a:t>
            </a:r>
            <a:r>
              <a:rPr lang="cs-CZ" sz="1800" b="1" i="1" dirty="0" err="1">
                <a:latin typeface="+mj-lt"/>
              </a:rPr>
              <a:t>Akkonu</a:t>
            </a:r>
            <a:r>
              <a:rPr lang="cs-CZ" sz="1800" b="1" i="1" dirty="0">
                <a:latin typeface="+mj-lt"/>
              </a:rPr>
              <a:t>, kde předtím ukořistili spoustu věcí. Sultán se pak vydal do města </a:t>
            </a:r>
            <a:r>
              <a:rPr lang="cs-CZ" sz="1800" b="1" i="1" dirty="0" err="1">
                <a:latin typeface="+mj-lt"/>
              </a:rPr>
              <a:t>Tiberias</a:t>
            </a:r>
            <a:r>
              <a:rPr lang="cs-CZ" sz="1800" b="1" i="1" dirty="0">
                <a:latin typeface="+mj-lt"/>
              </a:rPr>
              <a:t>, usadil se tam a začal obléhat město. Citadela mu však odolala. Město </a:t>
            </a:r>
            <a:r>
              <a:rPr lang="cs-CZ" sz="1800" b="1" i="1" dirty="0" err="1">
                <a:latin typeface="+mj-lt"/>
              </a:rPr>
              <a:t>Tiberias</a:t>
            </a:r>
            <a:r>
              <a:rPr lang="cs-CZ" sz="1800" b="1" i="1" dirty="0">
                <a:latin typeface="+mj-lt"/>
              </a:rPr>
              <a:t> patřilo hraběti, pánu Tripolisu, který si se sultánem (</a:t>
            </a:r>
            <a:r>
              <a:rPr lang="cs-CZ" sz="1800" b="1" i="1" dirty="0" err="1">
                <a:latin typeface="+mj-lt"/>
              </a:rPr>
              <a:t>Sladinem</a:t>
            </a:r>
            <a:r>
              <a:rPr lang="cs-CZ" sz="1800" b="1" i="1" dirty="0">
                <a:latin typeface="+mj-lt"/>
              </a:rPr>
              <a:t>) vyměnil dary a přijal ho jako svého pána.  Frankové poslali k hraběti křesťanského kněze a byzantského patriarchu, aby mu odradili od dohody se sultánem.  Ti ho sice stačili pokárat ale na konec byly poraženi spolu s nim.</a:t>
            </a:r>
          </a:p>
          <a:p>
            <a:endParaRPr lang="cs-CZ" sz="1800" b="1" i="1" dirty="0">
              <a:solidFill>
                <a:schemeClr val="accent5">
                  <a:lumMod val="75000"/>
                </a:schemeClr>
              </a:solidFill>
              <a:latin typeface="+mj-lt"/>
            </a:endParaRPr>
          </a:p>
          <a:p>
            <a:r>
              <a:rPr lang="cs-CZ" sz="1800" b="1" i="1" dirty="0">
                <a:highlight>
                  <a:srgbClr val="FFFF00"/>
                </a:highlight>
                <a:latin typeface="+mj-lt"/>
              </a:rPr>
              <a:t>A Alláh pomohl muslimům zvítězit; obklíčili Franky ze všech stran a zničili je, spoustu zabili a další zajali. Ve skupině zajatců byl velký král Franků, kníže </a:t>
            </a:r>
            <a:r>
              <a:rPr lang="cs-CZ" sz="1800" b="1" i="1" dirty="0" err="1">
                <a:highlight>
                  <a:srgbClr val="FFFF00"/>
                </a:highlight>
                <a:latin typeface="+mj-lt"/>
              </a:rPr>
              <a:t>Reynald</a:t>
            </a:r>
            <a:r>
              <a:rPr lang="cs-CZ" sz="1800" b="1" i="1" dirty="0">
                <a:highlight>
                  <a:srgbClr val="FFFF00"/>
                </a:highlight>
                <a:latin typeface="+mj-lt"/>
              </a:rPr>
              <a:t>, pán </a:t>
            </a:r>
            <a:r>
              <a:rPr lang="cs-CZ" sz="1800" b="1" i="1" dirty="0" err="1">
                <a:highlight>
                  <a:srgbClr val="FFFF00"/>
                </a:highlight>
                <a:latin typeface="+mj-lt"/>
              </a:rPr>
              <a:t>Keraku</a:t>
            </a:r>
            <a:r>
              <a:rPr lang="cs-CZ" sz="1800" b="1" i="1" dirty="0">
                <a:highlight>
                  <a:srgbClr val="FFFF00"/>
                </a:highlight>
                <a:latin typeface="+mj-lt"/>
              </a:rPr>
              <a:t>, pán </a:t>
            </a:r>
            <a:r>
              <a:rPr lang="cs-CZ" sz="1800" b="1" i="1" dirty="0" err="1">
                <a:highlight>
                  <a:srgbClr val="FFFF00"/>
                </a:highlight>
                <a:latin typeface="+mj-lt"/>
              </a:rPr>
              <a:t>Džubajlu</a:t>
            </a:r>
            <a:r>
              <a:rPr lang="cs-CZ" sz="1800" b="1" i="1" dirty="0">
                <a:highlight>
                  <a:srgbClr val="FFFF00"/>
                </a:highlight>
                <a:latin typeface="+mj-lt"/>
              </a:rPr>
              <a:t>, </a:t>
            </a:r>
            <a:r>
              <a:rPr lang="cs-CZ" sz="1800" b="1" i="1" dirty="0" err="1">
                <a:highlight>
                  <a:srgbClr val="FFFF00"/>
                </a:highlight>
                <a:latin typeface="+mj-lt"/>
              </a:rPr>
              <a:t>Humfrey</a:t>
            </a:r>
            <a:r>
              <a:rPr lang="cs-CZ" sz="1800" b="1" i="1" dirty="0">
                <a:highlight>
                  <a:srgbClr val="FFFF00"/>
                </a:highlight>
                <a:latin typeface="+mj-lt"/>
              </a:rPr>
              <a:t>, syn </a:t>
            </a:r>
            <a:r>
              <a:rPr lang="cs-CZ" sz="1800" b="1" i="1" dirty="0" err="1">
                <a:highlight>
                  <a:srgbClr val="FFFF00"/>
                </a:highlight>
                <a:latin typeface="+mj-lt"/>
              </a:rPr>
              <a:t>Humfreyho</a:t>
            </a:r>
            <a:r>
              <a:rPr lang="cs-CZ" sz="1800" b="1" i="1" dirty="0">
                <a:highlight>
                  <a:srgbClr val="FFFF00"/>
                </a:highlight>
                <a:latin typeface="+mj-lt"/>
              </a:rPr>
              <a:t>, velmistr chrámu, a mnoho dalších johanitů.  Od té doby se Frankům už nikdy nepodařilo vrátit se do Sýrie</a:t>
            </a:r>
            <a:r>
              <a:rPr lang="cs-CZ" sz="1800" b="1" i="1" dirty="0">
                <a:latin typeface="+mj-lt"/>
              </a:rPr>
              <a:t>.</a:t>
            </a:r>
          </a:p>
        </p:txBody>
      </p:sp>
      <p:pic>
        <p:nvPicPr>
          <p:cNvPr id="7" name="Obrázek 6"/>
          <p:cNvPicPr>
            <a:picLocks noChangeAspect="1"/>
          </p:cNvPicPr>
          <p:nvPr/>
        </p:nvPicPr>
        <p:blipFill>
          <a:blip r:embed="rId2"/>
          <a:stretch>
            <a:fillRect/>
          </a:stretch>
        </p:blipFill>
        <p:spPr>
          <a:xfrm>
            <a:off x="25878" y="851832"/>
            <a:ext cx="3528204" cy="1599452"/>
          </a:xfrm>
          <a:prstGeom prst="rect">
            <a:avLst/>
          </a:prstGeom>
        </p:spPr>
      </p:pic>
      <p:sp>
        <p:nvSpPr>
          <p:cNvPr id="8" name="Obdélník 7"/>
          <p:cNvSpPr/>
          <p:nvPr/>
        </p:nvSpPr>
        <p:spPr>
          <a:xfrm>
            <a:off x="3801372" y="1869936"/>
            <a:ext cx="3134265" cy="461665"/>
          </a:xfrm>
          <a:prstGeom prst="rect">
            <a:avLst/>
          </a:prstGeom>
        </p:spPr>
        <p:txBody>
          <a:bodyPr wrap="square">
            <a:spAutoFit/>
          </a:bodyPr>
          <a:lstStyle/>
          <a:p>
            <a:r>
              <a:rPr lang="cs-CZ" sz="1200" b="1" dirty="0">
                <a:latin typeface="+mj-lt"/>
              </a:rPr>
              <a:t>Encyklopedie (27 svazků, dějiny Arabů od roku 1146 do roku 1343) </a:t>
            </a:r>
            <a:endParaRPr lang="cs-CZ" sz="1200" dirty="0">
              <a:latin typeface="+mj-lt"/>
            </a:endParaRPr>
          </a:p>
        </p:txBody>
      </p:sp>
    </p:spTree>
    <p:extLst>
      <p:ext uri="{BB962C8B-B14F-4D97-AF65-F5344CB8AC3E}">
        <p14:creationId xmlns:p14="http://schemas.microsoft.com/office/powerpoint/2010/main" val="39411191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2"/>
          <p:cNvSpPr/>
          <p:nvPr/>
        </p:nvSpPr>
        <p:spPr>
          <a:xfrm>
            <a:off x="174861" y="82156"/>
            <a:ext cx="7735561" cy="1015663"/>
          </a:xfrm>
          <a:prstGeom prst="rect">
            <a:avLst/>
          </a:prstGeom>
        </p:spPr>
        <p:txBody>
          <a:bodyPr wrap="square">
            <a:spAutoFit/>
          </a:bodyPr>
          <a:lstStyle/>
          <a:p>
            <a:r>
              <a:rPr lang="cs-CZ" b="1" dirty="0">
                <a:solidFill>
                  <a:srgbClr val="002060"/>
                </a:solidFill>
                <a:latin typeface="+mn-lt"/>
              </a:rPr>
              <a:t>III. A je to tady! - křižácké výpravy a jejích recepce</a:t>
            </a:r>
          </a:p>
          <a:p>
            <a:r>
              <a:rPr lang="cs-CZ" sz="1800" b="1" dirty="0">
                <a:solidFill>
                  <a:srgbClr val="0070C0"/>
                </a:solidFill>
                <a:latin typeface="+mn-lt"/>
              </a:rPr>
              <a:t>Historiografie křižáckých výprav: píseň o ztrátě Jerusalema </a:t>
            </a:r>
          </a:p>
          <a:p>
            <a:endParaRPr lang="cs-CZ" sz="1800" b="1" dirty="0">
              <a:solidFill>
                <a:srgbClr val="0070C0"/>
              </a:solidFill>
              <a:latin typeface="+mn-lt"/>
            </a:endParaRPr>
          </a:p>
        </p:txBody>
      </p:sp>
      <p:sp>
        <p:nvSpPr>
          <p:cNvPr id="3" name="Obdélník 2"/>
          <p:cNvSpPr/>
          <p:nvPr/>
        </p:nvSpPr>
        <p:spPr>
          <a:xfrm>
            <a:off x="3217653" y="1620212"/>
            <a:ext cx="8445260" cy="4801314"/>
          </a:xfrm>
          <a:prstGeom prst="rect">
            <a:avLst/>
          </a:prstGeom>
          <a:solidFill>
            <a:schemeClr val="accent4">
              <a:lumMod val="20000"/>
              <a:lumOff val="80000"/>
            </a:schemeClr>
          </a:solidFill>
        </p:spPr>
        <p:txBody>
          <a:bodyPr wrap="square">
            <a:spAutoFit/>
          </a:bodyPr>
          <a:lstStyle/>
          <a:p>
            <a:r>
              <a:rPr lang="cs-CZ" sz="1800" b="1" i="1" dirty="0">
                <a:solidFill>
                  <a:schemeClr val="accent5">
                    <a:lumMod val="75000"/>
                  </a:schemeClr>
                </a:solidFill>
                <a:latin typeface="+mj-lt"/>
              </a:rPr>
              <a:t>(</a:t>
            </a:r>
            <a:r>
              <a:rPr lang="cs-CZ" sz="1800" b="1" i="1" dirty="0" err="1">
                <a:solidFill>
                  <a:schemeClr val="accent5">
                    <a:lumMod val="75000"/>
                  </a:schemeClr>
                </a:solidFill>
                <a:latin typeface="+mj-lt"/>
              </a:rPr>
              <a:t>uryvek</a:t>
            </a:r>
            <a:r>
              <a:rPr lang="cs-CZ" sz="1800" b="1" i="1" dirty="0">
                <a:solidFill>
                  <a:schemeClr val="accent5">
                    <a:lumMod val="75000"/>
                  </a:schemeClr>
                </a:solidFill>
                <a:latin typeface="+mj-lt"/>
              </a:rPr>
              <a:t>: popis bojové techniky </a:t>
            </a:r>
            <a:r>
              <a:rPr lang="cs-CZ" sz="1800" b="1" i="1" dirty="0" err="1">
                <a:solidFill>
                  <a:schemeClr val="accent5">
                    <a:lumMod val="75000"/>
                  </a:schemeClr>
                </a:solidFill>
                <a:latin typeface="+mj-lt"/>
              </a:rPr>
              <a:t>emira</a:t>
            </a:r>
            <a:r>
              <a:rPr lang="cs-CZ" sz="1800" b="1" i="1" dirty="0">
                <a:solidFill>
                  <a:schemeClr val="accent5">
                    <a:lumMod val="75000"/>
                  </a:schemeClr>
                </a:solidFill>
                <a:latin typeface="+mj-lt"/>
              </a:rPr>
              <a:t> </a:t>
            </a:r>
            <a:r>
              <a:rPr lang="cs-CZ" sz="1800" b="1" i="1" dirty="0" err="1">
                <a:solidFill>
                  <a:schemeClr val="accent5">
                    <a:lumMod val="75000"/>
                  </a:schemeClr>
                </a:solidFill>
                <a:latin typeface="+mj-lt"/>
              </a:rPr>
              <a:t>Saladina</a:t>
            </a:r>
            <a:r>
              <a:rPr lang="cs-CZ" sz="1800" b="1" i="1" dirty="0">
                <a:solidFill>
                  <a:schemeClr val="accent5">
                    <a:lumMod val="75000"/>
                  </a:schemeClr>
                </a:solidFill>
                <a:latin typeface="+mj-lt"/>
              </a:rPr>
              <a:t>, příprava Bitvy u </a:t>
            </a:r>
            <a:r>
              <a:rPr lang="cs-CZ" sz="1800" b="1" i="1" dirty="0" err="1">
                <a:solidFill>
                  <a:schemeClr val="accent5">
                    <a:lumMod val="75000"/>
                  </a:schemeClr>
                </a:solidFill>
                <a:latin typeface="+mj-lt"/>
              </a:rPr>
              <a:t>Hattinu</a:t>
            </a:r>
            <a:r>
              <a:rPr lang="cs-CZ" sz="1800" b="1" i="1" dirty="0">
                <a:solidFill>
                  <a:schemeClr val="accent5">
                    <a:lumMod val="75000"/>
                  </a:schemeClr>
                </a:solidFill>
                <a:latin typeface="+mj-lt"/>
              </a:rPr>
              <a:t>)</a:t>
            </a:r>
          </a:p>
          <a:p>
            <a:endParaRPr lang="cs-CZ" sz="1800" b="1" i="1" dirty="0">
              <a:latin typeface="+mj-lt"/>
            </a:endParaRPr>
          </a:p>
          <a:p>
            <a:r>
              <a:rPr lang="cs-CZ" sz="1800" b="1" i="1" dirty="0">
                <a:latin typeface="+mj-lt"/>
              </a:rPr>
              <a:t>Tyran (</a:t>
            </a:r>
            <a:r>
              <a:rPr lang="cs-CZ" sz="1800" b="1" i="1" dirty="0" err="1">
                <a:latin typeface="+mj-lt"/>
              </a:rPr>
              <a:t>Saladin</a:t>
            </a:r>
            <a:r>
              <a:rPr lang="cs-CZ" sz="1800" b="1" i="1" dirty="0">
                <a:latin typeface="+mj-lt"/>
              </a:rPr>
              <a:t>) se nevystavuje boji o nic méně, </a:t>
            </a:r>
          </a:p>
          <a:p>
            <a:r>
              <a:rPr lang="cs-CZ" sz="1800" b="1" i="1" dirty="0">
                <a:latin typeface="+mj-lt"/>
              </a:rPr>
              <a:t>nýbrž burcuje své muže proti křesťanům</a:t>
            </a:r>
          </a:p>
          <a:p>
            <a:r>
              <a:rPr lang="cs-CZ" sz="1800" b="1" i="1" dirty="0">
                <a:latin typeface="+mj-lt"/>
              </a:rPr>
              <a:t>nyní s vřavou útočí na hory</a:t>
            </a:r>
          </a:p>
          <a:p>
            <a:r>
              <a:rPr lang="cs-CZ" sz="1800" b="1" i="1" dirty="0">
                <a:latin typeface="+mj-lt"/>
              </a:rPr>
              <a:t>vítr řinčivě tluče a hvězdy rozhoupávají dmoucí se trubky</a:t>
            </a:r>
          </a:p>
          <a:p>
            <a:r>
              <a:rPr lang="cs-CZ" sz="1800" b="1" i="1" dirty="0">
                <a:latin typeface="+mj-lt"/>
              </a:rPr>
              <a:t>Pole se lesknou kovovými čepicemi, z vysokých hor září meče</a:t>
            </a:r>
          </a:p>
          <a:p>
            <a:r>
              <a:rPr lang="cs-CZ" sz="1800" b="1" i="1" dirty="0">
                <a:latin typeface="+mj-lt"/>
              </a:rPr>
              <a:t>země se blýská přilbicemi</a:t>
            </a:r>
          </a:p>
          <a:p>
            <a:endParaRPr lang="cs-CZ" sz="1800" b="1" i="1" dirty="0">
              <a:latin typeface="+mj-lt"/>
            </a:endParaRPr>
          </a:p>
          <a:p>
            <a:r>
              <a:rPr lang="cs-CZ" sz="1800" b="1" i="1" dirty="0">
                <a:latin typeface="+mj-lt"/>
              </a:rPr>
              <a:t>V nepříteli se skrývala velká odhodlanost</a:t>
            </a:r>
          </a:p>
          <a:p>
            <a:r>
              <a:rPr lang="cs-CZ" sz="1800" b="1" i="1" dirty="0">
                <a:latin typeface="+mj-lt"/>
              </a:rPr>
              <a:t>lstivý muž svolává své vojáky a nařídí ‚stůj!´</a:t>
            </a:r>
          </a:p>
          <a:p>
            <a:r>
              <a:rPr lang="cs-CZ" sz="1800" b="1" i="1" dirty="0">
                <a:latin typeface="+mj-lt"/>
              </a:rPr>
              <a:t>Snaží se, odříznout naše bojové linie od vod,</a:t>
            </a:r>
          </a:p>
          <a:p>
            <a:r>
              <a:rPr lang="cs-CZ" sz="1800" b="1" i="1" dirty="0">
                <a:latin typeface="+mj-lt"/>
              </a:rPr>
              <a:t>aby žízeň dobyla naše vojska</a:t>
            </a:r>
          </a:p>
          <a:p>
            <a:r>
              <a:rPr lang="cs-CZ" sz="1800" b="1" i="1" dirty="0">
                <a:latin typeface="+mj-lt"/>
              </a:rPr>
              <a:t>Tak velká prozíravost naší kohortě chybí</a:t>
            </a:r>
          </a:p>
          <a:p>
            <a:r>
              <a:rPr lang="cs-CZ" sz="1800" b="1" i="1" dirty="0">
                <a:latin typeface="+mj-lt"/>
              </a:rPr>
              <a:t>Začne se brodit řekou (Jordan), co protéká vyprahlými pláněmi</a:t>
            </a:r>
          </a:p>
          <a:p>
            <a:r>
              <a:rPr lang="cs-CZ" sz="1800" b="1" i="1" dirty="0">
                <a:latin typeface="+mj-lt"/>
              </a:rPr>
              <a:t>Když nás tyran uvidí stát uprostřed vody,</a:t>
            </a:r>
          </a:p>
          <a:p>
            <a:r>
              <a:rPr lang="cs-CZ" sz="1800" b="1" i="1" dirty="0">
                <a:latin typeface="+mj-lt"/>
              </a:rPr>
              <a:t>Napadá nás mečem a zaútočí na brodící se muže</a:t>
            </a:r>
          </a:p>
        </p:txBody>
      </p:sp>
      <p:sp>
        <p:nvSpPr>
          <p:cNvPr id="4" name="Obdélník 3"/>
          <p:cNvSpPr/>
          <p:nvPr/>
        </p:nvSpPr>
        <p:spPr>
          <a:xfrm>
            <a:off x="3217653" y="851832"/>
            <a:ext cx="8445260" cy="677108"/>
          </a:xfrm>
          <a:prstGeom prst="rect">
            <a:avLst/>
          </a:prstGeom>
          <a:solidFill>
            <a:schemeClr val="tx2">
              <a:lumMod val="50000"/>
            </a:schemeClr>
          </a:solidFill>
        </p:spPr>
        <p:txBody>
          <a:bodyPr wrap="square">
            <a:spAutoFit/>
          </a:bodyPr>
          <a:lstStyle/>
          <a:p>
            <a:r>
              <a:rPr lang="cs-CZ" sz="2000" b="1" dirty="0">
                <a:solidFill>
                  <a:srgbClr val="FFFF00"/>
                </a:solidFill>
                <a:latin typeface="+mj-lt"/>
              </a:rPr>
              <a:t>Anonym;</a:t>
            </a:r>
          </a:p>
          <a:p>
            <a:r>
              <a:rPr lang="cs-CZ" sz="1800" b="1" dirty="0">
                <a:solidFill>
                  <a:srgbClr val="FFFF00"/>
                </a:solidFill>
                <a:latin typeface="+mn-lt"/>
              </a:rPr>
              <a:t>Píseň o obléhání </a:t>
            </a:r>
            <a:r>
              <a:rPr lang="cs-CZ" sz="1800" b="1" dirty="0" err="1">
                <a:solidFill>
                  <a:srgbClr val="FFFF00"/>
                </a:solidFill>
                <a:latin typeface="+mn-lt"/>
              </a:rPr>
              <a:t>Akkonu</a:t>
            </a:r>
            <a:r>
              <a:rPr lang="cs-CZ" sz="1800" b="1" dirty="0">
                <a:solidFill>
                  <a:srgbClr val="FFFF00"/>
                </a:solidFill>
                <a:latin typeface="+mn-lt"/>
              </a:rPr>
              <a:t> (</a:t>
            </a:r>
            <a:r>
              <a:rPr lang="cs-CZ" sz="1800" b="1" i="1" dirty="0">
                <a:solidFill>
                  <a:srgbClr val="FFFF00"/>
                </a:solidFill>
                <a:latin typeface="+mn-lt"/>
              </a:rPr>
              <a:t>Carmen de </a:t>
            </a:r>
            <a:r>
              <a:rPr lang="cs-CZ" sz="1800" b="1" i="1" dirty="0" err="1">
                <a:solidFill>
                  <a:srgbClr val="FFFF00"/>
                </a:solidFill>
                <a:latin typeface="+mn-lt"/>
              </a:rPr>
              <a:t>Accone</a:t>
            </a:r>
            <a:r>
              <a:rPr lang="cs-CZ" sz="1800" b="1" i="1" dirty="0">
                <a:solidFill>
                  <a:srgbClr val="FFFF00"/>
                </a:solidFill>
                <a:latin typeface="+mn-lt"/>
              </a:rPr>
              <a:t> </a:t>
            </a:r>
            <a:r>
              <a:rPr lang="cs-CZ" sz="1800" b="1" i="1" dirty="0" err="1">
                <a:solidFill>
                  <a:srgbClr val="FFFF00"/>
                </a:solidFill>
                <a:latin typeface="+mn-lt"/>
              </a:rPr>
              <a:t>Oppugnatione</a:t>
            </a:r>
            <a:r>
              <a:rPr lang="cs-CZ" sz="1800" b="1" dirty="0">
                <a:solidFill>
                  <a:srgbClr val="FFFF00"/>
                </a:solidFill>
                <a:latin typeface="+mn-lt"/>
              </a:rPr>
              <a:t>) cca. 1190</a:t>
            </a:r>
          </a:p>
        </p:txBody>
      </p:sp>
      <p:sp>
        <p:nvSpPr>
          <p:cNvPr id="5" name="Obdélník 4"/>
          <p:cNvSpPr/>
          <p:nvPr/>
        </p:nvSpPr>
        <p:spPr>
          <a:xfrm>
            <a:off x="276394" y="3709364"/>
            <a:ext cx="2803235" cy="2893100"/>
          </a:xfrm>
          <a:prstGeom prst="rect">
            <a:avLst/>
          </a:prstGeom>
          <a:solidFill>
            <a:srgbClr val="FFFF00"/>
          </a:solidFill>
        </p:spPr>
        <p:txBody>
          <a:bodyPr wrap="square">
            <a:spAutoFit/>
          </a:bodyPr>
          <a:lstStyle/>
          <a:p>
            <a:pPr marL="285750" indent="-285750">
              <a:buFont typeface="Arial" panose="020B0604020202020204" pitchFamily="34" charset="0"/>
              <a:buChar char="•"/>
            </a:pPr>
            <a:r>
              <a:rPr lang="cs-CZ" sz="1400" dirty="0" err="1"/>
              <a:t>Baseň</a:t>
            </a:r>
            <a:r>
              <a:rPr lang="cs-CZ" sz="1400" dirty="0"/>
              <a:t> popisuje bitvu u </a:t>
            </a:r>
            <a:r>
              <a:rPr lang="cs-CZ" sz="1400" dirty="0" err="1"/>
              <a:t>Hattínu</a:t>
            </a:r>
            <a:r>
              <a:rPr lang="cs-CZ" sz="1400" dirty="0"/>
              <a:t>, </a:t>
            </a:r>
            <a:r>
              <a:rPr lang="cs-CZ" sz="1400" dirty="0" err="1"/>
              <a:t>Saladinovo</a:t>
            </a:r>
            <a:r>
              <a:rPr lang="cs-CZ" sz="1400" dirty="0"/>
              <a:t> dobytí </a:t>
            </a:r>
            <a:r>
              <a:rPr lang="cs-CZ" sz="1400" dirty="0" err="1"/>
              <a:t>Jerusalemského</a:t>
            </a:r>
            <a:r>
              <a:rPr lang="cs-CZ" sz="1400" dirty="0"/>
              <a:t> království, obléhání </a:t>
            </a:r>
            <a:r>
              <a:rPr lang="cs-CZ" sz="1400" dirty="0" err="1"/>
              <a:t>Týru</a:t>
            </a:r>
            <a:r>
              <a:rPr lang="cs-CZ" sz="1400" dirty="0"/>
              <a:t> a první rok obléhání </a:t>
            </a:r>
            <a:r>
              <a:rPr lang="cs-CZ" sz="1400" dirty="0" err="1"/>
              <a:t>Akkonu</a:t>
            </a:r>
            <a:r>
              <a:rPr lang="cs-CZ" sz="1400" dirty="0"/>
              <a:t> (1189-90)</a:t>
            </a:r>
          </a:p>
          <a:p>
            <a:pPr marL="285750" indent="-285750">
              <a:buFont typeface="Arial" panose="020B0604020202020204" pitchFamily="34" charset="0"/>
              <a:buChar char="•"/>
            </a:pPr>
            <a:r>
              <a:rPr lang="cs-CZ" sz="1400" dirty="0">
                <a:solidFill>
                  <a:srgbClr val="C00000"/>
                </a:solidFill>
                <a:latin typeface="+mj-lt"/>
              </a:rPr>
              <a:t>Je psaná v elegických kupletech, (metrika nářku),</a:t>
            </a:r>
          </a:p>
          <a:p>
            <a:pPr marL="285750" indent="-285750">
              <a:buFont typeface="Arial" panose="020B0604020202020204" pitchFamily="34" charset="0"/>
              <a:buChar char="•"/>
            </a:pPr>
            <a:r>
              <a:rPr lang="cs-CZ" sz="1400" b="1" dirty="0">
                <a:latin typeface="+mj-lt"/>
              </a:rPr>
              <a:t>Anonymní básník byl očitým svědkem; </a:t>
            </a:r>
            <a:r>
              <a:rPr lang="cs-CZ" sz="1400" dirty="0">
                <a:latin typeface="+mj-lt"/>
              </a:rPr>
              <a:t>podává podrobný popis konfliktu, a jedinečný vhled do myšlenek a pocitů vojáků křesťanské armády</a:t>
            </a:r>
          </a:p>
        </p:txBody>
      </p:sp>
      <p:pic>
        <p:nvPicPr>
          <p:cNvPr id="6" name="Obráze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9437" y="1015734"/>
            <a:ext cx="2873641" cy="2590108"/>
          </a:xfrm>
          <a:prstGeom prst="rect">
            <a:avLst/>
          </a:prstGeom>
        </p:spPr>
      </p:pic>
    </p:spTree>
    <p:extLst>
      <p:ext uri="{BB962C8B-B14F-4D97-AF65-F5344CB8AC3E}">
        <p14:creationId xmlns:p14="http://schemas.microsoft.com/office/powerpoint/2010/main" val="7272617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2"/>
          <p:cNvSpPr/>
          <p:nvPr/>
        </p:nvSpPr>
        <p:spPr>
          <a:xfrm>
            <a:off x="174861" y="82156"/>
            <a:ext cx="11876241" cy="1015663"/>
          </a:xfrm>
          <a:prstGeom prst="rect">
            <a:avLst/>
          </a:prstGeom>
        </p:spPr>
        <p:txBody>
          <a:bodyPr wrap="square">
            <a:spAutoFit/>
          </a:bodyPr>
          <a:lstStyle/>
          <a:p>
            <a:r>
              <a:rPr lang="cs-CZ" b="1" dirty="0">
                <a:solidFill>
                  <a:srgbClr val="002060"/>
                </a:solidFill>
                <a:latin typeface="+mn-lt"/>
              </a:rPr>
              <a:t>III. A je to tady! - křižácké výpravy a jejích recepce</a:t>
            </a:r>
          </a:p>
          <a:p>
            <a:r>
              <a:rPr lang="cs-CZ" sz="1800" b="1" dirty="0">
                <a:solidFill>
                  <a:srgbClr val="0070C0"/>
                </a:solidFill>
                <a:latin typeface="+mn-lt"/>
              </a:rPr>
              <a:t>Historiografie křižáckých výprav: konec křižáckého věku, 1290, ztráta </a:t>
            </a:r>
            <a:r>
              <a:rPr lang="cs-CZ" sz="1800" b="1" dirty="0" err="1">
                <a:solidFill>
                  <a:srgbClr val="0070C0"/>
                </a:solidFill>
                <a:latin typeface="+mn-lt"/>
              </a:rPr>
              <a:t>Akkonu</a:t>
            </a:r>
            <a:r>
              <a:rPr lang="cs-CZ" sz="1800" b="1" dirty="0">
                <a:solidFill>
                  <a:srgbClr val="0070C0"/>
                </a:solidFill>
                <a:latin typeface="+mn-lt"/>
              </a:rPr>
              <a:t>, dopis</a:t>
            </a:r>
          </a:p>
          <a:p>
            <a:endParaRPr lang="cs-CZ" sz="1800" b="1" dirty="0">
              <a:solidFill>
                <a:srgbClr val="0070C0"/>
              </a:solidFill>
              <a:latin typeface="+mn-lt"/>
            </a:endParaRPr>
          </a:p>
        </p:txBody>
      </p:sp>
      <p:sp>
        <p:nvSpPr>
          <p:cNvPr id="4" name="Obdélník 3"/>
          <p:cNvSpPr/>
          <p:nvPr/>
        </p:nvSpPr>
        <p:spPr>
          <a:xfrm>
            <a:off x="3502324" y="851832"/>
            <a:ext cx="8548778" cy="646331"/>
          </a:xfrm>
          <a:prstGeom prst="rect">
            <a:avLst/>
          </a:prstGeom>
          <a:solidFill>
            <a:schemeClr val="tx2">
              <a:lumMod val="50000"/>
            </a:schemeClr>
          </a:solidFill>
        </p:spPr>
        <p:txBody>
          <a:bodyPr wrap="square">
            <a:spAutoFit/>
          </a:bodyPr>
          <a:lstStyle/>
          <a:p>
            <a:r>
              <a:rPr lang="cs-CZ" sz="1800" b="1" dirty="0">
                <a:solidFill>
                  <a:srgbClr val="FFFF00"/>
                </a:solidFill>
                <a:latin typeface="+mj-lt"/>
              </a:rPr>
              <a:t>Johanitský velmistr Jan de </a:t>
            </a:r>
            <a:r>
              <a:rPr lang="cs-CZ" sz="1800" b="1" dirty="0" err="1">
                <a:solidFill>
                  <a:srgbClr val="FFFF00"/>
                </a:solidFill>
                <a:latin typeface="+mj-lt"/>
              </a:rPr>
              <a:t>Villiers</a:t>
            </a:r>
            <a:r>
              <a:rPr lang="cs-CZ" sz="1800" b="1" dirty="0">
                <a:solidFill>
                  <a:srgbClr val="FFFF00"/>
                </a:solidFill>
                <a:latin typeface="+mj-lt"/>
              </a:rPr>
              <a:t> píše ze svého nemocenského lože na Kypru </a:t>
            </a:r>
            <a:r>
              <a:rPr lang="cs-CZ" sz="1800" b="1" dirty="0" err="1">
                <a:solidFill>
                  <a:srgbClr val="FFFF00"/>
                </a:solidFill>
                <a:latin typeface="+mj-lt"/>
              </a:rPr>
              <a:t>Guillaumovi</a:t>
            </a:r>
            <a:r>
              <a:rPr lang="cs-CZ" sz="1800" b="1" dirty="0">
                <a:solidFill>
                  <a:srgbClr val="FFFF00"/>
                </a:solidFill>
                <a:latin typeface="+mj-lt"/>
              </a:rPr>
              <a:t> de </a:t>
            </a:r>
            <a:r>
              <a:rPr lang="cs-CZ" sz="1800" b="1" dirty="0" err="1">
                <a:solidFill>
                  <a:srgbClr val="FFFF00"/>
                </a:solidFill>
                <a:latin typeface="+mj-lt"/>
              </a:rPr>
              <a:t>Villaret</a:t>
            </a:r>
            <a:r>
              <a:rPr lang="cs-CZ" sz="1800" b="1" dirty="0">
                <a:solidFill>
                  <a:srgbClr val="FFFF00"/>
                </a:solidFill>
                <a:latin typeface="+mj-lt"/>
              </a:rPr>
              <a:t>, převorovi v Saint-</a:t>
            </a:r>
            <a:r>
              <a:rPr lang="cs-CZ" sz="1800" b="1" dirty="0" err="1">
                <a:solidFill>
                  <a:srgbClr val="FFFF00"/>
                </a:solidFill>
                <a:latin typeface="+mj-lt"/>
              </a:rPr>
              <a:t>Gilles</a:t>
            </a:r>
            <a:r>
              <a:rPr lang="cs-CZ" sz="1800" b="1" dirty="0">
                <a:solidFill>
                  <a:srgbClr val="FFFF00"/>
                </a:solidFill>
                <a:latin typeface="+mj-lt"/>
              </a:rPr>
              <a:t>, jižní Francie (1290)</a:t>
            </a:r>
          </a:p>
        </p:txBody>
      </p:sp>
      <p:sp>
        <p:nvSpPr>
          <p:cNvPr id="8" name="Obdélník 7"/>
          <p:cNvSpPr/>
          <p:nvPr/>
        </p:nvSpPr>
        <p:spPr>
          <a:xfrm>
            <a:off x="94890" y="4063477"/>
            <a:ext cx="3134265" cy="646331"/>
          </a:xfrm>
          <a:prstGeom prst="rect">
            <a:avLst/>
          </a:prstGeom>
        </p:spPr>
        <p:txBody>
          <a:bodyPr wrap="square">
            <a:spAutoFit/>
          </a:bodyPr>
          <a:lstStyle/>
          <a:p>
            <a:r>
              <a:rPr lang="cs-CZ" sz="1200" b="1" dirty="0">
                <a:latin typeface="+mj-lt"/>
              </a:rPr>
              <a:t>Ztráta </a:t>
            </a:r>
            <a:r>
              <a:rPr lang="cs-CZ" sz="1200" b="1" dirty="0" err="1">
                <a:latin typeface="+mj-lt"/>
              </a:rPr>
              <a:t>Akkonu</a:t>
            </a:r>
            <a:r>
              <a:rPr lang="cs-CZ" sz="1200" b="1" dirty="0">
                <a:latin typeface="+mj-lt"/>
              </a:rPr>
              <a:t> (1290) zakončuje angažmá západních </a:t>
            </a:r>
            <a:r>
              <a:rPr lang="cs-CZ" sz="1200" b="1" dirty="0" err="1">
                <a:latin typeface="+mj-lt"/>
              </a:rPr>
              <a:t>rytířu</a:t>
            </a:r>
            <a:r>
              <a:rPr lang="cs-CZ" sz="1200" b="1" dirty="0">
                <a:latin typeface="+mj-lt"/>
              </a:rPr>
              <a:t> na blízkém východě</a:t>
            </a:r>
            <a:endParaRPr lang="cs-CZ" sz="1200" dirty="0">
              <a:latin typeface="+mj-lt"/>
            </a:endParaRPr>
          </a:p>
        </p:txBody>
      </p:sp>
      <p:sp>
        <p:nvSpPr>
          <p:cNvPr id="9" name="Obdélník 8"/>
          <p:cNvSpPr/>
          <p:nvPr/>
        </p:nvSpPr>
        <p:spPr>
          <a:xfrm>
            <a:off x="3502324" y="1567454"/>
            <a:ext cx="8594786" cy="5078313"/>
          </a:xfrm>
          <a:prstGeom prst="rect">
            <a:avLst/>
          </a:prstGeom>
          <a:solidFill>
            <a:schemeClr val="accent4">
              <a:lumMod val="20000"/>
              <a:lumOff val="80000"/>
            </a:schemeClr>
          </a:solidFill>
        </p:spPr>
        <p:txBody>
          <a:bodyPr wrap="square">
            <a:spAutoFit/>
          </a:bodyPr>
          <a:lstStyle/>
          <a:p>
            <a:r>
              <a:rPr lang="cs-CZ" sz="1800" b="1" i="1" dirty="0">
                <a:latin typeface="+mj-lt"/>
              </a:rPr>
              <a:t>„Brzy ráno vtrhly [muslimové] do města ve velkém počtu a ze všech stran. Já a bratři z našeho kláštera jsme se jim postavili u brány svatého Antonína, kde bylo tolik Saracénů, že je člověk nemohl spočítat. Přesto jsme je třikrát zahnali zpět až k místu, které r zde nazývá ‚prokleté‘‚ (…)</a:t>
            </a:r>
          </a:p>
          <a:p>
            <a:r>
              <a:rPr lang="cs-CZ" sz="1800" b="1" i="1" dirty="0">
                <a:latin typeface="+mj-lt"/>
              </a:rPr>
              <a:t>Já sám jsem byl téhož dne téměř smrtelně zasažen kopím mezi ramena, což mi pořád dělá potíže při psaní tohoto dopisu. </a:t>
            </a:r>
            <a:r>
              <a:rPr lang="cs-CZ" sz="1800" b="1" i="1" dirty="0">
                <a:highlight>
                  <a:srgbClr val="FFFF00"/>
                </a:highlight>
                <a:latin typeface="+mj-lt"/>
              </a:rPr>
              <a:t>Mezitím do města ze všech stran, po souši i po moři, pronikal velký zástup Saracénů, kteří se pohybovali podél hradeb, jež byly proražené a rozbité, až se dostali k našim úkrytům. </a:t>
            </a:r>
            <a:r>
              <a:rPr lang="cs-CZ" sz="1800" b="1" i="1" dirty="0">
                <a:latin typeface="+mj-lt"/>
              </a:rPr>
              <a:t>Naši seržanti, chlapci a žoldnéři, křižáci a další se vzdali veškeré naděje a utíkali směrem k lodím, odhazujíce zbraně a zbroj. Já a mojí bratři, z nichž největší počet byl mrtev nebo těžce zraněn, jsme jim odolávali, tak dlouho jak jsme mohli. A když jsem spadl polomrtvě a v mdlobách před nepřáteli, přišli naši seržanti a domácí chlapci a odnesli mě, těžce zraněného, a ostatní bratry pryč, přičemž se sami vystavovali velkému nebezpečí. </a:t>
            </a:r>
            <a:r>
              <a:rPr lang="cs-CZ" sz="1800" b="1" i="1" dirty="0">
                <a:highlight>
                  <a:srgbClr val="FFFF00"/>
                </a:highlight>
                <a:latin typeface="+mj-lt"/>
              </a:rPr>
              <a:t>Tak jsem já a někteří bratři unikli, protože se to Bohu zalíbilo. Většina z nás byla ale zraněna a potlučena tak, že nemněli naděj se uzdravit</a:t>
            </a:r>
            <a:r>
              <a:rPr lang="cs-CZ" sz="1800" b="1" i="1" dirty="0">
                <a:latin typeface="+mj-lt"/>
              </a:rPr>
              <a:t> My co jsme přežili, jsme byly odvezeni na ostrov Kypr. V den, kdy je napsán tento dopis, se tam pořád zdržuji a jsem ve velkém smutku“</a:t>
            </a:r>
          </a:p>
        </p:txBody>
      </p:sp>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890" y="851832"/>
            <a:ext cx="3278037" cy="3211646"/>
          </a:xfrm>
          <a:prstGeom prst="rect">
            <a:avLst/>
          </a:prstGeom>
        </p:spPr>
      </p:pic>
    </p:spTree>
    <p:extLst>
      <p:ext uri="{BB962C8B-B14F-4D97-AF65-F5344CB8AC3E}">
        <p14:creationId xmlns:p14="http://schemas.microsoft.com/office/powerpoint/2010/main" val="35591951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bwMode="auto">
          <a:xfrm>
            <a:off x="4004991" y="4681918"/>
            <a:ext cx="7453222" cy="993605"/>
          </a:xfrm>
          <a:prstGeom prst="rect">
            <a:avLst/>
          </a:prstGeom>
          <a:solidFill>
            <a:schemeClr val="accent4">
              <a:lumMod val="20000"/>
              <a:lumOff val="80000"/>
            </a:schemeClr>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800" b="0" i="0" u="none" strike="noStrike" cap="none" normalizeH="0" baseline="0" dirty="0" err="1">
              <a:ln>
                <a:noFill/>
              </a:ln>
              <a:solidFill>
                <a:schemeClr val="bg1"/>
              </a:solidFill>
              <a:effectLst/>
              <a:latin typeface="+mn-lt"/>
            </a:endParaRPr>
          </a:p>
        </p:txBody>
      </p:sp>
      <p:sp>
        <p:nvSpPr>
          <p:cNvPr id="19" name="Rechteck 2"/>
          <p:cNvSpPr/>
          <p:nvPr/>
        </p:nvSpPr>
        <p:spPr>
          <a:xfrm>
            <a:off x="301385" y="402596"/>
            <a:ext cx="6096000" cy="830997"/>
          </a:xfrm>
          <a:prstGeom prst="rect">
            <a:avLst/>
          </a:prstGeom>
        </p:spPr>
        <p:txBody>
          <a:bodyPr>
            <a:spAutoFit/>
          </a:bodyPr>
          <a:lstStyle/>
          <a:p>
            <a:r>
              <a:rPr lang="cs-CZ" b="1" dirty="0">
                <a:solidFill>
                  <a:schemeClr val="tx2">
                    <a:lumMod val="50000"/>
                  </a:schemeClr>
                </a:solidFill>
                <a:latin typeface="+mn-lt"/>
              </a:rPr>
              <a:t>Křižácké výpravy</a:t>
            </a:r>
          </a:p>
          <a:p>
            <a:r>
              <a:rPr lang="cs-CZ" b="1" dirty="0">
                <a:solidFill>
                  <a:srgbClr val="C00000"/>
                </a:solidFill>
                <a:latin typeface="+mn-lt"/>
              </a:rPr>
              <a:t>      </a:t>
            </a:r>
          </a:p>
        </p:txBody>
      </p:sp>
      <p:sp>
        <p:nvSpPr>
          <p:cNvPr id="20" name="Obdélník 19"/>
          <p:cNvSpPr/>
          <p:nvPr/>
        </p:nvSpPr>
        <p:spPr>
          <a:xfrm>
            <a:off x="301385" y="782506"/>
            <a:ext cx="9815604" cy="523220"/>
          </a:xfrm>
          <a:prstGeom prst="rect">
            <a:avLst/>
          </a:prstGeom>
        </p:spPr>
        <p:txBody>
          <a:bodyPr wrap="square">
            <a:spAutoFit/>
          </a:bodyPr>
          <a:lstStyle/>
          <a:p>
            <a:r>
              <a:rPr lang="cs-CZ" sz="2000" b="1" dirty="0">
                <a:solidFill>
                  <a:schemeClr val="accent1">
                    <a:lumMod val="60000"/>
                    <a:lumOff val="40000"/>
                  </a:schemeClr>
                </a:solidFill>
                <a:latin typeface="+mj-lt"/>
              </a:rPr>
              <a:t>Mobilizace mas a církevní propaganda</a:t>
            </a:r>
          </a:p>
          <a:p>
            <a:endParaRPr lang="cs-CZ" sz="800" b="1" dirty="0">
              <a:solidFill>
                <a:srgbClr val="C00000"/>
              </a:solidFill>
              <a:latin typeface="+mn-lt"/>
            </a:endParaRPr>
          </a:p>
        </p:txBody>
      </p:sp>
      <p:sp>
        <p:nvSpPr>
          <p:cNvPr id="2" name="Obdélník 1"/>
          <p:cNvSpPr/>
          <p:nvPr/>
        </p:nvSpPr>
        <p:spPr>
          <a:xfrm>
            <a:off x="123645" y="4583820"/>
            <a:ext cx="2800710" cy="1015663"/>
          </a:xfrm>
          <a:prstGeom prst="rect">
            <a:avLst/>
          </a:prstGeom>
        </p:spPr>
        <p:txBody>
          <a:bodyPr wrap="square">
            <a:spAutoFit/>
          </a:bodyPr>
          <a:lstStyle/>
          <a:p>
            <a:r>
              <a:rPr lang="cs-CZ" sz="1200" b="1" dirty="0">
                <a:latin typeface="+mn-lt"/>
              </a:rPr>
              <a:t>Dobytí Jeruzaléma (1099), krveprolití křižáků nad místním, převážně muslimským obyvatelstvem, miniatura, cca 13. století, detail</a:t>
            </a:r>
          </a:p>
        </p:txBody>
      </p:sp>
      <p:sp>
        <p:nvSpPr>
          <p:cNvPr id="22" name="Rechteck 2"/>
          <p:cNvSpPr/>
          <p:nvPr/>
        </p:nvSpPr>
        <p:spPr>
          <a:xfrm>
            <a:off x="4082628" y="1809222"/>
            <a:ext cx="6881546" cy="738664"/>
          </a:xfrm>
          <a:prstGeom prst="rect">
            <a:avLst/>
          </a:prstGeom>
        </p:spPr>
        <p:txBody>
          <a:bodyPr wrap="square">
            <a:spAutoFit/>
          </a:bodyPr>
          <a:lstStyle/>
          <a:p>
            <a:r>
              <a:rPr lang="cs-CZ" b="1" dirty="0">
                <a:solidFill>
                  <a:schemeClr val="tx2">
                    <a:lumMod val="50000"/>
                  </a:schemeClr>
                </a:solidFill>
                <a:latin typeface="+mn-lt"/>
              </a:rPr>
              <a:t>I. Křižácké výpravy </a:t>
            </a:r>
          </a:p>
          <a:p>
            <a:r>
              <a:rPr lang="cs-CZ" sz="1800" b="1" dirty="0">
                <a:solidFill>
                  <a:srgbClr val="0070C0"/>
                </a:solidFill>
                <a:latin typeface="+mj-lt"/>
              </a:rPr>
              <a:t>(Znovudobytí) Levanty - Motivace, fáze, aktéři, instituce</a:t>
            </a:r>
          </a:p>
        </p:txBody>
      </p:sp>
      <p:sp>
        <p:nvSpPr>
          <p:cNvPr id="23" name="Rechteck 2"/>
          <p:cNvSpPr/>
          <p:nvPr/>
        </p:nvSpPr>
        <p:spPr>
          <a:xfrm>
            <a:off x="4082628" y="2625857"/>
            <a:ext cx="6096000" cy="1015663"/>
          </a:xfrm>
          <a:prstGeom prst="rect">
            <a:avLst/>
          </a:prstGeom>
        </p:spPr>
        <p:txBody>
          <a:bodyPr>
            <a:spAutoFit/>
          </a:bodyPr>
          <a:lstStyle/>
          <a:p>
            <a:r>
              <a:rPr lang="cs-CZ" b="1" dirty="0">
                <a:solidFill>
                  <a:schemeClr val="tx2">
                    <a:lumMod val="50000"/>
                  </a:schemeClr>
                </a:solidFill>
                <a:latin typeface="+mn-lt"/>
              </a:rPr>
              <a:t>II. Jak vyburcovat davy?</a:t>
            </a:r>
          </a:p>
          <a:p>
            <a:r>
              <a:rPr lang="cs-CZ" sz="1800" b="1" dirty="0">
                <a:solidFill>
                  <a:srgbClr val="0070C0"/>
                </a:solidFill>
                <a:latin typeface="+mn-lt"/>
              </a:rPr>
              <a:t>  Ideály a realita </a:t>
            </a:r>
            <a:r>
              <a:rPr lang="cs-CZ" sz="1800" b="1" dirty="0">
                <a:solidFill>
                  <a:srgbClr val="0070C0"/>
                </a:solidFill>
                <a:latin typeface="+mj-lt"/>
              </a:rPr>
              <a:t>církevní propagandy </a:t>
            </a:r>
          </a:p>
          <a:p>
            <a:r>
              <a:rPr lang="cs-CZ" sz="1800" b="1" dirty="0">
                <a:solidFill>
                  <a:srgbClr val="0070C0"/>
                </a:solidFill>
                <a:latin typeface="+mj-lt"/>
              </a:rPr>
              <a:t> </a:t>
            </a:r>
          </a:p>
        </p:txBody>
      </p:sp>
      <p:sp>
        <p:nvSpPr>
          <p:cNvPr id="25" name="Rechteck 2"/>
          <p:cNvSpPr/>
          <p:nvPr/>
        </p:nvSpPr>
        <p:spPr>
          <a:xfrm>
            <a:off x="4082628" y="4633983"/>
            <a:ext cx="7010940" cy="1015663"/>
          </a:xfrm>
          <a:prstGeom prst="rect">
            <a:avLst/>
          </a:prstGeom>
        </p:spPr>
        <p:txBody>
          <a:bodyPr wrap="square">
            <a:spAutoFit/>
          </a:bodyPr>
          <a:lstStyle/>
          <a:p>
            <a:r>
              <a:rPr lang="cs-CZ" b="1" dirty="0">
                <a:solidFill>
                  <a:schemeClr val="tx2">
                    <a:lumMod val="50000"/>
                  </a:schemeClr>
                </a:solidFill>
                <a:latin typeface="+mn-lt"/>
              </a:rPr>
              <a:t>IV. Dohra roku 1204: Jak opelichat bratra?</a:t>
            </a:r>
          </a:p>
          <a:p>
            <a:r>
              <a:rPr lang="cs-CZ" sz="1800" b="1" dirty="0">
                <a:solidFill>
                  <a:srgbClr val="0070C0"/>
                </a:solidFill>
                <a:latin typeface="+mn-lt"/>
              </a:rPr>
              <a:t>  Jak odůvodnit drancování Konstantinopole křižáckými</a:t>
            </a:r>
          </a:p>
          <a:p>
            <a:r>
              <a:rPr lang="cs-CZ" sz="1800" b="1" dirty="0">
                <a:solidFill>
                  <a:srgbClr val="0070C0"/>
                </a:solidFill>
                <a:latin typeface="+mn-lt"/>
              </a:rPr>
              <a:t>  vojsky?</a:t>
            </a:r>
          </a:p>
        </p:txBody>
      </p:sp>
      <p:pic>
        <p:nvPicPr>
          <p:cNvPr id="11" name="Obrázek 10"/>
          <p:cNvPicPr>
            <a:picLocks noChangeAspect="1"/>
          </p:cNvPicPr>
          <p:nvPr/>
        </p:nvPicPr>
        <p:blipFill>
          <a:blip r:embed="rId2"/>
          <a:stretch>
            <a:fillRect/>
          </a:stretch>
        </p:blipFill>
        <p:spPr>
          <a:xfrm>
            <a:off x="201283" y="1714418"/>
            <a:ext cx="3581710" cy="2789162"/>
          </a:xfrm>
          <a:prstGeom prst="rect">
            <a:avLst/>
          </a:prstGeom>
        </p:spPr>
      </p:pic>
      <p:sp>
        <p:nvSpPr>
          <p:cNvPr id="13" name="Rechteck 2"/>
          <p:cNvSpPr/>
          <p:nvPr/>
        </p:nvSpPr>
        <p:spPr>
          <a:xfrm>
            <a:off x="4082627" y="3475824"/>
            <a:ext cx="7735561" cy="1107996"/>
          </a:xfrm>
          <a:prstGeom prst="rect">
            <a:avLst/>
          </a:prstGeom>
        </p:spPr>
        <p:txBody>
          <a:bodyPr wrap="square">
            <a:spAutoFit/>
          </a:bodyPr>
          <a:lstStyle/>
          <a:p>
            <a:r>
              <a:rPr lang="cs-CZ" b="1" dirty="0">
                <a:solidFill>
                  <a:srgbClr val="002060"/>
                </a:solidFill>
                <a:latin typeface="+mn-lt"/>
              </a:rPr>
              <a:t>III. A je to tady! - křižácké výpravy a jejích recepce na křesťanské a muslimské straně </a:t>
            </a:r>
          </a:p>
          <a:p>
            <a:r>
              <a:rPr lang="cs-CZ" sz="1800" b="1" dirty="0">
                <a:solidFill>
                  <a:srgbClr val="0070C0"/>
                </a:solidFill>
                <a:latin typeface="+mn-lt"/>
              </a:rPr>
              <a:t>Křižácká a arabská perspektiva</a:t>
            </a:r>
          </a:p>
        </p:txBody>
      </p:sp>
    </p:spTree>
    <p:extLst>
      <p:ext uri="{BB962C8B-B14F-4D97-AF65-F5344CB8AC3E}">
        <p14:creationId xmlns:p14="http://schemas.microsoft.com/office/powerpoint/2010/main" val="3902101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Obrázek 21"/>
          <p:cNvPicPr>
            <a:picLocks noChangeAspect="1"/>
          </p:cNvPicPr>
          <p:nvPr/>
        </p:nvPicPr>
        <p:blipFill rotWithShape="1">
          <a:blip r:embed="rId2">
            <a:extLst>
              <a:ext uri="{28A0092B-C50C-407E-A947-70E740481C1C}">
                <a14:useLocalDpi xmlns:a14="http://schemas.microsoft.com/office/drawing/2010/main" val="0"/>
              </a:ext>
            </a:extLst>
          </a:blip>
          <a:srcRect r="5712"/>
          <a:stretch/>
        </p:blipFill>
        <p:spPr>
          <a:xfrm>
            <a:off x="7444732" y="26271"/>
            <a:ext cx="4744394" cy="3704901"/>
          </a:xfrm>
          <a:prstGeom prst="rect">
            <a:avLst/>
          </a:prstGeom>
        </p:spPr>
      </p:pic>
      <p:sp>
        <p:nvSpPr>
          <p:cNvPr id="11" name="Obdélník 10"/>
          <p:cNvSpPr/>
          <p:nvPr/>
        </p:nvSpPr>
        <p:spPr>
          <a:xfrm>
            <a:off x="0" y="1176004"/>
            <a:ext cx="7729268" cy="2462213"/>
          </a:xfrm>
          <a:prstGeom prst="rect">
            <a:avLst/>
          </a:prstGeom>
          <a:solidFill>
            <a:schemeClr val="accent4">
              <a:lumMod val="40000"/>
              <a:lumOff val="60000"/>
            </a:schemeClr>
          </a:solidFill>
        </p:spPr>
        <p:txBody>
          <a:bodyPr wrap="square">
            <a:spAutoFit/>
          </a:bodyPr>
          <a:lstStyle/>
          <a:p>
            <a:pPr marL="171450" indent="-171450">
              <a:buFont typeface="Arial" panose="020B0604020202020204" pitchFamily="34" charset="0"/>
              <a:buChar char="•"/>
            </a:pPr>
            <a:r>
              <a:rPr lang="cs-CZ" sz="1400" b="1" dirty="0">
                <a:latin typeface="+mn-lt"/>
              </a:rPr>
              <a:t>1202: Papež Inocenc III. </a:t>
            </a:r>
            <a:r>
              <a:rPr lang="cs-CZ" sz="1400" dirty="0">
                <a:highlight>
                  <a:srgbClr val="FFFF00"/>
                </a:highlight>
                <a:latin typeface="+mn-lt"/>
              </a:rPr>
              <a:t>svolává čtvrtou křížovou výpravu do Levanty poté, co se při předchozí nepodařilo osvobodit Jeruzalém </a:t>
            </a:r>
            <a:r>
              <a:rPr lang="cs-CZ" sz="1400" dirty="0">
                <a:latin typeface="+mn-lt"/>
              </a:rPr>
              <a:t>(zůstává v držení muslimských </a:t>
            </a:r>
            <a:r>
              <a:rPr lang="cs-CZ" sz="1400" dirty="0" err="1">
                <a:latin typeface="+mn-lt"/>
              </a:rPr>
              <a:t>Ajjúbovců</a:t>
            </a:r>
            <a:r>
              <a:rPr lang="cs-CZ" sz="1400" dirty="0">
                <a:latin typeface="+mn-lt"/>
              </a:rPr>
              <a:t>), je zaměřena především na severní Francii</a:t>
            </a:r>
          </a:p>
          <a:p>
            <a:pPr marL="171450" indent="-171450">
              <a:buFont typeface="Arial" panose="020B0604020202020204" pitchFamily="34" charset="0"/>
              <a:buChar char="•"/>
            </a:pPr>
            <a:r>
              <a:rPr lang="cs-CZ" sz="1400" b="1" dirty="0">
                <a:highlight>
                  <a:srgbClr val="FFFF00"/>
                </a:highlight>
                <a:latin typeface="+mn-lt"/>
              </a:rPr>
              <a:t>Po napětí s Byzancí je zvolena námořní cesta</a:t>
            </a:r>
            <a:r>
              <a:rPr lang="cs-CZ" sz="1400" dirty="0">
                <a:highlight>
                  <a:srgbClr val="FFFF00"/>
                </a:highlight>
                <a:latin typeface="+mn-lt"/>
              </a:rPr>
              <a:t>, vyslanci mají v hlavních italských námořních obchodních městech </a:t>
            </a:r>
            <a:r>
              <a:rPr lang="cs-CZ" sz="1400" dirty="0">
                <a:latin typeface="+mn-lt"/>
              </a:rPr>
              <a:t>(Benátky, Janov, </a:t>
            </a:r>
            <a:r>
              <a:rPr lang="cs-CZ" sz="1400" dirty="0" err="1">
                <a:latin typeface="+mn-lt"/>
              </a:rPr>
              <a:t>Amalfi</a:t>
            </a:r>
            <a:r>
              <a:rPr lang="cs-CZ" sz="1400" dirty="0">
                <a:latin typeface="+mn-lt"/>
              </a:rPr>
              <a:t>, Pisa, </a:t>
            </a:r>
            <a:r>
              <a:rPr lang="cs-CZ" sz="1400" dirty="0" err="1">
                <a:latin typeface="+mn-lt"/>
              </a:rPr>
              <a:t>Noli</a:t>
            </a:r>
            <a:r>
              <a:rPr lang="cs-CZ" sz="1400" dirty="0">
                <a:latin typeface="+mn-lt"/>
              </a:rPr>
              <a:t>, </a:t>
            </a:r>
            <a:r>
              <a:rPr lang="cs-CZ" sz="1400" dirty="0" err="1">
                <a:latin typeface="+mn-lt"/>
              </a:rPr>
              <a:t>Ancona</a:t>
            </a:r>
            <a:r>
              <a:rPr lang="cs-CZ" sz="1400" dirty="0">
                <a:latin typeface="+mn-lt"/>
              </a:rPr>
              <a:t>) vyjednají lodě pro křižácká vojska</a:t>
            </a:r>
          </a:p>
          <a:p>
            <a:pPr marL="171450" indent="-171450">
              <a:buFont typeface="Arial" panose="020B0604020202020204" pitchFamily="34" charset="0"/>
              <a:buChar char="•"/>
            </a:pPr>
            <a:r>
              <a:rPr lang="cs-CZ" sz="1400" b="1" dirty="0">
                <a:solidFill>
                  <a:srgbClr val="C00000"/>
                </a:solidFill>
                <a:latin typeface="+mn-lt"/>
              </a:rPr>
              <a:t>Dohoda s Benátkami</a:t>
            </a:r>
            <a:r>
              <a:rPr lang="cs-CZ" sz="1400" dirty="0">
                <a:solidFill>
                  <a:srgbClr val="C00000"/>
                </a:solidFill>
                <a:latin typeface="+mn-lt"/>
              </a:rPr>
              <a:t>, které souhlasí s organizací přepravy asi 33´000 mužů a s vybavením 50 galér</a:t>
            </a:r>
          </a:p>
          <a:p>
            <a:pPr marL="171450" indent="-171450">
              <a:buFont typeface="Arial" panose="020B0604020202020204" pitchFamily="34" charset="0"/>
              <a:buChar char="•"/>
            </a:pPr>
            <a:r>
              <a:rPr lang="cs-CZ" sz="1400" b="1" dirty="0">
                <a:solidFill>
                  <a:srgbClr val="0000DC"/>
                </a:solidFill>
                <a:highlight>
                  <a:srgbClr val="FFFF00"/>
                </a:highlight>
                <a:latin typeface="+mn-lt"/>
              </a:rPr>
              <a:t>Kontroverzní dóže Enrico </a:t>
            </a:r>
            <a:r>
              <a:rPr lang="cs-CZ" sz="1400" b="1" dirty="0" err="1">
                <a:solidFill>
                  <a:srgbClr val="0000DC"/>
                </a:solidFill>
                <a:highlight>
                  <a:srgbClr val="FFFF00"/>
                </a:highlight>
                <a:latin typeface="+mn-lt"/>
              </a:rPr>
              <a:t>Dandolo</a:t>
            </a:r>
            <a:r>
              <a:rPr lang="cs-CZ" sz="1400" b="1" dirty="0">
                <a:solidFill>
                  <a:srgbClr val="0000DC"/>
                </a:solidFill>
                <a:highlight>
                  <a:srgbClr val="FFFF00"/>
                </a:highlight>
                <a:latin typeface="+mn-lt"/>
              </a:rPr>
              <a:t> reklamuje poloviny dobytého území pro Benátky</a:t>
            </a:r>
          </a:p>
          <a:p>
            <a:pPr marL="171450" indent="-171450">
              <a:buFont typeface="Arial" panose="020B0604020202020204" pitchFamily="34" charset="0"/>
              <a:buChar char="•"/>
            </a:pPr>
            <a:r>
              <a:rPr lang="cs-CZ" sz="1400" dirty="0">
                <a:latin typeface="+mn-lt"/>
              </a:rPr>
              <a:t>Oficiálním cílem je Jeruzalém; v </a:t>
            </a:r>
            <a:r>
              <a:rPr lang="cs-CZ" sz="1400" dirty="0">
                <a:highlight>
                  <a:srgbClr val="FFFF00"/>
                </a:highlight>
                <a:latin typeface="+mn-lt"/>
              </a:rPr>
              <a:t>tajném přidaném protokolu křižáci zpočátku souhlasí s dobytím Egypta (tenkrát jádrové území </a:t>
            </a:r>
            <a:r>
              <a:rPr lang="cs-CZ" sz="1400" dirty="0" err="1">
                <a:highlight>
                  <a:srgbClr val="FFFF00"/>
                </a:highlight>
                <a:latin typeface="+mn-lt"/>
              </a:rPr>
              <a:t>Ajjúbovců</a:t>
            </a:r>
            <a:r>
              <a:rPr lang="cs-CZ" sz="1400" dirty="0">
                <a:highlight>
                  <a:srgbClr val="FFFF00"/>
                </a:highlight>
                <a:latin typeface="+mn-lt"/>
              </a:rPr>
              <a:t>), protože zde mají Benátky </a:t>
            </a:r>
            <a:r>
              <a:rPr lang="cs-CZ" sz="1400" dirty="0">
                <a:latin typeface="+mn-lt"/>
              </a:rPr>
              <a:t>obchodní zájmy.</a:t>
            </a:r>
          </a:p>
        </p:txBody>
      </p:sp>
      <p:sp>
        <p:nvSpPr>
          <p:cNvPr id="19" name="Obdélník 18"/>
          <p:cNvSpPr/>
          <p:nvPr/>
        </p:nvSpPr>
        <p:spPr>
          <a:xfrm>
            <a:off x="0" y="739673"/>
            <a:ext cx="7729268" cy="369332"/>
          </a:xfrm>
          <a:prstGeom prst="rect">
            <a:avLst/>
          </a:prstGeom>
          <a:solidFill>
            <a:schemeClr val="accent4">
              <a:lumMod val="20000"/>
              <a:lumOff val="80000"/>
            </a:schemeClr>
          </a:solidFill>
        </p:spPr>
        <p:txBody>
          <a:bodyPr wrap="square">
            <a:spAutoFit/>
          </a:bodyPr>
          <a:lstStyle/>
          <a:p>
            <a:r>
              <a:rPr lang="de-AT" sz="1800" b="1" dirty="0" err="1">
                <a:solidFill>
                  <a:srgbClr val="0000DC"/>
                </a:solidFill>
                <a:latin typeface="+mn-lt"/>
              </a:rPr>
              <a:t>Čtvrtá</a:t>
            </a:r>
            <a:r>
              <a:rPr lang="de-AT" sz="1800" b="1" dirty="0">
                <a:solidFill>
                  <a:srgbClr val="0000DC"/>
                </a:solidFill>
                <a:latin typeface="+mn-lt"/>
              </a:rPr>
              <a:t> </a:t>
            </a:r>
            <a:r>
              <a:rPr lang="de-AT" sz="1800" b="1" dirty="0" err="1">
                <a:solidFill>
                  <a:srgbClr val="0000DC"/>
                </a:solidFill>
                <a:latin typeface="+mn-lt"/>
              </a:rPr>
              <a:t>křížová</a:t>
            </a:r>
            <a:r>
              <a:rPr lang="de-AT" sz="1800" b="1" dirty="0">
                <a:solidFill>
                  <a:srgbClr val="0000DC"/>
                </a:solidFill>
                <a:latin typeface="+mn-lt"/>
              </a:rPr>
              <a:t> </a:t>
            </a:r>
            <a:r>
              <a:rPr lang="de-AT" sz="1800" b="1" dirty="0" err="1">
                <a:solidFill>
                  <a:srgbClr val="0000DC"/>
                </a:solidFill>
                <a:latin typeface="+mn-lt"/>
              </a:rPr>
              <a:t>výprava</a:t>
            </a:r>
            <a:r>
              <a:rPr lang="de-AT" sz="1800" b="1" dirty="0">
                <a:solidFill>
                  <a:srgbClr val="0000DC"/>
                </a:solidFill>
                <a:latin typeface="+mn-lt"/>
              </a:rPr>
              <a:t> (1202-1204) - </a:t>
            </a:r>
            <a:r>
              <a:rPr lang="de-AT" sz="1800" b="1" dirty="0" err="1">
                <a:solidFill>
                  <a:srgbClr val="0000DC"/>
                </a:solidFill>
                <a:latin typeface="+mn-lt"/>
              </a:rPr>
              <a:t>konec</a:t>
            </a:r>
            <a:r>
              <a:rPr lang="de-AT" sz="1800" b="1" dirty="0">
                <a:solidFill>
                  <a:srgbClr val="0000DC"/>
                </a:solidFill>
                <a:latin typeface="+mn-lt"/>
              </a:rPr>
              <a:t> </a:t>
            </a:r>
            <a:r>
              <a:rPr lang="de-AT" sz="1800" b="1" dirty="0" err="1">
                <a:solidFill>
                  <a:srgbClr val="0000DC"/>
                </a:solidFill>
                <a:latin typeface="+mn-lt"/>
              </a:rPr>
              <a:t>Byzance</a:t>
            </a:r>
            <a:endParaRPr lang="de-AT" sz="1800" b="1" dirty="0">
              <a:solidFill>
                <a:srgbClr val="0000DC"/>
              </a:solidFill>
              <a:latin typeface="+mn-lt"/>
            </a:endParaRPr>
          </a:p>
        </p:txBody>
      </p:sp>
      <p:sp>
        <p:nvSpPr>
          <p:cNvPr id="20" name="Obdélník 19"/>
          <p:cNvSpPr/>
          <p:nvPr/>
        </p:nvSpPr>
        <p:spPr>
          <a:xfrm>
            <a:off x="-2874" y="3731172"/>
            <a:ext cx="12192000" cy="2693045"/>
          </a:xfrm>
          <a:prstGeom prst="rect">
            <a:avLst/>
          </a:prstGeom>
          <a:solidFill>
            <a:schemeClr val="accent4">
              <a:lumMod val="20000"/>
              <a:lumOff val="80000"/>
            </a:schemeClr>
          </a:solidFill>
        </p:spPr>
        <p:txBody>
          <a:bodyPr wrap="square">
            <a:spAutoFit/>
          </a:bodyPr>
          <a:lstStyle/>
          <a:p>
            <a:r>
              <a:rPr lang="cs-CZ" sz="1600" b="1" dirty="0">
                <a:solidFill>
                  <a:srgbClr val="0000DC"/>
                </a:solidFill>
                <a:latin typeface="+mn-lt"/>
              </a:rPr>
              <a:t>= Podnik je velmi riskantní, Benátky udržují s Araby dobré obchodní vztahy, nabízejí vše, co potřebují pro obchod s 200 loděmi, na hotovost předem; křižáci nemají peníze</a:t>
            </a:r>
          </a:p>
          <a:p>
            <a:endParaRPr lang="cs-CZ" sz="900" b="1" dirty="0">
              <a:latin typeface="+mn-lt"/>
            </a:endParaRPr>
          </a:p>
          <a:p>
            <a:pPr marL="285750" indent="-285750">
              <a:buFont typeface="Arial" panose="020B0604020202020204" pitchFamily="34" charset="0"/>
              <a:buChar char="•"/>
            </a:pPr>
            <a:r>
              <a:rPr lang="cs-CZ" sz="1600" b="1" dirty="0">
                <a:highlight>
                  <a:srgbClr val="FFFF00"/>
                </a:highlight>
                <a:latin typeface="+mn-lt"/>
              </a:rPr>
              <a:t>Pak ale hrozí prudký finanční neúspěch: V den odjezdu dorazí jen polovina křižáků!</a:t>
            </a:r>
          </a:p>
          <a:p>
            <a:pPr marL="285750" indent="-285750">
              <a:buFont typeface="Arial" panose="020B0604020202020204" pitchFamily="34" charset="0"/>
              <a:buChar char="•"/>
            </a:pPr>
            <a:r>
              <a:rPr lang="cs-CZ" sz="1600" dirty="0">
                <a:latin typeface="+mn-lt"/>
              </a:rPr>
              <a:t>Dochází k realizaci plánu B: tj. obsazení dalmatského města Zara; které je dobyto v listopadu 1202 a použito jako zimní tábor.</a:t>
            </a:r>
          </a:p>
          <a:p>
            <a:pPr marL="285750" indent="-285750">
              <a:buFont typeface="Arial" panose="020B0604020202020204" pitchFamily="34" charset="0"/>
              <a:buChar char="•"/>
            </a:pPr>
            <a:r>
              <a:rPr lang="cs-CZ" sz="1600" b="1" dirty="0">
                <a:solidFill>
                  <a:srgbClr val="C00000"/>
                </a:solidFill>
                <a:latin typeface="+mn-lt"/>
              </a:rPr>
              <a:t>Rozhodnutí o dobytí Byzance již padlo (jako tajná dohoda): </a:t>
            </a:r>
            <a:r>
              <a:rPr lang="cs-CZ" sz="1600" dirty="0">
                <a:latin typeface="+mn-lt"/>
              </a:rPr>
              <a:t>Římsko-německý císař Filip Švábský chce na byzantský trůn posadit svého švagra Alexia IV. </a:t>
            </a:r>
          </a:p>
          <a:p>
            <a:pPr marL="285750" indent="-285750">
              <a:buFont typeface="Arial" panose="020B0604020202020204" pitchFamily="34" charset="0"/>
              <a:buChar char="•"/>
            </a:pPr>
            <a:r>
              <a:rPr lang="cs-CZ" sz="1600" b="1" dirty="0">
                <a:latin typeface="+mn-lt"/>
              </a:rPr>
              <a:t>1203: "Frankové" útočí na Konstantinopol</a:t>
            </a:r>
            <a:r>
              <a:rPr lang="cs-CZ" sz="1600" dirty="0">
                <a:latin typeface="+mn-lt"/>
              </a:rPr>
              <a:t>, po dlouhém obléhání, město brutálně dobývají. Na trůn usedá Alexios I. a jeho otec Izák II, kteří jsou odmítnuti </a:t>
            </a:r>
            <a:r>
              <a:rPr lang="cs-CZ" sz="1600" dirty="0" err="1">
                <a:latin typeface="+mn-lt"/>
              </a:rPr>
              <a:t>tamnější</a:t>
            </a:r>
            <a:r>
              <a:rPr lang="cs-CZ" sz="1600" dirty="0">
                <a:latin typeface="+mn-lt"/>
              </a:rPr>
              <a:t> elitou, svrženi a zabiti obyvatelstvem. </a:t>
            </a:r>
          </a:p>
          <a:p>
            <a:pPr marL="285750" indent="-285750">
              <a:buFont typeface="Arial" panose="020B0604020202020204" pitchFamily="34" charset="0"/>
              <a:buChar char="•"/>
            </a:pPr>
            <a:r>
              <a:rPr lang="cs-CZ" sz="1600" b="1" dirty="0">
                <a:highlight>
                  <a:srgbClr val="FFFF00"/>
                </a:highlight>
                <a:latin typeface="+mn-lt"/>
              </a:rPr>
              <a:t>12. dubna 1204: </a:t>
            </a:r>
            <a:r>
              <a:rPr lang="cs-CZ" sz="1600" dirty="0">
                <a:highlight>
                  <a:srgbClr val="FFFF00"/>
                </a:highlight>
                <a:latin typeface="+mn-lt"/>
              </a:rPr>
              <a:t>Křižáci prolomí byzantskou obranu a následuje třídenní plenění místních pokladů.</a:t>
            </a:r>
          </a:p>
          <a:p>
            <a:pPr marL="285750" indent="-285750">
              <a:buFont typeface="Arial" panose="020B0604020202020204" pitchFamily="34" charset="0"/>
              <a:buChar char="•"/>
            </a:pPr>
            <a:r>
              <a:rPr lang="cs-CZ" sz="1600" b="1" dirty="0">
                <a:solidFill>
                  <a:srgbClr val="0000DC"/>
                </a:solidFill>
                <a:latin typeface="+mn-lt"/>
              </a:rPr>
              <a:t>Výprava nikdy nedorazí do Egypta ani Jeruzaléma!</a:t>
            </a:r>
          </a:p>
        </p:txBody>
      </p:sp>
      <p:sp>
        <p:nvSpPr>
          <p:cNvPr id="21" name="Rechteck 2"/>
          <p:cNvSpPr/>
          <p:nvPr/>
        </p:nvSpPr>
        <p:spPr>
          <a:xfrm>
            <a:off x="166237" y="26271"/>
            <a:ext cx="10444253" cy="738664"/>
          </a:xfrm>
          <a:prstGeom prst="rect">
            <a:avLst/>
          </a:prstGeom>
        </p:spPr>
        <p:txBody>
          <a:bodyPr wrap="square">
            <a:spAutoFit/>
          </a:bodyPr>
          <a:lstStyle/>
          <a:p>
            <a:r>
              <a:rPr lang="cs-CZ" b="1" dirty="0">
                <a:solidFill>
                  <a:schemeClr val="tx2">
                    <a:lumMod val="50000"/>
                  </a:schemeClr>
                </a:solidFill>
                <a:latin typeface="+mn-lt"/>
              </a:rPr>
              <a:t>IV. Dohra roku 1204: Jak opelichat bratra?</a:t>
            </a:r>
          </a:p>
          <a:p>
            <a:r>
              <a:rPr lang="cs-CZ" sz="1800" b="1" dirty="0">
                <a:solidFill>
                  <a:srgbClr val="0070C0"/>
                </a:solidFill>
                <a:latin typeface="+mn-lt"/>
              </a:rPr>
              <a:t>  Jak odůvodnit drancování Konstantinopole křižáckými vojsky?</a:t>
            </a:r>
          </a:p>
        </p:txBody>
      </p:sp>
    </p:spTree>
    <p:extLst>
      <p:ext uri="{BB962C8B-B14F-4D97-AF65-F5344CB8AC3E}">
        <p14:creationId xmlns:p14="http://schemas.microsoft.com/office/powerpoint/2010/main" val="4537601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Obdélník 18"/>
          <p:cNvSpPr/>
          <p:nvPr/>
        </p:nvSpPr>
        <p:spPr>
          <a:xfrm>
            <a:off x="0" y="739673"/>
            <a:ext cx="8505646" cy="369332"/>
          </a:xfrm>
          <a:prstGeom prst="rect">
            <a:avLst/>
          </a:prstGeom>
          <a:solidFill>
            <a:schemeClr val="accent4">
              <a:lumMod val="20000"/>
              <a:lumOff val="80000"/>
            </a:schemeClr>
          </a:solidFill>
        </p:spPr>
        <p:txBody>
          <a:bodyPr wrap="square">
            <a:spAutoFit/>
          </a:bodyPr>
          <a:lstStyle/>
          <a:p>
            <a:r>
              <a:rPr lang="cs-CZ" sz="1800" b="1" dirty="0" err="1">
                <a:solidFill>
                  <a:srgbClr val="0000DC"/>
                </a:solidFill>
                <a:latin typeface="+mn-lt"/>
              </a:rPr>
              <a:t>K</a:t>
            </a:r>
            <a:r>
              <a:rPr lang="de-AT" sz="1800" b="1" dirty="0" err="1">
                <a:solidFill>
                  <a:srgbClr val="0000DC"/>
                </a:solidFill>
                <a:latin typeface="+mn-lt"/>
              </a:rPr>
              <a:t>onec</a:t>
            </a:r>
            <a:r>
              <a:rPr lang="de-AT" sz="1800" b="1" dirty="0">
                <a:solidFill>
                  <a:srgbClr val="0000DC"/>
                </a:solidFill>
                <a:latin typeface="+mn-lt"/>
              </a:rPr>
              <a:t> </a:t>
            </a:r>
            <a:r>
              <a:rPr lang="de-AT" sz="1800" b="1" dirty="0" err="1">
                <a:solidFill>
                  <a:srgbClr val="0000DC"/>
                </a:solidFill>
                <a:latin typeface="+mn-lt"/>
              </a:rPr>
              <a:t>Byzance</a:t>
            </a:r>
            <a:r>
              <a:rPr lang="cs-CZ" sz="1800" b="1" dirty="0">
                <a:solidFill>
                  <a:srgbClr val="0000DC"/>
                </a:solidFill>
                <a:latin typeface="+mn-lt"/>
              </a:rPr>
              <a:t> – a důsledky…</a:t>
            </a:r>
            <a:endParaRPr lang="de-AT" sz="1800" b="1" dirty="0">
              <a:solidFill>
                <a:srgbClr val="0000DC"/>
              </a:solidFill>
              <a:latin typeface="+mn-lt"/>
            </a:endParaRPr>
          </a:p>
        </p:txBody>
      </p:sp>
      <p:sp>
        <p:nvSpPr>
          <p:cNvPr id="21" name="Rechteck 2"/>
          <p:cNvSpPr/>
          <p:nvPr/>
        </p:nvSpPr>
        <p:spPr>
          <a:xfrm>
            <a:off x="166237" y="26271"/>
            <a:ext cx="10444253" cy="738664"/>
          </a:xfrm>
          <a:prstGeom prst="rect">
            <a:avLst/>
          </a:prstGeom>
        </p:spPr>
        <p:txBody>
          <a:bodyPr wrap="square">
            <a:spAutoFit/>
          </a:bodyPr>
          <a:lstStyle/>
          <a:p>
            <a:r>
              <a:rPr lang="cs-CZ" b="1" dirty="0">
                <a:solidFill>
                  <a:schemeClr val="tx2">
                    <a:lumMod val="50000"/>
                  </a:schemeClr>
                </a:solidFill>
                <a:latin typeface="+mn-lt"/>
              </a:rPr>
              <a:t>IV. Dohra roku 1204: Jak opelichat bratra?</a:t>
            </a:r>
          </a:p>
          <a:p>
            <a:r>
              <a:rPr lang="cs-CZ" sz="1800" b="1" dirty="0">
                <a:solidFill>
                  <a:srgbClr val="0070C0"/>
                </a:solidFill>
                <a:latin typeface="+mn-lt"/>
              </a:rPr>
              <a:t>  Jak odůvodnit drancování Konstantinopole křižáckými vojsky?</a:t>
            </a:r>
          </a:p>
        </p:txBody>
      </p:sp>
      <p:sp>
        <p:nvSpPr>
          <p:cNvPr id="7" name="Obdélník 6"/>
          <p:cNvSpPr/>
          <p:nvPr/>
        </p:nvSpPr>
        <p:spPr>
          <a:xfrm>
            <a:off x="0" y="1109005"/>
            <a:ext cx="8505646" cy="2554545"/>
          </a:xfrm>
          <a:prstGeom prst="rect">
            <a:avLst/>
          </a:prstGeom>
          <a:solidFill>
            <a:schemeClr val="accent1">
              <a:lumMod val="20000"/>
              <a:lumOff val="80000"/>
            </a:schemeClr>
          </a:solidFill>
        </p:spPr>
        <p:txBody>
          <a:bodyPr wrap="square">
            <a:spAutoFit/>
          </a:bodyPr>
          <a:lstStyle/>
          <a:p>
            <a:pPr marL="285750" indent="-285750">
              <a:buFont typeface="Arial" panose="020B0604020202020204" pitchFamily="34" charset="0"/>
              <a:buChar char="•"/>
            </a:pPr>
            <a:r>
              <a:rPr lang="de-CH" sz="1600" b="1" dirty="0" err="1">
                <a:latin typeface="+mj-lt"/>
              </a:rPr>
              <a:t>Výsledek</a:t>
            </a:r>
            <a:r>
              <a:rPr lang="de-CH" sz="1600" b="1" dirty="0">
                <a:latin typeface="+mj-lt"/>
              </a:rPr>
              <a:t> </a:t>
            </a:r>
            <a:r>
              <a:rPr lang="de-CH" sz="1600" b="1" dirty="0" err="1">
                <a:latin typeface="+mj-lt"/>
              </a:rPr>
              <a:t>třídenního</a:t>
            </a:r>
            <a:r>
              <a:rPr lang="de-CH" sz="1600" b="1" dirty="0">
                <a:latin typeface="+mj-lt"/>
              </a:rPr>
              <a:t> </a:t>
            </a:r>
            <a:r>
              <a:rPr lang="de-CH" sz="1600" b="1" dirty="0" err="1">
                <a:latin typeface="+mj-lt"/>
              </a:rPr>
              <a:t>rabování</a:t>
            </a:r>
            <a:r>
              <a:rPr lang="de-CH" sz="1600" b="1" dirty="0">
                <a:latin typeface="+mj-lt"/>
              </a:rPr>
              <a:t>: </a:t>
            </a:r>
            <a:r>
              <a:rPr lang="de-CH" sz="1600" dirty="0" err="1">
                <a:latin typeface="+mj-lt"/>
              </a:rPr>
              <a:t>mnoho</a:t>
            </a:r>
            <a:r>
              <a:rPr lang="de-CH" sz="1600" dirty="0">
                <a:latin typeface="+mj-lt"/>
              </a:rPr>
              <a:t> </a:t>
            </a:r>
            <a:r>
              <a:rPr lang="de-CH" sz="1600" dirty="0" err="1">
                <a:highlight>
                  <a:srgbClr val="FFFF00"/>
                </a:highlight>
                <a:latin typeface="+mj-lt"/>
              </a:rPr>
              <a:t>antických</a:t>
            </a:r>
            <a:r>
              <a:rPr lang="de-CH" sz="1600" dirty="0">
                <a:highlight>
                  <a:srgbClr val="FFFF00"/>
                </a:highlight>
                <a:latin typeface="+mj-lt"/>
              </a:rPr>
              <a:t> a </a:t>
            </a:r>
            <a:r>
              <a:rPr lang="de-CH" sz="1600" dirty="0" err="1">
                <a:highlight>
                  <a:srgbClr val="FFFF00"/>
                </a:highlight>
                <a:latin typeface="+mj-lt"/>
              </a:rPr>
              <a:t>středověkých</a:t>
            </a:r>
            <a:r>
              <a:rPr lang="de-CH" sz="1600" dirty="0">
                <a:highlight>
                  <a:srgbClr val="FFFF00"/>
                </a:highlight>
                <a:latin typeface="+mj-lt"/>
              </a:rPr>
              <a:t> </a:t>
            </a:r>
            <a:r>
              <a:rPr lang="de-CH" sz="1600" dirty="0" err="1">
                <a:highlight>
                  <a:srgbClr val="FFFF00"/>
                </a:highlight>
                <a:latin typeface="+mj-lt"/>
              </a:rPr>
              <a:t>římských</a:t>
            </a:r>
            <a:r>
              <a:rPr lang="de-CH" sz="1600" dirty="0">
                <a:highlight>
                  <a:srgbClr val="FFFF00"/>
                </a:highlight>
                <a:latin typeface="+mj-lt"/>
              </a:rPr>
              <a:t> a </a:t>
            </a:r>
            <a:r>
              <a:rPr lang="de-CH" sz="1600" dirty="0" err="1">
                <a:highlight>
                  <a:srgbClr val="FFFF00"/>
                </a:highlight>
                <a:latin typeface="+mj-lt"/>
              </a:rPr>
              <a:t>řeckých</a:t>
            </a:r>
            <a:r>
              <a:rPr lang="de-CH" sz="1600" dirty="0">
                <a:highlight>
                  <a:srgbClr val="FFFF00"/>
                </a:highlight>
                <a:latin typeface="+mj-lt"/>
              </a:rPr>
              <a:t> </a:t>
            </a:r>
            <a:r>
              <a:rPr lang="de-CH" sz="1600" dirty="0" err="1">
                <a:highlight>
                  <a:srgbClr val="FFFF00"/>
                </a:highlight>
                <a:latin typeface="+mj-lt"/>
              </a:rPr>
              <a:t>děl</a:t>
            </a:r>
            <a:r>
              <a:rPr lang="de-CH" sz="1600" dirty="0">
                <a:highlight>
                  <a:srgbClr val="FFFF00"/>
                </a:highlight>
                <a:latin typeface="+mj-lt"/>
              </a:rPr>
              <a:t> </a:t>
            </a:r>
            <a:r>
              <a:rPr lang="cs-CZ" sz="1600" dirty="0">
                <a:highlight>
                  <a:srgbClr val="FFFF00"/>
                </a:highlight>
                <a:latin typeface="+mj-lt"/>
              </a:rPr>
              <a:t>je </a:t>
            </a:r>
            <a:r>
              <a:rPr lang="de-CH" sz="1600" dirty="0" err="1">
                <a:highlight>
                  <a:srgbClr val="FFFF00"/>
                </a:highlight>
                <a:latin typeface="+mj-lt"/>
              </a:rPr>
              <a:t>ukradeno</a:t>
            </a:r>
            <a:r>
              <a:rPr lang="de-CH" sz="1600" dirty="0">
                <a:highlight>
                  <a:srgbClr val="FFFF00"/>
                </a:highlight>
                <a:latin typeface="+mj-lt"/>
              </a:rPr>
              <a:t> </a:t>
            </a:r>
            <a:r>
              <a:rPr lang="de-CH" sz="1600" dirty="0" err="1">
                <a:highlight>
                  <a:srgbClr val="FFFF00"/>
                </a:highlight>
                <a:latin typeface="+mj-lt"/>
              </a:rPr>
              <a:t>nebo</a:t>
            </a:r>
            <a:r>
              <a:rPr lang="de-CH" sz="1600" dirty="0">
                <a:highlight>
                  <a:srgbClr val="FFFF00"/>
                </a:highlight>
                <a:latin typeface="+mj-lt"/>
              </a:rPr>
              <a:t> </a:t>
            </a:r>
            <a:r>
              <a:rPr lang="de-CH" sz="1600" dirty="0" err="1">
                <a:highlight>
                  <a:srgbClr val="FFFF00"/>
                </a:highlight>
                <a:latin typeface="+mj-lt"/>
              </a:rPr>
              <a:t>zničeno</a:t>
            </a:r>
            <a:r>
              <a:rPr lang="de-CH" sz="1600" dirty="0">
                <a:highlight>
                  <a:srgbClr val="FFFF00"/>
                </a:highlight>
                <a:latin typeface="+mj-lt"/>
              </a:rPr>
              <a:t>, </a:t>
            </a:r>
            <a:r>
              <a:rPr lang="de-CH" sz="1600" dirty="0" err="1">
                <a:highlight>
                  <a:srgbClr val="FFFF00"/>
                </a:highlight>
                <a:latin typeface="+mj-lt"/>
              </a:rPr>
              <a:t>nejcennější</a:t>
            </a:r>
            <a:r>
              <a:rPr lang="de-CH" sz="1600" dirty="0">
                <a:highlight>
                  <a:srgbClr val="FFFF00"/>
                </a:highlight>
                <a:latin typeface="+mj-lt"/>
              </a:rPr>
              <a:t> </a:t>
            </a:r>
            <a:r>
              <a:rPr lang="cs-CZ" sz="1600" dirty="0">
                <a:highlight>
                  <a:srgbClr val="FFFF00"/>
                </a:highlight>
                <a:latin typeface="+mj-lt"/>
              </a:rPr>
              <a:t>jsou </a:t>
            </a:r>
            <a:r>
              <a:rPr lang="de-CH" sz="1600" dirty="0" err="1">
                <a:highlight>
                  <a:srgbClr val="FFFF00"/>
                </a:highlight>
                <a:latin typeface="+mj-lt"/>
              </a:rPr>
              <a:t>rozvezena</a:t>
            </a:r>
            <a:r>
              <a:rPr lang="de-CH" sz="1600" dirty="0">
                <a:highlight>
                  <a:srgbClr val="FFFF00"/>
                </a:highlight>
                <a:latin typeface="+mj-lt"/>
              </a:rPr>
              <a:t> </a:t>
            </a:r>
            <a:r>
              <a:rPr lang="de-CH" sz="1600" dirty="0" err="1">
                <a:highlight>
                  <a:srgbClr val="FFFF00"/>
                </a:highlight>
                <a:latin typeface="+mj-lt"/>
              </a:rPr>
              <a:t>po</a:t>
            </a:r>
            <a:r>
              <a:rPr lang="de-CH" sz="1600" dirty="0">
                <a:highlight>
                  <a:srgbClr val="FFFF00"/>
                </a:highlight>
                <a:latin typeface="+mj-lt"/>
              </a:rPr>
              <a:t> </a:t>
            </a:r>
            <a:r>
              <a:rPr lang="de-CH" sz="1600" dirty="0" err="1">
                <a:highlight>
                  <a:srgbClr val="FFFF00"/>
                </a:highlight>
                <a:latin typeface="+mj-lt"/>
              </a:rPr>
              <a:t>celé</a:t>
            </a:r>
            <a:r>
              <a:rPr lang="de-CH" sz="1600" dirty="0">
                <a:highlight>
                  <a:srgbClr val="FFFF00"/>
                </a:highlight>
                <a:latin typeface="+mj-lt"/>
              </a:rPr>
              <a:t> </a:t>
            </a:r>
            <a:r>
              <a:rPr lang="de-CH" sz="1600" dirty="0" err="1">
                <a:highlight>
                  <a:srgbClr val="FFFF00"/>
                </a:highlight>
                <a:latin typeface="+mj-lt"/>
              </a:rPr>
              <a:t>Evropě</a:t>
            </a:r>
            <a:r>
              <a:rPr lang="de-CH" sz="1600" dirty="0">
                <a:highlight>
                  <a:srgbClr val="FFFF00"/>
                </a:highlight>
                <a:latin typeface="+mj-lt"/>
              </a:rPr>
              <a:t> </a:t>
            </a:r>
            <a:r>
              <a:rPr lang="de-CH" sz="1600" dirty="0">
                <a:latin typeface="+mj-lt"/>
              </a:rPr>
              <a:t>(</a:t>
            </a:r>
            <a:r>
              <a:rPr lang="de-CH" sz="1600" dirty="0" err="1">
                <a:latin typeface="+mj-lt"/>
              </a:rPr>
              <a:t>Anglie</a:t>
            </a:r>
            <a:r>
              <a:rPr lang="de-CH" sz="1600" dirty="0">
                <a:latin typeface="+mj-lt"/>
              </a:rPr>
              <a:t>, </a:t>
            </a:r>
            <a:r>
              <a:rPr lang="cs-CZ" sz="1600" dirty="0" err="1">
                <a:latin typeface="+mj-lt"/>
              </a:rPr>
              <a:t>Rímská</a:t>
            </a:r>
            <a:r>
              <a:rPr lang="cs-CZ" sz="1600" dirty="0">
                <a:latin typeface="+mj-lt"/>
              </a:rPr>
              <a:t> </a:t>
            </a:r>
            <a:r>
              <a:rPr lang="de-CH" sz="1600" dirty="0" err="1">
                <a:latin typeface="+mj-lt"/>
              </a:rPr>
              <a:t>Říše</a:t>
            </a:r>
            <a:r>
              <a:rPr lang="de-CH" sz="1600" dirty="0">
                <a:latin typeface="+mj-lt"/>
              </a:rPr>
              <a:t>, </a:t>
            </a:r>
            <a:r>
              <a:rPr lang="de-CH" sz="1600" dirty="0" err="1">
                <a:latin typeface="+mj-lt"/>
              </a:rPr>
              <a:t>Francie</a:t>
            </a:r>
            <a:r>
              <a:rPr lang="de-CH" sz="1600" dirty="0">
                <a:latin typeface="+mj-lt"/>
              </a:rPr>
              <a:t>, </a:t>
            </a:r>
            <a:r>
              <a:rPr lang="de-CH" sz="1600" dirty="0" err="1">
                <a:latin typeface="+mj-lt"/>
              </a:rPr>
              <a:t>Anglie</a:t>
            </a:r>
            <a:r>
              <a:rPr lang="de-CH" sz="1600" dirty="0">
                <a:latin typeface="+mj-lt"/>
              </a:rPr>
              <a:t> </a:t>
            </a:r>
            <a:r>
              <a:rPr lang="de-CH" sz="1600" dirty="0" err="1">
                <a:latin typeface="+mj-lt"/>
              </a:rPr>
              <a:t>atd</a:t>
            </a:r>
            <a:r>
              <a:rPr lang="de-CH" sz="1600" dirty="0">
                <a:latin typeface="+mj-lt"/>
              </a:rPr>
              <a:t>.)</a:t>
            </a:r>
            <a:endParaRPr lang="cs-CZ" sz="1600" dirty="0">
              <a:latin typeface="+mj-lt"/>
            </a:endParaRPr>
          </a:p>
          <a:p>
            <a:pPr marL="285750" indent="-285750">
              <a:buFont typeface="Arial" panose="020B0604020202020204" pitchFamily="34" charset="0"/>
              <a:buChar char="•"/>
            </a:pPr>
            <a:r>
              <a:rPr lang="de-CH" sz="1600" b="1" dirty="0" err="1">
                <a:solidFill>
                  <a:srgbClr val="0000DC"/>
                </a:solidFill>
                <a:latin typeface="+mj-lt"/>
              </a:rPr>
              <a:t>Byzantská</a:t>
            </a:r>
            <a:r>
              <a:rPr lang="de-CH" sz="1600" b="1" dirty="0">
                <a:solidFill>
                  <a:srgbClr val="0000DC"/>
                </a:solidFill>
                <a:latin typeface="+mj-lt"/>
              </a:rPr>
              <a:t> </a:t>
            </a:r>
            <a:r>
              <a:rPr lang="de-CH" sz="1600" b="1" dirty="0" err="1">
                <a:solidFill>
                  <a:srgbClr val="0000DC"/>
                </a:solidFill>
                <a:latin typeface="+mj-lt"/>
              </a:rPr>
              <a:t>říše</a:t>
            </a:r>
            <a:r>
              <a:rPr lang="de-CH" sz="1600" b="1" dirty="0">
                <a:solidFill>
                  <a:srgbClr val="0000DC"/>
                </a:solidFill>
                <a:latin typeface="+mj-lt"/>
              </a:rPr>
              <a:t> je </a:t>
            </a:r>
            <a:r>
              <a:rPr lang="de-CH" sz="1600" b="1" dirty="0" err="1">
                <a:solidFill>
                  <a:srgbClr val="0000DC"/>
                </a:solidFill>
                <a:latin typeface="+mj-lt"/>
              </a:rPr>
              <a:t>rozdělena</a:t>
            </a:r>
            <a:r>
              <a:rPr lang="de-CH" sz="1600" b="1" dirty="0">
                <a:solidFill>
                  <a:srgbClr val="0000DC"/>
                </a:solidFill>
                <a:latin typeface="+mj-lt"/>
              </a:rPr>
              <a:t> </a:t>
            </a:r>
            <a:r>
              <a:rPr lang="de-CH" sz="1600" b="1" dirty="0" err="1">
                <a:solidFill>
                  <a:srgbClr val="0000DC"/>
                </a:solidFill>
                <a:latin typeface="+mj-lt"/>
              </a:rPr>
              <a:t>mezi</a:t>
            </a:r>
            <a:r>
              <a:rPr lang="de-CH" sz="1600" b="1" dirty="0">
                <a:solidFill>
                  <a:srgbClr val="0000DC"/>
                </a:solidFill>
                <a:latin typeface="+mj-lt"/>
              </a:rPr>
              <a:t> </a:t>
            </a:r>
            <a:r>
              <a:rPr lang="de-CH" sz="1600" b="1" dirty="0" err="1">
                <a:solidFill>
                  <a:srgbClr val="0000DC"/>
                </a:solidFill>
                <a:latin typeface="+mj-lt"/>
              </a:rPr>
              <a:t>Benátskou</a:t>
            </a:r>
            <a:r>
              <a:rPr lang="de-CH" sz="1600" b="1" dirty="0">
                <a:solidFill>
                  <a:srgbClr val="0000DC"/>
                </a:solidFill>
                <a:latin typeface="+mj-lt"/>
              </a:rPr>
              <a:t> </a:t>
            </a:r>
            <a:r>
              <a:rPr lang="de-CH" sz="1600" b="1" dirty="0" err="1">
                <a:solidFill>
                  <a:srgbClr val="0000DC"/>
                </a:solidFill>
                <a:latin typeface="+mj-lt"/>
              </a:rPr>
              <a:t>republiku</a:t>
            </a:r>
            <a:r>
              <a:rPr lang="de-CH" sz="1600" b="1" dirty="0">
                <a:solidFill>
                  <a:srgbClr val="0000DC"/>
                </a:solidFill>
                <a:latin typeface="+mj-lt"/>
              </a:rPr>
              <a:t> a </a:t>
            </a:r>
            <a:r>
              <a:rPr lang="de-CH" sz="1600" b="1" dirty="0" err="1">
                <a:solidFill>
                  <a:srgbClr val="0000DC"/>
                </a:solidFill>
                <a:latin typeface="+mj-lt"/>
              </a:rPr>
              <a:t>vůdce</a:t>
            </a:r>
            <a:r>
              <a:rPr lang="de-CH" sz="1600" b="1" dirty="0">
                <a:solidFill>
                  <a:srgbClr val="0000DC"/>
                </a:solidFill>
                <a:latin typeface="+mj-lt"/>
              </a:rPr>
              <a:t> </a:t>
            </a:r>
            <a:r>
              <a:rPr lang="de-CH" sz="1600" b="1" dirty="0" err="1">
                <a:solidFill>
                  <a:srgbClr val="0000DC"/>
                </a:solidFill>
                <a:latin typeface="+mj-lt"/>
              </a:rPr>
              <a:t>křížové</a:t>
            </a:r>
            <a:r>
              <a:rPr lang="de-CH" sz="1600" b="1" dirty="0">
                <a:solidFill>
                  <a:srgbClr val="0000DC"/>
                </a:solidFill>
                <a:latin typeface="+mj-lt"/>
              </a:rPr>
              <a:t> </a:t>
            </a:r>
            <a:r>
              <a:rPr lang="de-CH" sz="1600" b="1" dirty="0" err="1">
                <a:solidFill>
                  <a:srgbClr val="0000DC"/>
                </a:solidFill>
                <a:latin typeface="+mj-lt"/>
              </a:rPr>
              <a:t>výpravy</a:t>
            </a:r>
            <a:r>
              <a:rPr lang="de-CH" sz="1600" b="1" dirty="0">
                <a:solidFill>
                  <a:srgbClr val="0000DC"/>
                </a:solidFill>
                <a:latin typeface="+mj-lt"/>
              </a:rPr>
              <a:t> a </a:t>
            </a:r>
            <a:r>
              <a:rPr lang="cs-CZ" sz="1600" b="1" dirty="0">
                <a:solidFill>
                  <a:srgbClr val="0000DC"/>
                </a:solidFill>
                <a:latin typeface="+mj-lt"/>
              </a:rPr>
              <a:t>znovu</a:t>
            </a:r>
            <a:r>
              <a:rPr lang="de-CH" sz="1600" b="1" dirty="0" err="1">
                <a:solidFill>
                  <a:srgbClr val="0000DC"/>
                </a:solidFill>
                <a:latin typeface="+mj-lt"/>
              </a:rPr>
              <a:t>založena</a:t>
            </a:r>
            <a:r>
              <a:rPr lang="de-CH" sz="1600" b="1" dirty="0">
                <a:solidFill>
                  <a:srgbClr val="0000DC"/>
                </a:solidFill>
                <a:latin typeface="+mj-lt"/>
              </a:rPr>
              <a:t> </a:t>
            </a:r>
            <a:r>
              <a:rPr lang="de-CH" sz="1600" b="1" dirty="0" err="1">
                <a:solidFill>
                  <a:srgbClr val="0000DC"/>
                </a:solidFill>
                <a:latin typeface="+mj-lt"/>
              </a:rPr>
              <a:t>jako</a:t>
            </a:r>
            <a:r>
              <a:rPr lang="de-CH" sz="1600" b="1" dirty="0">
                <a:solidFill>
                  <a:srgbClr val="0000DC"/>
                </a:solidFill>
                <a:latin typeface="+mj-lt"/>
              </a:rPr>
              <a:t> </a:t>
            </a:r>
            <a:r>
              <a:rPr lang="de-CH" sz="1600" b="1" dirty="0" err="1">
                <a:solidFill>
                  <a:srgbClr val="0000DC"/>
                </a:solidFill>
                <a:latin typeface="+mj-lt"/>
              </a:rPr>
              <a:t>Latinská</a:t>
            </a:r>
            <a:r>
              <a:rPr lang="de-CH" sz="1600" b="1" dirty="0">
                <a:solidFill>
                  <a:srgbClr val="0000DC"/>
                </a:solidFill>
                <a:latin typeface="+mj-lt"/>
              </a:rPr>
              <a:t> </a:t>
            </a:r>
            <a:r>
              <a:rPr lang="de-CH" sz="1600" b="1" dirty="0" err="1">
                <a:solidFill>
                  <a:srgbClr val="0000DC"/>
                </a:solidFill>
                <a:latin typeface="+mj-lt"/>
              </a:rPr>
              <a:t>říše</a:t>
            </a:r>
            <a:r>
              <a:rPr lang="de-CH" sz="1600" b="1" dirty="0">
                <a:latin typeface="+mj-lt"/>
              </a:rPr>
              <a:t>,</a:t>
            </a:r>
            <a:r>
              <a:rPr lang="de-CH" sz="1600" dirty="0">
                <a:latin typeface="+mj-lt"/>
              </a:rPr>
              <a:t> Balduin </a:t>
            </a:r>
            <a:r>
              <a:rPr lang="cs-CZ" sz="1600" dirty="0">
                <a:latin typeface="+mj-lt"/>
              </a:rPr>
              <a:t>z</a:t>
            </a:r>
            <a:r>
              <a:rPr lang="de-CH" sz="1600" dirty="0">
                <a:latin typeface="+mj-lt"/>
              </a:rPr>
              <a:t> </a:t>
            </a:r>
            <a:r>
              <a:rPr lang="de-CH" sz="1600" dirty="0" err="1">
                <a:latin typeface="+mj-lt"/>
              </a:rPr>
              <a:t>Flander</a:t>
            </a:r>
            <a:r>
              <a:rPr lang="de-CH" sz="1600" dirty="0">
                <a:latin typeface="+mj-lt"/>
              </a:rPr>
              <a:t> se </a:t>
            </a:r>
            <a:r>
              <a:rPr lang="de-CH" sz="1600" dirty="0" err="1">
                <a:latin typeface="+mj-lt"/>
              </a:rPr>
              <a:t>stává</a:t>
            </a:r>
            <a:r>
              <a:rPr lang="de-CH" sz="1600" dirty="0">
                <a:latin typeface="+mj-lt"/>
              </a:rPr>
              <a:t> </a:t>
            </a:r>
            <a:r>
              <a:rPr lang="cs-CZ" sz="1600" dirty="0">
                <a:latin typeface="+mj-lt"/>
              </a:rPr>
              <a:t>novým </a:t>
            </a:r>
            <a:r>
              <a:rPr lang="de-CH" sz="1600" dirty="0" err="1">
                <a:latin typeface="+mj-lt"/>
              </a:rPr>
              <a:t>císařem</a:t>
            </a:r>
            <a:endParaRPr lang="cs-CZ" sz="1600" dirty="0">
              <a:latin typeface="+mj-lt"/>
            </a:endParaRPr>
          </a:p>
          <a:p>
            <a:pPr marL="285750" indent="-285750">
              <a:buFont typeface="Arial" panose="020B0604020202020204" pitchFamily="34" charset="0"/>
              <a:buChar char="•"/>
            </a:pPr>
            <a:r>
              <a:rPr lang="de-CH" sz="1600" b="1" dirty="0" err="1">
                <a:latin typeface="+mj-lt"/>
              </a:rPr>
              <a:t>Většina</a:t>
            </a:r>
            <a:r>
              <a:rPr lang="de-CH" sz="1600" b="1" dirty="0">
                <a:latin typeface="+mj-lt"/>
              </a:rPr>
              <a:t> </a:t>
            </a:r>
            <a:r>
              <a:rPr lang="de-CH" sz="1600" b="1" dirty="0" err="1">
                <a:latin typeface="+mj-lt"/>
              </a:rPr>
              <a:t>byzantské</a:t>
            </a:r>
            <a:r>
              <a:rPr lang="de-CH" sz="1600" b="1" dirty="0">
                <a:latin typeface="+mj-lt"/>
              </a:rPr>
              <a:t> </a:t>
            </a:r>
            <a:r>
              <a:rPr lang="de-CH" sz="1600" b="1" dirty="0" err="1">
                <a:latin typeface="+mj-lt"/>
              </a:rPr>
              <a:t>aristokracie</a:t>
            </a:r>
            <a:r>
              <a:rPr lang="de-CH" sz="1600" b="1" dirty="0">
                <a:latin typeface="+mj-lt"/>
              </a:rPr>
              <a:t> </a:t>
            </a:r>
            <a:r>
              <a:rPr lang="cs-CZ" sz="1600" b="1" dirty="0">
                <a:latin typeface="+mj-lt"/>
              </a:rPr>
              <a:t>uteče</a:t>
            </a:r>
            <a:r>
              <a:rPr lang="de-CH" sz="1600" dirty="0">
                <a:latin typeface="+mj-lt"/>
              </a:rPr>
              <a:t>; </a:t>
            </a:r>
            <a:r>
              <a:rPr lang="de-CH" sz="1600" dirty="0" err="1">
                <a:latin typeface="+mj-lt"/>
              </a:rPr>
              <a:t>mezi</a:t>
            </a:r>
            <a:r>
              <a:rPr lang="de-CH" sz="1600" dirty="0">
                <a:latin typeface="+mj-lt"/>
              </a:rPr>
              <a:t> </a:t>
            </a:r>
            <a:r>
              <a:rPr lang="de-CH" sz="1600" dirty="0" err="1">
                <a:latin typeface="+mj-lt"/>
              </a:rPr>
              <a:t>prostým</a:t>
            </a:r>
            <a:r>
              <a:rPr lang="de-CH" sz="1600" dirty="0">
                <a:latin typeface="+mj-lt"/>
              </a:rPr>
              <a:t> </a:t>
            </a:r>
            <a:r>
              <a:rPr lang="de-CH" sz="1600" dirty="0" err="1">
                <a:latin typeface="+mj-lt"/>
              </a:rPr>
              <a:t>lidem</a:t>
            </a:r>
            <a:r>
              <a:rPr lang="de-CH" sz="1600" dirty="0">
                <a:latin typeface="+mj-lt"/>
              </a:rPr>
              <a:t> </a:t>
            </a:r>
            <a:r>
              <a:rPr lang="de-CH" sz="1600" dirty="0" err="1">
                <a:latin typeface="+mj-lt"/>
              </a:rPr>
              <a:t>bývalé</a:t>
            </a:r>
            <a:r>
              <a:rPr lang="de-CH" sz="1600" dirty="0">
                <a:latin typeface="+mj-lt"/>
              </a:rPr>
              <a:t> </a:t>
            </a:r>
            <a:r>
              <a:rPr lang="de-CH" sz="1600" dirty="0" err="1">
                <a:latin typeface="+mj-lt"/>
              </a:rPr>
              <a:t>říše</a:t>
            </a:r>
            <a:r>
              <a:rPr lang="de-CH" sz="1600" dirty="0">
                <a:latin typeface="+mj-lt"/>
              </a:rPr>
              <a:t> se </a:t>
            </a:r>
            <a:r>
              <a:rPr lang="de-CH" sz="1600" dirty="0" err="1">
                <a:latin typeface="+mj-lt"/>
              </a:rPr>
              <a:t>byzantská</a:t>
            </a:r>
            <a:r>
              <a:rPr lang="de-CH" sz="1600" dirty="0">
                <a:latin typeface="+mj-lt"/>
              </a:rPr>
              <a:t> </a:t>
            </a:r>
            <a:r>
              <a:rPr lang="de-CH" sz="1600" dirty="0" err="1">
                <a:latin typeface="+mj-lt"/>
              </a:rPr>
              <a:t>elita</a:t>
            </a:r>
            <a:r>
              <a:rPr lang="de-CH" sz="1600" dirty="0">
                <a:latin typeface="+mj-lt"/>
              </a:rPr>
              <a:t> </a:t>
            </a:r>
            <a:r>
              <a:rPr lang="de-CH" sz="1600" dirty="0" err="1">
                <a:latin typeface="+mj-lt"/>
              </a:rPr>
              <a:t>těšila</a:t>
            </a:r>
            <a:r>
              <a:rPr lang="de-CH" sz="1600" dirty="0">
                <a:latin typeface="+mj-lt"/>
              </a:rPr>
              <a:t> </a:t>
            </a:r>
            <a:r>
              <a:rPr lang="de-CH" sz="1600" dirty="0" err="1">
                <a:latin typeface="+mj-lt"/>
              </a:rPr>
              <a:t>jen</a:t>
            </a:r>
            <a:r>
              <a:rPr lang="de-CH" sz="1600" dirty="0">
                <a:latin typeface="+mj-lt"/>
              </a:rPr>
              <a:t> </a:t>
            </a:r>
            <a:r>
              <a:rPr lang="cs-CZ" sz="1600" dirty="0">
                <a:latin typeface="+mj-lt"/>
              </a:rPr>
              <a:t>malé obliby</a:t>
            </a:r>
            <a:r>
              <a:rPr lang="de-CH" sz="1600" dirty="0">
                <a:latin typeface="+mj-lt"/>
              </a:rPr>
              <a:t>, </a:t>
            </a:r>
            <a:r>
              <a:rPr lang="de-CH" sz="1600" dirty="0" err="1">
                <a:latin typeface="+mj-lt"/>
              </a:rPr>
              <a:t>byla</a:t>
            </a:r>
            <a:r>
              <a:rPr lang="de-CH" sz="1600" dirty="0">
                <a:latin typeface="+mj-lt"/>
              </a:rPr>
              <a:t> </a:t>
            </a:r>
            <a:r>
              <a:rPr lang="de-CH" sz="1600" dirty="0" err="1">
                <a:latin typeface="+mj-lt"/>
              </a:rPr>
              <a:t>považována</a:t>
            </a:r>
            <a:r>
              <a:rPr lang="de-CH" sz="1600" dirty="0">
                <a:latin typeface="+mj-lt"/>
              </a:rPr>
              <a:t> </a:t>
            </a:r>
            <a:r>
              <a:rPr lang="de-CH" sz="1600" dirty="0" err="1">
                <a:latin typeface="+mj-lt"/>
              </a:rPr>
              <a:t>za</a:t>
            </a:r>
            <a:r>
              <a:rPr lang="de-CH" sz="1600" dirty="0">
                <a:latin typeface="+mj-lt"/>
              </a:rPr>
              <a:t> </a:t>
            </a:r>
            <a:r>
              <a:rPr lang="de-CH" sz="1600" dirty="0" err="1">
                <a:latin typeface="+mj-lt"/>
              </a:rPr>
              <a:t>neschopnou</a:t>
            </a:r>
            <a:endParaRPr lang="cs-CZ" sz="1600" dirty="0">
              <a:latin typeface="+mj-lt"/>
            </a:endParaRPr>
          </a:p>
          <a:p>
            <a:pPr marL="285750" indent="-285750">
              <a:buFont typeface="Arial" panose="020B0604020202020204" pitchFamily="34" charset="0"/>
              <a:buChar char="•"/>
            </a:pPr>
            <a:r>
              <a:rPr lang="de-CH" sz="1600" b="1" dirty="0" err="1">
                <a:latin typeface="+mj-lt"/>
              </a:rPr>
              <a:t>Šlechta</a:t>
            </a:r>
            <a:r>
              <a:rPr lang="de-CH" sz="1600" b="1" dirty="0">
                <a:latin typeface="+mj-lt"/>
              </a:rPr>
              <a:t> </a:t>
            </a:r>
            <a:r>
              <a:rPr lang="de-CH" sz="1600" b="1" dirty="0" err="1">
                <a:latin typeface="+mj-lt"/>
              </a:rPr>
              <a:t>zakládá</a:t>
            </a:r>
            <a:r>
              <a:rPr lang="de-CH" sz="1600" b="1" dirty="0">
                <a:latin typeface="+mj-lt"/>
              </a:rPr>
              <a:t> </a:t>
            </a:r>
            <a:r>
              <a:rPr lang="de-CH" sz="1600" b="1" dirty="0" err="1">
                <a:latin typeface="+mj-lt"/>
              </a:rPr>
              <a:t>vlastní</a:t>
            </a:r>
            <a:r>
              <a:rPr lang="de-CH" sz="1600" b="1" dirty="0">
                <a:latin typeface="+mj-lt"/>
              </a:rPr>
              <a:t> </a:t>
            </a:r>
            <a:r>
              <a:rPr lang="cs-CZ" sz="1600" b="1" dirty="0">
                <a:latin typeface="+mj-lt"/>
              </a:rPr>
              <a:t>nepatrné </a:t>
            </a:r>
            <a:r>
              <a:rPr lang="de-CH" sz="1600" b="1" dirty="0" err="1">
                <a:latin typeface="+mj-lt"/>
              </a:rPr>
              <a:t>nástupnické</a:t>
            </a:r>
            <a:r>
              <a:rPr lang="de-CH" sz="1600" b="1" dirty="0">
                <a:latin typeface="+mj-lt"/>
              </a:rPr>
              <a:t> </a:t>
            </a:r>
            <a:r>
              <a:rPr lang="de-CH" sz="1600" b="1" dirty="0" err="1">
                <a:latin typeface="+mj-lt"/>
              </a:rPr>
              <a:t>státy</a:t>
            </a:r>
            <a:r>
              <a:rPr lang="de-CH" sz="1600" dirty="0">
                <a:latin typeface="+mj-lt"/>
              </a:rPr>
              <a:t>; </a:t>
            </a:r>
            <a:endParaRPr lang="cs-CZ" sz="1600" dirty="0">
              <a:latin typeface="+mj-lt"/>
            </a:endParaRPr>
          </a:p>
          <a:p>
            <a:r>
              <a:rPr lang="cs-CZ" sz="1600" dirty="0">
                <a:latin typeface="+mj-lt"/>
              </a:rPr>
              <a:t>     </a:t>
            </a:r>
            <a:r>
              <a:rPr lang="de-CH" sz="1600" dirty="0" err="1">
                <a:latin typeface="+mj-lt"/>
              </a:rPr>
              <a:t>říše</a:t>
            </a:r>
            <a:r>
              <a:rPr lang="de-CH" sz="1600" dirty="0">
                <a:latin typeface="+mj-lt"/>
              </a:rPr>
              <a:t> </a:t>
            </a:r>
            <a:r>
              <a:rPr lang="de-CH" sz="1600" dirty="0" err="1">
                <a:latin typeface="+mj-lt"/>
              </a:rPr>
              <a:t>Nikaia</a:t>
            </a:r>
            <a:r>
              <a:rPr lang="de-CH" sz="1600" dirty="0">
                <a:latin typeface="+mj-lt"/>
              </a:rPr>
              <a:t> (Theodor I.), </a:t>
            </a:r>
            <a:r>
              <a:rPr lang="de-CH" sz="1600" dirty="0" err="1">
                <a:latin typeface="+mj-lt"/>
              </a:rPr>
              <a:t>Trapezuntská</a:t>
            </a:r>
            <a:r>
              <a:rPr lang="de-CH" sz="1600" dirty="0">
                <a:latin typeface="+mj-lt"/>
              </a:rPr>
              <a:t> </a:t>
            </a:r>
            <a:r>
              <a:rPr lang="de-CH" sz="1600" dirty="0" err="1">
                <a:latin typeface="+mj-lt"/>
              </a:rPr>
              <a:t>říše</a:t>
            </a:r>
            <a:r>
              <a:rPr lang="cs-CZ" sz="1600" dirty="0">
                <a:latin typeface="+mj-lt"/>
              </a:rPr>
              <a:t>, </a:t>
            </a:r>
            <a:r>
              <a:rPr lang="de-CH" sz="1600" dirty="0" err="1">
                <a:latin typeface="+mj-lt"/>
              </a:rPr>
              <a:t>Epirský</a:t>
            </a:r>
            <a:r>
              <a:rPr lang="de-CH" sz="1600" dirty="0">
                <a:latin typeface="+mj-lt"/>
              </a:rPr>
              <a:t> </a:t>
            </a:r>
            <a:r>
              <a:rPr lang="de-CH" sz="1600" dirty="0" err="1">
                <a:latin typeface="+mj-lt"/>
              </a:rPr>
              <a:t>despotát</a:t>
            </a:r>
            <a:endParaRPr lang="cs-CZ" sz="1600" dirty="0">
              <a:latin typeface="+mj-lt"/>
            </a:endParaRPr>
          </a:p>
          <a:p>
            <a:pPr marL="285750" indent="-285750">
              <a:buFont typeface="Arial" panose="020B0604020202020204" pitchFamily="34" charset="0"/>
              <a:buChar char="•"/>
            </a:pPr>
            <a:r>
              <a:rPr lang="de-CH" sz="1600" b="1" dirty="0" err="1">
                <a:solidFill>
                  <a:schemeClr val="tx2">
                    <a:lumMod val="75000"/>
                  </a:schemeClr>
                </a:solidFill>
                <a:latin typeface="+mj-lt"/>
              </a:rPr>
              <a:t>Trvalé</a:t>
            </a:r>
            <a:r>
              <a:rPr lang="de-CH" sz="1600" b="1" dirty="0">
                <a:solidFill>
                  <a:schemeClr val="tx2">
                    <a:lumMod val="75000"/>
                  </a:schemeClr>
                </a:solidFill>
                <a:latin typeface="+mj-lt"/>
              </a:rPr>
              <a:t> </a:t>
            </a:r>
            <a:r>
              <a:rPr lang="de-CH" sz="1600" b="1" dirty="0" err="1">
                <a:solidFill>
                  <a:schemeClr val="tx2">
                    <a:lumMod val="75000"/>
                  </a:schemeClr>
                </a:solidFill>
                <a:latin typeface="+mj-lt"/>
              </a:rPr>
              <a:t>oslabení</a:t>
            </a:r>
            <a:r>
              <a:rPr lang="de-CH" sz="1600" b="1" dirty="0">
                <a:solidFill>
                  <a:schemeClr val="tx2">
                    <a:lumMod val="75000"/>
                  </a:schemeClr>
                </a:solidFill>
                <a:latin typeface="+mj-lt"/>
              </a:rPr>
              <a:t> </a:t>
            </a:r>
            <a:r>
              <a:rPr lang="de-CH" sz="1600" b="1" dirty="0" err="1">
                <a:solidFill>
                  <a:schemeClr val="tx2">
                    <a:lumMod val="75000"/>
                  </a:schemeClr>
                </a:solidFill>
                <a:latin typeface="+mj-lt"/>
              </a:rPr>
              <a:t>byzantské</a:t>
            </a:r>
            <a:r>
              <a:rPr lang="de-CH" sz="1600" b="1" dirty="0">
                <a:solidFill>
                  <a:schemeClr val="tx2">
                    <a:lumMod val="75000"/>
                  </a:schemeClr>
                </a:solidFill>
                <a:latin typeface="+mj-lt"/>
              </a:rPr>
              <a:t> </a:t>
            </a:r>
            <a:r>
              <a:rPr lang="de-CH" sz="1600" b="1" dirty="0" err="1">
                <a:solidFill>
                  <a:schemeClr val="tx2">
                    <a:lumMod val="75000"/>
                  </a:schemeClr>
                </a:solidFill>
                <a:latin typeface="+mj-lt"/>
              </a:rPr>
              <a:t>říše</a:t>
            </a:r>
            <a:r>
              <a:rPr lang="de-CH" sz="1600" b="1" dirty="0">
                <a:solidFill>
                  <a:schemeClr val="tx2">
                    <a:lumMod val="75000"/>
                  </a:schemeClr>
                </a:solidFill>
                <a:latin typeface="+mj-lt"/>
              </a:rPr>
              <a:t> </a:t>
            </a:r>
            <a:r>
              <a:rPr lang="de-CH" sz="1600" b="1" dirty="0" err="1">
                <a:solidFill>
                  <a:schemeClr val="tx2">
                    <a:lumMod val="75000"/>
                  </a:schemeClr>
                </a:solidFill>
                <a:latin typeface="+mj-lt"/>
              </a:rPr>
              <a:t>vůči</a:t>
            </a:r>
            <a:r>
              <a:rPr lang="de-CH" sz="1600" b="1" dirty="0">
                <a:solidFill>
                  <a:schemeClr val="tx2">
                    <a:lumMod val="75000"/>
                  </a:schemeClr>
                </a:solidFill>
                <a:latin typeface="+mj-lt"/>
              </a:rPr>
              <a:t> </a:t>
            </a:r>
            <a:r>
              <a:rPr lang="de-CH" sz="1600" b="1" dirty="0" err="1">
                <a:solidFill>
                  <a:schemeClr val="tx2">
                    <a:lumMod val="75000"/>
                  </a:schemeClr>
                </a:solidFill>
                <a:latin typeface="+mj-lt"/>
              </a:rPr>
              <a:t>Seldžukům</a:t>
            </a:r>
            <a:endParaRPr lang="cs-CZ" sz="1600" b="1" dirty="0">
              <a:solidFill>
                <a:schemeClr val="tx2">
                  <a:lumMod val="75000"/>
                </a:schemeClr>
              </a:solidFill>
              <a:latin typeface="+mj-lt"/>
            </a:endParaRPr>
          </a:p>
        </p:txBody>
      </p:sp>
      <p:pic>
        <p:nvPicPr>
          <p:cNvPr id="8" name="Grafik 7">
            <a:extLst>
              <a:ext uri="{FF2B5EF4-FFF2-40B4-BE49-F238E27FC236}">
                <a16:creationId xmlns:a16="http://schemas.microsoft.com/office/drawing/2014/main" id="{F13B4B2B-FF8A-20F0-5FA6-C95923B432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264" y="3663550"/>
            <a:ext cx="4459857" cy="3161969"/>
          </a:xfrm>
          <a:prstGeom prst="rect">
            <a:avLst/>
          </a:prstGeom>
        </p:spPr>
      </p:pic>
      <p:sp>
        <p:nvSpPr>
          <p:cNvPr id="9" name="Textfeld 12">
            <a:extLst>
              <a:ext uri="{FF2B5EF4-FFF2-40B4-BE49-F238E27FC236}">
                <a16:creationId xmlns:a16="http://schemas.microsoft.com/office/drawing/2014/main" id="{9D854A23-4356-6EFA-5755-991061DB884B}"/>
              </a:ext>
            </a:extLst>
          </p:cNvPr>
          <p:cNvSpPr txBox="1"/>
          <p:nvPr/>
        </p:nvSpPr>
        <p:spPr>
          <a:xfrm>
            <a:off x="4546121" y="3783093"/>
            <a:ext cx="1846053" cy="2893100"/>
          </a:xfrm>
          <a:prstGeom prst="rect">
            <a:avLst/>
          </a:prstGeom>
          <a:noFill/>
        </p:spPr>
        <p:txBody>
          <a:bodyPr wrap="square">
            <a:spAutoFit/>
          </a:bodyPr>
          <a:lstStyle/>
          <a:p>
            <a:r>
              <a:rPr lang="cs-CZ" sz="1400" b="1" dirty="0">
                <a:latin typeface="+mj-lt"/>
              </a:rPr>
              <a:t>Kvadriga, katedrála Svatého Marka</a:t>
            </a:r>
            <a:r>
              <a:rPr lang="de-CH" sz="1400" b="1" dirty="0">
                <a:latin typeface="+mj-lt"/>
              </a:rPr>
              <a:t> (</a:t>
            </a:r>
            <a:r>
              <a:rPr lang="de-CH" sz="1400" b="1" dirty="0" err="1">
                <a:latin typeface="+mj-lt"/>
              </a:rPr>
              <a:t>litý</a:t>
            </a:r>
            <a:r>
              <a:rPr lang="de-CH" sz="1400" b="1" dirty="0">
                <a:latin typeface="+mj-lt"/>
              </a:rPr>
              <a:t> </a:t>
            </a:r>
            <a:r>
              <a:rPr lang="de-CH" sz="1400" b="1" dirty="0" err="1">
                <a:latin typeface="+mj-lt"/>
              </a:rPr>
              <a:t>bronz</a:t>
            </a:r>
            <a:r>
              <a:rPr lang="de-CH" sz="1400" b="1" dirty="0">
                <a:latin typeface="+mj-lt"/>
              </a:rPr>
              <a:t>, 2./3. </a:t>
            </a:r>
            <a:r>
              <a:rPr lang="de-CH" sz="1400" b="1" dirty="0" err="1">
                <a:latin typeface="+mj-lt"/>
              </a:rPr>
              <a:t>století</a:t>
            </a:r>
            <a:r>
              <a:rPr lang="de-CH" sz="1400" b="1" dirty="0">
                <a:latin typeface="+mj-lt"/>
              </a:rPr>
              <a:t> n. l.) </a:t>
            </a:r>
            <a:r>
              <a:rPr lang="de-CH" sz="1400" b="1" dirty="0" err="1">
                <a:latin typeface="+mj-lt"/>
              </a:rPr>
              <a:t>pravděpodobně</a:t>
            </a:r>
            <a:r>
              <a:rPr lang="de-CH" sz="1400" b="1" dirty="0">
                <a:latin typeface="+mj-lt"/>
              </a:rPr>
              <a:t> </a:t>
            </a:r>
            <a:r>
              <a:rPr lang="de-CH" sz="1400" b="1" dirty="0" err="1">
                <a:latin typeface="+mj-lt"/>
              </a:rPr>
              <a:t>původně</a:t>
            </a:r>
            <a:r>
              <a:rPr lang="de-CH" sz="1400" b="1" dirty="0">
                <a:latin typeface="+mj-lt"/>
              </a:rPr>
              <a:t> </a:t>
            </a:r>
            <a:r>
              <a:rPr lang="de-CH" sz="1400" b="1" dirty="0" err="1">
                <a:latin typeface="+mj-lt"/>
              </a:rPr>
              <a:t>zdobila</a:t>
            </a:r>
            <a:r>
              <a:rPr lang="de-CH" sz="1400" b="1" dirty="0">
                <a:latin typeface="+mj-lt"/>
              </a:rPr>
              <a:t> </a:t>
            </a:r>
            <a:r>
              <a:rPr lang="de-CH" sz="1400" b="1" dirty="0" err="1">
                <a:latin typeface="+mj-lt"/>
              </a:rPr>
              <a:t>konstantinopolský</a:t>
            </a:r>
            <a:r>
              <a:rPr lang="de-CH" sz="1400" b="1" dirty="0">
                <a:latin typeface="+mj-lt"/>
              </a:rPr>
              <a:t> </a:t>
            </a:r>
            <a:r>
              <a:rPr lang="de-CH" sz="1400" b="1" dirty="0" err="1">
                <a:latin typeface="+mj-lt"/>
              </a:rPr>
              <a:t>hipodrom</a:t>
            </a:r>
            <a:r>
              <a:rPr lang="de-CH" sz="1400" b="1" dirty="0">
                <a:latin typeface="+mj-lt"/>
              </a:rPr>
              <a:t>. Do </a:t>
            </a:r>
            <a:r>
              <a:rPr lang="de-CH" sz="1400" b="1" dirty="0" err="1">
                <a:latin typeface="+mj-lt"/>
              </a:rPr>
              <a:t>roku</a:t>
            </a:r>
            <a:r>
              <a:rPr lang="de-CH" sz="1400" b="1" dirty="0">
                <a:latin typeface="+mj-lt"/>
              </a:rPr>
              <a:t> 1977 </a:t>
            </a:r>
            <a:r>
              <a:rPr lang="de-CH" sz="1400" b="1" dirty="0" err="1">
                <a:latin typeface="+mj-lt"/>
              </a:rPr>
              <a:t>byli</a:t>
            </a:r>
            <a:r>
              <a:rPr lang="de-CH" sz="1400" b="1" dirty="0">
                <a:latin typeface="+mj-lt"/>
              </a:rPr>
              <a:t> </a:t>
            </a:r>
            <a:r>
              <a:rPr lang="de-CH" sz="1400" b="1" dirty="0" err="1">
                <a:latin typeface="+mj-lt"/>
              </a:rPr>
              <a:t>bronzoví</a:t>
            </a:r>
            <a:r>
              <a:rPr lang="de-CH" sz="1400" b="1" dirty="0">
                <a:latin typeface="+mj-lt"/>
              </a:rPr>
              <a:t> </a:t>
            </a:r>
            <a:r>
              <a:rPr lang="de-CH" sz="1400" b="1" dirty="0" err="1">
                <a:latin typeface="+mj-lt"/>
              </a:rPr>
              <a:t>koně</a:t>
            </a:r>
            <a:r>
              <a:rPr lang="de-CH" sz="1400" b="1" dirty="0">
                <a:latin typeface="+mj-lt"/>
              </a:rPr>
              <a:t> </a:t>
            </a:r>
            <a:r>
              <a:rPr lang="de-CH" sz="1400" b="1" dirty="0" err="1">
                <a:latin typeface="+mj-lt"/>
              </a:rPr>
              <a:t>vystaveni</a:t>
            </a:r>
            <a:r>
              <a:rPr lang="de-CH" sz="1400" b="1" dirty="0">
                <a:latin typeface="+mj-lt"/>
              </a:rPr>
              <a:t> na </a:t>
            </a:r>
            <a:r>
              <a:rPr lang="de-CH" sz="1400" b="1" dirty="0" err="1">
                <a:latin typeface="+mj-lt"/>
              </a:rPr>
              <a:t>lodžii</a:t>
            </a:r>
            <a:r>
              <a:rPr lang="de-CH" sz="1400" b="1" dirty="0">
                <a:latin typeface="+mj-lt"/>
              </a:rPr>
              <a:t> </a:t>
            </a:r>
            <a:r>
              <a:rPr lang="de-CH" sz="1400" b="1" dirty="0" err="1">
                <a:latin typeface="+mj-lt"/>
              </a:rPr>
              <a:t>katedrály</a:t>
            </a:r>
            <a:r>
              <a:rPr lang="de-CH" sz="1400" b="1" dirty="0">
                <a:latin typeface="+mj-lt"/>
              </a:rPr>
              <a:t>, </a:t>
            </a:r>
            <a:r>
              <a:rPr lang="cs-CZ" sz="1400" b="1" dirty="0">
                <a:latin typeface="+mj-lt"/>
              </a:rPr>
              <a:t>dnešní bronz je kopie</a:t>
            </a:r>
            <a:endParaRPr lang="de-CH" sz="1400" b="1" dirty="0">
              <a:latin typeface="+mj-lt"/>
            </a:endParaRPr>
          </a:p>
        </p:txBody>
      </p:sp>
      <p:pic>
        <p:nvPicPr>
          <p:cNvPr id="10" name="Grafik 11">
            <a:extLst>
              <a:ext uri="{FF2B5EF4-FFF2-40B4-BE49-F238E27FC236}">
                <a16:creationId xmlns:a16="http://schemas.microsoft.com/office/drawing/2014/main" id="{CDFD4482-ADBB-38BC-3B6D-0946B57ADC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1788" y="2976859"/>
            <a:ext cx="5924198" cy="3699333"/>
          </a:xfrm>
          <a:prstGeom prst="rect">
            <a:avLst/>
          </a:prstGeom>
        </p:spPr>
      </p:pic>
      <p:sp>
        <p:nvSpPr>
          <p:cNvPr id="2" name="Obdélník 1"/>
          <p:cNvSpPr/>
          <p:nvPr/>
        </p:nvSpPr>
        <p:spPr>
          <a:xfrm>
            <a:off x="8620757" y="395603"/>
            <a:ext cx="3520117" cy="2462213"/>
          </a:xfrm>
          <a:prstGeom prst="rect">
            <a:avLst/>
          </a:prstGeom>
        </p:spPr>
        <p:txBody>
          <a:bodyPr wrap="square">
            <a:spAutoFit/>
          </a:bodyPr>
          <a:lstStyle/>
          <a:p>
            <a:r>
              <a:rPr lang="cs-CZ" sz="1400" b="1" dirty="0">
                <a:latin typeface="+mn-lt"/>
              </a:rPr>
              <a:t>Pala </a:t>
            </a:r>
            <a:r>
              <a:rPr lang="cs-CZ" sz="1400" b="1" dirty="0" err="1">
                <a:latin typeface="+mn-lt"/>
              </a:rPr>
              <a:t>d'Oro</a:t>
            </a:r>
            <a:r>
              <a:rPr lang="cs-CZ" sz="1400" b="1" dirty="0">
                <a:latin typeface="+mn-lt"/>
              </a:rPr>
              <a:t>: kradené umění z roku 1204 (San Marco, Benátky). Dílo bylo nejméně na jednom místě přepracováno. Dóže </a:t>
            </a:r>
            <a:r>
              <a:rPr lang="cs-CZ" sz="1400" b="1" dirty="0" err="1">
                <a:latin typeface="+mn-lt"/>
              </a:rPr>
              <a:t>Ordelafo</a:t>
            </a:r>
            <a:r>
              <a:rPr lang="cs-CZ" sz="1400" b="1" dirty="0">
                <a:latin typeface="+mn-lt"/>
              </a:rPr>
              <a:t> </a:t>
            </a:r>
            <a:r>
              <a:rPr lang="cs-CZ" sz="1400" b="1" dirty="0" err="1">
                <a:latin typeface="+mn-lt"/>
              </a:rPr>
              <a:t>Faliero</a:t>
            </a:r>
            <a:r>
              <a:rPr lang="cs-CZ" sz="1400" b="1" dirty="0">
                <a:latin typeface="+mn-lt"/>
              </a:rPr>
              <a:t> je zobrazen dole uprostřed pod </a:t>
            </a:r>
            <a:r>
              <a:rPr lang="cs-CZ" sz="1400" b="1" dirty="0" err="1">
                <a:latin typeface="+mn-lt"/>
              </a:rPr>
              <a:t>Pantokratorem</a:t>
            </a:r>
            <a:r>
              <a:rPr lang="cs-CZ" sz="1400" b="1" dirty="0">
                <a:latin typeface="+mn-lt"/>
              </a:rPr>
              <a:t>. Předpokládá se, že současný obraz dóžete je původním zobrazením císaře Jana </a:t>
            </a:r>
            <a:r>
              <a:rPr lang="cs-CZ" sz="1400" b="1" dirty="0" err="1">
                <a:latin typeface="+mn-lt"/>
              </a:rPr>
              <a:t>Komnena</a:t>
            </a:r>
            <a:r>
              <a:rPr lang="cs-CZ" sz="1400" b="1" dirty="0">
                <a:latin typeface="+mn-lt"/>
              </a:rPr>
              <a:t>. Tato revize proběhla pravděpodobně kolem roku 1209, aby dóže získal císařskou podobu</a:t>
            </a:r>
            <a:r>
              <a:rPr lang="cs-CZ" sz="1400" dirty="0"/>
              <a:t>.</a:t>
            </a:r>
          </a:p>
        </p:txBody>
      </p:sp>
    </p:spTree>
    <p:extLst>
      <p:ext uri="{BB962C8B-B14F-4D97-AF65-F5344CB8AC3E}">
        <p14:creationId xmlns:p14="http://schemas.microsoft.com/office/powerpoint/2010/main" val="21725841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hteck 2"/>
          <p:cNvSpPr/>
          <p:nvPr/>
        </p:nvSpPr>
        <p:spPr>
          <a:xfrm>
            <a:off x="166237" y="26271"/>
            <a:ext cx="10444253" cy="738664"/>
          </a:xfrm>
          <a:prstGeom prst="rect">
            <a:avLst/>
          </a:prstGeom>
        </p:spPr>
        <p:txBody>
          <a:bodyPr wrap="square">
            <a:spAutoFit/>
          </a:bodyPr>
          <a:lstStyle/>
          <a:p>
            <a:r>
              <a:rPr lang="cs-CZ" b="1" dirty="0">
                <a:solidFill>
                  <a:schemeClr val="tx2">
                    <a:lumMod val="50000"/>
                  </a:schemeClr>
                </a:solidFill>
                <a:latin typeface="+mn-lt"/>
              </a:rPr>
              <a:t>IV. Dohra roku 1204: Jak opelichat bratra?</a:t>
            </a:r>
          </a:p>
          <a:p>
            <a:r>
              <a:rPr lang="cs-CZ" sz="1800" b="1" dirty="0">
                <a:solidFill>
                  <a:srgbClr val="0070C0"/>
                </a:solidFill>
                <a:latin typeface="+mn-lt"/>
              </a:rPr>
              <a:t>Drancování Konstantinopole křižáckými vojsky – očité svědectví</a:t>
            </a:r>
          </a:p>
        </p:txBody>
      </p:sp>
      <p:sp>
        <p:nvSpPr>
          <p:cNvPr id="11" name="Textfeld 3">
            <a:extLst>
              <a:ext uri="{FF2B5EF4-FFF2-40B4-BE49-F238E27FC236}">
                <a16:creationId xmlns:a16="http://schemas.microsoft.com/office/drawing/2014/main" id="{3B13E99F-3E34-39C2-C26E-5A92347AC810}"/>
              </a:ext>
            </a:extLst>
          </p:cNvPr>
          <p:cNvSpPr txBox="1"/>
          <p:nvPr/>
        </p:nvSpPr>
        <p:spPr>
          <a:xfrm>
            <a:off x="2799165" y="1350379"/>
            <a:ext cx="8766302" cy="830997"/>
          </a:xfrm>
          <a:prstGeom prst="rect">
            <a:avLst/>
          </a:prstGeom>
          <a:solidFill>
            <a:schemeClr val="accent4">
              <a:lumMod val="20000"/>
              <a:lumOff val="80000"/>
            </a:schemeClr>
          </a:solidFill>
        </p:spPr>
        <p:txBody>
          <a:bodyPr wrap="square">
            <a:spAutoFit/>
          </a:bodyPr>
          <a:lstStyle/>
          <a:p>
            <a:pPr marL="285750" indent="-285750">
              <a:buFont typeface="Arial" panose="020B0604020202020204" pitchFamily="34" charset="0"/>
              <a:buChar char="•"/>
            </a:pPr>
            <a:r>
              <a:rPr lang="de-CH" sz="1600" dirty="0" err="1">
                <a:latin typeface="+mn-lt"/>
              </a:rPr>
              <a:t>francouzský</a:t>
            </a:r>
            <a:r>
              <a:rPr lang="de-CH" sz="1600" dirty="0">
                <a:latin typeface="+mn-lt"/>
              </a:rPr>
              <a:t> </a:t>
            </a:r>
            <a:r>
              <a:rPr lang="de-CH" sz="1600" dirty="0" err="1">
                <a:latin typeface="+mn-lt"/>
              </a:rPr>
              <a:t>rytíř</a:t>
            </a:r>
            <a:r>
              <a:rPr lang="de-CH" sz="1600" dirty="0">
                <a:latin typeface="+mn-lt"/>
              </a:rPr>
              <a:t> a </a:t>
            </a:r>
            <a:r>
              <a:rPr lang="de-CH" sz="1600" dirty="0" err="1">
                <a:latin typeface="+mn-lt"/>
              </a:rPr>
              <a:t>historik</a:t>
            </a:r>
            <a:r>
              <a:rPr lang="de-CH" sz="1600" dirty="0">
                <a:latin typeface="+mn-lt"/>
              </a:rPr>
              <a:t>, </a:t>
            </a:r>
            <a:r>
              <a:rPr lang="cs-CZ" sz="1600" dirty="0">
                <a:latin typeface="+mn-lt"/>
              </a:rPr>
              <a:t>účastník </a:t>
            </a:r>
            <a:r>
              <a:rPr lang="de-CH" sz="1600" dirty="0" err="1">
                <a:latin typeface="+mn-lt"/>
              </a:rPr>
              <a:t>čtvrté</a:t>
            </a:r>
            <a:r>
              <a:rPr lang="de-CH" sz="1600" dirty="0">
                <a:latin typeface="+mn-lt"/>
              </a:rPr>
              <a:t> </a:t>
            </a:r>
            <a:r>
              <a:rPr lang="de-CH" sz="1600" dirty="0" err="1">
                <a:latin typeface="+mn-lt"/>
              </a:rPr>
              <a:t>křížové</a:t>
            </a:r>
            <a:r>
              <a:rPr lang="de-CH" sz="1600" dirty="0">
                <a:latin typeface="+mn-lt"/>
              </a:rPr>
              <a:t> </a:t>
            </a:r>
            <a:r>
              <a:rPr lang="de-CH" sz="1600" dirty="0" err="1">
                <a:latin typeface="+mn-lt"/>
              </a:rPr>
              <a:t>výpravy</a:t>
            </a:r>
            <a:r>
              <a:rPr lang="de-CH" sz="1600" dirty="0">
                <a:latin typeface="+mn-lt"/>
              </a:rPr>
              <a:t> </a:t>
            </a:r>
            <a:r>
              <a:rPr lang="cs-CZ" sz="1600" dirty="0" err="1">
                <a:latin typeface="+mn-lt"/>
              </a:rPr>
              <a:t>napíš</a:t>
            </a:r>
            <a:r>
              <a:rPr lang="cs-CZ" sz="1600" dirty="0">
                <a:latin typeface="+mn-lt"/>
              </a:rPr>
              <a:t> o ní kroniku </a:t>
            </a:r>
          </a:p>
          <a:p>
            <a:pPr marL="285750" indent="-285750">
              <a:buFont typeface="Arial" panose="020B0604020202020204" pitchFamily="34" charset="0"/>
              <a:buChar char="•"/>
            </a:pPr>
            <a:r>
              <a:rPr lang="de-CH" sz="1600" dirty="0">
                <a:latin typeface="+mn-lt"/>
              </a:rPr>
              <a:t>Je </a:t>
            </a:r>
            <a:r>
              <a:rPr lang="de-CH" sz="1600" dirty="0" err="1">
                <a:latin typeface="+mn-lt"/>
              </a:rPr>
              <a:t>považován</a:t>
            </a:r>
            <a:r>
              <a:rPr lang="de-CH" sz="1600" dirty="0">
                <a:latin typeface="+mn-lt"/>
              </a:rPr>
              <a:t> </a:t>
            </a:r>
            <a:r>
              <a:rPr lang="de-CH" sz="1600" dirty="0" err="1">
                <a:latin typeface="+mn-lt"/>
              </a:rPr>
              <a:t>za</a:t>
            </a:r>
            <a:r>
              <a:rPr lang="de-CH" sz="1600" dirty="0">
                <a:latin typeface="+mn-lt"/>
              </a:rPr>
              <a:t> </a:t>
            </a:r>
            <a:r>
              <a:rPr lang="de-CH" sz="1600" dirty="0" err="1">
                <a:latin typeface="+mn-lt"/>
              </a:rPr>
              <a:t>jednoho</a:t>
            </a:r>
            <a:r>
              <a:rPr lang="de-CH" sz="1600" dirty="0">
                <a:latin typeface="+mn-lt"/>
              </a:rPr>
              <a:t> z </a:t>
            </a:r>
            <a:r>
              <a:rPr lang="de-CH" sz="1600" dirty="0" err="1">
                <a:latin typeface="+mn-lt"/>
              </a:rPr>
              <a:t>nejvýznamnějších</a:t>
            </a:r>
            <a:r>
              <a:rPr lang="de-CH" sz="1600" dirty="0">
                <a:latin typeface="+mn-lt"/>
              </a:rPr>
              <a:t> </a:t>
            </a:r>
            <a:r>
              <a:rPr lang="de-CH" sz="1600" dirty="0" err="1">
                <a:latin typeface="+mn-lt"/>
              </a:rPr>
              <a:t>historiků</a:t>
            </a:r>
            <a:r>
              <a:rPr lang="de-CH" sz="1600" dirty="0">
                <a:latin typeface="+mn-lt"/>
              </a:rPr>
              <a:t> </a:t>
            </a:r>
            <a:r>
              <a:rPr lang="de-CH" sz="1600" dirty="0" err="1">
                <a:latin typeface="+mn-lt"/>
              </a:rPr>
              <a:t>tohoto</a:t>
            </a:r>
            <a:r>
              <a:rPr lang="de-CH" sz="1600" dirty="0">
                <a:latin typeface="+mn-lt"/>
              </a:rPr>
              <a:t> </a:t>
            </a:r>
            <a:r>
              <a:rPr lang="de-CH" sz="1600" dirty="0" err="1">
                <a:latin typeface="+mn-lt"/>
              </a:rPr>
              <a:t>období</a:t>
            </a:r>
            <a:r>
              <a:rPr lang="cs-CZ" sz="1600" dirty="0">
                <a:latin typeface="+mn-lt"/>
              </a:rPr>
              <a:t> (vedle Roberta z </a:t>
            </a:r>
            <a:r>
              <a:rPr lang="cs-CZ" sz="1600" dirty="0" err="1">
                <a:latin typeface="+mn-lt"/>
              </a:rPr>
              <a:t>Clari</a:t>
            </a:r>
            <a:r>
              <a:rPr lang="cs-CZ" sz="1600" dirty="0">
                <a:latin typeface="+mn-lt"/>
              </a:rPr>
              <a:t>)</a:t>
            </a:r>
            <a:endParaRPr lang="de-CH" sz="1600" dirty="0">
              <a:latin typeface="+mn-lt"/>
            </a:endParaRPr>
          </a:p>
        </p:txBody>
      </p:sp>
      <p:sp>
        <p:nvSpPr>
          <p:cNvPr id="12" name="Rechteck 2"/>
          <p:cNvSpPr/>
          <p:nvPr/>
        </p:nvSpPr>
        <p:spPr>
          <a:xfrm>
            <a:off x="2799165" y="3213394"/>
            <a:ext cx="8766302" cy="3293209"/>
          </a:xfrm>
          <a:prstGeom prst="rect">
            <a:avLst/>
          </a:prstGeom>
          <a:solidFill>
            <a:srgbClr val="CCECFF"/>
          </a:solidFill>
        </p:spPr>
        <p:txBody>
          <a:bodyPr wrap="square">
            <a:spAutoFit/>
          </a:bodyPr>
          <a:lstStyle/>
          <a:p>
            <a:r>
              <a:rPr lang="cs-CZ" sz="1600" b="1" i="1" dirty="0">
                <a:latin typeface="+mn-lt"/>
              </a:rPr>
              <a:t>Kap. 65: Dobití Konstantinopole (12. dubna 1204)</a:t>
            </a:r>
          </a:p>
          <a:p>
            <a:endParaRPr lang="cs-CZ" sz="1600" b="1" i="1" dirty="0">
              <a:latin typeface="+mn-lt"/>
            </a:endParaRPr>
          </a:p>
          <a:p>
            <a:r>
              <a:rPr lang="cs-CZ" sz="1600" b="1" i="1" dirty="0">
                <a:latin typeface="+mn-lt"/>
              </a:rPr>
              <a:t> </a:t>
            </a:r>
            <a:r>
              <a:rPr lang="de-AT" sz="1600" b="1" i="1" dirty="0" err="1">
                <a:latin typeface="+mn-lt"/>
              </a:rPr>
              <a:t>Ve</a:t>
            </a:r>
            <a:r>
              <a:rPr lang="de-AT" sz="1600" b="1" i="1" dirty="0">
                <a:latin typeface="+mn-lt"/>
              </a:rPr>
              <a:t> </a:t>
            </a:r>
            <a:r>
              <a:rPr lang="de-AT" sz="1600" b="1" i="1" dirty="0" err="1">
                <a:latin typeface="+mn-lt"/>
              </a:rPr>
              <a:t>stejné</a:t>
            </a:r>
            <a:r>
              <a:rPr lang="de-AT" sz="1600" b="1" i="1" dirty="0">
                <a:latin typeface="+mn-lt"/>
              </a:rPr>
              <a:t> </a:t>
            </a:r>
            <a:r>
              <a:rPr lang="de-AT" sz="1600" b="1" i="1" dirty="0" err="1">
                <a:latin typeface="+mn-lt"/>
              </a:rPr>
              <a:t>době</a:t>
            </a:r>
            <a:r>
              <a:rPr lang="de-AT" sz="1600" b="1" i="1" dirty="0">
                <a:latin typeface="+mn-lt"/>
              </a:rPr>
              <a:t>, </a:t>
            </a:r>
            <a:r>
              <a:rPr lang="de-AT" sz="1600" b="1" i="1" dirty="0" err="1">
                <a:latin typeface="+mn-lt"/>
              </a:rPr>
              <a:t>kdy</a:t>
            </a:r>
            <a:r>
              <a:rPr lang="de-AT" sz="1600" b="1" i="1" dirty="0">
                <a:latin typeface="+mn-lt"/>
              </a:rPr>
              <a:t> </a:t>
            </a:r>
            <a:r>
              <a:rPr lang="de-AT" sz="1600" b="1" i="1" dirty="0" err="1">
                <a:latin typeface="+mn-lt"/>
              </a:rPr>
              <a:t>byl</a:t>
            </a:r>
            <a:r>
              <a:rPr lang="de-AT" sz="1600" b="1" i="1" dirty="0">
                <a:latin typeface="+mn-lt"/>
              </a:rPr>
              <a:t> </a:t>
            </a:r>
            <a:r>
              <a:rPr lang="de-AT" sz="1600" b="1" i="1" dirty="0" err="1">
                <a:latin typeface="+mn-lt"/>
              </a:rPr>
              <a:t>tento</a:t>
            </a:r>
            <a:r>
              <a:rPr lang="de-AT" sz="1600" b="1" i="1" dirty="0">
                <a:latin typeface="+mn-lt"/>
              </a:rPr>
              <a:t> </a:t>
            </a:r>
            <a:r>
              <a:rPr lang="de-AT" sz="1600" b="1" i="1" dirty="0" err="1">
                <a:latin typeface="+mn-lt"/>
              </a:rPr>
              <a:t>palác</a:t>
            </a:r>
            <a:r>
              <a:rPr lang="de-AT" sz="1600" b="1" i="1" dirty="0">
                <a:latin typeface="+mn-lt"/>
              </a:rPr>
              <a:t> </a:t>
            </a:r>
            <a:r>
              <a:rPr lang="de-AT" sz="1600" b="1" i="1" dirty="0" err="1">
                <a:latin typeface="+mn-lt"/>
              </a:rPr>
              <a:t>odevzdán</a:t>
            </a:r>
            <a:r>
              <a:rPr lang="de-AT" sz="1600" b="1" i="1" dirty="0">
                <a:latin typeface="+mn-lt"/>
              </a:rPr>
              <a:t> </a:t>
            </a:r>
            <a:r>
              <a:rPr lang="de-AT" sz="1600" b="1" i="1" dirty="0" err="1">
                <a:latin typeface="+mn-lt"/>
              </a:rPr>
              <a:t>markýzi</a:t>
            </a:r>
            <a:r>
              <a:rPr lang="de-AT" sz="1600" b="1" i="1" dirty="0">
                <a:latin typeface="+mn-lt"/>
              </a:rPr>
              <a:t> </a:t>
            </a:r>
            <a:r>
              <a:rPr lang="de-AT" sz="1600" b="1" i="1" dirty="0" err="1">
                <a:latin typeface="+mn-lt"/>
              </a:rPr>
              <a:t>Bonifácovi</a:t>
            </a:r>
            <a:r>
              <a:rPr lang="de-AT" sz="1600" b="1" i="1" dirty="0">
                <a:latin typeface="+mn-lt"/>
              </a:rPr>
              <a:t> z </a:t>
            </a:r>
            <a:r>
              <a:rPr lang="de-AT" sz="1600" b="1" i="1" dirty="0" err="1">
                <a:latin typeface="+mn-lt"/>
              </a:rPr>
              <a:t>Montferratu</a:t>
            </a:r>
            <a:r>
              <a:rPr lang="de-AT" sz="1600" b="1" i="1" dirty="0">
                <a:latin typeface="+mn-lt"/>
              </a:rPr>
              <a:t>, se </a:t>
            </a:r>
            <a:r>
              <a:rPr lang="de-AT" sz="1600" b="1" i="1" dirty="0" err="1">
                <a:latin typeface="+mn-lt"/>
              </a:rPr>
              <a:t>Jindřichovi</a:t>
            </a:r>
            <a:r>
              <a:rPr lang="de-AT" sz="1600" b="1" i="1" dirty="0">
                <a:latin typeface="+mn-lt"/>
              </a:rPr>
              <a:t>, </a:t>
            </a:r>
            <a:r>
              <a:rPr lang="de-AT" sz="1600" b="1" i="1" dirty="0" err="1">
                <a:latin typeface="+mn-lt"/>
              </a:rPr>
              <a:t>bratr</a:t>
            </a:r>
            <a:r>
              <a:rPr lang="cs-CZ" sz="1600" b="1" i="1" dirty="0" err="1">
                <a:latin typeface="+mn-lt"/>
              </a:rPr>
              <a:t>ovi</a:t>
            </a:r>
            <a:r>
              <a:rPr lang="de-AT" sz="1600" b="1" i="1" dirty="0">
                <a:latin typeface="+mn-lt"/>
              </a:rPr>
              <a:t> </a:t>
            </a:r>
            <a:r>
              <a:rPr lang="de-AT" sz="1600" b="1" i="1" dirty="0" err="1">
                <a:latin typeface="+mn-lt"/>
              </a:rPr>
              <a:t>hraběte</a:t>
            </a:r>
            <a:r>
              <a:rPr lang="de-AT" sz="1600" b="1" i="1" dirty="0">
                <a:latin typeface="+mn-lt"/>
              </a:rPr>
              <a:t> Bald</a:t>
            </a:r>
            <a:r>
              <a:rPr lang="cs-CZ" sz="1600" b="1" i="1" dirty="0" err="1">
                <a:latin typeface="+mn-lt"/>
              </a:rPr>
              <a:t>uina</a:t>
            </a:r>
            <a:r>
              <a:rPr lang="cs-CZ" sz="1600" b="1" i="1" dirty="0">
                <a:latin typeface="+mn-lt"/>
              </a:rPr>
              <a:t> </a:t>
            </a:r>
            <a:r>
              <a:rPr lang="de-AT" sz="1600" b="1" i="1" dirty="0" err="1">
                <a:latin typeface="+mn-lt"/>
              </a:rPr>
              <a:t>Flanderského</a:t>
            </a:r>
            <a:r>
              <a:rPr lang="de-AT" sz="1600" b="1" i="1" dirty="0">
                <a:latin typeface="+mn-lt"/>
              </a:rPr>
              <a:t>, </a:t>
            </a:r>
            <a:r>
              <a:rPr lang="de-AT" sz="1600" b="1" i="1" dirty="0" err="1">
                <a:latin typeface="+mn-lt"/>
              </a:rPr>
              <a:t>odevzdal</a:t>
            </a:r>
            <a:r>
              <a:rPr lang="de-AT" sz="1600" b="1" i="1" dirty="0">
                <a:latin typeface="+mn-lt"/>
              </a:rPr>
              <a:t> i </a:t>
            </a:r>
            <a:r>
              <a:rPr lang="de-AT" sz="1600" b="1" i="1" dirty="0" err="1">
                <a:latin typeface="+mn-lt"/>
              </a:rPr>
              <a:t>palác</a:t>
            </a:r>
            <a:r>
              <a:rPr lang="de-AT" sz="1600" b="1" i="1" dirty="0">
                <a:latin typeface="+mn-lt"/>
              </a:rPr>
              <a:t> </a:t>
            </a:r>
            <a:r>
              <a:rPr lang="de-AT" sz="1600" b="1" i="1" dirty="0" err="1">
                <a:latin typeface="+mn-lt"/>
              </a:rPr>
              <a:t>Blachernae</a:t>
            </a:r>
            <a:r>
              <a:rPr lang="de-AT" sz="1600" b="1" i="1" dirty="0">
                <a:latin typeface="+mn-lt"/>
              </a:rPr>
              <a:t>, a </a:t>
            </a:r>
            <a:r>
              <a:rPr lang="de-AT" sz="1600" b="1" i="1" dirty="0" err="1">
                <a:latin typeface="+mn-lt"/>
              </a:rPr>
              <a:t>to</a:t>
            </a:r>
            <a:r>
              <a:rPr lang="de-AT" sz="1600" b="1" i="1" dirty="0">
                <a:latin typeface="+mn-lt"/>
              </a:rPr>
              <a:t> </a:t>
            </a:r>
            <a:r>
              <a:rPr lang="de-AT" sz="1600" b="1" i="1" dirty="0" err="1">
                <a:latin typeface="+mn-lt"/>
              </a:rPr>
              <a:t>pod</a:t>
            </a:r>
            <a:r>
              <a:rPr lang="de-AT" sz="1600" b="1" i="1" dirty="0">
                <a:latin typeface="+mn-lt"/>
              </a:rPr>
              <a:t> </a:t>
            </a:r>
            <a:r>
              <a:rPr lang="de-AT" sz="1600" b="1" i="1" dirty="0" err="1">
                <a:latin typeface="+mn-lt"/>
              </a:rPr>
              <a:t>podmínkou</a:t>
            </a:r>
            <a:r>
              <a:rPr lang="de-AT" sz="1600" b="1" i="1" dirty="0">
                <a:latin typeface="+mn-lt"/>
              </a:rPr>
              <a:t>, </a:t>
            </a:r>
            <a:r>
              <a:rPr lang="de-AT" sz="1600" b="1" i="1" dirty="0" err="1">
                <a:latin typeface="+mn-lt"/>
              </a:rPr>
              <a:t>že</a:t>
            </a:r>
            <a:r>
              <a:rPr lang="de-AT" sz="1600" b="1" i="1" dirty="0">
                <a:latin typeface="+mn-lt"/>
              </a:rPr>
              <a:t> </a:t>
            </a:r>
            <a:r>
              <a:rPr lang="cs-CZ" sz="1600" b="1" i="1" dirty="0">
                <a:latin typeface="+mn-lt"/>
              </a:rPr>
              <a:t>všem</a:t>
            </a:r>
            <a:r>
              <a:rPr lang="de-AT" sz="1600" b="1" i="1" dirty="0">
                <a:latin typeface="+mn-lt"/>
              </a:rPr>
              <a:t>, </a:t>
            </a:r>
            <a:r>
              <a:rPr lang="cs-CZ" sz="1600" b="1" i="1" dirty="0">
                <a:latin typeface="+mn-lt"/>
              </a:rPr>
              <a:t>kteří s v něm </a:t>
            </a:r>
            <a:r>
              <a:rPr lang="cs-CZ" sz="1600" b="1" i="1" dirty="0" err="1">
                <a:latin typeface="+mn-lt"/>
              </a:rPr>
              <a:t>zkrývaly</a:t>
            </a:r>
            <a:r>
              <a:rPr lang="de-AT" sz="1600" b="1" i="1" dirty="0">
                <a:latin typeface="+mn-lt"/>
              </a:rPr>
              <a:t>, </a:t>
            </a:r>
            <a:r>
              <a:rPr lang="de-AT" sz="1600" b="1" i="1" dirty="0" err="1">
                <a:latin typeface="+mn-lt"/>
              </a:rPr>
              <a:t>nebude</a:t>
            </a:r>
            <a:r>
              <a:rPr lang="de-AT" sz="1600" b="1" i="1" dirty="0">
                <a:latin typeface="+mn-lt"/>
              </a:rPr>
              <a:t> </a:t>
            </a:r>
            <a:r>
              <a:rPr lang="de-AT" sz="1600" b="1" i="1" dirty="0" err="1">
                <a:latin typeface="+mn-lt"/>
              </a:rPr>
              <a:t>ublíženo</a:t>
            </a:r>
            <a:r>
              <a:rPr lang="de-AT" sz="1600" b="1" i="1" dirty="0">
                <a:latin typeface="+mn-lt"/>
              </a:rPr>
              <a:t>. </a:t>
            </a:r>
            <a:r>
              <a:rPr lang="cs-CZ" sz="1600" b="1" i="1" dirty="0">
                <a:latin typeface="+mn-lt"/>
              </a:rPr>
              <a:t>N</a:t>
            </a:r>
            <a:r>
              <a:rPr lang="de-AT" sz="1600" b="1" i="1" dirty="0" err="1">
                <a:latin typeface="+mn-lt"/>
              </a:rPr>
              <a:t>ašlo</a:t>
            </a:r>
            <a:r>
              <a:rPr lang="de-AT" sz="1600" b="1" i="1" dirty="0">
                <a:latin typeface="+mn-lt"/>
              </a:rPr>
              <a:t> </a:t>
            </a:r>
            <a:r>
              <a:rPr lang="cs-CZ" sz="1600" b="1" i="1" dirty="0">
                <a:latin typeface="+mn-lt"/>
              </a:rPr>
              <a:t>se tam </a:t>
            </a:r>
            <a:r>
              <a:rPr lang="de-AT" sz="1600" b="1" i="1" dirty="0" err="1">
                <a:latin typeface="+mn-lt"/>
              </a:rPr>
              <a:t>mnoho</a:t>
            </a:r>
            <a:r>
              <a:rPr lang="de-AT" sz="1600" b="1" i="1" dirty="0">
                <a:latin typeface="+mn-lt"/>
              </a:rPr>
              <a:t> </a:t>
            </a:r>
            <a:r>
              <a:rPr lang="de-AT" sz="1600" b="1" i="1" dirty="0" err="1">
                <a:latin typeface="+mn-lt"/>
              </a:rPr>
              <a:t>pokladů</a:t>
            </a:r>
            <a:r>
              <a:rPr lang="de-AT" sz="1600" b="1" i="1" dirty="0">
                <a:latin typeface="+mn-lt"/>
              </a:rPr>
              <a:t>, ne </a:t>
            </a:r>
            <a:r>
              <a:rPr lang="de-AT" sz="1600" b="1" i="1" dirty="0" err="1">
                <a:latin typeface="+mn-lt"/>
              </a:rPr>
              <a:t>méně</a:t>
            </a:r>
            <a:r>
              <a:rPr lang="de-AT" sz="1600" b="1" i="1" dirty="0">
                <a:latin typeface="+mn-lt"/>
              </a:rPr>
              <a:t> </a:t>
            </a:r>
            <a:r>
              <a:rPr lang="de-AT" sz="1600" b="1" i="1" dirty="0" err="1">
                <a:latin typeface="+mn-lt"/>
              </a:rPr>
              <a:t>než</a:t>
            </a:r>
            <a:r>
              <a:rPr lang="de-AT" sz="1600" b="1" i="1" dirty="0">
                <a:latin typeface="+mn-lt"/>
              </a:rPr>
              <a:t> v </a:t>
            </a:r>
            <a:r>
              <a:rPr lang="de-AT" sz="1600" b="1" i="1" dirty="0" err="1">
                <a:latin typeface="+mn-lt"/>
              </a:rPr>
              <a:t>paláci</a:t>
            </a:r>
            <a:r>
              <a:rPr lang="de-AT" sz="1600" b="1" i="1" dirty="0">
                <a:latin typeface="+mn-lt"/>
              </a:rPr>
              <a:t> </a:t>
            </a:r>
            <a:r>
              <a:rPr lang="de-AT" sz="1600" b="1" i="1" dirty="0" err="1">
                <a:latin typeface="+mn-lt"/>
              </a:rPr>
              <a:t>Bucoleon</a:t>
            </a:r>
            <a:r>
              <a:rPr lang="cs-CZ" sz="1600" b="1" i="1" dirty="0">
                <a:latin typeface="+mn-lt"/>
              </a:rPr>
              <a:t> (residence byzantských císařů)</a:t>
            </a:r>
            <a:r>
              <a:rPr lang="de-AT" sz="1600" b="1" i="1" dirty="0">
                <a:latin typeface="+mn-lt"/>
              </a:rPr>
              <a:t>. </a:t>
            </a:r>
            <a:endParaRPr lang="cs-CZ" sz="1600" b="1" i="1" dirty="0">
              <a:latin typeface="+mn-lt"/>
            </a:endParaRPr>
          </a:p>
          <a:p>
            <a:r>
              <a:rPr lang="cs-CZ" sz="1600" b="1" i="1" dirty="0">
                <a:latin typeface="+mn-lt"/>
              </a:rPr>
              <a:t>Nyní k</a:t>
            </a:r>
            <a:r>
              <a:rPr lang="de-AT" sz="1600" b="1" i="1" dirty="0" err="1">
                <a:latin typeface="+mn-lt"/>
              </a:rPr>
              <a:t>aždý</a:t>
            </a:r>
            <a:r>
              <a:rPr lang="de-AT" sz="1600" b="1" i="1" dirty="0">
                <a:latin typeface="+mn-lt"/>
              </a:rPr>
              <a:t> z </a:t>
            </a:r>
            <a:r>
              <a:rPr lang="cs-CZ" sz="1600" b="1" i="1" dirty="0" err="1">
                <a:latin typeface="+mn-lt"/>
              </a:rPr>
              <a:t>rytířu</a:t>
            </a:r>
            <a:r>
              <a:rPr lang="cs-CZ" sz="1600" b="1" i="1" dirty="0">
                <a:latin typeface="+mn-lt"/>
              </a:rPr>
              <a:t> obsadil se svými vojsky palác, který mu byl přidělen, a stanovil cenu pokladu, který v něm našel</a:t>
            </a:r>
            <a:r>
              <a:rPr lang="de-AT" sz="1600" b="1" i="1" dirty="0">
                <a:latin typeface="+mn-lt"/>
              </a:rPr>
              <a:t>. I </a:t>
            </a:r>
            <a:r>
              <a:rPr lang="de-AT" sz="1600" b="1" i="1" dirty="0" err="1">
                <a:latin typeface="+mn-lt"/>
              </a:rPr>
              <a:t>ostatní</a:t>
            </a:r>
            <a:r>
              <a:rPr lang="de-AT" sz="1600" b="1" i="1" dirty="0">
                <a:latin typeface="+mn-lt"/>
              </a:rPr>
              <a:t> </a:t>
            </a:r>
            <a:r>
              <a:rPr lang="cs-CZ" sz="1600" b="1" i="1" dirty="0">
                <a:latin typeface="+mn-lt"/>
              </a:rPr>
              <a:t>účastníci výpravy</a:t>
            </a:r>
            <a:r>
              <a:rPr lang="de-AT" sz="1600" b="1" i="1" dirty="0">
                <a:latin typeface="+mn-lt"/>
              </a:rPr>
              <a:t>, </a:t>
            </a:r>
            <a:r>
              <a:rPr lang="cs-CZ" sz="1600" b="1" i="1" dirty="0">
                <a:latin typeface="+mn-lt"/>
              </a:rPr>
              <a:t>kteří se rozběhli</a:t>
            </a:r>
            <a:r>
              <a:rPr lang="de-AT" sz="1600" b="1" i="1" dirty="0">
                <a:latin typeface="+mn-lt"/>
              </a:rPr>
              <a:t> </a:t>
            </a:r>
            <a:r>
              <a:rPr lang="de-AT" sz="1600" b="1" i="1" dirty="0" err="1">
                <a:latin typeface="+mn-lt"/>
              </a:rPr>
              <a:t>po</a:t>
            </a:r>
            <a:r>
              <a:rPr lang="de-AT" sz="1600" b="1" i="1" dirty="0">
                <a:latin typeface="+mn-lt"/>
              </a:rPr>
              <a:t> </a:t>
            </a:r>
            <a:r>
              <a:rPr lang="de-AT" sz="1600" b="1" i="1" dirty="0" err="1">
                <a:latin typeface="+mn-lt"/>
              </a:rPr>
              <a:t>městě</a:t>
            </a:r>
            <a:r>
              <a:rPr lang="de-AT" sz="1600" b="1" i="1" dirty="0">
                <a:latin typeface="+mn-lt"/>
              </a:rPr>
              <a:t>, </a:t>
            </a:r>
            <a:r>
              <a:rPr lang="de-AT" sz="1600" b="1" i="1" dirty="0" err="1">
                <a:latin typeface="+mn-lt"/>
              </a:rPr>
              <a:t>získali</a:t>
            </a:r>
            <a:r>
              <a:rPr lang="de-AT" sz="1600" b="1" i="1" dirty="0">
                <a:latin typeface="+mn-lt"/>
              </a:rPr>
              <a:t> </a:t>
            </a:r>
            <a:r>
              <a:rPr lang="de-AT" sz="1600" b="1" i="1" dirty="0" err="1">
                <a:latin typeface="+mn-lt"/>
              </a:rPr>
              <a:t>mnoho</a:t>
            </a:r>
            <a:r>
              <a:rPr lang="de-AT" sz="1600" b="1" i="1" dirty="0">
                <a:latin typeface="+mn-lt"/>
              </a:rPr>
              <a:t> </a:t>
            </a:r>
            <a:r>
              <a:rPr lang="de-AT" sz="1600" b="1" i="1" dirty="0" err="1">
                <a:latin typeface="+mn-lt"/>
              </a:rPr>
              <a:t>kořisti</a:t>
            </a:r>
            <a:r>
              <a:rPr lang="de-AT" sz="1600" b="1" i="1" dirty="0">
                <a:latin typeface="+mn-lt"/>
              </a:rPr>
              <a:t>. </a:t>
            </a:r>
            <a:r>
              <a:rPr lang="cs-CZ" sz="1600" b="1" i="1" dirty="0">
                <a:latin typeface="+mn-lt"/>
              </a:rPr>
              <a:t>Ta k</a:t>
            </a:r>
            <a:r>
              <a:rPr lang="de-AT" sz="1600" b="1" i="1" dirty="0" err="1">
                <a:latin typeface="+mn-lt"/>
              </a:rPr>
              <a:t>ořist</a:t>
            </a:r>
            <a:r>
              <a:rPr lang="de-AT" sz="1600" b="1" i="1" dirty="0">
                <a:latin typeface="+mn-lt"/>
              </a:rPr>
              <a:t> </a:t>
            </a:r>
            <a:r>
              <a:rPr lang="de-AT" sz="1600" b="1" i="1" dirty="0" err="1">
                <a:latin typeface="+mn-lt"/>
              </a:rPr>
              <a:t>byla</a:t>
            </a:r>
            <a:r>
              <a:rPr lang="de-AT" sz="1600" b="1" i="1" dirty="0">
                <a:latin typeface="+mn-lt"/>
              </a:rPr>
              <a:t> </a:t>
            </a:r>
            <a:r>
              <a:rPr lang="de-AT" sz="1600" b="1" i="1" dirty="0" err="1">
                <a:latin typeface="+mn-lt"/>
              </a:rPr>
              <a:t>tak</a:t>
            </a:r>
            <a:r>
              <a:rPr lang="de-AT" sz="1600" b="1" i="1" dirty="0">
                <a:latin typeface="+mn-lt"/>
              </a:rPr>
              <a:t> </a:t>
            </a:r>
            <a:r>
              <a:rPr lang="de-AT" sz="1600" b="1" i="1" dirty="0" err="1">
                <a:latin typeface="+mn-lt"/>
              </a:rPr>
              <a:t>veliká</a:t>
            </a:r>
            <a:r>
              <a:rPr lang="de-AT" sz="1600" b="1" i="1" dirty="0">
                <a:latin typeface="+mn-lt"/>
              </a:rPr>
              <a:t>, </a:t>
            </a:r>
            <a:r>
              <a:rPr lang="de-AT" sz="1600" b="1" i="1" dirty="0" err="1">
                <a:latin typeface="+mn-lt"/>
              </a:rPr>
              <a:t>že</a:t>
            </a:r>
            <a:r>
              <a:rPr lang="de-AT" sz="1600" b="1" i="1" dirty="0">
                <a:latin typeface="+mn-lt"/>
              </a:rPr>
              <a:t> </a:t>
            </a:r>
            <a:r>
              <a:rPr lang="cs-CZ" sz="1600" b="1" i="1" dirty="0">
                <a:latin typeface="+mn-lt"/>
              </a:rPr>
              <a:t>jí nebyly konce</a:t>
            </a:r>
            <a:r>
              <a:rPr lang="de-AT" sz="1600" b="1" i="1" dirty="0">
                <a:latin typeface="+mn-lt"/>
              </a:rPr>
              <a:t>: </a:t>
            </a:r>
            <a:r>
              <a:rPr lang="de-AT" sz="1600" b="1" i="1" dirty="0" err="1">
                <a:latin typeface="+mn-lt"/>
              </a:rPr>
              <a:t>zlato</a:t>
            </a:r>
            <a:r>
              <a:rPr lang="de-AT" sz="1600" b="1" i="1" dirty="0">
                <a:latin typeface="+mn-lt"/>
              </a:rPr>
              <a:t> a </a:t>
            </a:r>
            <a:r>
              <a:rPr lang="de-AT" sz="1600" b="1" i="1" dirty="0" err="1">
                <a:latin typeface="+mn-lt"/>
              </a:rPr>
              <a:t>stříbro</a:t>
            </a:r>
            <a:r>
              <a:rPr lang="de-AT" sz="1600" b="1" i="1" dirty="0">
                <a:latin typeface="+mn-lt"/>
              </a:rPr>
              <a:t>, </a:t>
            </a:r>
            <a:r>
              <a:rPr lang="de-AT" sz="1600" b="1" i="1" dirty="0" err="1">
                <a:latin typeface="+mn-lt"/>
              </a:rPr>
              <a:t>nádoby</a:t>
            </a:r>
            <a:r>
              <a:rPr lang="de-AT" sz="1600" b="1" i="1" dirty="0">
                <a:latin typeface="+mn-lt"/>
              </a:rPr>
              <a:t> a </a:t>
            </a:r>
            <a:r>
              <a:rPr lang="de-AT" sz="1600" b="1" i="1" dirty="0" err="1">
                <a:latin typeface="+mn-lt"/>
              </a:rPr>
              <a:t>drahé</a:t>
            </a:r>
            <a:r>
              <a:rPr lang="de-AT" sz="1600" b="1" i="1" dirty="0">
                <a:latin typeface="+mn-lt"/>
              </a:rPr>
              <a:t> </a:t>
            </a:r>
            <a:r>
              <a:rPr lang="de-AT" sz="1600" b="1" i="1" dirty="0" err="1">
                <a:latin typeface="+mn-lt"/>
              </a:rPr>
              <a:t>kameny</a:t>
            </a:r>
            <a:r>
              <a:rPr lang="de-AT" sz="1600" b="1" i="1" dirty="0">
                <a:latin typeface="+mn-lt"/>
              </a:rPr>
              <a:t>, sam</a:t>
            </a:r>
            <a:r>
              <a:rPr lang="cs-CZ" sz="1600" b="1" i="1" dirty="0">
                <a:latin typeface="+mn-lt"/>
              </a:rPr>
              <a:t>e</a:t>
            </a:r>
            <a:r>
              <a:rPr lang="de-AT" sz="1600" b="1" i="1" dirty="0">
                <a:latin typeface="+mn-lt"/>
              </a:rPr>
              <a:t>t a </a:t>
            </a:r>
            <a:r>
              <a:rPr lang="de-AT" sz="1600" b="1" i="1" dirty="0" err="1">
                <a:latin typeface="+mn-lt"/>
              </a:rPr>
              <a:t>hedvábné</a:t>
            </a:r>
            <a:r>
              <a:rPr lang="de-AT" sz="1600" b="1" i="1" dirty="0">
                <a:latin typeface="+mn-lt"/>
              </a:rPr>
              <a:t> </a:t>
            </a:r>
            <a:r>
              <a:rPr lang="de-AT" sz="1600" b="1" i="1" dirty="0" err="1">
                <a:latin typeface="+mn-lt"/>
              </a:rPr>
              <a:t>látky</a:t>
            </a:r>
            <a:r>
              <a:rPr lang="de-AT" sz="1600" b="1" i="1" dirty="0">
                <a:latin typeface="+mn-lt"/>
              </a:rPr>
              <a:t>, </a:t>
            </a:r>
            <a:r>
              <a:rPr lang="cs-CZ" sz="1600" b="1" i="1" dirty="0">
                <a:latin typeface="+mn-lt"/>
              </a:rPr>
              <a:t>purpurová roucha </a:t>
            </a:r>
            <a:r>
              <a:rPr lang="de-AT" sz="1600" b="1" i="1" dirty="0">
                <a:latin typeface="+mn-lt"/>
              </a:rPr>
              <a:t>a </a:t>
            </a:r>
            <a:r>
              <a:rPr lang="cs-CZ" sz="1600" b="1" i="1" dirty="0">
                <a:latin typeface="+mn-lt"/>
              </a:rPr>
              <a:t>vzácné kožešiny. Byly to nejcennější </a:t>
            </a:r>
            <a:r>
              <a:rPr lang="de-AT" sz="1600" b="1" i="1" dirty="0" err="1">
                <a:latin typeface="+mn-lt"/>
              </a:rPr>
              <a:t>věci</a:t>
            </a:r>
            <a:r>
              <a:rPr lang="de-AT" sz="1600" b="1" i="1" dirty="0">
                <a:latin typeface="+mn-lt"/>
              </a:rPr>
              <a:t>, </a:t>
            </a:r>
            <a:r>
              <a:rPr lang="de-AT" sz="1600" b="1" i="1" dirty="0" err="1">
                <a:latin typeface="+mn-lt"/>
              </a:rPr>
              <a:t>které</a:t>
            </a:r>
            <a:r>
              <a:rPr lang="de-AT" sz="1600" b="1" i="1" dirty="0">
                <a:latin typeface="+mn-lt"/>
              </a:rPr>
              <a:t> </a:t>
            </a:r>
            <a:r>
              <a:rPr lang="cs-CZ" sz="1600" b="1" i="1" dirty="0">
                <a:latin typeface="+mn-lt"/>
              </a:rPr>
              <a:t>se </a:t>
            </a:r>
            <a:r>
              <a:rPr lang="de-AT" sz="1600" b="1" i="1" dirty="0">
                <a:latin typeface="+mn-lt"/>
              </a:rPr>
              <a:t>na </a:t>
            </a:r>
            <a:r>
              <a:rPr lang="cs-CZ" sz="1600" b="1" i="1" dirty="0">
                <a:latin typeface="+mn-lt"/>
              </a:rPr>
              <a:t>světě</a:t>
            </a:r>
            <a:r>
              <a:rPr lang="de-AT" sz="1600" b="1" i="1" dirty="0">
                <a:latin typeface="+mn-lt"/>
              </a:rPr>
              <a:t> </a:t>
            </a:r>
            <a:r>
              <a:rPr lang="cs-CZ" sz="1600" b="1" i="1" dirty="0">
                <a:latin typeface="+mn-lt"/>
              </a:rPr>
              <a:t>dali najít</a:t>
            </a:r>
            <a:r>
              <a:rPr lang="de-AT" sz="1600" b="1" i="1" dirty="0">
                <a:latin typeface="+mn-lt"/>
              </a:rPr>
              <a:t>. </a:t>
            </a:r>
            <a:r>
              <a:rPr lang="cs-CZ" sz="1600" b="1" i="1" dirty="0">
                <a:highlight>
                  <a:srgbClr val="FFFF00"/>
                </a:highlight>
                <a:latin typeface="+mn-lt"/>
              </a:rPr>
              <a:t>Já,</a:t>
            </a:r>
            <a:r>
              <a:rPr lang="de-AT" sz="1600" b="1" i="1" dirty="0">
                <a:highlight>
                  <a:srgbClr val="FFFF00"/>
                </a:highlight>
                <a:latin typeface="+mn-lt"/>
              </a:rPr>
              <a:t> </a:t>
            </a:r>
            <a:r>
              <a:rPr lang="de-AT" sz="1600" b="1" i="1" dirty="0" err="1">
                <a:highlight>
                  <a:srgbClr val="FFFF00"/>
                </a:highlight>
                <a:latin typeface="+mn-lt"/>
              </a:rPr>
              <a:t>Geoffry</a:t>
            </a:r>
            <a:r>
              <a:rPr lang="de-AT" sz="1600" b="1" i="1" dirty="0">
                <a:highlight>
                  <a:srgbClr val="FFFF00"/>
                </a:highlight>
                <a:latin typeface="+mn-lt"/>
              </a:rPr>
              <a:t> z </a:t>
            </a:r>
            <a:r>
              <a:rPr lang="de-AT" sz="1600" b="1" i="1" dirty="0" err="1">
                <a:highlight>
                  <a:srgbClr val="FFFF00"/>
                </a:highlight>
                <a:latin typeface="+mn-lt"/>
              </a:rPr>
              <a:t>Villehardouinu</a:t>
            </a:r>
            <a:r>
              <a:rPr lang="de-AT" sz="1600" b="1" i="1" dirty="0">
                <a:highlight>
                  <a:srgbClr val="FFFF00"/>
                </a:highlight>
                <a:latin typeface="+mn-lt"/>
              </a:rPr>
              <a:t>, </a:t>
            </a:r>
            <a:r>
              <a:rPr lang="de-AT" sz="1600" b="1" i="1" dirty="0" err="1">
                <a:highlight>
                  <a:srgbClr val="FFFF00"/>
                </a:highlight>
                <a:latin typeface="+mn-lt"/>
              </a:rPr>
              <a:t>maršál</a:t>
            </a:r>
            <a:r>
              <a:rPr lang="de-AT" sz="1600" b="1" i="1" dirty="0">
                <a:highlight>
                  <a:srgbClr val="FFFF00"/>
                </a:highlight>
                <a:latin typeface="+mn-lt"/>
              </a:rPr>
              <a:t> </a:t>
            </a:r>
            <a:r>
              <a:rPr lang="de-AT" sz="1600" b="1" i="1" dirty="0" err="1">
                <a:highlight>
                  <a:srgbClr val="FFFF00"/>
                </a:highlight>
                <a:latin typeface="+mn-lt"/>
              </a:rPr>
              <a:t>ze</a:t>
            </a:r>
            <a:r>
              <a:rPr lang="de-AT" sz="1600" b="1" i="1" dirty="0">
                <a:highlight>
                  <a:srgbClr val="FFFF00"/>
                </a:highlight>
                <a:latin typeface="+mn-lt"/>
              </a:rPr>
              <a:t> Champagne, </a:t>
            </a:r>
            <a:r>
              <a:rPr lang="cs-CZ" sz="1600" b="1" i="1" dirty="0">
                <a:highlight>
                  <a:srgbClr val="FFFF00"/>
                </a:highlight>
                <a:latin typeface="+mn-lt"/>
              </a:rPr>
              <a:t>vám potvrzuji</a:t>
            </a:r>
            <a:r>
              <a:rPr lang="de-AT" sz="1600" b="1" i="1" dirty="0">
                <a:highlight>
                  <a:srgbClr val="FFFF00"/>
                </a:highlight>
                <a:latin typeface="+mn-lt"/>
              </a:rPr>
              <a:t>, </a:t>
            </a:r>
            <a:r>
              <a:rPr lang="de-AT" sz="1600" b="1" i="1" dirty="0" err="1">
                <a:highlight>
                  <a:srgbClr val="FFFF00"/>
                </a:highlight>
                <a:latin typeface="+mn-lt"/>
              </a:rPr>
              <a:t>že</a:t>
            </a:r>
            <a:r>
              <a:rPr lang="de-AT" sz="1600" b="1" i="1" dirty="0">
                <a:highlight>
                  <a:srgbClr val="FFFF00"/>
                </a:highlight>
                <a:latin typeface="+mn-lt"/>
              </a:rPr>
              <a:t> </a:t>
            </a:r>
            <a:r>
              <a:rPr lang="de-AT" sz="1600" b="1" i="1" dirty="0" err="1">
                <a:highlight>
                  <a:srgbClr val="FFFF00"/>
                </a:highlight>
                <a:latin typeface="+mn-lt"/>
              </a:rPr>
              <a:t>od</a:t>
            </a:r>
            <a:r>
              <a:rPr lang="de-AT" sz="1600" b="1" i="1" dirty="0">
                <a:highlight>
                  <a:srgbClr val="FFFF00"/>
                </a:highlight>
                <a:latin typeface="+mn-lt"/>
              </a:rPr>
              <a:t> </a:t>
            </a:r>
            <a:r>
              <a:rPr lang="de-AT" sz="1600" b="1" i="1" dirty="0" err="1">
                <a:highlight>
                  <a:srgbClr val="FFFF00"/>
                </a:highlight>
                <a:latin typeface="+mn-lt"/>
              </a:rPr>
              <a:t>stvoření</a:t>
            </a:r>
            <a:r>
              <a:rPr lang="de-AT" sz="1600" b="1" i="1" dirty="0">
                <a:highlight>
                  <a:srgbClr val="FFFF00"/>
                </a:highlight>
                <a:latin typeface="+mn-lt"/>
              </a:rPr>
              <a:t> </a:t>
            </a:r>
            <a:r>
              <a:rPr lang="de-AT" sz="1600" b="1" i="1" dirty="0" err="1">
                <a:highlight>
                  <a:srgbClr val="FFFF00"/>
                </a:highlight>
                <a:latin typeface="+mn-lt"/>
              </a:rPr>
              <a:t>světa</a:t>
            </a:r>
            <a:r>
              <a:rPr lang="de-AT" sz="1600" b="1" i="1" dirty="0">
                <a:highlight>
                  <a:srgbClr val="FFFF00"/>
                </a:highlight>
                <a:latin typeface="+mn-lt"/>
              </a:rPr>
              <a:t> </a:t>
            </a:r>
            <a:r>
              <a:rPr lang="de-AT" sz="1600" b="1" i="1" dirty="0" err="1">
                <a:highlight>
                  <a:srgbClr val="FFFF00"/>
                </a:highlight>
                <a:latin typeface="+mn-lt"/>
              </a:rPr>
              <a:t>nebyl</a:t>
            </a:r>
            <a:r>
              <a:rPr lang="cs-CZ" sz="1600" b="1" i="1" dirty="0">
                <a:highlight>
                  <a:srgbClr val="FFFF00"/>
                </a:highlight>
                <a:latin typeface="+mn-lt"/>
              </a:rPr>
              <a:t>a</a:t>
            </a:r>
            <a:r>
              <a:rPr lang="de-AT" sz="1600" b="1" i="1" dirty="0">
                <a:highlight>
                  <a:srgbClr val="FFFF00"/>
                </a:highlight>
                <a:latin typeface="+mn-lt"/>
              </a:rPr>
              <a:t> v </a:t>
            </a:r>
            <a:r>
              <a:rPr lang="de-AT" sz="1600" b="1" i="1" dirty="0" err="1">
                <a:highlight>
                  <a:srgbClr val="FFFF00"/>
                </a:highlight>
                <a:latin typeface="+mn-lt"/>
              </a:rPr>
              <a:t>žádném</a:t>
            </a:r>
            <a:r>
              <a:rPr lang="de-AT" sz="1600" b="1" i="1" dirty="0">
                <a:highlight>
                  <a:srgbClr val="FFFF00"/>
                </a:highlight>
                <a:latin typeface="+mn-lt"/>
              </a:rPr>
              <a:t> </a:t>
            </a:r>
            <a:r>
              <a:rPr lang="de-AT" sz="1600" b="1" i="1" dirty="0" err="1">
                <a:highlight>
                  <a:srgbClr val="FFFF00"/>
                </a:highlight>
                <a:latin typeface="+mn-lt"/>
              </a:rPr>
              <a:t>městě</a:t>
            </a:r>
            <a:r>
              <a:rPr lang="de-AT" sz="1600" b="1" i="1" dirty="0">
                <a:highlight>
                  <a:srgbClr val="FFFF00"/>
                </a:highlight>
                <a:latin typeface="+mn-lt"/>
              </a:rPr>
              <a:t> </a:t>
            </a:r>
            <a:r>
              <a:rPr lang="cs-CZ" sz="1600" b="1" i="1" dirty="0" err="1">
                <a:highlight>
                  <a:srgbClr val="FFFF00"/>
                </a:highlight>
                <a:latin typeface="+mn-lt"/>
              </a:rPr>
              <a:t>uděláná</a:t>
            </a:r>
            <a:r>
              <a:rPr lang="cs-CZ" sz="1600" b="1" i="1" dirty="0">
                <a:highlight>
                  <a:srgbClr val="FFFF00"/>
                </a:highlight>
                <a:latin typeface="+mn-lt"/>
              </a:rPr>
              <a:t> tak obsáhla </a:t>
            </a:r>
            <a:r>
              <a:rPr lang="de-AT" sz="1600" b="1" i="1" dirty="0" err="1">
                <a:highlight>
                  <a:srgbClr val="FFFF00"/>
                </a:highlight>
                <a:latin typeface="+mn-lt"/>
              </a:rPr>
              <a:t>kořist</a:t>
            </a:r>
            <a:r>
              <a:rPr lang="cs-CZ" sz="1600" b="1" i="1" dirty="0">
                <a:highlight>
                  <a:srgbClr val="FFFF00"/>
                </a:highlight>
                <a:latin typeface="+mn-lt"/>
              </a:rPr>
              <a:t> jako v Cařihradě</a:t>
            </a:r>
            <a:r>
              <a:rPr lang="de-AT" sz="1600" b="1" i="1" dirty="0">
                <a:highlight>
                  <a:srgbClr val="FFFF00"/>
                </a:highlight>
                <a:latin typeface="+mn-lt"/>
              </a:rPr>
              <a:t>.</a:t>
            </a:r>
          </a:p>
        </p:txBody>
      </p:sp>
      <p:sp>
        <p:nvSpPr>
          <p:cNvPr id="13" name="Rechteck 5"/>
          <p:cNvSpPr/>
          <p:nvPr/>
        </p:nvSpPr>
        <p:spPr>
          <a:xfrm>
            <a:off x="132369" y="4962600"/>
            <a:ext cx="2707464" cy="738664"/>
          </a:xfrm>
          <a:prstGeom prst="rect">
            <a:avLst/>
          </a:prstGeom>
        </p:spPr>
        <p:txBody>
          <a:bodyPr wrap="square">
            <a:spAutoFit/>
          </a:bodyPr>
          <a:lstStyle/>
          <a:p>
            <a:r>
              <a:rPr lang="cs-CZ" sz="1400" b="1" dirty="0" err="1">
                <a:latin typeface="+mn-lt"/>
              </a:rPr>
              <a:t>Geoffrey</a:t>
            </a:r>
            <a:r>
              <a:rPr lang="cs-CZ" sz="1400" b="1" dirty="0">
                <a:latin typeface="+mn-lt"/>
              </a:rPr>
              <a:t> z </a:t>
            </a:r>
            <a:r>
              <a:rPr lang="cs-CZ" sz="1400" b="1" dirty="0" err="1">
                <a:latin typeface="+mn-lt"/>
              </a:rPr>
              <a:t>Villehardouinu</a:t>
            </a:r>
            <a:r>
              <a:rPr lang="cs-CZ" sz="1400" b="1" dirty="0">
                <a:latin typeface="+mn-lt"/>
              </a:rPr>
              <a:t> </a:t>
            </a:r>
            <a:r>
              <a:rPr lang="cs-CZ" sz="1400" dirty="0">
                <a:latin typeface="+mn-lt"/>
              </a:rPr>
              <a:t>v podání čokoládových obrázků na sbírání, začátek 20. stol.</a:t>
            </a:r>
            <a:endParaRPr lang="de-AT" sz="1400" b="1" i="1" dirty="0">
              <a:latin typeface="+mn-lt"/>
            </a:endParaRPr>
          </a:p>
        </p:txBody>
      </p:sp>
      <p:sp>
        <p:nvSpPr>
          <p:cNvPr id="16" name="Obdélník 15"/>
          <p:cNvSpPr/>
          <p:nvPr/>
        </p:nvSpPr>
        <p:spPr>
          <a:xfrm>
            <a:off x="2799165" y="2266498"/>
            <a:ext cx="6057014" cy="861774"/>
          </a:xfrm>
          <a:prstGeom prst="rect">
            <a:avLst/>
          </a:prstGeom>
          <a:solidFill>
            <a:schemeClr val="accent1">
              <a:lumMod val="75000"/>
            </a:schemeClr>
          </a:solidFill>
        </p:spPr>
        <p:txBody>
          <a:bodyPr wrap="square">
            <a:spAutoFit/>
          </a:bodyPr>
          <a:lstStyle/>
          <a:p>
            <a:r>
              <a:rPr lang="fr-FR" sz="1800" b="1" dirty="0">
                <a:solidFill>
                  <a:srgbClr val="FFFF00"/>
                </a:solidFill>
                <a:latin typeface="+mj-lt"/>
              </a:rPr>
              <a:t>De la Conquête de Constantinople</a:t>
            </a:r>
            <a:endParaRPr lang="cs-CZ" sz="1800" b="1" dirty="0">
              <a:solidFill>
                <a:srgbClr val="FFFF00"/>
              </a:solidFill>
              <a:latin typeface="+mj-lt"/>
            </a:endParaRPr>
          </a:p>
          <a:p>
            <a:r>
              <a:rPr lang="pt-BR" sz="1600" b="1" dirty="0">
                <a:solidFill>
                  <a:srgbClr val="FFFFCC"/>
                </a:solidFill>
                <a:latin typeface="+mn-lt"/>
              </a:rPr>
              <a:t>(O dobytí Konstantinopole) je nejstarším dochovaným příkladem francouzské historické prózy.</a:t>
            </a:r>
            <a:endParaRPr lang="cs-CZ" sz="1600" b="1" dirty="0">
              <a:solidFill>
                <a:srgbClr val="FFFFCC"/>
              </a:solidFill>
              <a:latin typeface="+mn-lt"/>
            </a:endParaRPr>
          </a:p>
        </p:txBody>
      </p:sp>
      <p:pic>
        <p:nvPicPr>
          <p:cNvPr id="2" name="Obráze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094" y="876135"/>
            <a:ext cx="2615337" cy="4086465"/>
          </a:xfrm>
          <a:prstGeom prst="rect">
            <a:avLst/>
          </a:prstGeom>
        </p:spPr>
      </p:pic>
      <p:sp>
        <p:nvSpPr>
          <p:cNvPr id="4" name="Obdélník 3"/>
          <p:cNvSpPr/>
          <p:nvPr/>
        </p:nvSpPr>
        <p:spPr>
          <a:xfrm>
            <a:off x="2799165" y="898750"/>
            <a:ext cx="8949267" cy="400110"/>
          </a:xfrm>
          <a:prstGeom prst="rect">
            <a:avLst/>
          </a:prstGeom>
          <a:solidFill>
            <a:srgbClr val="002060"/>
          </a:solidFill>
        </p:spPr>
        <p:txBody>
          <a:bodyPr wrap="square">
            <a:spAutoFit/>
          </a:bodyPr>
          <a:lstStyle/>
          <a:p>
            <a:r>
              <a:rPr lang="cs-CZ" sz="2000" b="1" dirty="0" err="1">
                <a:solidFill>
                  <a:srgbClr val="FFFF00"/>
                </a:solidFill>
                <a:latin typeface="+mj-lt"/>
              </a:rPr>
              <a:t>Geoffrey</a:t>
            </a:r>
            <a:r>
              <a:rPr lang="cs-CZ" sz="2000" b="1" dirty="0">
                <a:solidFill>
                  <a:srgbClr val="FFFF00"/>
                </a:solidFill>
                <a:latin typeface="+mj-lt"/>
              </a:rPr>
              <a:t> z </a:t>
            </a:r>
            <a:r>
              <a:rPr lang="cs-CZ" sz="2000" b="1" dirty="0" err="1">
                <a:solidFill>
                  <a:srgbClr val="FFFF00"/>
                </a:solidFill>
                <a:latin typeface="+mj-lt"/>
              </a:rPr>
              <a:t>Villehardouinu</a:t>
            </a:r>
            <a:r>
              <a:rPr lang="cs-CZ" sz="2000" b="1" dirty="0">
                <a:solidFill>
                  <a:srgbClr val="FFFF00"/>
                </a:solidFill>
                <a:latin typeface="+mj-lt"/>
              </a:rPr>
              <a:t> (cca. 1160 – cca. 1213)</a:t>
            </a:r>
          </a:p>
        </p:txBody>
      </p:sp>
    </p:spTree>
    <p:extLst>
      <p:ext uri="{BB962C8B-B14F-4D97-AF65-F5344CB8AC3E}">
        <p14:creationId xmlns:p14="http://schemas.microsoft.com/office/powerpoint/2010/main" val="26550160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hteck 2"/>
          <p:cNvSpPr/>
          <p:nvPr/>
        </p:nvSpPr>
        <p:spPr>
          <a:xfrm>
            <a:off x="166237" y="26271"/>
            <a:ext cx="10444253" cy="738664"/>
          </a:xfrm>
          <a:prstGeom prst="rect">
            <a:avLst/>
          </a:prstGeom>
        </p:spPr>
        <p:txBody>
          <a:bodyPr wrap="square">
            <a:spAutoFit/>
          </a:bodyPr>
          <a:lstStyle/>
          <a:p>
            <a:r>
              <a:rPr lang="cs-CZ" b="1" dirty="0">
                <a:solidFill>
                  <a:schemeClr val="tx2">
                    <a:lumMod val="50000"/>
                  </a:schemeClr>
                </a:solidFill>
                <a:latin typeface="+mn-lt"/>
              </a:rPr>
              <a:t>IV. Dohra roku 1204: Jak opelichat bratra?</a:t>
            </a:r>
          </a:p>
          <a:p>
            <a:r>
              <a:rPr lang="cs-CZ" sz="1800" b="1" dirty="0">
                <a:solidFill>
                  <a:srgbClr val="0070C0"/>
                </a:solidFill>
                <a:latin typeface="+mn-lt"/>
              </a:rPr>
              <a:t>Drancování Konstantinopole křižáckými vojsky – očité svědectví</a:t>
            </a:r>
          </a:p>
        </p:txBody>
      </p:sp>
      <p:sp>
        <p:nvSpPr>
          <p:cNvPr id="11" name="Textfeld 3">
            <a:extLst>
              <a:ext uri="{FF2B5EF4-FFF2-40B4-BE49-F238E27FC236}">
                <a16:creationId xmlns:a16="http://schemas.microsoft.com/office/drawing/2014/main" id="{3B13E99F-3E34-39C2-C26E-5A92347AC810}"/>
              </a:ext>
            </a:extLst>
          </p:cNvPr>
          <p:cNvSpPr txBox="1"/>
          <p:nvPr/>
        </p:nvSpPr>
        <p:spPr>
          <a:xfrm>
            <a:off x="2799165" y="1350379"/>
            <a:ext cx="8766302" cy="1077218"/>
          </a:xfrm>
          <a:prstGeom prst="rect">
            <a:avLst/>
          </a:prstGeom>
          <a:solidFill>
            <a:schemeClr val="accent4">
              <a:lumMod val="20000"/>
              <a:lumOff val="80000"/>
            </a:schemeClr>
          </a:solidFill>
        </p:spPr>
        <p:txBody>
          <a:bodyPr wrap="square">
            <a:spAutoFit/>
          </a:bodyPr>
          <a:lstStyle/>
          <a:p>
            <a:pPr marL="285750" indent="-285750">
              <a:buFont typeface="Arial" panose="020B0604020202020204" pitchFamily="34" charset="0"/>
              <a:buChar char="•"/>
            </a:pPr>
            <a:r>
              <a:rPr lang="de-CH" sz="1600" dirty="0" err="1">
                <a:latin typeface="+mn-lt"/>
              </a:rPr>
              <a:t>Rytíř</a:t>
            </a:r>
            <a:r>
              <a:rPr lang="de-CH" sz="1600" dirty="0">
                <a:latin typeface="+mn-lt"/>
              </a:rPr>
              <a:t> z </a:t>
            </a:r>
            <a:r>
              <a:rPr lang="de-CH" sz="1600" dirty="0" err="1">
                <a:latin typeface="+mn-lt"/>
              </a:rPr>
              <a:t>Pikardie</a:t>
            </a:r>
            <a:endParaRPr lang="cs-CZ" sz="1600" dirty="0">
              <a:latin typeface="+mn-lt"/>
            </a:endParaRPr>
          </a:p>
          <a:p>
            <a:pPr marL="285750" indent="-285750">
              <a:buFont typeface="Arial" panose="020B0604020202020204" pitchFamily="34" charset="0"/>
              <a:buChar char="•"/>
            </a:pPr>
            <a:r>
              <a:rPr lang="de-CH" sz="1600" dirty="0">
                <a:latin typeface="+mn-lt"/>
              </a:rPr>
              <a:t>V </a:t>
            </a:r>
            <a:r>
              <a:rPr lang="de-CH" sz="1600" dirty="0" err="1">
                <a:latin typeface="+mn-lt"/>
              </a:rPr>
              <a:t>družině</a:t>
            </a:r>
            <a:r>
              <a:rPr lang="de-CH" sz="1600" dirty="0">
                <a:latin typeface="+mn-lt"/>
              </a:rPr>
              <a:t> </a:t>
            </a:r>
            <a:r>
              <a:rPr lang="de-CH" sz="1600" dirty="0" err="1">
                <a:latin typeface="+mn-lt"/>
              </a:rPr>
              <a:t>svého</a:t>
            </a:r>
            <a:r>
              <a:rPr lang="de-CH" sz="1600" dirty="0">
                <a:latin typeface="+mn-lt"/>
              </a:rPr>
              <a:t> </a:t>
            </a:r>
            <a:r>
              <a:rPr lang="de-CH" sz="1600" dirty="0" err="1">
                <a:latin typeface="+mn-lt"/>
              </a:rPr>
              <a:t>pána</a:t>
            </a:r>
            <a:r>
              <a:rPr lang="cs-CZ" sz="1600" dirty="0">
                <a:latin typeface="+mn-lt"/>
              </a:rPr>
              <a:t>, </a:t>
            </a:r>
            <a:r>
              <a:rPr lang="de-CH" sz="1600" dirty="0">
                <a:latin typeface="+mn-lt"/>
              </a:rPr>
              <a:t>Petra z Amiens, se </a:t>
            </a:r>
            <a:r>
              <a:rPr lang="de-CH" sz="1600" dirty="0" err="1">
                <a:latin typeface="+mn-lt"/>
              </a:rPr>
              <a:t>spolu</a:t>
            </a:r>
            <a:r>
              <a:rPr lang="de-CH" sz="1600" dirty="0">
                <a:latin typeface="+mn-lt"/>
              </a:rPr>
              <a:t> se </a:t>
            </a:r>
            <a:r>
              <a:rPr lang="de-CH" sz="1600" dirty="0" err="1">
                <a:latin typeface="+mn-lt"/>
              </a:rPr>
              <a:t>svým</a:t>
            </a:r>
            <a:r>
              <a:rPr lang="de-CH" sz="1600" dirty="0">
                <a:latin typeface="+mn-lt"/>
              </a:rPr>
              <a:t> </a:t>
            </a:r>
            <a:r>
              <a:rPr lang="de-CH" sz="1600" dirty="0" err="1">
                <a:latin typeface="+mn-lt"/>
              </a:rPr>
              <a:t>bratrem</a:t>
            </a:r>
            <a:r>
              <a:rPr lang="de-CH" sz="1600" dirty="0">
                <a:latin typeface="+mn-lt"/>
              </a:rPr>
              <a:t>, </a:t>
            </a:r>
            <a:r>
              <a:rPr lang="de-CH" sz="1600" dirty="0" err="1">
                <a:latin typeface="+mn-lt"/>
              </a:rPr>
              <a:t>mnichem</a:t>
            </a:r>
            <a:r>
              <a:rPr lang="de-CH" sz="1600" dirty="0">
                <a:latin typeface="+mn-lt"/>
              </a:rPr>
              <a:t> </a:t>
            </a:r>
            <a:r>
              <a:rPr lang="de-CH" sz="1600" dirty="0" err="1">
                <a:latin typeface="+mn-lt"/>
              </a:rPr>
              <a:t>Alleaumem</a:t>
            </a:r>
            <a:r>
              <a:rPr lang="de-CH" sz="1600" dirty="0">
                <a:latin typeface="+mn-lt"/>
              </a:rPr>
              <a:t> </a:t>
            </a:r>
            <a:r>
              <a:rPr lang="cs-CZ" sz="1600" dirty="0">
                <a:latin typeface="+mn-lt"/>
              </a:rPr>
              <a:t>z</a:t>
            </a:r>
            <a:r>
              <a:rPr lang="de-CH" sz="1600" dirty="0">
                <a:latin typeface="+mn-lt"/>
              </a:rPr>
              <a:t> </a:t>
            </a:r>
            <a:r>
              <a:rPr lang="de-CH" sz="1600" dirty="0" err="1">
                <a:latin typeface="+mn-lt"/>
              </a:rPr>
              <a:t>Clari</a:t>
            </a:r>
            <a:r>
              <a:rPr lang="de-CH" sz="1600" dirty="0">
                <a:latin typeface="+mn-lt"/>
              </a:rPr>
              <a:t>, </a:t>
            </a:r>
            <a:r>
              <a:rPr lang="de-CH" sz="1600" dirty="0" err="1">
                <a:latin typeface="+mn-lt"/>
              </a:rPr>
              <a:t>zúčastnil</a:t>
            </a:r>
            <a:r>
              <a:rPr lang="de-CH" sz="1600" dirty="0">
                <a:latin typeface="+mn-lt"/>
              </a:rPr>
              <a:t> </a:t>
            </a:r>
            <a:r>
              <a:rPr lang="cs-CZ" sz="1600" dirty="0">
                <a:latin typeface="+mn-lt"/>
              </a:rPr>
              <a:t>se </a:t>
            </a:r>
            <a:r>
              <a:rPr lang="de-CH" sz="1600" dirty="0" err="1">
                <a:latin typeface="+mn-lt"/>
              </a:rPr>
              <a:t>čtvrté</a:t>
            </a:r>
            <a:r>
              <a:rPr lang="de-CH" sz="1600" dirty="0">
                <a:latin typeface="+mn-lt"/>
              </a:rPr>
              <a:t> </a:t>
            </a:r>
            <a:r>
              <a:rPr lang="de-CH" sz="1600" dirty="0" err="1">
                <a:latin typeface="+mn-lt"/>
              </a:rPr>
              <a:t>křížové</a:t>
            </a:r>
            <a:r>
              <a:rPr lang="de-CH" sz="1600" dirty="0">
                <a:latin typeface="+mn-lt"/>
              </a:rPr>
              <a:t> </a:t>
            </a:r>
            <a:r>
              <a:rPr lang="de-CH" sz="1600" dirty="0" err="1">
                <a:latin typeface="+mn-lt"/>
              </a:rPr>
              <a:t>výpravy</a:t>
            </a:r>
            <a:endParaRPr lang="cs-CZ" sz="1600" dirty="0">
              <a:latin typeface="+mn-lt"/>
            </a:endParaRPr>
          </a:p>
          <a:p>
            <a:pPr marL="285750" indent="-285750">
              <a:buFont typeface="Arial" panose="020B0604020202020204" pitchFamily="34" charset="0"/>
              <a:buChar char="•"/>
            </a:pPr>
            <a:r>
              <a:rPr lang="cs-CZ" sz="1600" dirty="0">
                <a:latin typeface="+mn-lt"/>
              </a:rPr>
              <a:t>O dobytí </a:t>
            </a:r>
            <a:r>
              <a:rPr lang="de-CH" sz="1600" dirty="0" err="1">
                <a:latin typeface="+mn-lt"/>
              </a:rPr>
              <a:t>Konstantinopole</a:t>
            </a:r>
            <a:r>
              <a:rPr lang="cs-CZ" sz="1600" dirty="0">
                <a:latin typeface="+mn-lt"/>
              </a:rPr>
              <a:t> napsal kroniku: </a:t>
            </a:r>
            <a:endParaRPr lang="de-CH" sz="1600" dirty="0">
              <a:latin typeface="+mn-lt"/>
            </a:endParaRPr>
          </a:p>
        </p:txBody>
      </p:sp>
      <p:sp>
        <p:nvSpPr>
          <p:cNvPr id="12" name="Rechteck 2"/>
          <p:cNvSpPr/>
          <p:nvPr/>
        </p:nvSpPr>
        <p:spPr>
          <a:xfrm>
            <a:off x="2799165" y="2930605"/>
            <a:ext cx="9282768" cy="3785652"/>
          </a:xfrm>
          <a:prstGeom prst="rect">
            <a:avLst/>
          </a:prstGeom>
          <a:solidFill>
            <a:srgbClr val="CCECFF"/>
          </a:solidFill>
        </p:spPr>
        <p:txBody>
          <a:bodyPr wrap="square">
            <a:spAutoFit/>
          </a:bodyPr>
          <a:lstStyle/>
          <a:p>
            <a:r>
              <a:rPr lang="cs-CZ" sz="1600" b="1" dirty="0">
                <a:solidFill>
                  <a:schemeClr val="accent2">
                    <a:lumMod val="75000"/>
                  </a:schemeClr>
                </a:solidFill>
                <a:latin typeface="+mn-lt"/>
              </a:rPr>
              <a:t>Popis útoku na starý císařský palác v přístavu </a:t>
            </a:r>
            <a:r>
              <a:rPr lang="cs-CZ" sz="1600" b="1" dirty="0" err="1">
                <a:solidFill>
                  <a:schemeClr val="accent2">
                    <a:lumMod val="75000"/>
                  </a:schemeClr>
                </a:solidFill>
                <a:latin typeface="+mn-lt"/>
              </a:rPr>
              <a:t>Bukoleon</a:t>
            </a:r>
            <a:r>
              <a:rPr lang="cs-CZ" sz="1600" b="1" dirty="0">
                <a:solidFill>
                  <a:schemeClr val="accent2">
                    <a:lumMod val="75000"/>
                  </a:schemeClr>
                </a:solidFill>
                <a:latin typeface="+mn-lt"/>
              </a:rPr>
              <a:t> a kaple, ve které byzantští vládci uchovávali relikvie: </a:t>
            </a:r>
          </a:p>
          <a:p>
            <a:endParaRPr lang="cs-CZ" sz="1600" b="1" dirty="0">
              <a:latin typeface="+mn-lt"/>
            </a:endParaRPr>
          </a:p>
          <a:p>
            <a:r>
              <a:rPr lang="cs-CZ" sz="1600" b="1" i="1" dirty="0">
                <a:latin typeface="+mn-lt"/>
              </a:rPr>
              <a:t>"I dveřní závěsy a závory byly ze stříbra a nebylo sloupu, který by nebyl z jaspisu nebo porfyru a dalších drahých kamenů. </a:t>
            </a:r>
            <a:r>
              <a:rPr lang="cs-CZ" sz="1600" b="1" i="1" dirty="0">
                <a:highlight>
                  <a:srgbClr val="FFFF00"/>
                </a:highlight>
                <a:latin typeface="+mn-lt"/>
              </a:rPr>
              <a:t>V této kapli byly nalezeny velmi bohaté relikvie, mimo jiné dva kusy Kristova kříže, velké jako lidská noha a dlouhé asi jako půl sáhu, </a:t>
            </a:r>
            <a:r>
              <a:rPr lang="cs-CZ" sz="1600" b="1" i="1" dirty="0">
                <a:latin typeface="+mn-lt"/>
              </a:rPr>
              <a:t>[=3 Stopy, cca. 95 cm] také </a:t>
            </a:r>
            <a:r>
              <a:rPr lang="cs-CZ" sz="1600" b="1" i="1" dirty="0" err="1">
                <a:latin typeface="+mn-lt"/>
              </a:rPr>
              <a:t>železoná</a:t>
            </a:r>
            <a:r>
              <a:rPr lang="cs-CZ" sz="1600" b="1" i="1" dirty="0">
                <a:latin typeface="+mn-lt"/>
              </a:rPr>
              <a:t> kopí, jímž byl náš Pán probodnut v boku, dva hřeby zatlučené do středu jeho rukou a nohou. Dále tunika, kterou měl na sobě a kterou mu vzali, když ho vedli na Kalvárii, a [...] trnová koruna, kterou byl korunován.„</a:t>
            </a:r>
          </a:p>
          <a:p>
            <a:endParaRPr lang="cs-CZ" sz="1600" b="1" i="1" dirty="0">
              <a:latin typeface="+mn-lt"/>
            </a:endParaRPr>
          </a:p>
          <a:p>
            <a:r>
              <a:rPr lang="cs-CZ" sz="1600" b="1" i="1" dirty="0">
                <a:highlight>
                  <a:srgbClr val="FFFF00"/>
                </a:highlight>
                <a:latin typeface="+mn-lt"/>
              </a:rPr>
              <a:t>"Byl tam kostel, kde se uchovávala Kristova rubáš. </a:t>
            </a:r>
            <a:r>
              <a:rPr lang="cs-CZ" sz="1600" b="1" i="1" dirty="0">
                <a:latin typeface="+mn-lt"/>
              </a:rPr>
              <a:t>Každý pátek se rozkládala po celé délce a vystavovala se tak, aby byl jasně vidět otisk postavy jeho těla zepředu i zezadu. Vypadalo to, jako by stál přímo před vámi. Nikdo, ani Řek, ani Francouz, však nevěděl, kam se tato látka poděla, když bylo město dobyto."</a:t>
            </a:r>
          </a:p>
          <a:p>
            <a:endParaRPr lang="cs-CZ" sz="1600" b="1" i="1" dirty="0">
              <a:latin typeface="+mn-lt"/>
            </a:endParaRPr>
          </a:p>
        </p:txBody>
      </p:sp>
      <p:sp>
        <p:nvSpPr>
          <p:cNvPr id="13" name="Rechteck 5"/>
          <p:cNvSpPr/>
          <p:nvPr/>
        </p:nvSpPr>
        <p:spPr>
          <a:xfrm>
            <a:off x="300903" y="4679135"/>
            <a:ext cx="2221364" cy="738664"/>
          </a:xfrm>
          <a:prstGeom prst="rect">
            <a:avLst/>
          </a:prstGeom>
        </p:spPr>
        <p:txBody>
          <a:bodyPr wrap="square">
            <a:spAutoFit/>
          </a:bodyPr>
          <a:lstStyle/>
          <a:p>
            <a:r>
              <a:rPr lang="cs-CZ" sz="1400" b="1" dirty="0">
                <a:latin typeface="+mn-lt"/>
              </a:rPr>
              <a:t>Robert z </a:t>
            </a:r>
            <a:r>
              <a:rPr lang="cs-CZ" sz="1400" b="1" dirty="0" err="1">
                <a:latin typeface="+mn-lt"/>
              </a:rPr>
              <a:t>Clari</a:t>
            </a:r>
            <a:r>
              <a:rPr lang="cs-CZ" sz="1400" b="1" dirty="0">
                <a:latin typeface="+mn-lt"/>
              </a:rPr>
              <a:t> </a:t>
            </a:r>
            <a:r>
              <a:rPr lang="cs-CZ" sz="1400" dirty="0">
                <a:latin typeface="+mn-lt"/>
              </a:rPr>
              <a:t>v podání francouzské učebnice, 20tá léta 20. stol.</a:t>
            </a:r>
            <a:endParaRPr lang="de-AT" sz="1400" b="1" i="1" dirty="0">
              <a:latin typeface="+mn-lt"/>
            </a:endParaRPr>
          </a:p>
        </p:txBody>
      </p:sp>
      <p:sp>
        <p:nvSpPr>
          <p:cNvPr id="16" name="Obdélník 15"/>
          <p:cNvSpPr/>
          <p:nvPr/>
        </p:nvSpPr>
        <p:spPr>
          <a:xfrm>
            <a:off x="2799164" y="2494435"/>
            <a:ext cx="9392835" cy="369332"/>
          </a:xfrm>
          <a:prstGeom prst="rect">
            <a:avLst/>
          </a:prstGeom>
          <a:solidFill>
            <a:schemeClr val="accent1">
              <a:lumMod val="75000"/>
            </a:schemeClr>
          </a:solidFill>
        </p:spPr>
        <p:txBody>
          <a:bodyPr wrap="square">
            <a:spAutoFit/>
          </a:bodyPr>
          <a:lstStyle/>
          <a:p>
            <a:r>
              <a:rPr lang="cs-CZ" sz="1800" b="1" dirty="0">
                <a:solidFill>
                  <a:srgbClr val="FFFF00"/>
                </a:solidFill>
                <a:latin typeface="+mj-lt"/>
              </a:rPr>
              <a:t>Dobytí Konstantinopole (1204)</a:t>
            </a:r>
          </a:p>
        </p:txBody>
      </p:sp>
      <p:sp>
        <p:nvSpPr>
          <p:cNvPr id="4" name="Obdélník 3"/>
          <p:cNvSpPr/>
          <p:nvPr/>
        </p:nvSpPr>
        <p:spPr>
          <a:xfrm>
            <a:off x="2799165" y="898750"/>
            <a:ext cx="9392834" cy="400110"/>
          </a:xfrm>
          <a:prstGeom prst="rect">
            <a:avLst/>
          </a:prstGeom>
          <a:solidFill>
            <a:srgbClr val="002060"/>
          </a:solidFill>
        </p:spPr>
        <p:txBody>
          <a:bodyPr wrap="square">
            <a:spAutoFit/>
          </a:bodyPr>
          <a:lstStyle/>
          <a:p>
            <a:r>
              <a:rPr lang="cs-CZ" sz="2000" b="1" dirty="0">
                <a:solidFill>
                  <a:srgbClr val="FFFF00"/>
                </a:solidFill>
                <a:latin typeface="+mj-lt"/>
              </a:rPr>
              <a:t>Robert z </a:t>
            </a:r>
            <a:r>
              <a:rPr lang="cs-CZ" sz="2000" b="1" dirty="0" err="1">
                <a:solidFill>
                  <a:srgbClr val="FFFF00"/>
                </a:solidFill>
                <a:latin typeface="+mj-lt"/>
              </a:rPr>
              <a:t>Clari</a:t>
            </a:r>
            <a:r>
              <a:rPr lang="cs-CZ" sz="2000" b="1" dirty="0">
                <a:solidFill>
                  <a:srgbClr val="FFFF00"/>
                </a:solidFill>
                <a:latin typeface="+mj-lt"/>
              </a:rPr>
              <a:t> (cca. 1170 - po 1216)</a:t>
            </a:r>
          </a:p>
        </p:txBody>
      </p:sp>
      <p:pic>
        <p:nvPicPr>
          <p:cNvPr id="5" name="Obrázek 4"/>
          <p:cNvPicPr>
            <a:picLocks noChangeAspect="1"/>
          </p:cNvPicPr>
          <p:nvPr/>
        </p:nvPicPr>
        <p:blipFill>
          <a:blip r:embed="rId2"/>
          <a:stretch>
            <a:fillRect/>
          </a:stretch>
        </p:blipFill>
        <p:spPr>
          <a:xfrm>
            <a:off x="300903" y="898750"/>
            <a:ext cx="2367549" cy="3646570"/>
          </a:xfrm>
          <a:prstGeom prst="rect">
            <a:avLst/>
          </a:prstGeom>
        </p:spPr>
      </p:pic>
    </p:spTree>
    <p:extLst>
      <p:ext uri="{BB962C8B-B14F-4D97-AF65-F5344CB8AC3E}">
        <p14:creationId xmlns:p14="http://schemas.microsoft.com/office/powerpoint/2010/main" val="20974364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Obdélník 18"/>
          <p:cNvSpPr/>
          <p:nvPr/>
        </p:nvSpPr>
        <p:spPr>
          <a:xfrm>
            <a:off x="0" y="739673"/>
            <a:ext cx="8839200" cy="369332"/>
          </a:xfrm>
          <a:prstGeom prst="rect">
            <a:avLst/>
          </a:prstGeom>
          <a:solidFill>
            <a:schemeClr val="accent4">
              <a:lumMod val="20000"/>
              <a:lumOff val="80000"/>
            </a:schemeClr>
          </a:solidFill>
        </p:spPr>
        <p:txBody>
          <a:bodyPr wrap="square">
            <a:spAutoFit/>
          </a:bodyPr>
          <a:lstStyle/>
          <a:p>
            <a:r>
              <a:rPr lang="cs-CZ" sz="1800" b="1" dirty="0" err="1">
                <a:solidFill>
                  <a:srgbClr val="0000DC"/>
                </a:solidFill>
                <a:latin typeface="+mn-lt"/>
              </a:rPr>
              <a:t>K</a:t>
            </a:r>
            <a:r>
              <a:rPr lang="de-AT" sz="1800" b="1" dirty="0" err="1">
                <a:solidFill>
                  <a:srgbClr val="0000DC"/>
                </a:solidFill>
                <a:latin typeface="+mn-lt"/>
              </a:rPr>
              <a:t>onec</a:t>
            </a:r>
            <a:r>
              <a:rPr lang="de-AT" sz="1800" b="1" dirty="0">
                <a:solidFill>
                  <a:srgbClr val="0000DC"/>
                </a:solidFill>
                <a:latin typeface="+mn-lt"/>
              </a:rPr>
              <a:t> </a:t>
            </a:r>
            <a:r>
              <a:rPr lang="de-AT" sz="1800" b="1" dirty="0" err="1">
                <a:solidFill>
                  <a:srgbClr val="0000DC"/>
                </a:solidFill>
                <a:latin typeface="+mn-lt"/>
              </a:rPr>
              <a:t>Byzance</a:t>
            </a:r>
            <a:r>
              <a:rPr lang="cs-CZ" sz="1800" b="1" dirty="0">
                <a:solidFill>
                  <a:srgbClr val="0000DC"/>
                </a:solidFill>
                <a:latin typeface="+mn-lt"/>
              </a:rPr>
              <a:t> – Reakce byzantských kronikářů</a:t>
            </a:r>
            <a:endParaRPr lang="de-AT" sz="1800" b="1" dirty="0">
              <a:solidFill>
                <a:srgbClr val="0000DC"/>
              </a:solidFill>
              <a:latin typeface="+mn-lt"/>
            </a:endParaRPr>
          </a:p>
        </p:txBody>
      </p:sp>
      <p:sp>
        <p:nvSpPr>
          <p:cNvPr id="21" name="Rechteck 2"/>
          <p:cNvSpPr/>
          <p:nvPr/>
        </p:nvSpPr>
        <p:spPr>
          <a:xfrm>
            <a:off x="166237" y="26271"/>
            <a:ext cx="10444253" cy="738664"/>
          </a:xfrm>
          <a:prstGeom prst="rect">
            <a:avLst/>
          </a:prstGeom>
        </p:spPr>
        <p:txBody>
          <a:bodyPr wrap="square">
            <a:spAutoFit/>
          </a:bodyPr>
          <a:lstStyle/>
          <a:p>
            <a:r>
              <a:rPr lang="cs-CZ" b="1" dirty="0">
                <a:solidFill>
                  <a:schemeClr val="tx2">
                    <a:lumMod val="50000"/>
                  </a:schemeClr>
                </a:solidFill>
                <a:latin typeface="+mn-lt"/>
              </a:rPr>
              <a:t>IV. Dohra roku 1204: Jak opelichat bratra?</a:t>
            </a:r>
          </a:p>
          <a:p>
            <a:r>
              <a:rPr lang="cs-CZ" sz="1800" b="1" dirty="0">
                <a:solidFill>
                  <a:srgbClr val="0070C0"/>
                </a:solidFill>
                <a:latin typeface="+mn-lt"/>
              </a:rPr>
              <a:t>  Jak odůvodnit drancování Konstantinopole křižáckými vojsky?</a:t>
            </a:r>
          </a:p>
        </p:txBody>
      </p:sp>
      <p:sp>
        <p:nvSpPr>
          <p:cNvPr id="11" name="Textfeld 3">
            <a:extLst>
              <a:ext uri="{FF2B5EF4-FFF2-40B4-BE49-F238E27FC236}">
                <a16:creationId xmlns:a16="http://schemas.microsoft.com/office/drawing/2014/main" id="{3B13E99F-3E34-39C2-C26E-5A92347AC810}"/>
              </a:ext>
            </a:extLst>
          </p:cNvPr>
          <p:cNvSpPr txBox="1"/>
          <p:nvPr/>
        </p:nvSpPr>
        <p:spPr>
          <a:xfrm>
            <a:off x="2302491" y="3558416"/>
            <a:ext cx="3085872" cy="1569660"/>
          </a:xfrm>
          <a:prstGeom prst="rect">
            <a:avLst/>
          </a:prstGeom>
          <a:solidFill>
            <a:schemeClr val="accent4">
              <a:lumMod val="20000"/>
              <a:lumOff val="80000"/>
            </a:schemeClr>
          </a:solidFill>
        </p:spPr>
        <p:txBody>
          <a:bodyPr wrap="square">
            <a:spAutoFit/>
          </a:bodyPr>
          <a:lstStyle/>
          <a:p>
            <a:r>
              <a:rPr lang="de-CH" sz="1600" b="1" i="1" dirty="0">
                <a:solidFill>
                  <a:schemeClr val="tx2">
                    <a:lumMod val="60000"/>
                    <a:lumOff val="40000"/>
                  </a:schemeClr>
                </a:solidFill>
                <a:latin typeface="+mn-lt"/>
              </a:rPr>
              <a:t>„</a:t>
            </a:r>
            <a:r>
              <a:rPr lang="cs-CZ" sz="1600" b="1" i="1" dirty="0">
                <a:solidFill>
                  <a:schemeClr val="tx2">
                    <a:lumMod val="60000"/>
                    <a:lumOff val="40000"/>
                  </a:schemeClr>
                </a:solidFill>
                <a:latin typeface="+mn-lt"/>
              </a:rPr>
              <a:t>Ukradly </a:t>
            </a:r>
            <a:r>
              <a:rPr lang="de-CH" sz="1600" b="1" i="1" dirty="0" err="1">
                <a:solidFill>
                  <a:schemeClr val="tx2">
                    <a:lumMod val="60000"/>
                    <a:lumOff val="40000"/>
                  </a:schemeClr>
                </a:solidFill>
                <a:latin typeface="+mn-lt"/>
              </a:rPr>
              <a:t>nejcennější</a:t>
            </a:r>
            <a:r>
              <a:rPr lang="de-CH" sz="1600" b="1" i="1" dirty="0">
                <a:solidFill>
                  <a:schemeClr val="tx2">
                    <a:lumMod val="60000"/>
                    <a:lumOff val="40000"/>
                  </a:schemeClr>
                </a:solidFill>
                <a:latin typeface="+mn-lt"/>
              </a:rPr>
              <a:t> </a:t>
            </a:r>
            <a:r>
              <a:rPr lang="de-CH" sz="1600" b="1" i="1" dirty="0" err="1">
                <a:solidFill>
                  <a:schemeClr val="tx2">
                    <a:lumMod val="60000"/>
                    <a:lumOff val="40000"/>
                  </a:schemeClr>
                </a:solidFill>
                <a:latin typeface="+mn-lt"/>
              </a:rPr>
              <a:t>nádoby</a:t>
            </a:r>
            <a:r>
              <a:rPr lang="de-CH" sz="1600" b="1" i="1" dirty="0">
                <a:solidFill>
                  <a:schemeClr val="tx2">
                    <a:lumMod val="60000"/>
                    <a:lumOff val="40000"/>
                  </a:schemeClr>
                </a:solidFill>
                <a:latin typeface="+mn-lt"/>
              </a:rPr>
              <a:t> a </a:t>
            </a:r>
            <a:r>
              <a:rPr lang="de-CH" sz="1600" b="1" i="1" dirty="0" err="1">
                <a:solidFill>
                  <a:schemeClr val="tx2">
                    <a:lumMod val="60000"/>
                    <a:lumOff val="40000"/>
                  </a:schemeClr>
                </a:solidFill>
                <a:latin typeface="+mn-lt"/>
              </a:rPr>
              <a:t>nádoby</a:t>
            </a:r>
            <a:r>
              <a:rPr lang="de-CH" sz="1600" b="1" i="1" dirty="0">
                <a:solidFill>
                  <a:schemeClr val="tx2">
                    <a:lumMod val="60000"/>
                    <a:lumOff val="40000"/>
                  </a:schemeClr>
                </a:solidFill>
                <a:latin typeface="+mn-lt"/>
              </a:rPr>
              <a:t> </a:t>
            </a:r>
            <a:r>
              <a:rPr lang="de-CH" sz="1600" b="1" i="1" dirty="0" err="1">
                <a:solidFill>
                  <a:schemeClr val="tx2">
                    <a:lumMod val="60000"/>
                    <a:lumOff val="40000"/>
                  </a:schemeClr>
                </a:solidFill>
                <a:latin typeface="+mn-lt"/>
              </a:rPr>
              <a:t>svatých</a:t>
            </a:r>
            <a:r>
              <a:rPr lang="de-CH" sz="1600" b="1" i="1" dirty="0">
                <a:solidFill>
                  <a:schemeClr val="tx2">
                    <a:lumMod val="60000"/>
                    <a:lumOff val="40000"/>
                  </a:schemeClr>
                </a:solidFill>
                <a:latin typeface="+mn-lt"/>
              </a:rPr>
              <a:t>, </a:t>
            </a:r>
            <a:r>
              <a:rPr lang="de-CH" sz="1600" b="1" i="1" dirty="0" err="1">
                <a:solidFill>
                  <a:schemeClr val="tx2">
                    <a:lumMod val="60000"/>
                    <a:lumOff val="40000"/>
                  </a:schemeClr>
                </a:solidFill>
                <a:latin typeface="+mn-lt"/>
              </a:rPr>
              <a:t>rozbili</a:t>
            </a:r>
            <a:r>
              <a:rPr lang="de-CH" sz="1600" b="1" i="1" dirty="0">
                <a:solidFill>
                  <a:schemeClr val="tx2">
                    <a:lumMod val="60000"/>
                    <a:lumOff val="40000"/>
                  </a:schemeClr>
                </a:solidFill>
                <a:latin typeface="+mn-lt"/>
              </a:rPr>
              <a:t> je a </a:t>
            </a:r>
            <a:r>
              <a:rPr lang="de-CH" sz="1600" b="1" i="1" dirty="0" err="1">
                <a:solidFill>
                  <a:schemeClr val="tx2">
                    <a:lumMod val="60000"/>
                    <a:lumOff val="40000"/>
                  </a:schemeClr>
                </a:solidFill>
                <a:latin typeface="+mn-lt"/>
              </a:rPr>
              <a:t>dali</a:t>
            </a:r>
            <a:r>
              <a:rPr lang="de-CH" sz="1600" b="1" i="1" dirty="0">
                <a:solidFill>
                  <a:schemeClr val="tx2">
                    <a:lumMod val="60000"/>
                    <a:lumOff val="40000"/>
                  </a:schemeClr>
                </a:solidFill>
                <a:latin typeface="+mn-lt"/>
              </a:rPr>
              <a:t> si je do </a:t>
            </a:r>
            <a:r>
              <a:rPr lang="de-CH" sz="1600" b="1" i="1" dirty="0" err="1">
                <a:solidFill>
                  <a:schemeClr val="tx2">
                    <a:lumMod val="60000"/>
                    <a:lumOff val="40000"/>
                  </a:schemeClr>
                </a:solidFill>
                <a:latin typeface="+mn-lt"/>
              </a:rPr>
              <a:t>kapes</a:t>
            </a:r>
            <a:r>
              <a:rPr lang="de-CH" sz="1600" b="1" i="1" dirty="0">
                <a:solidFill>
                  <a:schemeClr val="tx2">
                    <a:lumMod val="60000"/>
                    <a:lumOff val="40000"/>
                  </a:schemeClr>
                </a:solidFill>
                <a:latin typeface="+mn-lt"/>
              </a:rPr>
              <a:t> </a:t>
            </a:r>
            <a:r>
              <a:rPr lang="de-CH" sz="1600" b="1" i="1" dirty="0" err="1">
                <a:solidFill>
                  <a:schemeClr val="tx2">
                    <a:lumMod val="60000"/>
                    <a:lumOff val="40000"/>
                  </a:schemeClr>
                </a:solidFill>
                <a:latin typeface="+mn-lt"/>
              </a:rPr>
              <a:t>nebo</a:t>
            </a:r>
            <a:r>
              <a:rPr lang="de-CH" sz="1600" b="1" i="1" dirty="0">
                <a:solidFill>
                  <a:schemeClr val="tx2">
                    <a:lumMod val="60000"/>
                    <a:lumOff val="40000"/>
                  </a:schemeClr>
                </a:solidFill>
                <a:latin typeface="+mn-lt"/>
              </a:rPr>
              <a:t> je </a:t>
            </a:r>
            <a:r>
              <a:rPr lang="de-CH" sz="1600" b="1" i="1" dirty="0" err="1">
                <a:solidFill>
                  <a:schemeClr val="tx2">
                    <a:lumMod val="60000"/>
                    <a:lumOff val="40000"/>
                  </a:schemeClr>
                </a:solidFill>
                <a:latin typeface="+mn-lt"/>
              </a:rPr>
              <a:t>položili</a:t>
            </a:r>
            <a:r>
              <a:rPr lang="de-CH" sz="1600" b="1" i="1" dirty="0">
                <a:solidFill>
                  <a:schemeClr val="tx2">
                    <a:lumMod val="60000"/>
                    <a:lumOff val="40000"/>
                  </a:schemeClr>
                </a:solidFill>
                <a:latin typeface="+mn-lt"/>
              </a:rPr>
              <a:t> na </a:t>
            </a:r>
            <a:r>
              <a:rPr lang="de-CH" sz="1600" b="1" i="1" dirty="0" err="1">
                <a:solidFill>
                  <a:schemeClr val="tx2">
                    <a:lumMod val="60000"/>
                    <a:lumOff val="40000"/>
                  </a:schemeClr>
                </a:solidFill>
                <a:latin typeface="+mn-lt"/>
              </a:rPr>
              <a:t>svůj</a:t>
            </a:r>
            <a:r>
              <a:rPr lang="de-CH" sz="1600" b="1" i="1" dirty="0">
                <a:solidFill>
                  <a:schemeClr val="tx2">
                    <a:lumMod val="60000"/>
                    <a:lumOff val="40000"/>
                  </a:schemeClr>
                </a:solidFill>
                <a:latin typeface="+mn-lt"/>
              </a:rPr>
              <a:t> </a:t>
            </a:r>
            <a:r>
              <a:rPr lang="de-CH" sz="1600" b="1" i="1" dirty="0" err="1">
                <a:solidFill>
                  <a:schemeClr val="tx2">
                    <a:lumMod val="60000"/>
                    <a:lumOff val="40000"/>
                  </a:schemeClr>
                </a:solidFill>
                <a:latin typeface="+mn-lt"/>
              </a:rPr>
              <a:t>stůl</a:t>
            </a:r>
            <a:r>
              <a:rPr lang="de-CH" sz="1600" b="1" i="1" dirty="0">
                <a:solidFill>
                  <a:schemeClr val="tx2">
                    <a:lumMod val="60000"/>
                    <a:lumOff val="40000"/>
                  </a:schemeClr>
                </a:solidFill>
                <a:latin typeface="+mn-lt"/>
              </a:rPr>
              <a:t> </a:t>
            </a:r>
            <a:r>
              <a:rPr lang="de-CH" sz="1600" b="1" i="1" dirty="0" err="1">
                <a:solidFill>
                  <a:schemeClr val="tx2">
                    <a:lumMod val="60000"/>
                    <a:lumOff val="40000"/>
                  </a:schemeClr>
                </a:solidFill>
                <a:latin typeface="+mn-lt"/>
              </a:rPr>
              <a:t>jako</a:t>
            </a:r>
            <a:r>
              <a:rPr lang="de-CH" sz="1600" b="1" i="1" dirty="0">
                <a:solidFill>
                  <a:schemeClr val="tx2">
                    <a:lumMod val="60000"/>
                    <a:lumOff val="40000"/>
                  </a:schemeClr>
                </a:solidFill>
                <a:latin typeface="+mn-lt"/>
              </a:rPr>
              <a:t> </a:t>
            </a:r>
            <a:r>
              <a:rPr lang="de-CH" sz="1600" b="1" i="1" dirty="0" err="1">
                <a:solidFill>
                  <a:schemeClr val="tx2">
                    <a:lumMod val="60000"/>
                    <a:lumOff val="40000"/>
                  </a:schemeClr>
                </a:solidFill>
                <a:latin typeface="+mn-lt"/>
              </a:rPr>
              <a:t>košíky</a:t>
            </a:r>
            <a:r>
              <a:rPr lang="de-CH" sz="1600" b="1" i="1" dirty="0">
                <a:solidFill>
                  <a:schemeClr val="tx2">
                    <a:lumMod val="60000"/>
                    <a:lumOff val="40000"/>
                  </a:schemeClr>
                </a:solidFill>
                <a:latin typeface="+mn-lt"/>
              </a:rPr>
              <a:t> na </a:t>
            </a:r>
            <a:r>
              <a:rPr lang="de-CH" sz="1600" b="1" i="1" dirty="0" err="1">
                <a:solidFill>
                  <a:schemeClr val="tx2">
                    <a:lumMod val="60000"/>
                    <a:lumOff val="40000"/>
                  </a:schemeClr>
                </a:solidFill>
                <a:latin typeface="+mn-lt"/>
              </a:rPr>
              <a:t>chléb</a:t>
            </a:r>
            <a:r>
              <a:rPr lang="de-CH" sz="1600" b="1" i="1" dirty="0">
                <a:solidFill>
                  <a:schemeClr val="tx2">
                    <a:lumMod val="60000"/>
                    <a:lumOff val="40000"/>
                  </a:schemeClr>
                </a:solidFill>
                <a:latin typeface="+mn-lt"/>
              </a:rPr>
              <a:t> a </a:t>
            </a:r>
            <a:r>
              <a:rPr lang="de-CH" sz="1600" b="1" i="1" dirty="0" err="1">
                <a:solidFill>
                  <a:schemeClr val="tx2">
                    <a:lumMod val="60000"/>
                    <a:lumOff val="40000"/>
                  </a:schemeClr>
                </a:solidFill>
                <a:latin typeface="+mn-lt"/>
              </a:rPr>
              <a:t>poháry</a:t>
            </a:r>
            <a:r>
              <a:rPr lang="de-CH" sz="1600" b="1" i="1" dirty="0">
                <a:solidFill>
                  <a:schemeClr val="tx2">
                    <a:lumMod val="60000"/>
                    <a:lumOff val="40000"/>
                  </a:schemeClr>
                </a:solidFill>
                <a:latin typeface="+mn-lt"/>
              </a:rPr>
              <a:t> na </a:t>
            </a:r>
            <a:r>
              <a:rPr lang="de-CH" sz="1600" b="1" i="1" dirty="0" err="1">
                <a:solidFill>
                  <a:schemeClr val="tx2">
                    <a:lumMod val="60000"/>
                    <a:lumOff val="40000"/>
                  </a:schemeClr>
                </a:solidFill>
                <a:latin typeface="+mn-lt"/>
              </a:rPr>
              <a:t>pití</a:t>
            </a:r>
            <a:r>
              <a:rPr lang="de-CH" sz="1600" b="1" i="1" dirty="0">
                <a:solidFill>
                  <a:schemeClr val="tx2">
                    <a:lumMod val="60000"/>
                    <a:lumOff val="40000"/>
                  </a:schemeClr>
                </a:solidFill>
                <a:latin typeface="+mn-lt"/>
              </a:rPr>
              <a:t>"</a:t>
            </a:r>
          </a:p>
        </p:txBody>
      </p:sp>
      <p:sp>
        <p:nvSpPr>
          <p:cNvPr id="12" name="Rechteck 2"/>
          <p:cNvSpPr/>
          <p:nvPr/>
        </p:nvSpPr>
        <p:spPr>
          <a:xfrm>
            <a:off x="5510358" y="3605842"/>
            <a:ext cx="6274737" cy="2431435"/>
          </a:xfrm>
          <a:prstGeom prst="rect">
            <a:avLst/>
          </a:prstGeom>
          <a:solidFill>
            <a:srgbClr val="CCECFF"/>
          </a:solidFill>
        </p:spPr>
        <p:txBody>
          <a:bodyPr wrap="square">
            <a:spAutoFit/>
          </a:bodyPr>
          <a:lstStyle/>
          <a:p>
            <a:r>
              <a:rPr lang="de-AT" sz="1600" b="1" i="1" dirty="0" err="1">
                <a:latin typeface="+mn-lt"/>
              </a:rPr>
              <a:t>Sedláci</a:t>
            </a:r>
            <a:r>
              <a:rPr lang="de-AT" sz="1600" b="1" i="1" dirty="0">
                <a:latin typeface="+mn-lt"/>
              </a:rPr>
              <a:t> a </a:t>
            </a:r>
            <a:r>
              <a:rPr lang="de-AT" sz="1600" b="1" i="1" dirty="0" err="1">
                <a:latin typeface="+mn-lt"/>
              </a:rPr>
              <a:t>obyčejná</a:t>
            </a:r>
            <a:r>
              <a:rPr lang="de-AT" sz="1600" b="1" i="1" dirty="0">
                <a:latin typeface="+mn-lt"/>
              </a:rPr>
              <a:t> </a:t>
            </a:r>
            <a:r>
              <a:rPr lang="de-AT" sz="1600" b="1" i="1" dirty="0" err="1">
                <a:latin typeface="+mn-lt"/>
              </a:rPr>
              <a:t>chátra</a:t>
            </a:r>
            <a:r>
              <a:rPr lang="de-AT" sz="1600" b="1" i="1" dirty="0">
                <a:latin typeface="+mn-lt"/>
              </a:rPr>
              <a:t> se </a:t>
            </a:r>
            <a:r>
              <a:rPr lang="de-AT" sz="1600" b="1" i="1" dirty="0" err="1">
                <a:latin typeface="+mn-lt"/>
              </a:rPr>
              <a:t>nám</a:t>
            </a:r>
            <a:r>
              <a:rPr lang="de-AT" sz="1600" b="1" i="1" dirty="0">
                <a:latin typeface="+mn-lt"/>
              </a:rPr>
              <a:t> </a:t>
            </a:r>
            <a:r>
              <a:rPr lang="de-AT" sz="1600" b="1" i="1" dirty="0" err="1">
                <a:latin typeface="+mn-lt"/>
              </a:rPr>
              <a:t>Byzantincům</a:t>
            </a:r>
            <a:r>
              <a:rPr lang="de-AT" sz="1600" b="1" i="1" dirty="0">
                <a:latin typeface="+mn-lt"/>
              </a:rPr>
              <a:t> </a:t>
            </a:r>
            <a:r>
              <a:rPr lang="de-AT" sz="1600" b="1" i="1" dirty="0" err="1">
                <a:latin typeface="+mn-lt"/>
              </a:rPr>
              <a:t>posmívali</a:t>
            </a:r>
            <a:r>
              <a:rPr lang="de-AT" sz="1600" b="1" i="1" dirty="0">
                <a:latin typeface="+mn-lt"/>
              </a:rPr>
              <a:t> a </a:t>
            </a:r>
            <a:r>
              <a:rPr lang="de-AT" sz="1600" b="1" i="1" dirty="0" err="1">
                <a:latin typeface="+mn-lt"/>
              </a:rPr>
              <a:t>byli</a:t>
            </a:r>
            <a:r>
              <a:rPr lang="de-AT" sz="1600" b="1" i="1" dirty="0">
                <a:latin typeface="+mn-lt"/>
              </a:rPr>
              <a:t> </a:t>
            </a:r>
            <a:r>
              <a:rPr lang="de-AT" sz="1600" b="1" i="1" dirty="0" err="1">
                <a:latin typeface="+mn-lt"/>
              </a:rPr>
              <a:t>natolik</a:t>
            </a:r>
            <a:r>
              <a:rPr lang="de-AT" sz="1600" b="1" i="1" dirty="0">
                <a:latin typeface="+mn-lt"/>
              </a:rPr>
              <a:t> </a:t>
            </a:r>
            <a:r>
              <a:rPr lang="de-AT" sz="1600" b="1" i="1" dirty="0" err="1">
                <a:latin typeface="+mn-lt"/>
              </a:rPr>
              <a:t>hloupí</a:t>
            </a:r>
            <a:r>
              <a:rPr lang="de-AT" sz="1600" b="1" i="1" dirty="0">
                <a:latin typeface="+mn-lt"/>
              </a:rPr>
              <a:t>, </a:t>
            </a:r>
            <a:r>
              <a:rPr lang="de-AT" sz="1600" b="1" i="1" dirty="0" err="1">
                <a:latin typeface="+mn-lt"/>
              </a:rPr>
              <a:t>že</a:t>
            </a:r>
            <a:r>
              <a:rPr lang="de-AT" sz="1600" b="1" i="1" dirty="0">
                <a:latin typeface="+mn-lt"/>
              </a:rPr>
              <a:t> </a:t>
            </a:r>
            <a:r>
              <a:rPr lang="cs-CZ" sz="1600" b="1" i="1" dirty="0">
                <a:latin typeface="+mn-lt"/>
              </a:rPr>
              <a:t>smáli i naší</a:t>
            </a:r>
            <a:r>
              <a:rPr lang="de-AT" sz="1600" b="1" i="1" dirty="0">
                <a:latin typeface="+mn-lt"/>
              </a:rPr>
              <a:t> </a:t>
            </a:r>
            <a:r>
              <a:rPr lang="de-AT" sz="1600" b="1" i="1" dirty="0" err="1">
                <a:latin typeface="+mn-lt"/>
              </a:rPr>
              <a:t>chudob</a:t>
            </a:r>
            <a:r>
              <a:rPr lang="cs-CZ" sz="1600" b="1" i="1" dirty="0">
                <a:latin typeface="+mn-lt"/>
              </a:rPr>
              <a:t>ě</a:t>
            </a:r>
            <a:r>
              <a:rPr lang="de-AT" sz="1600" b="1" i="1" dirty="0">
                <a:latin typeface="+mn-lt"/>
              </a:rPr>
              <a:t> a</a:t>
            </a:r>
            <a:r>
              <a:rPr lang="cs-CZ" sz="1600" b="1" i="1" dirty="0">
                <a:latin typeface="+mn-lt"/>
              </a:rPr>
              <a:t> naší</a:t>
            </a:r>
            <a:r>
              <a:rPr lang="de-AT" sz="1600" b="1" i="1" dirty="0">
                <a:latin typeface="+mn-lt"/>
              </a:rPr>
              <a:t> </a:t>
            </a:r>
            <a:r>
              <a:rPr lang="de-AT" sz="1600" b="1" i="1" dirty="0" err="1">
                <a:latin typeface="+mn-lt"/>
              </a:rPr>
              <a:t>nahotu</a:t>
            </a:r>
            <a:r>
              <a:rPr lang="de-AT" sz="1600" b="1" i="1" dirty="0">
                <a:latin typeface="+mn-lt"/>
              </a:rPr>
              <a:t> </a:t>
            </a:r>
            <a:r>
              <a:rPr lang="de-AT" sz="1600" b="1" i="1" dirty="0" err="1">
                <a:latin typeface="+mn-lt"/>
              </a:rPr>
              <a:t>nazývali</a:t>
            </a:r>
            <a:r>
              <a:rPr lang="de-AT" sz="1600" b="1" i="1" dirty="0">
                <a:latin typeface="+mn-lt"/>
              </a:rPr>
              <a:t> </a:t>
            </a:r>
            <a:r>
              <a:rPr lang="de-AT" sz="1600" b="1" i="1" dirty="0" err="1">
                <a:latin typeface="+mn-lt"/>
              </a:rPr>
              <a:t>rovností</a:t>
            </a:r>
            <a:r>
              <a:rPr lang="cs-CZ" sz="1600" b="1" i="1" dirty="0">
                <a:latin typeface="+mn-lt"/>
              </a:rPr>
              <a:t> (…)</a:t>
            </a:r>
          </a:p>
          <a:p>
            <a:endParaRPr lang="cs-CZ" sz="800" b="1" i="1" dirty="0">
              <a:latin typeface="+mn-lt"/>
            </a:endParaRPr>
          </a:p>
          <a:p>
            <a:r>
              <a:rPr lang="de-AT" sz="1600" b="1" i="1" dirty="0" err="1">
                <a:latin typeface="+mn-lt"/>
              </a:rPr>
              <a:t>Mnozí</a:t>
            </a:r>
            <a:r>
              <a:rPr lang="de-AT" sz="1600" b="1" i="1" dirty="0">
                <a:latin typeface="+mn-lt"/>
              </a:rPr>
              <a:t> </a:t>
            </a:r>
            <a:r>
              <a:rPr lang="cs-CZ" sz="1600" b="1" i="1" dirty="0">
                <a:latin typeface="+mn-lt"/>
              </a:rPr>
              <a:t>tuto podstatu </a:t>
            </a:r>
            <a:r>
              <a:rPr lang="de-AT" sz="1600" b="1" i="1" dirty="0" err="1">
                <a:latin typeface="+mn-lt"/>
              </a:rPr>
              <a:t>přijímali</a:t>
            </a:r>
            <a:r>
              <a:rPr lang="de-AT" sz="1600" b="1" i="1" dirty="0">
                <a:latin typeface="+mn-lt"/>
              </a:rPr>
              <a:t> </a:t>
            </a:r>
            <a:r>
              <a:rPr lang="de-AT" sz="1600" b="1" i="1" dirty="0" err="1">
                <a:latin typeface="+mn-lt"/>
              </a:rPr>
              <a:t>až</a:t>
            </a:r>
            <a:r>
              <a:rPr lang="de-AT" sz="1600" b="1" i="1" dirty="0">
                <a:latin typeface="+mn-lt"/>
              </a:rPr>
              <a:t> </a:t>
            </a:r>
            <a:r>
              <a:rPr lang="de-AT" sz="1600" b="1" i="1" dirty="0" err="1">
                <a:latin typeface="+mn-lt"/>
              </a:rPr>
              <a:t>příliš</a:t>
            </a:r>
            <a:r>
              <a:rPr lang="de-AT" sz="1600" b="1" i="1" dirty="0">
                <a:latin typeface="+mn-lt"/>
              </a:rPr>
              <a:t> </a:t>
            </a:r>
            <a:r>
              <a:rPr lang="de-AT" sz="1600" b="1" i="1" dirty="0" err="1">
                <a:latin typeface="+mn-lt"/>
              </a:rPr>
              <a:t>rádi</a:t>
            </a:r>
            <a:r>
              <a:rPr lang="de-AT" sz="1600" b="1" i="1" dirty="0">
                <a:latin typeface="+mn-lt"/>
              </a:rPr>
              <a:t> a </a:t>
            </a:r>
            <a:r>
              <a:rPr lang="de-AT" sz="1600" b="1" i="1" dirty="0" err="1">
                <a:latin typeface="+mn-lt"/>
              </a:rPr>
              <a:t>říkali</a:t>
            </a:r>
            <a:r>
              <a:rPr lang="de-AT" sz="1600" b="1" i="1" dirty="0">
                <a:latin typeface="+mn-lt"/>
              </a:rPr>
              <a:t>: "</a:t>
            </a:r>
            <a:r>
              <a:rPr lang="de-AT" sz="1600" b="1" i="1" dirty="0" err="1">
                <a:latin typeface="+mn-lt"/>
              </a:rPr>
              <a:t>Požehnán</a:t>
            </a:r>
            <a:r>
              <a:rPr lang="de-AT" sz="1600" b="1" i="1" dirty="0">
                <a:latin typeface="+mn-lt"/>
              </a:rPr>
              <a:t> </a:t>
            </a:r>
            <a:r>
              <a:rPr lang="de-AT" sz="1600" b="1" i="1" dirty="0" err="1">
                <a:latin typeface="+mn-lt"/>
              </a:rPr>
              <a:t>buď</a:t>
            </a:r>
            <a:r>
              <a:rPr lang="de-AT" sz="1600" b="1" i="1" dirty="0">
                <a:latin typeface="+mn-lt"/>
              </a:rPr>
              <a:t> </a:t>
            </a:r>
            <a:r>
              <a:rPr lang="cs-CZ" sz="1600" b="1" i="1" dirty="0">
                <a:latin typeface="+mn-lt"/>
              </a:rPr>
              <a:t>Kristus pán</a:t>
            </a:r>
            <a:r>
              <a:rPr lang="de-AT" sz="1600" b="1" i="1" dirty="0">
                <a:latin typeface="+mn-lt"/>
              </a:rPr>
              <a:t>, </a:t>
            </a:r>
            <a:r>
              <a:rPr lang="cs-CZ" sz="1600" b="1" i="1" dirty="0">
                <a:latin typeface="+mn-lt"/>
              </a:rPr>
              <a:t>nyní</a:t>
            </a:r>
            <a:r>
              <a:rPr lang="de-AT" sz="1600" b="1" i="1" dirty="0">
                <a:latin typeface="+mn-lt"/>
              </a:rPr>
              <a:t> </a:t>
            </a:r>
            <a:r>
              <a:rPr lang="de-AT" sz="1600" b="1" i="1" dirty="0" err="1">
                <a:latin typeface="+mn-lt"/>
              </a:rPr>
              <a:t>jsme</a:t>
            </a:r>
            <a:r>
              <a:rPr lang="de-AT" sz="1600" b="1" i="1" dirty="0">
                <a:latin typeface="+mn-lt"/>
              </a:rPr>
              <a:t> </a:t>
            </a:r>
            <a:r>
              <a:rPr lang="cs-CZ" sz="1600" b="1" i="1" dirty="0">
                <a:latin typeface="+mn-lt"/>
              </a:rPr>
              <a:t>bohatí!</a:t>
            </a:r>
            <a:r>
              <a:rPr lang="de-AT" sz="1600" b="1" i="1" dirty="0">
                <a:latin typeface="+mn-lt"/>
              </a:rPr>
              <a:t>" A </a:t>
            </a:r>
            <a:r>
              <a:rPr lang="cs-CZ" sz="1600" b="1" i="1" dirty="0">
                <a:latin typeface="+mn-lt"/>
              </a:rPr>
              <a:t>vy</a:t>
            </a:r>
            <a:r>
              <a:rPr lang="de-AT" sz="1600" b="1" i="1" dirty="0" err="1">
                <a:latin typeface="+mn-lt"/>
              </a:rPr>
              <a:t>kupovali</a:t>
            </a:r>
            <a:r>
              <a:rPr lang="de-AT" sz="1600" b="1" i="1" dirty="0">
                <a:latin typeface="+mn-lt"/>
              </a:rPr>
              <a:t> </a:t>
            </a:r>
            <a:r>
              <a:rPr lang="cs-CZ" sz="1600" b="1" i="1" dirty="0">
                <a:latin typeface="+mn-lt"/>
              </a:rPr>
              <a:t>ten kradený </a:t>
            </a:r>
            <a:r>
              <a:rPr lang="de-AT" sz="1600" b="1" i="1" dirty="0" err="1">
                <a:latin typeface="+mn-lt"/>
              </a:rPr>
              <a:t>majetek</a:t>
            </a:r>
            <a:r>
              <a:rPr lang="de-AT" sz="1600" b="1" i="1" dirty="0">
                <a:latin typeface="+mn-lt"/>
              </a:rPr>
              <a:t>, </a:t>
            </a:r>
            <a:r>
              <a:rPr lang="de-AT" sz="1600" b="1" i="1" dirty="0" err="1">
                <a:latin typeface="+mn-lt"/>
              </a:rPr>
              <a:t>který</a:t>
            </a:r>
            <a:r>
              <a:rPr lang="de-AT" sz="1600" b="1" i="1" dirty="0">
                <a:latin typeface="+mn-lt"/>
              </a:rPr>
              <a:t> </a:t>
            </a:r>
            <a:r>
              <a:rPr lang="cs-CZ" sz="1600" b="1" i="1" dirty="0">
                <a:latin typeface="+mn-lt"/>
              </a:rPr>
              <a:t>jim</a:t>
            </a:r>
            <a:r>
              <a:rPr lang="de-AT" sz="1600" b="1" i="1" dirty="0">
                <a:latin typeface="+mn-lt"/>
              </a:rPr>
              <a:t> </a:t>
            </a:r>
            <a:r>
              <a:rPr lang="cs-CZ" sz="1600" b="1" i="1" dirty="0">
                <a:latin typeface="+mn-lt"/>
              </a:rPr>
              <a:t>ostatní </a:t>
            </a:r>
            <a:r>
              <a:rPr lang="de-AT" sz="1600" b="1" i="1" dirty="0" err="1">
                <a:latin typeface="+mn-lt"/>
              </a:rPr>
              <a:t>krajané</a:t>
            </a:r>
            <a:r>
              <a:rPr lang="de-AT" sz="1600" b="1" i="1" dirty="0">
                <a:latin typeface="+mn-lt"/>
              </a:rPr>
              <a:t> </a:t>
            </a:r>
            <a:r>
              <a:rPr lang="de-AT" sz="1600" b="1" i="1" dirty="0" err="1">
                <a:latin typeface="+mn-lt"/>
              </a:rPr>
              <a:t>nabízeli</a:t>
            </a:r>
            <a:r>
              <a:rPr lang="de-AT" sz="1600" b="1" i="1" dirty="0">
                <a:latin typeface="+mn-lt"/>
              </a:rPr>
              <a:t> k </a:t>
            </a:r>
            <a:r>
              <a:rPr lang="de-AT" sz="1600" b="1" i="1" dirty="0" err="1">
                <a:latin typeface="+mn-lt"/>
              </a:rPr>
              <a:t>prodeji</a:t>
            </a:r>
            <a:r>
              <a:rPr lang="de-AT" sz="1600" b="1" i="1" dirty="0">
                <a:latin typeface="+mn-lt"/>
              </a:rPr>
              <a:t>, </a:t>
            </a:r>
            <a:r>
              <a:rPr lang="cs-CZ" sz="1600" b="1" i="1" dirty="0">
                <a:latin typeface="+mn-lt"/>
              </a:rPr>
              <a:t>za velmi nízkou cenu. Začali se podobat těm dobytčím latinským Frankům, kteří neví, </a:t>
            </a:r>
            <a:r>
              <a:rPr lang="de-AT" sz="1600" b="1" i="1" dirty="0" err="1">
                <a:latin typeface="+mn-lt"/>
              </a:rPr>
              <a:t>že</a:t>
            </a:r>
            <a:r>
              <a:rPr lang="de-AT" sz="1600" b="1" i="1" dirty="0">
                <a:latin typeface="+mn-lt"/>
              </a:rPr>
              <a:t> se </a:t>
            </a:r>
            <a:r>
              <a:rPr lang="de-AT" sz="1600" b="1" i="1" dirty="0" err="1">
                <a:latin typeface="+mn-lt"/>
              </a:rPr>
              <a:t>podává</a:t>
            </a:r>
            <a:r>
              <a:rPr lang="de-AT" sz="1600" b="1" i="1" dirty="0">
                <a:latin typeface="+mn-lt"/>
              </a:rPr>
              <a:t> </a:t>
            </a:r>
            <a:r>
              <a:rPr lang="de-AT" sz="1600" b="1" i="1" dirty="0" err="1">
                <a:latin typeface="+mn-lt"/>
              </a:rPr>
              <a:t>víno</a:t>
            </a:r>
            <a:r>
              <a:rPr lang="de-AT" sz="1600" b="1" i="1" dirty="0">
                <a:latin typeface="+mn-lt"/>
              </a:rPr>
              <a:t> </a:t>
            </a:r>
            <a:r>
              <a:rPr lang="de-AT" sz="1600" b="1" i="1" dirty="0" err="1">
                <a:latin typeface="+mn-lt"/>
              </a:rPr>
              <a:t>čisté</a:t>
            </a:r>
            <a:r>
              <a:rPr lang="de-AT" sz="1600" b="1" i="1" dirty="0">
                <a:latin typeface="+mn-lt"/>
              </a:rPr>
              <a:t> a </a:t>
            </a:r>
            <a:r>
              <a:rPr lang="de-AT" sz="1600" b="1" i="1" dirty="0" err="1">
                <a:latin typeface="+mn-lt"/>
              </a:rPr>
              <a:t>nemíchané</a:t>
            </a:r>
            <a:r>
              <a:rPr lang="cs-CZ" sz="1600" b="1" i="1" dirty="0">
                <a:latin typeface="+mn-lt"/>
              </a:rPr>
              <a:t> a chovali se k nám s </a:t>
            </a:r>
            <a:r>
              <a:rPr lang="de-AT" sz="1600" b="1" i="1" dirty="0" err="1">
                <a:latin typeface="+mn-lt"/>
              </a:rPr>
              <a:t>naprostým</a:t>
            </a:r>
            <a:r>
              <a:rPr lang="de-AT" sz="1600" b="1" i="1" dirty="0">
                <a:latin typeface="+mn-lt"/>
              </a:rPr>
              <a:t> </a:t>
            </a:r>
            <a:r>
              <a:rPr lang="de-AT" sz="1600" b="1" i="1" dirty="0" err="1">
                <a:latin typeface="+mn-lt"/>
              </a:rPr>
              <a:t>opovržením</a:t>
            </a:r>
            <a:endParaRPr lang="cs-CZ" sz="1600" b="1" i="1" dirty="0">
              <a:latin typeface="+mn-lt"/>
            </a:endParaRPr>
          </a:p>
        </p:txBody>
      </p:sp>
      <p:sp>
        <p:nvSpPr>
          <p:cNvPr id="13" name="Rechteck 5"/>
          <p:cNvSpPr/>
          <p:nvPr/>
        </p:nvSpPr>
        <p:spPr>
          <a:xfrm>
            <a:off x="2302491" y="1358172"/>
            <a:ext cx="2707464" cy="1508105"/>
          </a:xfrm>
          <a:prstGeom prst="rect">
            <a:avLst/>
          </a:prstGeom>
          <a:solidFill>
            <a:srgbClr val="FFFF99"/>
          </a:solidFill>
        </p:spPr>
        <p:txBody>
          <a:bodyPr wrap="square">
            <a:spAutoFit/>
          </a:bodyPr>
          <a:lstStyle/>
          <a:p>
            <a:r>
              <a:rPr lang="de-AT" sz="1600" b="1" dirty="0" err="1">
                <a:solidFill>
                  <a:schemeClr val="accent1">
                    <a:lumMod val="75000"/>
                  </a:schemeClr>
                </a:solidFill>
                <a:latin typeface="+mn-lt"/>
              </a:rPr>
              <a:t>Nicetas</a:t>
            </a:r>
            <a:r>
              <a:rPr lang="de-AT" sz="1600" b="1" dirty="0">
                <a:solidFill>
                  <a:schemeClr val="accent1">
                    <a:lumMod val="75000"/>
                  </a:schemeClr>
                </a:solidFill>
                <a:latin typeface="+mn-lt"/>
              </a:rPr>
              <a:t> </a:t>
            </a:r>
            <a:r>
              <a:rPr lang="de-AT" sz="1600" b="1" dirty="0" err="1">
                <a:solidFill>
                  <a:schemeClr val="accent1">
                    <a:lumMod val="75000"/>
                  </a:schemeClr>
                </a:solidFill>
                <a:latin typeface="+mn-lt"/>
              </a:rPr>
              <a:t>Choniates</a:t>
            </a:r>
            <a:r>
              <a:rPr lang="de-AT" sz="1600" b="1" dirty="0">
                <a:solidFill>
                  <a:schemeClr val="accent1">
                    <a:lumMod val="75000"/>
                  </a:schemeClr>
                </a:solidFill>
                <a:latin typeface="+mn-lt"/>
              </a:rPr>
              <a:t> </a:t>
            </a:r>
            <a:endParaRPr lang="cs-CZ" sz="1600" b="1" dirty="0">
              <a:solidFill>
                <a:schemeClr val="accent1">
                  <a:lumMod val="75000"/>
                </a:schemeClr>
              </a:solidFill>
              <a:latin typeface="+mn-lt"/>
            </a:endParaRPr>
          </a:p>
          <a:p>
            <a:r>
              <a:rPr lang="cs-CZ" sz="1600" dirty="0">
                <a:latin typeface="+mn-lt"/>
              </a:rPr>
              <a:t>(cca. </a:t>
            </a:r>
            <a:r>
              <a:rPr lang="de-AT" sz="1600" dirty="0">
                <a:latin typeface="+mn-lt"/>
              </a:rPr>
              <a:t>1155-1217</a:t>
            </a:r>
            <a:r>
              <a:rPr lang="cs-CZ" sz="1600" dirty="0">
                <a:latin typeface="+mn-lt"/>
              </a:rPr>
              <a:t>)</a:t>
            </a:r>
          </a:p>
          <a:p>
            <a:r>
              <a:rPr lang="de-AT" sz="1600" dirty="0" err="1">
                <a:latin typeface="+mn-lt"/>
              </a:rPr>
              <a:t>Byzantský</a:t>
            </a:r>
            <a:r>
              <a:rPr lang="de-AT" sz="1600" dirty="0">
                <a:latin typeface="+mn-lt"/>
              </a:rPr>
              <a:t> </a:t>
            </a:r>
            <a:r>
              <a:rPr lang="de-AT" sz="1600" dirty="0" err="1">
                <a:latin typeface="+mn-lt"/>
              </a:rPr>
              <a:t>dvorní</a:t>
            </a:r>
            <a:r>
              <a:rPr lang="de-AT" sz="1600" dirty="0">
                <a:latin typeface="+mn-lt"/>
              </a:rPr>
              <a:t> </a:t>
            </a:r>
            <a:r>
              <a:rPr lang="de-AT" sz="1600" dirty="0" err="1">
                <a:latin typeface="+mn-lt"/>
              </a:rPr>
              <a:t>úředník</a:t>
            </a:r>
            <a:r>
              <a:rPr lang="de-AT" sz="1600" dirty="0">
                <a:latin typeface="+mn-lt"/>
              </a:rPr>
              <a:t> a </a:t>
            </a:r>
            <a:r>
              <a:rPr lang="de-AT" sz="1600" dirty="0" err="1">
                <a:latin typeface="+mn-lt"/>
              </a:rPr>
              <a:t>historik</a:t>
            </a:r>
            <a:endParaRPr lang="cs-CZ" sz="1600" dirty="0">
              <a:latin typeface="+mn-lt"/>
            </a:endParaRPr>
          </a:p>
          <a:p>
            <a:r>
              <a:rPr lang="cs-CZ" sz="1400" b="1" dirty="0">
                <a:latin typeface="+mn-lt"/>
              </a:rPr>
              <a:t>Kronika: </a:t>
            </a:r>
            <a:r>
              <a:rPr lang="de-AT" sz="1400" b="1" i="1" dirty="0" err="1">
                <a:latin typeface="+mn-lt"/>
              </a:rPr>
              <a:t>Imperii</a:t>
            </a:r>
            <a:r>
              <a:rPr lang="de-AT" sz="1400" b="1" i="1" dirty="0">
                <a:latin typeface="+mn-lt"/>
              </a:rPr>
              <a:t> </a:t>
            </a:r>
            <a:r>
              <a:rPr lang="de-AT" sz="1400" b="1" i="1" dirty="0" err="1">
                <a:latin typeface="+mn-lt"/>
              </a:rPr>
              <a:t>Graeci</a:t>
            </a:r>
            <a:r>
              <a:rPr lang="de-AT" sz="1400" b="1" i="1" dirty="0">
                <a:latin typeface="+mn-lt"/>
              </a:rPr>
              <a:t> </a:t>
            </a:r>
            <a:r>
              <a:rPr lang="de-AT" sz="1400" b="1" i="1" dirty="0" err="1">
                <a:latin typeface="+mn-lt"/>
              </a:rPr>
              <a:t>Historia</a:t>
            </a:r>
            <a:endParaRPr lang="de-AT" sz="1400" b="1" i="1" dirty="0">
              <a:latin typeface="+mn-lt"/>
            </a:endParaRPr>
          </a:p>
        </p:txBody>
      </p:sp>
      <p:pic>
        <p:nvPicPr>
          <p:cNvPr id="14" name="Grafi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4599" y="1417799"/>
            <a:ext cx="2015897" cy="2673584"/>
          </a:xfrm>
          <a:prstGeom prst="rect">
            <a:avLst/>
          </a:prstGeom>
        </p:spPr>
      </p:pic>
      <p:sp>
        <p:nvSpPr>
          <p:cNvPr id="15" name="Obdélník 15"/>
          <p:cNvSpPr/>
          <p:nvPr/>
        </p:nvSpPr>
        <p:spPr>
          <a:xfrm>
            <a:off x="2302491" y="2928014"/>
            <a:ext cx="3085872" cy="584775"/>
          </a:xfrm>
          <a:prstGeom prst="rect">
            <a:avLst/>
          </a:prstGeom>
          <a:solidFill>
            <a:schemeClr val="accent1">
              <a:lumMod val="60000"/>
              <a:lumOff val="40000"/>
            </a:schemeClr>
          </a:solidFill>
        </p:spPr>
        <p:txBody>
          <a:bodyPr wrap="square">
            <a:spAutoFit/>
          </a:bodyPr>
          <a:lstStyle/>
          <a:p>
            <a:r>
              <a:rPr lang="de-AT" sz="1600" b="1" dirty="0">
                <a:solidFill>
                  <a:srgbClr val="FFFFCC"/>
                </a:solidFill>
                <a:latin typeface="+mn-lt"/>
              </a:rPr>
              <a:t>Jak "</a:t>
            </a:r>
            <a:r>
              <a:rPr lang="de-AT" sz="1600" b="1" dirty="0" err="1">
                <a:solidFill>
                  <a:srgbClr val="FFFFCC"/>
                </a:solidFill>
                <a:latin typeface="+mn-lt"/>
              </a:rPr>
              <a:t>Frankové</a:t>
            </a:r>
            <a:r>
              <a:rPr lang="de-AT" sz="1600" b="1" dirty="0">
                <a:solidFill>
                  <a:srgbClr val="FFFFCC"/>
                </a:solidFill>
                <a:latin typeface="+mn-lt"/>
              </a:rPr>
              <a:t>" </a:t>
            </a:r>
            <a:r>
              <a:rPr lang="de-AT" sz="1600" b="1" dirty="0" err="1">
                <a:solidFill>
                  <a:srgbClr val="FFFFCC"/>
                </a:solidFill>
                <a:latin typeface="+mn-lt"/>
              </a:rPr>
              <a:t>naložili</a:t>
            </a:r>
            <a:r>
              <a:rPr lang="de-AT" sz="1600" b="1" dirty="0">
                <a:solidFill>
                  <a:srgbClr val="FFFFCC"/>
                </a:solidFill>
                <a:latin typeface="+mn-lt"/>
              </a:rPr>
              <a:t> s </a:t>
            </a:r>
            <a:r>
              <a:rPr lang="de-AT" sz="1600" b="1" dirty="0" err="1">
                <a:solidFill>
                  <a:srgbClr val="FFFFCC"/>
                </a:solidFill>
                <a:latin typeface="+mn-lt"/>
              </a:rPr>
              <a:t>uloupeným</a:t>
            </a:r>
            <a:r>
              <a:rPr lang="de-AT" sz="1600" b="1" dirty="0">
                <a:solidFill>
                  <a:srgbClr val="FFFFCC"/>
                </a:solidFill>
                <a:latin typeface="+mn-lt"/>
              </a:rPr>
              <a:t> </a:t>
            </a:r>
            <a:r>
              <a:rPr lang="de-AT" sz="1600" b="1" dirty="0" err="1">
                <a:solidFill>
                  <a:srgbClr val="FFFFCC"/>
                </a:solidFill>
                <a:latin typeface="+mn-lt"/>
              </a:rPr>
              <a:t>uměním</a:t>
            </a:r>
            <a:r>
              <a:rPr lang="cs-CZ" sz="1600" b="1" dirty="0">
                <a:solidFill>
                  <a:srgbClr val="FFFFCC"/>
                </a:solidFill>
                <a:latin typeface="+mn-lt"/>
              </a:rPr>
              <a:t>: </a:t>
            </a:r>
          </a:p>
        </p:txBody>
      </p:sp>
      <p:sp>
        <p:nvSpPr>
          <p:cNvPr id="16" name="Obdélník 15"/>
          <p:cNvSpPr/>
          <p:nvPr/>
        </p:nvSpPr>
        <p:spPr>
          <a:xfrm>
            <a:off x="5508453" y="2919368"/>
            <a:ext cx="2854389" cy="584775"/>
          </a:xfrm>
          <a:prstGeom prst="rect">
            <a:avLst/>
          </a:prstGeom>
          <a:solidFill>
            <a:schemeClr val="accent1">
              <a:lumMod val="75000"/>
            </a:schemeClr>
          </a:solidFill>
        </p:spPr>
        <p:txBody>
          <a:bodyPr wrap="square">
            <a:spAutoFit/>
          </a:bodyPr>
          <a:lstStyle/>
          <a:p>
            <a:r>
              <a:rPr lang="pt-BR" sz="1600" b="1" dirty="0">
                <a:solidFill>
                  <a:srgbClr val="FFFFCC"/>
                </a:solidFill>
                <a:latin typeface="+mn-lt"/>
              </a:rPr>
              <a:t>Jednání prostého lidu s prchající elitou</a:t>
            </a:r>
            <a:r>
              <a:rPr lang="cs-CZ" sz="1600" b="1" dirty="0">
                <a:solidFill>
                  <a:srgbClr val="FFFFCC"/>
                </a:solidFill>
                <a:latin typeface="+mn-lt"/>
              </a:rPr>
              <a:t>: </a:t>
            </a:r>
          </a:p>
        </p:txBody>
      </p:sp>
      <p:pic>
        <p:nvPicPr>
          <p:cNvPr id="17" name="Obrázek 16"/>
          <p:cNvPicPr>
            <a:picLocks noChangeAspect="1"/>
          </p:cNvPicPr>
          <p:nvPr/>
        </p:nvPicPr>
        <p:blipFill rotWithShape="1">
          <a:blip r:embed="rId3">
            <a:extLst>
              <a:ext uri="{28A0092B-C50C-407E-A947-70E740481C1C}">
                <a14:useLocalDpi xmlns:a14="http://schemas.microsoft.com/office/drawing/2010/main" val="0"/>
              </a:ext>
            </a:extLst>
          </a:blip>
          <a:srcRect l="4022" t="1527" r="260" b="1793"/>
          <a:stretch/>
        </p:blipFill>
        <p:spPr>
          <a:xfrm>
            <a:off x="8839200" y="0"/>
            <a:ext cx="3352800" cy="3462130"/>
          </a:xfrm>
          <a:prstGeom prst="rect">
            <a:avLst/>
          </a:prstGeom>
        </p:spPr>
      </p:pic>
      <p:sp>
        <p:nvSpPr>
          <p:cNvPr id="3" name="Obdélník 2"/>
          <p:cNvSpPr/>
          <p:nvPr/>
        </p:nvSpPr>
        <p:spPr>
          <a:xfrm>
            <a:off x="7065034" y="1129359"/>
            <a:ext cx="1774166" cy="1015663"/>
          </a:xfrm>
          <a:prstGeom prst="rect">
            <a:avLst/>
          </a:prstGeom>
        </p:spPr>
        <p:txBody>
          <a:bodyPr wrap="square">
            <a:spAutoFit/>
          </a:bodyPr>
          <a:lstStyle/>
          <a:p>
            <a:pPr algn="r"/>
            <a:r>
              <a:rPr lang="cs-CZ" sz="1200" b="1" dirty="0">
                <a:latin typeface="+mn-lt"/>
              </a:rPr>
              <a:t>Pád Konstantinopole jako mozaika v kostele San Giovanni Evangelista v Ravenně, 1213</a:t>
            </a:r>
          </a:p>
        </p:txBody>
      </p:sp>
    </p:spTree>
    <p:extLst>
      <p:ext uri="{BB962C8B-B14F-4D97-AF65-F5344CB8AC3E}">
        <p14:creationId xmlns:p14="http://schemas.microsoft.com/office/powerpoint/2010/main" val="22243326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hteck 2"/>
          <p:cNvSpPr/>
          <p:nvPr/>
        </p:nvSpPr>
        <p:spPr>
          <a:xfrm>
            <a:off x="62719" y="97314"/>
            <a:ext cx="6881546" cy="738664"/>
          </a:xfrm>
          <a:prstGeom prst="rect">
            <a:avLst/>
          </a:prstGeom>
        </p:spPr>
        <p:txBody>
          <a:bodyPr wrap="square">
            <a:spAutoFit/>
          </a:bodyPr>
          <a:lstStyle/>
          <a:p>
            <a:r>
              <a:rPr lang="cs-CZ" b="1" dirty="0">
                <a:solidFill>
                  <a:schemeClr val="tx2">
                    <a:lumMod val="50000"/>
                  </a:schemeClr>
                </a:solidFill>
                <a:latin typeface="+mn-lt"/>
              </a:rPr>
              <a:t>I. Křižácké výpravy </a:t>
            </a:r>
          </a:p>
          <a:p>
            <a:r>
              <a:rPr lang="cs-CZ" sz="1800" b="1" dirty="0">
                <a:solidFill>
                  <a:srgbClr val="0070C0"/>
                </a:solidFill>
                <a:latin typeface="+mj-lt"/>
              </a:rPr>
              <a:t>(Znovudobytí) Levanty - Motivace, fáze, aktéři, instituce</a:t>
            </a:r>
          </a:p>
        </p:txBody>
      </p:sp>
      <p:sp>
        <p:nvSpPr>
          <p:cNvPr id="3" name="Obdélník 2"/>
          <p:cNvSpPr/>
          <p:nvPr/>
        </p:nvSpPr>
        <p:spPr>
          <a:xfrm>
            <a:off x="9834113" y="4536865"/>
            <a:ext cx="1915064" cy="1200329"/>
          </a:xfrm>
          <a:prstGeom prst="rect">
            <a:avLst/>
          </a:prstGeom>
        </p:spPr>
        <p:txBody>
          <a:bodyPr wrap="square">
            <a:spAutoFit/>
          </a:bodyPr>
          <a:lstStyle/>
          <a:p>
            <a:r>
              <a:rPr lang="cs-CZ" sz="1200" b="1" dirty="0">
                <a:latin typeface="+mn-lt"/>
              </a:rPr>
              <a:t>Mapa všech šesti středověkých křížových výprav, kterých se účastnili Francouzi, </a:t>
            </a:r>
            <a:r>
              <a:rPr lang="cs-CZ" sz="1200" b="1" i="1" dirty="0" err="1">
                <a:latin typeface="+mn-lt"/>
              </a:rPr>
              <a:t>Larousse</a:t>
            </a:r>
            <a:r>
              <a:rPr lang="cs-CZ" sz="1200" b="1" i="1" dirty="0">
                <a:latin typeface="+mn-lt"/>
              </a:rPr>
              <a:t> </a:t>
            </a:r>
            <a:r>
              <a:rPr lang="cs-CZ" sz="1200" b="1" i="1" dirty="0" err="1">
                <a:latin typeface="+mn-lt"/>
              </a:rPr>
              <a:t>universel</a:t>
            </a:r>
            <a:r>
              <a:rPr lang="cs-CZ" sz="1200" b="1" dirty="0">
                <a:latin typeface="+mn-lt"/>
              </a:rPr>
              <a:t>, 1922.</a:t>
            </a:r>
          </a:p>
        </p:txBody>
      </p:sp>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7585" y="972596"/>
            <a:ext cx="9221637" cy="5484952"/>
          </a:xfrm>
          <a:prstGeom prst="rect">
            <a:avLst/>
          </a:prstGeom>
        </p:spPr>
      </p:pic>
    </p:spTree>
    <p:extLst>
      <p:ext uri="{BB962C8B-B14F-4D97-AF65-F5344CB8AC3E}">
        <p14:creationId xmlns:p14="http://schemas.microsoft.com/office/powerpoint/2010/main" val="21207176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hteck 2"/>
          <p:cNvSpPr/>
          <p:nvPr/>
        </p:nvSpPr>
        <p:spPr>
          <a:xfrm>
            <a:off x="62719" y="97314"/>
            <a:ext cx="6881546" cy="738664"/>
          </a:xfrm>
          <a:prstGeom prst="rect">
            <a:avLst/>
          </a:prstGeom>
        </p:spPr>
        <p:txBody>
          <a:bodyPr wrap="square">
            <a:spAutoFit/>
          </a:bodyPr>
          <a:lstStyle/>
          <a:p>
            <a:r>
              <a:rPr lang="cs-CZ" b="1" dirty="0">
                <a:solidFill>
                  <a:schemeClr val="tx2">
                    <a:lumMod val="50000"/>
                  </a:schemeClr>
                </a:solidFill>
                <a:latin typeface="+mn-lt"/>
              </a:rPr>
              <a:t>I. Křižácké výpravy </a:t>
            </a:r>
          </a:p>
          <a:p>
            <a:r>
              <a:rPr lang="cs-CZ" sz="1800" b="1" dirty="0">
                <a:solidFill>
                  <a:srgbClr val="0070C0"/>
                </a:solidFill>
                <a:latin typeface="+mj-lt"/>
              </a:rPr>
              <a:t>(Znovudobytí) Levanty - Motivace, fáze, aktéři, instituce</a:t>
            </a:r>
          </a:p>
        </p:txBody>
      </p:sp>
      <p:sp>
        <p:nvSpPr>
          <p:cNvPr id="30" name="Obdélník 29"/>
          <p:cNvSpPr/>
          <p:nvPr/>
        </p:nvSpPr>
        <p:spPr>
          <a:xfrm>
            <a:off x="3593147" y="835978"/>
            <a:ext cx="4532075" cy="369332"/>
          </a:xfrm>
          <a:prstGeom prst="rect">
            <a:avLst/>
          </a:prstGeom>
          <a:solidFill>
            <a:schemeClr val="accent1">
              <a:lumMod val="50000"/>
            </a:schemeClr>
          </a:solidFill>
        </p:spPr>
        <p:txBody>
          <a:bodyPr wrap="none">
            <a:spAutoFit/>
          </a:bodyPr>
          <a:lstStyle/>
          <a:p>
            <a:r>
              <a:rPr lang="cs-CZ" sz="1800" b="1" dirty="0">
                <a:solidFill>
                  <a:srgbClr val="FFFF00"/>
                </a:solidFill>
                <a:latin typeface="+mn-lt"/>
              </a:rPr>
              <a:t>Východiska: Evropa na konci 11. století</a:t>
            </a:r>
          </a:p>
        </p:txBody>
      </p:sp>
      <p:pic>
        <p:nvPicPr>
          <p:cNvPr id="4" name="Obrázek 3"/>
          <p:cNvPicPr>
            <a:picLocks noChangeAspect="1"/>
          </p:cNvPicPr>
          <p:nvPr/>
        </p:nvPicPr>
        <p:blipFill rotWithShape="1">
          <a:blip r:embed="rId2">
            <a:extLst>
              <a:ext uri="{28A0092B-C50C-407E-A947-70E740481C1C}">
                <a14:useLocalDpi xmlns:a14="http://schemas.microsoft.com/office/drawing/2010/main" val="0"/>
              </a:ext>
            </a:extLst>
          </a:blip>
          <a:srcRect l="5677" r="-1" b="878"/>
          <a:stretch/>
        </p:blipFill>
        <p:spPr>
          <a:xfrm>
            <a:off x="138018" y="1282254"/>
            <a:ext cx="2744387" cy="3897309"/>
          </a:xfrm>
          <a:prstGeom prst="rect">
            <a:avLst/>
          </a:prstGeom>
        </p:spPr>
      </p:pic>
      <p:sp>
        <p:nvSpPr>
          <p:cNvPr id="5" name="Obdélník 4"/>
          <p:cNvSpPr/>
          <p:nvPr/>
        </p:nvSpPr>
        <p:spPr>
          <a:xfrm>
            <a:off x="2974216" y="1282254"/>
            <a:ext cx="3141745" cy="1323439"/>
          </a:xfrm>
          <a:prstGeom prst="rect">
            <a:avLst/>
          </a:prstGeom>
          <a:solidFill>
            <a:schemeClr val="accent1">
              <a:lumMod val="20000"/>
              <a:lumOff val="80000"/>
            </a:schemeClr>
          </a:solidFill>
        </p:spPr>
        <p:txBody>
          <a:bodyPr wrap="square">
            <a:spAutoFit/>
          </a:bodyPr>
          <a:lstStyle/>
          <a:p>
            <a:pPr marL="285750" indent="-285750">
              <a:buFont typeface="Arial" panose="020B0604020202020204" pitchFamily="34" charset="0"/>
              <a:buChar char="•"/>
            </a:pPr>
            <a:r>
              <a:rPr lang="cs-CZ" sz="1600" b="1" dirty="0">
                <a:latin typeface="+mj-lt"/>
              </a:rPr>
              <a:t>(Reformní) papežství </a:t>
            </a:r>
            <a:r>
              <a:rPr lang="cs-CZ" sz="1600" dirty="0">
                <a:latin typeface="+mj-lt"/>
              </a:rPr>
              <a:t>a církev se těší nebývalé světské a duchovní moci, která dosahuje vrcholu v době </a:t>
            </a:r>
            <a:r>
              <a:rPr lang="cs-CZ" sz="1600" b="1" dirty="0">
                <a:latin typeface="+mj-lt"/>
              </a:rPr>
              <a:t>Řehoře VII.</a:t>
            </a:r>
          </a:p>
        </p:txBody>
      </p:sp>
      <p:sp>
        <p:nvSpPr>
          <p:cNvPr id="7" name="Obdélník 6"/>
          <p:cNvSpPr/>
          <p:nvPr/>
        </p:nvSpPr>
        <p:spPr>
          <a:xfrm>
            <a:off x="2974216" y="2649477"/>
            <a:ext cx="3141745" cy="830997"/>
          </a:xfrm>
          <a:prstGeom prst="rect">
            <a:avLst/>
          </a:prstGeom>
          <a:solidFill>
            <a:schemeClr val="accent1">
              <a:lumMod val="20000"/>
              <a:lumOff val="80000"/>
            </a:schemeClr>
          </a:solidFill>
        </p:spPr>
        <p:txBody>
          <a:bodyPr wrap="square">
            <a:spAutoFit/>
          </a:bodyPr>
          <a:lstStyle/>
          <a:p>
            <a:pPr marL="285750" indent="-285750">
              <a:buFont typeface="Arial" panose="020B0604020202020204" pitchFamily="34" charset="0"/>
              <a:buChar char="•"/>
            </a:pPr>
            <a:r>
              <a:rPr lang="cs-CZ" sz="1600" dirty="0">
                <a:latin typeface="+mj-lt"/>
              </a:rPr>
              <a:t>Po zmatcích kolem Klementa III, který byl podporován </a:t>
            </a:r>
            <a:r>
              <a:rPr lang="cs-CZ" sz="1600" b="1" dirty="0">
                <a:latin typeface="+mj-lt"/>
              </a:rPr>
              <a:t>Se prosadí Urban II. (1088).</a:t>
            </a:r>
          </a:p>
        </p:txBody>
      </p:sp>
      <p:sp>
        <p:nvSpPr>
          <p:cNvPr id="8" name="Obdélník 7"/>
          <p:cNvSpPr/>
          <p:nvPr/>
        </p:nvSpPr>
        <p:spPr>
          <a:xfrm>
            <a:off x="2985197" y="3573527"/>
            <a:ext cx="3141745" cy="1569660"/>
          </a:xfrm>
          <a:prstGeom prst="rect">
            <a:avLst/>
          </a:prstGeom>
          <a:solidFill>
            <a:schemeClr val="accent1">
              <a:lumMod val="20000"/>
              <a:lumOff val="80000"/>
            </a:schemeClr>
          </a:solidFill>
        </p:spPr>
        <p:txBody>
          <a:bodyPr wrap="square">
            <a:spAutoFit/>
          </a:bodyPr>
          <a:lstStyle/>
          <a:p>
            <a:pPr marL="285750" indent="-285750">
              <a:buFont typeface="Arial" panose="020B0604020202020204" pitchFamily="34" charset="0"/>
              <a:buChar char="•"/>
            </a:pPr>
            <a:r>
              <a:rPr lang="cs-CZ" sz="1600" b="1" dirty="0">
                <a:latin typeface="+mj-lt"/>
              </a:rPr>
              <a:t>Papež Urban II.; </a:t>
            </a:r>
            <a:r>
              <a:rPr lang="cs-CZ" sz="1600" dirty="0">
                <a:latin typeface="+mj-lt"/>
              </a:rPr>
              <a:t>se vnímá jako nadřazený králům a císařům. Podle tohoto vnímání je povolán k světovládě, což se odráží i v jeho jednání.</a:t>
            </a:r>
            <a:endParaRPr lang="cs-CZ" sz="1600" b="1" dirty="0">
              <a:latin typeface="+mj-lt"/>
            </a:endParaRPr>
          </a:p>
        </p:txBody>
      </p:sp>
      <p:sp>
        <p:nvSpPr>
          <p:cNvPr id="9" name="Obdélník 8"/>
          <p:cNvSpPr/>
          <p:nvPr/>
        </p:nvSpPr>
        <p:spPr>
          <a:xfrm>
            <a:off x="3003722" y="5630144"/>
            <a:ext cx="3112238" cy="830997"/>
          </a:xfrm>
          <a:prstGeom prst="rect">
            <a:avLst/>
          </a:prstGeom>
          <a:solidFill>
            <a:srgbClr val="FF0000"/>
          </a:solidFill>
        </p:spPr>
        <p:txBody>
          <a:bodyPr wrap="square">
            <a:spAutoFit/>
          </a:bodyPr>
          <a:lstStyle/>
          <a:p>
            <a:r>
              <a:rPr lang="cs-CZ" sz="1600" b="1" dirty="0">
                <a:solidFill>
                  <a:srgbClr val="FFFF00"/>
                </a:solidFill>
                <a:latin typeface="+mj-lt"/>
              </a:rPr>
              <a:t>= 1095: Výzva Urbana II. ke křížové výpravě na synodě v </a:t>
            </a:r>
            <a:r>
              <a:rPr lang="cs-CZ" sz="1600" b="1" dirty="0" err="1">
                <a:solidFill>
                  <a:srgbClr val="FFFF00"/>
                </a:solidFill>
                <a:latin typeface="+mj-lt"/>
              </a:rPr>
              <a:t>Clérmontu</a:t>
            </a:r>
            <a:endParaRPr lang="cs-CZ" sz="1600" b="1" dirty="0">
              <a:solidFill>
                <a:srgbClr val="FFFF00"/>
              </a:solidFill>
              <a:latin typeface="+mj-lt"/>
            </a:endParaRPr>
          </a:p>
        </p:txBody>
      </p:sp>
      <p:sp>
        <p:nvSpPr>
          <p:cNvPr id="10" name="Obdélník 9"/>
          <p:cNvSpPr/>
          <p:nvPr/>
        </p:nvSpPr>
        <p:spPr>
          <a:xfrm>
            <a:off x="6181892" y="1281690"/>
            <a:ext cx="2764862" cy="3293209"/>
          </a:xfrm>
          <a:prstGeom prst="rect">
            <a:avLst/>
          </a:prstGeom>
          <a:solidFill>
            <a:srgbClr val="CCECFF"/>
          </a:solidFill>
        </p:spPr>
        <p:txBody>
          <a:bodyPr wrap="square">
            <a:spAutoFit/>
          </a:bodyPr>
          <a:lstStyle/>
          <a:p>
            <a:pPr marL="285750" indent="-285750">
              <a:buFont typeface="Arial" panose="020B0604020202020204" pitchFamily="34" charset="0"/>
              <a:buChar char="•"/>
            </a:pPr>
            <a:r>
              <a:rPr lang="cs-CZ" sz="1600" b="1" dirty="0">
                <a:latin typeface="+mj-lt"/>
              </a:rPr>
              <a:t>Boj mezi papežstvím a císařstvím vstupuje do dalšího kola: </a:t>
            </a:r>
            <a:r>
              <a:rPr lang="cs-CZ" sz="1600" dirty="0">
                <a:latin typeface="+mj-lt"/>
              </a:rPr>
              <a:t>syn Jindřicha IV., Konrád se přidává k táboru reformního papežství, Jindřichovo druhé italské tažení v roce 1093 končí neúspěchem, Konrád je v roce 1095 korunován Urbanem II. jako italský král, později sesazuje svého otce</a:t>
            </a:r>
          </a:p>
        </p:txBody>
      </p:sp>
      <p:sp>
        <p:nvSpPr>
          <p:cNvPr id="11" name="Obdélník 10"/>
          <p:cNvSpPr/>
          <p:nvPr/>
        </p:nvSpPr>
        <p:spPr>
          <a:xfrm>
            <a:off x="6194831" y="4651279"/>
            <a:ext cx="2738984" cy="1569660"/>
          </a:xfrm>
          <a:prstGeom prst="rect">
            <a:avLst/>
          </a:prstGeom>
          <a:solidFill>
            <a:srgbClr val="CCECFF"/>
          </a:solidFill>
        </p:spPr>
        <p:txBody>
          <a:bodyPr wrap="square">
            <a:spAutoFit/>
          </a:bodyPr>
          <a:lstStyle/>
          <a:p>
            <a:pPr marL="285750" indent="-285750">
              <a:buFont typeface="Arial" panose="020B0604020202020204" pitchFamily="34" charset="0"/>
              <a:buChar char="•"/>
            </a:pPr>
            <a:r>
              <a:rPr lang="cs-CZ" sz="1600" b="1" dirty="0">
                <a:latin typeface="+mj-lt"/>
              </a:rPr>
              <a:t>Od velkého schizmatu (1054) </a:t>
            </a:r>
            <a:r>
              <a:rPr lang="cs-CZ" sz="1600" dirty="0">
                <a:latin typeface="+mj-lt"/>
              </a:rPr>
              <a:t>byly vztahy mezi západořímskou církví (a říší) a Byzancí na bodě mrazu; vše mění turecká hrozba</a:t>
            </a:r>
          </a:p>
        </p:txBody>
      </p:sp>
      <p:sp>
        <p:nvSpPr>
          <p:cNvPr id="12" name="Obdélník 11"/>
          <p:cNvSpPr/>
          <p:nvPr/>
        </p:nvSpPr>
        <p:spPr>
          <a:xfrm>
            <a:off x="9039402" y="835978"/>
            <a:ext cx="2773369" cy="2308324"/>
          </a:xfrm>
          <a:prstGeom prst="rect">
            <a:avLst/>
          </a:prstGeom>
          <a:solidFill>
            <a:schemeClr val="accent1">
              <a:lumMod val="40000"/>
              <a:lumOff val="60000"/>
            </a:schemeClr>
          </a:solidFill>
        </p:spPr>
        <p:txBody>
          <a:bodyPr wrap="square">
            <a:spAutoFit/>
          </a:bodyPr>
          <a:lstStyle/>
          <a:p>
            <a:pPr marL="285750" indent="-285750">
              <a:buFont typeface="Arial" panose="020B0604020202020204" pitchFamily="34" charset="0"/>
              <a:buChar char="•"/>
            </a:pPr>
            <a:r>
              <a:rPr lang="cs-CZ" sz="1600" b="1" dirty="0">
                <a:latin typeface="+mj-lt"/>
              </a:rPr>
              <a:t>Bitva u </a:t>
            </a:r>
            <a:r>
              <a:rPr lang="cs-CZ" sz="1600" b="1" dirty="0" err="1">
                <a:latin typeface="+mj-lt"/>
              </a:rPr>
              <a:t>Manzikertu</a:t>
            </a:r>
            <a:r>
              <a:rPr lang="cs-CZ" sz="1600" b="1" dirty="0">
                <a:latin typeface="+mj-lt"/>
              </a:rPr>
              <a:t> v roce 1071: </a:t>
            </a:r>
            <a:r>
              <a:rPr lang="cs-CZ" sz="1600" dirty="0">
                <a:latin typeface="+mj-lt"/>
              </a:rPr>
              <a:t>byzantský císař </a:t>
            </a:r>
            <a:r>
              <a:rPr lang="cs-CZ" sz="1600" dirty="0" err="1">
                <a:latin typeface="+mj-lt"/>
              </a:rPr>
              <a:t>Romanos</a:t>
            </a:r>
            <a:r>
              <a:rPr lang="cs-CZ" sz="1600" dirty="0">
                <a:latin typeface="+mj-lt"/>
              </a:rPr>
              <a:t> IV. Diogenes je 26. srpna 1071 poražen tureckými </a:t>
            </a:r>
            <a:r>
              <a:rPr lang="cs-CZ" sz="1600" dirty="0" err="1">
                <a:latin typeface="+mj-lt"/>
              </a:rPr>
              <a:t>Seldžuky</a:t>
            </a:r>
            <a:r>
              <a:rPr lang="cs-CZ" sz="1600" dirty="0">
                <a:latin typeface="+mj-lt"/>
              </a:rPr>
              <a:t> pod vedením Alpa </a:t>
            </a:r>
            <a:r>
              <a:rPr lang="cs-CZ" sz="1600" dirty="0" err="1">
                <a:latin typeface="+mj-lt"/>
              </a:rPr>
              <a:t>Arslana</a:t>
            </a:r>
            <a:r>
              <a:rPr lang="cs-CZ" sz="1600" dirty="0">
                <a:latin typeface="+mj-lt"/>
              </a:rPr>
              <a:t>; nyní drancují turecký poloostrov (</a:t>
            </a:r>
            <a:r>
              <a:rPr lang="cs-CZ" sz="1600" dirty="0" err="1">
                <a:latin typeface="+mj-lt"/>
              </a:rPr>
              <a:t>Antatolií</a:t>
            </a:r>
            <a:r>
              <a:rPr lang="cs-CZ" sz="1600" dirty="0">
                <a:latin typeface="+mj-lt"/>
              </a:rPr>
              <a:t>)</a:t>
            </a:r>
          </a:p>
        </p:txBody>
      </p:sp>
      <p:sp>
        <p:nvSpPr>
          <p:cNvPr id="13" name="Obdélník 12"/>
          <p:cNvSpPr/>
          <p:nvPr/>
        </p:nvSpPr>
        <p:spPr>
          <a:xfrm>
            <a:off x="9039402" y="3619607"/>
            <a:ext cx="2746652" cy="2308324"/>
          </a:xfrm>
          <a:prstGeom prst="rect">
            <a:avLst/>
          </a:prstGeom>
          <a:solidFill>
            <a:srgbClr val="FF0000"/>
          </a:solidFill>
        </p:spPr>
        <p:txBody>
          <a:bodyPr wrap="square">
            <a:spAutoFit/>
          </a:bodyPr>
          <a:lstStyle/>
          <a:p>
            <a:pPr marL="285750" indent="-285750">
              <a:buFont typeface="Arial" panose="020B0604020202020204" pitchFamily="34" charset="0"/>
              <a:buChar char="•"/>
            </a:pPr>
            <a:r>
              <a:rPr lang="cs-CZ" sz="1600" b="1" dirty="0">
                <a:solidFill>
                  <a:srgbClr val="FFFF00"/>
                </a:solidFill>
                <a:latin typeface="+mj-lt"/>
              </a:rPr>
              <a:t>Březen 1095: Císař Alexios I. </a:t>
            </a:r>
            <a:r>
              <a:rPr lang="cs-CZ" sz="1600" b="1" dirty="0" err="1">
                <a:solidFill>
                  <a:srgbClr val="FFFF00"/>
                </a:solidFill>
                <a:latin typeface="+mj-lt"/>
              </a:rPr>
              <a:t>Komnenos</a:t>
            </a:r>
            <a:r>
              <a:rPr lang="cs-CZ" sz="1600" b="1" dirty="0">
                <a:solidFill>
                  <a:srgbClr val="FFFF00"/>
                </a:solidFill>
                <a:latin typeface="+mj-lt"/>
              </a:rPr>
              <a:t> se obrací na latinské křesťany a žádá o vojenskou pomoc proti </a:t>
            </a:r>
            <a:r>
              <a:rPr lang="cs-CZ" sz="1600" b="1" dirty="0" err="1">
                <a:solidFill>
                  <a:srgbClr val="FFFF00"/>
                </a:solidFill>
                <a:latin typeface="+mj-lt"/>
              </a:rPr>
              <a:t>Seldžukům</a:t>
            </a:r>
            <a:r>
              <a:rPr lang="cs-CZ" sz="1600" b="1" dirty="0">
                <a:solidFill>
                  <a:srgbClr val="FFFF00"/>
                </a:solidFill>
                <a:latin typeface="+mj-lt"/>
              </a:rPr>
              <a:t>. Výměnou nabízí další kolo jednání o sjednocení obou církví.</a:t>
            </a:r>
          </a:p>
        </p:txBody>
      </p:sp>
      <p:sp>
        <p:nvSpPr>
          <p:cNvPr id="2" name="Šipka doprava 1"/>
          <p:cNvSpPr/>
          <p:nvPr/>
        </p:nvSpPr>
        <p:spPr bwMode="auto">
          <a:xfrm rot="5400000">
            <a:off x="9989104" y="3101597"/>
            <a:ext cx="629728" cy="560717"/>
          </a:xfrm>
          <a:prstGeom prst="rightArrow">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800" b="0" i="0" u="none" strike="noStrike" cap="none" normalizeH="0" baseline="0" dirty="0" err="1">
              <a:ln>
                <a:noFill/>
              </a:ln>
              <a:solidFill>
                <a:schemeClr val="bg1"/>
              </a:solidFill>
              <a:effectLst/>
              <a:latin typeface="+mn-lt"/>
            </a:endParaRPr>
          </a:p>
        </p:txBody>
      </p:sp>
      <p:sp>
        <p:nvSpPr>
          <p:cNvPr id="15" name="Šipka doprava 14"/>
          <p:cNvSpPr/>
          <p:nvPr/>
        </p:nvSpPr>
        <p:spPr bwMode="auto">
          <a:xfrm>
            <a:off x="8838613" y="4801530"/>
            <a:ext cx="401578" cy="560717"/>
          </a:xfrm>
          <a:prstGeom prst="rightArrow">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800" b="0" i="0" u="none" strike="noStrike" cap="none" normalizeH="0" baseline="0" dirty="0" err="1">
              <a:ln>
                <a:noFill/>
              </a:ln>
              <a:solidFill>
                <a:schemeClr val="bg1"/>
              </a:solidFill>
              <a:effectLst/>
              <a:latin typeface="+mn-lt"/>
            </a:endParaRPr>
          </a:p>
        </p:txBody>
      </p:sp>
      <p:sp>
        <p:nvSpPr>
          <p:cNvPr id="16" name="Šipka doprava 15"/>
          <p:cNvSpPr/>
          <p:nvPr/>
        </p:nvSpPr>
        <p:spPr bwMode="auto">
          <a:xfrm rot="8798825">
            <a:off x="5893086" y="5655839"/>
            <a:ext cx="523102" cy="453171"/>
          </a:xfrm>
          <a:prstGeom prst="rightArrow">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800" b="0" i="0" u="none" strike="noStrike" cap="none" normalizeH="0" baseline="0" dirty="0" err="1">
              <a:ln>
                <a:noFill/>
              </a:ln>
              <a:solidFill>
                <a:schemeClr val="bg1"/>
              </a:solidFill>
              <a:effectLst/>
              <a:latin typeface="+mn-lt"/>
            </a:endParaRPr>
          </a:p>
        </p:txBody>
      </p:sp>
      <p:sp>
        <p:nvSpPr>
          <p:cNvPr id="17" name="Šipka doprava 16"/>
          <p:cNvSpPr/>
          <p:nvPr/>
        </p:nvSpPr>
        <p:spPr bwMode="auto">
          <a:xfrm>
            <a:off x="5869735" y="2805184"/>
            <a:ext cx="523102" cy="453171"/>
          </a:xfrm>
          <a:prstGeom prst="rightArrow">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800" b="0" i="0" u="none" strike="noStrike" cap="none" normalizeH="0" baseline="0" dirty="0" err="1">
              <a:ln>
                <a:noFill/>
              </a:ln>
              <a:solidFill>
                <a:schemeClr val="bg1"/>
              </a:solidFill>
              <a:effectLst/>
              <a:latin typeface="+mn-lt"/>
            </a:endParaRPr>
          </a:p>
        </p:txBody>
      </p:sp>
      <p:sp>
        <p:nvSpPr>
          <p:cNvPr id="18" name="Šipka doprava 17"/>
          <p:cNvSpPr/>
          <p:nvPr/>
        </p:nvSpPr>
        <p:spPr bwMode="auto">
          <a:xfrm rot="9321028">
            <a:off x="5909359" y="4166242"/>
            <a:ext cx="523102" cy="453171"/>
          </a:xfrm>
          <a:prstGeom prst="rightArrow">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800" b="0" i="0" u="none" strike="noStrike" cap="none" normalizeH="0" baseline="0" dirty="0" err="1">
              <a:ln>
                <a:noFill/>
              </a:ln>
              <a:solidFill>
                <a:schemeClr val="bg1"/>
              </a:solidFill>
              <a:effectLst/>
              <a:latin typeface="+mn-lt"/>
            </a:endParaRPr>
          </a:p>
        </p:txBody>
      </p:sp>
      <p:sp>
        <p:nvSpPr>
          <p:cNvPr id="3" name="Obdélník 2"/>
          <p:cNvSpPr/>
          <p:nvPr/>
        </p:nvSpPr>
        <p:spPr>
          <a:xfrm>
            <a:off x="140746" y="5210340"/>
            <a:ext cx="1883798" cy="830997"/>
          </a:xfrm>
          <a:prstGeom prst="rect">
            <a:avLst/>
          </a:prstGeom>
        </p:spPr>
        <p:txBody>
          <a:bodyPr wrap="square">
            <a:spAutoFit/>
          </a:bodyPr>
          <a:lstStyle/>
          <a:p>
            <a:r>
              <a:rPr lang="cs-CZ" sz="1200" b="1" dirty="0">
                <a:latin typeface="+mn-lt"/>
              </a:rPr>
              <a:t>Idealizovaný obraz svatého města Jeruzaléma, Miniatura, 12. století</a:t>
            </a:r>
          </a:p>
        </p:txBody>
      </p:sp>
      <p:sp>
        <p:nvSpPr>
          <p:cNvPr id="19" name="Šipka doprava 18"/>
          <p:cNvSpPr/>
          <p:nvPr/>
        </p:nvSpPr>
        <p:spPr bwMode="auto">
          <a:xfrm rot="5400000">
            <a:off x="4421493" y="5122943"/>
            <a:ext cx="722322" cy="453171"/>
          </a:xfrm>
          <a:prstGeom prst="rightArrow">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800" b="0"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val="3585287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4649499" y="1593792"/>
            <a:ext cx="8449333" cy="1046440"/>
          </a:xfrm>
          <a:prstGeom prst="rect">
            <a:avLst/>
          </a:prstGeom>
        </p:spPr>
        <p:txBody>
          <a:bodyPr wrap="square">
            <a:spAutoFit/>
          </a:bodyPr>
          <a:lstStyle/>
          <a:p>
            <a:endParaRPr lang="cs-CZ" b="1" dirty="0">
              <a:solidFill>
                <a:srgbClr val="800000"/>
              </a:solidFill>
            </a:endParaRPr>
          </a:p>
          <a:p>
            <a:endParaRPr lang="de-CH" sz="800" b="1" dirty="0">
              <a:solidFill>
                <a:srgbClr val="800000"/>
              </a:solidFill>
            </a:endParaRPr>
          </a:p>
          <a:p>
            <a:endParaRPr lang="cs-CZ" b="1" dirty="0">
              <a:solidFill>
                <a:srgbClr val="C00000"/>
              </a:solidFill>
            </a:endParaRPr>
          </a:p>
          <a:p>
            <a:endParaRPr lang="cs-CZ" b="1" dirty="0">
              <a:solidFill>
                <a:srgbClr val="C00000"/>
              </a:solidFill>
            </a:endParaRPr>
          </a:p>
        </p:txBody>
      </p:sp>
      <p:pic>
        <p:nvPicPr>
          <p:cNvPr id="8" name="Obrázek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1543" y="0"/>
            <a:ext cx="11560457" cy="6858000"/>
          </a:xfrm>
          <a:prstGeom prst="rect">
            <a:avLst/>
          </a:prstGeom>
        </p:spPr>
      </p:pic>
      <p:sp>
        <p:nvSpPr>
          <p:cNvPr id="11" name="Obdélník 10"/>
          <p:cNvSpPr/>
          <p:nvPr/>
        </p:nvSpPr>
        <p:spPr>
          <a:xfrm>
            <a:off x="491706" y="6172538"/>
            <a:ext cx="5690756" cy="461665"/>
          </a:xfrm>
          <a:prstGeom prst="rect">
            <a:avLst/>
          </a:prstGeom>
          <a:solidFill>
            <a:schemeClr val="bg1"/>
          </a:solidFill>
          <a:ln w="19050">
            <a:solidFill>
              <a:srgbClr val="C00000"/>
            </a:solidFill>
          </a:ln>
        </p:spPr>
        <p:txBody>
          <a:bodyPr wrap="square">
            <a:spAutoFit/>
          </a:bodyPr>
          <a:lstStyle/>
          <a:p>
            <a:r>
              <a:rPr lang="de-AT" b="1" dirty="0" err="1"/>
              <a:t>Hranice</a:t>
            </a:r>
            <a:r>
              <a:rPr lang="de-AT" b="1" dirty="0"/>
              <a:t> </a:t>
            </a:r>
            <a:r>
              <a:rPr lang="de-AT" b="1" dirty="0" err="1"/>
              <a:t>Byzantské</a:t>
            </a:r>
            <a:r>
              <a:rPr lang="de-AT" b="1" dirty="0"/>
              <a:t> </a:t>
            </a:r>
            <a:r>
              <a:rPr lang="de-AT" b="1" dirty="0" err="1"/>
              <a:t>říše</a:t>
            </a:r>
            <a:r>
              <a:rPr lang="de-AT" b="1" dirty="0"/>
              <a:t> 867 - 1081</a:t>
            </a:r>
            <a:endParaRPr lang="de-AT" sz="2400" b="1" dirty="0"/>
          </a:p>
        </p:txBody>
      </p:sp>
      <p:sp>
        <p:nvSpPr>
          <p:cNvPr id="3" name="Obdélník 2"/>
          <p:cNvSpPr/>
          <p:nvPr/>
        </p:nvSpPr>
        <p:spPr>
          <a:xfrm>
            <a:off x="0" y="0"/>
            <a:ext cx="4474234" cy="2554545"/>
          </a:xfrm>
          <a:prstGeom prst="rect">
            <a:avLst/>
          </a:prstGeom>
          <a:solidFill>
            <a:srgbClr val="FF0000"/>
          </a:solidFill>
        </p:spPr>
        <p:txBody>
          <a:bodyPr wrap="square">
            <a:spAutoFit/>
          </a:bodyPr>
          <a:lstStyle/>
          <a:p>
            <a:pPr marL="285750" indent="-285750">
              <a:buFont typeface="Arial" panose="020B0604020202020204" pitchFamily="34" charset="0"/>
              <a:buChar char="•"/>
            </a:pPr>
            <a:r>
              <a:rPr lang="cs-CZ" sz="1600" dirty="0">
                <a:solidFill>
                  <a:srgbClr val="FFFFCC"/>
                </a:solidFill>
                <a:latin typeface="+mj-lt"/>
              </a:rPr>
              <a:t>V moderním bádání je sporné, zda byla bitva u </a:t>
            </a:r>
            <a:r>
              <a:rPr lang="cs-CZ" sz="1600" dirty="0" err="1">
                <a:solidFill>
                  <a:srgbClr val="FFFFCC"/>
                </a:solidFill>
                <a:latin typeface="+mj-lt"/>
              </a:rPr>
              <a:t>Manzikertu</a:t>
            </a:r>
            <a:r>
              <a:rPr lang="cs-CZ" sz="1600" dirty="0">
                <a:solidFill>
                  <a:srgbClr val="FFFFCC"/>
                </a:solidFill>
                <a:latin typeface="+mj-lt"/>
              </a:rPr>
              <a:t> pro Byzanc katastrofou</a:t>
            </a:r>
          </a:p>
          <a:p>
            <a:pPr marL="285750" indent="-285750">
              <a:buFont typeface="Arial" panose="020B0604020202020204" pitchFamily="34" charset="0"/>
              <a:buChar char="•"/>
            </a:pPr>
            <a:r>
              <a:rPr lang="cs-CZ" sz="1600" dirty="0">
                <a:solidFill>
                  <a:srgbClr val="FFFFCC"/>
                </a:solidFill>
                <a:latin typeface="+mj-lt"/>
              </a:rPr>
              <a:t>Horší pro byzantskou ekonomiku byly výkupné, které museli po bitvě </a:t>
            </a:r>
            <a:r>
              <a:rPr lang="cs-CZ" sz="1600" dirty="0" err="1">
                <a:solidFill>
                  <a:srgbClr val="FFFFCC"/>
                </a:solidFill>
                <a:latin typeface="+mj-lt"/>
              </a:rPr>
              <a:t>zapaltit</a:t>
            </a:r>
            <a:r>
              <a:rPr lang="cs-CZ" sz="1600" dirty="0">
                <a:solidFill>
                  <a:srgbClr val="FFFFCC"/>
                </a:solidFill>
                <a:latin typeface="+mj-lt"/>
              </a:rPr>
              <a:t> </a:t>
            </a:r>
            <a:r>
              <a:rPr lang="cs-CZ" sz="1600" dirty="0" err="1">
                <a:solidFill>
                  <a:srgbClr val="FFFFCC"/>
                </a:solidFill>
                <a:latin typeface="+mj-lt"/>
              </a:rPr>
              <a:t>Seldžukům</a:t>
            </a:r>
            <a:endParaRPr lang="cs-CZ" sz="1600" dirty="0">
              <a:solidFill>
                <a:srgbClr val="FFFFCC"/>
              </a:solidFill>
              <a:latin typeface="+mj-lt"/>
            </a:endParaRPr>
          </a:p>
          <a:p>
            <a:pPr marL="285750" indent="-285750">
              <a:buFont typeface="Arial" panose="020B0604020202020204" pitchFamily="34" charset="0"/>
              <a:buChar char="•"/>
            </a:pPr>
            <a:r>
              <a:rPr lang="cs-CZ" sz="1600" dirty="0">
                <a:solidFill>
                  <a:srgbClr val="FFFFCC"/>
                </a:solidFill>
                <a:latin typeface="+mj-lt"/>
              </a:rPr>
              <a:t>Vedlo to k občanské válce v Byzanci, která oslabila obranu hranic; Byzanc v následujícím století ztrácí Malou Asií (Turecko), z výjimkou několika pobřežních oblastí</a:t>
            </a:r>
          </a:p>
        </p:txBody>
      </p:sp>
      <p:pic>
        <p:nvPicPr>
          <p:cNvPr id="4" name="Obráze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958860"/>
            <a:ext cx="2354163" cy="2972630"/>
          </a:xfrm>
          <a:prstGeom prst="rect">
            <a:avLst/>
          </a:prstGeom>
        </p:spPr>
      </p:pic>
      <p:sp>
        <p:nvSpPr>
          <p:cNvPr id="7" name="Obdélník 6"/>
          <p:cNvSpPr/>
          <p:nvPr/>
        </p:nvSpPr>
        <p:spPr>
          <a:xfrm>
            <a:off x="2418272" y="5302410"/>
            <a:ext cx="2526850" cy="646331"/>
          </a:xfrm>
          <a:prstGeom prst="rect">
            <a:avLst/>
          </a:prstGeom>
          <a:solidFill>
            <a:srgbClr val="FF5050"/>
          </a:solidFill>
        </p:spPr>
        <p:txBody>
          <a:bodyPr wrap="square">
            <a:spAutoFit/>
          </a:bodyPr>
          <a:lstStyle/>
          <a:p>
            <a:r>
              <a:rPr lang="cs-CZ" sz="1200" b="1" dirty="0"/>
              <a:t>Alp </a:t>
            </a:r>
            <a:r>
              <a:rPr lang="cs-CZ" sz="1200" b="1" dirty="0" err="1"/>
              <a:t>Arslan</a:t>
            </a:r>
            <a:r>
              <a:rPr lang="cs-CZ" sz="1200" b="1" dirty="0"/>
              <a:t> ponižuje </a:t>
            </a:r>
            <a:r>
              <a:rPr lang="cs-CZ" sz="1200" b="1" dirty="0" err="1"/>
              <a:t>Romanose</a:t>
            </a:r>
            <a:r>
              <a:rPr lang="cs-CZ" sz="1200" b="1" dirty="0"/>
              <a:t> IV. (</a:t>
            </a:r>
            <a:r>
              <a:rPr lang="cs-CZ" sz="1200" b="1" dirty="0" err="1"/>
              <a:t>franz</a:t>
            </a:r>
            <a:r>
              <a:rPr lang="cs-CZ" sz="1200" b="1" dirty="0"/>
              <a:t>. rukopis z 15. století)</a:t>
            </a:r>
          </a:p>
        </p:txBody>
      </p:sp>
      <p:sp>
        <p:nvSpPr>
          <p:cNvPr id="5" name="Ovál 4"/>
          <p:cNvSpPr/>
          <p:nvPr/>
        </p:nvSpPr>
        <p:spPr bwMode="auto">
          <a:xfrm rot="2349873">
            <a:off x="9005983" y="2260121"/>
            <a:ext cx="1328468" cy="1069675"/>
          </a:xfrm>
          <a:prstGeom prst="ellipse">
            <a:avLst/>
          </a:prstGeom>
          <a:noFill/>
          <a:ln w="38100"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800" b="0" i="0" u="none" strike="noStrike" cap="none" normalizeH="0" baseline="0" dirty="0" err="1">
              <a:ln>
                <a:noFill/>
              </a:ln>
              <a:solidFill>
                <a:srgbClr val="FF0000"/>
              </a:solidFill>
              <a:effectLst/>
              <a:latin typeface="+mn-lt"/>
            </a:endParaRPr>
          </a:p>
        </p:txBody>
      </p:sp>
    </p:spTree>
    <p:extLst>
      <p:ext uri="{BB962C8B-B14F-4D97-AF65-F5344CB8AC3E}">
        <p14:creationId xmlns:p14="http://schemas.microsoft.com/office/powerpoint/2010/main" val="469405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hteck 2"/>
          <p:cNvSpPr/>
          <p:nvPr/>
        </p:nvSpPr>
        <p:spPr>
          <a:xfrm>
            <a:off x="62719" y="97314"/>
            <a:ext cx="6881546" cy="738664"/>
          </a:xfrm>
          <a:prstGeom prst="rect">
            <a:avLst/>
          </a:prstGeom>
        </p:spPr>
        <p:txBody>
          <a:bodyPr wrap="square">
            <a:spAutoFit/>
          </a:bodyPr>
          <a:lstStyle/>
          <a:p>
            <a:r>
              <a:rPr lang="cs-CZ" b="1" dirty="0">
                <a:solidFill>
                  <a:schemeClr val="tx2">
                    <a:lumMod val="50000"/>
                  </a:schemeClr>
                </a:solidFill>
                <a:latin typeface="+mn-lt"/>
              </a:rPr>
              <a:t>I. Křižácké výpravy </a:t>
            </a:r>
          </a:p>
          <a:p>
            <a:r>
              <a:rPr lang="cs-CZ" sz="1800" b="1" dirty="0">
                <a:solidFill>
                  <a:srgbClr val="0070C0"/>
                </a:solidFill>
                <a:latin typeface="+mj-lt"/>
              </a:rPr>
              <a:t>(Znovudobytí) Levanty - Motivace, fáze, aktéři, instituce</a:t>
            </a:r>
          </a:p>
        </p:txBody>
      </p:sp>
      <p:sp>
        <p:nvSpPr>
          <p:cNvPr id="28" name="Obdélník 27"/>
          <p:cNvSpPr/>
          <p:nvPr/>
        </p:nvSpPr>
        <p:spPr>
          <a:xfrm>
            <a:off x="148983" y="917525"/>
            <a:ext cx="8089243" cy="5786199"/>
          </a:xfrm>
          <a:prstGeom prst="rect">
            <a:avLst/>
          </a:prstGeom>
          <a:solidFill>
            <a:srgbClr val="CCFFFF"/>
          </a:solidFill>
        </p:spPr>
        <p:txBody>
          <a:bodyPr wrap="square">
            <a:spAutoFit/>
          </a:bodyPr>
          <a:lstStyle/>
          <a:p>
            <a:r>
              <a:rPr lang="cs-CZ" sz="1800" b="1" dirty="0">
                <a:solidFill>
                  <a:schemeClr val="accent4">
                    <a:lumMod val="50000"/>
                  </a:schemeClr>
                </a:solidFill>
                <a:latin typeface="+mn-lt"/>
              </a:rPr>
              <a:t>Motivace pro účast na křížové výpravě</a:t>
            </a:r>
          </a:p>
          <a:p>
            <a:pPr marL="171450" indent="-171450">
              <a:buFont typeface="Arial" panose="020B0604020202020204" pitchFamily="34" charset="0"/>
              <a:buChar char="•"/>
            </a:pPr>
            <a:r>
              <a:rPr lang="cs-CZ" sz="1600" dirty="0">
                <a:latin typeface="+mn-lt"/>
              </a:rPr>
              <a:t>V roztříštěné Evropě, kterou otřásaly boje o moc, </a:t>
            </a:r>
            <a:r>
              <a:rPr lang="cs-CZ" sz="1600" dirty="0">
                <a:highlight>
                  <a:srgbClr val="FFFF00"/>
                </a:highlight>
                <a:latin typeface="+mn-lt"/>
              </a:rPr>
              <a:t>vyhlídka na sjednocení s východní církví</a:t>
            </a:r>
          </a:p>
          <a:p>
            <a:pPr marL="171450" indent="-171450">
              <a:buFont typeface="Arial" panose="020B0604020202020204" pitchFamily="34" charset="0"/>
              <a:buChar char="•"/>
            </a:pPr>
            <a:r>
              <a:rPr lang="cs-CZ" sz="1600" b="1" dirty="0">
                <a:highlight>
                  <a:srgbClr val="FFFF00"/>
                </a:highlight>
                <a:latin typeface="+mn-lt"/>
              </a:rPr>
              <a:t>Náboženské paradigma, že Jeruzalém byl v roce 638 protiprávně dobyt Araby </a:t>
            </a:r>
            <a:r>
              <a:rPr lang="cs-CZ" sz="1600" dirty="0">
                <a:latin typeface="+mn-lt"/>
              </a:rPr>
              <a:t>a že je povinností každého křesťana osvobodit Svatou zemi a Svaté město a pamětná míst pašije </a:t>
            </a:r>
          </a:p>
          <a:p>
            <a:pPr marL="171450" indent="-171450">
              <a:buFont typeface="Arial" panose="020B0604020202020204" pitchFamily="34" charset="0"/>
              <a:buChar char="•"/>
            </a:pPr>
            <a:r>
              <a:rPr lang="cs-CZ" sz="1600" b="1" dirty="0">
                <a:highlight>
                  <a:srgbClr val="FFFF00"/>
                </a:highlight>
                <a:latin typeface="+mn-lt"/>
              </a:rPr>
              <a:t>Konkrétní náboženské motivy</a:t>
            </a:r>
            <a:r>
              <a:rPr lang="cs-CZ" sz="1600" dirty="0">
                <a:highlight>
                  <a:srgbClr val="FFFF00"/>
                </a:highlight>
                <a:latin typeface="+mn-lt"/>
              </a:rPr>
              <a:t>: </a:t>
            </a:r>
            <a:r>
              <a:rPr lang="cs-CZ" sz="1600" dirty="0">
                <a:latin typeface="+mn-lt"/>
              </a:rPr>
              <a:t>Zničení chrámu Božího hrobu a rozbití skalní hrobky radikálním (šíitským) chalífou </a:t>
            </a:r>
            <a:r>
              <a:rPr lang="cs-CZ" sz="1600" dirty="0" err="1">
                <a:latin typeface="+mn-lt"/>
              </a:rPr>
              <a:t>Fatimidem</a:t>
            </a:r>
            <a:r>
              <a:rPr lang="cs-CZ" sz="1600" dirty="0">
                <a:latin typeface="+mn-lt"/>
              </a:rPr>
              <a:t> al-Hakimem (1009), jakož i údajná zvěrstva vůči křesťanskému obyvatelstvu a poutníkům (pouť do Jeruzaléma byla přesto bez problémů možná)</a:t>
            </a:r>
          </a:p>
          <a:p>
            <a:pPr marL="171450" indent="-171450">
              <a:buFont typeface="Arial" panose="020B0604020202020204" pitchFamily="34" charset="0"/>
              <a:buChar char="•"/>
            </a:pPr>
            <a:r>
              <a:rPr lang="cs-CZ" sz="1600" b="1" dirty="0">
                <a:solidFill>
                  <a:schemeClr val="accent2"/>
                </a:solidFill>
                <a:highlight>
                  <a:srgbClr val="FFFF00"/>
                </a:highlight>
                <a:latin typeface="+mn-lt"/>
              </a:rPr>
              <a:t>Byzantská propaganda krutostí: </a:t>
            </a:r>
            <a:r>
              <a:rPr lang="cs-CZ" sz="1600" dirty="0">
                <a:latin typeface="+mn-lt"/>
              </a:rPr>
              <a:t>Byzanc Alexia I. </a:t>
            </a:r>
            <a:r>
              <a:rPr lang="cs-CZ" sz="1600" dirty="0" err="1">
                <a:latin typeface="+mn-lt"/>
              </a:rPr>
              <a:t>Komnena</a:t>
            </a:r>
            <a:r>
              <a:rPr lang="cs-CZ" sz="1600" dirty="0">
                <a:latin typeface="+mn-lt"/>
              </a:rPr>
              <a:t> je zmítaná vnitřními krizemi; není údajně schopna znovu dobýt Anatolii bez pomoci západních křesťanů.</a:t>
            </a:r>
          </a:p>
          <a:p>
            <a:pPr marL="171450" indent="-171450">
              <a:buFont typeface="Arial" panose="020B0604020202020204" pitchFamily="34" charset="0"/>
              <a:buChar char="•"/>
            </a:pPr>
            <a:r>
              <a:rPr lang="cs-CZ" sz="1600" b="1" dirty="0">
                <a:highlight>
                  <a:srgbClr val="FFFF00"/>
                </a:highlight>
                <a:latin typeface="+mn-lt"/>
              </a:rPr>
              <a:t>Příležitost pro povolání křížové výpravy byla příznivá</a:t>
            </a:r>
            <a:r>
              <a:rPr lang="cs-CZ" sz="1600" b="1" dirty="0">
                <a:latin typeface="+mn-lt"/>
              </a:rPr>
              <a:t>: </a:t>
            </a:r>
            <a:r>
              <a:rPr lang="cs-CZ" sz="1600" dirty="0">
                <a:latin typeface="+mn-lt"/>
              </a:rPr>
              <a:t>11. století bylo poznamenáno vírou a představami o konci světa, takže nebylo těžké na začátku motivovat mnoho lidí</a:t>
            </a:r>
          </a:p>
          <a:p>
            <a:pPr marL="171450" indent="-171450">
              <a:buFont typeface="Arial" panose="020B0604020202020204" pitchFamily="34" charset="0"/>
              <a:buChar char="•"/>
            </a:pPr>
            <a:r>
              <a:rPr lang="cs-CZ" sz="1600" b="1" dirty="0">
                <a:highlight>
                  <a:srgbClr val="FFFF00"/>
                </a:highlight>
                <a:latin typeface="+mn-lt"/>
              </a:rPr>
              <a:t>Účast byla nízkoprahová </a:t>
            </a:r>
            <a:r>
              <a:rPr lang="cs-CZ" sz="1600" dirty="0">
                <a:latin typeface="+mn-lt"/>
              </a:rPr>
              <a:t>(demografické změny = expanze na periferií Evropy) vítané zaměstnání pro přebytečné šlechtické syny (dědické právo=Francie), které nebylo možné umístit v klášterech nebo v kléru</a:t>
            </a:r>
          </a:p>
          <a:p>
            <a:pPr marL="171450" indent="-171450">
              <a:buFont typeface="Arial" panose="020B0604020202020204" pitchFamily="34" charset="0"/>
              <a:buChar char="•"/>
            </a:pPr>
            <a:r>
              <a:rPr lang="cs-CZ" sz="1600" b="1" dirty="0">
                <a:highlight>
                  <a:srgbClr val="FFFF00"/>
                </a:highlight>
                <a:latin typeface="+mn-lt"/>
              </a:rPr>
              <a:t>Každý musel složit přísahu</a:t>
            </a:r>
            <a:r>
              <a:rPr lang="cs-CZ" sz="1600" b="1" dirty="0">
                <a:latin typeface="+mn-lt"/>
              </a:rPr>
              <a:t>, </a:t>
            </a:r>
            <a:r>
              <a:rPr lang="cs-CZ" sz="1600" dirty="0">
                <a:latin typeface="+mn-lt"/>
              </a:rPr>
              <a:t>která ho zavazuje k účasti na křížové výpravě (</a:t>
            </a:r>
            <a:r>
              <a:rPr lang="cs-CZ" sz="1600" dirty="0">
                <a:solidFill>
                  <a:schemeClr val="accent2"/>
                </a:solidFill>
                <a:latin typeface="+mn-lt"/>
              </a:rPr>
              <a:t>její nedodržení se trestalo exkomunikací</a:t>
            </a:r>
            <a:r>
              <a:rPr lang="cs-CZ" sz="1600" dirty="0">
                <a:latin typeface="+mn-lt"/>
              </a:rPr>
              <a:t>); každý měl na svých šatech přišité znamení kříže</a:t>
            </a:r>
          </a:p>
          <a:p>
            <a:pPr marL="171450" indent="-171450">
              <a:buFont typeface="Arial" panose="020B0604020202020204" pitchFamily="34" charset="0"/>
              <a:buChar char="•"/>
            </a:pPr>
            <a:r>
              <a:rPr lang="cs-CZ" sz="1600" dirty="0">
                <a:latin typeface="+mn-lt"/>
              </a:rPr>
              <a:t>Všem účastníkům byl slíbeny </a:t>
            </a:r>
            <a:r>
              <a:rPr lang="cs-CZ" sz="1600" dirty="0">
                <a:highlight>
                  <a:srgbClr val="FFFF00"/>
                </a:highlight>
                <a:latin typeface="+mn-lt"/>
              </a:rPr>
              <a:t>plné odpuštění hříchů a všeobecná ochrana církve </a:t>
            </a:r>
            <a:r>
              <a:rPr lang="cs-CZ" sz="1600" dirty="0">
                <a:latin typeface="+mn-lt"/>
              </a:rPr>
              <a:t>(boží mír) na výpravě (stali se kleriky na čas).</a:t>
            </a:r>
          </a:p>
        </p:txBody>
      </p:sp>
      <p:pic>
        <p:nvPicPr>
          <p:cNvPr id="29" name="Obrázek 2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93503" y="97314"/>
            <a:ext cx="3660476" cy="5129242"/>
          </a:xfrm>
          <a:prstGeom prst="rect">
            <a:avLst/>
          </a:prstGeom>
        </p:spPr>
      </p:pic>
      <p:sp>
        <p:nvSpPr>
          <p:cNvPr id="3" name="Obdélník 2"/>
          <p:cNvSpPr/>
          <p:nvPr/>
        </p:nvSpPr>
        <p:spPr>
          <a:xfrm>
            <a:off x="8462513" y="5339122"/>
            <a:ext cx="1915064" cy="1015663"/>
          </a:xfrm>
          <a:prstGeom prst="rect">
            <a:avLst/>
          </a:prstGeom>
        </p:spPr>
        <p:txBody>
          <a:bodyPr wrap="square">
            <a:spAutoFit/>
          </a:bodyPr>
          <a:lstStyle/>
          <a:p>
            <a:r>
              <a:rPr lang="cs-CZ" sz="1200" b="1" dirty="0">
                <a:latin typeface="+mn-lt"/>
              </a:rPr>
              <a:t>Jeruzalém je obléhán a dobýván pohany, Ježíš nad ním pláče. Evangeliář Oty III. kolem roku 1000</a:t>
            </a:r>
          </a:p>
        </p:txBody>
      </p:sp>
    </p:spTree>
    <p:extLst>
      <p:ext uri="{BB962C8B-B14F-4D97-AF65-F5344CB8AC3E}">
        <p14:creationId xmlns:p14="http://schemas.microsoft.com/office/powerpoint/2010/main" val="19015790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bwMode="auto">
          <a:xfrm>
            <a:off x="4082628" y="2528673"/>
            <a:ext cx="7453222" cy="993605"/>
          </a:xfrm>
          <a:prstGeom prst="rect">
            <a:avLst/>
          </a:prstGeom>
          <a:solidFill>
            <a:schemeClr val="accent4">
              <a:lumMod val="20000"/>
              <a:lumOff val="80000"/>
            </a:schemeClr>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800" b="0" i="0" u="none" strike="noStrike" cap="none" normalizeH="0" baseline="0" dirty="0" err="1">
              <a:ln>
                <a:noFill/>
              </a:ln>
              <a:solidFill>
                <a:schemeClr val="bg1"/>
              </a:solidFill>
              <a:effectLst/>
              <a:latin typeface="+mn-lt"/>
            </a:endParaRPr>
          </a:p>
        </p:txBody>
      </p:sp>
      <p:sp>
        <p:nvSpPr>
          <p:cNvPr id="19" name="Rechteck 2"/>
          <p:cNvSpPr/>
          <p:nvPr/>
        </p:nvSpPr>
        <p:spPr>
          <a:xfrm>
            <a:off x="301385" y="402596"/>
            <a:ext cx="6096000" cy="830997"/>
          </a:xfrm>
          <a:prstGeom prst="rect">
            <a:avLst/>
          </a:prstGeom>
        </p:spPr>
        <p:txBody>
          <a:bodyPr>
            <a:spAutoFit/>
          </a:bodyPr>
          <a:lstStyle/>
          <a:p>
            <a:r>
              <a:rPr lang="cs-CZ" b="1" dirty="0">
                <a:solidFill>
                  <a:schemeClr val="tx2">
                    <a:lumMod val="50000"/>
                  </a:schemeClr>
                </a:solidFill>
                <a:latin typeface="+mn-lt"/>
              </a:rPr>
              <a:t>Křižácké výpravy</a:t>
            </a:r>
          </a:p>
          <a:p>
            <a:r>
              <a:rPr lang="cs-CZ" b="1" dirty="0">
                <a:solidFill>
                  <a:srgbClr val="C00000"/>
                </a:solidFill>
                <a:latin typeface="+mn-lt"/>
              </a:rPr>
              <a:t>      </a:t>
            </a:r>
          </a:p>
        </p:txBody>
      </p:sp>
      <p:sp>
        <p:nvSpPr>
          <p:cNvPr id="20" name="Obdélník 19"/>
          <p:cNvSpPr/>
          <p:nvPr/>
        </p:nvSpPr>
        <p:spPr>
          <a:xfrm>
            <a:off x="301385" y="782506"/>
            <a:ext cx="9815604" cy="523220"/>
          </a:xfrm>
          <a:prstGeom prst="rect">
            <a:avLst/>
          </a:prstGeom>
        </p:spPr>
        <p:txBody>
          <a:bodyPr wrap="square">
            <a:spAutoFit/>
          </a:bodyPr>
          <a:lstStyle/>
          <a:p>
            <a:r>
              <a:rPr lang="cs-CZ" sz="2000" b="1" dirty="0">
                <a:solidFill>
                  <a:schemeClr val="accent1">
                    <a:lumMod val="60000"/>
                    <a:lumOff val="40000"/>
                  </a:schemeClr>
                </a:solidFill>
                <a:latin typeface="+mj-lt"/>
              </a:rPr>
              <a:t>Mobilizace mas a církevní propaganda</a:t>
            </a:r>
          </a:p>
          <a:p>
            <a:endParaRPr lang="cs-CZ" sz="800" b="1" dirty="0">
              <a:solidFill>
                <a:srgbClr val="C00000"/>
              </a:solidFill>
              <a:latin typeface="+mn-lt"/>
            </a:endParaRPr>
          </a:p>
        </p:txBody>
      </p:sp>
      <p:sp>
        <p:nvSpPr>
          <p:cNvPr id="2" name="Obdélník 1"/>
          <p:cNvSpPr/>
          <p:nvPr/>
        </p:nvSpPr>
        <p:spPr>
          <a:xfrm>
            <a:off x="123645" y="4583820"/>
            <a:ext cx="2800710" cy="1015663"/>
          </a:xfrm>
          <a:prstGeom prst="rect">
            <a:avLst/>
          </a:prstGeom>
        </p:spPr>
        <p:txBody>
          <a:bodyPr wrap="square">
            <a:spAutoFit/>
          </a:bodyPr>
          <a:lstStyle/>
          <a:p>
            <a:r>
              <a:rPr lang="cs-CZ" sz="1200" b="1" dirty="0">
                <a:latin typeface="+mn-lt"/>
              </a:rPr>
              <a:t>Dobytí Jeruzaléma (1099), krveprolití křižáků nad místním, převážně muslimským obyvatelstvem, miniatura, cca. 13. století, detail</a:t>
            </a:r>
          </a:p>
        </p:txBody>
      </p:sp>
      <p:sp>
        <p:nvSpPr>
          <p:cNvPr id="22" name="Rechteck 2"/>
          <p:cNvSpPr/>
          <p:nvPr/>
        </p:nvSpPr>
        <p:spPr>
          <a:xfrm>
            <a:off x="4082628" y="1809222"/>
            <a:ext cx="6881546" cy="738664"/>
          </a:xfrm>
          <a:prstGeom prst="rect">
            <a:avLst/>
          </a:prstGeom>
        </p:spPr>
        <p:txBody>
          <a:bodyPr wrap="square">
            <a:spAutoFit/>
          </a:bodyPr>
          <a:lstStyle/>
          <a:p>
            <a:r>
              <a:rPr lang="cs-CZ" b="1" dirty="0">
                <a:solidFill>
                  <a:schemeClr val="tx2">
                    <a:lumMod val="50000"/>
                  </a:schemeClr>
                </a:solidFill>
                <a:latin typeface="+mn-lt"/>
              </a:rPr>
              <a:t>I. Křižácké výpravy </a:t>
            </a:r>
          </a:p>
          <a:p>
            <a:r>
              <a:rPr lang="cs-CZ" sz="1800" b="1" dirty="0">
                <a:solidFill>
                  <a:srgbClr val="0070C0"/>
                </a:solidFill>
                <a:latin typeface="+mj-lt"/>
              </a:rPr>
              <a:t>(Znovudobytí) Levanty - Motivace, fáze, aktéři, instituce</a:t>
            </a:r>
          </a:p>
        </p:txBody>
      </p:sp>
      <p:sp>
        <p:nvSpPr>
          <p:cNvPr id="23" name="Rechteck 2"/>
          <p:cNvSpPr/>
          <p:nvPr/>
        </p:nvSpPr>
        <p:spPr>
          <a:xfrm>
            <a:off x="4082628" y="2625857"/>
            <a:ext cx="6096000" cy="1015663"/>
          </a:xfrm>
          <a:prstGeom prst="rect">
            <a:avLst/>
          </a:prstGeom>
        </p:spPr>
        <p:txBody>
          <a:bodyPr>
            <a:spAutoFit/>
          </a:bodyPr>
          <a:lstStyle/>
          <a:p>
            <a:r>
              <a:rPr lang="cs-CZ" b="1" dirty="0">
                <a:solidFill>
                  <a:schemeClr val="tx2">
                    <a:lumMod val="50000"/>
                  </a:schemeClr>
                </a:solidFill>
                <a:latin typeface="+mn-lt"/>
              </a:rPr>
              <a:t>II. Jak vyburcovat davy?</a:t>
            </a:r>
          </a:p>
          <a:p>
            <a:r>
              <a:rPr lang="cs-CZ" sz="1800" b="1" dirty="0">
                <a:solidFill>
                  <a:srgbClr val="0070C0"/>
                </a:solidFill>
                <a:latin typeface="+mn-lt"/>
              </a:rPr>
              <a:t>  Ideály a realita </a:t>
            </a:r>
            <a:r>
              <a:rPr lang="cs-CZ" sz="1800" b="1" dirty="0">
                <a:solidFill>
                  <a:srgbClr val="0070C0"/>
                </a:solidFill>
                <a:latin typeface="+mj-lt"/>
              </a:rPr>
              <a:t>církevní propagandy </a:t>
            </a:r>
          </a:p>
          <a:p>
            <a:r>
              <a:rPr lang="cs-CZ" sz="1800" b="1" dirty="0">
                <a:solidFill>
                  <a:srgbClr val="0070C0"/>
                </a:solidFill>
                <a:latin typeface="+mj-lt"/>
              </a:rPr>
              <a:t> </a:t>
            </a:r>
          </a:p>
        </p:txBody>
      </p:sp>
      <p:pic>
        <p:nvPicPr>
          <p:cNvPr id="11" name="Obrázek 10"/>
          <p:cNvPicPr>
            <a:picLocks noChangeAspect="1"/>
          </p:cNvPicPr>
          <p:nvPr/>
        </p:nvPicPr>
        <p:blipFill>
          <a:blip r:embed="rId2"/>
          <a:stretch>
            <a:fillRect/>
          </a:stretch>
        </p:blipFill>
        <p:spPr>
          <a:xfrm>
            <a:off x="201283" y="1714418"/>
            <a:ext cx="3581710" cy="2789162"/>
          </a:xfrm>
          <a:prstGeom prst="rect">
            <a:avLst/>
          </a:prstGeom>
        </p:spPr>
      </p:pic>
      <p:sp>
        <p:nvSpPr>
          <p:cNvPr id="12" name="Rechteck 2"/>
          <p:cNvSpPr/>
          <p:nvPr/>
        </p:nvSpPr>
        <p:spPr>
          <a:xfrm>
            <a:off x="4082627" y="3475824"/>
            <a:ext cx="7735561" cy="1107996"/>
          </a:xfrm>
          <a:prstGeom prst="rect">
            <a:avLst/>
          </a:prstGeom>
        </p:spPr>
        <p:txBody>
          <a:bodyPr wrap="square">
            <a:spAutoFit/>
          </a:bodyPr>
          <a:lstStyle/>
          <a:p>
            <a:r>
              <a:rPr lang="cs-CZ" b="1" dirty="0">
                <a:solidFill>
                  <a:srgbClr val="002060"/>
                </a:solidFill>
                <a:latin typeface="+mn-lt"/>
              </a:rPr>
              <a:t>III. A je to tady! - křižácké výpravy a jejích recepce na křesťanské a muslimské straně </a:t>
            </a:r>
          </a:p>
          <a:p>
            <a:r>
              <a:rPr lang="cs-CZ" sz="1800" b="1" dirty="0">
                <a:solidFill>
                  <a:srgbClr val="0070C0"/>
                </a:solidFill>
                <a:latin typeface="+mn-lt"/>
              </a:rPr>
              <a:t>Křižácká a arabská perspektiva</a:t>
            </a:r>
          </a:p>
        </p:txBody>
      </p:sp>
      <p:sp>
        <p:nvSpPr>
          <p:cNvPr id="13" name="Rechteck 2"/>
          <p:cNvSpPr/>
          <p:nvPr/>
        </p:nvSpPr>
        <p:spPr>
          <a:xfrm>
            <a:off x="4082627" y="4658304"/>
            <a:ext cx="7010940" cy="1015663"/>
          </a:xfrm>
          <a:prstGeom prst="rect">
            <a:avLst/>
          </a:prstGeom>
        </p:spPr>
        <p:txBody>
          <a:bodyPr wrap="square">
            <a:spAutoFit/>
          </a:bodyPr>
          <a:lstStyle/>
          <a:p>
            <a:r>
              <a:rPr lang="cs-CZ" b="1" dirty="0">
                <a:solidFill>
                  <a:schemeClr val="tx2">
                    <a:lumMod val="50000"/>
                  </a:schemeClr>
                </a:solidFill>
                <a:latin typeface="+mn-lt"/>
              </a:rPr>
              <a:t>IV. Dohra roku 1204: Jak opelichat bratra?</a:t>
            </a:r>
          </a:p>
          <a:p>
            <a:r>
              <a:rPr lang="cs-CZ" sz="1800" b="1" dirty="0">
                <a:solidFill>
                  <a:srgbClr val="0070C0"/>
                </a:solidFill>
                <a:latin typeface="+mn-lt"/>
              </a:rPr>
              <a:t>  Jak odůvodnit drancování Konstantinopole křižáckými</a:t>
            </a:r>
          </a:p>
          <a:p>
            <a:r>
              <a:rPr lang="cs-CZ" sz="1800" b="1" dirty="0">
                <a:solidFill>
                  <a:srgbClr val="0070C0"/>
                </a:solidFill>
                <a:latin typeface="+mn-lt"/>
              </a:rPr>
              <a:t>  vojsky?</a:t>
            </a:r>
          </a:p>
        </p:txBody>
      </p:sp>
    </p:spTree>
    <p:extLst>
      <p:ext uri="{BB962C8B-B14F-4D97-AF65-F5344CB8AC3E}">
        <p14:creationId xmlns:p14="http://schemas.microsoft.com/office/powerpoint/2010/main" val="2576581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délník 10">
            <a:extLst>
              <a:ext uri="{FF2B5EF4-FFF2-40B4-BE49-F238E27FC236}">
                <a16:creationId xmlns:a16="http://schemas.microsoft.com/office/drawing/2014/main" id="{26B75C57-8C22-97B0-B263-3576AEA30E50}"/>
              </a:ext>
            </a:extLst>
          </p:cNvPr>
          <p:cNvSpPr/>
          <p:nvPr/>
        </p:nvSpPr>
        <p:spPr bwMode="auto">
          <a:xfrm>
            <a:off x="192489" y="402901"/>
            <a:ext cx="5863082" cy="462772"/>
          </a:xfrm>
          <a:prstGeom prst="rect">
            <a:avLst/>
          </a:prstGeom>
          <a:no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r>
              <a:rPr lang="cs-CZ" sz="2000" b="1" dirty="0">
                <a:solidFill>
                  <a:srgbClr val="3333CC"/>
                </a:solidFill>
                <a:latin typeface="+mn-lt"/>
              </a:rPr>
              <a:t>Křižácká výzva Urbana II. (27. listopad 1095) </a:t>
            </a:r>
          </a:p>
        </p:txBody>
      </p:sp>
      <p:pic>
        <p:nvPicPr>
          <p:cNvPr id="12" name="Obrázek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87722"/>
            <a:ext cx="2586024" cy="3424523"/>
          </a:xfrm>
          <a:prstGeom prst="rect">
            <a:avLst/>
          </a:prstGeom>
        </p:spPr>
      </p:pic>
      <p:sp>
        <p:nvSpPr>
          <p:cNvPr id="13" name="Obdélník 12"/>
          <p:cNvSpPr/>
          <p:nvPr/>
        </p:nvSpPr>
        <p:spPr>
          <a:xfrm>
            <a:off x="2776583" y="3121195"/>
            <a:ext cx="6557976" cy="2031325"/>
          </a:xfrm>
          <a:prstGeom prst="rect">
            <a:avLst/>
          </a:prstGeom>
          <a:solidFill>
            <a:schemeClr val="tx2">
              <a:lumMod val="20000"/>
              <a:lumOff val="80000"/>
            </a:schemeClr>
          </a:solidFill>
        </p:spPr>
        <p:txBody>
          <a:bodyPr wrap="square">
            <a:spAutoFit/>
          </a:bodyPr>
          <a:lstStyle/>
          <a:p>
            <a:pPr marL="285750" indent="-285750">
              <a:buFont typeface="Arial" panose="020B0604020202020204" pitchFamily="34" charset="0"/>
              <a:buChar char="•"/>
            </a:pPr>
            <a:r>
              <a:rPr lang="cs-CZ" sz="1400" b="1" dirty="0">
                <a:highlight>
                  <a:srgbClr val="FFFF00"/>
                </a:highlight>
                <a:latin typeface="+mn-lt"/>
              </a:rPr>
              <a:t>Synoda biskupů latinské církve svolaná Urbanem II </a:t>
            </a:r>
            <a:r>
              <a:rPr lang="cs-CZ" sz="1400" b="1" dirty="0">
                <a:latin typeface="+mn-lt"/>
              </a:rPr>
              <a:t>(tj. především biskupové a opati z Francie, italští příznivci Urbana)</a:t>
            </a:r>
          </a:p>
          <a:p>
            <a:pPr marL="285750" indent="-285750">
              <a:buFont typeface="Arial" panose="020B0604020202020204" pitchFamily="34" charset="0"/>
              <a:buChar char="•"/>
            </a:pPr>
            <a:r>
              <a:rPr lang="cs-CZ" sz="1400" b="1" dirty="0">
                <a:highlight>
                  <a:srgbClr val="FFFF00"/>
                </a:highlight>
                <a:latin typeface="+mn-lt"/>
              </a:rPr>
              <a:t>Téma: Rozvrat církevního a politického systému v Evropě </a:t>
            </a:r>
            <a:r>
              <a:rPr lang="cs-CZ" sz="1400" b="1" dirty="0">
                <a:latin typeface="+mn-lt"/>
              </a:rPr>
              <a:t>(schizma a spor o investituru: boj Urbana II. proti Klementu III.)</a:t>
            </a:r>
          </a:p>
          <a:p>
            <a:pPr marL="285750" indent="-285750">
              <a:buFont typeface="Arial" panose="020B0604020202020204" pitchFamily="34" charset="0"/>
              <a:buChar char="•"/>
            </a:pPr>
            <a:r>
              <a:rPr lang="cs-CZ" sz="1400" b="1" dirty="0">
                <a:highlight>
                  <a:srgbClr val="FFFF00"/>
                </a:highlight>
                <a:latin typeface="+mn-lt"/>
              </a:rPr>
              <a:t>Problémy každodenního života v církvi: </a:t>
            </a:r>
            <a:r>
              <a:rPr lang="cs-CZ" sz="1400" b="1" dirty="0">
                <a:latin typeface="+mn-lt"/>
              </a:rPr>
              <a:t>zákaz laické </a:t>
            </a:r>
            <a:r>
              <a:rPr lang="cs-CZ" sz="1400" b="1" dirty="0">
                <a:highlight>
                  <a:srgbClr val="FFFF00"/>
                </a:highlight>
                <a:latin typeface="+mn-lt"/>
              </a:rPr>
              <a:t>investitura</a:t>
            </a:r>
            <a:r>
              <a:rPr lang="cs-CZ" sz="1400" b="1" dirty="0">
                <a:latin typeface="+mn-lt"/>
              </a:rPr>
              <a:t> a revize přísahy věrnosti kleriků světské moci, </a:t>
            </a:r>
            <a:r>
              <a:rPr lang="cs-CZ" sz="1400" b="1" dirty="0">
                <a:highlight>
                  <a:srgbClr val="FFFF00"/>
                </a:highlight>
                <a:latin typeface="+mn-lt"/>
              </a:rPr>
              <a:t>celibát</a:t>
            </a:r>
            <a:r>
              <a:rPr lang="cs-CZ" sz="1400" b="1" dirty="0">
                <a:latin typeface="+mn-lt"/>
              </a:rPr>
              <a:t> kleriků a zákaz </a:t>
            </a:r>
            <a:r>
              <a:rPr lang="cs-CZ" sz="1400" b="1" dirty="0">
                <a:highlight>
                  <a:srgbClr val="FFFF00"/>
                </a:highlight>
                <a:latin typeface="+mn-lt"/>
              </a:rPr>
              <a:t>simonie</a:t>
            </a:r>
            <a:r>
              <a:rPr lang="cs-CZ" sz="1400" b="1" dirty="0">
                <a:latin typeface="+mn-lt"/>
              </a:rPr>
              <a:t>, řešení problému nošení zbraní pro kněze</a:t>
            </a:r>
          </a:p>
          <a:p>
            <a:pPr marL="285750" indent="-285750">
              <a:buFont typeface="Arial" panose="020B0604020202020204" pitchFamily="34" charset="0"/>
              <a:buChar char="•"/>
            </a:pPr>
            <a:r>
              <a:rPr lang="cs-CZ" sz="1400" b="1" dirty="0">
                <a:solidFill>
                  <a:srgbClr val="FF0000"/>
                </a:solidFill>
                <a:latin typeface="+mn-lt"/>
              </a:rPr>
              <a:t>Výzva ke křížové výpravě na pomoc východnímu křesťanství (27. listopadu 1095).</a:t>
            </a:r>
          </a:p>
        </p:txBody>
      </p:sp>
      <p:sp>
        <p:nvSpPr>
          <p:cNvPr id="14" name="Obdélník 13"/>
          <p:cNvSpPr/>
          <p:nvPr/>
        </p:nvSpPr>
        <p:spPr>
          <a:xfrm>
            <a:off x="2776583" y="2699934"/>
            <a:ext cx="6557976" cy="369332"/>
          </a:xfrm>
          <a:prstGeom prst="rect">
            <a:avLst/>
          </a:prstGeom>
          <a:solidFill>
            <a:schemeClr val="tx2">
              <a:lumMod val="75000"/>
            </a:schemeClr>
          </a:solidFill>
        </p:spPr>
        <p:txBody>
          <a:bodyPr wrap="square">
            <a:spAutoFit/>
          </a:bodyPr>
          <a:lstStyle/>
          <a:p>
            <a:r>
              <a:rPr lang="cs-CZ" sz="1800" b="1" dirty="0" err="1">
                <a:solidFill>
                  <a:srgbClr val="FFFF00"/>
                </a:solidFill>
                <a:latin typeface="+mj-lt"/>
              </a:rPr>
              <a:t>Clermontská</a:t>
            </a:r>
            <a:r>
              <a:rPr lang="cs-CZ" sz="1800" b="1" dirty="0">
                <a:solidFill>
                  <a:srgbClr val="FFFF00"/>
                </a:solidFill>
                <a:latin typeface="+mj-lt"/>
              </a:rPr>
              <a:t> synoda (18.-28. 11. 1095)</a:t>
            </a:r>
          </a:p>
        </p:txBody>
      </p:sp>
      <p:sp>
        <p:nvSpPr>
          <p:cNvPr id="15" name="Obdélník 14"/>
          <p:cNvSpPr/>
          <p:nvPr/>
        </p:nvSpPr>
        <p:spPr>
          <a:xfrm>
            <a:off x="2349858" y="5198371"/>
            <a:ext cx="7717655" cy="1600438"/>
          </a:xfrm>
          <a:prstGeom prst="rect">
            <a:avLst/>
          </a:prstGeom>
          <a:solidFill>
            <a:srgbClr val="CCFFFF"/>
          </a:solidFill>
        </p:spPr>
        <p:txBody>
          <a:bodyPr wrap="square">
            <a:spAutoFit/>
          </a:bodyPr>
          <a:lstStyle/>
          <a:p>
            <a:pPr marL="171450" indent="-171450">
              <a:buFont typeface="Arial" panose="020B0604020202020204" pitchFamily="34" charset="0"/>
              <a:buChar char="•"/>
            </a:pPr>
            <a:r>
              <a:rPr lang="cs-CZ" sz="1400" b="1" dirty="0" err="1">
                <a:latin typeface="+mn-lt"/>
              </a:rPr>
              <a:t>Křížácký</a:t>
            </a:r>
            <a:r>
              <a:rPr lang="cs-CZ" sz="1400" b="1" dirty="0">
                <a:latin typeface="+mn-lt"/>
              </a:rPr>
              <a:t> list Urbana II. (prosinec 1095)   </a:t>
            </a:r>
          </a:p>
          <a:p>
            <a:pPr marL="171450" indent="-171450">
              <a:buFont typeface="Arial" panose="020B0604020202020204" pitchFamily="34" charset="0"/>
              <a:buChar char="•"/>
            </a:pPr>
            <a:r>
              <a:rPr lang="cs-CZ" sz="1400" b="1" dirty="0">
                <a:solidFill>
                  <a:srgbClr val="FF0000"/>
                </a:solidFill>
                <a:latin typeface="+mn-lt"/>
              </a:rPr>
              <a:t>Gesta </a:t>
            </a:r>
            <a:r>
              <a:rPr lang="cs-CZ" sz="1400" b="1" dirty="0" err="1">
                <a:solidFill>
                  <a:srgbClr val="FF0000"/>
                </a:solidFill>
                <a:latin typeface="+mn-lt"/>
              </a:rPr>
              <a:t>Francorum</a:t>
            </a:r>
            <a:r>
              <a:rPr lang="cs-CZ" sz="1400" b="1" dirty="0">
                <a:solidFill>
                  <a:srgbClr val="FF0000"/>
                </a:solidFill>
                <a:latin typeface="+mn-lt"/>
              </a:rPr>
              <a:t> (1099) </a:t>
            </a:r>
            <a:r>
              <a:rPr lang="cs-CZ" sz="1400" b="1" dirty="0">
                <a:latin typeface="+mn-lt"/>
              </a:rPr>
              <a:t>(anonymní)   </a:t>
            </a:r>
          </a:p>
          <a:p>
            <a:pPr marL="171450" indent="-171450">
              <a:buFont typeface="Arial" panose="020B0604020202020204" pitchFamily="34" charset="0"/>
              <a:buChar char="•"/>
            </a:pPr>
            <a:r>
              <a:rPr lang="cs-CZ" sz="1400" b="1" dirty="0" err="1">
                <a:solidFill>
                  <a:srgbClr val="FF0000"/>
                </a:solidFill>
                <a:latin typeface="+mn-lt"/>
              </a:rPr>
              <a:t>Fulcher</a:t>
            </a:r>
            <a:r>
              <a:rPr lang="cs-CZ" sz="1400" b="1" dirty="0">
                <a:solidFill>
                  <a:srgbClr val="FF0000"/>
                </a:solidFill>
                <a:latin typeface="+mn-lt"/>
              </a:rPr>
              <a:t> z </a:t>
            </a:r>
            <a:r>
              <a:rPr lang="cs-CZ" sz="1400" b="1" dirty="0" err="1">
                <a:solidFill>
                  <a:srgbClr val="FF0000"/>
                </a:solidFill>
                <a:latin typeface="+mn-lt"/>
              </a:rPr>
              <a:t>Chartres</a:t>
            </a:r>
            <a:r>
              <a:rPr lang="cs-CZ" sz="1400" b="1" dirty="0">
                <a:solidFill>
                  <a:srgbClr val="FF0000"/>
                </a:solidFill>
                <a:latin typeface="+mn-lt"/>
              </a:rPr>
              <a:t>, </a:t>
            </a:r>
            <a:r>
              <a:rPr lang="cs-CZ" sz="1400" b="1" dirty="0" err="1">
                <a:latin typeface="+mn-lt"/>
              </a:rPr>
              <a:t>Historia</a:t>
            </a:r>
            <a:r>
              <a:rPr lang="cs-CZ" sz="1400" b="1" dirty="0">
                <a:latin typeface="+mn-lt"/>
              </a:rPr>
              <a:t> </a:t>
            </a:r>
            <a:r>
              <a:rPr lang="cs-CZ" sz="1400" b="1" dirty="0" err="1">
                <a:latin typeface="+mn-lt"/>
              </a:rPr>
              <a:t>Hierosolymitana</a:t>
            </a:r>
            <a:r>
              <a:rPr lang="cs-CZ" sz="1400" b="1" dirty="0">
                <a:latin typeface="+mn-lt"/>
              </a:rPr>
              <a:t> (1101-1128) (pravděpodobně očité svědectví)</a:t>
            </a:r>
          </a:p>
          <a:p>
            <a:pPr marL="171450" indent="-171450">
              <a:buFont typeface="Arial" panose="020B0604020202020204" pitchFamily="34" charset="0"/>
              <a:buChar char="•"/>
            </a:pPr>
            <a:r>
              <a:rPr lang="cs-CZ" sz="1400" b="1" dirty="0">
                <a:solidFill>
                  <a:srgbClr val="FF0000"/>
                </a:solidFill>
                <a:latin typeface="+mn-lt"/>
              </a:rPr>
              <a:t>Robert z Remeše</a:t>
            </a:r>
            <a:r>
              <a:rPr lang="cs-CZ" sz="1400" b="1" dirty="0">
                <a:latin typeface="+mn-lt"/>
              </a:rPr>
              <a:t>, </a:t>
            </a:r>
            <a:r>
              <a:rPr lang="cs-CZ" sz="1400" b="1" dirty="0" err="1">
                <a:latin typeface="+mn-lt"/>
              </a:rPr>
              <a:t>Historia</a:t>
            </a:r>
            <a:r>
              <a:rPr lang="cs-CZ" sz="1400" b="1" dirty="0">
                <a:latin typeface="+mn-lt"/>
              </a:rPr>
              <a:t> </a:t>
            </a:r>
            <a:r>
              <a:rPr lang="cs-CZ" sz="1400" b="1" dirty="0" err="1">
                <a:latin typeface="+mn-lt"/>
              </a:rPr>
              <a:t>Iherosolimitana</a:t>
            </a:r>
            <a:r>
              <a:rPr lang="cs-CZ" sz="1400" b="1" dirty="0">
                <a:latin typeface="+mn-lt"/>
              </a:rPr>
              <a:t> (1101-07) (možná očité svědectví)</a:t>
            </a:r>
          </a:p>
          <a:p>
            <a:pPr marL="171450" indent="-171450">
              <a:buFont typeface="Arial" panose="020B0604020202020204" pitchFamily="34" charset="0"/>
              <a:buChar char="•"/>
            </a:pPr>
            <a:r>
              <a:rPr lang="cs-CZ" sz="1400" b="1" dirty="0" err="1">
                <a:solidFill>
                  <a:srgbClr val="FF0000"/>
                </a:solidFill>
                <a:latin typeface="+mn-lt"/>
              </a:rPr>
              <a:t>Balderic</a:t>
            </a:r>
            <a:r>
              <a:rPr lang="cs-CZ" sz="1400" b="1" dirty="0">
                <a:solidFill>
                  <a:srgbClr val="FF0000"/>
                </a:solidFill>
                <a:latin typeface="+mn-lt"/>
              </a:rPr>
              <a:t> z Dolu</a:t>
            </a:r>
            <a:r>
              <a:rPr lang="cs-CZ" sz="1400" b="1" dirty="0">
                <a:latin typeface="+mn-lt"/>
              </a:rPr>
              <a:t>, </a:t>
            </a:r>
            <a:r>
              <a:rPr lang="cs-CZ" sz="1400" b="1" dirty="0" err="1">
                <a:latin typeface="+mn-lt"/>
              </a:rPr>
              <a:t>Historiae</a:t>
            </a:r>
            <a:r>
              <a:rPr lang="cs-CZ" sz="1400" b="1" dirty="0">
                <a:latin typeface="+mn-lt"/>
              </a:rPr>
              <a:t> </a:t>
            </a:r>
            <a:r>
              <a:rPr lang="cs-CZ" sz="1400" b="1" dirty="0" err="1">
                <a:latin typeface="+mn-lt"/>
              </a:rPr>
              <a:t>Hierosolymitanae</a:t>
            </a:r>
            <a:r>
              <a:rPr lang="cs-CZ" sz="1400" b="1" dirty="0">
                <a:latin typeface="+mn-lt"/>
              </a:rPr>
              <a:t> </a:t>
            </a:r>
            <a:r>
              <a:rPr lang="cs-CZ" sz="1400" b="1" dirty="0" err="1">
                <a:latin typeface="+mn-lt"/>
              </a:rPr>
              <a:t>libri</a:t>
            </a:r>
            <a:r>
              <a:rPr lang="cs-CZ" sz="1400" b="1" dirty="0">
                <a:latin typeface="+mn-lt"/>
              </a:rPr>
              <a:t> IV (1095-1099)</a:t>
            </a:r>
          </a:p>
          <a:p>
            <a:pPr marL="171450" indent="-171450">
              <a:buFont typeface="Arial" panose="020B0604020202020204" pitchFamily="34" charset="0"/>
              <a:buChar char="•"/>
            </a:pPr>
            <a:r>
              <a:rPr lang="cs-CZ" sz="1400" b="1" dirty="0" err="1">
                <a:solidFill>
                  <a:srgbClr val="FF0000"/>
                </a:solidFill>
                <a:latin typeface="+mn-lt"/>
              </a:rPr>
              <a:t>Guibert</a:t>
            </a:r>
            <a:r>
              <a:rPr lang="cs-CZ" sz="1400" b="1" dirty="0">
                <a:solidFill>
                  <a:srgbClr val="FF0000"/>
                </a:solidFill>
                <a:latin typeface="+mn-lt"/>
              </a:rPr>
              <a:t> z </a:t>
            </a:r>
            <a:r>
              <a:rPr lang="cs-CZ" sz="1400" b="1" dirty="0" err="1">
                <a:solidFill>
                  <a:srgbClr val="FF0000"/>
                </a:solidFill>
                <a:latin typeface="+mn-lt"/>
              </a:rPr>
              <a:t>Nogentu</a:t>
            </a:r>
            <a:r>
              <a:rPr lang="cs-CZ" sz="1400" b="1" dirty="0">
                <a:solidFill>
                  <a:srgbClr val="FF0000"/>
                </a:solidFill>
                <a:latin typeface="+mn-lt"/>
              </a:rPr>
              <a:t>, </a:t>
            </a:r>
            <a:r>
              <a:rPr lang="cs-CZ" sz="1400" b="1" dirty="0">
                <a:latin typeface="+mn-lt"/>
              </a:rPr>
              <a:t>Gesta Dei per </a:t>
            </a:r>
            <a:r>
              <a:rPr lang="cs-CZ" sz="1400" b="1" dirty="0" err="1">
                <a:latin typeface="+mn-lt"/>
              </a:rPr>
              <a:t>Francos</a:t>
            </a:r>
            <a:r>
              <a:rPr lang="cs-CZ" sz="1400" b="1" dirty="0">
                <a:latin typeface="+mn-lt"/>
              </a:rPr>
              <a:t> (1108)</a:t>
            </a:r>
          </a:p>
        </p:txBody>
      </p:sp>
      <p:sp>
        <p:nvSpPr>
          <p:cNvPr id="16" name="Obdélník 15"/>
          <p:cNvSpPr/>
          <p:nvPr/>
        </p:nvSpPr>
        <p:spPr>
          <a:xfrm>
            <a:off x="0" y="4412245"/>
            <a:ext cx="2461514" cy="461665"/>
          </a:xfrm>
          <a:prstGeom prst="rect">
            <a:avLst/>
          </a:prstGeom>
        </p:spPr>
        <p:txBody>
          <a:bodyPr wrap="square">
            <a:spAutoFit/>
          </a:bodyPr>
          <a:lstStyle/>
          <a:p>
            <a:r>
              <a:rPr lang="en-US" sz="1200" b="1" dirty="0">
                <a:latin typeface="+mn-lt"/>
              </a:rPr>
              <a:t>Urban </a:t>
            </a:r>
            <a:r>
              <a:rPr lang="cs-CZ" sz="1200" b="1" dirty="0">
                <a:latin typeface="+mn-lt"/>
              </a:rPr>
              <a:t>v </a:t>
            </a:r>
            <a:r>
              <a:rPr lang="en-US" sz="1200" b="1" dirty="0">
                <a:latin typeface="+mn-lt"/>
              </a:rPr>
              <a:t>Clermont</a:t>
            </a:r>
            <a:r>
              <a:rPr lang="cs-CZ" sz="1200" b="1" dirty="0">
                <a:latin typeface="+mn-lt"/>
              </a:rPr>
              <a:t>u</a:t>
            </a:r>
            <a:r>
              <a:rPr lang="en-US" sz="1200" b="1" dirty="0">
                <a:latin typeface="+mn-lt"/>
              </a:rPr>
              <a:t> (</a:t>
            </a:r>
            <a:r>
              <a:rPr lang="cs-CZ" sz="1200" b="1" dirty="0" err="1">
                <a:latin typeface="+mn-lt"/>
              </a:rPr>
              <a:t>Grandes</a:t>
            </a:r>
            <a:r>
              <a:rPr lang="cs-CZ" sz="1200" b="1" dirty="0">
                <a:latin typeface="+mn-lt"/>
              </a:rPr>
              <a:t> </a:t>
            </a:r>
            <a:r>
              <a:rPr lang="cs-CZ" sz="1200" b="1" dirty="0" err="1">
                <a:latin typeface="+mn-lt"/>
              </a:rPr>
              <a:t>Chroniques</a:t>
            </a:r>
            <a:r>
              <a:rPr lang="cs-CZ" sz="1200" b="1" dirty="0">
                <a:latin typeface="+mn-lt"/>
              </a:rPr>
              <a:t> de </a:t>
            </a:r>
            <a:r>
              <a:rPr lang="cs-CZ" sz="1200" b="1" dirty="0" err="1">
                <a:latin typeface="+mn-lt"/>
              </a:rPr>
              <a:t>Fance</a:t>
            </a:r>
            <a:r>
              <a:rPr lang="cs-CZ" sz="1200" b="1" dirty="0">
                <a:latin typeface="+mn-lt"/>
              </a:rPr>
              <a:t>, 14. stol)</a:t>
            </a:r>
          </a:p>
        </p:txBody>
      </p:sp>
      <p:sp>
        <p:nvSpPr>
          <p:cNvPr id="17" name="Obdélník 16"/>
          <p:cNvSpPr/>
          <p:nvPr/>
        </p:nvSpPr>
        <p:spPr>
          <a:xfrm>
            <a:off x="110534" y="5212902"/>
            <a:ext cx="2188689" cy="646331"/>
          </a:xfrm>
          <a:prstGeom prst="rect">
            <a:avLst/>
          </a:prstGeom>
          <a:solidFill>
            <a:schemeClr val="tx2">
              <a:lumMod val="75000"/>
            </a:schemeClr>
          </a:solidFill>
        </p:spPr>
        <p:txBody>
          <a:bodyPr wrap="square">
            <a:spAutoFit/>
          </a:bodyPr>
          <a:lstStyle/>
          <a:p>
            <a:r>
              <a:rPr lang="cs-CZ" sz="1800" b="1" dirty="0">
                <a:solidFill>
                  <a:srgbClr val="FFFF00"/>
                </a:solidFill>
                <a:latin typeface="+mj-lt"/>
              </a:rPr>
              <a:t>Šest svědectví o křižácké výzvě</a:t>
            </a:r>
          </a:p>
        </p:txBody>
      </p:sp>
      <p:sp>
        <p:nvSpPr>
          <p:cNvPr id="18" name="Obdélník 17"/>
          <p:cNvSpPr/>
          <p:nvPr/>
        </p:nvSpPr>
        <p:spPr>
          <a:xfrm>
            <a:off x="2776583" y="867752"/>
            <a:ext cx="6557976" cy="369332"/>
          </a:xfrm>
          <a:prstGeom prst="rect">
            <a:avLst/>
          </a:prstGeom>
          <a:solidFill>
            <a:schemeClr val="tx2">
              <a:lumMod val="75000"/>
            </a:schemeClr>
          </a:solidFill>
        </p:spPr>
        <p:txBody>
          <a:bodyPr wrap="square">
            <a:spAutoFit/>
          </a:bodyPr>
          <a:lstStyle/>
          <a:p>
            <a:r>
              <a:rPr lang="cs-CZ" sz="1800" b="1" dirty="0">
                <a:solidFill>
                  <a:srgbClr val="FFFF00"/>
                </a:solidFill>
                <a:latin typeface="+mj-lt"/>
              </a:rPr>
              <a:t>Urban II. </a:t>
            </a:r>
          </a:p>
        </p:txBody>
      </p:sp>
      <p:sp>
        <p:nvSpPr>
          <p:cNvPr id="26" name="Obdélník 25"/>
          <p:cNvSpPr/>
          <p:nvPr/>
        </p:nvSpPr>
        <p:spPr>
          <a:xfrm>
            <a:off x="2776583" y="1263010"/>
            <a:ext cx="6557976" cy="1384995"/>
          </a:xfrm>
          <a:prstGeom prst="rect">
            <a:avLst/>
          </a:prstGeom>
          <a:solidFill>
            <a:schemeClr val="accent1">
              <a:lumMod val="40000"/>
              <a:lumOff val="60000"/>
            </a:schemeClr>
          </a:solidFill>
        </p:spPr>
        <p:txBody>
          <a:bodyPr wrap="square">
            <a:spAutoFit/>
          </a:bodyPr>
          <a:lstStyle/>
          <a:p>
            <a:pPr marL="285750" indent="-285750">
              <a:buFont typeface="Arial" panose="020B0604020202020204" pitchFamily="34" charset="0"/>
              <a:buChar char="•"/>
            </a:pPr>
            <a:r>
              <a:rPr lang="es-ES" sz="1400" b="1" dirty="0">
                <a:latin typeface="+mn-lt"/>
              </a:rPr>
              <a:t>Odo de Châtillon</a:t>
            </a:r>
            <a:r>
              <a:rPr lang="es-ES" sz="1400" dirty="0">
                <a:latin typeface="+mn-lt"/>
              </a:rPr>
              <a:t>, </a:t>
            </a:r>
            <a:r>
              <a:rPr lang="es-ES" sz="1400" b="1" dirty="0">
                <a:latin typeface="+mn-lt"/>
              </a:rPr>
              <a:t>Odo de Lagery</a:t>
            </a:r>
            <a:r>
              <a:rPr lang="cs-CZ" sz="1400" b="1" dirty="0">
                <a:latin typeface="+mn-lt"/>
              </a:rPr>
              <a:t>,</a:t>
            </a:r>
            <a:r>
              <a:rPr lang="cs-CZ" sz="1400" dirty="0">
                <a:latin typeface="+mn-lt"/>
              </a:rPr>
              <a:t> z významné šlechtické rodiny, dostalo se mu dobrého vzdělání</a:t>
            </a:r>
          </a:p>
          <a:p>
            <a:pPr marL="285750" indent="-285750">
              <a:buFont typeface="Arial" panose="020B0604020202020204" pitchFamily="34" charset="0"/>
              <a:buChar char="•"/>
            </a:pPr>
            <a:r>
              <a:rPr lang="cs-CZ" sz="1400" dirty="0">
                <a:latin typeface="+mn-lt"/>
              </a:rPr>
              <a:t>Arcijáhnem v Remeši, později mnich v Cluny, podějí převor</a:t>
            </a:r>
          </a:p>
          <a:p>
            <a:pPr marL="285750" indent="-285750">
              <a:buFont typeface="Arial" panose="020B0604020202020204" pitchFamily="34" charset="0"/>
              <a:buChar char="•"/>
            </a:pPr>
            <a:r>
              <a:rPr lang="cs-CZ" sz="1400" dirty="0">
                <a:latin typeface="+mn-lt"/>
              </a:rPr>
              <a:t>1079 jej opat vysílá do Říma; zde se stává oblíbencem Papeže Řehoře VII. který mu pomůže ke kardinálské důstojnosti</a:t>
            </a:r>
          </a:p>
          <a:p>
            <a:pPr marL="285750" indent="-285750">
              <a:buFont typeface="Arial" panose="020B0604020202020204" pitchFamily="34" charset="0"/>
              <a:buChar char="•"/>
            </a:pPr>
            <a:r>
              <a:rPr lang="cs-CZ" sz="1400" dirty="0">
                <a:highlight>
                  <a:srgbClr val="FFFF00"/>
                </a:highlight>
                <a:latin typeface="+mn-lt"/>
              </a:rPr>
              <a:t>Papežem od 1088, zachráncem reformního papežství</a:t>
            </a:r>
          </a:p>
        </p:txBody>
      </p:sp>
      <p:sp>
        <p:nvSpPr>
          <p:cNvPr id="20" name="Rechteck 2"/>
          <p:cNvSpPr/>
          <p:nvPr/>
        </p:nvSpPr>
        <p:spPr>
          <a:xfrm>
            <a:off x="192489" y="77159"/>
            <a:ext cx="6881546" cy="461665"/>
          </a:xfrm>
          <a:prstGeom prst="rect">
            <a:avLst/>
          </a:prstGeom>
        </p:spPr>
        <p:txBody>
          <a:bodyPr wrap="square">
            <a:spAutoFit/>
          </a:bodyPr>
          <a:lstStyle/>
          <a:p>
            <a:r>
              <a:rPr lang="cs-CZ" b="1" dirty="0">
                <a:solidFill>
                  <a:schemeClr val="tx2">
                    <a:lumMod val="50000"/>
                  </a:schemeClr>
                </a:solidFill>
                <a:latin typeface="+mn-lt"/>
              </a:rPr>
              <a:t>I. Křižácké výpravy </a:t>
            </a:r>
          </a:p>
        </p:txBody>
      </p:sp>
      <p:sp>
        <p:nvSpPr>
          <p:cNvPr id="2" name="Obdélník 1"/>
          <p:cNvSpPr/>
          <p:nvPr/>
        </p:nvSpPr>
        <p:spPr>
          <a:xfrm>
            <a:off x="9403570" y="622442"/>
            <a:ext cx="2584094" cy="4524315"/>
          </a:xfrm>
          <a:prstGeom prst="rect">
            <a:avLst/>
          </a:prstGeom>
          <a:solidFill>
            <a:srgbClr val="FF0000"/>
          </a:solidFill>
        </p:spPr>
        <p:txBody>
          <a:bodyPr wrap="square">
            <a:spAutoFit/>
          </a:bodyPr>
          <a:lstStyle/>
          <a:p>
            <a:pPr marL="285750" indent="-285750">
              <a:buFont typeface="Arial" panose="020B0604020202020204" pitchFamily="34" charset="0"/>
              <a:buChar char="•"/>
            </a:pPr>
            <a:r>
              <a:rPr lang="cs-CZ" sz="1600" b="1" dirty="0">
                <a:solidFill>
                  <a:srgbClr val="FFFF99"/>
                </a:solidFill>
                <a:latin typeface="+mj-lt"/>
              </a:rPr>
              <a:t>Urbanova výzva </a:t>
            </a:r>
            <a:r>
              <a:rPr lang="cs-CZ" sz="1600" dirty="0">
                <a:solidFill>
                  <a:srgbClr val="FFFF99"/>
                </a:solidFill>
                <a:latin typeface="+mj-lt"/>
              </a:rPr>
              <a:t>z 27. listopadu 1095 byla </a:t>
            </a:r>
            <a:r>
              <a:rPr lang="cs-CZ" sz="1600" b="1" dirty="0">
                <a:solidFill>
                  <a:srgbClr val="FFFF99"/>
                </a:solidFill>
                <a:latin typeface="+mj-lt"/>
              </a:rPr>
              <a:t>určena</a:t>
            </a:r>
            <a:r>
              <a:rPr lang="cs-CZ" sz="1600" dirty="0">
                <a:solidFill>
                  <a:srgbClr val="FFFF99"/>
                </a:solidFill>
                <a:latin typeface="+mj-lt"/>
              </a:rPr>
              <a:t> pro (francouzskou) šlechtu</a:t>
            </a:r>
          </a:p>
          <a:p>
            <a:pPr marL="285750" indent="-285750">
              <a:buFont typeface="Arial" panose="020B0604020202020204" pitchFamily="34" charset="0"/>
              <a:buChar char="•"/>
            </a:pPr>
            <a:endParaRPr lang="cs-CZ" sz="1600" dirty="0">
              <a:solidFill>
                <a:srgbClr val="FFFF99"/>
              </a:solidFill>
              <a:latin typeface="+mj-lt"/>
            </a:endParaRPr>
          </a:p>
          <a:p>
            <a:pPr marL="285750" indent="-285750">
              <a:buFont typeface="Arial" panose="020B0604020202020204" pitchFamily="34" charset="0"/>
              <a:buChar char="•"/>
            </a:pPr>
            <a:r>
              <a:rPr lang="cs-CZ" sz="1600" b="1" dirty="0">
                <a:solidFill>
                  <a:srgbClr val="FFFF99"/>
                </a:solidFill>
                <a:latin typeface="+mj-lt"/>
              </a:rPr>
              <a:t>Výzva se šířila prostřednictvím křižáckých listů</a:t>
            </a:r>
            <a:r>
              <a:rPr lang="cs-CZ" sz="1600" dirty="0">
                <a:solidFill>
                  <a:srgbClr val="FFFF99"/>
                </a:solidFill>
                <a:latin typeface="+mj-lt"/>
              </a:rPr>
              <a:t>, které byly z </a:t>
            </a:r>
            <a:r>
              <a:rPr lang="cs-CZ" sz="1600" dirty="0" err="1">
                <a:solidFill>
                  <a:srgbClr val="FFFF99"/>
                </a:solidFill>
                <a:latin typeface="+mj-lt"/>
              </a:rPr>
              <a:t>Clermontu</a:t>
            </a:r>
            <a:r>
              <a:rPr lang="cs-CZ" sz="1600" dirty="0">
                <a:solidFill>
                  <a:srgbClr val="FFFF99"/>
                </a:solidFill>
                <a:latin typeface="+mj-lt"/>
              </a:rPr>
              <a:t> </a:t>
            </a:r>
            <a:r>
              <a:rPr lang="cs-CZ" sz="1600" dirty="0" err="1">
                <a:solidFill>
                  <a:srgbClr val="FFFF99"/>
                </a:solidFill>
                <a:latin typeface="+mj-lt"/>
              </a:rPr>
              <a:t>předavány</a:t>
            </a:r>
            <a:r>
              <a:rPr lang="cs-CZ" sz="1600" dirty="0">
                <a:solidFill>
                  <a:srgbClr val="FFFF99"/>
                </a:solidFill>
                <a:latin typeface="+mj-lt"/>
              </a:rPr>
              <a:t> francouzským diecézím</a:t>
            </a:r>
          </a:p>
          <a:p>
            <a:pPr marL="285750" indent="-285750">
              <a:buFont typeface="Arial" panose="020B0604020202020204" pitchFamily="34" charset="0"/>
              <a:buChar char="•"/>
            </a:pPr>
            <a:endParaRPr lang="cs-CZ" sz="1600" dirty="0">
              <a:solidFill>
                <a:srgbClr val="FFFF99"/>
              </a:solidFill>
              <a:latin typeface="+mj-lt"/>
            </a:endParaRPr>
          </a:p>
          <a:p>
            <a:pPr marL="285750" indent="-285750">
              <a:buFont typeface="Arial" panose="020B0604020202020204" pitchFamily="34" charset="0"/>
              <a:buChar char="•"/>
            </a:pPr>
            <a:r>
              <a:rPr lang="cs-CZ" sz="1600" b="1" dirty="0">
                <a:solidFill>
                  <a:srgbClr val="FFFF99"/>
                </a:solidFill>
                <a:latin typeface="+mj-lt"/>
              </a:rPr>
              <a:t>Křižácké kázání převzalo kněžstvo</a:t>
            </a:r>
            <a:r>
              <a:rPr lang="cs-CZ" sz="1600" dirty="0">
                <a:solidFill>
                  <a:srgbClr val="FFFF99"/>
                </a:solidFill>
                <a:latin typeface="+mj-lt"/>
              </a:rPr>
              <a:t>, v první vlně mobilizovali chudinu ve městech a na venkově.</a:t>
            </a:r>
          </a:p>
        </p:txBody>
      </p:sp>
    </p:spTree>
    <p:extLst>
      <p:ext uri="{BB962C8B-B14F-4D97-AF65-F5344CB8AC3E}">
        <p14:creationId xmlns:p14="http://schemas.microsoft.com/office/powerpoint/2010/main" val="35795089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Obrázek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988" y="2951036"/>
            <a:ext cx="2941299" cy="2843255"/>
          </a:xfrm>
          <a:prstGeom prst="rect">
            <a:avLst/>
          </a:prstGeom>
        </p:spPr>
      </p:pic>
      <p:sp>
        <p:nvSpPr>
          <p:cNvPr id="27" name="Rechteck 2"/>
          <p:cNvSpPr/>
          <p:nvPr/>
        </p:nvSpPr>
        <p:spPr>
          <a:xfrm>
            <a:off x="62719" y="97314"/>
            <a:ext cx="6881546" cy="738664"/>
          </a:xfrm>
          <a:prstGeom prst="rect">
            <a:avLst/>
          </a:prstGeom>
        </p:spPr>
        <p:txBody>
          <a:bodyPr wrap="square">
            <a:spAutoFit/>
          </a:bodyPr>
          <a:lstStyle/>
          <a:p>
            <a:r>
              <a:rPr lang="cs-CZ" b="1" dirty="0">
                <a:solidFill>
                  <a:schemeClr val="tx2">
                    <a:lumMod val="50000"/>
                  </a:schemeClr>
                </a:solidFill>
                <a:latin typeface="+mn-lt"/>
              </a:rPr>
              <a:t>I. Křižácké výpravy </a:t>
            </a:r>
          </a:p>
          <a:p>
            <a:r>
              <a:rPr lang="cs-CZ" sz="1800" b="1" dirty="0">
                <a:solidFill>
                  <a:srgbClr val="0070C0"/>
                </a:solidFill>
                <a:latin typeface="+mj-lt"/>
              </a:rPr>
              <a:t>(Znovudobytí) Levanty - Motivace, fáze, aktéři, instituce</a:t>
            </a:r>
          </a:p>
        </p:txBody>
      </p:sp>
      <p:sp>
        <p:nvSpPr>
          <p:cNvPr id="2" name="Obdélník 1"/>
          <p:cNvSpPr/>
          <p:nvPr/>
        </p:nvSpPr>
        <p:spPr>
          <a:xfrm>
            <a:off x="177086" y="903542"/>
            <a:ext cx="3877985" cy="369332"/>
          </a:xfrm>
          <a:prstGeom prst="rect">
            <a:avLst/>
          </a:prstGeom>
          <a:solidFill>
            <a:schemeClr val="accent1">
              <a:lumMod val="50000"/>
            </a:schemeClr>
          </a:solidFill>
        </p:spPr>
        <p:txBody>
          <a:bodyPr wrap="none">
            <a:spAutoFit/>
          </a:bodyPr>
          <a:lstStyle/>
          <a:p>
            <a:r>
              <a:rPr lang="cs-CZ" sz="1800" b="1" dirty="0">
                <a:solidFill>
                  <a:srgbClr val="FFFF00"/>
                </a:solidFill>
                <a:latin typeface="+mn-lt"/>
              </a:rPr>
              <a:t>První křížová výprava (1095-1099)</a:t>
            </a:r>
          </a:p>
        </p:txBody>
      </p:sp>
      <p:sp>
        <p:nvSpPr>
          <p:cNvPr id="6" name="Obdélník 5"/>
          <p:cNvSpPr/>
          <p:nvPr/>
        </p:nvSpPr>
        <p:spPr>
          <a:xfrm>
            <a:off x="371244" y="1419735"/>
            <a:ext cx="9704407" cy="1077218"/>
          </a:xfrm>
          <a:prstGeom prst="rect">
            <a:avLst/>
          </a:prstGeom>
          <a:solidFill>
            <a:srgbClr val="99CCFF"/>
          </a:solidFill>
        </p:spPr>
        <p:txBody>
          <a:bodyPr wrap="square">
            <a:spAutoFit/>
          </a:bodyPr>
          <a:lstStyle/>
          <a:p>
            <a:r>
              <a:rPr lang="cs-CZ" sz="1600" b="1" dirty="0">
                <a:latin typeface="+mn-lt"/>
              </a:rPr>
              <a:t>Výzva se nedochovala v originále; Urban II. údajně nekázal v katedrále v </a:t>
            </a:r>
            <a:r>
              <a:rPr lang="cs-CZ" sz="1600" b="1" dirty="0" err="1">
                <a:latin typeface="+mn-lt"/>
              </a:rPr>
              <a:t>Clermontu</a:t>
            </a:r>
            <a:r>
              <a:rPr lang="cs-CZ" sz="1600" b="1" dirty="0">
                <a:latin typeface="+mn-lt"/>
              </a:rPr>
              <a:t>, ale na otevřeném prostranství před obrovským davem, což je nepravděpodobné, protože mluvil latinsky. Jeho výzva je zaznamenána v šesti soudobých pramenech, všechny však zdůrazňují odlišné aspekty. V dnešním bádání je zpráva </a:t>
            </a:r>
            <a:r>
              <a:rPr lang="cs-CZ" sz="1600" b="1" dirty="0" err="1">
                <a:solidFill>
                  <a:srgbClr val="FF0000"/>
                </a:solidFill>
                <a:latin typeface="+mn-lt"/>
              </a:rPr>
              <a:t>Fulchera</a:t>
            </a:r>
            <a:r>
              <a:rPr lang="cs-CZ" sz="1600" b="1" dirty="0">
                <a:solidFill>
                  <a:srgbClr val="FF0000"/>
                </a:solidFill>
                <a:latin typeface="+mn-lt"/>
              </a:rPr>
              <a:t> z </a:t>
            </a:r>
            <a:r>
              <a:rPr lang="cs-CZ" sz="1600" b="1" dirty="0" err="1">
                <a:solidFill>
                  <a:srgbClr val="FF0000"/>
                </a:solidFill>
                <a:latin typeface="+mn-lt"/>
              </a:rPr>
              <a:t>Chartres</a:t>
            </a:r>
            <a:r>
              <a:rPr lang="cs-CZ" sz="1600" b="1" dirty="0">
                <a:solidFill>
                  <a:srgbClr val="FF0000"/>
                </a:solidFill>
                <a:latin typeface="+mn-lt"/>
              </a:rPr>
              <a:t> </a:t>
            </a:r>
            <a:r>
              <a:rPr lang="cs-CZ" sz="1600" b="1" dirty="0">
                <a:latin typeface="+mn-lt"/>
              </a:rPr>
              <a:t>považována za nejautentičtější:</a:t>
            </a:r>
            <a:endParaRPr lang="cs-CZ" sz="1600" b="1" dirty="0">
              <a:solidFill>
                <a:srgbClr val="FF0000"/>
              </a:solidFill>
              <a:latin typeface="+mn-lt"/>
            </a:endParaRPr>
          </a:p>
        </p:txBody>
      </p:sp>
      <p:sp>
        <p:nvSpPr>
          <p:cNvPr id="8" name="Obdélník 7"/>
          <p:cNvSpPr/>
          <p:nvPr/>
        </p:nvSpPr>
        <p:spPr>
          <a:xfrm>
            <a:off x="3693111" y="2877346"/>
            <a:ext cx="7635240" cy="3570208"/>
          </a:xfrm>
          <a:prstGeom prst="rect">
            <a:avLst/>
          </a:prstGeom>
          <a:solidFill>
            <a:schemeClr val="accent4">
              <a:lumMod val="20000"/>
              <a:lumOff val="80000"/>
            </a:schemeClr>
          </a:solidFill>
        </p:spPr>
        <p:txBody>
          <a:bodyPr wrap="square">
            <a:spAutoFit/>
          </a:bodyPr>
          <a:lstStyle/>
          <a:p>
            <a:r>
              <a:rPr lang="cs-CZ" sz="2000" b="1" i="1" dirty="0">
                <a:latin typeface="+mj-lt"/>
              </a:rPr>
              <a:t>"Vaši bratři, kteří žijí na Východě, naléhavě potřebují vaši pomoc a vy jim musíte urychleně poskytnout pomoc, která jim byla často slibována. Jak totiž většina z vás slyšela, Turci a Arabové se na ně vrhli a dobyli území Rumunska [Řecké říše] až k západnímu pobřeží Středozemního moře a k </a:t>
            </a:r>
            <a:r>
              <a:rPr lang="cs-CZ" sz="2000" b="1" i="1" dirty="0" err="1">
                <a:latin typeface="+mj-lt"/>
              </a:rPr>
              <a:t>Hellespontu</a:t>
            </a:r>
            <a:r>
              <a:rPr lang="cs-CZ" sz="2000" b="1" i="1" dirty="0">
                <a:latin typeface="+mj-lt"/>
              </a:rPr>
              <a:t>, který se nazývá rameno svatého Jiří. </a:t>
            </a:r>
            <a:r>
              <a:rPr lang="cs-CZ" sz="2000" b="1" i="1" dirty="0">
                <a:highlight>
                  <a:srgbClr val="FFFF00"/>
                </a:highlight>
                <a:latin typeface="+mj-lt"/>
              </a:rPr>
              <a:t>Obsazovali stále více území těchto křesťanů a porazili je v sedmi bitvách</a:t>
            </a:r>
            <a:r>
              <a:rPr lang="cs-CZ" sz="2000" b="1" i="1" dirty="0">
                <a:latin typeface="+mj-lt"/>
              </a:rPr>
              <a:t>. Mnoho jich zabili a zajali, zničili kostely a zpustošili říši. Pokud jim dovolíte ještě chvíli pokračovat v jejich nečistotě, budou všichni věrní Bohu ještě více trpět." </a:t>
            </a:r>
            <a:r>
              <a:rPr lang="cs-CZ" sz="1800" b="1" i="1" dirty="0">
                <a:latin typeface="+mj-lt"/>
              </a:rPr>
              <a:t>(</a:t>
            </a:r>
            <a:r>
              <a:rPr lang="cs-CZ" sz="1400" b="1" i="1" dirty="0" err="1">
                <a:latin typeface="+mj-lt"/>
              </a:rPr>
              <a:t>Fulcher</a:t>
            </a:r>
            <a:r>
              <a:rPr lang="cs-CZ" sz="1400" b="1" i="1" dirty="0">
                <a:latin typeface="+mj-lt"/>
              </a:rPr>
              <a:t> ze </a:t>
            </a:r>
            <a:r>
              <a:rPr lang="cs-CZ" sz="1400" b="1" i="1" dirty="0" err="1">
                <a:latin typeface="+mj-lt"/>
              </a:rPr>
              <a:t>Chartres</a:t>
            </a:r>
            <a:r>
              <a:rPr lang="cs-CZ" sz="1400" b="1" i="1" dirty="0">
                <a:latin typeface="+mj-lt"/>
              </a:rPr>
              <a:t>, </a:t>
            </a:r>
            <a:r>
              <a:rPr lang="cs-CZ" sz="1400" b="1" i="1" dirty="0" err="1">
                <a:latin typeface="+mj-lt"/>
              </a:rPr>
              <a:t>Historia</a:t>
            </a:r>
            <a:r>
              <a:rPr lang="cs-CZ" sz="1400" b="1" i="1" dirty="0">
                <a:latin typeface="+mj-lt"/>
              </a:rPr>
              <a:t> </a:t>
            </a:r>
            <a:r>
              <a:rPr lang="cs-CZ" sz="1400" b="1" i="1" dirty="0" err="1">
                <a:latin typeface="+mj-lt"/>
              </a:rPr>
              <a:t>Hierosolymitana</a:t>
            </a:r>
            <a:r>
              <a:rPr lang="cs-CZ" sz="1800" b="1" i="1" dirty="0">
                <a:latin typeface="+mj-lt"/>
              </a:rPr>
              <a:t>).</a:t>
            </a:r>
          </a:p>
          <a:p>
            <a:endParaRPr lang="cs-CZ" sz="800" b="1" i="1" dirty="0">
              <a:latin typeface="+mj-lt"/>
            </a:endParaRPr>
          </a:p>
        </p:txBody>
      </p:sp>
      <p:sp>
        <p:nvSpPr>
          <p:cNvPr id="9" name="Ovál 30">
            <a:extLst>
              <a:ext uri="{FF2B5EF4-FFF2-40B4-BE49-F238E27FC236}">
                <a16:creationId xmlns:a16="http://schemas.microsoft.com/office/drawing/2014/main" id="{E250DDEE-0F8B-C378-A33F-D3446E23289F}"/>
              </a:ext>
            </a:extLst>
          </p:cNvPr>
          <p:cNvSpPr/>
          <p:nvPr/>
        </p:nvSpPr>
        <p:spPr bwMode="auto">
          <a:xfrm>
            <a:off x="1896376" y="2433076"/>
            <a:ext cx="1952172" cy="818642"/>
          </a:xfrm>
          <a:prstGeom prst="ellipse">
            <a:avLst/>
          </a:prstGeom>
          <a:solidFill>
            <a:srgbClr val="660033"/>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a:lstStyle>
          <a:p>
            <a:pPr marL="0" marR="0" indent="0" algn="ctr" defTabSz="914400" rtl="0" eaLnBrk="1" fontAlgn="base" latinLnBrk="0" hangingPunct="1">
              <a:lnSpc>
                <a:spcPct val="100000"/>
              </a:lnSpc>
              <a:spcBef>
                <a:spcPct val="0"/>
              </a:spcBef>
              <a:spcAft>
                <a:spcPct val="0"/>
              </a:spcAft>
              <a:buClrTx/>
              <a:buSzTx/>
              <a:buFontTx/>
              <a:buNone/>
              <a:tabLst/>
            </a:pPr>
            <a:r>
              <a:rPr lang="cs-CZ" sz="1600" b="1" dirty="0">
                <a:solidFill>
                  <a:srgbClr val="FFFFCC"/>
                </a:solidFill>
                <a:latin typeface="+mj-lt"/>
              </a:rPr>
              <a:t>Rétorické </a:t>
            </a:r>
          </a:p>
          <a:p>
            <a:pPr marL="0" marR="0" indent="0" algn="ctr" defTabSz="914400" rtl="0" eaLnBrk="1" fontAlgn="base" latinLnBrk="0" hangingPunct="1">
              <a:lnSpc>
                <a:spcPct val="100000"/>
              </a:lnSpc>
              <a:spcBef>
                <a:spcPct val="0"/>
              </a:spcBef>
              <a:spcAft>
                <a:spcPct val="0"/>
              </a:spcAft>
              <a:buClrTx/>
              <a:buSzTx/>
              <a:buFontTx/>
              <a:buNone/>
              <a:tabLst/>
            </a:pPr>
            <a:r>
              <a:rPr lang="cs-CZ" sz="1600" b="1" dirty="0">
                <a:solidFill>
                  <a:srgbClr val="FFFFCC"/>
                </a:solidFill>
                <a:latin typeface="+mj-lt"/>
              </a:rPr>
              <a:t>Strategie?</a:t>
            </a:r>
            <a:endParaRPr kumimoji="0" lang="cs-CZ" sz="1600" b="1" i="0" u="none" strike="noStrike" cap="none" normalizeH="0" baseline="0" dirty="0">
              <a:ln>
                <a:noFill/>
              </a:ln>
              <a:solidFill>
                <a:srgbClr val="FFFFCC"/>
              </a:solidFill>
              <a:effectLst/>
              <a:latin typeface="+mj-lt"/>
            </a:endParaRPr>
          </a:p>
        </p:txBody>
      </p:sp>
      <p:sp>
        <p:nvSpPr>
          <p:cNvPr id="10" name="Obdélník 9"/>
          <p:cNvSpPr/>
          <p:nvPr/>
        </p:nvSpPr>
        <p:spPr>
          <a:xfrm>
            <a:off x="7510731" y="196826"/>
            <a:ext cx="4419601" cy="1015663"/>
          </a:xfrm>
          <a:prstGeom prst="rect">
            <a:avLst/>
          </a:prstGeom>
          <a:solidFill>
            <a:srgbClr val="FFFF99"/>
          </a:solidFill>
        </p:spPr>
        <p:txBody>
          <a:bodyPr wrap="square">
            <a:spAutoFit/>
          </a:bodyPr>
          <a:lstStyle/>
          <a:p>
            <a:r>
              <a:rPr lang="cs-CZ" sz="2000" b="1" dirty="0" err="1">
                <a:solidFill>
                  <a:srgbClr val="FF0000"/>
                </a:solidFill>
                <a:latin typeface="+mj-lt"/>
              </a:rPr>
              <a:t>Fulcher</a:t>
            </a:r>
            <a:r>
              <a:rPr lang="cs-CZ" sz="2000" b="1" dirty="0">
                <a:solidFill>
                  <a:srgbClr val="FF0000"/>
                </a:solidFill>
                <a:latin typeface="+mj-lt"/>
              </a:rPr>
              <a:t> z </a:t>
            </a:r>
            <a:r>
              <a:rPr lang="cs-CZ" sz="2000" b="1" dirty="0" err="1">
                <a:solidFill>
                  <a:srgbClr val="FF0000"/>
                </a:solidFill>
                <a:latin typeface="+mj-lt"/>
              </a:rPr>
              <a:t>Chartres</a:t>
            </a:r>
            <a:endParaRPr lang="cs-CZ" sz="2000" b="1" dirty="0">
              <a:solidFill>
                <a:srgbClr val="FF0000"/>
              </a:solidFill>
              <a:latin typeface="+mj-lt"/>
            </a:endParaRPr>
          </a:p>
          <a:p>
            <a:r>
              <a:rPr lang="cs-CZ" sz="2000" b="1" dirty="0" err="1">
                <a:latin typeface="+mj-lt"/>
              </a:rPr>
              <a:t>Historia</a:t>
            </a:r>
            <a:r>
              <a:rPr lang="cs-CZ" sz="2000" b="1" dirty="0">
                <a:latin typeface="+mj-lt"/>
              </a:rPr>
              <a:t> </a:t>
            </a:r>
            <a:r>
              <a:rPr lang="cs-CZ" sz="2000" b="1" dirty="0" err="1">
                <a:latin typeface="+mj-lt"/>
              </a:rPr>
              <a:t>Hierosolymitana</a:t>
            </a:r>
            <a:r>
              <a:rPr lang="cs-CZ" sz="2000" b="1" dirty="0">
                <a:latin typeface="+mj-lt"/>
              </a:rPr>
              <a:t> (1101-1128) </a:t>
            </a:r>
            <a:r>
              <a:rPr lang="cs-CZ" sz="1400" b="1" dirty="0">
                <a:latin typeface="+mj-lt"/>
              </a:rPr>
              <a:t>– očité svědectví</a:t>
            </a:r>
            <a:endParaRPr lang="cs-CZ" sz="1400" dirty="0">
              <a:latin typeface="+mj-lt"/>
            </a:endParaRPr>
          </a:p>
        </p:txBody>
      </p:sp>
      <p:sp>
        <p:nvSpPr>
          <p:cNvPr id="4" name="Obdélník 3"/>
          <p:cNvSpPr/>
          <p:nvPr/>
        </p:nvSpPr>
        <p:spPr>
          <a:xfrm>
            <a:off x="177086" y="5832875"/>
            <a:ext cx="2810662" cy="830997"/>
          </a:xfrm>
          <a:prstGeom prst="rect">
            <a:avLst/>
          </a:prstGeom>
        </p:spPr>
        <p:txBody>
          <a:bodyPr wrap="square">
            <a:spAutoFit/>
          </a:bodyPr>
          <a:lstStyle/>
          <a:p>
            <a:r>
              <a:rPr lang="cs-CZ" sz="1200" b="1" dirty="0">
                <a:latin typeface="+mn-lt"/>
              </a:rPr>
              <a:t>Papež Urban II. na synodě, miniatura od Jeana </a:t>
            </a:r>
            <a:r>
              <a:rPr lang="cs-CZ" sz="1200" b="1" dirty="0" err="1">
                <a:latin typeface="+mn-lt"/>
              </a:rPr>
              <a:t>Colomba</a:t>
            </a:r>
            <a:r>
              <a:rPr lang="cs-CZ" sz="1200" b="1" dirty="0">
                <a:latin typeface="+mn-lt"/>
              </a:rPr>
              <a:t> kolem roku 1490 (</a:t>
            </a:r>
            <a:r>
              <a:rPr lang="cs-CZ" sz="1200" b="1" dirty="0" err="1">
                <a:latin typeface="+mn-lt"/>
              </a:rPr>
              <a:t>Bibliothèque</a:t>
            </a:r>
            <a:r>
              <a:rPr lang="cs-CZ" sz="1200" b="1" dirty="0">
                <a:latin typeface="+mn-lt"/>
              </a:rPr>
              <a:t> </a:t>
            </a:r>
            <a:r>
              <a:rPr lang="cs-CZ" sz="1200" b="1" dirty="0" err="1">
                <a:latin typeface="+mn-lt"/>
              </a:rPr>
              <a:t>Nationale</a:t>
            </a:r>
            <a:r>
              <a:rPr lang="cs-CZ" sz="1200" b="1" dirty="0">
                <a:latin typeface="+mn-lt"/>
              </a:rPr>
              <a:t> de France)</a:t>
            </a:r>
          </a:p>
        </p:txBody>
      </p:sp>
    </p:spTree>
    <p:extLst>
      <p:ext uri="{BB962C8B-B14F-4D97-AF65-F5344CB8AC3E}">
        <p14:creationId xmlns:p14="http://schemas.microsoft.com/office/powerpoint/2010/main" val="4015220323"/>
      </p:ext>
    </p:extLst>
  </p:cSld>
  <p:clrMapOvr>
    <a:masterClrMapping/>
  </p:clrMapOvr>
</p:sld>
</file>

<file path=ppt/theme/theme1.xml><?xml version="1.0" encoding="utf-8"?>
<a:theme xmlns:a="http://schemas.openxmlformats.org/drawingml/2006/main" name="Prezentace_MU_CZ">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2800" b="0"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txDef>
      <a:spPr>
        <a:noFill/>
      </a:spPr>
      <a:bodyPr wrap="square" rtlCol="0">
        <a:spAutoFit/>
      </a:bodyPr>
      <a:lstStyle>
        <a:defPPr algn="l">
          <a:defRPr sz="2800" dirty="0" err="1" smtClean="0">
            <a:latin typeface="+mn-lt"/>
          </a:defRPr>
        </a:defPPr>
      </a:lstStyle>
    </a:tx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ni-arts-prezentace-16-9-cz-v11.potx" id="{850E93A8-45C9-4C23-9306-30E4FC2F50F2}" vid="{13F8A24C-E6A5-454D-8F66-47FE17FE1E3B}"/>
    </a:ext>
  </a:ext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11904f23-f0db-4cdc-96f7-390bd55fcee8}" enabled="0" method="" siteId="{11904f23-f0db-4cdc-96f7-390bd55fcee8}" removed="1"/>
</clbl:labelList>
</file>

<file path=docProps/app.xml><?xml version="1.0" encoding="utf-8"?>
<Properties xmlns="http://schemas.openxmlformats.org/officeDocument/2006/extended-properties" xmlns:vt="http://schemas.openxmlformats.org/officeDocument/2006/docPropsVTypes">
  <Template>muni-arts-prezentace-16-9-cz-v11</Template>
  <TotalTime>0</TotalTime>
  <Words>6098</Words>
  <Application>Microsoft Office PowerPoint</Application>
  <PresentationFormat>Širokoúhlá obrazovka</PresentationFormat>
  <Paragraphs>368</Paragraphs>
  <Slides>28</Slides>
  <Notes>0</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28</vt:i4>
      </vt:variant>
    </vt:vector>
  </HeadingPairs>
  <TitlesOfParts>
    <vt:vector size="32" baseType="lpstr">
      <vt:lpstr>Arial</vt:lpstr>
      <vt:lpstr>Tahoma</vt:lpstr>
      <vt:lpstr>Wingdings</vt:lpstr>
      <vt:lpstr>Prezentace_MU_CZ</vt:lpstr>
      <vt:lpstr>Padesát odstínů pravdy</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Company>Masarykova univerzita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Padesát odstínů pravdy</dc:title>
  <dc:creator>David Kalhous</dc:creator>
  <cp:lastModifiedBy>Klara Hübner</cp:lastModifiedBy>
  <cp:revision>161</cp:revision>
  <cp:lastPrinted>1601-01-01T00:00:00Z</cp:lastPrinted>
  <dcterms:created xsi:type="dcterms:W3CDTF">2023-09-21T10:18:37Z</dcterms:created>
  <dcterms:modified xsi:type="dcterms:W3CDTF">2023-11-09T08:35:27Z</dcterms:modified>
</cp:coreProperties>
</file>