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7" r:id="rId3"/>
    <p:sldId id="384" r:id="rId4"/>
    <p:sldId id="288" r:id="rId5"/>
    <p:sldId id="310" r:id="rId6"/>
    <p:sldId id="319" r:id="rId7"/>
    <p:sldId id="309" r:id="rId8"/>
    <p:sldId id="312" r:id="rId9"/>
    <p:sldId id="365" r:id="rId10"/>
    <p:sldId id="378" r:id="rId11"/>
    <p:sldId id="381" r:id="rId12"/>
    <p:sldId id="313" r:id="rId13"/>
    <p:sldId id="314" r:id="rId14"/>
    <p:sldId id="316" r:id="rId15"/>
    <p:sldId id="320" r:id="rId16"/>
    <p:sldId id="321" r:id="rId17"/>
    <p:sldId id="372" r:id="rId18"/>
    <p:sldId id="370" r:id="rId19"/>
    <p:sldId id="374" r:id="rId20"/>
    <p:sldId id="371" r:id="rId21"/>
    <p:sldId id="373" r:id="rId22"/>
    <p:sldId id="317" r:id="rId23"/>
    <p:sldId id="318" r:id="rId24"/>
    <p:sldId id="322" r:id="rId25"/>
    <p:sldId id="323" r:id="rId26"/>
    <p:sldId id="382" r:id="rId27"/>
    <p:sldId id="383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4BC8FF"/>
    <a:srgbClr val="FFFF99"/>
    <a:srgbClr val="F01928"/>
    <a:srgbClr val="0000DC"/>
    <a:srgbClr val="66FFFF"/>
    <a:srgbClr val="66FF66"/>
    <a:srgbClr val="9100DC"/>
    <a:srgbClr val="5AC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4FAC7A-BA97-4E3F-8770-138F907D5C15}" v="6" dt="2023-11-29T00:03:41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5770" autoAdjust="0"/>
  </p:normalViewPr>
  <p:slideViewPr>
    <p:cSldViewPr snapToGrid="0">
      <p:cViewPr varScale="1">
        <p:scale>
          <a:sx n="114" d="100"/>
          <a:sy n="114" d="100"/>
        </p:scale>
        <p:origin x="762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Kalhous" userId="18d65195-6ab2-42ea-8e6c-1dcbe4bb1935" providerId="ADAL" clId="{D14FAC7A-BA97-4E3F-8770-138F907D5C15}"/>
    <pc:docChg chg="undo custSel addSld delSld modSld">
      <pc:chgData name="David Kalhous" userId="18d65195-6ab2-42ea-8e6c-1dcbe4bb1935" providerId="ADAL" clId="{D14FAC7A-BA97-4E3F-8770-138F907D5C15}" dt="2023-11-29T00:17:06.163" v="149" actId="20577"/>
      <pc:docMkLst>
        <pc:docMk/>
      </pc:docMkLst>
      <pc:sldChg chg="del">
        <pc:chgData name="David Kalhous" userId="18d65195-6ab2-42ea-8e6c-1dcbe4bb1935" providerId="ADAL" clId="{D14FAC7A-BA97-4E3F-8770-138F907D5C15}" dt="2023-11-29T00:08:27.512" v="64" actId="2696"/>
        <pc:sldMkLst>
          <pc:docMk/>
          <pc:sldMk cId="2831923021" sldId="311"/>
        </pc:sldMkLst>
      </pc:sldChg>
      <pc:sldChg chg="modSp mod">
        <pc:chgData name="David Kalhous" userId="18d65195-6ab2-42ea-8e6c-1dcbe4bb1935" providerId="ADAL" clId="{D14FAC7A-BA97-4E3F-8770-138F907D5C15}" dt="2023-11-29T00:07:58.043" v="60" actId="20577"/>
        <pc:sldMkLst>
          <pc:docMk/>
          <pc:sldMk cId="2810928978" sldId="312"/>
        </pc:sldMkLst>
        <pc:spChg chg="mod">
          <ac:chgData name="David Kalhous" userId="18d65195-6ab2-42ea-8e6c-1dcbe4bb1935" providerId="ADAL" clId="{D14FAC7A-BA97-4E3F-8770-138F907D5C15}" dt="2023-11-29T00:07:58.043" v="60" actId="20577"/>
          <ac:spMkLst>
            <pc:docMk/>
            <pc:sldMk cId="2810928978" sldId="312"/>
            <ac:spMk id="2" creationId="{00000000-0000-0000-0000-000000000000}"/>
          </ac:spMkLst>
        </pc:spChg>
      </pc:sldChg>
      <pc:sldChg chg="modSp mod">
        <pc:chgData name="David Kalhous" userId="18d65195-6ab2-42ea-8e6c-1dcbe4bb1935" providerId="ADAL" clId="{D14FAC7A-BA97-4E3F-8770-138F907D5C15}" dt="2023-11-29T00:02:50.621" v="18" actId="20577"/>
        <pc:sldMkLst>
          <pc:docMk/>
          <pc:sldMk cId="903912081" sldId="314"/>
        </pc:sldMkLst>
        <pc:spChg chg="mod">
          <ac:chgData name="David Kalhous" userId="18d65195-6ab2-42ea-8e6c-1dcbe4bb1935" providerId="ADAL" clId="{D14FAC7A-BA97-4E3F-8770-138F907D5C15}" dt="2023-11-29T00:02:50.621" v="18" actId="20577"/>
          <ac:spMkLst>
            <pc:docMk/>
            <pc:sldMk cId="903912081" sldId="314"/>
            <ac:spMk id="10" creationId="{00000000-0000-0000-0000-000000000000}"/>
          </ac:spMkLst>
        </pc:spChg>
      </pc:sldChg>
      <pc:sldChg chg="modSp mod">
        <pc:chgData name="David Kalhous" userId="18d65195-6ab2-42ea-8e6c-1dcbe4bb1935" providerId="ADAL" clId="{D14FAC7A-BA97-4E3F-8770-138F907D5C15}" dt="2023-11-29T00:00:53.469" v="13" actId="20577"/>
        <pc:sldMkLst>
          <pc:docMk/>
          <pc:sldMk cId="888547276" sldId="319"/>
        </pc:sldMkLst>
        <pc:spChg chg="mod">
          <ac:chgData name="David Kalhous" userId="18d65195-6ab2-42ea-8e6c-1dcbe4bb1935" providerId="ADAL" clId="{D14FAC7A-BA97-4E3F-8770-138F907D5C15}" dt="2023-11-29T00:00:53.469" v="13" actId="20577"/>
          <ac:spMkLst>
            <pc:docMk/>
            <pc:sldMk cId="888547276" sldId="319"/>
            <ac:spMk id="11" creationId="{00000000-0000-0000-0000-000000000000}"/>
          </ac:spMkLst>
        </pc:spChg>
      </pc:sldChg>
      <pc:sldChg chg="new del">
        <pc:chgData name="David Kalhous" userId="18d65195-6ab2-42ea-8e6c-1dcbe4bb1935" providerId="ADAL" clId="{D14FAC7A-BA97-4E3F-8770-138F907D5C15}" dt="2023-11-29T00:01:43.086" v="15" actId="2696"/>
        <pc:sldMkLst>
          <pc:docMk/>
          <pc:sldMk cId="2636597917" sldId="324"/>
        </pc:sldMkLst>
      </pc:sldChg>
      <pc:sldChg chg="addSp modSp mod modClrScheme chgLayout">
        <pc:chgData name="David Kalhous" userId="18d65195-6ab2-42ea-8e6c-1dcbe4bb1935" providerId="ADAL" clId="{D14FAC7A-BA97-4E3F-8770-138F907D5C15}" dt="2023-11-29T00:07:45.372" v="51"/>
        <pc:sldMkLst>
          <pc:docMk/>
          <pc:sldMk cId="1862910993" sldId="365"/>
        </pc:sldMkLst>
        <pc:spChg chg="mod ord">
          <ac:chgData name="David Kalhous" userId="18d65195-6ab2-42ea-8e6c-1dcbe4bb1935" providerId="ADAL" clId="{D14FAC7A-BA97-4E3F-8770-138F907D5C15}" dt="2023-11-29T00:07:45.372" v="51"/>
          <ac:spMkLst>
            <pc:docMk/>
            <pc:sldMk cId="1862910993" sldId="365"/>
            <ac:spMk id="2" creationId="{87DAA9C4-15EC-8DB9-8423-46D50B6646C8}"/>
          </ac:spMkLst>
        </pc:spChg>
        <pc:spChg chg="mod ord">
          <ac:chgData name="David Kalhous" userId="18d65195-6ab2-42ea-8e6c-1dcbe4bb1935" providerId="ADAL" clId="{D14FAC7A-BA97-4E3F-8770-138F907D5C15}" dt="2023-11-29T00:06:44.138" v="45" actId="700"/>
          <ac:spMkLst>
            <pc:docMk/>
            <pc:sldMk cId="1862910993" sldId="365"/>
            <ac:spMk id="3" creationId="{652E197F-E2B7-3FAE-D8A5-002B81231C3E}"/>
          </ac:spMkLst>
        </pc:spChg>
        <pc:spChg chg="add mod ord">
          <ac:chgData name="David Kalhous" userId="18d65195-6ab2-42ea-8e6c-1dcbe4bb1935" providerId="ADAL" clId="{D14FAC7A-BA97-4E3F-8770-138F907D5C15}" dt="2023-11-29T00:07:01.441" v="48"/>
          <ac:spMkLst>
            <pc:docMk/>
            <pc:sldMk cId="1862910993" sldId="365"/>
            <ac:spMk id="4" creationId="{A910A7EA-8985-7B07-EBBE-3F09AB3155E7}"/>
          </ac:spMkLst>
        </pc:spChg>
        <pc:spChg chg="mod ord">
          <ac:chgData name="David Kalhous" userId="18d65195-6ab2-42ea-8e6c-1dcbe4bb1935" providerId="ADAL" clId="{D14FAC7A-BA97-4E3F-8770-138F907D5C15}" dt="2023-11-29T00:07:18.622" v="50" actId="14100"/>
          <ac:spMkLst>
            <pc:docMk/>
            <pc:sldMk cId="1862910993" sldId="365"/>
            <ac:spMk id="7" creationId="{013C3557-91C4-5155-6A48-0FD80791F293}"/>
          </ac:spMkLst>
        </pc:spChg>
        <pc:spChg chg="mod ord">
          <ac:chgData name="David Kalhous" userId="18d65195-6ab2-42ea-8e6c-1dcbe4bb1935" providerId="ADAL" clId="{D14FAC7A-BA97-4E3F-8770-138F907D5C15}" dt="2023-11-29T00:06:46.720" v="46"/>
          <ac:spMkLst>
            <pc:docMk/>
            <pc:sldMk cId="1862910993" sldId="365"/>
            <ac:spMk id="9" creationId="{D0ADC925-FBF7-20CD-E2D6-198EEA2818AC}"/>
          </ac:spMkLst>
        </pc:spChg>
      </pc:sldChg>
      <pc:sldChg chg="new del">
        <pc:chgData name="David Kalhous" userId="18d65195-6ab2-42ea-8e6c-1dcbe4bb1935" providerId="ADAL" clId="{D14FAC7A-BA97-4E3F-8770-138F907D5C15}" dt="2023-11-29T00:04:14.426" v="21" actId="2696"/>
        <pc:sldMkLst>
          <pc:docMk/>
          <pc:sldMk cId="1334517358" sldId="366"/>
        </pc:sldMkLst>
      </pc:sldChg>
      <pc:sldChg chg="addSp delSp modSp mod modClrScheme chgLayout">
        <pc:chgData name="David Kalhous" userId="18d65195-6ab2-42ea-8e6c-1dcbe4bb1935" providerId="ADAL" clId="{D14FAC7A-BA97-4E3F-8770-138F907D5C15}" dt="2023-11-29T00:13:54.006" v="123" actId="113"/>
        <pc:sldMkLst>
          <pc:docMk/>
          <pc:sldMk cId="3207422865" sldId="370"/>
        </pc:sldMkLst>
        <pc:spChg chg="mod ord">
          <ac:chgData name="David Kalhous" userId="18d65195-6ab2-42ea-8e6c-1dcbe4bb1935" providerId="ADAL" clId="{D14FAC7A-BA97-4E3F-8770-138F907D5C15}" dt="2023-11-29T00:09:17.590" v="71" actId="700"/>
          <ac:spMkLst>
            <pc:docMk/>
            <pc:sldMk cId="3207422865" sldId="370"/>
            <ac:spMk id="2" creationId="{A5B1A654-A3C9-210A-4D26-2B96385F4F01}"/>
          </ac:spMkLst>
        </pc:spChg>
        <pc:spChg chg="mod ord">
          <ac:chgData name="David Kalhous" userId="18d65195-6ab2-42ea-8e6c-1dcbe4bb1935" providerId="ADAL" clId="{D14FAC7A-BA97-4E3F-8770-138F907D5C15}" dt="2023-11-29T00:09:17.590" v="71" actId="700"/>
          <ac:spMkLst>
            <pc:docMk/>
            <pc:sldMk cId="3207422865" sldId="370"/>
            <ac:spMk id="3" creationId="{ADFB5E1A-5660-4B68-606D-9814E2E8EC4B}"/>
          </ac:spMkLst>
        </pc:spChg>
        <pc:spChg chg="add mod ord">
          <ac:chgData name="David Kalhous" userId="18d65195-6ab2-42ea-8e6c-1dcbe4bb1935" providerId="ADAL" clId="{D14FAC7A-BA97-4E3F-8770-138F907D5C15}" dt="2023-11-29T00:10:13.953" v="84" actId="20577"/>
          <ac:spMkLst>
            <pc:docMk/>
            <pc:sldMk cId="3207422865" sldId="370"/>
            <ac:spMk id="4" creationId="{D7921F14-DA1F-4320-8466-50FDDAB45AE1}"/>
          </ac:spMkLst>
        </pc:spChg>
        <pc:spChg chg="add mod ord">
          <ac:chgData name="David Kalhous" userId="18d65195-6ab2-42ea-8e6c-1dcbe4bb1935" providerId="ADAL" clId="{D14FAC7A-BA97-4E3F-8770-138F907D5C15}" dt="2023-11-29T00:10:20.104" v="87" actId="20577"/>
          <ac:spMkLst>
            <pc:docMk/>
            <pc:sldMk cId="3207422865" sldId="370"/>
            <ac:spMk id="5" creationId="{D836BA54-D297-C152-E7F3-565D14875A20}"/>
          </ac:spMkLst>
        </pc:spChg>
        <pc:spChg chg="mod ord">
          <ac:chgData name="David Kalhous" userId="18d65195-6ab2-42ea-8e6c-1dcbe4bb1935" providerId="ADAL" clId="{D14FAC7A-BA97-4E3F-8770-138F907D5C15}" dt="2023-11-29T00:13:54.006" v="123" actId="113"/>
          <ac:spMkLst>
            <pc:docMk/>
            <pc:sldMk cId="3207422865" sldId="370"/>
            <ac:spMk id="7" creationId="{13A16B5B-7ACE-DC03-DC64-DAF79181D8C9}"/>
          </ac:spMkLst>
        </pc:spChg>
        <pc:spChg chg="del mod ord">
          <ac:chgData name="David Kalhous" userId="18d65195-6ab2-42ea-8e6c-1dcbe4bb1935" providerId="ADAL" clId="{D14FAC7A-BA97-4E3F-8770-138F907D5C15}" dt="2023-11-29T00:09:17.590" v="71" actId="700"/>
          <ac:spMkLst>
            <pc:docMk/>
            <pc:sldMk cId="3207422865" sldId="370"/>
            <ac:spMk id="9" creationId="{5BBA7E32-43EF-D8EA-9131-C00DE078D74A}"/>
          </ac:spMkLst>
        </pc:spChg>
      </pc:sldChg>
      <pc:sldChg chg="addSp delSp modSp mod modClrScheme chgLayout">
        <pc:chgData name="David Kalhous" userId="18d65195-6ab2-42ea-8e6c-1dcbe4bb1935" providerId="ADAL" clId="{D14FAC7A-BA97-4E3F-8770-138F907D5C15}" dt="2023-11-29T00:12:11.462" v="107" actId="113"/>
        <pc:sldMkLst>
          <pc:docMk/>
          <pc:sldMk cId="1930504691" sldId="371"/>
        </pc:sldMkLst>
        <pc:spChg chg="mod ord">
          <ac:chgData name="David Kalhous" userId="18d65195-6ab2-42ea-8e6c-1dcbe4bb1935" providerId="ADAL" clId="{D14FAC7A-BA97-4E3F-8770-138F907D5C15}" dt="2023-11-29T00:09:34.300" v="75" actId="700"/>
          <ac:spMkLst>
            <pc:docMk/>
            <pc:sldMk cId="1930504691" sldId="371"/>
            <ac:spMk id="2" creationId="{C1B6EB9A-8390-D936-4B42-9FA97A2751B6}"/>
          </ac:spMkLst>
        </pc:spChg>
        <pc:spChg chg="mod ord">
          <ac:chgData name="David Kalhous" userId="18d65195-6ab2-42ea-8e6c-1dcbe4bb1935" providerId="ADAL" clId="{D14FAC7A-BA97-4E3F-8770-138F907D5C15}" dt="2023-11-29T00:09:34.300" v="75" actId="700"/>
          <ac:spMkLst>
            <pc:docMk/>
            <pc:sldMk cId="1930504691" sldId="371"/>
            <ac:spMk id="3" creationId="{523C5915-8CA5-EE09-174D-E508CF285F59}"/>
          </ac:spMkLst>
        </pc:spChg>
        <pc:spChg chg="del mod ord">
          <ac:chgData name="David Kalhous" userId="18d65195-6ab2-42ea-8e6c-1dcbe4bb1935" providerId="ADAL" clId="{D14FAC7A-BA97-4E3F-8770-138F907D5C15}" dt="2023-11-29T00:09:34.300" v="75" actId="700"/>
          <ac:spMkLst>
            <pc:docMk/>
            <pc:sldMk cId="1930504691" sldId="371"/>
            <ac:spMk id="4" creationId="{F9A210BD-0801-8B77-9693-2D52982A67A0}"/>
          </ac:spMkLst>
        </pc:spChg>
        <pc:spChg chg="mod ord">
          <ac:chgData name="David Kalhous" userId="18d65195-6ab2-42ea-8e6c-1dcbe4bb1935" providerId="ADAL" clId="{D14FAC7A-BA97-4E3F-8770-138F907D5C15}" dt="2023-11-29T00:12:11.462" v="107" actId="113"/>
          <ac:spMkLst>
            <pc:docMk/>
            <pc:sldMk cId="1930504691" sldId="371"/>
            <ac:spMk id="5" creationId="{721BB7A7-52F1-1B9C-FDC0-2CEE5DB87B0D}"/>
          </ac:spMkLst>
        </pc:spChg>
        <pc:spChg chg="add mod ord">
          <ac:chgData name="David Kalhous" userId="18d65195-6ab2-42ea-8e6c-1dcbe4bb1935" providerId="ADAL" clId="{D14FAC7A-BA97-4E3F-8770-138F907D5C15}" dt="2023-11-29T00:11:06.425" v="96" actId="20577"/>
          <ac:spMkLst>
            <pc:docMk/>
            <pc:sldMk cId="1930504691" sldId="371"/>
            <ac:spMk id="6" creationId="{5926054B-7FAD-1469-7214-F5139004B051}"/>
          </ac:spMkLst>
        </pc:spChg>
        <pc:spChg chg="add mod ord">
          <ac:chgData name="David Kalhous" userId="18d65195-6ab2-42ea-8e6c-1dcbe4bb1935" providerId="ADAL" clId="{D14FAC7A-BA97-4E3F-8770-138F907D5C15}" dt="2023-11-29T00:11:10.457" v="98" actId="20577"/>
          <ac:spMkLst>
            <pc:docMk/>
            <pc:sldMk cId="1930504691" sldId="371"/>
            <ac:spMk id="7" creationId="{74C2B7CA-AADC-993D-B3BE-3C82693B8CEF}"/>
          </ac:spMkLst>
        </pc:spChg>
      </pc:sldChg>
      <pc:sldChg chg="addSp modSp mod modClrScheme chgLayout">
        <pc:chgData name="David Kalhous" userId="18d65195-6ab2-42ea-8e6c-1dcbe4bb1935" providerId="ADAL" clId="{D14FAC7A-BA97-4E3F-8770-138F907D5C15}" dt="2023-11-29T00:13:26.168" v="120" actId="113"/>
        <pc:sldMkLst>
          <pc:docMk/>
          <pc:sldMk cId="3989788331" sldId="372"/>
        </pc:sldMkLst>
        <pc:spChg chg="mod ord">
          <ac:chgData name="David Kalhous" userId="18d65195-6ab2-42ea-8e6c-1dcbe4bb1935" providerId="ADAL" clId="{D14FAC7A-BA97-4E3F-8770-138F907D5C15}" dt="2023-11-29T00:09:09.694" v="70" actId="700"/>
          <ac:spMkLst>
            <pc:docMk/>
            <pc:sldMk cId="3989788331" sldId="372"/>
            <ac:spMk id="2" creationId="{71A4AAE7-2E1C-0ADA-F535-D39959A5529B}"/>
          </ac:spMkLst>
        </pc:spChg>
        <pc:spChg chg="mod ord">
          <ac:chgData name="David Kalhous" userId="18d65195-6ab2-42ea-8e6c-1dcbe4bb1935" providerId="ADAL" clId="{D14FAC7A-BA97-4E3F-8770-138F907D5C15}" dt="2023-11-29T00:09:09.694" v="70" actId="700"/>
          <ac:spMkLst>
            <pc:docMk/>
            <pc:sldMk cId="3989788331" sldId="372"/>
            <ac:spMk id="3" creationId="{A0BA421C-CEF9-93CE-1E46-6920D51B830E}"/>
          </ac:spMkLst>
        </pc:spChg>
        <pc:spChg chg="mod ord">
          <ac:chgData name="David Kalhous" userId="18d65195-6ab2-42ea-8e6c-1dcbe4bb1935" providerId="ADAL" clId="{D14FAC7A-BA97-4E3F-8770-138F907D5C15}" dt="2023-11-29T00:10:01.590" v="81" actId="20577"/>
          <ac:spMkLst>
            <pc:docMk/>
            <pc:sldMk cId="3989788331" sldId="372"/>
            <ac:spMk id="4" creationId="{108A2E95-DD15-4B71-5072-8EAB483775C0}"/>
          </ac:spMkLst>
        </pc:spChg>
        <pc:spChg chg="mod ord">
          <ac:chgData name="David Kalhous" userId="18d65195-6ab2-42ea-8e6c-1dcbe4bb1935" providerId="ADAL" clId="{D14FAC7A-BA97-4E3F-8770-138F907D5C15}" dt="2023-11-29T00:13:26.168" v="120" actId="113"/>
          <ac:spMkLst>
            <pc:docMk/>
            <pc:sldMk cId="3989788331" sldId="372"/>
            <ac:spMk id="5" creationId="{20ABABF9-6691-D2E3-C881-A1C81D804127}"/>
          </ac:spMkLst>
        </pc:spChg>
        <pc:spChg chg="add mod ord">
          <ac:chgData name="David Kalhous" userId="18d65195-6ab2-42ea-8e6c-1dcbe4bb1935" providerId="ADAL" clId="{D14FAC7A-BA97-4E3F-8770-138F907D5C15}" dt="2023-11-29T00:10:08.824" v="83" actId="20577"/>
          <ac:spMkLst>
            <pc:docMk/>
            <pc:sldMk cId="3989788331" sldId="372"/>
            <ac:spMk id="6" creationId="{721044D6-14E9-7B90-DC76-CBE02E507BBB}"/>
          </ac:spMkLst>
        </pc:spChg>
      </pc:sldChg>
      <pc:sldChg chg="addSp delSp modSp mod modClrScheme chgLayout">
        <pc:chgData name="David Kalhous" userId="18d65195-6ab2-42ea-8e6c-1dcbe4bb1935" providerId="ADAL" clId="{D14FAC7A-BA97-4E3F-8770-138F907D5C15}" dt="2023-11-29T00:16:32.652" v="147" actId="113"/>
        <pc:sldMkLst>
          <pc:docMk/>
          <pc:sldMk cId="2194810301" sldId="373"/>
        </pc:sldMkLst>
        <pc:spChg chg="mod ord">
          <ac:chgData name="David Kalhous" userId="18d65195-6ab2-42ea-8e6c-1dcbe4bb1935" providerId="ADAL" clId="{D14FAC7A-BA97-4E3F-8770-138F907D5C15}" dt="2023-11-29T00:14:29.016" v="128"/>
          <ac:spMkLst>
            <pc:docMk/>
            <pc:sldMk cId="2194810301" sldId="373"/>
            <ac:spMk id="2" creationId="{94EC480B-DA13-2B60-D400-BD26B0B7B6E5}"/>
          </ac:spMkLst>
        </pc:spChg>
        <pc:spChg chg="mod ord">
          <ac:chgData name="David Kalhous" userId="18d65195-6ab2-42ea-8e6c-1dcbe4bb1935" providerId="ADAL" clId="{D14FAC7A-BA97-4E3F-8770-138F907D5C15}" dt="2023-11-29T00:09:41.118" v="77" actId="700"/>
          <ac:spMkLst>
            <pc:docMk/>
            <pc:sldMk cId="2194810301" sldId="373"/>
            <ac:spMk id="3" creationId="{9D17B3C4-D97E-9AE5-1DD1-B2D28395D498}"/>
          </ac:spMkLst>
        </pc:spChg>
        <pc:spChg chg="del mod ord">
          <ac:chgData name="David Kalhous" userId="18d65195-6ab2-42ea-8e6c-1dcbe4bb1935" providerId="ADAL" clId="{D14FAC7A-BA97-4E3F-8770-138F907D5C15}" dt="2023-11-29T00:09:41.118" v="77" actId="700"/>
          <ac:spMkLst>
            <pc:docMk/>
            <pc:sldMk cId="2194810301" sldId="373"/>
            <ac:spMk id="4" creationId="{3D035570-451E-E176-6E24-926FEC31D615}"/>
          </ac:spMkLst>
        </pc:spChg>
        <pc:spChg chg="mod ord">
          <ac:chgData name="David Kalhous" userId="18d65195-6ab2-42ea-8e6c-1dcbe4bb1935" providerId="ADAL" clId="{D14FAC7A-BA97-4E3F-8770-138F907D5C15}" dt="2023-11-29T00:16:32.652" v="147" actId="113"/>
          <ac:spMkLst>
            <pc:docMk/>
            <pc:sldMk cId="2194810301" sldId="373"/>
            <ac:spMk id="5" creationId="{57D53D10-41EA-E68A-246F-AAEA8724E51B}"/>
          </ac:spMkLst>
        </pc:spChg>
        <pc:spChg chg="add mod ord">
          <ac:chgData name="David Kalhous" userId="18d65195-6ab2-42ea-8e6c-1dcbe4bb1935" providerId="ADAL" clId="{D14FAC7A-BA97-4E3F-8770-138F907D5C15}" dt="2023-11-29T00:14:05.081" v="124" actId="20577"/>
          <ac:spMkLst>
            <pc:docMk/>
            <pc:sldMk cId="2194810301" sldId="373"/>
            <ac:spMk id="6" creationId="{EA95181F-168B-FA30-814C-001F6BD35BE7}"/>
          </ac:spMkLst>
        </pc:spChg>
        <pc:spChg chg="add mod ord">
          <ac:chgData name="David Kalhous" userId="18d65195-6ab2-42ea-8e6c-1dcbe4bb1935" providerId="ADAL" clId="{D14FAC7A-BA97-4E3F-8770-138F907D5C15}" dt="2023-11-29T00:14:10.127" v="127" actId="20577"/>
          <ac:spMkLst>
            <pc:docMk/>
            <pc:sldMk cId="2194810301" sldId="373"/>
            <ac:spMk id="7" creationId="{42D9DFA2-72AF-4C26-2B3D-7E4927F9EEF7}"/>
          </ac:spMkLst>
        </pc:spChg>
      </pc:sldChg>
      <pc:sldChg chg="addSp modSp mod modClrScheme chgLayout">
        <pc:chgData name="David Kalhous" userId="18d65195-6ab2-42ea-8e6c-1dcbe4bb1935" providerId="ADAL" clId="{D14FAC7A-BA97-4E3F-8770-138F907D5C15}" dt="2023-11-29T00:11:00.068" v="95" actId="113"/>
        <pc:sldMkLst>
          <pc:docMk/>
          <pc:sldMk cId="1482720215" sldId="374"/>
        </pc:sldMkLst>
        <pc:spChg chg="mod ord">
          <ac:chgData name="David Kalhous" userId="18d65195-6ab2-42ea-8e6c-1dcbe4bb1935" providerId="ADAL" clId="{D14FAC7A-BA97-4E3F-8770-138F907D5C15}" dt="2023-11-29T00:09:27.112" v="74" actId="700"/>
          <ac:spMkLst>
            <pc:docMk/>
            <pc:sldMk cId="1482720215" sldId="374"/>
            <ac:spMk id="2" creationId="{D005BB8C-2385-D8AE-2803-173B9C55A674}"/>
          </ac:spMkLst>
        </pc:spChg>
        <pc:spChg chg="mod ord">
          <ac:chgData name="David Kalhous" userId="18d65195-6ab2-42ea-8e6c-1dcbe4bb1935" providerId="ADAL" clId="{D14FAC7A-BA97-4E3F-8770-138F907D5C15}" dt="2023-11-29T00:09:27.112" v="74" actId="700"/>
          <ac:spMkLst>
            <pc:docMk/>
            <pc:sldMk cId="1482720215" sldId="374"/>
            <ac:spMk id="3" creationId="{9DD185EC-24B0-A633-1B67-E025622C1E68}"/>
          </ac:spMkLst>
        </pc:spChg>
        <pc:spChg chg="mod ord">
          <ac:chgData name="David Kalhous" userId="18d65195-6ab2-42ea-8e6c-1dcbe4bb1935" providerId="ADAL" clId="{D14FAC7A-BA97-4E3F-8770-138F907D5C15}" dt="2023-11-29T00:10:26.234" v="88" actId="20577"/>
          <ac:spMkLst>
            <pc:docMk/>
            <pc:sldMk cId="1482720215" sldId="374"/>
            <ac:spMk id="4" creationId="{F3ACBD98-6778-F2FC-73A0-5CA9D24044F5}"/>
          </ac:spMkLst>
        </pc:spChg>
        <pc:spChg chg="mod ord">
          <ac:chgData name="David Kalhous" userId="18d65195-6ab2-42ea-8e6c-1dcbe4bb1935" providerId="ADAL" clId="{D14FAC7A-BA97-4E3F-8770-138F907D5C15}" dt="2023-11-29T00:11:00.068" v="95" actId="113"/>
          <ac:spMkLst>
            <pc:docMk/>
            <pc:sldMk cId="1482720215" sldId="374"/>
            <ac:spMk id="5" creationId="{732AF882-4447-01C8-D1E7-CC8BCDC02082}"/>
          </ac:spMkLst>
        </pc:spChg>
        <pc:spChg chg="add mod ord">
          <ac:chgData name="David Kalhous" userId="18d65195-6ab2-42ea-8e6c-1dcbe4bb1935" providerId="ADAL" clId="{D14FAC7A-BA97-4E3F-8770-138F907D5C15}" dt="2023-11-29T00:10:29.903" v="90" actId="20577"/>
          <ac:spMkLst>
            <pc:docMk/>
            <pc:sldMk cId="1482720215" sldId="374"/>
            <ac:spMk id="6" creationId="{2DF61822-6B0C-DD30-835D-BB5961CC1EA4}"/>
          </ac:spMkLst>
        </pc:spChg>
      </pc:sldChg>
      <pc:sldChg chg="addSp modSp add mod modClrScheme chgLayout">
        <pc:chgData name="David Kalhous" userId="18d65195-6ab2-42ea-8e6c-1dcbe4bb1935" providerId="ADAL" clId="{D14FAC7A-BA97-4E3F-8770-138F907D5C15}" dt="2023-11-29T00:17:06.163" v="149" actId="20577"/>
        <pc:sldMkLst>
          <pc:docMk/>
          <pc:sldMk cId="3252605810" sldId="378"/>
        </pc:sldMkLst>
        <pc:spChg chg="mod ord">
          <ac:chgData name="David Kalhous" userId="18d65195-6ab2-42ea-8e6c-1dcbe4bb1935" providerId="ADAL" clId="{D14FAC7A-BA97-4E3F-8770-138F907D5C15}" dt="2023-11-29T00:08:17.156" v="62"/>
          <ac:spMkLst>
            <pc:docMk/>
            <pc:sldMk cId="3252605810" sldId="378"/>
            <ac:spMk id="2" creationId="{09E29DA9-1933-073E-BD32-3EDCAEC54806}"/>
          </ac:spMkLst>
        </pc:spChg>
        <pc:spChg chg="mod ord">
          <ac:chgData name="David Kalhous" userId="18d65195-6ab2-42ea-8e6c-1dcbe4bb1935" providerId="ADAL" clId="{D14FAC7A-BA97-4E3F-8770-138F907D5C15}" dt="2023-11-29T00:06:37.623" v="44" actId="700"/>
          <ac:spMkLst>
            <pc:docMk/>
            <pc:sldMk cId="3252605810" sldId="378"/>
            <ac:spMk id="3" creationId="{AFC8314D-303E-8431-B4C1-6377A507DCC8}"/>
          </ac:spMkLst>
        </pc:spChg>
        <pc:spChg chg="mod ord">
          <ac:chgData name="David Kalhous" userId="18d65195-6ab2-42ea-8e6c-1dcbe4bb1935" providerId="ADAL" clId="{D14FAC7A-BA97-4E3F-8770-138F907D5C15}" dt="2023-11-29T00:06:37.623" v="44" actId="700"/>
          <ac:spMkLst>
            <pc:docMk/>
            <pc:sldMk cId="3252605810" sldId="378"/>
            <ac:spMk id="4" creationId="{19A77124-85B0-8D29-5209-E4667362546F}"/>
          </ac:spMkLst>
        </pc:spChg>
        <pc:spChg chg="mod ord">
          <ac:chgData name="David Kalhous" userId="18d65195-6ab2-42ea-8e6c-1dcbe4bb1935" providerId="ADAL" clId="{D14FAC7A-BA97-4E3F-8770-138F907D5C15}" dt="2023-11-29T00:17:06.163" v="149" actId="20577"/>
          <ac:spMkLst>
            <pc:docMk/>
            <pc:sldMk cId="3252605810" sldId="378"/>
            <ac:spMk id="5" creationId="{D33A848B-3F22-F32D-0998-9A0401574C81}"/>
          </ac:spMkLst>
        </pc:spChg>
        <pc:spChg chg="add mod ord">
          <ac:chgData name="David Kalhous" userId="18d65195-6ab2-42ea-8e6c-1dcbe4bb1935" providerId="ADAL" clId="{D14FAC7A-BA97-4E3F-8770-138F907D5C15}" dt="2023-11-29T00:06:58.542" v="47"/>
          <ac:spMkLst>
            <pc:docMk/>
            <pc:sldMk cId="3252605810" sldId="378"/>
            <ac:spMk id="6" creationId="{BF6FAC2E-D06B-5849-04F0-036C2E9A02ED}"/>
          </ac:spMkLst>
        </pc:spChg>
      </pc:sldChg>
      <pc:sldChg chg="addSp modSp mod modClrScheme chgLayout">
        <pc:chgData name="David Kalhous" userId="18d65195-6ab2-42ea-8e6c-1dcbe4bb1935" providerId="ADAL" clId="{D14FAC7A-BA97-4E3F-8770-138F907D5C15}" dt="2023-11-29T00:08:21.185" v="63"/>
        <pc:sldMkLst>
          <pc:docMk/>
          <pc:sldMk cId="1407714288" sldId="381"/>
        </pc:sldMkLst>
        <pc:spChg chg="mod ord">
          <ac:chgData name="David Kalhous" userId="18d65195-6ab2-42ea-8e6c-1dcbe4bb1935" providerId="ADAL" clId="{D14FAC7A-BA97-4E3F-8770-138F907D5C15}" dt="2023-11-29T00:08:21.185" v="63"/>
          <ac:spMkLst>
            <pc:docMk/>
            <pc:sldMk cId="1407714288" sldId="381"/>
            <ac:spMk id="2" creationId="{7624C332-0E13-9AA4-DBF1-BA9D7BEA8505}"/>
          </ac:spMkLst>
        </pc:spChg>
        <pc:spChg chg="mod ord">
          <ac:chgData name="David Kalhous" userId="18d65195-6ab2-42ea-8e6c-1dcbe4bb1935" providerId="ADAL" clId="{D14FAC7A-BA97-4E3F-8770-138F907D5C15}" dt="2023-11-29T00:05:33.730" v="32" actId="700"/>
          <ac:spMkLst>
            <pc:docMk/>
            <pc:sldMk cId="1407714288" sldId="381"/>
            <ac:spMk id="3" creationId="{3F5E07AB-425F-637B-6071-528DF0916A4C}"/>
          </ac:spMkLst>
        </pc:spChg>
        <pc:spChg chg="mod ord">
          <ac:chgData name="David Kalhous" userId="18d65195-6ab2-42ea-8e6c-1dcbe4bb1935" providerId="ADAL" clId="{D14FAC7A-BA97-4E3F-8770-138F907D5C15}" dt="2023-11-29T00:06:06.921" v="39" actId="20577"/>
          <ac:spMkLst>
            <pc:docMk/>
            <pc:sldMk cId="1407714288" sldId="381"/>
            <ac:spMk id="4" creationId="{F289D935-14BD-2227-CA12-964B3008B201}"/>
          </ac:spMkLst>
        </pc:spChg>
        <pc:spChg chg="mod ord">
          <ac:chgData name="David Kalhous" userId="18d65195-6ab2-42ea-8e6c-1dcbe4bb1935" providerId="ADAL" clId="{D14FAC7A-BA97-4E3F-8770-138F907D5C15}" dt="2023-11-29T00:05:33.730" v="32" actId="700"/>
          <ac:spMkLst>
            <pc:docMk/>
            <pc:sldMk cId="1407714288" sldId="381"/>
            <ac:spMk id="5" creationId="{C0009CD2-713C-8DF5-8AF8-9D1A759A78A3}"/>
          </ac:spMkLst>
        </pc:spChg>
        <pc:spChg chg="add mod ord">
          <ac:chgData name="David Kalhous" userId="18d65195-6ab2-42ea-8e6c-1dcbe4bb1935" providerId="ADAL" clId="{D14FAC7A-BA97-4E3F-8770-138F907D5C15}" dt="2023-11-29T00:06:14.241" v="42"/>
          <ac:spMkLst>
            <pc:docMk/>
            <pc:sldMk cId="1407714288" sldId="381"/>
            <ac:spMk id="6" creationId="{19CEDD4D-85D8-653D-2EF4-1DEBF78E5A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Padesát odstínů pravdy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852093"/>
            <a:ext cx="11361600" cy="698497"/>
          </a:xfrm>
        </p:spPr>
        <p:txBody>
          <a:bodyPr/>
          <a:lstStyle/>
          <a:p>
            <a:endParaRPr lang="cs-CZ" dirty="0"/>
          </a:p>
          <a:p>
            <a:r>
              <a:rPr lang="cs-CZ" b="1" dirty="0"/>
              <a:t>Věčný nepřítel</a:t>
            </a:r>
          </a:p>
          <a:p>
            <a:r>
              <a:rPr lang="cs-CZ" dirty="0"/>
              <a:t>Protižidovská propaganda ve středověku  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E29DA9-1933-073E-BD32-3EDCAEC54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Padesát odstínů pravdy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C8314D-303E-8431-B4C1-6377A507D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F6FAC2E-D06B-5849-04F0-036C2E9A0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Zrod antisemitismu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A77124-85B0-8D29-5209-E4667362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II. Proč Vizigóti neměli rádi židy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3A848B-3F22-F32D-0998-9A0401574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err="1"/>
              <a:t>Sisebut</a:t>
            </a:r>
            <a:r>
              <a:rPr lang="en-US" sz="2400" dirty="0"/>
              <a:t> (612-621)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Křesťanští</a:t>
            </a:r>
            <a:r>
              <a:rPr lang="en-US" sz="1400" dirty="0"/>
              <a:t> </a:t>
            </a:r>
            <a:r>
              <a:rPr lang="en-US" sz="1400" dirty="0" err="1"/>
              <a:t>otroci</a:t>
            </a:r>
            <a:r>
              <a:rPr lang="en-US" sz="1400" dirty="0"/>
              <a:t> </a:t>
            </a:r>
            <a:r>
              <a:rPr lang="en-US" sz="1400" dirty="0" err="1"/>
              <a:t>mají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do 1. 7. 612 </a:t>
            </a:r>
            <a:r>
              <a:rPr lang="en-US" sz="1400" dirty="0" err="1"/>
              <a:t>osvobozeni</a:t>
            </a:r>
            <a:r>
              <a:rPr lang="en-US" sz="1400" dirty="0"/>
              <a:t> od </a:t>
            </a:r>
            <a:r>
              <a:rPr lang="en-US" sz="1400" dirty="0" err="1"/>
              <a:t>židovských</a:t>
            </a:r>
            <a:r>
              <a:rPr lang="en-US" sz="1400" dirty="0"/>
              <a:t> </a:t>
            </a:r>
            <a:r>
              <a:rPr lang="en-US" sz="1400" dirty="0" err="1"/>
              <a:t>pánů</a:t>
            </a:r>
            <a:r>
              <a:rPr lang="en-US" sz="1400" dirty="0"/>
              <a:t>, </a:t>
            </a:r>
            <a:r>
              <a:rPr lang="en-US" sz="1400" dirty="0" err="1"/>
              <a:t>křesťanští</a:t>
            </a:r>
            <a:r>
              <a:rPr lang="en-US" sz="1400" dirty="0"/>
              <a:t> </a:t>
            </a:r>
            <a:r>
              <a:rPr lang="en-US" sz="1400" dirty="0" err="1"/>
              <a:t>klienti</a:t>
            </a:r>
            <a:r>
              <a:rPr lang="en-US" sz="1400" dirty="0"/>
              <a:t> od </a:t>
            </a:r>
            <a:r>
              <a:rPr lang="en-US" sz="1400" dirty="0" err="1"/>
              <a:t>židovských</a:t>
            </a:r>
            <a:r>
              <a:rPr lang="en-US" sz="1400" dirty="0"/>
              <a:t> </a:t>
            </a:r>
            <a:r>
              <a:rPr lang="en-US" sz="1400" dirty="0" err="1"/>
              <a:t>patronů</a:t>
            </a:r>
            <a:r>
              <a:rPr lang="en-US" sz="1400" dirty="0"/>
              <a:t> – po </a:t>
            </a:r>
            <a:r>
              <a:rPr lang="en-US" sz="1400" dirty="0" err="1"/>
              <a:t>tomto</a:t>
            </a:r>
            <a:r>
              <a:rPr lang="en-US" sz="1400" dirty="0"/>
              <a:t> </a:t>
            </a:r>
            <a:r>
              <a:rPr lang="en-US" sz="1400" dirty="0" err="1"/>
              <a:t>datu</a:t>
            </a:r>
            <a:r>
              <a:rPr lang="en-US" sz="1400" dirty="0"/>
              <a:t> </a:t>
            </a:r>
            <a:r>
              <a:rPr lang="en-US" sz="1400" dirty="0" err="1"/>
              <a:t>otroci</a:t>
            </a:r>
            <a:r>
              <a:rPr lang="en-US" sz="1400" dirty="0"/>
              <a:t> </a:t>
            </a:r>
            <a:r>
              <a:rPr lang="en-US" sz="1400" dirty="0" err="1"/>
              <a:t>zabaveni</a:t>
            </a:r>
            <a:r>
              <a:rPr lang="en-US" sz="1400" dirty="0"/>
              <a:t>, </a:t>
            </a:r>
            <a:r>
              <a:rPr lang="en-US" sz="1400" dirty="0" err="1"/>
              <a:t>polovina</a:t>
            </a:r>
            <a:r>
              <a:rPr lang="en-US" sz="1400" dirty="0"/>
              <a:t> </a:t>
            </a:r>
            <a:r>
              <a:rPr lang="en-US" sz="1400" dirty="0" err="1"/>
              <a:t>osvobozena</a:t>
            </a:r>
            <a:r>
              <a:rPr lang="en-US" sz="1400" dirty="0"/>
              <a:t>, </a:t>
            </a:r>
            <a:r>
              <a:rPr lang="en-US" sz="1400" dirty="0" err="1"/>
              <a:t>polovina</a:t>
            </a:r>
            <a:r>
              <a:rPr lang="en-US" sz="1400" dirty="0"/>
              <a:t> </a:t>
            </a:r>
            <a:r>
              <a:rPr lang="en-US" sz="1400" dirty="0" err="1"/>
              <a:t>fisku</a:t>
            </a:r>
            <a:endParaRPr lang="en-US" sz="14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Zákaz</a:t>
            </a:r>
            <a:r>
              <a:rPr lang="en-US" sz="1400" dirty="0"/>
              <a:t> </a:t>
            </a:r>
            <a:r>
              <a:rPr lang="en-US" sz="1400" dirty="0" err="1"/>
              <a:t>najímat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křesťanské</a:t>
            </a:r>
            <a:r>
              <a:rPr lang="en-US" sz="1400" dirty="0"/>
              <a:t> </a:t>
            </a:r>
            <a:r>
              <a:rPr lang="en-US" sz="1400" dirty="0" err="1"/>
              <a:t>pracovníky</a:t>
            </a:r>
            <a:endParaRPr lang="en-US" sz="14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Křesťanští</a:t>
            </a:r>
            <a:r>
              <a:rPr lang="en-US" sz="1400" dirty="0"/>
              <a:t> </a:t>
            </a:r>
            <a:r>
              <a:rPr lang="en-US" sz="1400" dirty="0" err="1"/>
              <a:t>propuštěnci</a:t>
            </a:r>
            <a:r>
              <a:rPr lang="en-US" sz="1400" dirty="0"/>
              <a:t> </a:t>
            </a:r>
            <a:r>
              <a:rPr lang="en-US" sz="1400" dirty="0" err="1"/>
              <a:t>židovských</a:t>
            </a:r>
            <a:r>
              <a:rPr lang="en-US" sz="1400" dirty="0"/>
              <a:t> </a:t>
            </a:r>
            <a:r>
              <a:rPr lang="en-US" sz="1400" dirty="0" err="1"/>
              <a:t>majitelů</a:t>
            </a:r>
            <a:r>
              <a:rPr lang="en-US" sz="1400" dirty="0"/>
              <a:t> </a:t>
            </a:r>
            <a:r>
              <a:rPr lang="en-US" sz="1400" dirty="0" err="1"/>
              <a:t>mají</a:t>
            </a:r>
            <a:r>
              <a:rPr lang="en-US" sz="1400" dirty="0"/>
              <a:t> </a:t>
            </a:r>
            <a:r>
              <a:rPr lang="en-US" sz="1400" dirty="0" err="1"/>
              <a:t>být</a:t>
            </a:r>
            <a:r>
              <a:rPr lang="en-US" sz="1400" dirty="0"/>
              <a:t> </a:t>
            </a:r>
            <a:r>
              <a:rPr lang="en-US" sz="1400" dirty="0" err="1"/>
              <a:t>poděleni</a:t>
            </a:r>
            <a:r>
              <a:rPr lang="en-US" sz="1400" dirty="0"/>
              <a:t> </a:t>
            </a:r>
            <a:r>
              <a:rPr lang="en-US" sz="1400" dirty="0" err="1"/>
              <a:t>jejich</a:t>
            </a:r>
            <a:r>
              <a:rPr lang="en-US" sz="1400" dirty="0"/>
              <a:t> </a:t>
            </a:r>
            <a:r>
              <a:rPr lang="en-US" sz="1400" dirty="0" err="1"/>
              <a:t>majetkem</a:t>
            </a:r>
            <a:r>
              <a:rPr lang="en-US" sz="1400" dirty="0"/>
              <a:t> </a:t>
            </a:r>
            <a:r>
              <a:rPr lang="en-US" sz="1400" dirty="0" err="1"/>
              <a:t>nejpozději</a:t>
            </a:r>
            <a:r>
              <a:rPr lang="en-US" sz="1400" dirty="0"/>
              <a:t> k 1. 7. 612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Smrt</a:t>
            </a:r>
            <a:r>
              <a:rPr lang="en-US" sz="1400" dirty="0"/>
              <a:t> za </a:t>
            </a:r>
            <a:r>
              <a:rPr lang="en-US" sz="1400" dirty="0" err="1"/>
              <a:t>proselytismus</a:t>
            </a:r>
            <a:r>
              <a:rPr lang="en-US" sz="1400" dirty="0"/>
              <a:t>, </a:t>
            </a:r>
            <a:r>
              <a:rPr lang="en-US" sz="1400" dirty="0" err="1"/>
              <a:t>majetek</a:t>
            </a:r>
            <a:r>
              <a:rPr lang="en-US" sz="1400" dirty="0"/>
              <a:t> </a:t>
            </a:r>
            <a:r>
              <a:rPr lang="en-US" sz="1400" dirty="0" err="1"/>
              <a:t>zabaven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prospěch</a:t>
            </a:r>
            <a:r>
              <a:rPr lang="en-US" sz="1400" dirty="0"/>
              <a:t> </a:t>
            </a:r>
            <a:r>
              <a:rPr lang="en-US" sz="1400" dirty="0" err="1"/>
              <a:t>fisku</a:t>
            </a:r>
            <a:endParaRPr lang="en-US" sz="14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Pokud</a:t>
            </a:r>
            <a:r>
              <a:rPr lang="en-US" sz="1400" dirty="0"/>
              <a:t> </a:t>
            </a:r>
            <a:r>
              <a:rPr lang="en-US" sz="1400" dirty="0" err="1"/>
              <a:t>křesťané</a:t>
            </a:r>
            <a:r>
              <a:rPr lang="en-US" sz="1400" dirty="0"/>
              <a:t> </a:t>
            </a:r>
            <a:r>
              <a:rPr lang="en-US" sz="1400" dirty="0" err="1"/>
              <a:t>zbehli</a:t>
            </a:r>
            <a:r>
              <a:rPr lang="en-US" sz="1400" dirty="0"/>
              <a:t> k </a:t>
            </a:r>
            <a:r>
              <a:rPr lang="en-US" sz="1400" dirty="0" err="1"/>
              <a:t>judaismu</a:t>
            </a:r>
            <a:r>
              <a:rPr lang="en-US" sz="1400" dirty="0"/>
              <a:t>, </a:t>
            </a:r>
            <a:r>
              <a:rPr lang="en-US" sz="1400" dirty="0" err="1"/>
              <a:t>měli</a:t>
            </a:r>
            <a:r>
              <a:rPr lang="en-US" sz="1400" dirty="0"/>
              <a:t> </a:t>
            </a:r>
            <a:r>
              <a:rPr lang="en-US" sz="1400" dirty="0" err="1"/>
              <a:t>okamžitě</a:t>
            </a:r>
            <a:r>
              <a:rPr lang="en-US" sz="1400" dirty="0"/>
              <a:t> </a:t>
            </a:r>
            <a:r>
              <a:rPr lang="en-US" sz="1400" dirty="0" err="1"/>
              <a:t>konvertovat</a:t>
            </a:r>
            <a:r>
              <a:rPr lang="en-US" sz="1400" dirty="0"/>
              <a:t> </a:t>
            </a:r>
            <a:r>
              <a:rPr lang="en-US" sz="1400" dirty="0" err="1"/>
              <a:t>zpět</a:t>
            </a:r>
            <a:r>
              <a:rPr lang="en-US" sz="1400" dirty="0"/>
              <a:t>; v </a:t>
            </a:r>
            <a:r>
              <a:rPr lang="en-US" sz="1400" dirty="0" err="1"/>
              <a:t>opačném</a:t>
            </a:r>
            <a:r>
              <a:rPr lang="en-US" sz="1400" dirty="0"/>
              <a:t> </a:t>
            </a:r>
            <a:r>
              <a:rPr lang="en-US" sz="1400" dirty="0" err="1"/>
              <a:t>případě</a:t>
            </a:r>
            <a:r>
              <a:rPr lang="en-US" sz="1400" dirty="0"/>
              <a:t> </a:t>
            </a:r>
            <a:r>
              <a:rPr lang="en-US" sz="1400" dirty="0" err="1"/>
              <a:t>veřejně</a:t>
            </a:r>
            <a:r>
              <a:rPr lang="en-US" sz="1400" dirty="0"/>
              <a:t> </a:t>
            </a:r>
            <a:r>
              <a:rPr lang="en-US" sz="1400" dirty="0" err="1"/>
              <a:t>bičováni</a:t>
            </a:r>
            <a:r>
              <a:rPr lang="en-US" sz="1400" dirty="0"/>
              <a:t>, </a:t>
            </a:r>
            <a:r>
              <a:rPr lang="en-US" sz="1400" dirty="0" err="1"/>
              <a:t>oholeni</a:t>
            </a:r>
            <a:r>
              <a:rPr lang="en-US" sz="1400" dirty="0"/>
              <a:t> a </a:t>
            </a:r>
            <a:r>
              <a:rPr lang="en-US" sz="1400" dirty="0" err="1"/>
              <a:t>zotročeni</a:t>
            </a:r>
            <a:endParaRPr lang="en-US" sz="14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Pokud</a:t>
            </a:r>
            <a:r>
              <a:rPr lang="en-US" sz="1400" dirty="0"/>
              <a:t> </a:t>
            </a:r>
            <a:r>
              <a:rPr lang="en-US" sz="1400" dirty="0" err="1"/>
              <a:t>Židé</a:t>
            </a:r>
            <a:r>
              <a:rPr lang="en-US" sz="1400" dirty="0"/>
              <a:t> </a:t>
            </a:r>
            <a:r>
              <a:rPr lang="en-US" sz="1400" dirty="0" err="1"/>
              <a:t>vstoupili</a:t>
            </a:r>
            <a:r>
              <a:rPr lang="en-US" sz="1400" dirty="0"/>
              <a:t> </a:t>
            </a:r>
            <a:r>
              <a:rPr lang="en-US" sz="1400" dirty="0" err="1"/>
              <a:t>manželství</a:t>
            </a:r>
            <a:r>
              <a:rPr lang="en-US" sz="1400" dirty="0"/>
              <a:t> s </a:t>
            </a:r>
            <a:r>
              <a:rPr lang="en-US" sz="1400" dirty="0" err="1"/>
              <a:t>křesťani</a:t>
            </a:r>
            <a:r>
              <a:rPr lang="en-US" sz="1400" dirty="0"/>
              <a:t> a </a:t>
            </a:r>
            <a:r>
              <a:rPr lang="en-US" sz="1400" dirty="0" err="1"/>
              <a:t>tito</a:t>
            </a:r>
            <a:r>
              <a:rPr lang="en-US" sz="1400" dirty="0"/>
              <a:t> </a:t>
            </a:r>
            <a:r>
              <a:rPr lang="en-US" sz="1400" dirty="0" err="1"/>
              <a:t>křesťané</a:t>
            </a:r>
            <a:r>
              <a:rPr lang="en-US" sz="1400" dirty="0"/>
              <a:t> </a:t>
            </a:r>
            <a:r>
              <a:rPr lang="en-US" sz="1400" dirty="0" err="1"/>
              <a:t>pak</a:t>
            </a:r>
            <a:r>
              <a:rPr lang="en-US" sz="1400" dirty="0"/>
              <a:t> </a:t>
            </a:r>
            <a:r>
              <a:rPr lang="en-US" sz="1400" dirty="0" err="1"/>
              <a:t>konvertovali</a:t>
            </a:r>
            <a:r>
              <a:rPr lang="en-US" sz="1400" dirty="0"/>
              <a:t>, </a:t>
            </a:r>
            <a:r>
              <a:rPr lang="en-US" sz="1400" dirty="0" err="1"/>
              <a:t>musí</a:t>
            </a:r>
            <a:r>
              <a:rPr lang="en-US" sz="1400" dirty="0"/>
              <a:t> </a:t>
            </a:r>
            <a:r>
              <a:rPr lang="en-US" sz="1400" dirty="0" err="1"/>
              <a:t>všichni</a:t>
            </a:r>
            <a:r>
              <a:rPr lang="en-US" sz="1400" dirty="0"/>
              <a:t> </a:t>
            </a:r>
            <a:r>
              <a:rPr lang="en-US" sz="1400" dirty="0" err="1"/>
              <a:t>konvertovat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křesťanství</a:t>
            </a:r>
            <a:r>
              <a:rPr lang="en-US" sz="1400" dirty="0"/>
              <a:t> pod </a:t>
            </a:r>
            <a:r>
              <a:rPr lang="en-US" sz="1400" dirty="0" err="1"/>
              <a:t>trestem</a:t>
            </a:r>
            <a:r>
              <a:rPr lang="en-US" sz="1400" dirty="0"/>
              <a:t> </a:t>
            </a:r>
            <a:r>
              <a:rPr lang="en-US" sz="1400" dirty="0" err="1"/>
              <a:t>vyhnanství</a:t>
            </a:r>
            <a:r>
              <a:rPr lang="en-US" sz="1400" dirty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Otroci</a:t>
            </a:r>
            <a:r>
              <a:rPr lang="en-US" sz="1400" dirty="0"/>
              <a:t> ze </a:t>
            </a:r>
            <a:r>
              <a:rPr lang="en-US" sz="1400" dirty="0" err="1"/>
              <a:t>smíšeného</a:t>
            </a:r>
            <a:r>
              <a:rPr lang="en-US" sz="1400" dirty="0"/>
              <a:t> </a:t>
            </a:r>
            <a:r>
              <a:rPr lang="en-US" sz="1400" dirty="0" err="1"/>
              <a:t>svazku</a:t>
            </a:r>
            <a:r>
              <a:rPr lang="en-US" sz="1400" dirty="0"/>
              <a:t> </a:t>
            </a:r>
            <a:r>
              <a:rPr lang="en-US" sz="1400" dirty="0" err="1"/>
              <a:t>automaticky</a:t>
            </a:r>
            <a:r>
              <a:rPr lang="en-US" sz="1400" dirty="0"/>
              <a:t> </a:t>
            </a:r>
            <a:r>
              <a:rPr lang="en-US" sz="1400" dirty="0" err="1"/>
              <a:t>považováni</a:t>
            </a:r>
            <a:r>
              <a:rPr lang="en-US" sz="1400" dirty="0"/>
              <a:t> za </a:t>
            </a:r>
            <a:r>
              <a:rPr lang="en-US" sz="1400" dirty="0" err="1"/>
              <a:t>křesťany</a:t>
            </a:r>
            <a:endParaRPr lang="en-US" sz="1400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Židé</a:t>
            </a:r>
            <a:r>
              <a:rPr lang="en-US" sz="1400" dirty="0"/>
              <a:t> </a:t>
            </a:r>
            <a:r>
              <a:rPr lang="en-US" sz="1400" dirty="0" err="1"/>
              <a:t>vyhnáni</a:t>
            </a:r>
            <a:r>
              <a:rPr lang="en-US" sz="1400" dirty="0"/>
              <a:t> z </a:t>
            </a:r>
            <a:r>
              <a:rPr lang="en-US" sz="1400" dirty="0" err="1"/>
              <a:t>úředních</a:t>
            </a:r>
            <a:r>
              <a:rPr lang="en-US" sz="1400" dirty="0"/>
              <a:t> </a:t>
            </a:r>
            <a:r>
              <a:rPr lang="en-US" sz="1400" dirty="0" err="1"/>
              <a:t>postů</a:t>
            </a:r>
            <a:endParaRPr lang="en-US" sz="1400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400" dirty="0"/>
              <a:t>X </a:t>
            </a:r>
            <a:r>
              <a:rPr lang="en-US" sz="1400" dirty="0" err="1"/>
              <a:t>často</a:t>
            </a:r>
            <a:r>
              <a:rPr lang="en-US" sz="1400" dirty="0"/>
              <a:t> </a:t>
            </a:r>
            <a:r>
              <a:rPr lang="en-US" sz="1400" dirty="0" err="1"/>
              <a:t>jen</a:t>
            </a:r>
            <a:r>
              <a:rPr lang="en-US" sz="1400" dirty="0"/>
              <a:t> </a:t>
            </a:r>
            <a:r>
              <a:rPr lang="en-US" sz="1400" dirty="0" err="1"/>
              <a:t>opakovány</a:t>
            </a:r>
            <a:r>
              <a:rPr lang="en-US" sz="1400" dirty="0"/>
              <a:t> </a:t>
            </a:r>
            <a:r>
              <a:rPr lang="en-US" sz="1400" dirty="0" err="1"/>
              <a:t>paragrafy</a:t>
            </a:r>
            <a:r>
              <a:rPr lang="en-US" sz="1400" dirty="0"/>
              <a:t> </a:t>
            </a:r>
            <a:r>
              <a:rPr lang="en-US" sz="1400" dirty="0" err="1"/>
              <a:t>staršího</a:t>
            </a:r>
            <a:r>
              <a:rPr lang="en-US" sz="1400" dirty="0"/>
              <a:t>, </a:t>
            </a:r>
            <a:r>
              <a:rPr lang="en-US" sz="1400" dirty="0" err="1"/>
              <a:t>římského</a:t>
            </a:r>
            <a:r>
              <a:rPr lang="en-US" sz="1400" dirty="0"/>
              <a:t> </a:t>
            </a:r>
            <a:r>
              <a:rPr lang="en-US" sz="1400" dirty="0" err="1"/>
              <a:t>práva</a:t>
            </a:r>
            <a:endParaRPr lang="en-US" sz="1400" dirty="0"/>
          </a:p>
          <a:p>
            <a:pPr lvl="1"/>
            <a:r>
              <a:rPr lang="en-US" sz="1800" dirty="0"/>
              <a:t>614 </a:t>
            </a:r>
            <a:r>
              <a:rPr lang="en-US" sz="1800" dirty="0" err="1"/>
              <a:t>politika</a:t>
            </a:r>
            <a:r>
              <a:rPr lang="en-US" sz="1800" dirty="0"/>
              <a:t> </a:t>
            </a:r>
            <a:r>
              <a:rPr lang="en-US" sz="1800" dirty="0" err="1"/>
              <a:t>nucených</a:t>
            </a:r>
            <a:r>
              <a:rPr lang="en-US" sz="1800" dirty="0"/>
              <a:t> </a:t>
            </a:r>
            <a:r>
              <a:rPr lang="en-US" sz="1800" dirty="0" err="1"/>
              <a:t>křtů</a:t>
            </a:r>
            <a:endParaRPr lang="en-US" sz="1800" dirty="0"/>
          </a:p>
          <a:p>
            <a:pPr lvl="1"/>
            <a:r>
              <a:rPr lang="en-US" sz="1800" dirty="0"/>
              <a:t>X </a:t>
            </a:r>
            <a:r>
              <a:rPr lang="en-US" sz="1800" dirty="0" err="1"/>
              <a:t>odpor</a:t>
            </a:r>
            <a:r>
              <a:rPr lang="en-US" sz="1800" dirty="0"/>
              <a:t> </a:t>
            </a:r>
            <a:r>
              <a:rPr lang="en-US" sz="1800" dirty="0" err="1"/>
              <a:t>církve</a:t>
            </a:r>
            <a:r>
              <a:rPr lang="en-US" sz="1800" dirty="0"/>
              <a:t> (!)</a:t>
            </a:r>
          </a:p>
          <a:p>
            <a:pPr lvl="2"/>
            <a:r>
              <a:rPr lang="en-US" sz="1400" dirty="0"/>
              <a:t>X </a:t>
            </a:r>
            <a:r>
              <a:rPr lang="en-US" sz="1400" dirty="0" err="1"/>
              <a:t>vliv</a:t>
            </a:r>
            <a:r>
              <a:rPr lang="en-US" sz="1400" dirty="0"/>
              <a:t> </a:t>
            </a:r>
            <a:r>
              <a:rPr lang="en-US" sz="1400" dirty="0" err="1"/>
              <a:t>dvora</a:t>
            </a:r>
            <a:r>
              <a:rPr lang="en-US" sz="1400" dirty="0"/>
              <a:t> a </a:t>
            </a:r>
            <a:r>
              <a:rPr lang="en-US" sz="1400" dirty="0" err="1"/>
              <a:t>úředníků</a:t>
            </a:r>
            <a:r>
              <a:rPr lang="en-US" sz="1400" dirty="0"/>
              <a:t> – </a:t>
            </a:r>
            <a:r>
              <a:rPr lang="en-US" sz="1400" dirty="0" err="1"/>
              <a:t>snaha</a:t>
            </a:r>
            <a:r>
              <a:rPr lang="en-US" sz="1400" dirty="0"/>
              <a:t> </a:t>
            </a:r>
            <a:r>
              <a:rPr lang="en-US" sz="1400" dirty="0" err="1"/>
              <a:t>ekonomicky</a:t>
            </a:r>
            <a:r>
              <a:rPr lang="en-US" sz="1400" dirty="0"/>
              <a:t> </a:t>
            </a:r>
            <a:r>
              <a:rPr lang="en-US" sz="1400" dirty="0" err="1"/>
              <a:t>oslabit</a:t>
            </a:r>
            <a:r>
              <a:rPr lang="en-US" sz="1400" dirty="0"/>
              <a:t> </a:t>
            </a:r>
            <a:r>
              <a:rPr lang="en-US" sz="1400" dirty="0" err="1"/>
              <a:t>židovskou</a:t>
            </a:r>
            <a:r>
              <a:rPr lang="en-US" sz="1400" dirty="0"/>
              <a:t> </a:t>
            </a:r>
            <a:r>
              <a:rPr lang="en-US" sz="1400" dirty="0" err="1"/>
              <a:t>komunitu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260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24C332-0E13-9AA4-DBF1-BA9D7BEA85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Padesát odstínů pravdy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5E07AB-425F-637B-6071-528DF0916A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9CEDD4D-85D8-653D-2EF4-1DEBF78E5A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Zrod antisemitismu</a:t>
            </a:r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89D935-14BD-2227-CA12-964B3008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II. Proč Vizigóti neměli rádi židy</a:t>
            </a:r>
            <a:endParaRPr lang="cs-CZ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009CD2-713C-8DF5-8AF8-9D1A759A7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Hypotézy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1) </a:t>
            </a:r>
            <a:r>
              <a:rPr lang="en-US" dirty="0" err="1"/>
              <a:t>Religiozní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církevní</a:t>
            </a:r>
            <a:r>
              <a:rPr lang="en-US" dirty="0"/>
              <a:t> </a:t>
            </a:r>
            <a:r>
              <a:rPr lang="en-US" dirty="0" err="1"/>
              <a:t>propagandy</a:t>
            </a:r>
            <a:r>
              <a:rPr lang="en-US" dirty="0"/>
              <a:t> – </a:t>
            </a:r>
            <a:r>
              <a:rPr lang="en-US" dirty="0" err="1"/>
              <a:t>biskupové</a:t>
            </a:r>
            <a:r>
              <a:rPr lang="en-US" dirty="0"/>
              <a:t> </a:t>
            </a:r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souhlasí</a:t>
            </a:r>
            <a:r>
              <a:rPr lang="en-US" dirty="0"/>
              <a:t> s </a:t>
            </a:r>
            <a:r>
              <a:rPr lang="en-US" dirty="0" err="1"/>
              <a:t>Augustinem</a:t>
            </a:r>
            <a:r>
              <a:rPr lang="en-US" dirty="0"/>
              <a:t> (</a:t>
            </a:r>
            <a:r>
              <a:rPr lang="en-US" dirty="0" err="1"/>
              <a:t>Židé</a:t>
            </a:r>
            <a:r>
              <a:rPr lang="en-US" dirty="0"/>
              <a:t> </a:t>
            </a:r>
            <a:r>
              <a:rPr lang="en-US" dirty="0" err="1"/>
              <a:t>nesměji</a:t>
            </a:r>
            <a:r>
              <a:rPr lang="en-US" dirty="0"/>
              <a:t> </a:t>
            </a:r>
            <a:r>
              <a:rPr lang="en-US" dirty="0" err="1"/>
              <a:t>být</a:t>
            </a:r>
            <a:r>
              <a:rPr lang="en-US" dirty="0"/>
              <a:t> </a:t>
            </a:r>
            <a:r>
              <a:rPr lang="en-US" dirty="0" err="1"/>
              <a:t>obraceni</a:t>
            </a:r>
            <a:r>
              <a:rPr lang="en-US" dirty="0"/>
              <a:t> </a:t>
            </a:r>
            <a:r>
              <a:rPr lang="en-US" dirty="0" err="1"/>
              <a:t>násilím</a:t>
            </a:r>
            <a:r>
              <a:rPr lang="en-US" dirty="0"/>
              <a:t>, </a:t>
            </a:r>
            <a:r>
              <a:rPr lang="en-US" dirty="0" err="1"/>
              <a:t>slouží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negativní</a:t>
            </a:r>
            <a:r>
              <a:rPr lang="en-US" dirty="0"/>
              <a:t> </a:t>
            </a:r>
            <a:r>
              <a:rPr lang="en-US" dirty="0" err="1"/>
              <a:t>obraz</a:t>
            </a:r>
            <a:r>
              <a:rPr lang="en-US" dirty="0"/>
              <a:t> </a:t>
            </a:r>
            <a:r>
              <a:rPr lang="en-US" dirty="0" err="1"/>
              <a:t>křesťanskému</a:t>
            </a:r>
            <a:r>
              <a:rPr lang="en-US" dirty="0"/>
              <a:t> </a:t>
            </a:r>
            <a:r>
              <a:rPr lang="en-US" dirty="0" err="1"/>
              <a:t>společenství</a:t>
            </a:r>
            <a:r>
              <a:rPr lang="en-US" dirty="0"/>
              <a:t>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↔ Isidor: </a:t>
            </a:r>
            <a:r>
              <a:rPr lang="en-US" dirty="0" err="1"/>
              <a:t>vhodní</a:t>
            </a:r>
            <a:r>
              <a:rPr lang="en-US" dirty="0"/>
              <a:t> “</a:t>
            </a:r>
            <a:r>
              <a:rPr lang="en-US" dirty="0" err="1"/>
              <a:t>jiní</a:t>
            </a:r>
            <a:r>
              <a:rPr lang="en-US" dirty="0"/>
              <a:t>”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kterým</a:t>
            </a:r>
            <a:r>
              <a:rPr lang="en-US" dirty="0"/>
              <a:t> se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křesťané</a:t>
            </a:r>
            <a:r>
              <a:rPr lang="en-US" dirty="0"/>
              <a:t> </a:t>
            </a:r>
            <a:r>
              <a:rPr lang="en-US" dirty="0" err="1"/>
              <a:t>vymezit</a:t>
            </a:r>
            <a:r>
              <a:rPr lang="en-US" dirty="0"/>
              <a:t> a </a:t>
            </a:r>
            <a:r>
              <a:rPr lang="en-US" dirty="0" err="1"/>
              <a:t>tak</a:t>
            </a:r>
            <a:r>
              <a:rPr lang="en-US" dirty="0"/>
              <a:t> se </a:t>
            </a:r>
            <a:r>
              <a:rPr lang="en-US" dirty="0" err="1"/>
              <a:t>lépe</a:t>
            </a:r>
            <a:r>
              <a:rPr lang="en-US" dirty="0"/>
              <a:t> </a:t>
            </a:r>
            <a:r>
              <a:rPr lang="en-US" dirty="0" err="1"/>
              <a:t>definovat</a:t>
            </a:r>
            <a:r>
              <a:rPr lang="en-US" dirty="0"/>
              <a:t>; </a:t>
            </a:r>
            <a:r>
              <a:rPr lang="en-US" dirty="0" err="1"/>
              <a:t>vítá</a:t>
            </a:r>
            <a:r>
              <a:rPr lang="en-US" dirty="0"/>
              <a:t> </a:t>
            </a:r>
            <a:r>
              <a:rPr lang="en-US" dirty="0" err="1"/>
              <a:t>konverze</a:t>
            </a:r>
            <a:r>
              <a:rPr lang="en-US" dirty="0"/>
              <a:t> </a:t>
            </a:r>
            <a:r>
              <a:rPr lang="en-US" dirty="0" err="1"/>
              <a:t>přesvědčováním</a:t>
            </a:r>
            <a:r>
              <a:rPr lang="en-US" dirty="0"/>
              <a:t>, </a:t>
            </a:r>
            <a:r>
              <a:rPr lang="en-US" dirty="0" err="1"/>
              <a:t>odmítá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násilné</a:t>
            </a:r>
            <a:r>
              <a:rPr lang="en-US" dirty="0"/>
              <a:t> </a:t>
            </a:r>
            <a:r>
              <a:rPr lang="en-US" dirty="0" err="1"/>
              <a:t>křty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2) </a:t>
            </a:r>
            <a:r>
              <a:rPr lang="en-US" dirty="0" err="1"/>
              <a:t>Ekonomicko-politická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Židé</a:t>
            </a:r>
            <a:r>
              <a:rPr lang="en-US" dirty="0"/>
              <a:t> </a:t>
            </a:r>
            <a:r>
              <a:rPr lang="en-US" dirty="0" err="1"/>
              <a:t>představují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z </a:t>
            </a:r>
            <a:r>
              <a:rPr lang="en-US" dirty="0" err="1"/>
              <a:t>mnoha</a:t>
            </a:r>
            <a:r>
              <a:rPr lang="en-US" dirty="0"/>
              <a:t>, </a:t>
            </a:r>
            <a:r>
              <a:rPr lang="en-US" dirty="0" err="1"/>
              <a:t>údajně</a:t>
            </a:r>
            <a:r>
              <a:rPr lang="en-US" dirty="0"/>
              <a:t> </a:t>
            </a:r>
            <a:r>
              <a:rPr lang="en-US" dirty="0" err="1"/>
              <a:t>mocných</a:t>
            </a:r>
            <a:r>
              <a:rPr lang="en-US" dirty="0"/>
              <a:t> </a:t>
            </a:r>
            <a:r>
              <a:rPr lang="en-US" dirty="0" err="1"/>
              <a:t>mocenských</a:t>
            </a:r>
            <a:r>
              <a:rPr lang="en-US" dirty="0"/>
              <a:t> </a:t>
            </a:r>
            <a:r>
              <a:rPr lang="en-US" dirty="0" err="1"/>
              <a:t>frakcí</a:t>
            </a:r>
            <a:r>
              <a:rPr lang="en-US" dirty="0"/>
              <a:t> ↔ </a:t>
            </a:r>
            <a:r>
              <a:rPr lang="en-US" dirty="0" err="1"/>
              <a:t>opatření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součástí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o </a:t>
            </a:r>
            <a:r>
              <a:rPr lang="en-US" dirty="0" err="1"/>
              <a:t>stabilitu</a:t>
            </a:r>
            <a:r>
              <a:rPr lang="en-US" dirty="0"/>
              <a:t> </a:t>
            </a:r>
            <a:r>
              <a:rPr lang="en-US" dirty="0" err="1"/>
              <a:t>vlády</a:t>
            </a:r>
            <a:r>
              <a:rPr lang="en-US" dirty="0"/>
              <a:t> a </a:t>
            </a:r>
            <a:r>
              <a:rPr lang="en-US" dirty="0" err="1"/>
              <a:t>pozemskou</a:t>
            </a:r>
            <a:r>
              <a:rPr lang="en-US" dirty="0"/>
              <a:t> </a:t>
            </a:r>
            <a:r>
              <a:rPr lang="en-US" dirty="0" err="1"/>
              <a:t>moc</a:t>
            </a:r>
            <a:endParaRPr lang="en-US" dirty="0"/>
          </a:p>
          <a:p>
            <a:pPr lvl="1"/>
            <a:r>
              <a:rPr lang="en-US" dirty="0"/>
              <a:t>3) </a:t>
            </a:r>
            <a:r>
              <a:rPr lang="en-US" dirty="0" err="1"/>
              <a:t>Identitární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Židé</a:t>
            </a:r>
            <a:r>
              <a:rPr lang="en-US" dirty="0"/>
              <a:t> </a:t>
            </a:r>
            <a:r>
              <a:rPr lang="en-US" dirty="0" err="1"/>
              <a:t>nezapadají</a:t>
            </a:r>
            <a:r>
              <a:rPr lang="en-US" dirty="0"/>
              <a:t> do </a:t>
            </a:r>
            <a:r>
              <a:rPr lang="en-US" dirty="0" err="1"/>
              <a:t>konceptu</a:t>
            </a:r>
            <a:r>
              <a:rPr lang="en-US" dirty="0"/>
              <a:t> </a:t>
            </a:r>
            <a:r>
              <a:rPr lang="en-US" dirty="0" err="1"/>
              <a:t>vizigótského</a:t>
            </a:r>
            <a:r>
              <a:rPr lang="en-US" dirty="0"/>
              <a:t> </a:t>
            </a:r>
            <a:r>
              <a:rPr lang="en-US" dirty="0" err="1"/>
              <a:t>království</a:t>
            </a:r>
            <a:r>
              <a:rPr lang="en-US" dirty="0"/>
              <a:t> pro </a:t>
            </a:r>
            <a:r>
              <a:rPr lang="en-US" dirty="0" err="1"/>
              <a:t>Vizigóty</a:t>
            </a:r>
            <a:r>
              <a:rPr lang="en-US" dirty="0"/>
              <a:t> (“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patria et gens </a:t>
            </a:r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Gothorum</a:t>
            </a:r>
            <a:r>
              <a:rPr lang="en-US" sz="1800" dirty="0">
                <a:solidFill>
                  <a:srgbClr val="000000"/>
                </a:solidFill>
              </a:rPr>
              <a:t>”)</a:t>
            </a:r>
            <a:r>
              <a:rPr lang="en-US" dirty="0"/>
              <a:t>, </a:t>
            </a:r>
            <a:r>
              <a:rPr lang="en-US" dirty="0" err="1"/>
              <a:t>což</a:t>
            </a:r>
            <a:r>
              <a:rPr lang="en-US" dirty="0"/>
              <a:t> se </a:t>
            </a:r>
            <a:r>
              <a:rPr lang="en-US" dirty="0" err="1"/>
              <a:t>stane</a:t>
            </a:r>
            <a:r>
              <a:rPr lang="en-US" dirty="0"/>
              <a:t> po </a:t>
            </a:r>
            <a:r>
              <a:rPr lang="en-US" dirty="0" err="1"/>
              <a:t>konverzi</a:t>
            </a:r>
            <a:r>
              <a:rPr lang="en-US" dirty="0"/>
              <a:t> V.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katolictví</a:t>
            </a:r>
            <a:r>
              <a:rPr lang="en-US" dirty="0"/>
              <a:t> r. 589 </a:t>
            </a:r>
            <a:r>
              <a:rPr lang="en-US" dirty="0" err="1"/>
              <a:t>eliminující</a:t>
            </a:r>
            <a:r>
              <a:rPr lang="en-US" dirty="0"/>
              <a:t> </a:t>
            </a:r>
            <a:r>
              <a:rPr lang="en-US" dirty="0" err="1"/>
              <a:t>většinu</a:t>
            </a:r>
            <a:r>
              <a:rPr lang="en-US" dirty="0"/>
              <a:t> </a:t>
            </a:r>
            <a:r>
              <a:rPr lang="en-US" dirty="0" err="1"/>
              <a:t>rozdílů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Hispanořímany</a:t>
            </a:r>
            <a:r>
              <a:rPr lang="en-US" dirty="0"/>
              <a:t> a </a:t>
            </a:r>
            <a:r>
              <a:rPr lang="en-US" dirty="0" err="1"/>
              <a:t>Vizigóty</a:t>
            </a:r>
            <a:r>
              <a:rPr lang="en-US" dirty="0"/>
              <a:t> </a:t>
            </a:r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patrnější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Isidor ze </a:t>
            </a:r>
            <a:r>
              <a:rPr lang="en-US" dirty="0" err="1"/>
              <a:t>Sevilly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snaha</a:t>
            </a:r>
            <a:r>
              <a:rPr lang="en-US" dirty="0"/>
              <a:t> </a:t>
            </a:r>
            <a:r>
              <a:rPr lang="en-US" dirty="0" err="1"/>
              <a:t>legitimizovat</a:t>
            </a:r>
            <a:r>
              <a:rPr lang="en-US" dirty="0"/>
              <a:t> </a:t>
            </a:r>
            <a:r>
              <a:rPr lang="en-US" dirty="0" err="1"/>
              <a:t>gótskou</a:t>
            </a:r>
            <a:r>
              <a:rPr lang="en-US" dirty="0"/>
              <a:t> </a:t>
            </a:r>
            <a:r>
              <a:rPr lang="en-US" dirty="0" err="1"/>
              <a:t>vládu</a:t>
            </a:r>
            <a:r>
              <a:rPr lang="en-US" dirty="0"/>
              <a:t> and </a:t>
            </a:r>
            <a:r>
              <a:rPr lang="en-US" dirty="0" err="1"/>
              <a:t>iberským</a:t>
            </a:r>
            <a:r>
              <a:rPr lang="en-US" dirty="0"/>
              <a:t> </a:t>
            </a:r>
            <a:r>
              <a:rPr lang="en-US" dirty="0" err="1"/>
              <a:t>poloostrovem</a:t>
            </a:r>
            <a:endParaRPr lang="en-US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err="1"/>
              <a:t>Gótové</a:t>
            </a:r>
            <a:r>
              <a:rPr lang="en-US" dirty="0"/>
              <a:t> = </a:t>
            </a:r>
            <a:r>
              <a:rPr lang="en-US" dirty="0" err="1"/>
              <a:t>loyajální</a:t>
            </a:r>
            <a:r>
              <a:rPr lang="en-US" dirty="0"/>
              <a:t> k </a:t>
            </a:r>
            <a:r>
              <a:rPr lang="en-US" dirty="0" err="1"/>
              <a:t>panovníkovi</a:t>
            </a:r>
            <a:r>
              <a:rPr lang="en-US" dirty="0"/>
              <a:t> a </a:t>
            </a:r>
            <a:r>
              <a:rPr lang="en-US" dirty="0" err="1"/>
              <a:t>nábožensky</a:t>
            </a:r>
            <a:r>
              <a:rPr lang="en-US" dirty="0"/>
              <a:t> </a:t>
            </a:r>
            <a:r>
              <a:rPr lang="en-US" dirty="0" err="1"/>
              <a:t>konformní</a:t>
            </a:r>
            <a:endParaRPr lang="en-US" dirty="0"/>
          </a:p>
          <a:p>
            <a:pPr marL="2800350" lvl="5" indent="-285750">
              <a:buFont typeface="Arial" panose="020B0604020202020204" pitchFamily="34" charset="0"/>
              <a:buChar char="•"/>
            </a:pPr>
            <a:r>
              <a:rPr lang="en-US" sz="1600" dirty="0"/>
              <a:t>→ </a:t>
            </a:r>
            <a:r>
              <a:rPr lang="en-US" sz="1600" dirty="0" err="1"/>
              <a:t>Nucené</a:t>
            </a:r>
            <a:r>
              <a:rPr lang="en-US" sz="1600" dirty="0"/>
              <a:t> </a:t>
            </a:r>
            <a:r>
              <a:rPr lang="en-US" sz="1600" dirty="0" err="1"/>
              <a:t>konverze</a:t>
            </a:r>
            <a:r>
              <a:rPr lang="en-US" sz="1600" dirty="0"/>
              <a:t> (a </a:t>
            </a:r>
            <a:r>
              <a:rPr lang="en-US" sz="1600" dirty="0" err="1"/>
              <a:t>podezíravost</a:t>
            </a:r>
            <a:r>
              <a:rPr lang="en-US" sz="1600" dirty="0"/>
              <a:t> </a:t>
            </a:r>
            <a:r>
              <a:rPr lang="en-US" sz="1600" dirty="0" err="1"/>
              <a:t>vůči</a:t>
            </a:r>
            <a:r>
              <a:rPr lang="en-US" sz="1600" dirty="0"/>
              <a:t> </a:t>
            </a:r>
            <a:r>
              <a:rPr lang="en-US" sz="1600" dirty="0" err="1"/>
              <a:t>konvertitům</a:t>
            </a:r>
            <a:r>
              <a:rPr lang="en-US" sz="1600" dirty="0"/>
              <a:t>), </a:t>
            </a:r>
            <a:r>
              <a:rPr lang="en-US" sz="1600" dirty="0" err="1"/>
              <a:t>útěky</a:t>
            </a:r>
            <a:r>
              <a:rPr lang="en-US" sz="1600" dirty="0"/>
              <a:t> </a:t>
            </a:r>
            <a:r>
              <a:rPr lang="en-US" sz="1600" dirty="0" err="1"/>
              <a:t>Židů</a:t>
            </a:r>
            <a:r>
              <a:rPr lang="en-US" sz="1600" dirty="0"/>
              <a:t> do </a:t>
            </a:r>
            <a:r>
              <a:rPr lang="en-US" sz="1600" dirty="0" err="1"/>
              <a:t>Galie</a:t>
            </a:r>
            <a:r>
              <a:rPr lang="en-US" sz="1600" dirty="0"/>
              <a:t> (Marius z </a:t>
            </a:r>
            <a:r>
              <a:rPr lang="en-US" sz="1600" dirty="0" err="1"/>
              <a:t>Avenches</a:t>
            </a:r>
            <a:r>
              <a:rPr lang="en-US" sz="1600" dirty="0"/>
              <a:t>, Chronicle, col. 801)</a:t>
            </a:r>
          </a:p>
        </p:txBody>
      </p:sp>
    </p:spTree>
    <p:extLst>
      <p:ext uri="{BB962C8B-B14F-4D97-AF65-F5344CB8AC3E}">
        <p14:creationId xmlns:p14="http://schemas.microsoft.com/office/powerpoint/2010/main" val="140771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4013616" y="3412981"/>
            <a:ext cx="7453222" cy="993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hteck 2"/>
          <p:cNvSpPr/>
          <p:nvPr/>
        </p:nvSpPr>
        <p:spPr>
          <a:xfrm>
            <a:off x="301385" y="4025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Věčný nepřítel</a:t>
            </a:r>
          </a:p>
          <a:p>
            <a:r>
              <a:rPr lang="cs-CZ" b="1" dirty="0">
                <a:solidFill>
                  <a:srgbClr val="C00000"/>
                </a:solidFill>
                <a:latin typeface="+mn-lt"/>
              </a:rPr>
              <a:t>     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01385" y="782506"/>
            <a:ext cx="9815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  <a:latin typeface="+mj-lt"/>
              </a:rPr>
              <a:t>Protižidovská propaganda ve středověku  </a:t>
            </a:r>
          </a:p>
          <a:p>
            <a:endParaRPr lang="cs-CZ" sz="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82269" y="5427069"/>
            <a:ext cx="2800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Židovské lázně (</a:t>
            </a:r>
            <a:r>
              <a:rPr lang="cs-CZ" sz="1200" b="1" dirty="0" err="1">
                <a:latin typeface="+mn-lt"/>
              </a:rPr>
              <a:t>Mikwe</a:t>
            </a:r>
            <a:r>
              <a:rPr lang="cs-CZ" sz="1200" b="1" dirty="0">
                <a:latin typeface="+mn-lt"/>
              </a:rPr>
              <a:t>) ve </a:t>
            </a:r>
            <a:r>
              <a:rPr lang="cs-CZ" sz="1200" b="1" dirty="0" err="1">
                <a:latin typeface="+mn-lt"/>
              </a:rPr>
              <a:t>Spíru</a:t>
            </a:r>
            <a:r>
              <a:rPr lang="cs-CZ" sz="1200" b="1" dirty="0">
                <a:latin typeface="+mn-lt"/>
              </a:rPr>
              <a:t> </a:t>
            </a:r>
          </a:p>
          <a:p>
            <a:r>
              <a:rPr lang="cs-CZ" sz="1200" dirty="0">
                <a:latin typeface="+mn-lt"/>
              </a:rPr>
              <a:t>Ca. 10 – 12. stol.</a:t>
            </a:r>
          </a:p>
        </p:txBody>
      </p:sp>
      <p:sp>
        <p:nvSpPr>
          <p:cNvPr id="22" name="Rechteck 2"/>
          <p:cNvSpPr/>
          <p:nvPr/>
        </p:nvSpPr>
        <p:spPr>
          <a:xfrm>
            <a:off x="4082628" y="1809222"/>
            <a:ext cx="688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I. Vytváření věčného nepřítele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j-lt"/>
              </a:rPr>
              <a:t>Kořeny evropského antisemitismu</a:t>
            </a:r>
          </a:p>
        </p:txBody>
      </p:sp>
      <p:sp>
        <p:nvSpPr>
          <p:cNvPr id="23" name="Rechteck 2"/>
          <p:cNvSpPr/>
          <p:nvPr/>
        </p:nvSpPr>
        <p:spPr>
          <a:xfrm>
            <a:off x="4082628" y="267431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II. Proč Vizigóti neměli rádi židy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 Zrod antisemitismu</a:t>
            </a:r>
            <a:r>
              <a:rPr lang="cs-CZ" sz="1800" b="1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12" name="Rechteck 2"/>
          <p:cNvSpPr/>
          <p:nvPr/>
        </p:nvSpPr>
        <p:spPr>
          <a:xfrm>
            <a:off x="4082628" y="3487892"/>
            <a:ext cx="7735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E62C79-9884-829A-0710-8E0D617F564B}"/>
              </a:ext>
            </a:extLst>
          </p:cNvPr>
          <p:cNvSpPr/>
          <p:nvPr/>
        </p:nvSpPr>
        <p:spPr>
          <a:xfrm>
            <a:off x="4082628" y="4352987"/>
            <a:ext cx="7010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IV. Ekonomizace a legalizace antisemitismu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Pozdní středověk: Morové pogromy 1348, Vídeňská </a:t>
            </a:r>
            <a:r>
              <a:rPr lang="cs-CZ" sz="1800" b="1" dirty="0" err="1">
                <a:solidFill>
                  <a:srgbClr val="0070C0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0070C0"/>
                </a:solidFill>
                <a:latin typeface="+mn-lt"/>
              </a:rPr>
              <a:t>, Šimon z Tridentu (1475)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9" y="1233593"/>
            <a:ext cx="3397247" cy="41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2"/>
          <p:cNvSpPr/>
          <p:nvPr/>
        </p:nvSpPr>
        <p:spPr>
          <a:xfrm>
            <a:off x="269752" y="71832"/>
            <a:ext cx="7735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-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Gezerot</a:t>
            </a:r>
            <a:r>
              <a:rPr lang="cs-CZ" b="1" i="1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Tatnu</a:t>
            </a:r>
            <a:r>
              <a:rPr lang="cs-CZ" b="1" dirty="0">
                <a:solidFill>
                  <a:srgbClr val="0000DC"/>
                </a:solidFill>
                <a:latin typeface="+mj-lt"/>
              </a:rPr>
              <a:t>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6" name="Rechteck 3"/>
          <p:cNvSpPr/>
          <p:nvPr/>
        </p:nvSpPr>
        <p:spPr>
          <a:xfrm>
            <a:off x="0" y="810496"/>
            <a:ext cx="12191999" cy="156966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  <a:latin typeface="Arial "/>
              </a:rPr>
              <a:t>1066: první regionální pogrom v Evropě </a:t>
            </a:r>
            <a:r>
              <a:rPr lang="cs-CZ" sz="1600" dirty="0">
                <a:latin typeface="Arial "/>
              </a:rPr>
              <a:t>(vyvraždění židů ve španělské </a:t>
            </a:r>
            <a:r>
              <a:rPr lang="cs-CZ" sz="1600" dirty="0" err="1">
                <a:latin typeface="Arial "/>
              </a:rPr>
              <a:t>Granádě</a:t>
            </a:r>
            <a:r>
              <a:rPr lang="cs-CZ" sz="1600" dirty="0">
                <a:latin typeface="Arial "/>
              </a:rPr>
              <a:t>) muslimskými </a:t>
            </a:r>
            <a:r>
              <a:rPr lang="cs-CZ" sz="1600" dirty="0" err="1">
                <a:latin typeface="Arial "/>
              </a:rPr>
              <a:t>Ziridy</a:t>
            </a:r>
            <a:r>
              <a:rPr lang="cs-CZ" sz="1600" dirty="0">
                <a:latin typeface="Arial "/>
              </a:rPr>
              <a:t>, později (1090) dojde k jeho zopakování pod vládou </a:t>
            </a:r>
            <a:r>
              <a:rPr lang="cs-CZ" sz="1600" dirty="0" err="1">
                <a:latin typeface="Arial "/>
              </a:rPr>
              <a:t>Almorávídů</a:t>
            </a:r>
            <a:r>
              <a:rPr lang="cs-CZ" sz="1600" dirty="0">
                <a:latin typeface="Arial "/>
              </a:rPr>
              <a:t> </a:t>
            </a:r>
            <a:r>
              <a:rPr lang="cs-CZ" sz="1600" dirty="0">
                <a:highlight>
                  <a:srgbClr val="FFFF00"/>
                </a:highlight>
                <a:latin typeface="Arial "/>
              </a:rPr>
              <a:t>= konec takzvaného ‚židovského zlatého věku‘ v Evropě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  <a:latin typeface="Arial "/>
              </a:rPr>
              <a:t>První křížová výprava vede k rozsáhlým pogromům v Porýní, </a:t>
            </a:r>
            <a:r>
              <a:rPr lang="cs-CZ" sz="1600" dirty="0">
                <a:latin typeface="Arial "/>
              </a:rPr>
              <a:t>kde vznikly bohaté židovské komunity.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"/>
              </a:rPr>
              <a:t>Zahájení pogromů: na jaře roku 1096 sem vtrhne, lidová křížová výprava, která vznikla kolem Petra Eremita (Poustevníka); účastníci se rozhodnou zacházet s židy podobně jako z muslimy a vyhnat je před tím, než potáhnou do Palestiny.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  <a:latin typeface="Arial "/>
              </a:rPr>
              <a:t>Hlavní motivace je však finanční: první masakry se odehrávají ve Francouzském Rouenu v roce 1095</a:t>
            </a:r>
          </a:p>
        </p:txBody>
      </p:sp>
      <p:sp>
        <p:nvSpPr>
          <p:cNvPr id="7" name="Rechteck 3"/>
          <p:cNvSpPr/>
          <p:nvPr/>
        </p:nvSpPr>
        <p:spPr>
          <a:xfrm>
            <a:off x="1" y="2451310"/>
            <a:ext cx="12191999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Arial "/>
              </a:rPr>
              <a:t>Němečtí </a:t>
            </a:r>
            <a:r>
              <a:rPr lang="cs-CZ" sz="1600" dirty="0" err="1">
                <a:latin typeface="Arial "/>
              </a:rPr>
              <a:t>učastníci</a:t>
            </a:r>
            <a:r>
              <a:rPr lang="cs-CZ" sz="1600" dirty="0">
                <a:latin typeface="Arial "/>
              </a:rPr>
              <a:t> lidové křížové výpravy se na výzvu Petra Poustevníka vydávají proti Židům. </a:t>
            </a:r>
            <a:r>
              <a:rPr lang="cs-CZ" sz="1600" dirty="0">
                <a:highlight>
                  <a:srgbClr val="FFFF00"/>
                </a:highlight>
                <a:latin typeface="Arial "/>
              </a:rPr>
              <a:t>Vedou je kněží </a:t>
            </a:r>
            <a:r>
              <a:rPr lang="cs-CZ" sz="1600" b="1" dirty="0" err="1">
                <a:highlight>
                  <a:srgbClr val="FFFF00"/>
                </a:highlight>
                <a:latin typeface="Arial "/>
              </a:rPr>
              <a:t>Volkmar</a:t>
            </a:r>
            <a:r>
              <a:rPr lang="cs-CZ" sz="1600" dirty="0">
                <a:highlight>
                  <a:srgbClr val="FFFF00"/>
                </a:highlight>
                <a:latin typeface="Arial "/>
              </a:rPr>
              <a:t> a </a:t>
            </a:r>
            <a:r>
              <a:rPr lang="cs-CZ" sz="1600" b="1" dirty="0" err="1">
                <a:highlight>
                  <a:srgbClr val="FFFF00"/>
                </a:highlight>
                <a:latin typeface="Arial "/>
              </a:rPr>
              <a:t>Gottschalk</a:t>
            </a:r>
            <a:r>
              <a:rPr lang="cs-CZ" sz="1600" dirty="0">
                <a:highlight>
                  <a:srgbClr val="FFFF00"/>
                </a:highlight>
                <a:latin typeface="Arial "/>
              </a:rPr>
              <a:t>, kteří na  začátku roku 1096 útočí na Židy v Řeznu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  <a:latin typeface="Arial "/>
              </a:rPr>
              <a:t>Hromada vojska pod vedením hraběte </a:t>
            </a:r>
            <a:r>
              <a:rPr lang="cs-CZ" sz="1600" dirty="0" err="1">
                <a:highlight>
                  <a:srgbClr val="FFFF00"/>
                </a:highlight>
                <a:latin typeface="Arial "/>
              </a:rPr>
              <a:t>Emicha</a:t>
            </a:r>
            <a:r>
              <a:rPr lang="cs-CZ" sz="1600" dirty="0">
                <a:highlight>
                  <a:srgbClr val="FFFF00"/>
                </a:highlight>
                <a:latin typeface="Arial "/>
              </a:rPr>
              <a:t>: </a:t>
            </a:r>
            <a:r>
              <a:rPr lang="cs-CZ" sz="1600" dirty="0">
                <a:latin typeface="Arial "/>
              </a:rPr>
              <a:t>skupina přibližně 10 000 mužů, žen a dětí z Porýní, východní Francie, Lotrinska, Flander a Anglie táhne na jaře 1096 údolím Rýna, po Mohanu až k Dunaji:</a:t>
            </a:r>
          </a:p>
        </p:txBody>
      </p:sp>
      <p:sp>
        <p:nvSpPr>
          <p:cNvPr id="9" name="Rechteck 3"/>
          <p:cNvSpPr/>
          <p:nvPr/>
        </p:nvSpPr>
        <p:spPr>
          <a:xfrm>
            <a:off x="5667375" y="3673256"/>
            <a:ext cx="6444111" cy="175432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rgbClr val="FFFF00"/>
                </a:solidFill>
                <a:latin typeface="Arial "/>
              </a:rPr>
              <a:t>Worms</a:t>
            </a:r>
            <a:r>
              <a:rPr lang="cs-CZ" sz="1800" b="1" dirty="0">
                <a:solidFill>
                  <a:srgbClr val="FFFF00"/>
                </a:solidFill>
                <a:latin typeface="Arial "/>
              </a:rPr>
              <a:t>: </a:t>
            </a:r>
            <a:r>
              <a:rPr lang="cs-CZ" sz="1800" dirty="0">
                <a:solidFill>
                  <a:schemeClr val="bg1"/>
                </a:solidFill>
                <a:latin typeface="Arial "/>
              </a:rPr>
              <a:t>Ozbrojenci vtrhnou do židovských domů ve </a:t>
            </a:r>
            <a:r>
              <a:rPr lang="cs-CZ" sz="1800" dirty="0" err="1">
                <a:solidFill>
                  <a:schemeClr val="bg1"/>
                </a:solidFill>
                <a:latin typeface="Arial "/>
              </a:rPr>
              <a:t>Wormsu</a:t>
            </a:r>
            <a:r>
              <a:rPr lang="cs-CZ" sz="1800" dirty="0">
                <a:solidFill>
                  <a:schemeClr val="bg1"/>
                </a:solidFill>
                <a:latin typeface="Arial "/>
              </a:rPr>
              <a:t>. </a:t>
            </a:r>
            <a:r>
              <a:rPr lang="cs-CZ" sz="1800" b="1" dirty="0">
                <a:solidFill>
                  <a:schemeClr val="bg1"/>
                </a:solidFill>
                <a:latin typeface="Arial "/>
              </a:rPr>
              <a:t>Židé, kteří se schovali na biskupském dvoře, byli napadeni a zabiti rozzuřeným davem</a:t>
            </a:r>
            <a:r>
              <a:rPr lang="cs-CZ" sz="1800" dirty="0">
                <a:solidFill>
                  <a:schemeClr val="bg1"/>
                </a:solidFill>
                <a:latin typeface="Arial "/>
              </a:rPr>
              <a:t>, pokud se odmítli nechat se pokřtít. Rabování prováděli jak křižáci, tak obyvatelé </a:t>
            </a:r>
            <a:r>
              <a:rPr lang="cs-CZ" sz="1800" dirty="0" err="1">
                <a:solidFill>
                  <a:schemeClr val="bg1"/>
                </a:solidFill>
                <a:latin typeface="Arial "/>
              </a:rPr>
              <a:t>Wormsu</a:t>
            </a:r>
            <a:r>
              <a:rPr lang="cs-CZ" sz="1800" dirty="0">
                <a:solidFill>
                  <a:schemeClr val="bg1"/>
                </a:solidFill>
                <a:latin typeface="Arial "/>
              </a:rPr>
              <a:t>. </a:t>
            </a:r>
            <a:r>
              <a:rPr lang="cs-CZ" sz="1800" b="1" dirty="0">
                <a:solidFill>
                  <a:srgbClr val="F01928"/>
                </a:solidFill>
                <a:highlight>
                  <a:srgbClr val="FFFF00"/>
                </a:highlight>
                <a:latin typeface="Arial "/>
              </a:rPr>
              <a:t>Ve </a:t>
            </a:r>
            <a:r>
              <a:rPr lang="cs-CZ" sz="1800" b="1" dirty="0" err="1">
                <a:solidFill>
                  <a:srgbClr val="F01928"/>
                </a:solidFill>
                <a:highlight>
                  <a:srgbClr val="FFFF00"/>
                </a:highlight>
                <a:latin typeface="Arial "/>
              </a:rPr>
              <a:t>Wormsu</a:t>
            </a:r>
            <a:r>
              <a:rPr lang="cs-CZ" sz="1800" b="1" dirty="0">
                <a:solidFill>
                  <a:srgbClr val="F01928"/>
                </a:solidFill>
                <a:highlight>
                  <a:srgbClr val="FFFF00"/>
                </a:highlight>
                <a:latin typeface="Arial "/>
              </a:rPr>
              <a:t> bylo zabito 400 až 800 Židů</a:t>
            </a:r>
            <a:r>
              <a:rPr lang="cs-CZ" sz="1800" b="1" dirty="0">
                <a:solidFill>
                  <a:srgbClr val="F01928"/>
                </a:solidFill>
                <a:latin typeface="Arial "/>
              </a:rPr>
              <a:t> </a:t>
            </a:r>
            <a:r>
              <a:rPr lang="cs-CZ" sz="1800" dirty="0">
                <a:solidFill>
                  <a:schemeClr val="bg1"/>
                </a:solidFill>
                <a:latin typeface="Arial "/>
              </a:rPr>
              <a:t>(došlo i k četným sebevraždám)</a:t>
            </a:r>
          </a:p>
        </p:txBody>
      </p:sp>
      <p:sp>
        <p:nvSpPr>
          <p:cNvPr id="10" name="Rechteck 3"/>
          <p:cNvSpPr/>
          <p:nvPr/>
        </p:nvSpPr>
        <p:spPr>
          <a:xfrm>
            <a:off x="269752" y="3673256"/>
            <a:ext cx="5302373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Arial "/>
              </a:rPr>
              <a:t>Š</a:t>
            </a:r>
            <a:r>
              <a:rPr lang="cs-CZ" sz="1800" b="1" dirty="0" err="1">
                <a:solidFill>
                  <a:srgbClr val="FF0000"/>
                </a:solidFill>
                <a:latin typeface="Arial "/>
              </a:rPr>
              <a:t>pír</a:t>
            </a:r>
            <a:r>
              <a:rPr lang="cs-CZ" sz="1800" b="1" dirty="0">
                <a:solidFill>
                  <a:srgbClr val="FF0000"/>
                </a:solidFill>
                <a:latin typeface="Arial "/>
              </a:rPr>
              <a:t> (</a:t>
            </a:r>
            <a:r>
              <a:rPr lang="cs-CZ" sz="1800" b="1" dirty="0" err="1">
                <a:solidFill>
                  <a:srgbClr val="FF0000"/>
                </a:solidFill>
                <a:latin typeface="Arial "/>
              </a:rPr>
              <a:t>Speyer</a:t>
            </a:r>
            <a:r>
              <a:rPr lang="cs-CZ" sz="1800" b="1" dirty="0">
                <a:solidFill>
                  <a:srgbClr val="FF0000"/>
                </a:solidFill>
                <a:latin typeface="Arial "/>
              </a:rPr>
              <a:t>): </a:t>
            </a:r>
            <a:r>
              <a:rPr lang="cs-CZ" sz="1800" dirty="0">
                <a:latin typeface="Arial "/>
              </a:rPr>
              <a:t>Jan I., </a:t>
            </a:r>
            <a:r>
              <a:rPr lang="cs-CZ" sz="1800" dirty="0" err="1">
                <a:latin typeface="Arial "/>
              </a:rPr>
              <a:t>Spírský</a:t>
            </a:r>
            <a:r>
              <a:rPr lang="cs-CZ" sz="1800" dirty="0">
                <a:latin typeface="Arial "/>
              </a:rPr>
              <a:t> biskup, </a:t>
            </a:r>
            <a:r>
              <a:rPr lang="cs-CZ" sz="1800" b="1" dirty="0">
                <a:highlight>
                  <a:srgbClr val="FFFF00"/>
                </a:highlight>
                <a:latin typeface="Arial "/>
              </a:rPr>
              <a:t>nařizuje obranu židovských obcí po útocích, při nichž zemře 11 Židů</a:t>
            </a:r>
            <a:r>
              <a:rPr lang="cs-CZ" sz="1800" dirty="0">
                <a:highlight>
                  <a:srgbClr val="FFFF00"/>
                </a:highlight>
                <a:latin typeface="Arial "/>
              </a:rPr>
              <a:t>.</a:t>
            </a:r>
            <a:r>
              <a:rPr lang="cs-CZ" sz="1800" dirty="0">
                <a:latin typeface="Arial "/>
              </a:rPr>
              <a:t> Biskup poskytl Židům ochranu na opevněném biskupském dvoře uprostřed města</a:t>
            </a:r>
          </a:p>
        </p:txBody>
      </p:sp>
      <p:sp>
        <p:nvSpPr>
          <p:cNvPr id="11" name="Rechteck 3"/>
          <p:cNvSpPr/>
          <p:nvPr/>
        </p:nvSpPr>
        <p:spPr>
          <a:xfrm>
            <a:off x="269752" y="5494672"/>
            <a:ext cx="11841734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FF0000"/>
                </a:solidFill>
                <a:latin typeface="Arial "/>
              </a:rPr>
              <a:t>Mohuč (</a:t>
            </a:r>
            <a:r>
              <a:rPr lang="cs-CZ" sz="1800" b="1" dirty="0" err="1">
                <a:solidFill>
                  <a:srgbClr val="FF0000"/>
                </a:solidFill>
                <a:latin typeface="Arial "/>
              </a:rPr>
              <a:t>Mainz</a:t>
            </a:r>
            <a:r>
              <a:rPr lang="cs-CZ" sz="1800" b="1" dirty="0">
                <a:solidFill>
                  <a:srgbClr val="FF0000"/>
                </a:solidFill>
                <a:latin typeface="Arial "/>
              </a:rPr>
              <a:t>): </a:t>
            </a:r>
            <a:r>
              <a:rPr lang="cs-CZ" sz="1800" dirty="0" err="1">
                <a:solidFill>
                  <a:schemeClr val="bg1"/>
                </a:solidFill>
                <a:latin typeface="Arial "/>
              </a:rPr>
              <a:t>Emichovy</a:t>
            </a:r>
            <a:r>
              <a:rPr lang="cs-CZ" sz="1800" dirty="0">
                <a:solidFill>
                  <a:schemeClr val="bg1"/>
                </a:solidFill>
                <a:latin typeface="Arial "/>
              </a:rPr>
              <a:t> oddíly se dostavují k městským hradbám, vstupují do města a začínají neprodleně vraždit Židy: Židovská  má k dispozici zbraně, obyvatelstvo města ale projevuje solidaritu s křižáky; </a:t>
            </a:r>
            <a:r>
              <a:rPr lang="cs-CZ" sz="1800" b="1" dirty="0">
                <a:solidFill>
                  <a:schemeClr val="bg1"/>
                </a:solidFill>
                <a:latin typeface="Arial "/>
              </a:rPr>
              <a:t>pomoc arcibiskupa </a:t>
            </a:r>
            <a:r>
              <a:rPr lang="cs-CZ" sz="1800" b="1" dirty="0" err="1">
                <a:solidFill>
                  <a:schemeClr val="bg1"/>
                </a:solidFill>
                <a:latin typeface="Arial "/>
              </a:rPr>
              <a:t>Rutharda</a:t>
            </a:r>
            <a:r>
              <a:rPr lang="cs-CZ" sz="1800" dirty="0">
                <a:solidFill>
                  <a:schemeClr val="bg1"/>
                </a:solidFill>
                <a:latin typeface="Arial "/>
              </a:rPr>
              <a:t> Židům selhává; </a:t>
            </a: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  <a:latin typeface="Arial "/>
              </a:rPr>
              <a:t>Židé jsou povražděni na biskupském dvoře, židovská obec je téměř vyhlazena (prameny mluví o 600 až 1200 mrtvých)</a:t>
            </a:r>
          </a:p>
        </p:txBody>
      </p:sp>
    </p:spTree>
    <p:extLst>
      <p:ext uri="{BB962C8B-B14F-4D97-AF65-F5344CB8AC3E}">
        <p14:creationId xmlns:p14="http://schemas.microsoft.com/office/powerpoint/2010/main" val="90391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323826" y="3495749"/>
            <a:ext cx="4597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Smrt nebo křest - </a:t>
            </a:r>
            <a:r>
              <a:rPr lang="cs-CZ" sz="1200" dirty="0">
                <a:latin typeface="+mn-lt"/>
              </a:rPr>
              <a:t>vyobrazení židovského pogromu, 19. století</a:t>
            </a:r>
          </a:p>
        </p:txBody>
      </p:sp>
      <p:sp>
        <p:nvSpPr>
          <p:cNvPr id="9" name="Rechteck 2"/>
          <p:cNvSpPr/>
          <p:nvPr/>
        </p:nvSpPr>
        <p:spPr>
          <a:xfrm>
            <a:off x="269752" y="71832"/>
            <a:ext cx="7735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-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Gezerot</a:t>
            </a:r>
            <a:r>
              <a:rPr lang="cs-CZ" b="1" i="1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Tatnu</a:t>
            </a:r>
            <a:r>
              <a:rPr lang="cs-CZ" b="1" dirty="0">
                <a:solidFill>
                  <a:srgbClr val="0000DC"/>
                </a:solidFill>
                <a:latin typeface="+mj-lt"/>
              </a:rPr>
              <a:t>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10" name="Rechteck 3"/>
          <p:cNvSpPr/>
          <p:nvPr/>
        </p:nvSpPr>
        <p:spPr>
          <a:xfrm>
            <a:off x="0" y="810496"/>
            <a:ext cx="7323826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Dynamika pronásledování ve městech </a:t>
            </a:r>
          </a:p>
          <a:p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    (čtyřstupňový model podle Friedricha </a:t>
            </a:r>
            <a:r>
              <a:rPr lang="cs-CZ" sz="1600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Lottera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)</a:t>
            </a:r>
            <a:endParaRPr lang="cs-CZ" sz="1600" dirty="0">
              <a:latin typeface="Arial "/>
            </a:endParaRPr>
          </a:p>
        </p:txBody>
      </p:sp>
      <p:sp>
        <p:nvSpPr>
          <p:cNvPr id="12" name="Rechteck 3"/>
          <p:cNvSpPr/>
          <p:nvPr/>
        </p:nvSpPr>
        <p:spPr>
          <a:xfrm>
            <a:off x="0" y="1541228"/>
            <a:ext cx="7228114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Fáze 1 (ochrana):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 "/>
              </a:rPr>
              <a:t>Ochranu před křižáckou lůzou mohly zajišťovat městské institute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, většinou biskup (ve </a:t>
            </a:r>
            <a:r>
              <a:rPr lang="cs-CZ" sz="1600" dirty="0" err="1">
                <a:solidFill>
                  <a:schemeClr val="accent1">
                    <a:lumMod val="50000"/>
                  </a:schemeClr>
                </a:solidFill>
                <a:latin typeface="Arial "/>
              </a:rPr>
              <a:t>Spíru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Fáze 2 (podmíněný nucený křest):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 "/>
              </a:rPr>
              <a:t>"Podmíněný nucený křest" dospělých Židů, kteří museli dát ústní souhlas, prováděli duchovní z řad křižáků.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Pokud Židé křest odmítli, byli zabiti a jejich děti byly předány křesťanským pěstounům nebo poslány do kláštera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Fáze 3 (sebevraždy):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 "/>
              </a:rPr>
              <a:t>Židé reagovali na hrozbu vyvraždění a podmíněného nuceného křtu tím, že sami vyvraždili své rodiny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Fáze 4 (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Nucený křest):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 "/>
              </a:rPr>
              <a:t>není nutný ústní souhlas Židů pro provedení křestního rituálu; je organizován městskými institucemi které se bojí reakcí křižáckých mas a sebevražd Židů</a:t>
            </a:r>
            <a:endParaRPr lang="cs-CZ" sz="1600" dirty="0">
              <a:highlight>
                <a:srgbClr val="FFFF00"/>
              </a:highlight>
              <a:latin typeface="Arial "/>
            </a:endParaRPr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66" y="0"/>
            <a:ext cx="5083834" cy="3451446"/>
          </a:xfrm>
          <a:prstGeom prst="rect">
            <a:avLst/>
          </a:prstGeom>
        </p:spPr>
      </p:pic>
      <p:sp>
        <p:nvSpPr>
          <p:cNvPr id="14" name="Rechteck 3"/>
          <p:cNvSpPr/>
          <p:nvPr/>
        </p:nvSpPr>
        <p:spPr>
          <a:xfrm>
            <a:off x="356017" y="4378731"/>
            <a:ext cx="276674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00"/>
                </a:solidFill>
                <a:latin typeface="Arial "/>
              </a:rPr>
              <a:t>Přímé následky pogromů</a:t>
            </a:r>
            <a:r>
              <a:rPr lang="cs-CZ" sz="1600" dirty="0">
                <a:solidFill>
                  <a:srgbClr val="FFFF00"/>
                </a:solidFill>
                <a:latin typeface="Arial "/>
              </a:rPr>
              <a:t>:</a:t>
            </a:r>
          </a:p>
        </p:txBody>
      </p:sp>
      <p:sp>
        <p:nvSpPr>
          <p:cNvPr id="15" name="Rechteck 3"/>
          <p:cNvSpPr/>
          <p:nvPr/>
        </p:nvSpPr>
        <p:spPr>
          <a:xfrm>
            <a:off x="209367" y="4717285"/>
            <a:ext cx="1192224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Pronásledování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 "/>
              </a:rPr>
              <a:t>v roce 1096 zásadní zlom v dosavadním židovsko-křesťanském soužití v Porýní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, ničivé důsledky pro židovsko-křesťanské vztahy v následujících staletích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01928"/>
                </a:solidFill>
                <a:highlight>
                  <a:srgbClr val="FFFF00"/>
                </a:highlight>
                <a:latin typeface="Arial "/>
              </a:rPr>
              <a:t>Nedůvěra mezi náboženskými komunitami spočívá v křesťanské interpretaci židovských reakcí na nucený křest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 "/>
              </a:rPr>
              <a:t>: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Židé věřili, že jim Bůh oplatí násilí, které na nich bylo spácháno (židovské prameny: Jatka - rituální obětování vlastních dětí, které mělo vyprovokovat Boží zásah)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01928"/>
                </a:solidFill>
                <a:latin typeface="Arial "/>
              </a:rPr>
              <a:t>Část porýnských Židů utíká na východ, tj. hlavně do Polska,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kde jim král nabídne ochranu a možnost realizace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 "/>
              </a:rPr>
              <a:t>Vznik protikřesťanských </a:t>
            </a:r>
            <a:r>
              <a:rPr lang="cs-CZ" sz="1600" b="1" dirty="0">
                <a:solidFill>
                  <a:srgbClr val="F01928"/>
                </a:solidFill>
                <a:highlight>
                  <a:srgbClr val="FFFF00"/>
                </a:highlight>
                <a:latin typeface="Arial "/>
              </a:rPr>
              <a:t>motivů v Židovských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 "/>
              </a:rPr>
              <a:t>kronikách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 "/>
              </a:rPr>
              <a:t>: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Ježíš se stává např. "oběšeným bastardem", církev je "domem nečistoty"</a:t>
            </a:r>
            <a:endParaRPr lang="cs-CZ" sz="16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419684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"/>
          <p:cNvSpPr/>
          <p:nvPr/>
        </p:nvSpPr>
        <p:spPr>
          <a:xfrm>
            <a:off x="269752" y="71832"/>
            <a:ext cx="7735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-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Gezerot</a:t>
            </a:r>
            <a:r>
              <a:rPr lang="cs-CZ" b="1" i="1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Tatnu</a:t>
            </a:r>
            <a:r>
              <a:rPr lang="cs-CZ" b="1" dirty="0">
                <a:solidFill>
                  <a:srgbClr val="0000DC"/>
                </a:solidFill>
                <a:latin typeface="+mj-lt"/>
              </a:rPr>
              <a:t>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10" name="Rechteck 3"/>
          <p:cNvSpPr/>
          <p:nvPr/>
        </p:nvSpPr>
        <p:spPr>
          <a:xfrm>
            <a:off x="180975" y="871307"/>
            <a:ext cx="660082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err="1">
                <a:solidFill>
                  <a:srgbClr val="FFFFCC"/>
                </a:solidFill>
                <a:latin typeface="+mn-lt"/>
              </a:rPr>
              <a:t>Soloman</a:t>
            </a:r>
            <a:r>
              <a:rPr lang="cs-CZ" sz="1800" b="1" dirty="0">
                <a:solidFill>
                  <a:srgbClr val="FFFFCC"/>
                </a:solidFill>
                <a:latin typeface="+mn-lt"/>
              </a:rPr>
              <a:t> bar Samson</a:t>
            </a:r>
          </a:p>
          <a:p>
            <a:r>
              <a:rPr lang="cs-CZ" sz="1800" b="1" dirty="0">
                <a:solidFill>
                  <a:srgbClr val="FFFFCC"/>
                </a:solidFill>
                <a:latin typeface="+mj-lt"/>
              </a:rPr>
              <a:t>Křižáci v Mohuči, 27. května 1096</a:t>
            </a:r>
          </a:p>
        </p:txBody>
      </p:sp>
      <p:sp>
        <p:nvSpPr>
          <p:cNvPr id="11" name="Rechteck 3"/>
          <p:cNvSpPr/>
          <p:nvPr/>
        </p:nvSpPr>
        <p:spPr>
          <a:xfrm>
            <a:off x="269752" y="1647185"/>
            <a:ext cx="11579348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i="1" dirty="0">
                <a:latin typeface="Arial "/>
              </a:rPr>
              <a:t>Bylo to třetího dne měsíce </a:t>
            </a:r>
            <a:r>
              <a:rPr lang="cs-CZ" sz="1600" i="1" dirty="0" err="1">
                <a:latin typeface="Arial "/>
              </a:rPr>
              <a:t>Siwan</a:t>
            </a:r>
            <a:r>
              <a:rPr lang="cs-CZ" sz="1600" i="1" dirty="0">
                <a:latin typeface="Arial "/>
              </a:rPr>
              <a:t>.... v poledne [úterý 73. května], když </a:t>
            </a:r>
            <a:r>
              <a:rPr lang="cs-CZ" sz="1600" i="1" dirty="0" err="1">
                <a:latin typeface="Arial "/>
              </a:rPr>
              <a:t>Emicho</a:t>
            </a:r>
            <a:r>
              <a:rPr lang="cs-CZ" sz="1600" i="1" dirty="0">
                <a:latin typeface="Arial "/>
              </a:rPr>
              <a:t> zlý nepřítel Židů, přitáhl s celým svým vojskem k městské bráně a občané mu ji otevřeli. </a:t>
            </a:r>
            <a:r>
              <a:rPr lang="cs-CZ" sz="1600" i="1" dirty="0" err="1">
                <a:latin typeface="Arial "/>
              </a:rPr>
              <a:t>Emicho</a:t>
            </a:r>
            <a:r>
              <a:rPr lang="cs-CZ" sz="1600" i="1" dirty="0">
                <a:latin typeface="Arial "/>
              </a:rPr>
              <a:t>, německý šlechtic, vedl skupinu loupeživých německých a francouzských křižáků. l tehdy si nepřátelé Pána řekli: </a:t>
            </a:r>
            <a:r>
              <a:rPr lang="cs-CZ" sz="1600" b="1" i="1" dirty="0">
                <a:solidFill>
                  <a:srgbClr val="FF0000"/>
                </a:solidFill>
                <a:latin typeface="Arial "/>
              </a:rPr>
              <a:t>"Hle! Otevřeli nám bránu. Nyní pomstíme krev 'oběšeného' [Ježíše].</a:t>
            </a:r>
          </a:p>
          <a:p>
            <a:r>
              <a:rPr lang="cs-CZ" sz="1600" i="1" dirty="0">
                <a:latin typeface="Arial "/>
              </a:rPr>
              <a:t>"Děti svaté smlouvy, které tam byly, mučedníci, kteří se báli Nejvyššího, přestože viděli velký zástup, armádu početnou jako písek na břehu moře, stále lpěli na svém Stvořiteli. </a:t>
            </a:r>
            <a:r>
              <a:rPr lang="cs-CZ" sz="1600" b="1" i="1" dirty="0">
                <a:solidFill>
                  <a:srgbClr val="FF0000"/>
                </a:solidFill>
                <a:latin typeface="Arial "/>
              </a:rPr>
              <a:t>Mladí i staří si pak oblékli zbroj a přepásali zbraně a v jejich čele stál rabi </a:t>
            </a:r>
            <a:r>
              <a:rPr lang="cs-CZ" sz="1600" b="1" i="1" dirty="0" err="1">
                <a:solidFill>
                  <a:srgbClr val="FF0000"/>
                </a:solidFill>
                <a:latin typeface="Arial "/>
              </a:rPr>
              <a:t>Kalonymus</a:t>
            </a:r>
            <a:r>
              <a:rPr lang="cs-CZ" sz="1600" b="1" i="1" dirty="0">
                <a:solidFill>
                  <a:srgbClr val="FF0000"/>
                </a:solidFill>
                <a:latin typeface="Arial "/>
              </a:rPr>
              <a:t> ben </a:t>
            </a:r>
            <a:r>
              <a:rPr lang="cs-CZ" sz="1600" b="1" i="1" dirty="0" err="1">
                <a:solidFill>
                  <a:srgbClr val="FF0000"/>
                </a:solidFill>
                <a:latin typeface="Arial "/>
              </a:rPr>
              <a:t>Mešullam</a:t>
            </a:r>
            <a:r>
              <a:rPr lang="cs-CZ" sz="1600" b="1" i="1" dirty="0">
                <a:solidFill>
                  <a:srgbClr val="FF0000"/>
                </a:solidFill>
                <a:latin typeface="Arial "/>
              </a:rPr>
              <a:t>, představený obce</a:t>
            </a:r>
            <a:r>
              <a:rPr lang="cs-CZ" sz="1600" i="1" dirty="0">
                <a:latin typeface="Arial "/>
              </a:rPr>
              <a:t>. Kvůli mnoha útrapám a půstům, které dodržovali, však neměli sílu postavit se nepříteli. [Postili se, aby odvrátili hrozící zlo] </a:t>
            </a:r>
            <a:r>
              <a:rPr lang="cs-CZ" sz="1600" b="1" i="1" dirty="0">
                <a:solidFill>
                  <a:srgbClr val="FF0000"/>
                </a:solidFill>
                <a:latin typeface="Arial "/>
              </a:rPr>
              <a:t>Pak přišly tlupy a bandy, které se valily jako povodeň, až se Mohuč zaplnila od jednoho konce k druhému.</a:t>
            </a:r>
          </a:p>
          <a:p>
            <a:r>
              <a:rPr lang="cs-CZ" sz="1600" i="1" dirty="0">
                <a:latin typeface="Arial "/>
              </a:rPr>
              <a:t>Nepřítel </a:t>
            </a:r>
            <a:r>
              <a:rPr lang="cs-CZ" sz="1600" i="1" dirty="0" err="1">
                <a:latin typeface="Arial "/>
              </a:rPr>
              <a:t>Emicho</a:t>
            </a:r>
            <a:r>
              <a:rPr lang="cs-CZ" sz="1600" i="1" dirty="0">
                <a:latin typeface="Arial "/>
              </a:rPr>
              <a:t> před obecenstvem vyhlásil, aby byl nepřítel vyhnán z města a zahnán na útěk. Ve městě zavládla velká panika. </a:t>
            </a:r>
            <a:r>
              <a:rPr lang="cs-CZ" sz="1600" b="1" i="1" dirty="0">
                <a:solidFill>
                  <a:srgbClr val="FF0000"/>
                </a:solidFill>
                <a:latin typeface="Arial "/>
              </a:rPr>
              <a:t>Každý Žid na dvoře biskupa se opásal zbraněmi a všichni se vydali k bráně paláce, aby bojovali s křižáky a měšťany. Bojovali spolu až k samotné bráně, ale hříchy Židů způsobily, že je nepřítel přešel a bránu obsadil</a:t>
            </a:r>
          </a:p>
        </p:txBody>
      </p:sp>
      <p:sp>
        <p:nvSpPr>
          <p:cNvPr id="16" name="Rechteck 3"/>
          <p:cNvSpPr/>
          <p:nvPr/>
        </p:nvSpPr>
        <p:spPr>
          <a:xfrm>
            <a:off x="269752" y="4563852"/>
            <a:ext cx="11579348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i="1" dirty="0">
                <a:latin typeface="Arial "/>
              </a:rPr>
              <a:t>Jakmile nepřátelé vstoupili na nádvoří, našli tam několik velmi zbožných lidí s naším skvělým mistrem Izákem ben Mojžíšem. Ten natáhl krk a hlavu mu usekli jako první. Ostatní, zahaleni do svých třásňových modlitebních šál, seděli sami na nádvoří a dychtivě plnili vůli svého Stvořitele. </a:t>
            </a:r>
            <a:r>
              <a:rPr lang="cs-CZ" sz="1600" b="1" i="1" dirty="0">
                <a:solidFill>
                  <a:srgbClr val="FF0000"/>
                </a:solidFill>
                <a:latin typeface="Arial "/>
              </a:rPr>
              <a:t>Nechtěli utéct do komnaty, aby se zachránili pro tento časný život, ale z lásky na sebe přijali Boží rozsudek.</a:t>
            </a:r>
            <a:r>
              <a:rPr lang="cs-CZ" sz="1600" i="1" dirty="0">
                <a:latin typeface="Arial "/>
              </a:rPr>
              <a:t> Nepřítel je zasypal kamením a šípy, ale oni se nedali na útěk a [Ester 9,5] "úderem meče, porážkou a zkázou" nepřítel zabil všechny, které tam našel. Když ti, kdo byli v komnatách, viděli čin těchto spravedlivých, jak se na ně nepřítel již vrhl, tehdy všichni vykřikli: "Není nic lepšího, než abychom své životy přinesli jako oběť." [Židé v přesile neměli šanci zvítězit: </a:t>
            </a:r>
            <a:r>
              <a:rPr lang="cs-CZ" sz="1600" i="1" dirty="0" err="1">
                <a:latin typeface="Arial "/>
              </a:rPr>
              <a:t>Emico</a:t>
            </a:r>
            <a:r>
              <a:rPr lang="cs-CZ" sz="1600" i="1" dirty="0">
                <a:latin typeface="Arial "/>
              </a:rPr>
              <a:t> měl údajně asi 12 000 mužů.]</a:t>
            </a:r>
          </a:p>
        </p:txBody>
      </p:sp>
      <p:sp>
        <p:nvSpPr>
          <p:cNvPr id="7" name="Obdélník 6"/>
          <p:cNvSpPr/>
          <p:nvPr/>
        </p:nvSpPr>
        <p:spPr>
          <a:xfrm>
            <a:off x="9474317" y="238623"/>
            <a:ext cx="2374783" cy="129266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FF99"/>
                </a:solidFill>
                <a:latin typeface="+mn-lt"/>
              </a:rPr>
              <a:t>Motivy židovské propagandy</a:t>
            </a:r>
          </a:p>
          <a:p>
            <a:endParaRPr lang="cs-CZ" sz="1400" b="1" dirty="0">
              <a:latin typeface="+mn-lt"/>
            </a:endParaRPr>
          </a:p>
          <a:p>
            <a:r>
              <a:rPr lang="cs-CZ" sz="1400" b="1" dirty="0" err="1">
                <a:latin typeface="+mn-lt"/>
              </a:rPr>
              <a:t>Narativ</a:t>
            </a:r>
            <a:r>
              <a:rPr lang="cs-CZ" sz="1400" b="1" dirty="0">
                <a:latin typeface="+mn-lt"/>
              </a:rPr>
              <a:t> potrestání za hříšný život</a:t>
            </a:r>
          </a:p>
        </p:txBody>
      </p:sp>
    </p:spTree>
    <p:extLst>
      <p:ext uri="{BB962C8B-B14F-4D97-AF65-F5344CB8AC3E}">
        <p14:creationId xmlns:p14="http://schemas.microsoft.com/office/powerpoint/2010/main" val="312360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2"/>
          <p:cNvSpPr/>
          <p:nvPr/>
        </p:nvSpPr>
        <p:spPr>
          <a:xfrm>
            <a:off x="269752" y="71832"/>
            <a:ext cx="7735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-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Gezerot</a:t>
            </a:r>
            <a:r>
              <a:rPr lang="cs-CZ" b="1" i="1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Tatnu</a:t>
            </a:r>
            <a:r>
              <a:rPr lang="cs-CZ" b="1" dirty="0">
                <a:solidFill>
                  <a:srgbClr val="0000DC"/>
                </a:solidFill>
                <a:latin typeface="+mj-lt"/>
              </a:rPr>
              <a:t>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10" name="Rechteck 3"/>
          <p:cNvSpPr/>
          <p:nvPr/>
        </p:nvSpPr>
        <p:spPr>
          <a:xfrm>
            <a:off x="180975" y="871307"/>
            <a:ext cx="660082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err="1">
                <a:solidFill>
                  <a:srgbClr val="FFFFCC"/>
                </a:solidFill>
                <a:latin typeface="+mn-lt"/>
              </a:rPr>
              <a:t>Soloman</a:t>
            </a:r>
            <a:r>
              <a:rPr lang="cs-CZ" sz="1800" b="1" dirty="0">
                <a:solidFill>
                  <a:srgbClr val="FFFFCC"/>
                </a:solidFill>
                <a:latin typeface="+mn-lt"/>
              </a:rPr>
              <a:t> bar Samson</a:t>
            </a:r>
          </a:p>
          <a:p>
            <a:r>
              <a:rPr lang="cs-CZ" sz="1800" b="1" dirty="0">
                <a:solidFill>
                  <a:srgbClr val="FFFFCC"/>
                </a:solidFill>
                <a:latin typeface="+mj-lt"/>
              </a:rPr>
              <a:t>Křižáci v Mohuči, 27. května 1096</a:t>
            </a:r>
          </a:p>
        </p:txBody>
      </p:sp>
      <p:sp>
        <p:nvSpPr>
          <p:cNvPr id="11" name="Rechteck 3"/>
          <p:cNvSpPr/>
          <p:nvPr/>
        </p:nvSpPr>
        <p:spPr>
          <a:xfrm>
            <a:off x="180975" y="1697273"/>
            <a:ext cx="1157934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latin typeface="Arial "/>
              </a:rPr>
              <a:t>Ženy si tam opásaly bedra silou a zabily své syny a dcery a pak i sebe. Také mnozí muži sebrali odvahu a zabili své ženy, syny a nemluvňata. </a:t>
            </a:r>
            <a:r>
              <a:rPr lang="cs-CZ" sz="1600" dirty="0">
                <a:latin typeface="Arial "/>
              </a:rPr>
              <a:t>Něžná a křehká matka zabila nemluvně, s nímž si hrála, všichni, muži i ženy, povstali a vraždili se navzájem. Děvčata a mladé nevěsty a ženichové vyhlíželi z oken a mocným hlasem volali: "Pohleď a uvidíš, Bože náš, co děláme pro posvěcení tvého velkého jména, abychom tě nevyměnili za oběšeného a ukřižovaného....".</a:t>
            </a:r>
          </a:p>
        </p:txBody>
      </p:sp>
      <p:sp>
        <p:nvSpPr>
          <p:cNvPr id="16" name="Rechteck 3"/>
          <p:cNvSpPr/>
          <p:nvPr/>
        </p:nvSpPr>
        <p:spPr>
          <a:xfrm>
            <a:off x="180975" y="2841983"/>
            <a:ext cx="11579348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Arial "/>
              </a:rPr>
              <a:t>II. Ráchel a její děti</a:t>
            </a:r>
          </a:p>
          <a:p>
            <a:endParaRPr lang="cs-CZ" sz="1600" dirty="0">
              <a:latin typeface="Arial "/>
            </a:endParaRPr>
          </a:p>
          <a:p>
            <a:r>
              <a:rPr lang="cs-CZ" sz="1600" dirty="0">
                <a:latin typeface="Arial "/>
              </a:rPr>
              <a:t>Měla také dvě dcery, které stále žily doma, Bellu a </a:t>
            </a:r>
            <a:r>
              <a:rPr lang="cs-CZ" sz="1600" dirty="0" err="1">
                <a:latin typeface="Arial "/>
              </a:rPr>
              <a:t>Matronu</a:t>
            </a:r>
            <a:r>
              <a:rPr lang="cs-CZ" sz="1600" dirty="0">
                <a:latin typeface="Arial "/>
              </a:rPr>
              <a:t>, krásné mladé dívky, děti jejího manžela rabína Judy. Dívky vzaly nůž a samy si ho nabrousily, aby se o něj nepořezaly. </a:t>
            </a:r>
            <a:r>
              <a:rPr lang="cs-CZ" sz="1600" b="1" dirty="0">
                <a:solidFill>
                  <a:srgbClr val="FF0000"/>
                </a:solidFill>
                <a:latin typeface="Arial "/>
              </a:rPr>
              <a:t>Pak jim žena obnažila krky a obětovala je Pánu</a:t>
            </a:r>
            <a:r>
              <a:rPr lang="cs-CZ" sz="1600" dirty="0">
                <a:latin typeface="Arial "/>
              </a:rPr>
              <a:t>, Bohu zástupů, který nám přikázal, abychom neměnili jeho čisté náboženství, ale abychom byli dokonalí s ním, jak je psáno [5. Mojžíšova 18,13]: "Dokonalý budeš u Hospodina, svého Boha. Když tato spravedlivá žena skoncovala s obětováním svých tří dětí jejich Stvořiteli, pozvedla pak hlas a zavolala na svého syna Árona: "Árone, kde jsi? Ani tebe neušetřím, ani se nad tebou neslituji“</a:t>
            </a:r>
          </a:p>
          <a:p>
            <a:r>
              <a:rPr lang="cs-CZ" sz="1600" dirty="0">
                <a:latin typeface="Arial "/>
              </a:rPr>
              <a:t>Pak ho vytáhla za nohu zpod truhly, kam se schoval, a obětovala ho před Bohem, vznešeným a vyvýšeným. </a:t>
            </a:r>
            <a:r>
              <a:rPr lang="cs-CZ" sz="1600" b="1" dirty="0">
                <a:solidFill>
                  <a:srgbClr val="FF0000"/>
                </a:solidFill>
                <a:latin typeface="Arial "/>
              </a:rPr>
              <a:t>Své děti položila vedle těla, po dvou z každé strany, přikryla je oběma rukávy a tam ležely a zápasily v agónii smrti. Když nepřítel obsadil místnost, našel ji sedět a naříkat nad nimi: "Ukaž nám peníze, které máš pod rukávy," řekli jí. Když však spatřili právě zmasakrované děti, udeřili ji a zabili ji, na jejích dětech, a její duch odletěl a její duše konečně našla klid</a:t>
            </a:r>
            <a:r>
              <a:rPr lang="cs-CZ" sz="1600" dirty="0">
                <a:latin typeface="Arial "/>
              </a:rPr>
              <a:t>. Na ni se vztahoval biblický verš [</a:t>
            </a:r>
            <a:r>
              <a:rPr lang="cs-CZ" sz="1600" dirty="0" err="1">
                <a:latin typeface="Arial "/>
              </a:rPr>
              <a:t>Ozeáš</a:t>
            </a:r>
            <a:r>
              <a:rPr lang="cs-CZ" sz="1600" dirty="0">
                <a:latin typeface="Arial "/>
              </a:rPr>
              <a:t> 10,14]: "Matka byla rozbita na kusy i se svými dětmi„…</a:t>
            </a:r>
          </a:p>
        </p:txBody>
      </p:sp>
      <p:sp>
        <p:nvSpPr>
          <p:cNvPr id="6" name="Obdélník 5"/>
          <p:cNvSpPr/>
          <p:nvPr/>
        </p:nvSpPr>
        <p:spPr>
          <a:xfrm>
            <a:off x="8678795" y="314794"/>
            <a:ext cx="3081528" cy="10772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FF99"/>
                </a:solidFill>
                <a:latin typeface="+mn-lt"/>
              </a:rPr>
              <a:t>Motivy židovské propagandy</a:t>
            </a:r>
          </a:p>
          <a:p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Židovský narativ o sebeobětování</a:t>
            </a:r>
          </a:p>
        </p:txBody>
      </p:sp>
    </p:spTree>
    <p:extLst>
      <p:ext uri="{BB962C8B-B14F-4D97-AF65-F5344CB8AC3E}">
        <p14:creationId xmlns:p14="http://schemas.microsoft.com/office/powerpoint/2010/main" val="407521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A4AAE7-2E1C-0ADA-F535-D39959A552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Padesát odstínů pravdy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BA421C-CEF9-93CE-1E46-6920D51B83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21044D6-14E9-7B90-DC76-CBE02E507B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08A2E95-DD15-4B71-5072-8EAB4837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-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Gezerot</a:t>
            </a:r>
            <a:r>
              <a:rPr lang="cs-CZ" b="1" i="1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Tatnu</a:t>
            </a:r>
            <a:r>
              <a:rPr lang="cs-CZ" b="1" dirty="0">
                <a:solidFill>
                  <a:srgbClr val="0000DC"/>
                </a:solidFill>
                <a:latin typeface="+mj-lt"/>
              </a:rPr>
              <a:t>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ABABF9-6691-D2E3-C881-A1C81D804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III, 5: BRETHOLZ ed. 1923, p. 166, </a:t>
            </a:r>
            <a:r>
              <a:rPr lang="en-US" sz="2000" dirty="0" err="1"/>
              <a:t>přel</a:t>
            </a:r>
            <a:r>
              <a:rPr lang="en-US" sz="2000" dirty="0"/>
              <a:t> </a:t>
            </a:r>
            <a:r>
              <a:rPr lang="en-US" sz="2000" dirty="0" err="1"/>
              <a:t>Hrdina</a:t>
            </a:r>
            <a:r>
              <a:rPr lang="en-US" sz="2000" dirty="0"/>
              <a:t>/</a:t>
            </a:r>
            <a:r>
              <a:rPr lang="en-US" sz="2000" dirty="0" err="1"/>
              <a:t>Bláhová</a:t>
            </a:r>
            <a:r>
              <a:rPr lang="en-US" sz="2000" dirty="0"/>
              <a:t>, 147-148 </a:t>
            </a:r>
            <a:r>
              <a:rPr lang="en-US" sz="2000" dirty="0" err="1"/>
              <a:t>Téhož</a:t>
            </a:r>
            <a:r>
              <a:rPr lang="en-US" sz="2000" dirty="0"/>
              <a:t> </a:t>
            </a:r>
            <a:r>
              <a:rPr lang="en-US" sz="2000" dirty="0" err="1"/>
              <a:t>roku</a:t>
            </a:r>
            <a:r>
              <a:rPr lang="en-US" sz="2000" dirty="0"/>
              <a:t> </a:t>
            </a:r>
            <a:r>
              <a:rPr lang="en-US" sz="2000" dirty="0" err="1"/>
              <a:t>nastalo</a:t>
            </a:r>
            <a:r>
              <a:rPr lang="en-US" sz="2000" dirty="0"/>
              <a:t> </a:t>
            </a:r>
            <a:r>
              <a:rPr lang="en-US" sz="2000" dirty="0" err="1"/>
              <a:t>takové</a:t>
            </a:r>
            <a:r>
              <a:rPr lang="en-US" sz="2000" dirty="0"/>
              <a:t> </a:t>
            </a:r>
            <a:r>
              <a:rPr lang="en-US" sz="2000" b="1" dirty="0" err="1"/>
              <a:t>hnutí</a:t>
            </a:r>
            <a:r>
              <a:rPr lang="en-US" sz="2000" b="1" dirty="0"/>
              <a:t>, </a:t>
            </a:r>
            <a:r>
              <a:rPr lang="en-US" sz="2000" b="1" dirty="0" err="1"/>
              <a:t>ba</a:t>
            </a:r>
            <a:r>
              <a:rPr lang="en-US" sz="2000" b="1" dirty="0"/>
              <a:t> </a:t>
            </a:r>
            <a:r>
              <a:rPr lang="en-US" sz="2000" b="1" dirty="0" err="1"/>
              <a:t>božské</a:t>
            </a:r>
            <a:r>
              <a:rPr lang="en-US" sz="2000" b="1" dirty="0"/>
              <a:t> </a:t>
            </a:r>
            <a:r>
              <a:rPr lang="en-US" sz="2000" b="1" dirty="0" err="1"/>
              <a:t>zanícení</a:t>
            </a:r>
            <a:r>
              <a:rPr lang="en-US" sz="2000" b="1" dirty="0"/>
              <a:t> v </a:t>
            </a:r>
            <a:r>
              <a:rPr lang="en-US" sz="2000" b="1" dirty="0" err="1"/>
              <a:t>lidu</a:t>
            </a:r>
            <a:r>
              <a:rPr lang="en-US" sz="2000" b="1" dirty="0"/>
              <a:t> </a:t>
            </a:r>
            <a:r>
              <a:rPr lang="en-US" sz="2000" dirty="0"/>
              <a:t>pro </a:t>
            </a:r>
            <a:r>
              <a:rPr lang="en-US" sz="2000" dirty="0" err="1"/>
              <a:t>cesty</a:t>
            </a:r>
            <a:r>
              <a:rPr lang="en-US" sz="2000" dirty="0"/>
              <a:t> do </a:t>
            </a:r>
            <a:r>
              <a:rPr lang="en-US" sz="2000" dirty="0" err="1"/>
              <a:t>Jeruzaléma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v </a:t>
            </a:r>
            <a:r>
              <a:rPr lang="en-US" sz="2000" dirty="0" err="1"/>
              <a:t>německých</a:t>
            </a:r>
            <a:r>
              <a:rPr lang="en-US" sz="2000" dirty="0"/>
              <a:t> </a:t>
            </a:r>
            <a:r>
              <a:rPr lang="en-US" sz="2000" dirty="0" err="1"/>
              <a:t>krajích</a:t>
            </a:r>
            <a:r>
              <a:rPr lang="en-US" sz="2000" dirty="0"/>
              <a:t>, </a:t>
            </a:r>
            <a:r>
              <a:rPr lang="en-US" sz="2000" dirty="0" err="1"/>
              <a:t>zejména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východních</a:t>
            </a:r>
            <a:r>
              <a:rPr lang="en-US" sz="2000" dirty="0"/>
              <a:t> </a:t>
            </a:r>
            <a:r>
              <a:rPr lang="en-US" sz="2000" dirty="0" err="1"/>
              <a:t>Frankách</a:t>
            </a:r>
            <a:r>
              <a:rPr lang="en-US" sz="2000" dirty="0"/>
              <a:t>, </a:t>
            </a:r>
            <a:r>
              <a:rPr lang="en-US" sz="2000" dirty="0" err="1"/>
              <a:t>zůstalo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hradech</a:t>
            </a:r>
            <a:r>
              <a:rPr lang="en-US" sz="2000" dirty="0"/>
              <a:t> a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vsích</a:t>
            </a:r>
            <a:r>
              <a:rPr lang="en-US" sz="2000" dirty="0"/>
              <a:t> </a:t>
            </a:r>
            <a:r>
              <a:rPr lang="en-US" sz="2000" dirty="0" err="1"/>
              <a:t>jen</a:t>
            </a:r>
            <a:r>
              <a:rPr lang="en-US" sz="2000" dirty="0"/>
              <a:t> </a:t>
            </a:r>
            <a:r>
              <a:rPr lang="en-US" sz="2000" dirty="0" err="1"/>
              <a:t>velmi</a:t>
            </a:r>
            <a:r>
              <a:rPr lang="en-US" sz="2000" dirty="0"/>
              <a:t> </a:t>
            </a:r>
            <a:r>
              <a:rPr lang="en-US" sz="2000" dirty="0" err="1"/>
              <a:t>málo</a:t>
            </a:r>
            <a:r>
              <a:rPr lang="en-US" sz="2000" dirty="0"/>
              <a:t> </a:t>
            </a:r>
            <a:r>
              <a:rPr lang="en-US" sz="2000" dirty="0" err="1"/>
              <a:t>obyvatel</a:t>
            </a:r>
            <a:r>
              <a:rPr lang="en-US" sz="2000" dirty="0"/>
              <a:t>. A </a:t>
            </a:r>
            <a:r>
              <a:rPr lang="en-US" sz="2000" dirty="0" err="1"/>
              <a:t>poněvadž</a:t>
            </a:r>
            <a:r>
              <a:rPr lang="en-US" sz="2000" dirty="0"/>
              <a:t> pro </a:t>
            </a:r>
            <a:r>
              <a:rPr lang="en-US" sz="2000" dirty="0" err="1"/>
              <a:t>množství</a:t>
            </a:r>
            <a:r>
              <a:rPr lang="en-US" sz="2000" dirty="0"/>
              <a:t> </a:t>
            </a:r>
            <a:r>
              <a:rPr lang="en-US" sz="2000" dirty="0" err="1"/>
              <a:t>vojska</a:t>
            </a:r>
            <a:r>
              <a:rPr lang="en-US" sz="2000" dirty="0"/>
              <a:t> </a:t>
            </a:r>
            <a:r>
              <a:rPr lang="en-US" sz="2000" dirty="0" err="1"/>
              <a:t>nemohli</a:t>
            </a:r>
            <a:r>
              <a:rPr lang="en-US" sz="2000" dirty="0"/>
              <a:t> </a:t>
            </a:r>
            <a:r>
              <a:rPr lang="en-US" sz="2000" dirty="0" err="1"/>
              <a:t>všichni</a:t>
            </a:r>
            <a:r>
              <a:rPr lang="en-US" sz="2000" dirty="0"/>
              <a:t> </a:t>
            </a:r>
            <a:r>
              <a:rPr lang="en-US" sz="2000" dirty="0" err="1"/>
              <a:t>zároveň</a:t>
            </a:r>
            <a:r>
              <a:rPr lang="en-US" sz="2000" dirty="0"/>
              <a:t> </a:t>
            </a:r>
            <a:r>
              <a:rPr lang="en-US" sz="2000" dirty="0" err="1"/>
              <a:t>jít</a:t>
            </a:r>
            <a:r>
              <a:rPr lang="en-US" sz="2000" dirty="0"/>
              <a:t> </a:t>
            </a:r>
            <a:r>
              <a:rPr lang="en-US" sz="2000" dirty="0" err="1"/>
              <a:t>jednou</a:t>
            </a:r>
            <a:r>
              <a:rPr lang="en-US" sz="2000" dirty="0"/>
              <a:t> </a:t>
            </a:r>
            <a:r>
              <a:rPr lang="en-US" sz="2000" dirty="0" err="1"/>
              <a:t>cestou</a:t>
            </a:r>
            <a:r>
              <a:rPr lang="en-US" sz="2000" dirty="0"/>
              <a:t>, </a:t>
            </a:r>
            <a:r>
              <a:rPr lang="en-US" sz="2000" b="1" dirty="0" err="1"/>
              <a:t>obořili</a:t>
            </a:r>
            <a:r>
              <a:rPr lang="en-US" sz="2000" b="1" dirty="0"/>
              <a:t> se </a:t>
            </a:r>
            <a:r>
              <a:rPr lang="en-US" sz="2000" b="1" dirty="0" err="1"/>
              <a:t>někteří</a:t>
            </a:r>
            <a:r>
              <a:rPr lang="en-US" sz="2000" b="1" dirty="0"/>
              <a:t> </a:t>
            </a:r>
            <a:r>
              <a:rPr lang="en-US" sz="2000" dirty="0"/>
              <a:t>z </a:t>
            </a:r>
            <a:r>
              <a:rPr lang="en-US" sz="2000" dirty="0" err="1"/>
              <a:t>nich</a:t>
            </a:r>
            <a:r>
              <a:rPr lang="en-US" sz="2000" dirty="0"/>
              <a:t>,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táhli</a:t>
            </a:r>
            <a:r>
              <a:rPr lang="en-US" sz="2000" dirty="0"/>
              <a:t> </a:t>
            </a:r>
            <a:r>
              <a:rPr lang="en-US" sz="2000" dirty="0" err="1"/>
              <a:t>naší</a:t>
            </a:r>
            <a:r>
              <a:rPr lang="en-US" sz="2000" dirty="0"/>
              <a:t> </a:t>
            </a:r>
            <a:r>
              <a:rPr lang="en-US" sz="2000" dirty="0" err="1"/>
              <a:t>zemí</a:t>
            </a:r>
            <a:r>
              <a:rPr lang="en-US" sz="2000" dirty="0"/>
              <a:t>, </a:t>
            </a:r>
            <a:r>
              <a:rPr lang="en-US" sz="2000" b="1" dirty="0"/>
              <a:t>z </a:t>
            </a:r>
            <a:r>
              <a:rPr lang="en-US" sz="2000" b="1" dirty="0" err="1"/>
              <a:t>Božího</a:t>
            </a:r>
            <a:r>
              <a:rPr lang="en-US" sz="2000" b="1" dirty="0"/>
              <a:t> </a:t>
            </a:r>
            <a:r>
              <a:rPr lang="en-US" sz="2000" b="1" dirty="0" err="1"/>
              <a:t>dopuštění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Židy</a:t>
            </a:r>
            <a:r>
              <a:rPr lang="en-US" sz="2000" dirty="0"/>
              <a:t>. </a:t>
            </a:r>
            <a:r>
              <a:rPr lang="en-US" sz="2000" b="1" dirty="0" err="1"/>
              <a:t>Proti</a:t>
            </a:r>
            <a:r>
              <a:rPr lang="en-US" sz="2000" b="1" dirty="0"/>
              <a:t> </a:t>
            </a:r>
            <a:r>
              <a:rPr lang="en-US" sz="2000" b="1" dirty="0" err="1"/>
              <a:t>jejich</a:t>
            </a:r>
            <a:r>
              <a:rPr lang="en-US" sz="2000" b="1" dirty="0"/>
              <a:t> </a:t>
            </a:r>
            <a:r>
              <a:rPr lang="en-US" sz="2000" b="1" dirty="0" err="1"/>
              <a:t>vůli</a:t>
            </a:r>
            <a:r>
              <a:rPr lang="en-US" sz="2000" b="1" dirty="0"/>
              <a:t> je </a:t>
            </a:r>
            <a:r>
              <a:rPr lang="en-US" sz="2000" b="1" dirty="0" err="1"/>
              <a:t>křtili</a:t>
            </a:r>
            <a:r>
              <a:rPr lang="en-US" sz="2000" b="1" dirty="0"/>
              <a:t> </a:t>
            </a:r>
            <a:r>
              <a:rPr lang="en-US" sz="2000" dirty="0"/>
              <a:t>a ty, </a:t>
            </a:r>
            <a:r>
              <a:rPr lang="en-US" sz="2000" dirty="0" err="1"/>
              <a:t>kteří</a:t>
            </a:r>
            <a:r>
              <a:rPr lang="en-US" sz="2000" dirty="0"/>
              <a:t> se </a:t>
            </a:r>
            <a:r>
              <a:rPr lang="en-US" sz="2000" dirty="0" err="1"/>
              <a:t>nechtěli</a:t>
            </a:r>
            <a:r>
              <a:rPr lang="en-US" sz="2000" dirty="0"/>
              <a:t> </a:t>
            </a:r>
            <a:r>
              <a:rPr lang="en-US" sz="2000" dirty="0" err="1"/>
              <a:t>podvolit</a:t>
            </a:r>
            <a:r>
              <a:rPr lang="en-US" sz="2000" dirty="0"/>
              <a:t>, </a:t>
            </a:r>
            <a:r>
              <a:rPr lang="en-US" sz="2000" b="1" dirty="0" err="1"/>
              <a:t>zabíjel</a:t>
            </a:r>
            <a:r>
              <a:rPr lang="en-US" sz="2000" dirty="0" err="1"/>
              <a:t>i</a:t>
            </a:r>
            <a:r>
              <a:rPr lang="en-US" sz="2000" dirty="0"/>
              <a:t>.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b="1" dirty="0" err="1"/>
              <a:t>biskup</a:t>
            </a:r>
            <a:r>
              <a:rPr lang="en-US" sz="2000" b="1" dirty="0"/>
              <a:t> Kosmas </a:t>
            </a:r>
            <a:r>
              <a:rPr lang="en-US" sz="2000" b="1" dirty="0" err="1"/>
              <a:t>viděl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se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děje</a:t>
            </a:r>
            <a:r>
              <a:rPr lang="en-US" sz="2000" dirty="0"/>
              <a:t> </a:t>
            </a:r>
            <a:r>
              <a:rPr lang="en-US" sz="2000" b="1" dirty="0" err="1"/>
              <a:t>proti</a:t>
            </a:r>
            <a:r>
              <a:rPr lang="en-US" sz="2000" b="1" dirty="0"/>
              <a:t> </a:t>
            </a:r>
            <a:r>
              <a:rPr lang="en-US" sz="2000" b="1" dirty="0" err="1"/>
              <a:t>ustanovením</a:t>
            </a:r>
            <a:r>
              <a:rPr lang="en-US" sz="2000" b="1" dirty="0"/>
              <a:t> </a:t>
            </a:r>
            <a:r>
              <a:rPr lang="en-US" sz="2000" b="1" dirty="0" err="1"/>
              <a:t>církevních</a:t>
            </a:r>
            <a:r>
              <a:rPr lang="en-US" sz="2000" b="1" dirty="0"/>
              <a:t> </a:t>
            </a:r>
            <a:r>
              <a:rPr lang="en-US" sz="2000" b="1" dirty="0" err="1"/>
              <a:t>zákonů</a:t>
            </a:r>
            <a:r>
              <a:rPr lang="en-US" sz="2000" dirty="0"/>
              <a:t>, </a:t>
            </a:r>
            <a:r>
              <a:rPr lang="en-US" sz="2000" b="1" dirty="0" err="1"/>
              <a:t>spravedlivě</a:t>
            </a:r>
            <a:r>
              <a:rPr lang="en-US" sz="2000" b="1" dirty="0"/>
              <a:t> se </a:t>
            </a:r>
            <a:r>
              <a:rPr lang="en-US" sz="2000" b="1" dirty="0" err="1"/>
              <a:t>rozhorlil</a:t>
            </a:r>
            <a:r>
              <a:rPr lang="en-US" sz="2000" b="1" dirty="0"/>
              <a:t> </a:t>
            </a:r>
            <a:r>
              <a:rPr lang="en-US" sz="2000" dirty="0"/>
              <a:t>a </a:t>
            </a:r>
            <a:r>
              <a:rPr lang="en-US" sz="2000" dirty="0" err="1"/>
              <a:t>pokoušel</a:t>
            </a:r>
            <a:r>
              <a:rPr lang="en-US" sz="2000" dirty="0"/>
              <a:t> se </a:t>
            </a:r>
            <a:r>
              <a:rPr lang="en-US" sz="2000" b="1" dirty="0" err="1"/>
              <a:t>bránit</a:t>
            </a:r>
            <a:r>
              <a:rPr lang="en-US" sz="2000" b="1" dirty="0"/>
              <a:t> </a:t>
            </a:r>
            <a:r>
              <a:rPr lang="en-US" sz="2000" b="1" dirty="0" err="1"/>
              <a:t>tomu</a:t>
            </a:r>
            <a:r>
              <a:rPr lang="en-US" sz="2000" b="1" dirty="0"/>
              <a:t>, aby je </a:t>
            </a:r>
            <a:r>
              <a:rPr lang="en-US" sz="2000" b="1" dirty="0" err="1"/>
              <a:t>násilím</a:t>
            </a:r>
            <a:r>
              <a:rPr lang="en-US" sz="2000" b="1" dirty="0"/>
              <a:t> </a:t>
            </a:r>
            <a:r>
              <a:rPr lang="en-US" sz="2000" b="1" dirty="0" err="1"/>
              <a:t>křtili</a:t>
            </a:r>
            <a:r>
              <a:rPr lang="en-US" sz="2000" dirty="0"/>
              <a:t>. </a:t>
            </a:r>
            <a:r>
              <a:rPr lang="en-US" sz="2000" dirty="0" err="1"/>
              <a:t>Avšak</a:t>
            </a:r>
            <a:r>
              <a:rPr lang="en-US" sz="2000" dirty="0"/>
              <a:t> </a:t>
            </a:r>
            <a:r>
              <a:rPr lang="en-US" sz="2000" b="1" dirty="0" err="1"/>
              <a:t>nadarmo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se </a:t>
            </a:r>
            <a:r>
              <a:rPr lang="en-US" sz="2000" dirty="0" err="1"/>
              <a:t>nenašel</a:t>
            </a:r>
            <a:r>
              <a:rPr lang="en-US" sz="2000" dirty="0"/>
              <a:t> </a:t>
            </a:r>
            <a:r>
              <a:rPr lang="en-US" sz="2000" dirty="0" err="1"/>
              <a:t>nikdo</a:t>
            </a:r>
            <a:r>
              <a:rPr lang="en-US" sz="2000" dirty="0"/>
              <a:t>, </a:t>
            </a:r>
            <a:r>
              <a:rPr lang="en-US" sz="2000" dirty="0" err="1"/>
              <a:t>kdo</a:t>
            </a:r>
            <a:r>
              <a:rPr lang="en-US" sz="2000" dirty="0"/>
              <a:t> by ho v tom </a:t>
            </a:r>
            <a:r>
              <a:rPr lang="en-US" sz="2000" dirty="0" err="1"/>
              <a:t>podpořil</a:t>
            </a:r>
            <a:r>
              <a:rPr lang="en-US" sz="2000" dirty="0"/>
              <a:t>. … </a:t>
            </a:r>
            <a:r>
              <a:rPr lang="en-US" sz="2000" b="1" dirty="0" err="1"/>
              <a:t>Židé</a:t>
            </a:r>
            <a:r>
              <a:rPr lang="en-US" sz="2000" b="1" dirty="0"/>
              <a:t> </a:t>
            </a:r>
            <a:r>
              <a:rPr lang="en-US" sz="2000" b="1" dirty="0" err="1"/>
              <a:t>však</a:t>
            </a:r>
            <a:r>
              <a:rPr lang="en-US" sz="2000" b="1" dirty="0"/>
              <a:t> za </a:t>
            </a:r>
            <a:r>
              <a:rPr lang="en-US" sz="2000" b="1" dirty="0" err="1"/>
              <a:t>pár</a:t>
            </a:r>
            <a:r>
              <a:rPr lang="en-US" sz="2000" b="1" dirty="0"/>
              <a:t> </a:t>
            </a:r>
            <a:r>
              <a:rPr lang="en-US" sz="2000" b="1" dirty="0" err="1"/>
              <a:t>dní</a:t>
            </a:r>
            <a:r>
              <a:rPr lang="en-US" sz="2000" b="1" dirty="0"/>
              <a:t> </a:t>
            </a:r>
            <a:r>
              <a:rPr lang="en-US" sz="2000" b="1" dirty="0" err="1"/>
              <a:t>svrhli</a:t>
            </a:r>
            <a:r>
              <a:rPr lang="en-US" sz="2000" b="1" dirty="0"/>
              <a:t> </a:t>
            </a:r>
            <a:r>
              <a:rPr lang="en-US" sz="2000" b="1" dirty="0" err="1"/>
              <a:t>jho</a:t>
            </a:r>
            <a:r>
              <a:rPr lang="en-US" sz="2000" b="1" dirty="0"/>
              <a:t> </a:t>
            </a:r>
            <a:r>
              <a:rPr lang="en-US" sz="2000" b="1" dirty="0" err="1"/>
              <a:t>Kristovo</a:t>
            </a:r>
            <a:r>
              <a:rPr lang="en-US" sz="2000" b="1" dirty="0"/>
              <a:t>, </a:t>
            </a:r>
            <a:r>
              <a:rPr lang="en-US" sz="2000" b="1" dirty="0" err="1"/>
              <a:t>pohrdli</a:t>
            </a:r>
            <a:r>
              <a:rPr lang="en-US" sz="2000" b="1" dirty="0"/>
              <a:t> </a:t>
            </a:r>
            <a:r>
              <a:rPr lang="en-US" sz="2000" b="1" dirty="0" err="1"/>
              <a:t>milostí</a:t>
            </a:r>
            <a:r>
              <a:rPr lang="en-US" sz="2000" b="1" dirty="0"/>
              <a:t> </a:t>
            </a:r>
            <a:r>
              <a:rPr lang="en-US" sz="2000" b="1" dirty="0" err="1"/>
              <a:t>křtu</a:t>
            </a:r>
            <a:r>
              <a:rPr lang="en-US" sz="2000" dirty="0"/>
              <a:t> a </a:t>
            </a:r>
            <a:r>
              <a:rPr lang="en-US" sz="2000" dirty="0" err="1"/>
              <a:t>spasením</a:t>
            </a:r>
            <a:r>
              <a:rPr lang="en-US" sz="2000" dirty="0"/>
              <a:t> v </a:t>
            </a:r>
            <a:r>
              <a:rPr lang="en-US" sz="2000" dirty="0" err="1"/>
              <a:t>křesťanské</a:t>
            </a:r>
            <a:r>
              <a:rPr lang="en-US" sz="2000" dirty="0"/>
              <a:t> </a:t>
            </a:r>
            <a:r>
              <a:rPr lang="en-US" sz="2000" dirty="0" err="1"/>
              <a:t>víře</a:t>
            </a:r>
            <a:r>
              <a:rPr lang="en-US" sz="2000" dirty="0"/>
              <a:t> a </a:t>
            </a:r>
            <a:r>
              <a:rPr lang="en-US" sz="2000" dirty="0" err="1"/>
              <a:t>opět</a:t>
            </a:r>
            <a:r>
              <a:rPr lang="en-US" sz="2000" dirty="0"/>
              <a:t> </a:t>
            </a:r>
            <a:r>
              <a:rPr lang="en-US" sz="2000" dirty="0" err="1"/>
              <a:t>poddali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šíje</a:t>
            </a:r>
            <a:r>
              <a:rPr lang="en-US" sz="2000" dirty="0"/>
              <a:t> </a:t>
            </a:r>
            <a:r>
              <a:rPr lang="en-US" sz="2000" dirty="0" err="1"/>
              <a:t>jhu</a:t>
            </a:r>
            <a:r>
              <a:rPr lang="en-US" sz="2000" dirty="0"/>
              <a:t> </a:t>
            </a:r>
            <a:r>
              <a:rPr lang="en-US" sz="2000" dirty="0" err="1"/>
              <a:t>zákona</a:t>
            </a:r>
            <a:r>
              <a:rPr lang="en-US" sz="2000" dirty="0"/>
              <a:t> </a:t>
            </a:r>
            <a:r>
              <a:rPr lang="en-US" sz="2000" dirty="0" err="1"/>
              <a:t>Mojžíšova</a:t>
            </a:r>
            <a:r>
              <a:rPr lang="en-US" sz="2000" dirty="0"/>
              <a:t>. To </a:t>
            </a:r>
            <a:r>
              <a:rPr lang="en-US" sz="2000" dirty="0" err="1"/>
              <a:t>bylo</a:t>
            </a:r>
            <a:r>
              <a:rPr lang="en-US" sz="2000" dirty="0"/>
              <a:t> </a:t>
            </a:r>
            <a:r>
              <a:rPr lang="en-US" sz="2000" dirty="0" err="1"/>
              <a:t>způsobeno</a:t>
            </a:r>
            <a:r>
              <a:rPr lang="en-US" sz="2000" dirty="0"/>
              <a:t> </a:t>
            </a:r>
            <a:r>
              <a:rPr lang="en-US" sz="2000" b="1" dirty="0" err="1"/>
              <a:t>nedbalostí</a:t>
            </a:r>
            <a:r>
              <a:rPr lang="en-US" sz="2000" b="1" dirty="0"/>
              <a:t> </a:t>
            </a:r>
            <a:r>
              <a:rPr lang="en-US" sz="2000" b="1" dirty="0" err="1"/>
              <a:t>biskupa</a:t>
            </a:r>
            <a:r>
              <a:rPr lang="en-US" sz="2000" b="1" dirty="0"/>
              <a:t> a </a:t>
            </a:r>
            <a:r>
              <a:rPr lang="en-US" sz="2000" b="1" dirty="0" err="1"/>
              <a:t>představených</a:t>
            </a:r>
            <a:r>
              <a:rPr lang="en-US" sz="2000" b="1" dirty="0"/>
              <a:t> </a:t>
            </a:r>
            <a:r>
              <a:rPr lang="en-US" sz="2000" b="1" dirty="0" err="1"/>
              <a:t>kostela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788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B1A654-A3C9-210A-4D26-2B96385F4F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Padesát odstínů pravdy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FB5E1A-5660-4B68-606D-9814E2E8EC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836BA54-D297-C152-E7F3-565D14875A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Následky pogromů v souvislosti s první křížovou výpravou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921F14-DA1F-4320-8466-50FDDAB4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-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Gezerot</a:t>
            </a:r>
            <a:r>
              <a:rPr lang="cs-CZ" b="1" i="1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Tatnu</a:t>
            </a:r>
            <a:r>
              <a:rPr lang="cs-CZ" b="1" dirty="0">
                <a:solidFill>
                  <a:srgbClr val="0000DC"/>
                </a:solidFill>
                <a:latin typeface="+mj-lt"/>
              </a:rPr>
              <a:t> </a:t>
            </a:r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3A16B5B-7ACE-DC03-DC64-DAF79181D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III, 5: BRETHOLZ ed. 1923, p. 166, </a:t>
            </a:r>
            <a:r>
              <a:rPr lang="en-US" sz="1800" dirty="0" err="1"/>
              <a:t>přel</a:t>
            </a:r>
            <a:r>
              <a:rPr lang="en-US" sz="1800" dirty="0"/>
              <a:t> </a:t>
            </a:r>
            <a:r>
              <a:rPr lang="en-US" sz="1800" dirty="0" err="1"/>
              <a:t>Hrdina</a:t>
            </a:r>
            <a:r>
              <a:rPr lang="en-US" sz="1800" dirty="0"/>
              <a:t>/</a:t>
            </a:r>
            <a:r>
              <a:rPr lang="en-US" sz="1800" dirty="0" err="1"/>
              <a:t>Bláhová</a:t>
            </a:r>
            <a:r>
              <a:rPr lang="en-US" sz="1800" dirty="0"/>
              <a:t>, 148-149. Roku od </a:t>
            </a:r>
            <a:r>
              <a:rPr lang="en-US" sz="1800" dirty="0" err="1"/>
              <a:t>narození</a:t>
            </a:r>
            <a:r>
              <a:rPr lang="en-US" sz="1800" dirty="0"/>
              <a:t> </a:t>
            </a:r>
            <a:r>
              <a:rPr lang="en-US" sz="1800" dirty="0" err="1"/>
              <a:t>Páně</a:t>
            </a:r>
            <a:r>
              <a:rPr lang="en-US" sz="1800" dirty="0"/>
              <a:t> 1098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Knížeti</a:t>
            </a:r>
            <a:r>
              <a:rPr lang="en-US" sz="1800" dirty="0"/>
              <a:t> </a:t>
            </a:r>
            <a:r>
              <a:rPr lang="en-US" sz="1800" dirty="0" err="1"/>
              <a:t>Břetislavovi</a:t>
            </a:r>
            <a:r>
              <a:rPr lang="en-US" sz="1800" dirty="0"/>
              <a:t> se </a:t>
            </a:r>
            <a:r>
              <a:rPr lang="en-US" sz="1800" dirty="0" err="1"/>
              <a:t>doneslo</a:t>
            </a:r>
            <a:r>
              <a:rPr lang="en-US" sz="1800" dirty="0"/>
              <a:t>,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jistý</a:t>
            </a:r>
            <a:r>
              <a:rPr lang="en-US" sz="1800" dirty="0"/>
              <a:t> </a:t>
            </a:r>
            <a:r>
              <a:rPr lang="en-US" sz="1800" dirty="0" err="1"/>
              <a:t>počet</a:t>
            </a:r>
            <a:r>
              <a:rPr lang="en-US" sz="1800" dirty="0"/>
              <a:t> </a:t>
            </a:r>
            <a:r>
              <a:rPr lang="en-US" sz="1800" dirty="0" err="1"/>
              <a:t>Židů</a:t>
            </a:r>
            <a:r>
              <a:rPr lang="en-US" sz="1800" dirty="0"/>
              <a:t> </a:t>
            </a:r>
            <a:r>
              <a:rPr lang="en-US" sz="1800" dirty="0" err="1"/>
              <a:t>uprchl</a:t>
            </a:r>
            <a:r>
              <a:rPr lang="en-US" sz="1800" dirty="0"/>
              <a:t> a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někteří</a:t>
            </a:r>
            <a:r>
              <a:rPr lang="en-US" sz="1800" dirty="0"/>
              <a:t> </a:t>
            </a:r>
            <a:r>
              <a:rPr lang="en-US" sz="1800" b="1" dirty="0" err="1"/>
              <a:t>tajně</a:t>
            </a:r>
            <a:r>
              <a:rPr lang="en-US" sz="1800" dirty="0"/>
              <a:t> </a:t>
            </a:r>
            <a:r>
              <a:rPr lang="en-US" sz="1800" dirty="0" err="1"/>
              <a:t>stěhují</a:t>
            </a:r>
            <a:r>
              <a:rPr lang="en-US" sz="1800" dirty="0"/>
              <a:t> </a:t>
            </a:r>
            <a:r>
              <a:rPr lang="en-US" sz="1800" dirty="0" err="1"/>
              <a:t>své</a:t>
            </a:r>
            <a:r>
              <a:rPr lang="en-US" sz="1800" dirty="0"/>
              <a:t> </a:t>
            </a:r>
            <a:r>
              <a:rPr lang="en-US" sz="1800" dirty="0" err="1"/>
              <a:t>bohatství</a:t>
            </a:r>
            <a:r>
              <a:rPr lang="en-US" sz="1800" dirty="0"/>
              <a:t> </a:t>
            </a:r>
            <a:r>
              <a:rPr lang="en-US" sz="1800" dirty="0" err="1"/>
              <a:t>dílem</a:t>
            </a:r>
            <a:r>
              <a:rPr lang="en-US" sz="1800" dirty="0"/>
              <a:t> do Polska, </a:t>
            </a:r>
            <a:r>
              <a:rPr lang="en-US" sz="1800" dirty="0" err="1"/>
              <a:t>dílem</a:t>
            </a:r>
            <a:r>
              <a:rPr lang="en-US" sz="1800" dirty="0"/>
              <a:t> do </a:t>
            </a:r>
            <a:r>
              <a:rPr lang="en-US" sz="1800" dirty="0" err="1"/>
              <a:t>Panonie</a:t>
            </a:r>
            <a:r>
              <a:rPr lang="en-US" sz="1800" dirty="0"/>
              <a:t>. </a:t>
            </a:r>
            <a:r>
              <a:rPr lang="en-US" sz="1800" dirty="0" err="1"/>
              <a:t>Kníže</a:t>
            </a:r>
            <a:r>
              <a:rPr lang="en-US" sz="1800" dirty="0"/>
              <a:t> se proto </a:t>
            </a:r>
            <a:r>
              <a:rPr lang="en-US" sz="1800" dirty="0" err="1"/>
              <a:t>velmi</a:t>
            </a:r>
            <a:r>
              <a:rPr lang="en-US" sz="1800" dirty="0"/>
              <a:t> </a:t>
            </a:r>
            <a:r>
              <a:rPr lang="en-US" sz="1800" dirty="0" err="1"/>
              <a:t>rozhněval</a:t>
            </a:r>
            <a:r>
              <a:rPr lang="en-US" sz="1800" dirty="0"/>
              <a:t> a </a:t>
            </a:r>
            <a:r>
              <a:rPr lang="en-US" sz="1800" b="1" dirty="0" err="1"/>
              <a:t>poslal</a:t>
            </a:r>
            <a:r>
              <a:rPr lang="en-US" sz="1800" b="1" dirty="0"/>
              <a:t> </a:t>
            </a:r>
            <a:r>
              <a:rPr lang="en-US" sz="1800" b="1" dirty="0" err="1"/>
              <a:t>svého</a:t>
            </a:r>
            <a:r>
              <a:rPr lang="en-US" sz="1800" b="1" dirty="0"/>
              <a:t> </a:t>
            </a:r>
            <a:r>
              <a:rPr lang="en-US" sz="1800" b="1" dirty="0" err="1"/>
              <a:t>komorníka</a:t>
            </a:r>
            <a:r>
              <a:rPr lang="en-US" sz="1800" b="1" dirty="0"/>
              <a:t> s </a:t>
            </a:r>
            <a:r>
              <a:rPr lang="en-US" sz="1800" b="1" dirty="0" err="1"/>
              <a:t>několika</a:t>
            </a:r>
            <a:r>
              <a:rPr lang="en-US" sz="1800" b="1" dirty="0"/>
              <a:t> </a:t>
            </a:r>
            <a:r>
              <a:rPr lang="en-US" sz="1800" b="1" dirty="0" err="1"/>
              <a:t>bojovníky</a:t>
            </a:r>
            <a:r>
              <a:rPr lang="en-US" sz="1800" b="1" dirty="0"/>
              <a:t>, aby je od </a:t>
            </a:r>
            <a:r>
              <a:rPr lang="en-US" sz="1800" b="1" dirty="0" err="1"/>
              <a:t>hlavy</a:t>
            </a:r>
            <a:r>
              <a:rPr lang="en-US" sz="1800" b="1" dirty="0"/>
              <a:t> k </a:t>
            </a:r>
            <a:r>
              <a:rPr lang="en-US" sz="1800" b="1" dirty="0" err="1"/>
              <a:t>patě</a:t>
            </a:r>
            <a:r>
              <a:rPr lang="en-US" sz="1800" b="1" dirty="0"/>
              <a:t> </a:t>
            </a:r>
            <a:r>
              <a:rPr lang="en-US" sz="1800" b="1" dirty="0" err="1"/>
              <a:t>obrali</a:t>
            </a:r>
            <a:r>
              <a:rPr lang="en-US" sz="1800" dirty="0"/>
              <a:t>. Ten </a:t>
            </a:r>
            <a:r>
              <a:rPr lang="en-US" sz="1800" dirty="0" err="1"/>
              <a:t>přišel</a:t>
            </a:r>
            <a:r>
              <a:rPr lang="en-US" sz="1800" dirty="0"/>
              <a:t>, </a:t>
            </a:r>
            <a:r>
              <a:rPr lang="en-US" sz="1800" dirty="0" err="1"/>
              <a:t>povolal</a:t>
            </a:r>
            <a:r>
              <a:rPr lang="en-US" sz="1800" dirty="0"/>
              <a:t> k </a:t>
            </a:r>
            <a:r>
              <a:rPr lang="en-US" sz="1800" dirty="0" err="1"/>
              <a:t>sobě</a:t>
            </a:r>
            <a:r>
              <a:rPr lang="en-US" sz="1800" dirty="0"/>
              <a:t> </a:t>
            </a:r>
            <a:r>
              <a:rPr lang="en-US" sz="1800" dirty="0" err="1"/>
              <a:t>starší</a:t>
            </a:r>
            <a:r>
              <a:rPr lang="en-US" sz="1800" dirty="0"/>
              <a:t> </a:t>
            </a:r>
            <a:r>
              <a:rPr lang="en-US" sz="1800" dirty="0" err="1"/>
              <a:t>Židů</a:t>
            </a:r>
            <a:r>
              <a:rPr lang="en-US" sz="1800" dirty="0"/>
              <a:t> a </a:t>
            </a:r>
            <a:r>
              <a:rPr lang="en-US" sz="1800" dirty="0" err="1"/>
              <a:t>takto</a:t>
            </a:r>
            <a:r>
              <a:rPr lang="en-US" sz="1800" dirty="0"/>
              <a:t> se </a:t>
            </a:r>
            <a:r>
              <a:rPr lang="en-US" sz="1800" dirty="0" err="1"/>
              <a:t>jal</a:t>
            </a:r>
            <a:r>
              <a:rPr lang="en-US" sz="1800" dirty="0"/>
              <a:t> k </a:t>
            </a:r>
            <a:r>
              <a:rPr lang="en-US" sz="1800" dirty="0" err="1"/>
              <a:t>nim</a:t>
            </a:r>
            <a:r>
              <a:rPr lang="en-US" sz="1800" dirty="0"/>
              <a:t> </a:t>
            </a:r>
            <a:r>
              <a:rPr lang="en-US" sz="1800" dirty="0" err="1"/>
              <a:t>mluvit</a:t>
            </a:r>
            <a:r>
              <a:rPr lang="en-US" sz="1800" dirty="0"/>
              <a:t>: „</a:t>
            </a:r>
            <a:r>
              <a:rPr lang="en-US" sz="1800" b="1" dirty="0" err="1"/>
              <a:t>Zplozený</a:t>
            </a:r>
            <a:r>
              <a:rPr lang="en-US" sz="1800" b="1" dirty="0"/>
              <a:t> z </a:t>
            </a:r>
            <a:r>
              <a:rPr lang="en-US" sz="1800" b="1" dirty="0" err="1"/>
              <a:t>kurvích</a:t>
            </a:r>
            <a:r>
              <a:rPr lang="en-US" sz="1800" b="1" dirty="0"/>
              <a:t> </a:t>
            </a:r>
            <a:r>
              <a:rPr lang="en-US" sz="1800" b="1" dirty="0" err="1"/>
              <a:t>synů</a:t>
            </a:r>
            <a:r>
              <a:rPr lang="en-US" sz="1800" b="1" dirty="0"/>
              <a:t>, ty </a:t>
            </a:r>
            <a:r>
              <a:rPr lang="en-US" sz="1800" b="1" dirty="0" err="1"/>
              <a:t>národe</a:t>
            </a:r>
            <a:r>
              <a:rPr lang="en-US" sz="1800" b="1" dirty="0"/>
              <a:t> </a:t>
            </a:r>
            <a:r>
              <a:rPr lang="en-US" sz="1800" b="1" dirty="0" err="1"/>
              <a:t>izmahelitský</a:t>
            </a:r>
            <a:r>
              <a:rPr lang="en-US" sz="1800" dirty="0"/>
              <a:t>, </a:t>
            </a:r>
            <a:r>
              <a:rPr lang="en-US" sz="1800" dirty="0" err="1"/>
              <a:t>kníže</a:t>
            </a:r>
            <a:r>
              <a:rPr lang="en-US" sz="1800" dirty="0"/>
              <a:t> </a:t>
            </a:r>
            <a:r>
              <a:rPr lang="en-US" sz="1800" dirty="0" err="1"/>
              <a:t>vám</a:t>
            </a:r>
            <a:r>
              <a:rPr lang="en-US" sz="1800" dirty="0"/>
              <a:t> </a:t>
            </a:r>
            <a:r>
              <a:rPr lang="en-US" sz="1800" dirty="0" err="1"/>
              <a:t>poroučí</a:t>
            </a:r>
            <a:r>
              <a:rPr lang="en-US" sz="1800" dirty="0"/>
              <a:t> </a:t>
            </a:r>
            <a:r>
              <a:rPr lang="en-US" sz="1800" dirty="0" err="1"/>
              <a:t>říci</a:t>
            </a:r>
            <a:r>
              <a:rPr lang="en-US" sz="1800" dirty="0"/>
              <a:t>, </a:t>
            </a:r>
            <a:r>
              <a:rPr lang="en-US" sz="1800" dirty="0" err="1"/>
              <a:t>proč</a:t>
            </a:r>
            <a:r>
              <a:rPr lang="en-US" sz="1800" dirty="0"/>
              <a:t> </a:t>
            </a:r>
            <a:r>
              <a:rPr lang="en-US" sz="1800" dirty="0" err="1"/>
              <a:t>prcháte</a:t>
            </a:r>
            <a:r>
              <a:rPr lang="en-US" sz="1800" dirty="0"/>
              <a:t> z </a:t>
            </a:r>
            <a:r>
              <a:rPr lang="en-US" sz="1800" dirty="0" err="1"/>
              <a:t>knížectví</a:t>
            </a:r>
            <a:r>
              <a:rPr lang="en-US" sz="1800" dirty="0"/>
              <a:t> </a:t>
            </a:r>
            <a:r>
              <a:rPr lang="en-US" sz="1800" dirty="0" err="1"/>
              <a:t>jeho</a:t>
            </a:r>
            <a:r>
              <a:rPr lang="en-US" sz="1800" dirty="0"/>
              <a:t>, </a:t>
            </a:r>
            <a:r>
              <a:rPr lang="en-US" sz="1800" dirty="0" err="1"/>
              <a:t>proč</a:t>
            </a:r>
            <a:r>
              <a:rPr lang="en-US" sz="1800" dirty="0"/>
              <a:t> </a:t>
            </a:r>
            <a:r>
              <a:rPr lang="en-US" sz="1800" dirty="0" err="1"/>
              <a:t>též</a:t>
            </a:r>
            <a:r>
              <a:rPr lang="en-US" sz="1800" dirty="0"/>
              <a:t> </a:t>
            </a:r>
            <a:r>
              <a:rPr lang="en-US" sz="1800" b="1" dirty="0" err="1"/>
              <a:t>poklady</a:t>
            </a:r>
            <a:r>
              <a:rPr lang="en-US" sz="1800" b="1" dirty="0"/>
              <a:t> </a:t>
            </a:r>
            <a:r>
              <a:rPr lang="en-US" sz="1800" b="1" dirty="0" err="1"/>
              <a:t>své</a:t>
            </a:r>
            <a:r>
              <a:rPr lang="en-US" sz="1800" b="1" dirty="0"/>
              <a:t> </a:t>
            </a:r>
            <a:r>
              <a:rPr lang="en-US" sz="1800" dirty="0" err="1"/>
              <a:t>teď</a:t>
            </a:r>
            <a:r>
              <a:rPr lang="en-US" sz="1800" dirty="0"/>
              <a:t> </a:t>
            </a:r>
            <a:r>
              <a:rPr lang="en-US" sz="1800" dirty="0" err="1"/>
              <a:t>menšíte</a:t>
            </a:r>
            <a:r>
              <a:rPr lang="en-US" sz="1800" dirty="0"/>
              <a:t>, </a:t>
            </a:r>
            <a:r>
              <a:rPr lang="en-US" sz="1800" b="1" dirty="0" err="1"/>
              <a:t>získané</a:t>
            </a:r>
            <a:r>
              <a:rPr lang="en-US" sz="1800" b="1" dirty="0"/>
              <a:t> </a:t>
            </a:r>
            <a:r>
              <a:rPr lang="en-US" sz="1800" b="1" dirty="0" err="1"/>
              <a:t>zdarma</a:t>
            </a:r>
            <a:r>
              <a:rPr lang="en-US" sz="1800" dirty="0"/>
              <a:t>? </a:t>
            </a:r>
            <a:r>
              <a:rPr lang="en-US" sz="1800" b="1" dirty="0" err="1"/>
              <a:t>Cokoli</a:t>
            </a:r>
            <a:r>
              <a:rPr lang="en-US" sz="1800" b="1" dirty="0"/>
              <a:t> </a:t>
            </a:r>
            <a:r>
              <a:rPr lang="en-US" sz="1800" b="1" dirty="0" err="1"/>
              <a:t>ve</a:t>
            </a:r>
            <a:r>
              <a:rPr lang="en-US" sz="1800" b="1" dirty="0"/>
              <a:t> </a:t>
            </a:r>
            <a:r>
              <a:rPr lang="en-US" sz="1800" b="1" dirty="0" err="1"/>
              <a:t>chvíli</a:t>
            </a:r>
            <a:r>
              <a:rPr lang="en-US" sz="1800" b="1" dirty="0"/>
              <a:t> </a:t>
            </a:r>
            <a:r>
              <a:rPr lang="en-US" sz="1800" b="1" dirty="0" err="1"/>
              <a:t>této</a:t>
            </a:r>
            <a:r>
              <a:rPr lang="en-US" sz="1800" b="1" dirty="0"/>
              <a:t> jest </a:t>
            </a:r>
            <a:r>
              <a:rPr lang="en-US" sz="1800" b="1" dirty="0" err="1"/>
              <a:t>mé</a:t>
            </a:r>
            <a:r>
              <a:rPr lang="en-US" sz="1800" b="1" dirty="0"/>
              <a:t>, jest </a:t>
            </a:r>
            <a:r>
              <a:rPr lang="en-US" sz="1800" b="1" dirty="0" err="1"/>
              <a:t>úplně</a:t>
            </a:r>
            <a:r>
              <a:rPr lang="en-US" sz="1800" b="1" dirty="0"/>
              <a:t> </a:t>
            </a:r>
            <a:r>
              <a:rPr lang="en-US" sz="1800" b="1" dirty="0" err="1"/>
              <a:t>moje</a:t>
            </a:r>
            <a:r>
              <a:rPr lang="en-US" sz="1800" dirty="0"/>
              <a:t>. </a:t>
            </a:r>
            <a:r>
              <a:rPr lang="en-US" sz="1800" b="1" dirty="0"/>
              <a:t>Z </a:t>
            </a:r>
            <a:r>
              <a:rPr lang="en-US" sz="1800" b="1" dirty="0" err="1"/>
              <a:t>Jeruzaléma</a:t>
            </a:r>
            <a:r>
              <a:rPr lang="en-US" sz="1800" b="1" dirty="0"/>
              <a:t> </a:t>
            </a:r>
            <a:r>
              <a:rPr lang="en-US" sz="1800" b="1" dirty="0" err="1"/>
              <a:t>žádné</a:t>
            </a:r>
            <a:r>
              <a:rPr lang="en-US" sz="1800" b="1" dirty="0"/>
              <a:t> </a:t>
            </a:r>
            <a:r>
              <a:rPr lang="en-US" sz="1800" dirty="0" err="1"/>
              <a:t>jste</a:t>
            </a:r>
            <a:r>
              <a:rPr lang="en-US" sz="1800" dirty="0"/>
              <a:t> s </a:t>
            </a:r>
            <a:r>
              <a:rPr lang="en-US" sz="1800" dirty="0" err="1"/>
              <a:t>sebou</a:t>
            </a:r>
            <a:r>
              <a:rPr lang="en-US" sz="1800" dirty="0"/>
              <a:t> </a:t>
            </a:r>
            <a:r>
              <a:rPr lang="en-US" sz="1800" dirty="0" err="1"/>
              <a:t>nevzali</a:t>
            </a:r>
            <a:r>
              <a:rPr lang="en-US" sz="1800" dirty="0"/>
              <a:t> </a:t>
            </a:r>
            <a:r>
              <a:rPr lang="en-US" sz="1800" b="1" dirty="0" err="1"/>
              <a:t>jmění</a:t>
            </a:r>
            <a:r>
              <a:rPr lang="en-US" sz="1800" dirty="0"/>
              <a:t>. </a:t>
            </a:r>
            <a:r>
              <a:rPr lang="en-US" sz="1800" b="1" dirty="0" err="1"/>
              <a:t>Třicet</a:t>
            </a:r>
            <a:r>
              <a:rPr lang="en-US" sz="1800" b="1" dirty="0"/>
              <a:t> za </a:t>
            </a:r>
            <a:r>
              <a:rPr lang="en-US" sz="1800" b="1" dirty="0" err="1"/>
              <a:t>jeden</a:t>
            </a:r>
            <a:r>
              <a:rPr lang="en-US" sz="1800" b="1" dirty="0"/>
              <a:t> </a:t>
            </a:r>
            <a:r>
              <a:rPr lang="en-US" sz="1800" b="1" dirty="0" err="1"/>
              <a:t>peníz</a:t>
            </a:r>
            <a:r>
              <a:rPr lang="en-US" sz="1800" b="1" dirty="0"/>
              <a:t> </a:t>
            </a:r>
            <a:r>
              <a:rPr lang="en-US" sz="1800" dirty="0" err="1"/>
              <a:t>vás</a:t>
            </a:r>
            <a:r>
              <a:rPr lang="en-US" sz="1800" dirty="0"/>
              <a:t> </a:t>
            </a:r>
            <a:r>
              <a:rPr lang="en-US" sz="1800" dirty="0" err="1"/>
              <a:t>čítaje</a:t>
            </a:r>
            <a:r>
              <a:rPr lang="en-US" sz="1800" dirty="0"/>
              <a:t>, </a:t>
            </a:r>
            <a:r>
              <a:rPr lang="en-US" sz="1800" b="1" dirty="0"/>
              <a:t>Vespasianus </a:t>
            </a:r>
            <a:r>
              <a:rPr lang="en-US" sz="1800" b="1" dirty="0" err="1"/>
              <a:t>císař</a:t>
            </a:r>
            <a:r>
              <a:rPr lang="en-US" sz="1800" b="1" dirty="0"/>
              <a:t> ze </a:t>
            </a:r>
            <a:r>
              <a:rPr lang="en-US" sz="1800" b="1" dirty="0" err="1"/>
              <a:t>země</a:t>
            </a:r>
            <a:r>
              <a:rPr lang="en-US" sz="1800" b="1" dirty="0"/>
              <a:t> </a:t>
            </a:r>
            <a:r>
              <a:rPr lang="en-US" sz="1800" b="1" dirty="0" err="1"/>
              <a:t>vyhnal</a:t>
            </a:r>
            <a:r>
              <a:rPr lang="en-US" sz="1800" b="1" dirty="0"/>
              <a:t> </a:t>
            </a:r>
            <a:r>
              <a:rPr lang="en-US" sz="1800" dirty="0"/>
              <a:t>a </a:t>
            </a:r>
            <a:r>
              <a:rPr lang="en-US" sz="1800" dirty="0" err="1"/>
              <a:t>takto</a:t>
            </a:r>
            <a:r>
              <a:rPr lang="en-US" sz="1800" dirty="0"/>
              <a:t> </a:t>
            </a:r>
            <a:r>
              <a:rPr lang="en-US" sz="1800" dirty="0" err="1"/>
              <a:t>jste</a:t>
            </a:r>
            <a:r>
              <a:rPr lang="en-US" sz="1800" dirty="0"/>
              <a:t> </a:t>
            </a:r>
            <a:r>
              <a:rPr lang="en-US" sz="1800" dirty="0" err="1"/>
              <a:t>rozseti</a:t>
            </a:r>
            <a:r>
              <a:rPr lang="en-US" sz="1800" dirty="0"/>
              <a:t> v </a:t>
            </a:r>
            <a:r>
              <a:rPr lang="en-US" sz="1800" dirty="0" err="1"/>
              <a:t>světě</a:t>
            </a:r>
            <a:r>
              <a:rPr lang="en-US" sz="1800" dirty="0"/>
              <a:t>. </a:t>
            </a:r>
            <a:r>
              <a:rPr lang="en-US" sz="1800" b="1" dirty="0"/>
              <a:t>Bez </a:t>
            </a:r>
            <a:r>
              <a:rPr lang="en-US" sz="1800" b="1" dirty="0" err="1"/>
              <a:t>měďáku</a:t>
            </a:r>
            <a:r>
              <a:rPr lang="en-US" sz="1800" b="1" dirty="0"/>
              <a:t> </a:t>
            </a:r>
            <a:r>
              <a:rPr lang="en-US" sz="1800" b="1" dirty="0" err="1"/>
              <a:t>přišli</a:t>
            </a:r>
            <a:r>
              <a:rPr lang="en-US" sz="1800" b="1" dirty="0"/>
              <a:t> </a:t>
            </a:r>
            <a:r>
              <a:rPr lang="en-US" sz="1800" b="1" dirty="0" err="1"/>
              <a:t>jste</a:t>
            </a:r>
            <a:r>
              <a:rPr lang="en-US" sz="1800" b="1" dirty="0"/>
              <a:t> k </a:t>
            </a:r>
            <a:r>
              <a:rPr lang="en-US" sz="1800" b="1" dirty="0" err="1"/>
              <a:t>nám</a:t>
            </a:r>
            <a:r>
              <a:rPr lang="en-US" sz="1800" dirty="0"/>
              <a:t>, bez </a:t>
            </a:r>
            <a:r>
              <a:rPr lang="en-US" sz="1800" dirty="0" err="1"/>
              <a:t>měďáku</a:t>
            </a:r>
            <a:r>
              <a:rPr lang="en-US" sz="1800" dirty="0"/>
              <a:t> </a:t>
            </a:r>
            <a:r>
              <a:rPr lang="en-US" sz="1800" dirty="0" err="1"/>
              <a:t>jděte</a:t>
            </a:r>
            <a:r>
              <a:rPr lang="en-US" sz="1800" dirty="0"/>
              <a:t>, </a:t>
            </a:r>
            <a:r>
              <a:rPr lang="en-US" sz="1800" dirty="0" err="1"/>
              <a:t>kam</a:t>
            </a:r>
            <a:r>
              <a:rPr lang="en-US" sz="1800" dirty="0"/>
              <a:t> </a:t>
            </a:r>
            <a:r>
              <a:rPr lang="en-US" sz="1800" dirty="0" err="1"/>
              <a:t>chcete</a:t>
            </a:r>
            <a:r>
              <a:rPr lang="en-US" sz="1800" dirty="0"/>
              <a:t>! </a:t>
            </a:r>
            <a:r>
              <a:rPr lang="en-US" sz="1800" b="1" dirty="0" err="1"/>
              <a:t>Vy</a:t>
            </a:r>
            <a:r>
              <a:rPr lang="en-US" sz="1800" b="1" dirty="0"/>
              <a:t> </a:t>
            </a:r>
            <a:r>
              <a:rPr lang="en-US" sz="1800" b="1" dirty="0" err="1"/>
              <a:t>že</a:t>
            </a:r>
            <a:r>
              <a:rPr lang="en-US" sz="1800" b="1" dirty="0"/>
              <a:t> </a:t>
            </a:r>
            <a:r>
              <a:rPr lang="en-US" sz="1800" b="1" dirty="0" err="1"/>
              <a:t>jste</a:t>
            </a:r>
            <a:r>
              <a:rPr lang="en-US" sz="1800" b="1" dirty="0"/>
              <a:t> </a:t>
            </a:r>
            <a:r>
              <a:rPr lang="en-US" sz="1800" b="1" dirty="0" err="1"/>
              <a:t>přijali</a:t>
            </a:r>
            <a:r>
              <a:rPr lang="en-US" sz="1800" b="1" dirty="0"/>
              <a:t> </a:t>
            </a:r>
            <a:r>
              <a:rPr lang="en-US" sz="1800" b="1" dirty="0" err="1"/>
              <a:t>křest</a:t>
            </a:r>
            <a:r>
              <a:rPr lang="en-US" sz="1800" b="1" dirty="0"/>
              <a:t>, </a:t>
            </a:r>
            <a:r>
              <a:rPr lang="en-US" sz="1800" b="1" dirty="0" err="1"/>
              <a:t>ať</a:t>
            </a:r>
            <a:r>
              <a:rPr lang="en-US" sz="1800" b="1" dirty="0"/>
              <a:t> </a:t>
            </a:r>
            <a:r>
              <a:rPr lang="en-US" sz="1800" b="1" dirty="0" err="1"/>
              <a:t>Bůh</a:t>
            </a:r>
            <a:r>
              <a:rPr lang="en-US" sz="1800" b="1" dirty="0"/>
              <a:t> jest toho mi </a:t>
            </a:r>
            <a:r>
              <a:rPr lang="en-US" sz="1800" b="1" dirty="0" err="1"/>
              <a:t>svědkem</a:t>
            </a:r>
            <a:r>
              <a:rPr lang="en-US" sz="1800" b="1" dirty="0"/>
              <a:t>, </a:t>
            </a:r>
            <a:r>
              <a:rPr lang="en-US" sz="1800" b="1" dirty="0" err="1"/>
              <a:t>že</a:t>
            </a:r>
            <a:r>
              <a:rPr lang="en-US" sz="1800" b="1" dirty="0"/>
              <a:t> se to </a:t>
            </a:r>
            <a:r>
              <a:rPr lang="en-US" sz="1800" b="1" dirty="0" err="1"/>
              <a:t>nikoli</a:t>
            </a:r>
            <a:r>
              <a:rPr lang="en-US" sz="1800" b="1" dirty="0"/>
              <a:t> </a:t>
            </a:r>
            <a:r>
              <a:rPr lang="en-US" sz="1800" b="1" dirty="0" err="1"/>
              <a:t>mým</a:t>
            </a:r>
            <a:r>
              <a:rPr lang="en-US" sz="1800" b="1" dirty="0"/>
              <a:t>, </a:t>
            </a:r>
            <a:r>
              <a:rPr lang="en-US" sz="1800" b="1" dirty="0" err="1"/>
              <a:t>než</a:t>
            </a:r>
            <a:r>
              <a:rPr lang="en-US" sz="1800" b="1" dirty="0"/>
              <a:t> </a:t>
            </a:r>
            <a:r>
              <a:rPr lang="en-US" sz="1800" b="1" dirty="0" err="1"/>
              <a:t>božským</a:t>
            </a:r>
            <a:r>
              <a:rPr lang="en-US" sz="1800" b="1" dirty="0"/>
              <a:t> </a:t>
            </a:r>
            <a:r>
              <a:rPr lang="en-US" sz="1800" b="1" dirty="0" err="1"/>
              <a:t>příkazem</a:t>
            </a:r>
            <a:r>
              <a:rPr lang="en-US" sz="1800" b="1" dirty="0"/>
              <a:t> </a:t>
            </a:r>
            <a:r>
              <a:rPr lang="en-US" sz="1800" b="1" dirty="0" err="1"/>
              <a:t>stalo</a:t>
            </a:r>
            <a:r>
              <a:rPr lang="en-US" sz="1800" b="1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800" b="1" dirty="0" err="1"/>
              <a:t>Že</a:t>
            </a:r>
            <a:r>
              <a:rPr lang="en-US" sz="1800" b="1" dirty="0"/>
              <a:t> </a:t>
            </a:r>
            <a:r>
              <a:rPr lang="en-US" sz="1800" b="1" dirty="0" err="1"/>
              <a:t>jste</a:t>
            </a:r>
            <a:r>
              <a:rPr lang="en-US" sz="1800" b="1" dirty="0"/>
              <a:t> </a:t>
            </a:r>
            <a:r>
              <a:rPr lang="en-US" sz="1800" b="1" dirty="0" err="1"/>
              <a:t>však</a:t>
            </a:r>
            <a:r>
              <a:rPr lang="en-US" sz="1800" b="1" dirty="0"/>
              <a:t> </a:t>
            </a:r>
            <a:r>
              <a:rPr lang="en-US" sz="1800" b="1" dirty="0" err="1"/>
              <a:t>opět</a:t>
            </a:r>
            <a:r>
              <a:rPr lang="en-US" sz="1800" b="1" dirty="0"/>
              <a:t> </a:t>
            </a:r>
            <a:r>
              <a:rPr lang="en-US" sz="1800" b="1" dirty="0" err="1"/>
              <a:t>upadli</a:t>
            </a:r>
            <a:r>
              <a:rPr lang="en-US" sz="1800" b="1" dirty="0"/>
              <a:t> v </a:t>
            </a:r>
            <a:r>
              <a:rPr lang="en-US" sz="1800" b="1" dirty="0" err="1"/>
              <a:t>židovství</a:t>
            </a:r>
            <a:r>
              <a:rPr lang="en-US" sz="1800" dirty="0"/>
              <a:t>, </a:t>
            </a:r>
            <a:r>
              <a:rPr lang="en-US" sz="1800" dirty="0" err="1"/>
              <a:t>ať</a:t>
            </a:r>
            <a:r>
              <a:rPr lang="en-US" sz="1800" dirty="0"/>
              <a:t> </a:t>
            </a:r>
            <a:r>
              <a:rPr lang="en-US" sz="1800" dirty="0" err="1"/>
              <a:t>biskup</a:t>
            </a:r>
            <a:r>
              <a:rPr lang="en-US" sz="1800" dirty="0"/>
              <a:t> Kosmas </a:t>
            </a:r>
            <a:r>
              <a:rPr lang="en-US" sz="1800" dirty="0" err="1"/>
              <a:t>hledí</a:t>
            </a:r>
            <a:r>
              <a:rPr lang="en-US" sz="1800" dirty="0"/>
              <a:t>, co by v </a:t>
            </a:r>
            <a:r>
              <a:rPr lang="en-US" sz="1800" dirty="0" err="1"/>
              <a:t>té</a:t>
            </a:r>
            <a:r>
              <a:rPr lang="en-US" sz="1800" dirty="0"/>
              <a:t> </a:t>
            </a:r>
            <a:r>
              <a:rPr lang="en-US" sz="1800" dirty="0" err="1"/>
              <a:t>věci</a:t>
            </a:r>
            <a:r>
              <a:rPr lang="en-US" sz="1800" dirty="0"/>
              <a:t> </a:t>
            </a:r>
            <a:r>
              <a:rPr lang="en-US" sz="1800" dirty="0" err="1"/>
              <a:t>měl</a:t>
            </a:r>
            <a:r>
              <a:rPr lang="en-US" sz="1800" dirty="0"/>
              <a:t> </a:t>
            </a:r>
            <a:r>
              <a:rPr lang="en-US" sz="1800" dirty="0" err="1"/>
              <a:t>učinit</a:t>
            </a:r>
            <a:r>
              <a:rPr lang="en-US" sz="1800" dirty="0"/>
              <a:t>.“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Tak </a:t>
            </a:r>
            <a:r>
              <a:rPr lang="en-US" sz="1800" dirty="0" err="1"/>
              <a:t>pravil</a:t>
            </a:r>
            <a:r>
              <a:rPr lang="en-US" sz="1800" dirty="0"/>
              <a:t> </a:t>
            </a:r>
            <a:r>
              <a:rPr lang="en-US" sz="1800" dirty="0" err="1"/>
              <a:t>jménem</a:t>
            </a:r>
            <a:r>
              <a:rPr lang="en-US" sz="1800" dirty="0"/>
              <a:t> </a:t>
            </a:r>
            <a:r>
              <a:rPr lang="en-US" sz="1800" dirty="0" err="1"/>
              <a:t>knížete</a:t>
            </a:r>
            <a:r>
              <a:rPr lang="en-US" sz="1800" dirty="0"/>
              <a:t>, a </a:t>
            </a:r>
            <a:r>
              <a:rPr lang="en-US" sz="1800" b="1" dirty="0" err="1"/>
              <a:t>jeho</a:t>
            </a:r>
            <a:r>
              <a:rPr lang="en-US" sz="1800" b="1" dirty="0"/>
              <a:t> </a:t>
            </a:r>
            <a:r>
              <a:rPr lang="en-US" sz="1800" b="1" dirty="0" err="1"/>
              <a:t>lidé</a:t>
            </a:r>
            <a:r>
              <a:rPr lang="en-US" sz="1800" b="1" dirty="0"/>
              <a:t> </a:t>
            </a:r>
            <a:r>
              <a:rPr lang="en-US" sz="1800" b="1" dirty="0" err="1"/>
              <a:t>hned</a:t>
            </a:r>
            <a:r>
              <a:rPr lang="en-US" sz="1800" b="1" dirty="0"/>
              <a:t> </a:t>
            </a:r>
            <a:r>
              <a:rPr lang="en-US" sz="1800" b="1" dirty="0" err="1"/>
              <a:t>vpadli</a:t>
            </a:r>
            <a:r>
              <a:rPr lang="en-US" sz="1800" b="1" dirty="0"/>
              <a:t> do </a:t>
            </a:r>
            <a:r>
              <a:rPr lang="en-US" sz="1800" b="1" dirty="0" err="1"/>
              <a:t>domů</a:t>
            </a:r>
            <a:r>
              <a:rPr lang="en-US" sz="1800" b="1" dirty="0"/>
              <a:t>, </a:t>
            </a:r>
            <a:r>
              <a:rPr lang="en-US" sz="1800" b="1" dirty="0" err="1"/>
              <a:t>vybíjeli</a:t>
            </a:r>
            <a:r>
              <a:rPr lang="en-US" sz="1800" b="1" dirty="0"/>
              <a:t> je a </a:t>
            </a:r>
            <a:r>
              <a:rPr lang="en-US" sz="1800" b="1" dirty="0" err="1"/>
              <a:t>pobrali</a:t>
            </a:r>
            <a:r>
              <a:rPr lang="en-US" sz="1800" b="1" dirty="0"/>
              <a:t> </a:t>
            </a:r>
            <a:r>
              <a:rPr lang="en-US" sz="1800" b="1" dirty="0" err="1"/>
              <a:t>poklady</a:t>
            </a:r>
            <a:r>
              <a:rPr lang="en-US" sz="1800" b="1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z </a:t>
            </a:r>
            <a:r>
              <a:rPr lang="en-US" sz="1800" dirty="0" err="1"/>
              <a:t>nářadí</a:t>
            </a:r>
            <a:r>
              <a:rPr lang="en-US" sz="1800" dirty="0"/>
              <a:t>, co </a:t>
            </a:r>
            <a:r>
              <a:rPr lang="en-US" sz="1800" dirty="0" err="1"/>
              <a:t>našli</a:t>
            </a:r>
            <a:r>
              <a:rPr lang="en-US" sz="1800" dirty="0"/>
              <a:t> </a:t>
            </a:r>
            <a:r>
              <a:rPr lang="en-US" sz="1800" dirty="0" err="1"/>
              <a:t>nejlepšího</a:t>
            </a:r>
            <a:r>
              <a:rPr lang="en-US" sz="1800" dirty="0"/>
              <a:t> </a:t>
            </a:r>
            <a:r>
              <a:rPr lang="en-US" sz="1800" dirty="0" err="1"/>
              <a:t>Nezanechali</a:t>
            </a:r>
            <a:r>
              <a:rPr lang="en-US" sz="1800" dirty="0"/>
              <a:t> </a:t>
            </a:r>
            <a:r>
              <a:rPr lang="en-US" sz="1800" dirty="0" err="1"/>
              <a:t>jim</a:t>
            </a:r>
            <a:r>
              <a:rPr lang="en-US" sz="1800" dirty="0"/>
              <a:t> </a:t>
            </a:r>
            <a:r>
              <a:rPr lang="en-US" sz="1800" dirty="0" err="1"/>
              <a:t>nic</a:t>
            </a:r>
            <a:r>
              <a:rPr lang="en-US" sz="1800" dirty="0"/>
              <a:t> </a:t>
            </a:r>
            <a:r>
              <a:rPr lang="en-US" sz="1800" dirty="0" err="1"/>
              <a:t>leč</a:t>
            </a:r>
            <a:r>
              <a:rPr lang="en-US" sz="1800" dirty="0"/>
              <a:t> </a:t>
            </a:r>
            <a:r>
              <a:rPr lang="en-US" sz="1800" dirty="0" err="1"/>
              <a:t>tolik</a:t>
            </a:r>
            <a:r>
              <a:rPr lang="en-US" sz="1800" dirty="0"/>
              <a:t> </a:t>
            </a:r>
            <a:r>
              <a:rPr lang="en-US" sz="1800" dirty="0" err="1"/>
              <a:t>obilí</a:t>
            </a:r>
            <a:r>
              <a:rPr lang="en-US" sz="1800" dirty="0"/>
              <a:t>, co by </a:t>
            </a:r>
            <a:r>
              <a:rPr lang="en-US" sz="1800" dirty="0" err="1"/>
              <a:t>stačilo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holé</a:t>
            </a:r>
            <a:r>
              <a:rPr lang="en-US" sz="1800" dirty="0"/>
              <a:t> </a:t>
            </a:r>
            <a:r>
              <a:rPr lang="en-US" sz="1800" dirty="0" err="1"/>
              <a:t>živobytí</a:t>
            </a:r>
            <a:r>
              <a:rPr lang="en-US" sz="1800" dirty="0"/>
              <a:t>. </a:t>
            </a:r>
            <a:r>
              <a:rPr lang="en-US" sz="1800" b="1" dirty="0"/>
              <a:t>Ó, co </a:t>
            </a:r>
            <a:r>
              <a:rPr lang="en-US" sz="1800" b="1" dirty="0" err="1"/>
              <a:t>peněz</a:t>
            </a:r>
            <a:r>
              <a:rPr lang="en-US" sz="1800" b="1" dirty="0"/>
              <a:t> toho </a:t>
            </a:r>
            <a:r>
              <a:rPr lang="en-US" sz="1800" b="1" dirty="0" err="1"/>
              <a:t>dne</a:t>
            </a:r>
            <a:r>
              <a:rPr lang="en-US" sz="1800" b="1" dirty="0"/>
              <a:t> </a:t>
            </a:r>
            <a:r>
              <a:rPr lang="en-US" sz="1800" b="1" dirty="0" err="1"/>
              <a:t>bylo</a:t>
            </a:r>
            <a:r>
              <a:rPr lang="en-US" sz="1800" b="1" dirty="0"/>
              <a:t> </a:t>
            </a:r>
            <a:r>
              <a:rPr lang="en-US" sz="1800" b="1" dirty="0" err="1"/>
              <a:t>pobráno</a:t>
            </a:r>
            <a:r>
              <a:rPr lang="en-US" sz="1800" b="1" dirty="0"/>
              <a:t> </a:t>
            </a:r>
            <a:r>
              <a:rPr lang="en-US" sz="1800" b="1" dirty="0" err="1"/>
              <a:t>ubohým</a:t>
            </a:r>
            <a:r>
              <a:rPr lang="en-US" sz="1800" b="1" dirty="0"/>
              <a:t> </a:t>
            </a:r>
            <a:r>
              <a:rPr lang="en-US" sz="1800" b="1" dirty="0" err="1"/>
              <a:t>Židům</a:t>
            </a:r>
            <a:r>
              <a:rPr lang="en-US" sz="1800" dirty="0"/>
              <a:t>, </a:t>
            </a:r>
            <a:r>
              <a:rPr lang="en-US" sz="1800" dirty="0" err="1"/>
              <a:t>tolik</a:t>
            </a:r>
            <a:r>
              <a:rPr lang="en-US" sz="1800" dirty="0"/>
              <a:t> </a:t>
            </a:r>
            <a:r>
              <a:rPr lang="en-US" sz="1800" dirty="0" err="1"/>
              <a:t>bohatství</a:t>
            </a:r>
            <a:r>
              <a:rPr lang="en-US" sz="1800" dirty="0"/>
              <a:t> </a:t>
            </a:r>
            <a:r>
              <a:rPr lang="en-US" sz="1800" dirty="0" err="1"/>
              <a:t>nebylo</a:t>
            </a:r>
            <a:r>
              <a:rPr lang="en-US" sz="1800" dirty="0"/>
              <a:t> </a:t>
            </a:r>
            <a:r>
              <a:rPr lang="en-US" sz="1800" b="1" dirty="0"/>
              <a:t>ani ze </a:t>
            </a:r>
            <a:r>
              <a:rPr lang="en-US" sz="1800" b="1" dirty="0" err="1"/>
              <a:t>zapálené</a:t>
            </a:r>
            <a:r>
              <a:rPr lang="en-US" sz="1800" b="1" dirty="0"/>
              <a:t> </a:t>
            </a:r>
            <a:r>
              <a:rPr lang="en-US" sz="1800" b="1" dirty="0" err="1"/>
              <a:t>Tróje</a:t>
            </a:r>
            <a:r>
              <a:rPr lang="en-US" sz="1800" b="1" dirty="0"/>
              <a:t> </a:t>
            </a:r>
            <a:r>
              <a:rPr lang="en-US" sz="1800" dirty="0" err="1"/>
              <a:t>sneseno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eubojském</a:t>
            </a:r>
            <a:r>
              <a:rPr lang="en-US" sz="1800" dirty="0"/>
              <a:t> </a:t>
            </a:r>
            <a:r>
              <a:rPr lang="en-US" sz="1800" dirty="0" err="1"/>
              <a:t>břehu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742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005BB8C-2385-D8AE-2803-173B9C55A6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Padesát odstínů pravdy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D185EC-24B0-A633-1B67-E025622C1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DF61822-6B0C-DD30-835D-BB5961CC1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ACBD98-6778-F2FC-73A0-5CA9D240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-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Gezerot</a:t>
            </a:r>
            <a:r>
              <a:rPr lang="cs-CZ" b="1" i="1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Tatnu</a:t>
            </a:r>
            <a:r>
              <a:rPr lang="cs-CZ" b="1" dirty="0">
                <a:solidFill>
                  <a:srgbClr val="0000DC"/>
                </a:solidFill>
                <a:latin typeface="+mj-lt"/>
              </a:rPr>
              <a:t>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2AF882-4447-01C8-D1E7-CC8BCDC02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II, 45, </a:t>
            </a:r>
            <a:r>
              <a:rPr lang="en-US" dirty="0" err="1"/>
              <a:t>přel</a:t>
            </a:r>
            <a:r>
              <a:rPr lang="en-US" dirty="0"/>
              <a:t> 135: Tam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b="1" dirty="0" err="1"/>
              <a:t>Židé</a:t>
            </a:r>
            <a:r>
              <a:rPr lang="en-US" b="1" dirty="0"/>
              <a:t>, </a:t>
            </a:r>
            <a:r>
              <a:rPr lang="en-US" b="1" dirty="0" err="1"/>
              <a:t>kteří</a:t>
            </a:r>
            <a:r>
              <a:rPr lang="en-US" b="1" dirty="0"/>
              <a:t> </a:t>
            </a:r>
            <a:r>
              <a:rPr lang="en-US" b="1" dirty="0" err="1"/>
              <a:t>mají</a:t>
            </a:r>
            <a:r>
              <a:rPr lang="en-US" b="1" dirty="0"/>
              <a:t> </a:t>
            </a:r>
            <a:r>
              <a:rPr lang="en-US" b="1" dirty="0" err="1"/>
              <a:t>plno</a:t>
            </a:r>
            <a:r>
              <a:rPr lang="en-US" b="1" dirty="0"/>
              <a:t> </a:t>
            </a:r>
            <a:r>
              <a:rPr lang="en-US" b="1" dirty="0" err="1"/>
              <a:t>zlata</a:t>
            </a:r>
            <a:r>
              <a:rPr lang="en-US" b="1" dirty="0"/>
              <a:t> a </a:t>
            </a:r>
            <a:r>
              <a:rPr lang="en-US" b="1" dirty="0" err="1"/>
              <a:t>stříbra</a:t>
            </a:r>
            <a:r>
              <a:rPr lang="en-US" dirty="0"/>
              <a:t>, tam </a:t>
            </a:r>
            <a:r>
              <a:rPr lang="en-US" dirty="0" err="1"/>
              <a:t>jsou</a:t>
            </a:r>
            <a:r>
              <a:rPr lang="en-US" dirty="0"/>
              <a:t> ze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národů</a:t>
            </a:r>
            <a:r>
              <a:rPr lang="en-US" dirty="0"/>
              <a:t> </a:t>
            </a:r>
            <a:r>
              <a:rPr lang="en-US" dirty="0" err="1"/>
              <a:t>nejbohatší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, tam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nejzámožnější</a:t>
            </a:r>
            <a:r>
              <a:rPr lang="en-US" dirty="0"/>
              <a:t> </a:t>
            </a:r>
            <a:r>
              <a:rPr lang="en-US" dirty="0" err="1"/>
              <a:t>peněžníci</a:t>
            </a:r>
            <a:r>
              <a:rPr lang="en-US" dirty="0"/>
              <a:t>, tam je </a:t>
            </a:r>
            <a:r>
              <a:rPr lang="en-US" dirty="0" err="1"/>
              <a:t>tržiště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němž</a:t>
            </a:r>
            <a:r>
              <a:rPr lang="en-US" dirty="0"/>
              <a:t> se </a:t>
            </a:r>
            <a:r>
              <a:rPr lang="en-US" dirty="0" err="1"/>
              <a:t>tvým</a:t>
            </a:r>
            <a:r>
              <a:rPr lang="en-US" dirty="0"/>
              <a:t> </a:t>
            </a:r>
            <a:r>
              <a:rPr lang="en-US" dirty="0" err="1"/>
              <a:t>vojákům</a:t>
            </a:r>
            <a:r>
              <a:rPr lang="en-US" dirty="0"/>
              <a:t> </a:t>
            </a:r>
            <a:r>
              <a:rPr lang="en-US" dirty="0" err="1"/>
              <a:t>dostane</a:t>
            </a:r>
            <a:r>
              <a:rPr lang="en-US" dirty="0"/>
              <a:t> </a:t>
            </a:r>
            <a:r>
              <a:rPr lang="en-US" dirty="0" err="1"/>
              <a:t>přebohatě</a:t>
            </a:r>
            <a:r>
              <a:rPr lang="en-US" dirty="0"/>
              <a:t> </a:t>
            </a:r>
            <a:r>
              <a:rPr lang="en-US" dirty="0" err="1"/>
              <a:t>bohaté</a:t>
            </a:r>
            <a:r>
              <a:rPr lang="en-US" dirty="0"/>
              <a:t> </a:t>
            </a:r>
            <a:r>
              <a:rPr lang="en-US" dirty="0" err="1"/>
              <a:t>kořisti</a:t>
            </a:r>
            <a:r>
              <a:rPr lang="en-US" dirty="0"/>
              <a:t>. </a:t>
            </a:r>
            <a:r>
              <a:rPr lang="en-US" dirty="0" err="1"/>
              <a:t>Anebo</a:t>
            </a:r>
            <a:r>
              <a:rPr lang="en-US" dirty="0"/>
              <a:t> </a:t>
            </a:r>
            <a:r>
              <a:rPr lang="en-US" dirty="0" err="1"/>
              <a:t>chceš</a:t>
            </a:r>
            <a:r>
              <a:rPr lang="en-US" dirty="0"/>
              <a:t>-li </a:t>
            </a:r>
            <a:r>
              <a:rPr lang="en-US" dirty="0" err="1"/>
              <a:t>vidět</a:t>
            </a:r>
            <a:r>
              <a:rPr lang="en-US" dirty="0"/>
              <a:t>, </a:t>
            </a:r>
            <a:r>
              <a:rPr lang="en-US" dirty="0" err="1"/>
              <a:t>kterak</a:t>
            </a:r>
            <a:r>
              <a:rPr lang="en-US" dirty="0"/>
              <a:t> </a:t>
            </a:r>
            <a:r>
              <a:rPr lang="en-US" b="1" dirty="0" err="1"/>
              <a:t>hořela</a:t>
            </a:r>
            <a:r>
              <a:rPr lang="en-US" b="1" dirty="0"/>
              <a:t> </a:t>
            </a:r>
            <a:r>
              <a:rPr lang="en-US" b="1" dirty="0" err="1"/>
              <a:t>Trója</a:t>
            </a:r>
            <a:r>
              <a:rPr lang="en-US" dirty="0"/>
              <a:t>, </a:t>
            </a:r>
            <a:r>
              <a:rPr lang="en-US" dirty="0" err="1"/>
              <a:t>nikde</a:t>
            </a:r>
            <a:r>
              <a:rPr lang="en-US" dirty="0"/>
              <a:t> </a:t>
            </a:r>
            <a:r>
              <a:rPr lang="en-US" dirty="0" err="1"/>
              <a:t>neuvidíš</a:t>
            </a:r>
            <a:r>
              <a:rPr lang="en-US" dirty="0"/>
              <a:t> </a:t>
            </a:r>
            <a:r>
              <a:rPr lang="en-US" dirty="0" err="1"/>
              <a:t>Vulkána</a:t>
            </a:r>
            <a:r>
              <a:rPr lang="en-US" dirty="0"/>
              <a:t> </a:t>
            </a:r>
            <a:r>
              <a:rPr lang="en-US" dirty="0" err="1"/>
              <a:t>zuřit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,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uzříš</a:t>
            </a:r>
            <a:r>
              <a:rPr lang="en-US" dirty="0"/>
              <a:t>, jak oba </a:t>
            </a:r>
            <a:r>
              <a:rPr lang="en-US" dirty="0" err="1"/>
              <a:t>řečené</a:t>
            </a:r>
            <a:r>
              <a:rPr lang="en-US" dirty="0"/>
              <a:t> </a:t>
            </a:r>
            <a:r>
              <a:rPr lang="en-US" dirty="0" err="1"/>
              <a:t>hrady</a:t>
            </a:r>
            <a:r>
              <a:rPr lang="en-US" dirty="0"/>
              <a:t> </a:t>
            </a:r>
            <a:r>
              <a:rPr lang="en-US" dirty="0" err="1"/>
              <a:t>hoří</a:t>
            </a:r>
            <a:r>
              <a:rPr lang="en-US" dirty="0"/>
              <a:t>. </a:t>
            </a:r>
            <a:r>
              <a:rPr lang="en-US" b="1" dirty="0" err="1"/>
              <a:t>Možná</a:t>
            </a:r>
            <a:r>
              <a:rPr lang="en-US" b="1" dirty="0"/>
              <a:t> </a:t>
            </a:r>
            <a:r>
              <a:rPr lang="en-US" b="1" dirty="0" err="1"/>
              <a:t>namítneš</a:t>
            </a:r>
            <a:r>
              <a:rPr lang="en-US" b="1" dirty="0"/>
              <a:t>: ,To je </a:t>
            </a:r>
            <a:r>
              <a:rPr lang="en-US" b="1" dirty="0" err="1"/>
              <a:t>mé</a:t>
            </a:r>
            <a:r>
              <a:rPr lang="en-US" b="1" dirty="0"/>
              <a:t>.‘ </a:t>
            </a:r>
            <a:r>
              <a:rPr lang="en-US" dirty="0"/>
              <a:t>A to </a:t>
            </a:r>
            <a:r>
              <a:rPr lang="en-US" dirty="0" err="1"/>
              <a:t>zde</a:t>
            </a:r>
            <a:r>
              <a:rPr lang="en-US" dirty="0"/>
              <a:t>, co </a:t>
            </a:r>
            <a:r>
              <a:rPr lang="en-US" dirty="0" err="1"/>
              <a:t>nepřátelsky</a:t>
            </a:r>
            <a:r>
              <a:rPr lang="en-US" dirty="0"/>
              <a:t> </a:t>
            </a:r>
            <a:r>
              <a:rPr lang="en-US" dirty="0" err="1"/>
              <a:t>hubíš</a:t>
            </a:r>
            <a:r>
              <a:rPr lang="en-US" dirty="0"/>
              <a:t>, </a:t>
            </a:r>
            <a:r>
              <a:rPr lang="en-US" dirty="0" err="1"/>
              <a:t>čí</a:t>
            </a:r>
            <a:r>
              <a:rPr lang="en-US" dirty="0"/>
              <a:t> </a:t>
            </a:r>
            <a:r>
              <a:rPr lang="en-US" dirty="0" err="1"/>
              <a:t>asi</a:t>
            </a:r>
            <a:r>
              <a:rPr lang="en-US" dirty="0"/>
              <a:t> je?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nejsme</a:t>
            </a:r>
            <a:r>
              <a:rPr lang="en-US" dirty="0"/>
              <a:t> my </a:t>
            </a:r>
            <a:r>
              <a:rPr lang="en-US" dirty="0" err="1"/>
              <a:t>tvoji</a:t>
            </a:r>
            <a:r>
              <a:rPr lang="en-US" dirty="0"/>
              <a:t>, a co </a:t>
            </a:r>
            <a:r>
              <a:rPr lang="en-US" dirty="0" err="1"/>
              <a:t>máme</a:t>
            </a:r>
            <a:r>
              <a:rPr lang="en-US" dirty="0"/>
              <a:t>, </a:t>
            </a:r>
            <a:r>
              <a:rPr lang="en-US" dirty="0" err="1"/>
              <a:t>tvé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272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4020470" y="1640938"/>
            <a:ext cx="7453222" cy="993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hteck 2"/>
          <p:cNvSpPr/>
          <p:nvPr/>
        </p:nvSpPr>
        <p:spPr>
          <a:xfrm>
            <a:off x="301385" y="4025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Věčný nepřítel</a:t>
            </a:r>
          </a:p>
          <a:p>
            <a:r>
              <a:rPr lang="cs-CZ" b="1" dirty="0">
                <a:solidFill>
                  <a:srgbClr val="C00000"/>
                </a:solidFill>
                <a:latin typeface="+mn-lt"/>
              </a:rPr>
              <a:t>     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01385" y="782506"/>
            <a:ext cx="9815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  <a:latin typeface="+mj-lt"/>
              </a:rPr>
              <a:t>Protižidovská propaganda ve středověku  </a:t>
            </a:r>
          </a:p>
          <a:p>
            <a:endParaRPr lang="cs-CZ" sz="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3645" y="4029822"/>
            <a:ext cx="280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Der </a:t>
            </a:r>
            <a:r>
              <a:rPr lang="cs-CZ" sz="1200" b="1" dirty="0" err="1">
                <a:latin typeface="+mn-lt"/>
              </a:rPr>
              <a:t>Juden</a:t>
            </a:r>
            <a:r>
              <a:rPr lang="cs-CZ" sz="1200" b="1" dirty="0">
                <a:latin typeface="+mn-lt"/>
              </a:rPr>
              <a:t> </a:t>
            </a:r>
            <a:r>
              <a:rPr lang="cs-CZ" sz="1200" b="1" dirty="0" err="1">
                <a:latin typeface="+mn-lt"/>
              </a:rPr>
              <a:t>Ehrbarkeit</a:t>
            </a:r>
            <a:r>
              <a:rPr lang="cs-CZ" sz="1200" b="1" dirty="0">
                <a:latin typeface="+mn-lt"/>
              </a:rPr>
              <a:t> (1571)</a:t>
            </a:r>
          </a:p>
          <a:p>
            <a:r>
              <a:rPr lang="cs-CZ" sz="1200" dirty="0">
                <a:latin typeface="+mn-lt"/>
              </a:rPr>
              <a:t>Ctnosti židovství</a:t>
            </a:r>
          </a:p>
          <a:p>
            <a:r>
              <a:rPr lang="cs-CZ" sz="1200" dirty="0">
                <a:latin typeface="+mn-lt"/>
              </a:rPr>
              <a:t>Protižidovský Dřevoryt</a:t>
            </a:r>
          </a:p>
        </p:txBody>
      </p:sp>
      <p:sp>
        <p:nvSpPr>
          <p:cNvPr id="22" name="Rechteck 2"/>
          <p:cNvSpPr/>
          <p:nvPr/>
        </p:nvSpPr>
        <p:spPr>
          <a:xfrm>
            <a:off x="4082628" y="1809222"/>
            <a:ext cx="688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I. Vytváření věčného nepřítele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j-lt"/>
              </a:rPr>
              <a:t>Kořeny evropského antisemitismu</a:t>
            </a:r>
          </a:p>
        </p:txBody>
      </p:sp>
      <p:sp>
        <p:nvSpPr>
          <p:cNvPr id="23" name="Rechteck 2"/>
          <p:cNvSpPr/>
          <p:nvPr/>
        </p:nvSpPr>
        <p:spPr>
          <a:xfrm>
            <a:off x="4082628" y="267431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II. Proč Vizigóti neměli rádi židy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 Zrod antisemitismu</a:t>
            </a:r>
            <a:r>
              <a:rPr lang="cs-CZ" sz="1800" b="1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12" name="Rechteck 2"/>
          <p:cNvSpPr/>
          <p:nvPr/>
        </p:nvSpPr>
        <p:spPr>
          <a:xfrm>
            <a:off x="4082628" y="3487892"/>
            <a:ext cx="7735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E62C79-9884-829A-0710-8E0D617F564B}"/>
              </a:ext>
            </a:extLst>
          </p:cNvPr>
          <p:cNvSpPr/>
          <p:nvPr/>
        </p:nvSpPr>
        <p:spPr>
          <a:xfrm>
            <a:off x="4082628" y="4352987"/>
            <a:ext cx="7010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IV. Ekonomizace a legalizace antisemitismu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Pozdní středověk: Morové pogromy 1348, Vídeňská </a:t>
            </a:r>
            <a:r>
              <a:rPr lang="cs-CZ" sz="1800" b="1" dirty="0" err="1">
                <a:solidFill>
                  <a:srgbClr val="0070C0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0070C0"/>
                </a:solidFill>
                <a:latin typeface="+mn-lt"/>
              </a:rPr>
              <a:t>, Šimon z Tridentu</a:t>
            </a:r>
          </a:p>
        </p:txBody>
      </p:sp>
      <p:pic>
        <p:nvPicPr>
          <p:cNvPr id="1026" name="Picture 2" descr="Antisemitic medieval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5" y="1437766"/>
            <a:ext cx="3758802" cy="25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B6EB9A-8390-D936-4B42-9FA97A2751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Padesát odstínů pravdy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3C5915-8CA5-EE09-174D-E508CF285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4C2B7CA-AADC-993D-B3BE-3C82693B8C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926054B-7FAD-1469-7214-F5139004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-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Gezerot</a:t>
            </a:r>
            <a:r>
              <a:rPr lang="cs-CZ" b="1" i="1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Tatnu</a:t>
            </a:r>
            <a:r>
              <a:rPr lang="cs-CZ" b="1" dirty="0">
                <a:solidFill>
                  <a:srgbClr val="0000DC"/>
                </a:solidFill>
                <a:latin typeface="+mj-lt"/>
              </a:rPr>
              <a:t>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1BB7A7-52F1-1B9C-FDC0-2CEE5DB87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231F20"/>
                </a:solidFill>
                <a:effectLst/>
              </a:rPr>
              <a:t>III, 49: BRETHOLZ 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ed</a:t>
            </a:r>
            <a:r>
              <a:rPr lang="de-DE" sz="2400" dirty="0">
                <a:solidFill>
                  <a:srgbClr val="231F20"/>
                </a:solidFill>
                <a:effectLst/>
              </a:rPr>
              <a:t>. 1923, pp. 220–223,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přel</a:t>
            </a:r>
            <a:r>
              <a:rPr lang="de-DE" sz="2400" dirty="0">
                <a:solidFill>
                  <a:srgbClr val="231F20"/>
                </a:solidFill>
                <a:effectLst/>
              </a:rPr>
              <a:t>.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Hrdina</a:t>
            </a:r>
            <a:r>
              <a:rPr lang="de-DE" sz="2400" dirty="0">
                <a:solidFill>
                  <a:srgbClr val="231F20"/>
                </a:solidFill>
                <a:effectLst/>
              </a:rPr>
              <a:t>/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Bláhová</a:t>
            </a:r>
            <a:r>
              <a:rPr lang="de-DE" sz="2400" dirty="0">
                <a:solidFill>
                  <a:srgbClr val="231F20"/>
                </a:solidFill>
                <a:effectLst/>
              </a:rPr>
              <a:t>, 186: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Odpadlým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lidem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nazývám</a:t>
            </a:r>
            <a:r>
              <a:rPr lang="de-DE" sz="2400" b="1" dirty="0">
                <a:solidFill>
                  <a:srgbClr val="231F20"/>
                </a:solidFill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Židy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,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kteří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z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naší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nedbalosti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upadli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po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křtu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zase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v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židovství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.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Proto</a:t>
            </a:r>
            <a:r>
              <a:rPr lang="de-DE" sz="2400" dirty="0">
                <a:solidFill>
                  <a:srgbClr val="231F20"/>
                </a:solidFill>
                <a:effectLst/>
              </a:rPr>
              <a:t> se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velmi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bojím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,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aby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mi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to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Kristus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nevytýkal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a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neuvrhl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mne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do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pekelné</a:t>
            </a:r>
            <a:r>
              <a:rPr lang="de-DE" sz="2400" b="1" dirty="0">
                <a:solidFill>
                  <a:srgbClr val="231F20"/>
                </a:solidFill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hlubiny</a:t>
            </a:r>
            <a:r>
              <a:rPr lang="de-DE" sz="2400" dirty="0">
                <a:solidFill>
                  <a:srgbClr val="231F20"/>
                </a:solidFill>
                <a:effectLst/>
              </a:rPr>
              <a:t>.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Neboť</a:t>
            </a:r>
            <a:r>
              <a:rPr lang="de-DE" sz="2400" dirty="0">
                <a:solidFill>
                  <a:srgbClr val="231F20"/>
                </a:solidFill>
                <a:effectLst/>
              </a:rPr>
              <a:t> v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tichu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dnešní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noci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jsem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slyšel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hlas</a:t>
            </a:r>
            <a:r>
              <a:rPr lang="de-DE" sz="2400" dirty="0">
                <a:solidFill>
                  <a:srgbClr val="231F20"/>
                </a:solidFill>
                <a:effectLst/>
              </a:rPr>
              <a:t>,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který</a:t>
            </a:r>
            <a:r>
              <a:rPr lang="de-DE" sz="2400" dirty="0">
                <a:solidFill>
                  <a:srgbClr val="231F20"/>
                </a:solidFill>
                <a:effectLst/>
              </a:rPr>
              <a:t> mi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pravil</a:t>
            </a:r>
            <a:r>
              <a:rPr lang="de-DE" sz="2400" dirty="0">
                <a:solidFill>
                  <a:srgbClr val="231F20"/>
                </a:solidFill>
                <a:effectLst/>
              </a:rPr>
              <a:t>: ,Tys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nevystoupil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naproti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ani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jsi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nepostavil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hradby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před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domem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izraelským</a:t>
            </a:r>
            <a:r>
              <a:rPr lang="de-DE" sz="2400" dirty="0">
                <a:solidFill>
                  <a:srgbClr val="231F20"/>
                </a:solidFill>
                <a:effectLst/>
              </a:rPr>
              <a:t>,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abys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obstát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mohl</a:t>
            </a:r>
            <a:r>
              <a:rPr lang="de-DE" sz="2400" dirty="0">
                <a:solidFill>
                  <a:srgbClr val="231F20"/>
                </a:solidFill>
                <a:effectLst/>
              </a:rPr>
              <a:t> v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boji</a:t>
            </a:r>
            <a:r>
              <a:rPr lang="de-DE" sz="2400" dirty="0">
                <a:solidFill>
                  <a:srgbClr val="231F20"/>
                </a:solidFill>
                <a:effectLst/>
              </a:rPr>
              <a:t> v den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Páně</a:t>
            </a:r>
            <a:r>
              <a:rPr lang="de-DE" sz="2400" dirty="0">
                <a:solidFill>
                  <a:srgbClr val="231F20"/>
                </a:solidFill>
                <a:effectLst/>
              </a:rPr>
              <a:t>. A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nechal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jsi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stádo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Páně</a:t>
            </a:r>
            <a:r>
              <a:rPr lang="de-DE" sz="2400" dirty="0">
                <a:solidFill>
                  <a:srgbClr val="231F20"/>
                </a:solidFill>
                <a:effectLst/>
              </a:rPr>
              <a:t>,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vykoupené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ne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zlatem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,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ani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stříbrem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,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nýbrž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drahou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krví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Kristovou</a:t>
            </a:r>
            <a:r>
              <a:rPr lang="de-DE" sz="2400" dirty="0">
                <a:solidFill>
                  <a:srgbClr val="231F20"/>
                </a:solidFill>
                <a:effectLst/>
              </a:rPr>
              <a:t>,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skrze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jednu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prašivou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ovci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b="1" dirty="0" err="1">
                <a:solidFill>
                  <a:srgbClr val="231F20"/>
                </a:solidFill>
                <a:effectLst/>
              </a:rPr>
              <a:t>poskvrnit</a:t>
            </a:r>
            <a:r>
              <a:rPr lang="de-DE" sz="2400" b="1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>
                <a:solidFill>
                  <a:srgbClr val="231F20"/>
                </a:solidFill>
                <a:effectLst/>
              </a:rPr>
              <a:t>a z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nebeského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království</a:t>
            </a:r>
            <a:r>
              <a:rPr lang="de-DE" sz="2400" dirty="0">
                <a:solidFill>
                  <a:srgbClr val="231F20"/>
                </a:solidFill>
                <a:effectLst/>
              </a:rPr>
              <a:t> </a:t>
            </a:r>
            <a:r>
              <a:rPr lang="de-DE" sz="2400" dirty="0" err="1">
                <a:solidFill>
                  <a:srgbClr val="231F20"/>
                </a:solidFill>
                <a:effectLst/>
              </a:rPr>
              <a:t>vyloučit</a:t>
            </a:r>
            <a:r>
              <a:rPr lang="de-DE" sz="2400" dirty="0">
                <a:solidFill>
                  <a:srgbClr val="231F20"/>
                </a:solidFill>
                <a:effectLst/>
              </a:rPr>
              <a:t>.‘</a:t>
            </a:r>
            <a:endParaRPr lang="de-DE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04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EC480B-DA13-2B60-D400-BD26B0B7B6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Padesát odstínů pravdy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17B3C4-D97E-9AE5-1DD1-B2D28395D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2D9DFA2-72AF-4C26-2B3D-7E4927F9E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Následky pogromů v souvislosti s první křížovou výpravou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A95181F-168B-FA30-814C-001F6BD35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  <a:r>
              <a:rPr lang="cs-CZ" b="1" dirty="0">
                <a:solidFill>
                  <a:srgbClr val="0000DC"/>
                </a:solidFill>
                <a:latin typeface="+mn-lt"/>
              </a:rPr>
              <a:t>-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Gezerot</a:t>
            </a:r>
            <a:r>
              <a:rPr lang="cs-CZ" b="1" i="1" dirty="0">
                <a:solidFill>
                  <a:srgbClr val="0000DC"/>
                </a:solidFill>
                <a:latin typeface="+mj-lt"/>
              </a:rPr>
              <a:t> </a:t>
            </a:r>
            <a:r>
              <a:rPr lang="cs-CZ" b="1" i="1" dirty="0" err="1">
                <a:solidFill>
                  <a:srgbClr val="0000DC"/>
                </a:solidFill>
                <a:latin typeface="+mj-lt"/>
              </a:rPr>
              <a:t>Tatnu</a:t>
            </a:r>
            <a:r>
              <a:rPr lang="cs-CZ" b="1" dirty="0">
                <a:solidFill>
                  <a:srgbClr val="0000DC"/>
                </a:solidFill>
                <a:latin typeface="+mj-lt"/>
              </a:rPr>
              <a:t>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D53D10-41EA-E68A-246F-AAEA8724E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sz="1600" dirty="0">
                <a:solidFill>
                  <a:srgbClr val="231F20"/>
                </a:solidFill>
                <a:effectLst/>
              </a:rPr>
              <a:t>III, 57: BRETHOLZ </a:t>
            </a:r>
            <a:r>
              <a:rPr lang="de-DE" sz="1600" dirty="0" err="1">
                <a:solidFill>
                  <a:srgbClr val="231F20"/>
                </a:solidFill>
                <a:effectLst/>
              </a:rPr>
              <a:t>ed</a:t>
            </a:r>
            <a:r>
              <a:rPr lang="de-DE" sz="1600" dirty="0">
                <a:solidFill>
                  <a:srgbClr val="231F20"/>
                </a:solidFill>
                <a:effectLst/>
              </a:rPr>
              <a:t>. 1923, pp. ???, </a:t>
            </a:r>
            <a:r>
              <a:rPr lang="de-DE" sz="1600" dirty="0" err="1">
                <a:solidFill>
                  <a:srgbClr val="231F20"/>
                </a:solidFill>
                <a:effectLst/>
              </a:rPr>
              <a:t>přel</a:t>
            </a:r>
            <a:r>
              <a:rPr lang="de-DE" sz="1600" dirty="0">
                <a:solidFill>
                  <a:srgbClr val="231F20"/>
                </a:solidFill>
                <a:effectLst/>
              </a:rPr>
              <a:t>. </a:t>
            </a:r>
            <a:r>
              <a:rPr lang="de-DE" sz="1600" dirty="0" err="1">
                <a:solidFill>
                  <a:srgbClr val="231F20"/>
                </a:solidFill>
                <a:effectLst/>
              </a:rPr>
              <a:t>Hrdina</a:t>
            </a:r>
            <a:r>
              <a:rPr lang="de-DE" sz="1600" dirty="0">
                <a:solidFill>
                  <a:srgbClr val="231F20"/>
                </a:solidFill>
                <a:effectLst/>
              </a:rPr>
              <a:t>/</a:t>
            </a:r>
            <a:r>
              <a:rPr lang="de-DE" sz="1600" dirty="0" err="1">
                <a:solidFill>
                  <a:srgbClr val="231F20"/>
                </a:solidFill>
                <a:effectLst/>
              </a:rPr>
              <a:t>Bláhová</a:t>
            </a:r>
            <a:r>
              <a:rPr lang="de-DE" sz="1600" dirty="0">
                <a:solidFill>
                  <a:srgbClr val="231F20"/>
                </a:solidFill>
                <a:effectLst/>
              </a:rPr>
              <a:t>, 192: </a:t>
            </a:r>
            <a:r>
              <a:rPr lang="en-US" sz="1600" dirty="0" err="1"/>
              <a:t>Téhož</a:t>
            </a:r>
            <a:r>
              <a:rPr lang="en-US" sz="1600" dirty="0"/>
              <a:t> </a:t>
            </a:r>
            <a:r>
              <a:rPr lang="en-US" sz="1600" dirty="0" err="1"/>
              <a:t>roku</a:t>
            </a:r>
            <a:r>
              <a:rPr lang="en-US" sz="1600" dirty="0"/>
              <a:t> </a:t>
            </a:r>
            <a:r>
              <a:rPr lang="en-US" sz="1600" dirty="0" err="1"/>
              <a:t>moc</a:t>
            </a:r>
            <a:r>
              <a:rPr lang="en-US" sz="1600" dirty="0"/>
              <a:t> Krista </a:t>
            </a:r>
            <a:r>
              <a:rPr lang="en-US" sz="1600" dirty="0" err="1"/>
              <a:t>Boha</a:t>
            </a:r>
            <a:r>
              <a:rPr lang="en-US" sz="1600" dirty="0"/>
              <a:t> a </a:t>
            </a:r>
            <a:r>
              <a:rPr lang="en-US" sz="1600" dirty="0" err="1"/>
              <a:t>Boží</a:t>
            </a:r>
            <a:r>
              <a:rPr lang="en-US" sz="1600" dirty="0"/>
              <a:t> </a:t>
            </a:r>
            <a:r>
              <a:rPr lang="en-US" sz="1600" dirty="0" err="1"/>
              <a:t>moudrost</a:t>
            </a:r>
            <a:r>
              <a:rPr lang="en-US" sz="1600" dirty="0"/>
              <a:t>, </a:t>
            </a:r>
            <a:r>
              <a:rPr lang="en-US" sz="1600" dirty="0" err="1"/>
              <a:t>jež</a:t>
            </a:r>
            <a:r>
              <a:rPr lang="en-US" sz="1600" dirty="0"/>
              <a:t> </a:t>
            </a:r>
            <a:r>
              <a:rPr lang="en-US" sz="1600" dirty="0" err="1"/>
              <a:t>řídí</a:t>
            </a:r>
            <a:r>
              <a:rPr lang="en-US" sz="1600" dirty="0"/>
              <a:t> </a:t>
            </a:r>
            <a:r>
              <a:rPr lang="en-US" sz="1600" dirty="0" err="1"/>
              <a:t>vše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světě</a:t>
            </a:r>
            <a:r>
              <a:rPr lang="en-US" sz="1600" dirty="0"/>
              <a:t> </a:t>
            </a:r>
            <a:r>
              <a:rPr lang="en-US" sz="1600" dirty="0" err="1"/>
              <a:t>svou</a:t>
            </a:r>
            <a:r>
              <a:rPr lang="en-US" sz="1600" dirty="0"/>
              <a:t> </a:t>
            </a:r>
            <a:r>
              <a:rPr lang="en-US" sz="1600" dirty="0" err="1"/>
              <a:t>vůlí</a:t>
            </a:r>
            <a:r>
              <a:rPr lang="en-US" sz="1600" dirty="0"/>
              <a:t>, </a:t>
            </a:r>
            <a:r>
              <a:rPr lang="en-US" sz="1600" dirty="0" err="1"/>
              <a:t>ráčila</a:t>
            </a:r>
            <a:r>
              <a:rPr lang="en-US" sz="1600" dirty="0"/>
              <a:t> </a:t>
            </a:r>
            <a:r>
              <a:rPr lang="en-US" sz="1600" dirty="0" err="1"/>
              <a:t>svou</a:t>
            </a:r>
            <a:r>
              <a:rPr lang="en-US" sz="1600" dirty="0"/>
              <a:t> </a:t>
            </a:r>
            <a:r>
              <a:rPr lang="en-US" sz="1600" dirty="0" err="1"/>
              <a:t>milostí</a:t>
            </a:r>
            <a:r>
              <a:rPr lang="en-US" sz="1600" dirty="0"/>
              <a:t> </a:t>
            </a:r>
            <a:r>
              <a:rPr lang="en-US" sz="1600" b="1" dirty="0" err="1"/>
              <a:t>vyrvat</a:t>
            </a:r>
            <a:r>
              <a:rPr lang="en-US" sz="1600" b="1" dirty="0"/>
              <a:t> </a:t>
            </a:r>
            <a:r>
              <a:rPr lang="en-US" sz="1600" b="1" dirty="0" err="1"/>
              <a:t>tuto</a:t>
            </a:r>
            <a:r>
              <a:rPr lang="en-US" sz="1600" b="1" dirty="0"/>
              <a:t> </a:t>
            </a:r>
            <a:r>
              <a:rPr lang="en-US" sz="1600" b="1" dirty="0" err="1"/>
              <a:t>zemičku</a:t>
            </a:r>
            <a:r>
              <a:rPr lang="en-US" sz="1600" b="1" dirty="0"/>
              <a:t> z </a:t>
            </a:r>
            <a:r>
              <a:rPr lang="en-US" sz="1600" b="1" dirty="0" err="1"/>
              <a:t>osidel</a:t>
            </a:r>
            <a:r>
              <a:rPr lang="en-US" sz="1600" b="1" dirty="0"/>
              <a:t> Satana a </a:t>
            </a:r>
            <a:r>
              <a:rPr lang="en-US" sz="1600" b="1" dirty="0" err="1"/>
              <a:t>jeho</a:t>
            </a:r>
            <a:r>
              <a:rPr lang="en-US" sz="1600" b="1" dirty="0"/>
              <a:t> </a:t>
            </a:r>
            <a:r>
              <a:rPr lang="en-US" sz="1600" b="1" dirty="0" err="1"/>
              <a:t>syna</a:t>
            </a:r>
            <a:r>
              <a:rPr lang="en-US" sz="1600" b="1" dirty="0"/>
              <a:t> </a:t>
            </a:r>
            <a:r>
              <a:rPr lang="en-US" sz="1600" b="1" dirty="0" err="1"/>
              <a:t>Jakuba</a:t>
            </a:r>
            <a:r>
              <a:rPr lang="en-US" sz="1600" b="1" dirty="0"/>
              <a:t> </a:t>
            </a:r>
            <a:r>
              <a:rPr lang="en-US" sz="1600" b="1" dirty="0" err="1"/>
              <a:t>Apelly</a:t>
            </a:r>
            <a:r>
              <a:rPr lang="en-US" sz="1600" dirty="0"/>
              <a:t>. </a:t>
            </a:r>
            <a:r>
              <a:rPr lang="en-US" sz="1600" b="1" dirty="0" err="1"/>
              <a:t>Vše</a:t>
            </a:r>
            <a:r>
              <a:rPr lang="en-US" sz="1600" b="1" dirty="0"/>
              <a:t>, </a:t>
            </a:r>
            <a:r>
              <a:rPr lang="en-US" sz="1600" b="1" dirty="0" err="1"/>
              <a:t>čeho</a:t>
            </a:r>
            <a:r>
              <a:rPr lang="en-US" sz="1600" b="1" dirty="0"/>
              <a:t> se </a:t>
            </a:r>
            <a:r>
              <a:rPr lang="en-US" sz="1600" b="1" dirty="0" err="1"/>
              <a:t>jeho</a:t>
            </a:r>
            <a:r>
              <a:rPr lang="en-US" sz="1600" b="1" dirty="0"/>
              <a:t> </a:t>
            </a:r>
            <a:r>
              <a:rPr lang="en-US" sz="1600" b="1" dirty="0" err="1"/>
              <a:t>usmolená</a:t>
            </a:r>
            <a:r>
              <a:rPr lang="en-US" sz="1600" b="1" dirty="0"/>
              <a:t> </a:t>
            </a:r>
            <a:r>
              <a:rPr lang="en-US" sz="1600" b="1" dirty="0" err="1"/>
              <a:t>pravice</a:t>
            </a:r>
            <a:r>
              <a:rPr lang="en-US" sz="1600" b="1" dirty="0"/>
              <a:t> </a:t>
            </a:r>
            <a:r>
              <a:rPr lang="en-US" sz="1600" b="1" dirty="0" err="1"/>
              <a:t>dotkne</a:t>
            </a:r>
            <a:r>
              <a:rPr lang="en-US" sz="1600" b="1" dirty="0"/>
              <a:t>, to </a:t>
            </a:r>
            <a:r>
              <a:rPr lang="en-US" sz="1600" b="1" dirty="0" err="1"/>
              <a:t>poskvrní</a:t>
            </a:r>
            <a:r>
              <a:rPr lang="en-US" sz="1600" dirty="0"/>
              <a:t>, a </a:t>
            </a:r>
            <a:r>
              <a:rPr lang="en-US" sz="1600" b="1" dirty="0" err="1"/>
              <a:t>jeho</a:t>
            </a:r>
            <a:r>
              <a:rPr lang="en-US" sz="1600" b="1" dirty="0"/>
              <a:t> </a:t>
            </a:r>
            <a:r>
              <a:rPr lang="en-US" sz="1600" b="1" dirty="0" err="1"/>
              <a:t>dech</a:t>
            </a:r>
            <a:r>
              <a:rPr lang="en-US" sz="1600" b="1" dirty="0"/>
              <a:t>, </a:t>
            </a:r>
            <a:r>
              <a:rPr lang="en-US" sz="1600" b="1" dirty="0" err="1"/>
              <a:t>smrdutý</a:t>
            </a:r>
            <a:r>
              <a:rPr lang="en-US" sz="1600" b="1" dirty="0"/>
              <a:t> </a:t>
            </a:r>
            <a:r>
              <a:rPr lang="en-US" sz="1600" b="1" dirty="0" err="1"/>
              <a:t>jako</a:t>
            </a:r>
            <a:r>
              <a:rPr lang="en-US" sz="1600" b="1" dirty="0"/>
              <a:t> </a:t>
            </a:r>
            <a:r>
              <a:rPr lang="en-US" sz="1600" b="1" dirty="0" err="1"/>
              <a:t>baziliškův</a:t>
            </a:r>
            <a:r>
              <a:rPr lang="en-US" sz="1600" b="1" dirty="0"/>
              <a:t>, </a:t>
            </a:r>
            <a:r>
              <a:rPr lang="en-US" sz="1600" b="1" dirty="0" err="1"/>
              <a:t>usmrtí</a:t>
            </a:r>
            <a:r>
              <a:rPr lang="en-US" sz="1600" b="1" dirty="0"/>
              <a:t> ty, </a:t>
            </a:r>
            <a:r>
              <a:rPr lang="en-US" sz="1600" b="1" dirty="0" err="1"/>
              <a:t>které</a:t>
            </a:r>
            <a:r>
              <a:rPr lang="en-US" sz="1600" b="1" dirty="0"/>
              <a:t> </a:t>
            </a:r>
            <a:r>
              <a:rPr lang="en-US" sz="1600" b="1" dirty="0" err="1"/>
              <a:t>ovane</a:t>
            </a:r>
            <a:r>
              <a:rPr lang="en-US" sz="1600" dirty="0"/>
              <a:t>. </a:t>
            </a:r>
            <a:r>
              <a:rPr lang="en-US" sz="1600" dirty="0" err="1"/>
              <a:t>Mnozí</a:t>
            </a:r>
            <a:r>
              <a:rPr lang="en-US" sz="1600" dirty="0"/>
              <a:t> </a:t>
            </a:r>
            <a:r>
              <a:rPr lang="en-US" sz="1600" dirty="0" err="1"/>
              <a:t>velmi</a:t>
            </a:r>
            <a:r>
              <a:rPr lang="en-US" sz="1600" dirty="0"/>
              <a:t> </a:t>
            </a:r>
            <a:r>
              <a:rPr lang="en-US" sz="1600" dirty="0" err="1"/>
              <a:t>pravdomluvní</a:t>
            </a:r>
            <a:r>
              <a:rPr lang="en-US" sz="1600" dirty="0"/>
              <a:t> </a:t>
            </a:r>
            <a:r>
              <a:rPr lang="en-US" sz="1600" dirty="0" err="1"/>
              <a:t>lidé</a:t>
            </a:r>
            <a:r>
              <a:rPr lang="en-US" sz="1600" dirty="0"/>
              <a:t> </a:t>
            </a:r>
            <a:r>
              <a:rPr lang="en-US" sz="1600" dirty="0" err="1"/>
              <a:t>dosvědčují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častokrát</a:t>
            </a:r>
            <a:r>
              <a:rPr lang="en-US" sz="1600" dirty="0"/>
              <a:t> </a:t>
            </a:r>
            <a:r>
              <a:rPr lang="en-US" sz="1600" dirty="0" err="1"/>
              <a:t>viděli</a:t>
            </a:r>
            <a:r>
              <a:rPr lang="en-US" sz="1600" dirty="0"/>
              <a:t>, jak mu </a:t>
            </a:r>
            <a:r>
              <a:rPr lang="en-US" sz="1600" b="1" dirty="0"/>
              <a:t>po </a:t>
            </a:r>
            <a:r>
              <a:rPr lang="en-US" sz="1600" b="1" dirty="0" err="1"/>
              <a:t>boku</a:t>
            </a:r>
            <a:r>
              <a:rPr lang="en-US" sz="1600" b="1" dirty="0"/>
              <a:t> </a:t>
            </a:r>
            <a:r>
              <a:rPr lang="en-US" sz="1600" b="1" dirty="0" err="1"/>
              <a:t>stojí</a:t>
            </a:r>
            <a:r>
              <a:rPr lang="en-US" sz="1600" b="1" dirty="0"/>
              <a:t> </a:t>
            </a:r>
            <a:r>
              <a:rPr lang="en-US" sz="1600" b="1" dirty="0" err="1"/>
              <a:t>satan</a:t>
            </a:r>
            <a:r>
              <a:rPr lang="en-US" sz="1600" b="1" dirty="0"/>
              <a:t> </a:t>
            </a:r>
            <a:r>
              <a:rPr lang="en-US" sz="1600" dirty="0"/>
              <a:t>v </a:t>
            </a:r>
            <a:r>
              <a:rPr lang="en-US" sz="1600" dirty="0" err="1"/>
              <a:t>lidské</a:t>
            </a:r>
            <a:r>
              <a:rPr lang="en-US" sz="1600" dirty="0"/>
              <a:t> </a:t>
            </a:r>
            <a:r>
              <a:rPr lang="en-US" sz="1600" dirty="0" err="1"/>
              <a:t>podobě</a:t>
            </a:r>
            <a:r>
              <a:rPr lang="en-US" sz="1600" dirty="0"/>
              <a:t> a jak mu </a:t>
            </a:r>
            <a:r>
              <a:rPr lang="en-US" sz="1600" dirty="0" err="1"/>
              <a:t>slouží</a:t>
            </a:r>
            <a:r>
              <a:rPr lang="en-US" sz="1600" dirty="0"/>
              <a:t>. A </a:t>
            </a:r>
            <a:r>
              <a:rPr lang="en-US" sz="1600" dirty="0" err="1"/>
              <a:t>tak</a:t>
            </a:r>
            <a:r>
              <a:rPr lang="en-US" sz="1600" dirty="0"/>
              <a:t> ho </a:t>
            </a:r>
            <a:r>
              <a:rPr lang="en-US" sz="1600" dirty="0" err="1"/>
              <a:t>svými</a:t>
            </a:r>
            <a:r>
              <a:rPr lang="en-US" sz="1600" dirty="0"/>
              <a:t> </a:t>
            </a:r>
            <a:r>
              <a:rPr lang="en-US" sz="1600" dirty="0" err="1"/>
              <a:t>lstmi</a:t>
            </a:r>
            <a:r>
              <a:rPr lang="en-US" sz="1600" dirty="0"/>
              <a:t> </a:t>
            </a:r>
            <a:r>
              <a:rPr lang="en-US" sz="1600" dirty="0" err="1"/>
              <a:t>strhl</a:t>
            </a:r>
            <a:r>
              <a:rPr lang="en-US" sz="1600" dirty="0"/>
              <a:t> k </a:t>
            </a:r>
            <a:r>
              <a:rPr lang="en-US" sz="1600" dirty="0" err="1"/>
              <a:t>takové</a:t>
            </a:r>
            <a:r>
              <a:rPr lang="en-US" sz="1600" dirty="0"/>
              <a:t> </a:t>
            </a:r>
            <a:r>
              <a:rPr lang="en-US" sz="1600" dirty="0" err="1"/>
              <a:t>smělosti</a:t>
            </a:r>
            <a:r>
              <a:rPr lang="en-US" sz="1600" dirty="0"/>
              <a:t>, </a:t>
            </a:r>
            <a:r>
              <a:rPr lang="en-US" sz="1600" dirty="0" err="1"/>
              <a:t>ba</a:t>
            </a:r>
            <a:r>
              <a:rPr lang="en-US" sz="1600" dirty="0"/>
              <a:t> </a:t>
            </a:r>
            <a:r>
              <a:rPr lang="en-US" sz="1600" dirty="0" err="1"/>
              <a:t>šílenosti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onen</a:t>
            </a:r>
            <a:r>
              <a:rPr lang="en-US" sz="1600" dirty="0"/>
              <a:t> </a:t>
            </a:r>
            <a:r>
              <a:rPr lang="en-US" sz="1600" dirty="0" err="1"/>
              <a:t>ničemný</a:t>
            </a:r>
            <a:r>
              <a:rPr lang="en-US" sz="1600" dirty="0"/>
              <a:t> </a:t>
            </a:r>
            <a:r>
              <a:rPr lang="en-US" sz="1600" dirty="0" err="1"/>
              <a:t>zlosyn</a:t>
            </a:r>
            <a:r>
              <a:rPr lang="en-US" sz="1600" dirty="0"/>
              <a:t> se </a:t>
            </a:r>
            <a:r>
              <a:rPr lang="en-US" sz="1600" dirty="0" err="1"/>
              <a:t>povýšil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svůj</a:t>
            </a:r>
            <a:r>
              <a:rPr lang="en-US" sz="1600" dirty="0"/>
              <a:t> </a:t>
            </a:r>
            <a:r>
              <a:rPr lang="en-US" sz="1600" dirty="0" err="1"/>
              <a:t>stav</a:t>
            </a:r>
            <a:r>
              <a:rPr lang="en-US" sz="1600" dirty="0"/>
              <a:t> a </a:t>
            </a:r>
            <a:r>
              <a:rPr lang="en-US" sz="1600" dirty="0" err="1"/>
              <a:t>zastával</a:t>
            </a:r>
            <a:r>
              <a:rPr lang="en-US" sz="1600" dirty="0"/>
              <a:t> </a:t>
            </a:r>
            <a:r>
              <a:rPr lang="en-US" sz="1600" dirty="0" err="1"/>
              <a:t>úřad</a:t>
            </a:r>
            <a:r>
              <a:rPr lang="en-US" sz="1600" dirty="0"/>
              <a:t> </a:t>
            </a:r>
            <a:r>
              <a:rPr lang="en-US" sz="1600" dirty="0" err="1"/>
              <a:t>místodržitele</a:t>
            </a:r>
            <a:r>
              <a:rPr lang="en-US" sz="1600" dirty="0"/>
              <a:t> po </a:t>
            </a:r>
            <a:r>
              <a:rPr lang="en-US" sz="1600" dirty="0" err="1"/>
              <a:t>knížeti</a:t>
            </a:r>
            <a:r>
              <a:rPr lang="en-US" sz="1600" dirty="0"/>
              <a:t>. </a:t>
            </a:r>
            <a:r>
              <a:rPr lang="en-US" sz="1600" dirty="0" err="1"/>
              <a:t>Bylo</a:t>
            </a:r>
            <a:r>
              <a:rPr lang="en-US" sz="1600" dirty="0"/>
              <a:t> to </a:t>
            </a:r>
            <a:r>
              <a:rPr lang="en-US" sz="1600" dirty="0" err="1"/>
              <a:t>hrozné</a:t>
            </a:r>
            <a:r>
              <a:rPr lang="en-US" sz="1600" dirty="0"/>
              <a:t> </a:t>
            </a:r>
            <a:r>
              <a:rPr lang="en-US" sz="1600" dirty="0" err="1"/>
              <a:t>peklo</a:t>
            </a:r>
            <a:r>
              <a:rPr lang="en-US" sz="1600" dirty="0"/>
              <a:t> pro </a:t>
            </a:r>
            <a:r>
              <a:rPr lang="en-US" sz="1600" dirty="0" err="1"/>
              <a:t>křesťanský</a:t>
            </a:r>
            <a:r>
              <a:rPr lang="en-US" sz="1600" dirty="0"/>
              <a:t> lid. </a:t>
            </a:r>
            <a:r>
              <a:rPr lang="en-US" sz="1600" dirty="0" err="1"/>
              <a:t>Tento</a:t>
            </a:r>
            <a:r>
              <a:rPr lang="en-US" sz="1600" dirty="0"/>
              <a:t> </a:t>
            </a:r>
            <a:r>
              <a:rPr lang="en-US" sz="1600" dirty="0" err="1"/>
              <a:t>člověk</a:t>
            </a:r>
            <a:r>
              <a:rPr lang="en-US" sz="1600" dirty="0"/>
              <a:t> se </a:t>
            </a:r>
            <a:r>
              <a:rPr lang="en-US" sz="1600" b="1" dirty="0"/>
              <a:t>po </a:t>
            </a:r>
            <a:r>
              <a:rPr lang="en-US" sz="1600" b="1" dirty="0" err="1"/>
              <a:t>křtu</a:t>
            </a:r>
            <a:r>
              <a:rPr lang="en-US" sz="1600" b="1" dirty="0"/>
              <a:t> </a:t>
            </a:r>
            <a:r>
              <a:rPr lang="en-US" sz="1600" b="1" dirty="0" err="1"/>
              <a:t>stal</a:t>
            </a:r>
            <a:r>
              <a:rPr lang="en-US" sz="1600" b="1" dirty="0"/>
              <a:t> </a:t>
            </a:r>
            <a:r>
              <a:rPr lang="en-US" sz="1600" b="1" dirty="0" err="1"/>
              <a:t>zase</a:t>
            </a:r>
            <a:r>
              <a:rPr lang="en-US" sz="1600" b="1" dirty="0"/>
              <a:t> </a:t>
            </a:r>
            <a:r>
              <a:rPr lang="en-US" sz="1600" b="1" dirty="0" err="1"/>
              <a:t>odpadlíkem</a:t>
            </a:r>
            <a:r>
              <a:rPr lang="en-US" sz="1600" dirty="0"/>
              <a:t>, </a:t>
            </a:r>
            <a:r>
              <a:rPr lang="en-US" sz="1600" b="1" dirty="0"/>
              <a:t>dal v </a:t>
            </a:r>
            <a:r>
              <a:rPr lang="en-US" sz="1600" b="1" dirty="0" err="1"/>
              <a:t>noci</a:t>
            </a:r>
            <a:r>
              <a:rPr lang="en-US" sz="1600" b="1" dirty="0"/>
              <a:t> </a:t>
            </a:r>
            <a:r>
              <a:rPr lang="en-US" sz="1600" b="1" dirty="0" err="1"/>
              <a:t>rozbořit</a:t>
            </a:r>
            <a:r>
              <a:rPr lang="en-US" sz="1600" b="1" dirty="0"/>
              <a:t> </a:t>
            </a:r>
            <a:r>
              <a:rPr lang="en-US" sz="1600" b="1" dirty="0" err="1"/>
              <a:t>oltář</a:t>
            </a:r>
            <a:r>
              <a:rPr lang="en-US" sz="1600" dirty="0"/>
              <a:t>, </a:t>
            </a:r>
            <a:r>
              <a:rPr lang="en-US" sz="1600" dirty="0" err="1"/>
              <a:t>vystavěný</a:t>
            </a:r>
            <a:r>
              <a:rPr lang="en-US" sz="1600" dirty="0"/>
              <a:t> a </a:t>
            </a:r>
            <a:r>
              <a:rPr lang="en-US" sz="1600" dirty="0" err="1"/>
              <a:t>posvěcený</a:t>
            </a:r>
            <a:r>
              <a:rPr lang="en-US" sz="1600" dirty="0"/>
              <a:t> v </a:t>
            </a:r>
            <a:r>
              <a:rPr lang="en-US" sz="1600" dirty="0" err="1"/>
              <a:t>jejich</a:t>
            </a:r>
            <a:r>
              <a:rPr lang="en-US" sz="1600" dirty="0"/>
              <a:t> </a:t>
            </a:r>
            <a:r>
              <a:rPr lang="en-US" sz="1600" dirty="0" err="1"/>
              <a:t>synagóze</a:t>
            </a:r>
            <a:r>
              <a:rPr lang="en-US" sz="1600" dirty="0"/>
              <a:t>. </a:t>
            </a:r>
            <a:r>
              <a:rPr lang="en-US" sz="1600" dirty="0" err="1"/>
              <a:t>Vzal</a:t>
            </a:r>
            <a:r>
              <a:rPr lang="en-US" sz="1600" dirty="0"/>
              <a:t> </a:t>
            </a:r>
            <a:r>
              <a:rPr lang="en-US" sz="1600" b="1" dirty="0" err="1"/>
              <a:t>svaté</a:t>
            </a:r>
            <a:r>
              <a:rPr lang="en-US" sz="1600" b="1" dirty="0"/>
              <a:t> </a:t>
            </a:r>
            <a:r>
              <a:rPr lang="en-US" sz="1600" b="1" dirty="0" err="1"/>
              <a:t>ostatky</a:t>
            </a:r>
            <a:r>
              <a:rPr lang="en-US" sz="1600" b="1" dirty="0"/>
              <a:t> </a:t>
            </a:r>
            <a:r>
              <a:rPr lang="en-US" sz="1600" dirty="0"/>
              <a:t>a </a:t>
            </a:r>
            <a:r>
              <a:rPr lang="en-US" sz="1600" b="1" dirty="0" err="1"/>
              <a:t>neostýchal</a:t>
            </a:r>
            <a:r>
              <a:rPr lang="en-US" sz="1600" b="1" dirty="0"/>
              <a:t> se </a:t>
            </a:r>
            <a:r>
              <a:rPr lang="en-US" sz="1600" b="1" dirty="0" err="1"/>
              <a:t>hodit</a:t>
            </a:r>
            <a:r>
              <a:rPr lang="en-US" sz="1600" dirty="0"/>
              <a:t> je </a:t>
            </a:r>
            <a:r>
              <a:rPr lang="en-US" sz="1600" b="1" dirty="0"/>
              <a:t>do </a:t>
            </a:r>
            <a:r>
              <a:rPr lang="en-US" sz="1600" b="1" dirty="0" err="1"/>
              <a:t>svého</a:t>
            </a:r>
            <a:r>
              <a:rPr lang="en-US" sz="1600" b="1" dirty="0"/>
              <a:t> </a:t>
            </a:r>
            <a:r>
              <a:rPr lang="en-US" sz="1600" b="1" dirty="0" err="1"/>
              <a:t>záchodu</a:t>
            </a:r>
            <a:r>
              <a:rPr lang="en-US" sz="1600" dirty="0"/>
              <a:t>. </a:t>
            </a:r>
            <a:r>
              <a:rPr lang="en-US" sz="1600" dirty="0" err="1"/>
              <a:t>Kníže</a:t>
            </a:r>
            <a:r>
              <a:rPr lang="en-US" sz="1600" dirty="0"/>
              <a:t> Vladislav, </a:t>
            </a:r>
            <a:r>
              <a:rPr lang="en-US" sz="1600" dirty="0" err="1"/>
              <a:t>naplněný</a:t>
            </a:r>
            <a:r>
              <a:rPr lang="en-US" sz="1600" dirty="0"/>
              <a:t> </a:t>
            </a:r>
            <a:r>
              <a:rPr lang="en-US" sz="1600" dirty="0" err="1"/>
              <a:t>vírou</a:t>
            </a:r>
            <a:r>
              <a:rPr lang="en-US" sz="1600" dirty="0"/>
              <a:t> v </a:t>
            </a:r>
            <a:r>
              <a:rPr lang="en-US" sz="1600" dirty="0" err="1"/>
              <a:t>Boha</a:t>
            </a:r>
            <a:r>
              <a:rPr lang="en-US" sz="1600" dirty="0"/>
              <a:t> a </a:t>
            </a:r>
            <a:r>
              <a:rPr lang="en-US" sz="1600" dirty="0" err="1"/>
              <a:t>horlivostí</a:t>
            </a:r>
            <a:r>
              <a:rPr lang="en-US" sz="1600" dirty="0"/>
              <a:t> pro Krista, </a:t>
            </a:r>
            <a:r>
              <a:rPr lang="en-US" sz="1600" b="1" dirty="0"/>
              <a:t>dal </a:t>
            </a:r>
            <a:r>
              <a:rPr lang="en-US" sz="1600" b="1" dirty="0" err="1"/>
              <a:t>tohoto</a:t>
            </a:r>
            <a:r>
              <a:rPr lang="en-US" sz="1600" b="1" dirty="0"/>
              <a:t> </a:t>
            </a:r>
            <a:r>
              <a:rPr lang="en-US" sz="1600" b="1" dirty="0" err="1"/>
              <a:t>svatokrádce</a:t>
            </a:r>
            <a:r>
              <a:rPr lang="en-US" sz="1600" b="1" dirty="0"/>
              <a:t> a </a:t>
            </a:r>
            <a:r>
              <a:rPr lang="en-US" sz="1600" b="1" dirty="0" err="1"/>
              <a:t>zločince</a:t>
            </a:r>
            <a:r>
              <a:rPr lang="en-US" sz="1600" b="1" dirty="0"/>
              <a:t> </a:t>
            </a:r>
            <a:r>
              <a:rPr lang="en-US" sz="1600" b="1" dirty="0" err="1"/>
              <a:t>dne</a:t>
            </a:r>
            <a:r>
              <a:rPr lang="en-US" sz="1600" b="1" dirty="0"/>
              <a:t> 22. </a:t>
            </a:r>
            <a:r>
              <a:rPr lang="en-US" sz="1600" b="1" dirty="0" err="1"/>
              <a:t>července</a:t>
            </a:r>
            <a:r>
              <a:rPr lang="en-US" sz="1600" b="1" dirty="0"/>
              <a:t> </a:t>
            </a:r>
            <a:r>
              <a:rPr lang="en-US" sz="1600" b="1" dirty="0" err="1"/>
              <a:t>zatknout</a:t>
            </a:r>
            <a:r>
              <a:rPr lang="en-US" sz="1600" b="1" dirty="0"/>
              <a:t> a </a:t>
            </a:r>
            <a:r>
              <a:rPr lang="en-US" sz="1600" b="1" dirty="0" err="1"/>
              <a:t>zavřít</a:t>
            </a:r>
            <a:r>
              <a:rPr lang="en-US" sz="1600" b="1" dirty="0"/>
              <a:t> do </a:t>
            </a:r>
            <a:r>
              <a:rPr lang="en-US" sz="1600" b="1" dirty="0" err="1"/>
              <a:t>pevného</a:t>
            </a:r>
            <a:r>
              <a:rPr lang="en-US" sz="1600" b="1" dirty="0"/>
              <a:t> </a:t>
            </a:r>
            <a:r>
              <a:rPr lang="en-US" sz="1600" b="1" dirty="0" err="1"/>
              <a:t>vězení</a:t>
            </a:r>
            <a:r>
              <a:rPr lang="en-US" sz="1600" dirty="0"/>
              <a:t>. Ach, </a:t>
            </a:r>
            <a:r>
              <a:rPr lang="en-US" sz="1600" b="1" dirty="0"/>
              <a:t>co </a:t>
            </a:r>
            <a:r>
              <a:rPr lang="en-US" sz="1600" b="1" dirty="0" err="1"/>
              <a:t>mamonu</a:t>
            </a:r>
            <a:r>
              <a:rPr lang="en-US" sz="1600" b="1" dirty="0"/>
              <a:t> </a:t>
            </a:r>
            <a:r>
              <a:rPr lang="en-US" sz="1600" b="1" dirty="0" err="1"/>
              <a:t>nepravosti</a:t>
            </a:r>
            <a:r>
              <a:rPr lang="en-US" sz="1600" b="1" dirty="0"/>
              <a:t> </a:t>
            </a:r>
            <a:r>
              <a:rPr lang="en-US" sz="1600" b="1" dirty="0" err="1"/>
              <a:t>bylo</a:t>
            </a:r>
            <a:r>
              <a:rPr lang="en-US" sz="1600" b="1" dirty="0"/>
              <a:t> </a:t>
            </a:r>
            <a:r>
              <a:rPr lang="en-US" sz="1600" b="1" dirty="0" err="1"/>
              <a:t>pobráno</a:t>
            </a:r>
            <a:r>
              <a:rPr lang="en-US" sz="1600" b="1" dirty="0"/>
              <a:t> z </a:t>
            </a:r>
            <a:r>
              <a:rPr lang="en-US" sz="1600" b="1" dirty="0" err="1"/>
              <a:t>domu</a:t>
            </a:r>
            <a:r>
              <a:rPr lang="en-US" sz="1600" b="1" dirty="0"/>
              <a:t> toho </a:t>
            </a:r>
            <a:r>
              <a:rPr lang="en-US" sz="1600" b="1" dirty="0" err="1"/>
              <a:t>podvodníka</a:t>
            </a:r>
            <a:r>
              <a:rPr lang="en-US" sz="1600" b="1" dirty="0"/>
              <a:t> </a:t>
            </a:r>
            <a:r>
              <a:rPr lang="en-US" sz="1600" dirty="0"/>
              <a:t>a </a:t>
            </a:r>
            <a:r>
              <a:rPr lang="en-US" sz="1600" dirty="0" err="1"/>
              <a:t>uloženo</a:t>
            </a:r>
            <a:r>
              <a:rPr lang="en-US" sz="1600" dirty="0"/>
              <a:t> do </a:t>
            </a:r>
            <a:r>
              <a:rPr lang="en-US" sz="1600" dirty="0" err="1"/>
              <a:t>knížecí</a:t>
            </a:r>
            <a:r>
              <a:rPr lang="en-US" sz="1600" dirty="0"/>
              <a:t> </a:t>
            </a:r>
            <a:r>
              <a:rPr lang="en-US" sz="1600" dirty="0" err="1"/>
              <a:t>pokladny</a:t>
            </a:r>
            <a:r>
              <a:rPr lang="en-US" sz="1600" dirty="0"/>
              <a:t>! </a:t>
            </a:r>
            <a:r>
              <a:rPr lang="en-US" sz="1600" dirty="0" err="1"/>
              <a:t>Mimoto</a:t>
            </a:r>
            <a:r>
              <a:rPr lang="en-US" sz="1600" dirty="0"/>
              <a:t> </a:t>
            </a:r>
            <a:r>
              <a:rPr lang="en-US" sz="1600" dirty="0" err="1"/>
              <a:t>Židé</a:t>
            </a:r>
            <a:r>
              <a:rPr lang="en-US" sz="1600" dirty="0"/>
              <a:t>, </a:t>
            </a:r>
            <a:r>
              <a:rPr lang="en-US" sz="1600" dirty="0" err="1"/>
              <a:t>jemu</a:t>
            </a:r>
            <a:r>
              <a:rPr lang="en-US" sz="1600" dirty="0"/>
              <a:t> </a:t>
            </a:r>
            <a:r>
              <a:rPr lang="en-US" sz="1600" dirty="0" err="1"/>
              <a:t>rovní</a:t>
            </a:r>
            <a:r>
              <a:rPr lang="en-US" sz="1600" dirty="0"/>
              <a:t> v </a:t>
            </a:r>
            <a:r>
              <a:rPr lang="en-US" sz="1600" dirty="0" err="1"/>
              <a:t>hříchu</a:t>
            </a:r>
            <a:r>
              <a:rPr lang="en-US" sz="1600" dirty="0"/>
              <a:t>, </a:t>
            </a:r>
            <a:r>
              <a:rPr lang="en-US" sz="1600" dirty="0" err="1"/>
              <a:t>složili</a:t>
            </a:r>
            <a:r>
              <a:rPr lang="en-US" sz="1600" dirty="0"/>
              <a:t> </a:t>
            </a:r>
            <a:r>
              <a:rPr lang="en-US" sz="1600" dirty="0" err="1"/>
              <a:t>knížeti</a:t>
            </a:r>
            <a:r>
              <a:rPr lang="en-US" sz="1600" dirty="0"/>
              <a:t>, aby </a:t>
            </a:r>
            <a:r>
              <a:rPr lang="en-US" sz="1600" b="1" dirty="0" err="1"/>
              <a:t>řečený</a:t>
            </a:r>
            <a:r>
              <a:rPr lang="en-US" sz="1600" b="1" dirty="0"/>
              <a:t> </a:t>
            </a:r>
            <a:r>
              <a:rPr lang="en-US" sz="1600" b="1" dirty="0" err="1"/>
              <a:t>kurvy</a:t>
            </a:r>
            <a:r>
              <a:rPr lang="en-US" sz="1600" b="1" dirty="0"/>
              <a:t> syn </a:t>
            </a:r>
            <a:r>
              <a:rPr lang="en-US" sz="1600" b="1" dirty="0" err="1"/>
              <a:t>nebyl</a:t>
            </a:r>
            <a:r>
              <a:rPr lang="en-US" sz="1600" b="1" dirty="0"/>
              <a:t> </a:t>
            </a:r>
            <a:r>
              <a:rPr lang="en-US" sz="1600" b="1" dirty="0" err="1"/>
              <a:t>sťat</a:t>
            </a:r>
            <a:r>
              <a:rPr lang="en-US" sz="1600" dirty="0"/>
              <a:t>, </a:t>
            </a:r>
            <a:r>
              <a:rPr lang="en-US" sz="1600" dirty="0" err="1"/>
              <a:t>tři</a:t>
            </a:r>
            <a:r>
              <a:rPr lang="en-US" sz="1600" dirty="0"/>
              <a:t> </a:t>
            </a:r>
            <a:r>
              <a:rPr lang="en-US" sz="1600" dirty="0" err="1"/>
              <a:t>tisíce</a:t>
            </a:r>
            <a:r>
              <a:rPr lang="en-US" sz="1600" dirty="0"/>
              <a:t> </a:t>
            </a:r>
            <a:r>
              <a:rPr lang="en-US" sz="1600" dirty="0" err="1"/>
              <a:t>hřiven</a:t>
            </a:r>
            <a:r>
              <a:rPr lang="en-US" sz="1600" dirty="0"/>
              <a:t> </a:t>
            </a:r>
            <a:r>
              <a:rPr lang="en-US" sz="1600" dirty="0" err="1"/>
              <a:t>stříbra</a:t>
            </a:r>
            <a:r>
              <a:rPr lang="en-US" sz="1600" dirty="0"/>
              <a:t> a </a:t>
            </a:r>
            <a:r>
              <a:rPr lang="en-US" sz="1600" dirty="0" err="1"/>
              <a:t>sto</a:t>
            </a:r>
            <a:r>
              <a:rPr lang="en-US" sz="1600" dirty="0"/>
              <a:t> </a:t>
            </a:r>
            <a:r>
              <a:rPr lang="en-US" sz="1600" dirty="0" err="1"/>
              <a:t>hřiven</a:t>
            </a:r>
            <a:r>
              <a:rPr lang="en-US" sz="1600" dirty="0"/>
              <a:t> </a:t>
            </a:r>
            <a:r>
              <a:rPr lang="en-US" sz="1600" dirty="0" err="1"/>
              <a:t>zlata</a:t>
            </a:r>
            <a:r>
              <a:rPr lang="en-US" sz="1600" dirty="0"/>
              <a:t>. </a:t>
            </a:r>
            <a:r>
              <a:rPr lang="en-US" sz="1600" dirty="0" err="1"/>
              <a:t>Kníže</a:t>
            </a:r>
            <a:r>
              <a:rPr lang="en-US" sz="1600" dirty="0"/>
              <a:t> </a:t>
            </a:r>
            <a:r>
              <a:rPr lang="en-US" sz="1600" dirty="0" err="1"/>
              <a:t>pak</a:t>
            </a:r>
            <a:r>
              <a:rPr lang="en-US" sz="1600" dirty="0"/>
              <a:t> z </a:t>
            </a:r>
            <a:r>
              <a:rPr lang="en-US" sz="1600" dirty="0" err="1"/>
              <a:t>vnuknutí</a:t>
            </a:r>
            <a:r>
              <a:rPr lang="en-US" sz="1600" dirty="0"/>
              <a:t> </a:t>
            </a:r>
            <a:r>
              <a:rPr lang="en-US" sz="1600" dirty="0" err="1"/>
              <a:t>milosti</a:t>
            </a:r>
            <a:r>
              <a:rPr lang="en-US" sz="1600" dirty="0"/>
              <a:t> </a:t>
            </a:r>
            <a:r>
              <a:rPr lang="en-US" sz="1600" dirty="0" err="1"/>
              <a:t>Boží</a:t>
            </a:r>
            <a:r>
              <a:rPr lang="en-US" sz="1600" dirty="0"/>
              <a:t> </a:t>
            </a:r>
            <a:r>
              <a:rPr lang="en-US" sz="1600" b="1" dirty="0" err="1"/>
              <a:t>vykoupil</a:t>
            </a:r>
            <a:r>
              <a:rPr lang="en-US" sz="1600" b="1" dirty="0"/>
              <a:t> </a:t>
            </a:r>
            <a:r>
              <a:rPr lang="en-US" sz="1600" b="1" dirty="0" err="1"/>
              <a:t>křesťanské</a:t>
            </a:r>
            <a:r>
              <a:rPr lang="en-US" sz="1600" b="1" dirty="0"/>
              <a:t> </a:t>
            </a:r>
            <a:r>
              <a:rPr lang="en-US" sz="1600" b="1" dirty="0" err="1"/>
              <a:t>otroky</a:t>
            </a:r>
            <a:r>
              <a:rPr lang="en-US" sz="1600" b="1" dirty="0"/>
              <a:t> ode </a:t>
            </a:r>
            <a:r>
              <a:rPr lang="en-US" sz="1600" b="1" dirty="0" err="1"/>
              <a:t>všech</a:t>
            </a:r>
            <a:r>
              <a:rPr lang="en-US" sz="1600" b="1" dirty="0"/>
              <a:t> </a:t>
            </a:r>
            <a:r>
              <a:rPr lang="en-US" sz="1600" b="1" dirty="0" err="1"/>
              <a:t>Židů</a:t>
            </a:r>
            <a:r>
              <a:rPr lang="en-US" sz="1600" b="1" dirty="0"/>
              <a:t> </a:t>
            </a:r>
            <a:r>
              <a:rPr lang="en-US" sz="1600" dirty="0"/>
              <a:t>a </a:t>
            </a:r>
            <a:r>
              <a:rPr lang="en-US" sz="1600" b="1" dirty="0" err="1"/>
              <a:t>zakázal</a:t>
            </a:r>
            <a:r>
              <a:rPr lang="en-US" sz="1600" b="1" dirty="0"/>
              <a:t>, aby u </a:t>
            </a:r>
            <a:r>
              <a:rPr lang="en-US" sz="1600" b="1" dirty="0" err="1"/>
              <a:t>nich</a:t>
            </a:r>
            <a:r>
              <a:rPr lang="en-US" sz="1600" b="1" dirty="0"/>
              <a:t> </a:t>
            </a:r>
            <a:r>
              <a:rPr lang="en-US" sz="1600" b="1" dirty="0" err="1"/>
              <a:t>sloužil</a:t>
            </a:r>
            <a:r>
              <a:rPr lang="en-US" sz="1600" b="1" dirty="0"/>
              <a:t> nějaký </a:t>
            </a:r>
            <a:r>
              <a:rPr lang="en-US" sz="1600" b="1" dirty="0" err="1"/>
              <a:t>křesťan</a:t>
            </a:r>
            <a:r>
              <a:rPr lang="en-US" sz="1600" dirty="0"/>
              <a:t>. „Amen, amen,“ </a:t>
            </a:r>
            <a:r>
              <a:rPr lang="en-US" sz="1600" dirty="0" err="1"/>
              <a:t>pravím</a:t>
            </a:r>
            <a:r>
              <a:rPr lang="en-US" sz="1600" dirty="0"/>
              <a:t>, </a:t>
            </a:r>
            <a:r>
              <a:rPr lang="en-US" sz="1600" b="1" dirty="0" err="1"/>
              <a:t>ať</a:t>
            </a:r>
            <a:r>
              <a:rPr lang="en-US" sz="1600" b="1" dirty="0"/>
              <a:t> </a:t>
            </a:r>
            <a:r>
              <a:rPr lang="en-US" sz="1600" b="1" dirty="0" err="1"/>
              <a:t>už</a:t>
            </a:r>
            <a:r>
              <a:rPr lang="en-US" sz="1600" b="1" dirty="0"/>
              <a:t> se </a:t>
            </a:r>
            <a:r>
              <a:rPr lang="en-US" sz="1600" b="1" dirty="0" err="1"/>
              <a:t>kdy</a:t>
            </a:r>
            <a:r>
              <a:rPr lang="en-US" sz="1600" b="1" dirty="0"/>
              <a:t> </a:t>
            </a:r>
            <a:r>
              <a:rPr lang="en-US" sz="1600" b="1" dirty="0" err="1"/>
              <a:t>jakkoli</a:t>
            </a:r>
            <a:r>
              <a:rPr lang="en-US" sz="1600" b="1" dirty="0"/>
              <a:t> </a:t>
            </a:r>
            <a:r>
              <a:rPr lang="en-US" sz="1600" b="1" dirty="0" err="1"/>
              <a:t>provinil</a:t>
            </a:r>
            <a:r>
              <a:rPr lang="en-US" sz="1600" b="1" dirty="0"/>
              <a:t>, </a:t>
            </a:r>
            <a:r>
              <a:rPr lang="en-US" sz="1600" b="1" dirty="0" err="1"/>
              <a:t>tímto</a:t>
            </a:r>
            <a:r>
              <a:rPr lang="en-US" sz="1600" b="1" dirty="0"/>
              <a:t> </a:t>
            </a:r>
            <a:r>
              <a:rPr lang="en-US" sz="1600" b="1" dirty="0" err="1"/>
              <a:t>chvalitebným</a:t>
            </a:r>
            <a:r>
              <a:rPr lang="en-US" sz="1600" b="1" dirty="0"/>
              <a:t> </a:t>
            </a:r>
            <a:r>
              <a:rPr lang="en-US" sz="1600" b="1" dirty="0" err="1"/>
              <a:t>činem</a:t>
            </a:r>
            <a:r>
              <a:rPr lang="en-US" sz="1600" b="1" dirty="0"/>
              <a:t> </a:t>
            </a:r>
            <a:r>
              <a:rPr lang="en-US" sz="1600" b="1" dirty="0" err="1"/>
              <a:t>všecko</a:t>
            </a:r>
            <a:r>
              <a:rPr lang="en-US" sz="1600" b="1" dirty="0"/>
              <a:t> </a:t>
            </a:r>
            <a:r>
              <a:rPr lang="en-US" sz="1600" b="1" dirty="0" err="1"/>
              <a:t>odčinil</a:t>
            </a:r>
            <a:r>
              <a:rPr lang="en-US" sz="1600" b="1" dirty="0"/>
              <a:t> </a:t>
            </a:r>
            <a:r>
              <a:rPr lang="en-US" sz="1600" dirty="0"/>
              <a:t>a </a:t>
            </a:r>
            <a:r>
              <a:rPr lang="en-US" sz="1600" dirty="0" err="1"/>
              <a:t>získal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jméno</a:t>
            </a:r>
            <a:r>
              <a:rPr lang="en-US" sz="1600" dirty="0"/>
              <a:t> </a:t>
            </a:r>
            <a:r>
              <a:rPr lang="en-US" sz="1600" dirty="0" err="1"/>
              <a:t>věčné</a:t>
            </a:r>
            <a:r>
              <a:rPr lang="en-US" sz="1600" dirty="0"/>
              <a:t>. Marie </a:t>
            </a:r>
            <a:r>
              <a:rPr lang="en-US" sz="1600" dirty="0" err="1"/>
              <a:t>Magdaleno</a:t>
            </a:r>
            <a:r>
              <a:rPr lang="en-US" sz="1600" dirty="0"/>
              <a:t>, ty </a:t>
            </a:r>
            <a:r>
              <a:rPr lang="en-US" sz="1600" dirty="0" err="1"/>
              <a:t>zbožná</a:t>
            </a:r>
            <a:r>
              <a:rPr lang="en-US" sz="1600" dirty="0"/>
              <a:t> </a:t>
            </a:r>
            <a:r>
              <a:rPr lang="en-US" sz="1600" dirty="0" err="1"/>
              <a:t>Kristova</a:t>
            </a:r>
            <a:r>
              <a:rPr lang="en-US" sz="1600" dirty="0"/>
              <a:t> </a:t>
            </a:r>
            <a:r>
              <a:rPr lang="en-US" sz="1600" dirty="0" err="1"/>
              <a:t>služko</a:t>
            </a:r>
            <a:r>
              <a:rPr lang="en-US" sz="1600" dirty="0"/>
              <a:t>, </a:t>
            </a:r>
            <a:r>
              <a:rPr lang="en-US" sz="1600" dirty="0" err="1"/>
              <a:t>tobě</a:t>
            </a:r>
            <a:r>
              <a:rPr lang="en-US" sz="1600" dirty="0"/>
              <a:t> </a:t>
            </a:r>
            <a:r>
              <a:rPr lang="en-US" sz="1600" dirty="0" err="1"/>
              <a:t>vždy</a:t>
            </a:r>
            <a:r>
              <a:rPr lang="en-US" sz="1600" dirty="0"/>
              <a:t> </a:t>
            </a:r>
            <a:r>
              <a:rPr lang="en-US" sz="1600" dirty="0" err="1"/>
              <a:t>přináší</a:t>
            </a:r>
            <a:r>
              <a:rPr lang="en-US" sz="1600" dirty="0"/>
              <a:t> </a:t>
            </a:r>
            <a:r>
              <a:rPr lang="en-US" sz="1600" dirty="0" err="1"/>
              <a:t>pobožný</a:t>
            </a:r>
            <a:r>
              <a:rPr lang="en-US" sz="1600" dirty="0"/>
              <a:t> lid </a:t>
            </a:r>
            <a:r>
              <a:rPr lang="en-US" sz="1600" dirty="0" err="1"/>
              <a:t>své</a:t>
            </a:r>
            <a:r>
              <a:rPr lang="en-US" sz="1600" dirty="0"/>
              <a:t> </a:t>
            </a:r>
            <a:r>
              <a:rPr lang="en-US" sz="1600" dirty="0" err="1"/>
              <a:t>slíbené</a:t>
            </a:r>
            <a:r>
              <a:rPr lang="en-US" sz="1600" dirty="0"/>
              <a:t> </a:t>
            </a:r>
            <a:r>
              <a:rPr lang="en-US" sz="1600" dirty="0" err="1"/>
              <a:t>dary</a:t>
            </a:r>
            <a:r>
              <a:rPr lang="en-US" sz="1600" dirty="0"/>
              <a:t> za to, </a:t>
            </a:r>
            <a:r>
              <a:rPr lang="en-US" sz="1600" dirty="0" err="1"/>
              <a:t>že</a:t>
            </a:r>
            <a:r>
              <a:rPr lang="en-US" sz="1600" dirty="0"/>
              <a:t> o </a:t>
            </a:r>
            <a:r>
              <a:rPr lang="en-US" sz="1600" dirty="0" err="1"/>
              <a:t>tvém</a:t>
            </a:r>
            <a:r>
              <a:rPr lang="en-US" sz="1600" dirty="0"/>
              <a:t> </a:t>
            </a:r>
            <a:r>
              <a:rPr lang="en-US" sz="1600" dirty="0" err="1"/>
              <a:t>svátku</a:t>
            </a:r>
            <a:r>
              <a:rPr lang="en-US" sz="1600" dirty="0"/>
              <a:t> </a:t>
            </a:r>
            <a:r>
              <a:rPr lang="en-US" sz="1600" dirty="0" err="1"/>
              <a:t>byl</a:t>
            </a:r>
            <a:r>
              <a:rPr lang="en-US" sz="1600" dirty="0"/>
              <a:t> </a:t>
            </a:r>
            <a:r>
              <a:rPr lang="en-US" sz="1600" dirty="0" err="1"/>
              <a:t>vyrván</a:t>
            </a:r>
            <a:r>
              <a:rPr lang="en-US" sz="1600" dirty="0"/>
              <a:t> </a:t>
            </a:r>
            <a:r>
              <a:rPr lang="en-US" sz="1600" dirty="0" err="1"/>
              <a:t>ďábelskému</a:t>
            </a:r>
            <a:r>
              <a:rPr lang="en-US" sz="1600" dirty="0"/>
              <a:t> </a:t>
            </a:r>
            <a:r>
              <a:rPr lang="en-US" sz="1600" dirty="0" err="1"/>
              <a:t>nepříteli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4810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61487" y="4352987"/>
            <a:ext cx="7453222" cy="993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hteck 2"/>
          <p:cNvSpPr/>
          <p:nvPr/>
        </p:nvSpPr>
        <p:spPr>
          <a:xfrm>
            <a:off x="301385" y="4025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Věčný nepřítel</a:t>
            </a:r>
          </a:p>
          <a:p>
            <a:r>
              <a:rPr lang="cs-CZ" b="1" dirty="0">
                <a:solidFill>
                  <a:srgbClr val="C00000"/>
                </a:solidFill>
                <a:latin typeface="+mn-lt"/>
              </a:rPr>
              <a:t>     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01385" y="782506"/>
            <a:ext cx="9815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  <a:latin typeface="+mj-lt"/>
              </a:rPr>
              <a:t>Protižidovská propaganda ve středověku  </a:t>
            </a:r>
          </a:p>
          <a:p>
            <a:endParaRPr lang="cs-CZ" sz="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01385" y="5862885"/>
            <a:ext cx="2800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Legenda o umučeném chlapci:</a:t>
            </a:r>
          </a:p>
          <a:p>
            <a:r>
              <a:rPr lang="cs-CZ" sz="1200" b="1" dirty="0">
                <a:latin typeface="+mn-lt"/>
              </a:rPr>
              <a:t>Šimon z Tridentu </a:t>
            </a:r>
          </a:p>
          <a:p>
            <a:r>
              <a:rPr lang="it-IT" sz="1200" dirty="0"/>
              <a:t>Pietro Stefanoni</a:t>
            </a:r>
            <a:r>
              <a:rPr lang="cs-CZ" sz="1200" dirty="0"/>
              <a:t> (17. Stol.)</a:t>
            </a:r>
            <a:endParaRPr lang="cs-CZ" sz="1200" dirty="0">
              <a:latin typeface="+mn-lt"/>
            </a:endParaRPr>
          </a:p>
        </p:txBody>
      </p:sp>
      <p:sp>
        <p:nvSpPr>
          <p:cNvPr id="22" name="Rechteck 2"/>
          <p:cNvSpPr/>
          <p:nvPr/>
        </p:nvSpPr>
        <p:spPr>
          <a:xfrm>
            <a:off x="4082628" y="1809222"/>
            <a:ext cx="688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I. Vytváření věčného nepřítele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j-lt"/>
              </a:rPr>
              <a:t>Kořeny evropského antisemitismu</a:t>
            </a:r>
          </a:p>
        </p:txBody>
      </p:sp>
      <p:sp>
        <p:nvSpPr>
          <p:cNvPr id="23" name="Rechteck 2"/>
          <p:cNvSpPr/>
          <p:nvPr/>
        </p:nvSpPr>
        <p:spPr>
          <a:xfrm>
            <a:off x="4082628" y="267431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II. Proč Vizigóti neměli rádi židy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 Zrod antisemitismu</a:t>
            </a:r>
            <a:r>
              <a:rPr lang="cs-CZ" sz="1800" b="1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12" name="Rechteck 2"/>
          <p:cNvSpPr/>
          <p:nvPr/>
        </p:nvSpPr>
        <p:spPr>
          <a:xfrm>
            <a:off x="4082628" y="3487892"/>
            <a:ext cx="7735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E62C79-9884-829A-0710-8E0D617F564B}"/>
              </a:ext>
            </a:extLst>
          </p:cNvPr>
          <p:cNvSpPr/>
          <p:nvPr/>
        </p:nvSpPr>
        <p:spPr>
          <a:xfrm>
            <a:off x="4082628" y="4283385"/>
            <a:ext cx="7010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IV. Ekonomizace a legalizace antisemitismu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Pozdní středověk: Morové pogromy 1348, Vídeňská </a:t>
            </a:r>
            <a:r>
              <a:rPr lang="cs-CZ" sz="1800" b="1" dirty="0" err="1">
                <a:solidFill>
                  <a:srgbClr val="0070C0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0070C0"/>
                </a:solidFill>
                <a:latin typeface="+mn-lt"/>
              </a:rPr>
              <a:t>, Šimon z Tridentu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2" y="1233593"/>
            <a:ext cx="3319595" cy="45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3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841561"/>
            <a:ext cx="4876658" cy="286232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FFCC"/>
                </a:solidFill>
                <a:latin typeface="+mj-lt"/>
              </a:rPr>
              <a:t>Šimon z </a:t>
            </a:r>
            <a:r>
              <a:rPr lang="cs-CZ" sz="1800" b="1" dirty="0" err="1">
                <a:solidFill>
                  <a:srgbClr val="FFFFCC"/>
                </a:solidFill>
                <a:latin typeface="+mj-lt"/>
              </a:rPr>
              <a:t>Trenta</a:t>
            </a:r>
            <a:r>
              <a:rPr lang="cs-CZ" sz="1800" b="1" dirty="0">
                <a:solidFill>
                  <a:srgbClr val="FFFFCC"/>
                </a:solidFill>
                <a:latin typeface="+mj-lt"/>
              </a:rPr>
              <a:t> (1475-76)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j-lt"/>
              </a:rPr>
              <a:t>Dochovali se rozsáhlá procesní akta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FFFF00"/>
                </a:solidFill>
                <a:latin typeface="+mj-lt"/>
              </a:rPr>
              <a:t>Údajná ‚Rituální vražda‘ malého chlapce</a:t>
            </a:r>
            <a:r>
              <a:rPr lang="cs-CZ" sz="1400" dirty="0">
                <a:latin typeface="+mj-lt"/>
              </a:rPr>
              <a:t>, jehož tělo bez života bylo nalezeno blízko tridentské </a:t>
            </a:r>
            <a:r>
              <a:rPr lang="cs-CZ" sz="1400" dirty="0" err="1">
                <a:latin typeface="+mj-lt"/>
              </a:rPr>
              <a:t>Mikwe</a:t>
            </a:r>
            <a:endParaRPr lang="cs-CZ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j-lt"/>
              </a:rPr>
              <a:t>Následovalo </a:t>
            </a:r>
            <a:r>
              <a:rPr lang="cs-CZ" sz="1400" dirty="0">
                <a:solidFill>
                  <a:srgbClr val="FFFF00"/>
                </a:solidFill>
                <a:latin typeface="+mj-lt"/>
              </a:rPr>
              <a:t>zatčení celé židovské komunity </a:t>
            </a:r>
            <a:r>
              <a:rPr lang="cs-CZ" sz="1400" dirty="0" err="1">
                <a:latin typeface="+mj-lt"/>
              </a:rPr>
              <a:t>Trenta</a:t>
            </a:r>
            <a:endParaRPr lang="cs-CZ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latin typeface="+mj-lt"/>
              </a:rPr>
              <a:t>Jejích </a:t>
            </a:r>
            <a:r>
              <a:rPr lang="cs-CZ" sz="1400" dirty="0">
                <a:solidFill>
                  <a:srgbClr val="FFFF00"/>
                </a:solidFill>
                <a:latin typeface="+mj-lt"/>
              </a:rPr>
              <a:t>mučení vedlo k přiznání vraždy</a:t>
            </a:r>
            <a:r>
              <a:rPr lang="cs-CZ" sz="1400" dirty="0">
                <a:latin typeface="+mj-lt"/>
              </a:rPr>
              <a:t>; 15 židů bylo odsouzeno k smrti a následovně upáleno</a:t>
            </a:r>
          </a:p>
          <a:p>
            <a:endParaRPr lang="cs-CZ" sz="800" dirty="0">
              <a:latin typeface="+mj-lt"/>
            </a:endParaRPr>
          </a:p>
          <a:p>
            <a:r>
              <a:rPr lang="cs-CZ" sz="1400" b="1" dirty="0">
                <a:solidFill>
                  <a:srgbClr val="FFFF00"/>
                </a:solidFill>
                <a:latin typeface="+mj-lt"/>
              </a:rPr>
              <a:t>= nárůst křesťanského násilí vůči Židům v okolních oblastech Benátska, Lombardie a Tyrolska </a:t>
            </a:r>
            <a:r>
              <a:rPr lang="cs-CZ" sz="1400" dirty="0">
                <a:latin typeface="+mj-lt"/>
              </a:rPr>
              <a:t>a obvinění z rituální vraždy, které vyvrcholilo ve </a:t>
            </a:r>
            <a:r>
              <a:rPr lang="cs-CZ" sz="1400" b="1" dirty="0" err="1">
                <a:solidFill>
                  <a:srgbClr val="FFFF00"/>
                </a:solidFill>
                <a:latin typeface="+mj-lt"/>
              </a:rPr>
              <a:t>Vicenze</a:t>
            </a:r>
            <a:r>
              <a:rPr lang="cs-CZ" sz="1400" dirty="0">
                <a:solidFill>
                  <a:srgbClr val="FFFF00"/>
                </a:solidFill>
                <a:latin typeface="+mj-lt"/>
              </a:rPr>
              <a:t> </a:t>
            </a:r>
            <a:r>
              <a:rPr lang="cs-CZ" sz="1400" b="1" dirty="0">
                <a:solidFill>
                  <a:srgbClr val="FFFF00"/>
                </a:solidFill>
                <a:latin typeface="+mj-lt"/>
              </a:rPr>
              <a:t>zákazem židovského peněžnictví v roce 1479 a vypovězením všech Židů v roce 1486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786572" y="4549676"/>
            <a:ext cx="3081528" cy="230832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FF99"/>
                </a:solidFill>
                <a:latin typeface="+mn-lt"/>
              </a:rPr>
              <a:t>Opakování motivů:</a:t>
            </a:r>
          </a:p>
          <a:p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- Odkaz na Velikonoce,</a:t>
            </a:r>
          </a:p>
          <a:p>
            <a:r>
              <a:rPr lang="cs-CZ" sz="1400" b="1" dirty="0">
                <a:latin typeface="+mn-lt"/>
              </a:rPr>
              <a:t>- Motiv "nevinného dítěte",</a:t>
            </a:r>
          </a:p>
          <a:p>
            <a:r>
              <a:rPr lang="cs-CZ" sz="1400" b="1" dirty="0">
                <a:latin typeface="+mn-lt"/>
              </a:rPr>
              <a:t>- Únos, "nákup" a mučení oběti</a:t>
            </a:r>
          </a:p>
          <a:p>
            <a:r>
              <a:rPr lang="cs-CZ" sz="1400" b="1" dirty="0">
                <a:latin typeface="+mn-lt"/>
              </a:rPr>
              <a:t>- Rouhavý výsměch </a:t>
            </a:r>
          </a:p>
          <a:p>
            <a:r>
              <a:rPr lang="cs-CZ" sz="1400" b="1" dirty="0">
                <a:latin typeface="+mn-lt"/>
              </a:rPr>
              <a:t>  ukřižovanému Ježíši</a:t>
            </a:r>
          </a:p>
          <a:p>
            <a:r>
              <a:rPr lang="cs-CZ" sz="1400" b="1" dirty="0">
                <a:latin typeface="+mn-lt"/>
              </a:rPr>
              <a:t>- Důkaz viny prostřednictvím </a:t>
            </a:r>
          </a:p>
          <a:p>
            <a:r>
              <a:rPr lang="cs-CZ" sz="1400" b="1" dirty="0">
                <a:latin typeface="+mn-lt"/>
              </a:rPr>
              <a:t>  zázraků vycházejících z mrtvoly</a:t>
            </a:r>
          </a:p>
          <a:p>
            <a:r>
              <a:rPr lang="cs-CZ" sz="1400" b="1" dirty="0">
                <a:latin typeface="+mn-lt"/>
              </a:rPr>
              <a:t>  domnělé oběti.</a:t>
            </a:r>
          </a:p>
        </p:txBody>
      </p:sp>
      <p:sp>
        <p:nvSpPr>
          <p:cNvPr id="12" name="Rechteck 2">
            <a:extLst>
              <a:ext uri="{FF2B5EF4-FFF2-40B4-BE49-F238E27FC236}">
                <a16:creationId xmlns:a16="http://schemas.microsoft.com/office/drawing/2014/main" id="{37E62C79-9884-829A-0710-8E0D617F564B}"/>
              </a:ext>
            </a:extLst>
          </p:cNvPr>
          <p:cNvSpPr/>
          <p:nvPr/>
        </p:nvSpPr>
        <p:spPr>
          <a:xfrm>
            <a:off x="97224" y="0"/>
            <a:ext cx="1016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IV. Ekonomizace a legalizace antisemitismu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Pozdní středověk: Morové pogromy 1348, Vídeňská </a:t>
            </a:r>
            <a:r>
              <a:rPr lang="cs-CZ" sz="1800" b="1" dirty="0" err="1">
                <a:solidFill>
                  <a:srgbClr val="0070C0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0070C0"/>
                </a:solidFill>
                <a:latin typeface="+mn-lt"/>
              </a:rPr>
              <a:t>, Šimon z Tridentu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86742" y="840851"/>
            <a:ext cx="5230919" cy="33855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>
                <a:solidFill>
                  <a:srgbClr val="FFFF99"/>
                </a:solidFill>
                <a:latin typeface="+mn-lt"/>
              </a:rPr>
              <a:t>Motiv rituálních vražd Židů: z </a:t>
            </a:r>
            <a:r>
              <a:rPr lang="cs-CZ" sz="1600" b="1" dirty="0" err="1">
                <a:solidFill>
                  <a:srgbClr val="FFFF99"/>
                </a:solidFill>
                <a:latin typeface="+mn-lt"/>
              </a:rPr>
              <a:t>Norwiche</a:t>
            </a:r>
            <a:r>
              <a:rPr lang="cs-CZ" sz="1600" b="1" dirty="0">
                <a:solidFill>
                  <a:srgbClr val="FFFF99"/>
                </a:solidFill>
                <a:latin typeface="+mn-lt"/>
              </a:rPr>
              <a:t> po </a:t>
            </a:r>
            <a:r>
              <a:rPr lang="cs-CZ" sz="1600" b="1" dirty="0" err="1">
                <a:solidFill>
                  <a:srgbClr val="FFFF99"/>
                </a:solidFill>
                <a:latin typeface="+mn-lt"/>
              </a:rPr>
              <a:t>Hilsnera</a:t>
            </a:r>
            <a:endParaRPr lang="cs-CZ" sz="1600" b="1" dirty="0">
              <a:solidFill>
                <a:srgbClr val="FFFF99"/>
              </a:solidFill>
              <a:latin typeface="+mn-lt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86742" y="1281592"/>
            <a:ext cx="6528126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  <a:latin typeface="+mn-lt"/>
              </a:rPr>
              <a:t>Legenda</a:t>
            </a:r>
            <a:r>
              <a:rPr lang="cs-CZ" sz="1600" dirty="0">
                <a:highlight>
                  <a:srgbClr val="FFFF00"/>
                </a:highlight>
                <a:latin typeface="+mn-lt"/>
              </a:rPr>
              <a:t> vzniká v anglickém </a:t>
            </a:r>
            <a:r>
              <a:rPr lang="cs-CZ" sz="1600" dirty="0" err="1">
                <a:highlight>
                  <a:srgbClr val="FFFF00"/>
                </a:highlight>
                <a:latin typeface="+mn-lt"/>
              </a:rPr>
              <a:t>Norwich</a:t>
            </a:r>
            <a:r>
              <a:rPr lang="cs-CZ" sz="1600" dirty="0">
                <a:highlight>
                  <a:srgbClr val="FFFF00"/>
                </a:highlight>
                <a:latin typeface="+mn-lt"/>
              </a:rPr>
              <a:t> (1144), </a:t>
            </a:r>
            <a:r>
              <a:rPr lang="cs-CZ" sz="1600" dirty="0">
                <a:latin typeface="+mn-lt"/>
              </a:rPr>
              <a:t>kde bylo nalezeno mrtvé tělo chlapce Wiliama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  <a:latin typeface="+mn-lt"/>
              </a:rPr>
              <a:t>Benediktinský mnich </a:t>
            </a:r>
            <a:r>
              <a:rPr lang="cs-CZ" sz="1600" b="1" i="1" dirty="0">
                <a:highlight>
                  <a:srgbClr val="FFFF00"/>
                </a:highlight>
                <a:latin typeface="+mn-lt"/>
              </a:rPr>
              <a:t>Tomáš z </a:t>
            </a:r>
            <a:r>
              <a:rPr lang="cs-CZ" sz="1600" b="1" i="1" dirty="0" err="1">
                <a:highlight>
                  <a:srgbClr val="FFFF00"/>
                </a:highlight>
                <a:latin typeface="+mn-lt"/>
              </a:rPr>
              <a:t>Monmouthu</a:t>
            </a:r>
            <a:r>
              <a:rPr lang="cs-CZ" sz="1600" dirty="0">
                <a:highlight>
                  <a:srgbClr val="FFFF00"/>
                </a:highlight>
                <a:latin typeface="+mn-lt"/>
              </a:rPr>
              <a:t> sepsal sedmisvazkové dílo </a:t>
            </a:r>
            <a:r>
              <a:rPr lang="cs-CZ" sz="1600" b="1" i="1" dirty="0">
                <a:highlight>
                  <a:srgbClr val="FFFF00"/>
                </a:highlight>
                <a:latin typeface="+mn-lt"/>
              </a:rPr>
              <a:t>Život a utrpení svatého Viléma mučedníka z </a:t>
            </a:r>
            <a:r>
              <a:rPr lang="cs-CZ" sz="1600" b="1" i="1" dirty="0" err="1">
                <a:highlight>
                  <a:srgbClr val="FFFF00"/>
                </a:highlight>
                <a:latin typeface="+mn-lt"/>
              </a:rPr>
              <a:t>Norwiche</a:t>
            </a:r>
            <a:r>
              <a:rPr lang="cs-CZ" sz="1600" dirty="0">
                <a:latin typeface="+mn-lt"/>
              </a:rPr>
              <a:t>. Tvrdil, že Židé dvanáctiletého Viléma v březnu 1144 koupili, umučili, ukřižovali. Tělo bylo nalezeno na Velikonoční sobotu, u jeho hrobu se začaly dít zázraky.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Legenda se začala šířit po Evropě, </a:t>
            </a:r>
            <a:r>
              <a:rPr lang="cs-CZ" sz="1600" dirty="0">
                <a:latin typeface="+mn-lt"/>
              </a:rPr>
              <a:t>byla použitá jako záminka při provádění pogromů, které měli většinou ekonomické důvody (půjčování peněz)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815532" y="5041890"/>
            <a:ext cx="4035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Mučednická smrt Šimona z </a:t>
            </a:r>
            <a:r>
              <a:rPr lang="cs-CZ" sz="1200" b="1" dirty="0" err="1">
                <a:latin typeface="+mn-lt"/>
              </a:rPr>
              <a:t>Trenta</a:t>
            </a:r>
            <a:r>
              <a:rPr lang="cs-CZ" sz="1200" b="1" dirty="0">
                <a:latin typeface="+mn-lt"/>
              </a:rPr>
              <a:t> (1475), </a:t>
            </a:r>
            <a:r>
              <a:rPr lang="cs-CZ" sz="1200" dirty="0">
                <a:latin typeface="+mn-lt"/>
              </a:rPr>
              <a:t>Norimberská světová kronika, Hartmann </a:t>
            </a:r>
            <a:r>
              <a:rPr lang="cs-CZ" sz="1200" dirty="0" err="1">
                <a:latin typeface="+mn-lt"/>
              </a:rPr>
              <a:t>Schedel</a:t>
            </a:r>
            <a:r>
              <a:rPr lang="cs-CZ" sz="1200" dirty="0">
                <a:latin typeface="+mn-lt"/>
              </a:rPr>
              <a:t> (1493) 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38" y="813815"/>
            <a:ext cx="4936919" cy="41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48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2">
            <a:extLst>
              <a:ext uri="{FF2B5EF4-FFF2-40B4-BE49-F238E27FC236}">
                <a16:creationId xmlns:a16="http://schemas.microsoft.com/office/drawing/2014/main" id="{37E62C79-9884-829A-0710-8E0D617F564B}"/>
              </a:ext>
            </a:extLst>
          </p:cNvPr>
          <p:cNvSpPr/>
          <p:nvPr/>
        </p:nvSpPr>
        <p:spPr>
          <a:xfrm>
            <a:off x="97224" y="0"/>
            <a:ext cx="1016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IV. Ekonomizace a legalizace antisemitismu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Pozdní středověk: Morové pogromy 1348, Vídeňská </a:t>
            </a:r>
            <a:r>
              <a:rPr lang="cs-CZ" sz="1800" b="1" dirty="0" err="1">
                <a:solidFill>
                  <a:srgbClr val="0070C0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0070C0"/>
                </a:solidFill>
                <a:latin typeface="+mn-lt"/>
              </a:rPr>
              <a:t>, Šimon z Tridentu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86742" y="973751"/>
            <a:ext cx="4429418" cy="33855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>
                <a:solidFill>
                  <a:srgbClr val="FFFF99"/>
                </a:solidFill>
                <a:latin typeface="+mn-lt"/>
              </a:rPr>
              <a:t>Motiv otravy studní: Morové pogromy 1348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258040" y="4127545"/>
            <a:ext cx="4809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Masová scéna upalování Židů zaživa před městskými hradbami </a:t>
            </a:r>
            <a:r>
              <a:rPr lang="cs-CZ" sz="1200" dirty="0">
                <a:latin typeface="+mn-lt"/>
              </a:rPr>
              <a:t>(miniatura </a:t>
            </a:r>
            <a:r>
              <a:rPr lang="cs-CZ" sz="1200" dirty="0" err="1">
                <a:latin typeface="+mn-lt"/>
              </a:rPr>
              <a:t>Pierart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dou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Tielt</a:t>
            </a:r>
            <a:r>
              <a:rPr lang="cs-CZ" sz="1200" dirty="0">
                <a:latin typeface="+mn-lt"/>
              </a:rPr>
              <a:t>), </a:t>
            </a:r>
            <a:r>
              <a:rPr lang="fr-FR" sz="1200" i="1" dirty="0"/>
              <a:t>Antiquitates Flandriae</a:t>
            </a:r>
            <a:r>
              <a:rPr lang="fr-FR" sz="1200" dirty="0"/>
              <a:t> oder </a:t>
            </a:r>
            <a:r>
              <a:rPr lang="fr-FR" sz="1200" i="1" dirty="0"/>
              <a:t>Tractatus quartus</a:t>
            </a:r>
            <a:r>
              <a:rPr lang="cs-CZ" sz="1200" i="1" dirty="0"/>
              <a:t>, 1353</a:t>
            </a:r>
            <a:endParaRPr lang="cs-CZ" sz="12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t="8683" r="4376" b="9664"/>
          <a:stretch/>
        </p:blipFill>
        <p:spPr>
          <a:xfrm>
            <a:off x="6854571" y="838985"/>
            <a:ext cx="5337429" cy="318823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7224" y="1378293"/>
            <a:ext cx="6614662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  <a:latin typeface="+mn-lt"/>
              </a:rPr>
              <a:t>Důvody: </a:t>
            </a:r>
            <a:r>
              <a:rPr lang="cs-CZ" sz="1600" dirty="0">
                <a:highlight>
                  <a:srgbClr val="FFFF00"/>
                </a:highlight>
                <a:latin typeface="+mn-lt"/>
              </a:rPr>
              <a:t>Povědomí o vlivu špatné vody na zdraví; izolovanost židů v městských komunitách, jejich nábožensky zakotvené hygienické předpisy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0000"/>
                </a:solidFill>
                <a:latin typeface="+mn-lt"/>
              </a:rPr>
              <a:t>1161 došlo v Čechách k pogromu (smrt 68 Židů), jejichž lékaři se údajně pokusili otrávit křesťany </a:t>
            </a:r>
            <a:r>
              <a:rPr lang="cs-CZ" sz="1600" dirty="0">
                <a:latin typeface="+mn-lt"/>
              </a:rPr>
              <a:t>(dobré jméno židovské medicíny)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1321 byli Židé v jižní Francii obviněni z otravy studní: muslimové je údajně navedli, aby přemluvili křesťany trpící leprou k otravě vody v křesťanských  studních – kterou jim štědře zaplatili; obvinění ze spiknutí přispělo k následnému vyhnání Židů z Francie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Morová epidemie zasáhla především jižní a jihozápadní Evropu </a:t>
            </a:r>
            <a:r>
              <a:rPr lang="cs-CZ" sz="1600" dirty="0">
                <a:highlight>
                  <a:srgbClr val="FFFF00"/>
                </a:highlight>
                <a:latin typeface="+mn-lt"/>
              </a:rPr>
              <a:t>(zde zemřelo až 80% obyvatelstva měst), </a:t>
            </a:r>
            <a:r>
              <a:rPr lang="cs-CZ" sz="1600" dirty="0">
                <a:latin typeface="+mn-lt"/>
              </a:rPr>
              <a:t>následkem bylo vyvraždění zdejších židovských komunit (od Francie, přes Ženevu až po jižní Německo – </a:t>
            </a:r>
            <a:r>
              <a:rPr lang="cs-CZ" sz="1600" dirty="0" err="1">
                <a:latin typeface="+mn-lt"/>
              </a:rPr>
              <a:t>Strassburg</a:t>
            </a:r>
            <a:r>
              <a:rPr lang="cs-CZ" sz="1600" dirty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  <a:latin typeface="+mn-lt"/>
              </a:rPr>
              <a:t>Hlavní aktéři: měšťané, městská rada a cechy (klérus se držel zpět)</a:t>
            </a:r>
          </a:p>
        </p:txBody>
      </p:sp>
      <p:sp>
        <p:nvSpPr>
          <p:cNvPr id="8" name="Obdélník 7"/>
          <p:cNvSpPr/>
          <p:nvPr/>
        </p:nvSpPr>
        <p:spPr>
          <a:xfrm>
            <a:off x="97224" y="4917722"/>
            <a:ext cx="5059238" cy="184665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FF99"/>
                </a:solidFill>
                <a:latin typeface="+mj-lt"/>
              </a:rPr>
              <a:t>‚</a:t>
            </a:r>
            <a:r>
              <a:rPr lang="cs-CZ" sz="1800" b="1" dirty="0" err="1">
                <a:solidFill>
                  <a:srgbClr val="FFFF99"/>
                </a:solidFill>
                <a:latin typeface="+mj-lt"/>
              </a:rPr>
              <a:t>Schema</a:t>
            </a:r>
            <a:r>
              <a:rPr lang="cs-CZ" sz="1800" b="1" dirty="0">
                <a:solidFill>
                  <a:srgbClr val="FFFF99"/>
                </a:solidFill>
                <a:latin typeface="+mj-lt"/>
              </a:rPr>
              <a:t>‘ pogromů roku 1348: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Domovní prohlídky, nález údajných “jedů„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99"/>
                </a:solidFill>
                <a:latin typeface="+mj-lt"/>
              </a:rPr>
              <a:t>Zatýkání, mučení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Doznání zatčených, další zatýkání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FFFF99"/>
                </a:solidFill>
                <a:latin typeface="+mj-lt"/>
              </a:rPr>
              <a:t>Upálení všech Židů </a:t>
            </a:r>
            <a:r>
              <a:rPr lang="cs-CZ" sz="1600" dirty="0">
                <a:latin typeface="+mj-lt"/>
              </a:rPr>
              <a:t>ve městě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Zprávy o události a postupu městské rady do dalších spřátelených měst</a:t>
            </a:r>
          </a:p>
        </p:txBody>
      </p:sp>
      <p:sp>
        <p:nvSpPr>
          <p:cNvPr id="7" name="Obdélník 6"/>
          <p:cNvSpPr/>
          <p:nvPr/>
        </p:nvSpPr>
        <p:spPr>
          <a:xfrm>
            <a:off x="4686260" y="4917722"/>
            <a:ext cx="2402697" cy="193899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99"/>
                </a:solidFill>
                <a:latin typeface="+mn-lt"/>
              </a:rPr>
              <a:t>Motivy:</a:t>
            </a:r>
          </a:p>
          <a:p>
            <a:endParaRPr lang="cs-CZ" sz="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Nečistota židů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Izolovanost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Představa spiknutí, nepřátelství ke všemu křesťanskému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Zavraždění Krista</a:t>
            </a:r>
          </a:p>
          <a:p>
            <a:endParaRPr lang="cs-CZ" sz="800" b="1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552055" y="4763833"/>
            <a:ext cx="3639945" cy="2092881"/>
          </a:xfrm>
          <a:prstGeom prst="rect">
            <a:avLst/>
          </a:prstGeom>
          <a:solidFill>
            <a:srgbClr val="4BC8FF"/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FF99"/>
                </a:solidFill>
                <a:latin typeface="+mj-lt"/>
              </a:rPr>
              <a:t>Karel IV. (1348)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Císař/král: v podstatě ochranou mocí židovských komunit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Aby splatil dluhy</a:t>
            </a:r>
            <a:r>
              <a:rPr lang="cs-CZ" sz="1600" dirty="0">
                <a:highlight>
                  <a:srgbClr val="FFFF00"/>
                </a:highlight>
                <a:latin typeface="+mj-lt"/>
              </a:rPr>
              <a:t>, </a:t>
            </a:r>
            <a:r>
              <a:rPr lang="cs-CZ" sz="1600" dirty="0">
                <a:solidFill>
                  <a:srgbClr val="F01928"/>
                </a:solidFill>
                <a:highlight>
                  <a:srgbClr val="FFFF00"/>
                </a:highlight>
                <a:latin typeface="+mj-lt"/>
              </a:rPr>
              <a:t>dal do zástavy královský židovský regál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Vyvolal </a:t>
            </a:r>
            <a:r>
              <a:rPr lang="cs-CZ" sz="1600" b="1" dirty="0" err="1">
                <a:latin typeface="+mj-lt"/>
              </a:rPr>
              <a:t>progromy</a:t>
            </a:r>
            <a:r>
              <a:rPr lang="cs-CZ" sz="1600" b="1" dirty="0">
                <a:latin typeface="+mj-lt"/>
              </a:rPr>
              <a:t> v Norimberku</a:t>
            </a:r>
            <a:r>
              <a:rPr lang="cs-CZ" sz="1600" dirty="0">
                <a:latin typeface="+mj-lt"/>
              </a:rPr>
              <a:t>, Frankfurtu a </a:t>
            </a:r>
            <a:r>
              <a:rPr lang="cs-CZ" sz="1600" dirty="0" err="1">
                <a:latin typeface="+mj-lt"/>
              </a:rPr>
              <a:t>Rothenburgu</a:t>
            </a:r>
            <a:r>
              <a:rPr lang="cs-CZ" sz="1600" dirty="0">
                <a:latin typeface="+mj-lt"/>
              </a:rPr>
              <a:t> o. d. Tauber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368" y="4773876"/>
            <a:ext cx="1401381" cy="20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81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2">
            <a:extLst>
              <a:ext uri="{FF2B5EF4-FFF2-40B4-BE49-F238E27FC236}">
                <a16:creationId xmlns:a16="http://schemas.microsoft.com/office/drawing/2014/main" id="{37E62C79-9884-829A-0710-8E0D617F564B}"/>
              </a:ext>
            </a:extLst>
          </p:cNvPr>
          <p:cNvSpPr/>
          <p:nvPr/>
        </p:nvSpPr>
        <p:spPr>
          <a:xfrm>
            <a:off x="97224" y="0"/>
            <a:ext cx="1016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IV. Ekonomizace a legalizace antisemitismu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Pozdní středověk: Morové pogromy 1348, Vídeňská </a:t>
            </a:r>
            <a:r>
              <a:rPr lang="cs-CZ" sz="1800" b="1" dirty="0" err="1">
                <a:solidFill>
                  <a:srgbClr val="0070C0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0070C0"/>
                </a:solidFill>
                <a:latin typeface="+mn-lt"/>
              </a:rPr>
              <a:t>, Šimon z Tridentu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469853" y="4200395"/>
            <a:ext cx="2722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Rakouský vévoda Albrecht V. </a:t>
            </a:r>
            <a:r>
              <a:rPr lang="cs-CZ" sz="1200" dirty="0">
                <a:latin typeface="+mn-lt"/>
              </a:rPr>
              <a:t>(III.) (Anonym, 16. století)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0" y="0"/>
            <a:ext cx="3017520" cy="41788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17732" r="11439" b="9003"/>
          <a:stretch/>
        </p:blipFill>
        <p:spPr>
          <a:xfrm>
            <a:off x="7401926" y="879591"/>
            <a:ext cx="1970202" cy="24196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7479384" y="3347811"/>
            <a:ext cx="16176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latin typeface="+mn-lt"/>
              </a:rPr>
              <a:t>Miniaturní model gotické synagogy </a:t>
            </a:r>
            <a:r>
              <a:rPr lang="cs-CZ" sz="1200" dirty="0">
                <a:latin typeface="+mn-lt"/>
              </a:rPr>
              <a:t>na vídeňském </a:t>
            </a:r>
            <a:r>
              <a:rPr lang="cs-CZ" sz="1200" dirty="0" err="1">
                <a:latin typeface="+mn-lt"/>
              </a:rPr>
              <a:t>Judenplatzu</a:t>
            </a:r>
            <a:endParaRPr lang="cs-CZ" sz="1200" dirty="0"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9490" y="993208"/>
            <a:ext cx="6953044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  <a:latin typeface="+mn-lt"/>
              </a:rPr>
              <a:t>Postavení rakouských </a:t>
            </a:r>
            <a:r>
              <a:rPr lang="cs-CZ" sz="1600" b="1" dirty="0" err="1">
                <a:highlight>
                  <a:srgbClr val="FFFF00"/>
                </a:highlight>
                <a:latin typeface="+mn-lt"/>
              </a:rPr>
              <a:t>Žídů</a:t>
            </a:r>
            <a:r>
              <a:rPr lang="cs-CZ" sz="1600" b="1" dirty="0">
                <a:highlight>
                  <a:srgbClr val="FFFF00"/>
                </a:highlight>
                <a:latin typeface="+mn-lt"/>
              </a:rPr>
              <a:t> se zhoršuje; </a:t>
            </a:r>
            <a:r>
              <a:rPr lang="cs-CZ" sz="1600" dirty="0">
                <a:latin typeface="+mn-lt"/>
              </a:rPr>
              <a:t>1406 </a:t>
            </a:r>
            <a:r>
              <a:rPr lang="cs-CZ" sz="1600" dirty="0" err="1">
                <a:latin typeface="+mn-lt"/>
              </a:rPr>
              <a:t>zhoří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Videňská</a:t>
            </a:r>
            <a:r>
              <a:rPr lang="cs-CZ" sz="1600" dirty="0">
                <a:latin typeface="+mn-lt"/>
              </a:rPr>
              <a:t> Synagog;, křesťané rabují a kradou; ekonomická síla </a:t>
            </a:r>
            <a:r>
              <a:rPr lang="cs-CZ" sz="1600" dirty="0" err="1">
                <a:latin typeface="+mn-lt"/>
              </a:rPr>
              <a:t>vídenských</a:t>
            </a:r>
            <a:r>
              <a:rPr lang="cs-CZ" sz="1600" dirty="0">
                <a:latin typeface="+mn-lt"/>
              </a:rPr>
              <a:t> židů zůstává omezena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  <a:latin typeface="+mn-lt"/>
              </a:rPr>
              <a:t>Židi jsou vtáhnutí do konfliktu mezi vévodou Leopoldem a Ernstem o opatrovnictví nad nezletilým Albrechtem</a:t>
            </a:r>
            <a:r>
              <a:rPr lang="cs-CZ" sz="1600" dirty="0">
                <a:latin typeface="+mn-lt"/>
              </a:rPr>
              <a:t>, v jehož následku jsou popraveni vídeňský starosta Konrad </a:t>
            </a:r>
            <a:r>
              <a:rPr lang="cs-CZ" sz="1600" dirty="0" err="1">
                <a:latin typeface="+mn-lt"/>
              </a:rPr>
              <a:t>Vorlauf</a:t>
            </a:r>
            <a:r>
              <a:rPr lang="cs-CZ" sz="1600" dirty="0">
                <a:latin typeface="+mn-lt"/>
              </a:rPr>
              <a:t> a radní pán Hans </a:t>
            </a:r>
            <a:r>
              <a:rPr lang="cs-CZ" sz="1600" dirty="0" err="1">
                <a:latin typeface="+mn-lt"/>
              </a:rPr>
              <a:t>Rockh</a:t>
            </a:r>
            <a:r>
              <a:rPr lang="cs-CZ" sz="1600" dirty="0">
                <a:latin typeface="+mn-lt"/>
              </a:rPr>
              <a:t> (1408), oba příslušníci městské elity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1415: Dospělá vévoda Albrecht zavádí čím dál tím vyšší daně pro židovskou obec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Důvody pro </a:t>
            </a:r>
            <a:r>
              <a:rPr lang="cs-CZ" sz="1600" b="1" dirty="0" err="1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Geseru</a:t>
            </a:r>
            <a:r>
              <a:rPr lang="cs-CZ" sz="1600" b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: kombinace ekonomických, politicích a náboženských úvah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2640" y="3763309"/>
            <a:ext cx="7035179" cy="313932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FF99"/>
                </a:solidFill>
                <a:latin typeface="+mj-lt"/>
              </a:rPr>
              <a:t>Chronologie </a:t>
            </a:r>
            <a:r>
              <a:rPr lang="cs-CZ" sz="1800" b="1" dirty="0" err="1">
                <a:solidFill>
                  <a:srgbClr val="FFFF99"/>
                </a:solidFill>
                <a:latin typeface="+mj-lt"/>
              </a:rPr>
              <a:t>Gesery</a:t>
            </a:r>
            <a:r>
              <a:rPr lang="cs-CZ" sz="1800" b="1" dirty="0">
                <a:solidFill>
                  <a:srgbClr val="FFFF99"/>
                </a:solidFill>
                <a:latin typeface="+mj-lt"/>
              </a:rPr>
              <a:t> (1420/21):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j-lt"/>
              </a:rPr>
              <a:t>1419: Vídeňská univerzita (fakulta teologie) obviní </a:t>
            </a:r>
            <a:r>
              <a:rPr lang="cs-CZ" sz="1800" dirty="0">
                <a:solidFill>
                  <a:srgbClr val="FFFFCC"/>
                </a:solidFill>
                <a:latin typeface="+mj-lt"/>
              </a:rPr>
              <a:t>Židy ze spolupráce s kacířskými Husity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23. května 1420</a:t>
            </a:r>
            <a:r>
              <a:rPr lang="cs-CZ" sz="1800" dirty="0">
                <a:latin typeface="+mj-lt"/>
              </a:rPr>
              <a:t>: Albrecht III. nechá v celém vévodství zatknou Židy (chudé nechá odvést po Dunaji mimo Rakousko, bohatí jsou drženi jako rukojmí)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j-lt"/>
              </a:rPr>
              <a:t>Dochází k četným sebevraždám, je přikázáno násilně pokřtít děti pod věkem 15 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rgbClr val="FFFFCC"/>
                </a:solidFill>
                <a:latin typeface="+mj-lt"/>
              </a:rPr>
              <a:t>12. března nechá Albrecht odsoudit všechny Židi k trestu smrti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latin typeface="+mj-lt"/>
              </a:rPr>
              <a:t>Na </a:t>
            </a:r>
            <a:r>
              <a:rPr lang="cs-CZ" sz="1800" dirty="0" err="1">
                <a:latin typeface="+mj-lt"/>
              </a:rPr>
              <a:t>Erdbergu</a:t>
            </a:r>
            <a:r>
              <a:rPr lang="cs-CZ" sz="1800" dirty="0">
                <a:latin typeface="+mj-lt"/>
              </a:rPr>
              <a:t> je téhož dne </a:t>
            </a:r>
            <a:r>
              <a:rPr lang="cs-CZ" sz="1800" dirty="0">
                <a:solidFill>
                  <a:srgbClr val="FFFFCC"/>
                </a:solidFill>
                <a:latin typeface="+mj-lt"/>
              </a:rPr>
              <a:t>popraveno 92 mužů a 120 žen 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7035179" y="5641469"/>
            <a:ext cx="5156821" cy="1200329"/>
          </a:xfrm>
          <a:prstGeom prst="rect">
            <a:avLst/>
          </a:prstGeom>
          <a:solidFill>
            <a:srgbClr val="4BC8FF"/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+mj-lt"/>
              </a:rPr>
              <a:t>= </a:t>
            </a:r>
            <a:r>
              <a:rPr lang="cs-CZ" sz="1800" b="1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Po upálení Židů, zabavil vévoda majetek, který po sobě zanechali, a nechal zbourat synagogu. </a:t>
            </a:r>
            <a:r>
              <a:rPr lang="cs-CZ" sz="1800" b="1" dirty="0">
                <a:solidFill>
                  <a:srgbClr val="C00000"/>
                </a:solidFill>
                <a:latin typeface="+mj-lt"/>
              </a:rPr>
              <a:t>Kameny z bývalé synagogy byly použity na stavbu Vídeňské univerzity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849633" y="4148512"/>
            <a:ext cx="2581491" cy="150810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FF99"/>
                </a:solidFill>
                <a:latin typeface="+mn-lt"/>
              </a:rPr>
              <a:t>Motivy:</a:t>
            </a:r>
          </a:p>
          <a:p>
            <a:endParaRPr lang="cs-CZ" sz="8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Rituální vraždy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Zneuctění hostií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latin typeface="+mn-lt"/>
              </a:rPr>
              <a:t>Kolaborace s heretiky</a:t>
            </a:r>
          </a:p>
          <a:p>
            <a:r>
              <a:rPr lang="cs-CZ" sz="1400" b="1" dirty="0">
                <a:latin typeface="+mn-lt"/>
              </a:rPr>
              <a:t>      (Husity)</a:t>
            </a:r>
          </a:p>
          <a:p>
            <a:endParaRPr lang="cs-CZ" sz="800" b="1" dirty="0">
              <a:latin typeface="+mn-lt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69490" y="710314"/>
            <a:ext cx="5659970" cy="33855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 Motiv ekonomický utilitarismus – Vídeňská </a:t>
            </a:r>
            <a:r>
              <a:rPr lang="cs-CZ" sz="1600" b="1" dirty="0" err="1">
                <a:solidFill>
                  <a:srgbClr val="FFFF99"/>
                </a:solidFill>
                <a:latin typeface="+mn-lt"/>
              </a:rPr>
              <a:t>Gesera</a:t>
            </a:r>
            <a:r>
              <a:rPr lang="cs-CZ" sz="1600" b="1" dirty="0">
                <a:solidFill>
                  <a:srgbClr val="FFFF99"/>
                </a:solidFill>
                <a:latin typeface="+mn-lt"/>
              </a:rPr>
              <a:t> 1421</a:t>
            </a:r>
          </a:p>
        </p:txBody>
      </p:sp>
    </p:spTree>
    <p:extLst>
      <p:ext uri="{BB962C8B-B14F-4D97-AF65-F5344CB8AC3E}">
        <p14:creationId xmlns:p14="http://schemas.microsoft.com/office/powerpoint/2010/main" val="42320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2">
            <a:extLst>
              <a:ext uri="{FF2B5EF4-FFF2-40B4-BE49-F238E27FC236}">
                <a16:creationId xmlns:a16="http://schemas.microsoft.com/office/drawing/2014/main" id="{37E62C79-9884-829A-0710-8E0D617F564B}"/>
              </a:ext>
            </a:extLst>
          </p:cNvPr>
          <p:cNvSpPr/>
          <p:nvPr/>
        </p:nvSpPr>
        <p:spPr>
          <a:xfrm>
            <a:off x="97224" y="0"/>
            <a:ext cx="1016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IV. Ekonomizace a legalizace antisemitismu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Pozdní středověk: Morové pogromy 1348, Vídeňská </a:t>
            </a:r>
            <a:r>
              <a:rPr lang="cs-CZ" sz="1800" b="1" dirty="0" err="1">
                <a:solidFill>
                  <a:srgbClr val="0070C0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0070C0"/>
                </a:solidFill>
                <a:latin typeface="+mn-lt"/>
              </a:rPr>
              <a:t>, Šimon z Tridentu</a:t>
            </a:r>
          </a:p>
        </p:txBody>
      </p:sp>
      <p:sp>
        <p:nvSpPr>
          <p:cNvPr id="5" name="Rechteck 3"/>
          <p:cNvSpPr/>
          <p:nvPr/>
        </p:nvSpPr>
        <p:spPr>
          <a:xfrm>
            <a:off x="97224" y="1477328"/>
            <a:ext cx="1180883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latin typeface="Arial "/>
              </a:rPr>
              <a:t>"Po jeho návratu (Albrecht III. nebo král Sigmund) se rozšířila všeobecná zvěst, že se Židé v </a:t>
            </a:r>
            <a:r>
              <a:rPr lang="cs-CZ" sz="1600" dirty="0" err="1">
                <a:latin typeface="Arial "/>
              </a:rPr>
              <a:t>Ennsu</a:t>
            </a:r>
            <a:r>
              <a:rPr lang="cs-CZ" sz="1600" dirty="0">
                <a:latin typeface="Arial "/>
              </a:rPr>
              <a:t> dopustili velké svatokrádeže proti svátosti eucharistie. </a:t>
            </a:r>
            <a:r>
              <a:rPr lang="cs-CZ" sz="1600" b="1" dirty="0">
                <a:solidFill>
                  <a:srgbClr val="FF0000"/>
                </a:solidFill>
                <a:latin typeface="Arial "/>
              </a:rPr>
              <a:t>Říkalo se totiž, že velmi bohatý Žid Izrael z </a:t>
            </a:r>
            <a:r>
              <a:rPr lang="cs-CZ" sz="1600" b="1" dirty="0" err="1">
                <a:solidFill>
                  <a:srgbClr val="FF0000"/>
                </a:solidFill>
                <a:latin typeface="Arial "/>
              </a:rPr>
              <a:t>Ennsu</a:t>
            </a:r>
            <a:r>
              <a:rPr lang="cs-CZ" sz="1600" b="1" dirty="0">
                <a:solidFill>
                  <a:srgbClr val="FF0000"/>
                </a:solidFill>
                <a:latin typeface="Arial "/>
              </a:rPr>
              <a:t> dostal (nebo koupil) od ženy vrátného, která byla jeho podřízenou, mnoho malých kousků svátosti z farního kostela svatého Vavřince, po Velikonocích téhož roku</a:t>
            </a:r>
            <a:r>
              <a:rPr lang="cs-CZ" sz="1600" dirty="0">
                <a:latin typeface="Arial "/>
              </a:rPr>
              <a:t>. S nimi s nechtěl vysmát křesťanům a zesměšnit svatost Velikonoc. K této svatokrádeži se zmíněná žena po výslechu přiznala. Avšak žid Izrael s dalšími důvěrníky a podezřelými tuto svatokrádež vytrvale zapíraly, i když si kněží byli jistí, že při svátosti došlo ke krádeži. Proto byli téhož dne a ve stejnou hodinu uvězněni na všech místech rakouského vévodství; jejích majetek jim byl zabaven a po odvedení chudých byli zámožnější z nich </a:t>
            </a:r>
            <a:r>
              <a:rPr lang="cs-CZ" sz="1600" dirty="0" err="1">
                <a:latin typeface="Arial "/>
              </a:rPr>
              <a:t>vzaní</a:t>
            </a:r>
            <a:r>
              <a:rPr lang="cs-CZ" sz="1600" dirty="0">
                <a:latin typeface="Arial "/>
              </a:rPr>
              <a:t> jako rukojmí</a:t>
            </a:r>
          </a:p>
          <a:p>
            <a:endParaRPr lang="cs-CZ" sz="1600" dirty="0">
              <a:latin typeface="Arial "/>
            </a:endParaRPr>
          </a:p>
          <a:p>
            <a:r>
              <a:rPr lang="cs-CZ" sz="1600" dirty="0">
                <a:latin typeface="Arial "/>
              </a:rPr>
              <a:t>Protože však v té době byla obzvlášť krutá zima, </a:t>
            </a:r>
            <a:r>
              <a:rPr lang="cs-CZ" sz="1600" b="1" dirty="0">
                <a:solidFill>
                  <a:srgbClr val="FF0000"/>
                </a:solidFill>
                <a:latin typeface="Arial "/>
              </a:rPr>
              <a:t>někteří z vězněných zemřeli na následky zranění, která si způsobili navzájem; jiní neváhali sáhnout si na život: Byla mezi nimi i manželka výše zmíněného Izraele, která se během procesu uškrtila vlastním šátkem, a další židé z </a:t>
            </a:r>
            <a:r>
              <a:rPr lang="cs-CZ" sz="1600" b="1" dirty="0" err="1">
                <a:solidFill>
                  <a:srgbClr val="FF0000"/>
                </a:solidFill>
                <a:latin typeface="Arial "/>
              </a:rPr>
              <a:t>Tullnu</a:t>
            </a:r>
            <a:r>
              <a:rPr lang="cs-CZ" sz="1600" b="1" dirty="0">
                <a:solidFill>
                  <a:srgbClr val="FF0000"/>
                </a:solidFill>
                <a:latin typeface="Arial "/>
              </a:rPr>
              <a:t>, kteří si vzaly život nožem</a:t>
            </a:r>
            <a:r>
              <a:rPr lang="cs-CZ" sz="1600" dirty="0">
                <a:latin typeface="Arial "/>
              </a:rPr>
              <a:t>. Další zoufalí se v noci zabily praky a řemeny, aby nebyly nucení se nechat pokřtít, nestaly ostudou své víry a víry svých otců nebo terčem posměchu křesťanů – tak učinili ženy v </a:t>
            </a:r>
            <a:r>
              <a:rPr lang="cs-CZ" sz="1600" dirty="0" err="1">
                <a:latin typeface="Arial "/>
              </a:rPr>
              <a:t>Mödlingu</a:t>
            </a:r>
            <a:r>
              <a:rPr lang="cs-CZ" sz="1600" dirty="0">
                <a:latin typeface="Arial "/>
              </a:rPr>
              <a:t> a </a:t>
            </a:r>
            <a:r>
              <a:rPr lang="cs-CZ" sz="1600" dirty="0" err="1">
                <a:latin typeface="Arial "/>
              </a:rPr>
              <a:t>Perchtoldsdorfu</a:t>
            </a:r>
            <a:r>
              <a:rPr lang="cs-CZ" sz="1600" dirty="0">
                <a:latin typeface="Arial "/>
              </a:rPr>
              <a:t>. </a:t>
            </a:r>
            <a:r>
              <a:rPr lang="cs-CZ" sz="1600" b="1" dirty="0">
                <a:solidFill>
                  <a:srgbClr val="FF0000"/>
                </a:solidFill>
                <a:latin typeface="Arial "/>
              </a:rPr>
              <a:t>Jiní, hnáni úpornou zuřivostí, připravili o život své ženy a příbuzné, starcům zakrývali tváře když jim podřezávali žíly. Jejich těla byla pohřbena jako mršina </a:t>
            </a:r>
            <a:r>
              <a:rPr lang="cs-CZ" sz="1600" dirty="0">
                <a:latin typeface="Arial "/>
              </a:rPr>
              <a:t>(oslí pohřeb=v nepožehnané zemi)</a:t>
            </a:r>
          </a:p>
          <a:p>
            <a:r>
              <a:rPr lang="cs-CZ" sz="1600" dirty="0">
                <a:latin typeface="Arial "/>
              </a:rPr>
              <a:t>Někteří se nechali pokřtít svatým křtem, však zůstali ve víře; jiní však, navrátivše se ke svému spílání, znovu odpadli. </a:t>
            </a:r>
          </a:p>
          <a:p>
            <a:endParaRPr lang="cs-CZ" sz="1600" dirty="0">
              <a:latin typeface="Arial "/>
            </a:endParaRPr>
          </a:p>
          <a:p>
            <a:r>
              <a:rPr lang="cs-CZ" sz="1600" b="1" dirty="0">
                <a:solidFill>
                  <a:srgbClr val="FF0000"/>
                </a:solidFill>
                <a:latin typeface="Arial "/>
              </a:rPr>
              <a:t>Ale ti, kteří se rozhodli pro svojí víru, byli zničeni plameny 12. března léta Páně 1421, na den svatého Řehoře, v </a:t>
            </a:r>
            <a:r>
              <a:rPr lang="cs-CZ" sz="1600" b="1" dirty="0" err="1">
                <a:solidFill>
                  <a:srgbClr val="FF0000"/>
                </a:solidFill>
                <a:latin typeface="Arial "/>
              </a:rPr>
              <a:t>Erdburgu</a:t>
            </a:r>
            <a:r>
              <a:rPr lang="cs-CZ" sz="1600" b="1" dirty="0">
                <a:solidFill>
                  <a:srgbClr val="FF0000"/>
                </a:solidFill>
                <a:latin typeface="Arial "/>
              </a:rPr>
              <a:t> na louce u Dunaje</a:t>
            </a:r>
            <a:r>
              <a:rPr lang="cs-CZ" sz="1600" dirty="0">
                <a:latin typeface="Arial "/>
              </a:rPr>
              <a:t>. Aby se však někteří Židé v budoucnu neodvážili žít v Rakousku, byl na ně uvalen věčný zákaz návratu„</a:t>
            </a:r>
          </a:p>
          <a:p>
            <a:endParaRPr lang="cs-CZ" sz="1600" dirty="0">
              <a:latin typeface="Arial "/>
            </a:endParaRPr>
          </a:p>
        </p:txBody>
      </p:sp>
      <p:sp>
        <p:nvSpPr>
          <p:cNvPr id="6" name="Rechteck 3"/>
          <p:cNvSpPr/>
          <p:nvPr/>
        </p:nvSpPr>
        <p:spPr>
          <a:xfrm>
            <a:off x="97224" y="738664"/>
            <a:ext cx="660082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FFFFCC"/>
                </a:solidFill>
                <a:latin typeface="+mn-lt"/>
              </a:rPr>
              <a:t>Thomas </a:t>
            </a:r>
            <a:r>
              <a:rPr lang="cs-CZ" sz="1800" b="1" dirty="0" err="1">
                <a:solidFill>
                  <a:srgbClr val="FFFFCC"/>
                </a:solidFill>
                <a:latin typeface="+mn-lt"/>
              </a:rPr>
              <a:t>Eberndorfer</a:t>
            </a:r>
            <a:r>
              <a:rPr lang="cs-CZ" sz="1800" b="1" dirty="0">
                <a:solidFill>
                  <a:srgbClr val="FFFFCC"/>
                </a:solidFill>
                <a:latin typeface="+mn-lt"/>
              </a:rPr>
              <a:t> - </a:t>
            </a:r>
            <a:r>
              <a:rPr lang="cs-CZ" sz="1800" b="1" dirty="0" err="1">
                <a:solidFill>
                  <a:srgbClr val="FFFFCC"/>
                </a:solidFill>
                <a:latin typeface="+mn-lt"/>
              </a:rPr>
              <a:t>Vídenská</a:t>
            </a:r>
            <a:r>
              <a:rPr lang="cs-CZ" sz="1800" b="1" dirty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1800" b="1" dirty="0" err="1">
                <a:solidFill>
                  <a:srgbClr val="FFFFCC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FFFFCC"/>
                </a:solidFill>
                <a:latin typeface="+mn-lt"/>
              </a:rPr>
              <a:t> 1421</a:t>
            </a:r>
          </a:p>
          <a:p>
            <a:r>
              <a:rPr lang="cs-CZ" sz="1800" b="1" dirty="0" err="1">
                <a:solidFill>
                  <a:srgbClr val="FFFFCC"/>
                </a:solidFill>
                <a:latin typeface="+mj-lt"/>
              </a:rPr>
              <a:t>Chronica</a:t>
            </a:r>
            <a:r>
              <a:rPr lang="cs-CZ" sz="1800" b="1" dirty="0">
                <a:solidFill>
                  <a:srgbClr val="FFFFCC"/>
                </a:solidFill>
                <a:latin typeface="+mj-lt"/>
              </a:rPr>
              <a:t> </a:t>
            </a:r>
            <a:r>
              <a:rPr lang="cs-CZ" sz="1800" b="1" dirty="0" err="1">
                <a:solidFill>
                  <a:srgbClr val="FFFFCC"/>
                </a:solidFill>
                <a:latin typeface="+mj-lt"/>
              </a:rPr>
              <a:t>Austriae</a:t>
            </a:r>
            <a:r>
              <a:rPr lang="cs-CZ" sz="1800" b="1" dirty="0">
                <a:solidFill>
                  <a:srgbClr val="FFFFCC"/>
                </a:solidFill>
                <a:latin typeface="+mj-lt"/>
              </a:rPr>
              <a:t> 1463</a:t>
            </a:r>
          </a:p>
        </p:txBody>
      </p:sp>
    </p:spTree>
    <p:extLst>
      <p:ext uri="{BB962C8B-B14F-4D97-AF65-F5344CB8AC3E}">
        <p14:creationId xmlns:p14="http://schemas.microsoft.com/office/powerpoint/2010/main" val="3956589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466" y="1819613"/>
            <a:ext cx="5564027" cy="19625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Rechteck 2">
            <a:extLst>
              <a:ext uri="{FF2B5EF4-FFF2-40B4-BE49-F238E27FC236}">
                <a16:creationId xmlns:a16="http://schemas.microsoft.com/office/drawing/2014/main" id="{37E62C79-9884-829A-0710-8E0D617F564B}"/>
              </a:ext>
            </a:extLst>
          </p:cNvPr>
          <p:cNvSpPr/>
          <p:nvPr/>
        </p:nvSpPr>
        <p:spPr>
          <a:xfrm>
            <a:off x="97224" y="0"/>
            <a:ext cx="10168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IV. Ekonomizace a legalizace antisemitismu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Pozdní středověk: Morové pogromy 1348, Vídeňská </a:t>
            </a:r>
            <a:r>
              <a:rPr lang="cs-CZ" sz="1800" b="1" dirty="0" err="1">
                <a:solidFill>
                  <a:srgbClr val="0070C0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0070C0"/>
                </a:solidFill>
                <a:latin typeface="+mn-lt"/>
              </a:rPr>
              <a:t>, Šimon z Tridentu</a:t>
            </a:r>
          </a:p>
        </p:txBody>
      </p:sp>
      <p:sp>
        <p:nvSpPr>
          <p:cNvPr id="6" name="Rechteck 3"/>
          <p:cNvSpPr/>
          <p:nvPr/>
        </p:nvSpPr>
        <p:spPr>
          <a:xfrm>
            <a:off x="176811" y="958787"/>
            <a:ext cx="660082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 err="1">
                <a:solidFill>
                  <a:srgbClr val="FFFFCC"/>
                </a:solidFill>
                <a:latin typeface="+mn-lt"/>
              </a:rPr>
              <a:t>Vídenská</a:t>
            </a:r>
            <a:r>
              <a:rPr lang="cs-CZ" sz="1800" b="1" dirty="0">
                <a:solidFill>
                  <a:srgbClr val="FFFFCC"/>
                </a:solidFill>
                <a:latin typeface="+mn-lt"/>
              </a:rPr>
              <a:t> </a:t>
            </a:r>
            <a:r>
              <a:rPr lang="cs-CZ" sz="1800" b="1" dirty="0" err="1">
                <a:solidFill>
                  <a:srgbClr val="FFFFCC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FFFFCC"/>
                </a:solidFill>
                <a:latin typeface="+mn-lt"/>
              </a:rPr>
              <a:t> 1421</a:t>
            </a:r>
          </a:p>
          <a:p>
            <a:r>
              <a:rPr lang="cs-CZ" sz="1800" b="1" dirty="0">
                <a:solidFill>
                  <a:srgbClr val="FFFFCC"/>
                </a:solidFill>
                <a:latin typeface="+mj-lt"/>
              </a:rPr>
              <a:t>Nápis na ‚</a:t>
            </a:r>
            <a:r>
              <a:rPr lang="cs-CZ" sz="1800" b="1" dirty="0" err="1">
                <a:solidFill>
                  <a:srgbClr val="FFFFCC"/>
                </a:solidFill>
                <a:latin typeface="+mj-lt"/>
              </a:rPr>
              <a:t>Jordanském</a:t>
            </a:r>
            <a:r>
              <a:rPr lang="cs-CZ" sz="1800" b="1" dirty="0">
                <a:solidFill>
                  <a:srgbClr val="FFFFCC"/>
                </a:solidFill>
                <a:latin typeface="+mj-lt"/>
              </a:rPr>
              <a:t> domě‘ (</a:t>
            </a:r>
            <a:r>
              <a:rPr lang="cs-CZ" sz="1800" b="1" dirty="0" err="1">
                <a:solidFill>
                  <a:srgbClr val="FFFFCC"/>
                </a:solidFill>
                <a:latin typeface="+mj-lt"/>
              </a:rPr>
              <a:t>Judenplatz</a:t>
            </a:r>
            <a:r>
              <a:rPr lang="cs-CZ" sz="1800" b="1" dirty="0">
                <a:solidFill>
                  <a:srgbClr val="FFFFCC"/>
                </a:solidFill>
                <a:latin typeface="+mj-lt"/>
              </a:rPr>
              <a:t>, Vídeň)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238" y="958787"/>
            <a:ext cx="3673762" cy="5899213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469853" y="497122"/>
            <a:ext cx="2722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latin typeface="+mn-lt"/>
              </a:rPr>
              <a:t>Reliéf a nápis na Jordánském domě na vídeňském </a:t>
            </a:r>
            <a:r>
              <a:rPr lang="cs-CZ" sz="1200" b="1" dirty="0" err="1">
                <a:latin typeface="+mn-lt"/>
              </a:rPr>
              <a:t>Judenplatzu</a:t>
            </a:r>
            <a:endParaRPr lang="cs-CZ" sz="1200" dirty="0"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610467" y="3908393"/>
            <a:ext cx="4817096" cy="203132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cs-CZ" sz="1800" dirty="0">
                <a:latin typeface="+mj-lt"/>
              </a:rPr>
              <a:t>„Skrze vody Jordánu byla těla očištěna od špíny a zla. Vše, co je skryté a hříšné, zmizelo. Tak vznikl v roce 1421 plamen nenávisti, který řádil v celém městě a odhalil strašné zločiny hebrejských psů. Stejně jako byl svět očištěn potopou, byly všechny tresty odčiněny divokostí ohně“</a:t>
            </a:r>
          </a:p>
        </p:txBody>
      </p:sp>
      <p:sp>
        <p:nvSpPr>
          <p:cNvPr id="8" name="Obdélník 7"/>
          <p:cNvSpPr/>
          <p:nvPr/>
        </p:nvSpPr>
        <p:spPr>
          <a:xfrm>
            <a:off x="176811" y="1819613"/>
            <a:ext cx="3220825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800" b="1" dirty="0">
                <a:latin typeface="+mj-lt"/>
              </a:rPr>
              <a:t>Památka na vídeňskou </a:t>
            </a:r>
            <a:r>
              <a:rPr lang="cs-CZ" sz="1800" b="1" dirty="0" err="1">
                <a:latin typeface="+mj-lt"/>
              </a:rPr>
              <a:t>Geseru</a:t>
            </a:r>
            <a:r>
              <a:rPr lang="cs-CZ" sz="1800" b="1" dirty="0">
                <a:latin typeface="+mj-lt"/>
              </a:rPr>
              <a:t> </a:t>
            </a:r>
            <a:r>
              <a:rPr lang="cs-CZ" sz="1800" dirty="0">
                <a:latin typeface="+mj-lt"/>
              </a:rPr>
              <a:t>je dům Jordan na </a:t>
            </a:r>
            <a:r>
              <a:rPr lang="cs-CZ" sz="1800" dirty="0" err="1">
                <a:latin typeface="+mj-lt"/>
              </a:rPr>
              <a:t>Judenplatzu</a:t>
            </a:r>
            <a:r>
              <a:rPr lang="cs-CZ" sz="1800" dirty="0">
                <a:latin typeface="+mj-lt"/>
              </a:rPr>
              <a:t>, pojmenovaný po majiteli z konce 15. století. </a:t>
            </a:r>
            <a:r>
              <a:rPr lang="cs-CZ" sz="1800" b="1" dirty="0">
                <a:solidFill>
                  <a:srgbClr val="FFC000"/>
                </a:solidFill>
                <a:latin typeface="+mj-lt"/>
              </a:rPr>
              <a:t>Ten zde při renovaci nechal upevnit reliéf zobrazující Ježíšův křest</a:t>
            </a:r>
            <a:r>
              <a:rPr lang="cs-CZ" sz="1800" dirty="0">
                <a:solidFill>
                  <a:srgbClr val="FFC000"/>
                </a:solidFill>
                <a:latin typeface="+mj-lt"/>
              </a:rPr>
              <a:t>, </a:t>
            </a:r>
            <a:r>
              <a:rPr lang="cs-CZ" sz="1800" dirty="0">
                <a:latin typeface="+mj-lt"/>
              </a:rPr>
              <a:t>pod nímž je latinský nápis v elegickém verši oslavující "zuřivý plamen", který v roce 1421 očistil "zločiny hebrejských psů"</a:t>
            </a:r>
          </a:p>
        </p:txBody>
      </p:sp>
    </p:spTree>
    <p:extLst>
      <p:ext uri="{BB962C8B-B14F-4D97-AF65-F5344CB8AC3E}">
        <p14:creationId xmlns:p14="http://schemas.microsoft.com/office/powerpoint/2010/main" val="39569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4">
            <a:extLst>
              <a:ext uri="{FF2B5EF4-FFF2-40B4-BE49-F238E27FC236}">
                <a16:creationId xmlns:a16="http://schemas.microsoft.com/office/drawing/2014/main" id="{8FB963DF-F493-B0E4-D8D7-FFCA1F84622D}"/>
              </a:ext>
            </a:extLst>
          </p:cNvPr>
          <p:cNvSpPr/>
          <p:nvPr/>
        </p:nvSpPr>
        <p:spPr>
          <a:xfrm>
            <a:off x="485303" y="1089844"/>
            <a:ext cx="54205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Základ</a:t>
            </a:r>
            <a:r>
              <a:rPr lang="de-AT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  <a:endParaRPr lang="cs-CZ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Vlastní p</a:t>
            </a:r>
            <a:r>
              <a:rPr lang="de-AT" sz="1600" b="1" dirty="0" err="1">
                <a:latin typeface="+mn-lt"/>
              </a:rPr>
              <a:t>oznámky</a:t>
            </a:r>
            <a:r>
              <a:rPr lang="de-AT" sz="1600" b="1" dirty="0">
                <a:latin typeface="+mn-lt"/>
              </a:rPr>
              <a:t> k </a:t>
            </a:r>
            <a:r>
              <a:rPr lang="cs-CZ" sz="1600" b="1" dirty="0">
                <a:latin typeface="+mn-lt"/>
              </a:rPr>
              <a:t>předmětu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Materiál na </a:t>
            </a:r>
            <a:r>
              <a:rPr lang="cs-CZ" sz="1600" b="1" dirty="0" err="1">
                <a:latin typeface="+mn-lt"/>
              </a:rPr>
              <a:t>ISu</a:t>
            </a:r>
            <a:endParaRPr lang="cs-CZ" sz="1600" b="1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1,5 hod. času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6</a:t>
            </a:r>
            <a:r>
              <a:rPr lang="de-AT" sz="1600" b="1" dirty="0">
                <a:latin typeface="+mn-lt"/>
              </a:rPr>
              <a:t> </a:t>
            </a:r>
            <a:r>
              <a:rPr lang="de-AT" sz="1600" b="1" dirty="0" err="1">
                <a:latin typeface="+mn-lt"/>
              </a:rPr>
              <a:t>otázek</a:t>
            </a:r>
            <a:r>
              <a:rPr lang="cs-CZ" sz="1600" b="1" dirty="0">
                <a:latin typeface="+mn-lt"/>
              </a:rPr>
              <a:t>:</a:t>
            </a:r>
            <a:r>
              <a:rPr lang="de-AT" sz="1600" b="1" dirty="0">
                <a:latin typeface="+mn-lt"/>
              </a:rPr>
              <a:t> </a:t>
            </a:r>
            <a:r>
              <a:rPr lang="cs-CZ" sz="1600" b="1" dirty="0">
                <a:latin typeface="+mn-lt"/>
              </a:rPr>
              <a:t>tři </a:t>
            </a:r>
            <a:r>
              <a:rPr lang="de-AT" sz="1600" b="1" dirty="0" err="1">
                <a:latin typeface="+mn-lt"/>
              </a:rPr>
              <a:t>jednoduché</a:t>
            </a:r>
            <a:r>
              <a:rPr lang="de-AT" sz="1600" b="1" dirty="0">
                <a:latin typeface="+mn-lt"/>
              </a:rPr>
              <a:t>, </a:t>
            </a:r>
            <a:r>
              <a:rPr lang="cs-CZ" sz="1600" b="1" dirty="0">
                <a:latin typeface="+mn-lt"/>
              </a:rPr>
              <a:t>2</a:t>
            </a:r>
            <a:r>
              <a:rPr lang="de-AT" sz="1600" b="1" dirty="0">
                <a:latin typeface="+mn-lt"/>
              </a:rPr>
              <a:t> </a:t>
            </a:r>
            <a:r>
              <a:rPr lang="cs-CZ" sz="1600" b="1" dirty="0">
                <a:latin typeface="+mn-lt"/>
              </a:rPr>
              <a:t>komplexní, 1 pramen</a:t>
            </a:r>
            <a:endParaRPr lang="de-AT" sz="1600" b="1" dirty="0">
              <a:latin typeface="+mn-lt"/>
            </a:endParaRP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BC3A1265-16AC-FAAF-993E-DAE78F04BA90}"/>
              </a:ext>
            </a:extLst>
          </p:cNvPr>
          <p:cNvSpPr/>
          <p:nvPr/>
        </p:nvSpPr>
        <p:spPr>
          <a:xfrm>
            <a:off x="485303" y="2655065"/>
            <a:ext cx="655128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I. J</a:t>
            </a:r>
            <a:r>
              <a:rPr lang="de-AT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ednoduché</a:t>
            </a:r>
            <a:r>
              <a:rPr lang="de-AT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AT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otázky</a:t>
            </a:r>
            <a:r>
              <a:rPr lang="de-AT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de-AT" sz="1600" dirty="0" err="1">
                <a:latin typeface="+mn-lt"/>
              </a:rPr>
              <a:t>tj</a:t>
            </a:r>
            <a:r>
              <a:rPr lang="de-AT" sz="1600" dirty="0">
                <a:latin typeface="+mn-lt"/>
              </a:rPr>
              <a:t>.</a:t>
            </a:r>
            <a:r>
              <a:rPr lang="cs-CZ" sz="1600" dirty="0">
                <a:latin typeface="+mn-lt"/>
              </a:rPr>
              <a:t> o</a:t>
            </a:r>
            <a:r>
              <a:rPr lang="de-AT" sz="1600" dirty="0" err="1">
                <a:latin typeface="+mn-lt"/>
              </a:rPr>
              <a:t>tázky</a:t>
            </a:r>
            <a:r>
              <a:rPr lang="de-AT" sz="1600" dirty="0">
                <a:latin typeface="+mn-lt"/>
              </a:rPr>
              <a:t> na </a:t>
            </a:r>
            <a:r>
              <a:rPr lang="de-AT" sz="1600" dirty="0" err="1">
                <a:latin typeface="+mn-lt"/>
              </a:rPr>
              <a:t>klíčová</a:t>
            </a:r>
            <a:r>
              <a:rPr lang="de-AT" sz="1600" dirty="0">
                <a:latin typeface="+mn-lt"/>
              </a:rPr>
              <a:t> </a:t>
            </a:r>
            <a:r>
              <a:rPr lang="de-AT" sz="1600" dirty="0" err="1">
                <a:latin typeface="+mn-lt"/>
              </a:rPr>
              <a:t>slova</a:t>
            </a:r>
            <a:r>
              <a:rPr lang="de-AT" sz="1600" dirty="0">
                <a:latin typeface="+mn-lt"/>
              </a:rPr>
              <a:t> s </a:t>
            </a:r>
            <a:r>
              <a:rPr lang="de-AT" sz="1600" dirty="0" err="1">
                <a:latin typeface="+mn-lt"/>
              </a:rPr>
              <a:t>jasným</a:t>
            </a:r>
            <a:r>
              <a:rPr lang="de-AT" sz="1600" dirty="0">
                <a:latin typeface="+mn-lt"/>
              </a:rPr>
              <a:t> </a:t>
            </a:r>
            <a:r>
              <a:rPr lang="de-AT" sz="1600" dirty="0" err="1">
                <a:latin typeface="+mn-lt"/>
              </a:rPr>
              <a:t>kontextem</a:t>
            </a:r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       - </a:t>
            </a:r>
            <a:r>
              <a:rPr lang="de-AT" sz="1600" dirty="0" err="1">
                <a:latin typeface="+mn-lt"/>
              </a:rPr>
              <a:t>Např</a:t>
            </a:r>
            <a:r>
              <a:rPr lang="de-AT" sz="1600" dirty="0">
                <a:latin typeface="+mn-lt"/>
              </a:rPr>
              <a:t>. </a:t>
            </a:r>
            <a:r>
              <a:rPr lang="cs-CZ" sz="1600" dirty="0">
                <a:latin typeface="+mn-lt"/>
              </a:rPr>
              <a:t>Kdo stál proti sobe v boji o investituru</a:t>
            </a:r>
            <a:r>
              <a:rPr lang="de-AT" sz="1600" dirty="0">
                <a:latin typeface="+mn-lt"/>
              </a:rPr>
              <a:t>?</a:t>
            </a:r>
            <a:r>
              <a:rPr lang="cs-CZ" sz="1600" dirty="0">
                <a:latin typeface="+mn-lt"/>
              </a:rPr>
              <a:t> </a:t>
            </a:r>
          </a:p>
          <a:p>
            <a:r>
              <a:rPr lang="cs-CZ" sz="1600" dirty="0">
                <a:latin typeface="+mn-lt"/>
              </a:rPr>
              <a:t>       - Jaký význam měly vizuální média pro středověkou propagandu?</a:t>
            </a:r>
          </a:p>
          <a:p>
            <a:r>
              <a:rPr lang="cs-CZ" sz="1600" dirty="0">
                <a:latin typeface="+mn-lt"/>
              </a:rPr>
              <a:t>       - Co je to antisemitismus?</a:t>
            </a:r>
          </a:p>
          <a:p>
            <a:endParaRPr lang="cs-CZ" sz="1600" dirty="0">
              <a:latin typeface="+mn-lt"/>
            </a:endParaRPr>
          </a:p>
          <a:p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II. K</a:t>
            </a:r>
            <a:r>
              <a:rPr lang="de-AT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omplexní</a:t>
            </a:r>
            <a:r>
              <a:rPr lang="de-AT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AT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otázky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cs-CZ" sz="1600" dirty="0">
                <a:latin typeface="+mn-lt"/>
              </a:rPr>
              <a:t>tj. </a:t>
            </a:r>
            <a:r>
              <a:rPr lang="de-AT" sz="1600" dirty="0" err="1">
                <a:latin typeface="+mn-lt"/>
              </a:rPr>
              <a:t>Otázky</a:t>
            </a:r>
            <a:r>
              <a:rPr lang="de-AT" sz="1600" dirty="0">
                <a:latin typeface="+mn-lt"/>
              </a:rPr>
              <a:t> </a:t>
            </a:r>
            <a:r>
              <a:rPr lang="de-AT" sz="1600" dirty="0" err="1">
                <a:latin typeface="+mn-lt"/>
              </a:rPr>
              <a:t>charakterizační</a:t>
            </a:r>
            <a:r>
              <a:rPr lang="cs-CZ" sz="1600" dirty="0">
                <a:latin typeface="+mn-lt"/>
              </a:rPr>
              <a:t> nebo porovnávací  </a:t>
            </a:r>
          </a:p>
          <a:p>
            <a:r>
              <a:rPr lang="cs-CZ" sz="1600" dirty="0">
                <a:latin typeface="+mn-lt"/>
              </a:rPr>
              <a:t>         = představit </a:t>
            </a:r>
            <a:r>
              <a:rPr lang="de-AT" sz="1600" dirty="0" err="1">
                <a:latin typeface="+mn-lt"/>
              </a:rPr>
              <a:t>souvislost</a:t>
            </a:r>
            <a:r>
              <a:rPr lang="cs-CZ" sz="1600" dirty="0">
                <a:latin typeface="+mn-lt"/>
              </a:rPr>
              <a:t>i</a:t>
            </a:r>
            <a:r>
              <a:rPr lang="de-AT" sz="1600" dirty="0">
                <a:latin typeface="+mn-lt"/>
              </a:rPr>
              <a:t> </a:t>
            </a:r>
            <a:r>
              <a:rPr lang="de-AT" sz="1600" dirty="0" err="1">
                <a:latin typeface="+mn-lt"/>
              </a:rPr>
              <a:t>vlastními</a:t>
            </a:r>
            <a:r>
              <a:rPr lang="de-AT" sz="1600" dirty="0">
                <a:latin typeface="+mn-lt"/>
              </a:rPr>
              <a:t> </a:t>
            </a:r>
            <a:r>
              <a:rPr lang="de-AT" sz="1600" dirty="0" err="1">
                <a:latin typeface="+mn-lt"/>
              </a:rPr>
              <a:t>slovy</a:t>
            </a:r>
            <a:endParaRPr lang="cs-CZ" sz="1600" dirty="0">
              <a:latin typeface="+mn-lt"/>
            </a:endParaRPr>
          </a:p>
          <a:p>
            <a:r>
              <a:rPr lang="cs-CZ" sz="1600" dirty="0">
                <a:latin typeface="+mn-lt"/>
              </a:rPr>
              <a:t>       - Např. Vyjmenujte rozdíly mezi středověkou veřejností a moderní</a:t>
            </a:r>
          </a:p>
          <a:p>
            <a:r>
              <a:rPr lang="cs-CZ" sz="1600" dirty="0">
                <a:latin typeface="+mn-lt"/>
              </a:rPr>
              <a:t>         veřejností</a:t>
            </a:r>
          </a:p>
          <a:p>
            <a:r>
              <a:rPr lang="cs-CZ" sz="1600" dirty="0">
                <a:latin typeface="+mn-lt"/>
              </a:rPr>
              <a:t>       - Porovnejte nástroje a vývoj světské a církevní propagandy</a:t>
            </a:r>
          </a:p>
          <a:p>
            <a:r>
              <a:rPr lang="cs-CZ" sz="1600" dirty="0">
                <a:latin typeface="+mn-lt"/>
              </a:rPr>
              <a:t>       - Co je to vlastně ‚středověká propaganda‘?</a:t>
            </a:r>
          </a:p>
          <a:p>
            <a:r>
              <a:rPr lang="de-AT" sz="1600" dirty="0">
                <a:latin typeface="+mn-lt"/>
              </a:rPr>
              <a:t> </a:t>
            </a:r>
            <a:endParaRPr lang="cs-CZ" sz="1600" dirty="0">
              <a:latin typeface="+mn-lt"/>
            </a:endParaRPr>
          </a:p>
          <a:p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III.</a:t>
            </a:r>
            <a:r>
              <a:rPr lang="de-AT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Interpretace p</a:t>
            </a:r>
            <a:r>
              <a:rPr lang="de-AT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ramen</a:t>
            </a:r>
            <a:r>
              <a:rPr lang="cs-CZ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cs-CZ" sz="1600" dirty="0">
                <a:latin typeface="+mn-lt"/>
              </a:rPr>
              <a:t>Na příkladu (z .ppt na </a:t>
            </a:r>
            <a:r>
              <a:rPr lang="cs-CZ" sz="1600" dirty="0" err="1">
                <a:latin typeface="+mn-lt"/>
              </a:rPr>
              <a:t>ISu</a:t>
            </a:r>
            <a:r>
              <a:rPr lang="cs-CZ" sz="1600" dirty="0">
                <a:latin typeface="+mn-lt"/>
              </a:rPr>
              <a:t>) proveďte </a:t>
            </a:r>
            <a:r>
              <a:rPr lang="cs-CZ" sz="1600" dirty="0" err="1">
                <a:latin typeface="+mn-lt"/>
              </a:rPr>
              <a:t>kontextualizaci</a:t>
            </a:r>
            <a:r>
              <a:rPr lang="cs-CZ" sz="1600" dirty="0">
                <a:latin typeface="+mn-lt"/>
              </a:rPr>
              <a:t> a zařaďte pramen do naší tématiky </a:t>
            </a:r>
            <a:endParaRPr lang="de-AT" sz="1600" dirty="0">
              <a:latin typeface="+mn-lt"/>
            </a:endParaRPr>
          </a:p>
        </p:txBody>
      </p:sp>
      <p:sp>
        <p:nvSpPr>
          <p:cNvPr id="7" name="Rechteck 3">
            <a:extLst>
              <a:ext uri="{FF2B5EF4-FFF2-40B4-BE49-F238E27FC236}">
                <a16:creationId xmlns:a16="http://schemas.microsoft.com/office/drawing/2014/main" id="{09A3F2FD-41E9-6259-8F1F-E9EDDD165F59}"/>
              </a:ext>
            </a:extLst>
          </p:cNvPr>
          <p:cNvSpPr/>
          <p:nvPr/>
        </p:nvSpPr>
        <p:spPr>
          <a:xfrm>
            <a:off x="7390475" y="1089844"/>
            <a:ext cx="48015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Hodnocení</a:t>
            </a:r>
            <a:r>
              <a:rPr lang="cs-CZ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600" dirty="0" err="1">
                <a:latin typeface="+mn-lt"/>
              </a:rPr>
              <a:t>Správná</a:t>
            </a:r>
            <a:r>
              <a:rPr lang="de-AT" sz="1600" dirty="0">
                <a:latin typeface="+mn-lt"/>
              </a:rPr>
              <a:t> </a:t>
            </a:r>
            <a:r>
              <a:rPr lang="de-AT" sz="1600" dirty="0" err="1">
                <a:latin typeface="+mn-lt"/>
              </a:rPr>
              <a:t>faktografie</a:t>
            </a:r>
            <a:endParaRPr lang="cs-CZ" sz="16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Koherentní</a:t>
            </a:r>
            <a:r>
              <a:rPr lang="de-AT" sz="1600" dirty="0">
                <a:latin typeface="+mn-lt"/>
              </a:rPr>
              <a:t> </a:t>
            </a:r>
            <a:r>
              <a:rPr lang="de-AT" sz="1600" dirty="0" err="1">
                <a:latin typeface="+mn-lt"/>
              </a:rPr>
              <a:t>argumentace</a:t>
            </a:r>
            <a:endParaRPr lang="cs-CZ" sz="16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AT" sz="1600" dirty="0" err="1">
                <a:latin typeface="+mn-lt"/>
              </a:rPr>
              <a:t>Originalita</a:t>
            </a:r>
            <a:r>
              <a:rPr lang="de-AT" sz="1600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odpovědí</a:t>
            </a:r>
            <a:endParaRPr lang="de-AT" sz="1600" dirty="0">
              <a:latin typeface="+mn-lt"/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F4767DD0-B319-C730-ADF7-E38DD26776FD}"/>
              </a:ext>
            </a:extLst>
          </p:cNvPr>
          <p:cNvSpPr/>
          <p:nvPr/>
        </p:nvSpPr>
        <p:spPr>
          <a:xfrm>
            <a:off x="7390476" y="2519452"/>
            <a:ext cx="41863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 err="1">
                <a:solidFill>
                  <a:srgbClr val="C00000"/>
                </a:solidFill>
                <a:latin typeface="+mj-lt"/>
              </a:rPr>
              <a:t>Maximální</a:t>
            </a:r>
            <a:r>
              <a:rPr lang="de-AT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AT" sz="2000" b="1" dirty="0" err="1">
                <a:solidFill>
                  <a:srgbClr val="C00000"/>
                </a:solidFill>
                <a:latin typeface="+mj-lt"/>
              </a:rPr>
              <a:t>počet</a:t>
            </a:r>
            <a:r>
              <a:rPr lang="de-AT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de-AT" sz="2000" b="1" dirty="0" err="1">
                <a:solidFill>
                  <a:srgbClr val="C00000"/>
                </a:solidFill>
                <a:latin typeface="+mj-lt"/>
              </a:rPr>
              <a:t>bodů</a:t>
            </a:r>
            <a:r>
              <a:rPr lang="de-AT" sz="20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cs-CZ" sz="2000" b="1" dirty="0">
                <a:solidFill>
                  <a:srgbClr val="C00000"/>
                </a:solidFill>
                <a:latin typeface="+mj-lt"/>
              </a:rPr>
              <a:t>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C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Jednoduché otázky</a:t>
            </a:r>
            <a:r>
              <a:rPr lang="de-AT" sz="1600" dirty="0">
                <a:latin typeface="+mj-lt"/>
              </a:rPr>
              <a:t>: </a:t>
            </a:r>
            <a:r>
              <a:rPr lang="cs-CZ" sz="1600" dirty="0">
                <a:latin typeface="+mj-lt"/>
              </a:rPr>
              <a:t>max. </a:t>
            </a:r>
            <a:r>
              <a:rPr lang="de-AT" sz="1600" dirty="0">
                <a:latin typeface="+mj-lt"/>
              </a:rPr>
              <a:t>5 </a:t>
            </a:r>
            <a:r>
              <a:rPr lang="de-AT" sz="1600" dirty="0" err="1">
                <a:latin typeface="+mj-lt"/>
              </a:rPr>
              <a:t>bodů</a:t>
            </a:r>
            <a:endParaRPr lang="cs-CZ" sz="16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Komplexní otázky: max. 10 bodů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Interpretace pramene: max. 15 bodů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C00000"/>
              </a:solidFill>
              <a:latin typeface="+mj-lt"/>
            </a:endParaRPr>
          </a:p>
          <a:p>
            <a:r>
              <a:rPr lang="de-AT" sz="1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Minimální</a:t>
            </a:r>
            <a:r>
              <a:rPr lang="de-AT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de-AT" sz="1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počet</a:t>
            </a:r>
            <a:r>
              <a:rPr lang="de-AT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de-AT" sz="1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bodů</a:t>
            </a:r>
            <a:r>
              <a:rPr lang="de-AT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cs-CZ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pro</a:t>
            </a:r>
            <a:r>
              <a:rPr lang="de-AT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de-AT" sz="1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zápočet</a:t>
            </a:r>
            <a:r>
              <a:rPr lang="de-AT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: </a:t>
            </a:r>
            <a:r>
              <a:rPr lang="cs-CZ" sz="1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30 </a:t>
            </a:r>
            <a:r>
              <a:rPr lang="de-AT" sz="1600" b="1" dirty="0" err="1">
                <a:solidFill>
                  <a:schemeClr val="accent4">
                    <a:lumMod val="75000"/>
                  </a:schemeClr>
                </a:solidFill>
                <a:latin typeface="+mj-lt"/>
              </a:rPr>
              <a:t>bodů</a:t>
            </a:r>
            <a:endParaRPr lang="de-AT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hteck 2">
            <a:extLst>
              <a:ext uri="{FF2B5EF4-FFF2-40B4-BE49-F238E27FC236}">
                <a16:creationId xmlns:a16="http://schemas.microsoft.com/office/drawing/2014/main" id="{6EE37C27-6963-A5E0-D7EE-53167FFA3A9F}"/>
              </a:ext>
            </a:extLst>
          </p:cNvPr>
          <p:cNvSpPr/>
          <p:nvPr/>
        </p:nvSpPr>
        <p:spPr>
          <a:xfrm>
            <a:off x="230538" y="230289"/>
            <a:ext cx="688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Informace k závěrečnému testu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j-lt"/>
              </a:rPr>
              <a:t>Termín (leden/únor 2024 – upřesníme na </a:t>
            </a:r>
            <a:r>
              <a:rPr lang="cs-CZ" sz="1800" b="1" dirty="0" err="1">
                <a:solidFill>
                  <a:srgbClr val="0070C0"/>
                </a:solidFill>
                <a:latin typeface="+mj-lt"/>
              </a:rPr>
              <a:t>ISu</a:t>
            </a:r>
            <a:r>
              <a:rPr lang="cs-CZ" sz="1800" b="1" dirty="0">
                <a:solidFill>
                  <a:srgbClr val="0070C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319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3976" y="1046592"/>
            <a:ext cx="6806702" cy="58785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19. březen 1899</a:t>
            </a:r>
            <a:r>
              <a:rPr lang="cs-CZ" sz="1600" dirty="0">
                <a:latin typeface="+mn-lt"/>
              </a:rPr>
              <a:t>: Vražda Anežky Hrůzové, devatenáctileté dívky římskokatolického vyznání z vesnice Malá Věžnice nedaleko od Polné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n-lt"/>
              </a:rPr>
              <a:t>Na základě nepřímých svědectví byl obviněn dvaadvacetiletý </a:t>
            </a:r>
            <a:r>
              <a:rPr lang="cs-CZ" sz="1600" dirty="0">
                <a:latin typeface="+mn-lt"/>
              </a:rPr>
              <a:t>příslušník polenského ghetta </a:t>
            </a:r>
            <a:r>
              <a:rPr lang="cs-CZ" sz="1600" b="1" dirty="0">
                <a:latin typeface="+mn-lt"/>
              </a:rPr>
              <a:t>Leopold </a:t>
            </a:r>
            <a:r>
              <a:rPr lang="cs-CZ" sz="1600" b="1" dirty="0" err="1">
                <a:latin typeface="+mn-lt"/>
              </a:rPr>
              <a:t>Hilsner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dirty="0">
                <a:latin typeface="+mn-lt"/>
              </a:rPr>
              <a:t>(* 10. července 1876); byl židovského vyznání, pocházel z chudé rodiny a živil se především jako tulák a žebrák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600" b="1" dirty="0">
                <a:highlight>
                  <a:srgbClr val="FFFF00"/>
                </a:highlight>
                <a:latin typeface="+mn-lt"/>
              </a:rPr>
              <a:t>Pověry: Tělo bylo nalezeno na Bílou sobotu 1. dubna ráno (Velikonoce)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Velikonoce toho roku </a:t>
            </a:r>
            <a:r>
              <a:rPr lang="cs-CZ" sz="1600" b="1" dirty="0">
                <a:latin typeface="+mn-lt"/>
              </a:rPr>
              <a:t>připadaly na konec židovského svátku Pesach</a:t>
            </a:r>
            <a:r>
              <a:rPr lang="cs-CZ" sz="1600" dirty="0">
                <a:latin typeface="+mn-lt"/>
              </a:rPr>
              <a:t>; objevila se domněnka, že se Anežka Hrůzová</a:t>
            </a:r>
            <a:r>
              <a:rPr lang="cs-CZ" sz="1600" b="1" dirty="0">
                <a:latin typeface="+mn-lt"/>
              </a:rPr>
              <a:t> stala obětí rituální vraždy</a:t>
            </a:r>
            <a:r>
              <a:rPr lang="cs-CZ" sz="1600" dirty="0">
                <a:latin typeface="+mn-lt"/>
              </a:rPr>
              <a:t> (četník </a:t>
            </a:r>
            <a:r>
              <a:rPr lang="cs-CZ" sz="1600" dirty="0" err="1">
                <a:latin typeface="+mn-lt"/>
              </a:rPr>
              <a:t>Klenovec</a:t>
            </a:r>
            <a:r>
              <a:rPr lang="cs-CZ" sz="1600" dirty="0">
                <a:latin typeface="+mn-lt"/>
              </a:rPr>
              <a:t>: </a:t>
            </a:r>
            <a:r>
              <a:rPr lang="pl-PL" sz="1600" dirty="0">
                <a:latin typeface="+mn-lt"/>
              </a:rPr>
              <a:t>„Vždyť ona je podříznutá jako dobytče!“)</a:t>
            </a:r>
            <a:endParaRPr lang="pl-PL" sz="80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  <a:latin typeface="+mn-lt"/>
              </a:rPr>
              <a:t>Proces: od 12. září 1899 </a:t>
            </a:r>
            <a:r>
              <a:rPr lang="cs-CZ" sz="1600" dirty="0">
                <a:highlight>
                  <a:srgbClr val="FFFF00"/>
                </a:highlight>
                <a:latin typeface="+mn-lt"/>
              </a:rPr>
              <a:t>u krajského soudu v Kutné Hoře za obrovského zájmu médií a publika, které bylo </a:t>
            </a:r>
            <a:r>
              <a:rPr lang="cs-CZ" sz="1600" b="1" dirty="0">
                <a:highlight>
                  <a:srgbClr val="FFFF00"/>
                </a:highlight>
                <a:latin typeface="+mn-lt"/>
              </a:rPr>
              <a:t>přesvědčeno o </a:t>
            </a:r>
            <a:r>
              <a:rPr lang="cs-CZ" sz="1600" b="1" dirty="0" err="1">
                <a:highlight>
                  <a:srgbClr val="FFFF00"/>
                </a:highlight>
                <a:latin typeface="+mn-lt"/>
              </a:rPr>
              <a:t>Hilsnerově</a:t>
            </a:r>
            <a:r>
              <a:rPr lang="cs-CZ" sz="1600" b="1" dirty="0">
                <a:highlight>
                  <a:srgbClr val="FFFF00"/>
                </a:highlight>
                <a:latin typeface="+mn-lt"/>
              </a:rPr>
              <a:t> vině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  <a:latin typeface="+mn-lt"/>
              </a:rPr>
              <a:t>Na základě nepřímých důkazů byl </a:t>
            </a:r>
            <a:r>
              <a:rPr lang="cs-CZ" sz="1600" b="1" dirty="0" err="1">
                <a:highlight>
                  <a:srgbClr val="FFFF00"/>
                </a:highlight>
                <a:latin typeface="+mn-lt"/>
              </a:rPr>
              <a:t>Hilsner</a:t>
            </a:r>
            <a:r>
              <a:rPr lang="cs-CZ" sz="1600" b="1" dirty="0">
                <a:highlight>
                  <a:srgbClr val="FFFF00"/>
                </a:highlight>
                <a:latin typeface="+mn-lt"/>
              </a:rPr>
              <a:t> </a:t>
            </a:r>
            <a:r>
              <a:rPr lang="cs-CZ" sz="1600" dirty="0">
                <a:highlight>
                  <a:srgbClr val="FFFF00"/>
                </a:highlight>
                <a:latin typeface="+mn-lt"/>
              </a:rPr>
              <a:t>odsouzen za spoluúčast na vraždě k trestu smrti </a:t>
            </a:r>
            <a:r>
              <a:rPr lang="cs-CZ" sz="1600" dirty="0">
                <a:latin typeface="+mn-lt"/>
              </a:rPr>
              <a:t>(později mu udělil Císař František Josef II. milost)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Na </a:t>
            </a:r>
            <a:r>
              <a:rPr lang="cs-CZ" sz="1600" dirty="0" err="1">
                <a:latin typeface="+mn-lt"/>
              </a:rPr>
              <a:t>Hilsnerovu</a:t>
            </a:r>
            <a:r>
              <a:rPr lang="cs-CZ" sz="1600" dirty="0">
                <a:latin typeface="+mn-lt"/>
              </a:rPr>
              <a:t> obranu se jako jeden z mála postavil profesor Tomáš G. Masaryk, který označil rituální vraždu za pověru a pozadí procesu označil za antisemitské, za což si vysloužil nenávist veřejnosti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C00000"/>
                </a:solidFill>
                <a:latin typeface="+mn-lt"/>
              </a:rPr>
              <a:t>Vysloužil si básničku: </a:t>
            </a:r>
            <a:r>
              <a:rPr lang="cs-CZ" sz="1600" b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„Zasloužil bys, </a:t>
            </a:r>
            <a:r>
              <a:rPr lang="cs-CZ" sz="1600" b="1" dirty="0" err="1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Masaryčku</a:t>
            </a:r>
            <a:r>
              <a:rPr lang="cs-CZ" sz="1600" b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, jít s </a:t>
            </a:r>
            <a:r>
              <a:rPr lang="cs-CZ" sz="1600" b="1" dirty="0" err="1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Hilsnerem</a:t>
            </a:r>
            <a:r>
              <a:rPr lang="cs-CZ" sz="1600" b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 na houpačku!“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789" y="687788"/>
            <a:ext cx="2635249" cy="42637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Rechteck 2"/>
          <p:cNvSpPr/>
          <p:nvPr/>
        </p:nvSpPr>
        <p:spPr>
          <a:xfrm>
            <a:off x="179263" y="-37918"/>
            <a:ext cx="688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I. Vytváření věčného nepřítele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j-lt"/>
              </a:rPr>
              <a:t>Kořeny evropského antisemitismu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034" y="0"/>
            <a:ext cx="3221966" cy="42959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 bwMode="auto">
          <a:xfrm>
            <a:off x="6952891" y="839856"/>
            <a:ext cx="1673524" cy="600755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6968706" y="2248679"/>
            <a:ext cx="1673524" cy="1171752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422294" y="4295955"/>
            <a:ext cx="173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Symbolický hrob Anežky Hrůzové</a:t>
            </a:r>
          </a:p>
        </p:txBody>
      </p:sp>
      <p:sp>
        <p:nvSpPr>
          <p:cNvPr id="9" name="Obdélník 8"/>
          <p:cNvSpPr/>
          <p:nvPr/>
        </p:nvSpPr>
        <p:spPr>
          <a:xfrm>
            <a:off x="6678960" y="166153"/>
            <a:ext cx="1915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Na téma vznikla soudobá lidová píseň: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4645" y="687788"/>
            <a:ext cx="2603861" cy="4018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99"/>
                </a:solidFill>
                <a:latin typeface="+mn-lt"/>
              </a:rPr>
              <a:t>‚Hilsneriáda‘ - 1899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35755" y="904918"/>
            <a:ext cx="3403585" cy="163121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Motivy: </a:t>
            </a:r>
          </a:p>
          <a:p>
            <a:r>
              <a:rPr lang="cs-CZ" sz="1400" b="1" dirty="0">
                <a:latin typeface="+mn-lt"/>
              </a:rPr>
              <a:t>- Odkaz na Velikonoce,</a:t>
            </a:r>
          </a:p>
          <a:p>
            <a:r>
              <a:rPr lang="cs-CZ" sz="1400" b="1" dirty="0">
                <a:latin typeface="+mn-lt"/>
              </a:rPr>
              <a:t>- Motiv "nevinné mladé, katolické       </a:t>
            </a:r>
          </a:p>
          <a:p>
            <a:r>
              <a:rPr lang="cs-CZ" sz="1400" b="1" dirty="0">
                <a:latin typeface="+mn-lt"/>
              </a:rPr>
              <a:t>  ženy"</a:t>
            </a:r>
          </a:p>
          <a:p>
            <a:r>
              <a:rPr lang="cs-CZ" sz="1400" b="1" dirty="0">
                <a:latin typeface="+mn-lt"/>
              </a:rPr>
              <a:t>- Rituální vražda: Vykrvácení a následovné použití krve k rituálním účelům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47" y="5046527"/>
            <a:ext cx="4107653" cy="162063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6804203" y="5147633"/>
            <a:ext cx="1239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latin typeface="+mn-lt"/>
              </a:rPr>
              <a:t>Dobová karikatura srovnávající protagonisty hilsneriády a Dreyfusovy aféry</a:t>
            </a:r>
          </a:p>
        </p:txBody>
      </p:sp>
    </p:spTree>
    <p:extLst>
      <p:ext uri="{BB962C8B-B14F-4D97-AF65-F5344CB8AC3E}">
        <p14:creationId xmlns:p14="http://schemas.microsoft.com/office/powerpoint/2010/main" val="212071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35247" y="1117739"/>
            <a:ext cx="1768415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Antisemitismus:</a:t>
            </a:r>
          </a:p>
        </p:txBody>
      </p:sp>
      <p:sp>
        <p:nvSpPr>
          <p:cNvPr id="7" name="Rechteck 2"/>
          <p:cNvSpPr/>
          <p:nvPr/>
        </p:nvSpPr>
        <p:spPr>
          <a:xfrm>
            <a:off x="235247" y="101192"/>
            <a:ext cx="688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I. Vytváření věčného nepřítele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j-lt"/>
              </a:rPr>
              <a:t>Kořeny evropského antisemitismu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586" y="101192"/>
            <a:ext cx="3465360" cy="313371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989379" y="66989"/>
            <a:ext cx="3551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dirty="0">
                <a:latin typeface="+mj-lt"/>
              </a:rPr>
              <a:t>Žlutá Davidova hvězda, kterou museli židé nosit na oděvu v době druhé světové války, aby byly na první pohled odlišitelní od ostatního obyvatelstva</a:t>
            </a:r>
          </a:p>
        </p:txBody>
      </p:sp>
      <p:sp>
        <p:nvSpPr>
          <p:cNvPr id="6" name="Obdélník 5"/>
          <p:cNvSpPr/>
          <p:nvPr/>
        </p:nvSpPr>
        <p:spPr>
          <a:xfrm>
            <a:off x="252935" y="1545754"/>
            <a:ext cx="828765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i="1" dirty="0">
                <a:latin typeface="+mn-lt"/>
              </a:rPr>
              <a:t>„</a:t>
            </a:r>
            <a:r>
              <a:rPr lang="cs-CZ" sz="1600" b="1" i="1" dirty="0">
                <a:highlight>
                  <a:srgbClr val="FFFF00"/>
                </a:highlight>
                <a:latin typeface="+mn-lt"/>
              </a:rPr>
              <a:t>Trvalá </a:t>
            </a:r>
            <a:r>
              <a:rPr lang="cs-CZ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skrytá struktura nepřátelských názorů vůči židům </a:t>
            </a:r>
            <a:r>
              <a:rPr lang="cs-CZ" sz="1600" b="1" i="1" dirty="0">
                <a:highlight>
                  <a:srgbClr val="FFFF00"/>
                </a:highlight>
                <a:latin typeface="+mn-lt"/>
              </a:rPr>
              <a:t>jako skupině, </a:t>
            </a:r>
            <a:r>
              <a:rPr lang="cs-CZ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projevující se u jedinců jako osobní postoj, v kultuře jako mýty, ideologie, folklór </a:t>
            </a:r>
            <a:r>
              <a:rPr lang="cs-CZ" sz="1600" b="1" i="1" dirty="0">
                <a:latin typeface="+mn-lt"/>
              </a:rPr>
              <a:t>a výtvarné projevy a v chování jako sociální nebo právní diskriminace, politická mobilizace proti židům a kolektivní či státní násilí, jehož </a:t>
            </a:r>
            <a:r>
              <a:rPr lang="cs-CZ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výsledkem nebo záměrem je zachování odstupu, vyhnání, nebo zničení židů jako takových</a:t>
            </a:r>
            <a:r>
              <a:rPr lang="cs-CZ" sz="1600" b="1" i="1" dirty="0">
                <a:highlight>
                  <a:srgbClr val="FFFF00"/>
                </a:highlight>
                <a:latin typeface="+mn-lt"/>
              </a:rPr>
              <a:t>“ </a:t>
            </a:r>
          </a:p>
        </p:txBody>
      </p:sp>
      <p:sp>
        <p:nvSpPr>
          <p:cNvPr id="8" name="Ovál 7"/>
          <p:cNvSpPr/>
          <p:nvPr/>
        </p:nvSpPr>
        <p:spPr bwMode="auto">
          <a:xfrm>
            <a:off x="5960912" y="794574"/>
            <a:ext cx="2444953" cy="801055"/>
          </a:xfrm>
          <a:prstGeom prst="ellipse">
            <a:avLst/>
          </a:prstGeom>
          <a:solidFill>
            <a:srgbClr val="0C2E5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j-lt"/>
              </a:rPr>
              <a:t>Helen </a:t>
            </a:r>
            <a:r>
              <a:rPr lang="cs-CZ" sz="1600" b="1" dirty="0" err="1">
                <a:solidFill>
                  <a:srgbClr val="FFFF99"/>
                </a:solidFill>
                <a:latin typeface="+mj-lt"/>
              </a:rPr>
              <a:t>Fein</a:t>
            </a:r>
            <a:endParaRPr lang="cs-CZ" sz="1600" b="1" dirty="0">
              <a:solidFill>
                <a:srgbClr val="FFFF99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City University </a:t>
            </a:r>
            <a:r>
              <a:rPr kumimoji="0" lang="cs-CZ" sz="12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of</a:t>
            </a:r>
            <a:r>
              <a:rPr kumimoji="0" lang="cs-CZ" sz="1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New York</a:t>
            </a:r>
          </a:p>
        </p:txBody>
      </p:sp>
      <p:sp>
        <p:nvSpPr>
          <p:cNvPr id="5" name="Obdélník 4"/>
          <p:cNvSpPr/>
          <p:nvPr/>
        </p:nvSpPr>
        <p:spPr>
          <a:xfrm>
            <a:off x="704106" y="3837374"/>
            <a:ext cx="6060876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i="1" dirty="0">
                <a:latin typeface="+mn-lt"/>
              </a:rPr>
              <a:t>„Pro antisemity jsou židé zcela a úplně špatní od přírody, což znamená, že jejich špatné povahové rysy se nedají napravit. Vzhledem k této jejich špatné povaze platí: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Na židy je nutno pohlížet nikoliv jako na jednotlivce, ale jako na skupinu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Židé pro okolní společnost nezbytně zůstávají cizinci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i="1" dirty="0">
                <a:solidFill>
                  <a:srgbClr val="C00000"/>
                </a:solidFill>
                <a:highlight>
                  <a:srgbClr val="FFFF00"/>
                </a:highlight>
                <a:latin typeface="+mn-lt"/>
              </a:rPr>
              <a:t>Židé svým 'hostitelským společnostem', případně celému světu přinášejí neštěstí</a:t>
            </a:r>
            <a:r>
              <a:rPr lang="cs-CZ" sz="1600" b="1" i="1" dirty="0">
                <a:latin typeface="+mn-lt"/>
              </a:rPr>
              <a:t>, což dělají tajně, takže se antisemité cítí být povinováni k odhalování spikleneckého špatného židovského charakteru“</a:t>
            </a:r>
            <a:endParaRPr lang="cs-CZ" sz="1600" b="1" dirty="0">
              <a:latin typeface="+mn-lt"/>
            </a:endParaRPr>
          </a:p>
        </p:txBody>
      </p:sp>
      <p:sp>
        <p:nvSpPr>
          <p:cNvPr id="10" name="Ovál 9"/>
          <p:cNvSpPr/>
          <p:nvPr/>
        </p:nvSpPr>
        <p:spPr bwMode="auto">
          <a:xfrm>
            <a:off x="252935" y="2984548"/>
            <a:ext cx="2444953" cy="801055"/>
          </a:xfrm>
          <a:prstGeom prst="ellipse">
            <a:avLst/>
          </a:prstGeom>
          <a:solidFill>
            <a:srgbClr val="0C2E5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600" b="1" dirty="0" err="1">
                <a:solidFill>
                  <a:srgbClr val="FFFF99"/>
                </a:solidFill>
                <a:latin typeface="+mj-lt"/>
              </a:rPr>
              <a:t>Dietz</a:t>
            </a:r>
            <a:r>
              <a:rPr lang="cs-CZ" sz="1600" b="1" dirty="0">
                <a:solidFill>
                  <a:srgbClr val="FFFF99"/>
                </a:solidFill>
                <a:latin typeface="+mj-lt"/>
              </a:rPr>
              <a:t> Bering</a:t>
            </a:r>
          </a:p>
          <a:p>
            <a:pPr algn="ctr"/>
            <a:r>
              <a:rPr kumimoji="0" lang="cs-CZ" sz="12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Universität</a:t>
            </a:r>
            <a:r>
              <a:rPr kumimoji="0" lang="cs-CZ" sz="1200" b="1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 </a:t>
            </a:r>
            <a:r>
              <a:rPr kumimoji="0" lang="cs-CZ" sz="1200" b="1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+mj-lt"/>
              </a:rPr>
              <a:t>Köln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2" name="Ovál 11"/>
          <p:cNvSpPr/>
          <p:nvPr/>
        </p:nvSpPr>
        <p:spPr bwMode="auto">
          <a:xfrm>
            <a:off x="2204978" y="915370"/>
            <a:ext cx="2444953" cy="498182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j-lt"/>
              </a:rPr>
              <a:t>Definice: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898686" y="3405620"/>
            <a:ext cx="5107260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Náboženský antisemitismus (též: antijudaismus): </a:t>
            </a:r>
            <a:r>
              <a:rPr lang="cs-CZ" sz="1600" dirty="0">
                <a:latin typeface="+mn-lt"/>
              </a:rPr>
              <a:t>Do začátku 19. stol. měl antijudaismus především náboženský základ, pocházející hlavně z rozporů mezi křesťanstvím a judaismem, který vznikl v gnózí pozdní antiky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898686" y="4822714"/>
            <a:ext cx="5107260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j-lt"/>
              </a:rPr>
              <a:t>Rasový antisemitismus: </a:t>
            </a:r>
            <a:r>
              <a:rPr lang="cs-CZ" sz="1600" dirty="0">
                <a:latin typeface="+mj-lt"/>
              </a:rPr>
              <a:t>Forma kořenící v rozšířených, ale nesprávně pochopených myšlenkách o vývoji ras, které vznikly v období osvícenství. Od konce 19. století až do současnosti se jedná o nejrozšířenější formu antisemitismu</a:t>
            </a:r>
          </a:p>
        </p:txBody>
      </p:sp>
      <p:sp>
        <p:nvSpPr>
          <p:cNvPr id="15" name="Ovál 14"/>
          <p:cNvSpPr/>
          <p:nvPr/>
        </p:nvSpPr>
        <p:spPr bwMode="auto">
          <a:xfrm>
            <a:off x="5745183" y="3036319"/>
            <a:ext cx="1369233" cy="498182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dirty="0">
                <a:solidFill>
                  <a:srgbClr val="FFFF99"/>
                </a:solidFill>
                <a:latin typeface="+mj-lt"/>
              </a:rPr>
              <a:t>Typy:</a:t>
            </a:r>
            <a:endParaRPr kumimoji="0" lang="cs-CZ" sz="1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587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1259" y="960966"/>
            <a:ext cx="3546339" cy="33855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FF99"/>
                </a:solidFill>
                <a:latin typeface="+mn-lt"/>
              </a:rPr>
              <a:t>Starověké základy antisemitismu:</a:t>
            </a:r>
          </a:p>
        </p:txBody>
      </p:sp>
      <p:sp>
        <p:nvSpPr>
          <p:cNvPr id="7" name="Rechteck 2"/>
          <p:cNvSpPr/>
          <p:nvPr/>
        </p:nvSpPr>
        <p:spPr>
          <a:xfrm>
            <a:off x="235247" y="101192"/>
            <a:ext cx="688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I. Vytváření věčného nepřítele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j-lt"/>
              </a:rPr>
              <a:t>Kořeny evropského antisemitismu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1259" y="1339890"/>
            <a:ext cx="120084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2060"/>
                </a:solidFill>
                <a:latin typeface="+mj-lt"/>
              </a:rPr>
              <a:t>Judaismus odmítal polyteismus, synkretismus a orientální kulty bohů-králů kvůli své víře v jediného Boha Stvořitele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Vnímali se jako lid vyvolený tímto Bohem s posláním pro všechny ostatní národy (</a:t>
            </a:r>
            <a:r>
              <a:rPr lang="cs-CZ" sz="1600" dirty="0" err="1">
                <a:latin typeface="+mj-lt"/>
              </a:rPr>
              <a:t>Gn</a:t>
            </a:r>
            <a:r>
              <a:rPr lang="cs-CZ" sz="1600" dirty="0">
                <a:latin typeface="+mj-lt"/>
              </a:rPr>
              <a:t> 12,3).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11259" y="3328844"/>
            <a:ext cx="1007887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Zatímco rané křesťanství se považovalo za součást judaismu a uznávalo biblické vyvolení Izraele jako Božího lidu, křesťanství, které se kolem roku 100 stalo samostatným náboženstvím tvořeným převážně nežidy, se od judaismu stále více odlišovalo a přejímalo také tradiční egyptsko-římské protižidovské stereotypy (Je to znát na evangeliích, které vznikají od roku 70 n.l.)</a:t>
            </a:r>
          </a:p>
        </p:txBody>
      </p:sp>
      <p:sp>
        <p:nvSpPr>
          <p:cNvPr id="9" name="Obdélník 8"/>
          <p:cNvSpPr/>
          <p:nvPr/>
        </p:nvSpPr>
        <p:spPr>
          <a:xfrm>
            <a:off x="111259" y="1965035"/>
            <a:ext cx="327512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Kniha Ester, napsaná kolem roku 150 př. n. l., vypráví o pokusu o vyhlazení židů z perského období (ekonomický důvod); (</a:t>
            </a:r>
            <a:r>
              <a:rPr lang="cs-CZ" sz="1600" dirty="0" err="1">
                <a:latin typeface="+mj-lt"/>
              </a:rPr>
              <a:t>Est</a:t>
            </a:r>
            <a:r>
              <a:rPr lang="cs-CZ" sz="1600" dirty="0">
                <a:latin typeface="+mj-lt"/>
              </a:rPr>
              <a:t> 3,8n):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448559" y="1965035"/>
            <a:ext cx="7872953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600" b="1" i="1" dirty="0">
                <a:latin typeface="+mj-lt"/>
              </a:rPr>
              <a:t>"</a:t>
            </a:r>
            <a:r>
              <a:rPr lang="cs-CZ" sz="1600" b="1" i="1" dirty="0">
                <a:solidFill>
                  <a:schemeClr val="accent2"/>
                </a:solidFill>
                <a:latin typeface="+mj-lt"/>
              </a:rPr>
              <a:t>Mezi všemi národy ve všech zemích tvého království je rozptýlený a oddělený lid, jehož zákony se liší od zákonů všech národů a který nejedná podle královských zákonů</a:t>
            </a:r>
            <a:r>
              <a:rPr lang="cs-CZ" sz="1600" b="1" i="1" dirty="0">
                <a:latin typeface="+mj-lt"/>
              </a:rPr>
              <a:t>. Nehodí se, aby je král propustil. Pokud se mu to líbí, ať vydá nařízení, aby byli usmrceni. Pak odvážím 10 000 talentů stříbra [...] a dám je přinést do královské pokladnice."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1259" y="4500676"/>
            <a:ext cx="9799907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Štěpán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Prvomučedník</a:t>
            </a:r>
            <a:r>
              <a:rPr lang="cs-CZ" sz="1600" dirty="0">
                <a:latin typeface="+mn-lt"/>
              </a:rPr>
              <a:t> hovoří před radou synagogy těsně před svou popravou: </a:t>
            </a:r>
            <a:r>
              <a:rPr lang="cs-CZ" sz="1600" i="1" dirty="0">
                <a:latin typeface="+mn-lt"/>
              </a:rPr>
              <a:t>„</a:t>
            </a:r>
            <a:r>
              <a:rPr lang="cs-CZ" sz="1600" b="1" i="1" dirty="0">
                <a:latin typeface="+mn-lt"/>
              </a:rPr>
              <a:t>Jste tvrdošíjní a máte pohanské srdce i uši! Nepřestáváte odporovat Duchu svatému, jak to dělali vaši otcové. Byl kdy nějaký prorok, aby ho vaši otcové nepronásledovali? </a:t>
            </a:r>
            <a:r>
              <a:rPr lang="cs-CZ" sz="1600" b="1" i="1" dirty="0">
                <a:solidFill>
                  <a:schemeClr val="accent2"/>
                </a:solidFill>
                <a:latin typeface="+mn-lt"/>
              </a:rPr>
              <a:t>Zabili ty, kteří předpověděli příchod Spravedlivého, a toho vy jste nyní zradili a zavraždili. </a:t>
            </a:r>
            <a:r>
              <a:rPr lang="cs-CZ" sz="1600" b="1" i="1" dirty="0">
                <a:latin typeface="+mn-lt"/>
              </a:rPr>
              <a:t>Přijali jste Boží zákon z rukou andělů, ale sami jste jej nezachovali!“ </a:t>
            </a:r>
            <a:r>
              <a:rPr lang="cs-CZ" sz="1600" dirty="0">
                <a:latin typeface="+mn-lt"/>
              </a:rPr>
              <a:t>(Skutky apoštolů 7,51-53)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11258" y="5918729"/>
            <a:ext cx="9799907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sz="1600" dirty="0">
                <a:latin typeface="+mn-lt"/>
              </a:rPr>
              <a:t>List církvi v </a:t>
            </a:r>
            <a:r>
              <a:rPr lang="cs-CZ" sz="1600" dirty="0" err="1">
                <a:latin typeface="+mn-lt"/>
              </a:rPr>
              <a:t>Sardách</a:t>
            </a:r>
            <a:r>
              <a:rPr lang="cs-CZ" sz="1600" dirty="0">
                <a:latin typeface="+mn-lt"/>
              </a:rPr>
              <a:t>: </a:t>
            </a:r>
            <a:r>
              <a:rPr lang="cs-CZ" sz="1600" b="1" i="1" dirty="0">
                <a:solidFill>
                  <a:schemeClr val="accent2"/>
                </a:solidFill>
                <a:latin typeface="+mn-lt"/>
              </a:rPr>
              <a:t>Hle, dávám do tvých rukou ty, kdo jsou ze synagógy satanovy; říkají si židé, a nejsou, ale lžou.</a:t>
            </a:r>
            <a:r>
              <a:rPr lang="cs-CZ" sz="1600" b="1" i="1" dirty="0">
                <a:latin typeface="+mn-lt"/>
              </a:rPr>
              <a:t> Hle, způsobím, že přijdou a padnou ti k nohám; a poznají, že já jsem si tě zamiloval. </a:t>
            </a:r>
            <a:r>
              <a:rPr lang="cs-CZ" sz="1600" dirty="0">
                <a:latin typeface="+mn-lt"/>
              </a:rPr>
              <a:t>(Zjevení Janovo 3,9, EKUM)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71" y="3057624"/>
            <a:ext cx="2042104" cy="3081720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0073050" y="6093737"/>
            <a:ext cx="207399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Vidění Janovo v Knize hodinek vévody z </a:t>
            </a:r>
            <a:r>
              <a:rPr lang="cs-CZ" sz="1200" b="1" dirty="0" err="1">
                <a:latin typeface="+mn-lt"/>
              </a:rPr>
              <a:t>Berry</a:t>
            </a:r>
            <a:r>
              <a:rPr lang="cs-CZ" sz="1200" b="1" dirty="0">
                <a:latin typeface="+mn-lt"/>
              </a:rPr>
              <a:t> (Francie, kolem 1430):</a:t>
            </a:r>
          </a:p>
        </p:txBody>
      </p:sp>
    </p:spTree>
    <p:extLst>
      <p:ext uri="{BB962C8B-B14F-4D97-AF65-F5344CB8AC3E}">
        <p14:creationId xmlns:p14="http://schemas.microsoft.com/office/powerpoint/2010/main" val="88854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2"/>
          <p:cNvSpPr/>
          <p:nvPr/>
        </p:nvSpPr>
        <p:spPr>
          <a:xfrm>
            <a:off x="235247" y="101192"/>
            <a:ext cx="688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I. Vytváření věčného nepřítele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j-lt"/>
              </a:rPr>
              <a:t>Kořeny evropského antisemitismu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594" y="1255564"/>
            <a:ext cx="7769226" cy="1991791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258714" y="801488"/>
            <a:ext cx="4295863" cy="338554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Připsat mu záporný přívlastek: zápach</a:t>
            </a:r>
            <a:endParaRPr lang="cs-CZ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691113" y="232101"/>
            <a:ext cx="3013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1" dirty="0">
                <a:latin typeface="+mj-lt"/>
              </a:rPr>
              <a:t>Felix </a:t>
            </a:r>
            <a:r>
              <a:rPr lang="cs-CZ" sz="1400" b="1" i="1" dirty="0" err="1">
                <a:latin typeface="+mj-lt"/>
              </a:rPr>
              <a:t>Fabri</a:t>
            </a:r>
            <a:r>
              <a:rPr lang="cs-CZ" sz="1400" b="1" i="1" dirty="0">
                <a:latin typeface="+mj-lt"/>
              </a:rPr>
              <a:t>, (</a:t>
            </a:r>
            <a:r>
              <a:rPr lang="cs-CZ" sz="1400" dirty="0">
                <a:latin typeface="+mj-lt"/>
              </a:rPr>
              <a:t>1441 – 1502)</a:t>
            </a:r>
          </a:p>
          <a:p>
            <a:r>
              <a:rPr lang="cs-CZ" sz="1400" i="1" dirty="0" err="1">
                <a:latin typeface="+mj-lt"/>
              </a:rPr>
              <a:t>Fratris</a:t>
            </a:r>
            <a:r>
              <a:rPr lang="cs-CZ" sz="1400" i="1" dirty="0">
                <a:latin typeface="+mj-lt"/>
              </a:rPr>
              <a:t> </a:t>
            </a:r>
            <a:r>
              <a:rPr lang="cs-CZ" sz="1400" i="1" dirty="0" err="1">
                <a:latin typeface="+mj-lt"/>
              </a:rPr>
              <a:t>Felicis</a:t>
            </a:r>
            <a:r>
              <a:rPr lang="cs-CZ" sz="1400" i="1" dirty="0">
                <a:latin typeface="+mj-lt"/>
              </a:rPr>
              <a:t> </a:t>
            </a:r>
            <a:r>
              <a:rPr lang="cs-CZ" sz="1400" i="1" dirty="0" err="1">
                <a:latin typeface="+mj-lt"/>
              </a:rPr>
              <a:t>Fabri</a:t>
            </a:r>
            <a:r>
              <a:rPr lang="cs-CZ" sz="1400" i="1" dirty="0">
                <a:latin typeface="+mj-lt"/>
              </a:rPr>
              <a:t> </a:t>
            </a:r>
            <a:r>
              <a:rPr lang="cs-CZ" sz="1400" i="1" dirty="0" err="1">
                <a:latin typeface="+mj-lt"/>
              </a:rPr>
              <a:t>Evagatorium</a:t>
            </a:r>
            <a:r>
              <a:rPr lang="cs-CZ" sz="1400" i="1" dirty="0">
                <a:latin typeface="+mj-lt"/>
              </a:rPr>
              <a:t> in </a:t>
            </a:r>
            <a:r>
              <a:rPr lang="cs-CZ" sz="1400" i="1" dirty="0" err="1">
                <a:latin typeface="+mj-lt"/>
              </a:rPr>
              <a:t>Terrae</a:t>
            </a:r>
            <a:r>
              <a:rPr lang="cs-CZ" sz="1400" i="1" dirty="0">
                <a:latin typeface="+mj-lt"/>
              </a:rPr>
              <a:t> </a:t>
            </a:r>
            <a:r>
              <a:rPr lang="cs-CZ" sz="1400" i="1" dirty="0" err="1">
                <a:latin typeface="+mj-lt"/>
              </a:rPr>
              <a:t>Sanctae</a:t>
            </a:r>
            <a:r>
              <a:rPr lang="cs-CZ" sz="1400" i="1" dirty="0">
                <a:latin typeface="+mj-lt"/>
              </a:rPr>
              <a:t>, </a:t>
            </a:r>
            <a:r>
              <a:rPr lang="cs-CZ" sz="1400" i="1" dirty="0" err="1">
                <a:latin typeface="+mj-lt"/>
              </a:rPr>
              <a:t>Arabiae</a:t>
            </a:r>
            <a:r>
              <a:rPr lang="cs-CZ" sz="1400" i="1" dirty="0">
                <a:latin typeface="+mj-lt"/>
              </a:rPr>
              <a:t> et </a:t>
            </a:r>
            <a:r>
              <a:rPr lang="cs-CZ" sz="1400" i="1" dirty="0" err="1">
                <a:latin typeface="+mj-lt"/>
              </a:rPr>
              <a:t>Egypti</a:t>
            </a:r>
            <a:r>
              <a:rPr lang="cs-CZ" sz="1400" i="1" dirty="0">
                <a:latin typeface="+mj-lt"/>
              </a:rPr>
              <a:t> </a:t>
            </a:r>
            <a:r>
              <a:rPr lang="cs-CZ" sz="1400" i="1" dirty="0" err="1">
                <a:latin typeface="+mj-lt"/>
              </a:rPr>
              <a:t>peregrinationem</a:t>
            </a:r>
            <a:r>
              <a:rPr lang="cs-CZ" sz="1400" i="1" dirty="0">
                <a:latin typeface="+mj-lt"/>
              </a:rPr>
              <a:t> (1480-1483</a:t>
            </a:r>
            <a:r>
              <a:rPr lang="cs-CZ" sz="1200" i="1" dirty="0">
                <a:latin typeface="+mj-lt"/>
              </a:rPr>
              <a:t>)</a:t>
            </a:r>
          </a:p>
          <a:p>
            <a:endParaRPr lang="cs-CZ" sz="1200" dirty="0"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968" y="4086885"/>
            <a:ext cx="8161199" cy="237488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954967" y="3631361"/>
            <a:ext cx="8161199" cy="338554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Ošklivost a odpudivost: popis </a:t>
            </a:r>
            <a:r>
              <a:rPr lang="cs-CZ" sz="16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Antichrista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podle anti-židovských představ</a:t>
            </a:r>
            <a:endParaRPr lang="cs-CZ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502948" y="6036097"/>
            <a:ext cx="6613219" cy="523220"/>
          </a:xfrm>
          <a:prstGeom prst="rect">
            <a:avLst/>
          </a:prstGeom>
          <a:solidFill>
            <a:srgbClr val="EAEAEA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/>
              <a:t>Hildegarda z </a:t>
            </a:r>
            <a:r>
              <a:rPr lang="cs-CZ" sz="1400" b="1" dirty="0" err="1"/>
              <a:t>Bingenu</a:t>
            </a:r>
            <a:r>
              <a:rPr lang="cs-CZ" sz="1400" b="1" dirty="0"/>
              <a:t>, </a:t>
            </a:r>
            <a:r>
              <a:rPr lang="cs-CZ" sz="1400" b="1" dirty="0">
                <a:latin typeface="+mn-lt"/>
              </a:rPr>
              <a:t>Liber </a:t>
            </a:r>
            <a:r>
              <a:rPr lang="cs-CZ" sz="1400" b="1" dirty="0" err="1">
                <a:latin typeface="+mn-lt"/>
              </a:rPr>
              <a:t>Scivias</a:t>
            </a:r>
            <a:r>
              <a:rPr lang="cs-CZ" sz="1400" b="1" dirty="0">
                <a:latin typeface="+mn-lt"/>
              </a:rPr>
              <a:t> III, 1, 14</a:t>
            </a:r>
          </a:p>
          <a:p>
            <a:r>
              <a:rPr lang="cs-CZ" sz="1400" dirty="0">
                <a:latin typeface="+mn-lt"/>
              </a:rPr>
              <a:t>12. století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138300" y="819410"/>
            <a:ext cx="1994731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FF99"/>
                </a:solidFill>
                <a:latin typeface="+mn-lt"/>
              </a:rPr>
              <a:t>Stereotypní přívlastky </a:t>
            </a:r>
          </a:p>
          <a:p>
            <a:r>
              <a:rPr lang="cs-CZ" sz="1400" b="1" dirty="0">
                <a:solidFill>
                  <a:srgbClr val="FFFF99"/>
                </a:solidFill>
                <a:latin typeface="+mn-lt"/>
              </a:rPr>
              <a:t>Žida, jako věčného nepřítele </a:t>
            </a:r>
            <a:endParaRPr lang="cs-CZ" sz="1400" dirty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25" y="3684884"/>
            <a:ext cx="1333766" cy="194002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" y="839856"/>
            <a:ext cx="2029982" cy="2706641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1624828" y="3684884"/>
            <a:ext cx="20504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i="1" dirty="0">
                <a:latin typeface="+mj-lt"/>
              </a:rPr>
              <a:t>Umberto </a:t>
            </a:r>
            <a:r>
              <a:rPr lang="cs-CZ" sz="1400" b="1" i="1" dirty="0" err="1">
                <a:latin typeface="+mj-lt"/>
              </a:rPr>
              <a:t>Eco</a:t>
            </a:r>
            <a:r>
              <a:rPr lang="cs-CZ" sz="1400" b="1" i="1" dirty="0">
                <a:latin typeface="+mj-lt"/>
              </a:rPr>
              <a:t>; </a:t>
            </a:r>
            <a:r>
              <a:rPr lang="cs-CZ" sz="1400" i="1" dirty="0">
                <a:latin typeface="+mj-lt"/>
              </a:rPr>
              <a:t>vytváření nepřítele a jiné příležitostné texty, Argo 2013</a:t>
            </a:r>
          </a:p>
          <a:p>
            <a:endParaRPr lang="cs-CZ" sz="1200" dirty="0">
              <a:latin typeface="+mn-lt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D43C6DB-7CCA-056A-1AC4-4A462B5EBC9A}"/>
              </a:ext>
            </a:extLst>
          </p:cNvPr>
          <p:cNvSpPr/>
          <p:nvPr/>
        </p:nvSpPr>
        <p:spPr>
          <a:xfrm>
            <a:off x="2147240" y="1859319"/>
            <a:ext cx="1976850" cy="160043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400" b="1" dirty="0">
                <a:highlight>
                  <a:srgbClr val="FFFF00"/>
                </a:highlight>
                <a:latin typeface="+mn-lt"/>
              </a:rPr>
              <a:t>Obětní beránek: </a:t>
            </a:r>
            <a:r>
              <a:rPr lang="cs-CZ" sz="1400" dirty="0">
                <a:highlight>
                  <a:srgbClr val="FFFF00"/>
                </a:highlight>
                <a:latin typeface="+mn-lt"/>
              </a:rPr>
              <a:t>svalit vinu za neduhy společnosti na prvek s nejhorším veřejným jménem </a:t>
            </a:r>
            <a:r>
              <a:rPr lang="cs-CZ" sz="1400" dirty="0">
                <a:latin typeface="+mn-lt"/>
              </a:rPr>
              <a:t>a využít jej k zvýšení popularity stávajícího režimu</a:t>
            </a:r>
          </a:p>
        </p:txBody>
      </p:sp>
      <p:sp>
        <p:nvSpPr>
          <p:cNvPr id="19" name="Obdélník 18"/>
          <p:cNvSpPr/>
          <p:nvPr/>
        </p:nvSpPr>
        <p:spPr bwMode="auto">
          <a:xfrm>
            <a:off x="4289716" y="2132720"/>
            <a:ext cx="7045393" cy="317183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8833449" y="4879384"/>
            <a:ext cx="3076755" cy="317183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4133031" y="5274326"/>
            <a:ext cx="7777173" cy="317183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124091" y="5624906"/>
            <a:ext cx="956868" cy="317183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67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4022242" y="2521087"/>
            <a:ext cx="7453222" cy="9936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Rechteck 2"/>
          <p:cNvSpPr/>
          <p:nvPr/>
        </p:nvSpPr>
        <p:spPr>
          <a:xfrm>
            <a:off x="301385" y="40259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Věčný nepřítel</a:t>
            </a:r>
          </a:p>
          <a:p>
            <a:r>
              <a:rPr lang="cs-CZ" b="1" dirty="0">
                <a:solidFill>
                  <a:srgbClr val="C00000"/>
                </a:solidFill>
                <a:latin typeface="+mn-lt"/>
              </a:rPr>
              <a:t>     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01385" y="782506"/>
            <a:ext cx="9815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00DC"/>
                </a:solidFill>
                <a:latin typeface="+mj-lt"/>
              </a:rPr>
              <a:t>Protižidovská propaganda ve středověku  </a:t>
            </a:r>
          </a:p>
          <a:p>
            <a:endParaRPr lang="cs-CZ" sz="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01385" y="5919006"/>
            <a:ext cx="2800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Vizigótští králové</a:t>
            </a:r>
          </a:p>
          <a:p>
            <a:r>
              <a:rPr lang="en-US" sz="1200" dirty="0" err="1">
                <a:latin typeface="+mn-lt"/>
              </a:rPr>
              <a:t>Iluminace</a:t>
            </a:r>
            <a:r>
              <a:rPr lang="cs-CZ" sz="1200" dirty="0">
                <a:latin typeface="+mn-lt"/>
              </a:rPr>
              <a:t>, ca. 9. stol</a:t>
            </a:r>
          </a:p>
        </p:txBody>
      </p:sp>
      <p:sp>
        <p:nvSpPr>
          <p:cNvPr id="22" name="Rechteck 2"/>
          <p:cNvSpPr/>
          <p:nvPr/>
        </p:nvSpPr>
        <p:spPr>
          <a:xfrm>
            <a:off x="4082628" y="1809222"/>
            <a:ext cx="688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I. Vytváření věčného nepřítele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j-lt"/>
              </a:rPr>
              <a:t>Kořeny evropského antisemitismu</a:t>
            </a:r>
          </a:p>
        </p:txBody>
      </p:sp>
      <p:sp>
        <p:nvSpPr>
          <p:cNvPr id="23" name="Rechteck 2"/>
          <p:cNvSpPr/>
          <p:nvPr/>
        </p:nvSpPr>
        <p:spPr>
          <a:xfrm>
            <a:off x="4082628" y="267431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II. Proč Vizigóti neměli rádi židy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 Zrod antisemitismu</a:t>
            </a:r>
            <a:r>
              <a:rPr lang="cs-CZ" sz="1800" b="1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  <p:sp>
        <p:nvSpPr>
          <p:cNvPr id="12" name="Rechteck 2"/>
          <p:cNvSpPr/>
          <p:nvPr/>
        </p:nvSpPr>
        <p:spPr>
          <a:xfrm>
            <a:off x="4082628" y="3487892"/>
            <a:ext cx="77355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+mn-lt"/>
              </a:rPr>
              <a:t>III. Pogrom roku 1096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Následky pogromů v souvislosti s první křížovou výpravou 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E62C79-9884-829A-0710-8E0D617F564B}"/>
              </a:ext>
            </a:extLst>
          </p:cNvPr>
          <p:cNvSpPr/>
          <p:nvPr/>
        </p:nvSpPr>
        <p:spPr>
          <a:xfrm>
            <a:off x="4082628" y="4352987"/>
            <a:ext cx="70109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IV. Ekonomizace a legalizace antisemitismu </a:t>
            </a:r>
          </a:p>
          <a:p>
            <a:r>
              <a:rPr lang="cs-CZ" sz="1800" b="1" dirty="0">
                <a:solidFill>
                  <a:srgbClr val="0070C0"/>
                </a:solidFill>
                <a:latin typeface="+mn-lt"/>
              </a:rPr>
              <a:t>Pozdní středověk: Morové pogromy 1348, Vídeňská </a:t>
            </a:r>
            <a:r>
              <a:rPr lang="cs-CZ" sz="1800" b="1" dirty="0" err="1">
                <a:solidFill>
                  <a:srgbClr val="0070C0"/>
                </a:solidFill>
                <a:latin typeface="+mn-lt"/>
              </a:rPr>
              <a:t>Gesera</a:t>
            </a:r>
            <a:r>
              <a:rPr lang="cs-CZ" sz="1800" b="1" dirty="0">
                <a:solidFill>
                  <a:srgbClr val="0070C0"/>
                </a:solidFill>
                <a:latin typeface="+mn-lt"/>
              </a:rPr>
              <a:t>, Šimon z Tridentu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5" y="1184289"/>
            <a:ext cx="3165262" cy="46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DAA9C4-15EC-8DB9-8423-46D50B6646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Padesát odstínů pravdy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2E197F-E2B7-3FAE-D8A5-002B81231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10A7EA-8985-7B07-EBBE-3F09AB315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0070C0"/>
                </a:solidFill>
                <a:latin typeface="+mn-lt"/>
              </a:rPr>
              <a:t>Zrod antisemitismu</a:t>
            </a:r>
            <a:endParaRPr lang="en-US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D0ADC925-FBF7-20CD-E2D6-198EEA28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II. Proč Vizigóti neměli rádi židy</a:t>
            </a:r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13C3557-91C4-5155-6A48-0FD80791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r>
              <a:rPr lang="en-US" sz="2400" dirty="0" err="1"/>
              <a:t>Reccared</a:t>
            </a:r>
            <a:r>
              <a:rPr lang="en-US" sz="2400" dirty="0"/>
              <a:t> I, 586-601</a:t>
            </a:r>
          </a:p>
          <a:p>
            <a:pPr lvl="1"/>
            <a:r>
              <a:rPr lang="en-US" dirty="0"/>
              <a:t>Třetí </a:t>
            </a:r>
            <a:r>
              <a:rPr lang="en-US" dirty="0" err="1"/>
              <a:t>toledský</a:t>
            </a:r>
            <a:r>
              <a:rPr lang="en-US" dirty="0"/>
              <a:t> </a:t>
            </a:r>
            <a:r>
              <a:rPr lang="en-US" dirty="0" err="1"/>
              <a:t>koncil</a:t>
            </a:r>
            <a:r>
              <a:rPr lang="en-US" dirty="0"/>
              <a:t>, 589, </a:t>
            </a:r>
            <a:r>
              <a:rPr lang="en-US" dirty="0" err="1"/>
              <a:t>Reccared</a:t>
            </a:r>
            <a:r>
              <a:rPr lang="en-US" dirty="0"/>
              <a:t> </a:t>
            </a:r>
            <a:r>
              <a:rPr lang="en-US" dirty="0" err="1"/>
              <a:t>ujišťuje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je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král</a:t>
            </a:r>
            <a:r>
              <a:rPr lang="en-US" dirty="0"/>
              <a:t> </a:t>
            </a:r>
            <a:r>
              <a:rPr lang="en-US" dirty="0" err="1"/>
              <a:t>zodpovědný</a:t>
            </a:r>
            <a:r>
              <a:rPr lang="en-US" dirty="0"/>
              <a:t> za </a:t>
            </a:r>
            <a:r>
              <a:rPr lang="en-US" dirty="0" err="1"/>
              <a:t>duchovní</a:t>
            </a:r>
            <a:r>
              <a:rPr lang="en-US" dirty="0"/>
              <a:t> I </a:t>
            </a:r>
            <a:r>
              <a:rPr lang="en-US" dirty="0" err="1"/>
              <a:t>materiální</a:t>
            </a:r>
            <a:r>
              <a:rPr lang="en-US" dirty="0"/>
              <a:t> </a:t>
            </a:r>
            <a:r>
              <a:rPr lang="en-US" dirty="0" err="1"/>
              <a:t>záležitosti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říše</a:t>
            </a:r>
            <a:r>
              <a:rPr lang="en-US" dirty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↔ </a:t>
            </a:r>
            <a:r>
              <a:rPr lang="en-US" sz="1800" dirty="0" err="1"/>
              <a:t>jmenování</a:t>
            </a:r>
            <a:r>
              <a:rPr lang="en-US" sz="1800" dirty="0"/>
              <a:t> </a:t>
            </a:r>
            <a:r>
              <a:rPr lang="en-US" sz="1800" dirty="0" err="1"/>
              <a:t>biskupů</a:t>
            </a:r>
            <a:r>
              <a:rPr lang="en-US" sz="1800" dirty="0"/>
              <a:t>, </a:t>
            </a:r>
            <a:r>
              <a:rPr lang="en-US" sz="1800" dirty="0" err="1"/>
              <a:t>svolávání</a:t>
            </a:r>
            <a:r>
              <a:rPr lang="en-US" sz="1800" dirty="0"/>
              <a:t> </a:t>
            </a:r>
            <a:r>
              <a:rPr lang="en-US" sz="1800" dirty="0" err="1"/>
              <a:t>koncilů</a:t>
            </a:r>
            <a:r>
              <a:rPr lang="en-US" sz="1800" dirty="0"/>
              <a:t> a </a:t>
            </a:r>
            <a:r>
              <a:rPr lang="en-US" sz="1800" dirty="0" err="1"/>
              <a:t>schvalování</a:t>
            </a:r>
            <a:r>
              <a:rPr lang="en-US" sz="1800" dirty="0"/>
              <a:t> </a:t>
            </a:r>
            <a:r>
              <a:rPr lang="en-US" sz="1800" dirty="0" err="1"/>
              <a:t>jejich</a:t>
            </a:r>
            <a:r>
              <a:rPr lang="en-US" sz="1800" dirty="0"/>
              <a:t> </a:t>
            </a:r>
            <a:r>
              <a:rPr lang="en-US" sz="1800" dirty="0" err="1"/>
              <a:t>akt</a:t>
            </a:r>
            <a:r>
              <a:rPr lang="en-US" sz="1800" dirty="0"/>
              <a:t>, </a:t>
            </a:r>
            <a:r>
              <a:rPr lang="en-US" sz="1800" dirty="0" err="1"/>
              <a:t>vytváření</a:t>
            </a:r>
            <a:r>
              <a:rPr lang="en-US" sz="1800" dirty="0"/>
              <a:t> </a:t>
            </a:r>
            <a:r>
              <a:rPr lang="en-US" sz="1800" dirty="0" err="1"/>
              <a:t>nových</a:t>
            </a:r>
            <a:r>
              <a:rPr lang="en-US" sz="1800" dirty="0"/>
              <a:t> </a:t>
            </a:r>
            <a:r>
              <a:rPr lang="en-US" sz="1800" dirty="0" err="1"/>
              <a:t>biskupství</a:t>
            </a:r>
            <a:r>
              <a:rPr lang="en-US" sz="1800" dirty="0"/>
              <a:t>, </a:t>
            </a:r>
            <a:r>
              <a:rPr lang="en-US" sz="1800" dirty="0" err="1"/>
              <a:t>král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r>
              <a:rPr lang="en-US" sz="1800" dirty="0"/>
              <a:t> </a:t>
            </a:r>
            <a:r>
              <a:rPr lang="en-US" sz="1800" dirty="0" err="1"/>
              <a:t>poslední</a:t>
            </a:r>
            <a:r>
              <a:rPr lang="en-US" sz="1800" dirty="0"/>
              <a:t> </a:t>
            </a:r>
            <a:r>
              <a:rPr lang="en-US" sz="1800" dirty="0" err="1"/>
              <a:t>soudní</a:t>
            </a:r>
            <a:r>
              <a:rPr lang="en-US" sz="1800" dirty="0"/>
              <a:t> instance…</a:t>
            </a:r>
          </a:p>
          <a:p>
            <a:pPr lvl="1"/>
            <a:r>
              <a:rPr lang="en-US" dirty="0" err="1"/>
              <a:t>Označován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panovník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vystoupil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židům</a:t>
            </a:r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← </a:t>
            </a:r>
            <a:r>
              <a:rPr lang="en-US" dirty="0" err="1"/>
              <a:t>Opatření</a:t>
            </a:r>
            <a:r>
              <a:rPr lang="en-US" dirty="0"/>
              <a:t> </a:t>
            </a:r>
            <a:r>
              <a:rPr lang="en-US" dirty="0" err="1"/>
              <a:t>ohledně</a:t>
            </a:r>
            <a:r>
              <a:rPr lang="en-US" dirty="0"/>
              <a:t> </a:t>
            </a:r>
            <a:r>
              <a:rPr lang="en-US" dirty="0" err="1"/>
              <a:t>křtů</a:t>
            </a:r>
            <a:r>
              <a:rPr lang="en-US" dirty="0"/>
              <a:t> </a:t>
            </a:r>
            <a:r>
              <a:rPr lang="en-US" dirty="0" err="1"/>
              <a:t>židovských</a:t>
            </a:r>
            <a:r>
              <a:rPr lang="en-US" dirty="0"/>
              <a:t> bastardů "</a:t>
            </a:r>
            <a:r>
              <a:rPr lang="en-US" i="1" dirty="0" err="1"/>
              <a:t>Suggerente</a:t>
            </a:r>
            <a:r>
              <a:rPr lang="en-US" i="1" dirty="0"/>
              <a:t> </a:t>
            </a:r>
            <a:r>
              <a:rPr lang="en-US" i="1" dirty="0" err="1"/>
              <a:t>concilio</a:t>
            </a:r>
            <a:r>
              <a:rPr lang="en-US" i="1" dirty="0"/>
              <a:t> id </a:t>
            </a:r>
            <a:r>
              <a:rPr lang="en-US" i="1" dirty="0" err="1"/>
              <a:t>gloriosissimus</a:t>
            </a:r>
            <a:r>
              <a:rPr lang="en-US" i="1" dirty="0"/>
              <a:t> dominus </a:t>
            </a:r>
            <a:r>
              <a:rPr lang="en-US" i="1" dirty="0" err="1"/>
              <a:t>noster</a:t>
            </a:r>
            <a:r>
              <a:rPr lang="en-US" i="1" dirty="0"/>
              <a:t> </a:t>
            </a:r>
            <a:r>
              <a:rPr lang="en-US" i="1" dirty="0" err="1"/>
              <a:t>canonibus</a:t>
            </a:r>
            <a:r>
              <a:rPr lang="en-US" i="1" dirty="0"/>
              <a:t> </a:t>
            </a:r>
            <a:r>
              <a:rPr lang="en-US" i="1" dirty="0" err="1"/>
              <a:t>inserendum</a:t>
            </a:r>
            <a:r>
              <a:rPr lang="en-US" i="1" dirty="0"/>
              <a:t> </a:t>
            </a:r>
            <a:r>
              <a:rPr lang="en-US" i="1" dirty="0" err="1"/>
              <a:t>praecepit</a:t>
            </a:r>
            <a:r>
              <a:rPr lang="en-US" i="1" dirty="0"/>
              <a:t>, </a:t>
            </a:r>
            <a:r>
              <a:rPr lang="en-US" i="1" dirty="0" err="1"/>
              <a:t>ut</a:t>
            </a:r>
            <a:r>
              <a:rPr lang="en-US" i="1" dirty="0"/>
              <a:t> </a:t>
            </a:r>
            <a:r>
              <a:rPr lang="en-US" i="1" dirty="0" err="1"/>
              <a:t>judaeis</a:t>
            </a:r>
            <a:r>
              <a:rPr lang="en-US" i="1" dirty="0"/>
              <a:t> non </a:t>
            </a:r>
            <a:r>
              <a:rPr lang="en-US" i="1" dirty="0" err="1"/>
              <a:t>liceat</a:t>
            </a:r>
            <a:r>
              <a:rPr lang="en-US" i="1" dirty="0"/>
              <a:t> </a:t>
            </a:r>
            <a:r>
              <a:rPr lang="en-US" i="1" dirty="0" err="1"/>
              <a:t>christianas</a:t>
            </a:r>
            <a:r>
              <a:rPr lang="en-US" i="1" dirty="0"/>
              <a:t> habere </a:t>
            </a:r>
            <a:r>
              <a:rPr lang="en-US" i="1" dirty="0" err="1"/>
              <a:t>uxores</a:t>
            </a:r>
            <a:r>
              <a:rPr lang="en-US" i="1" dirty="0"/>
              <a:t> vel </a:t>
            </a:r>
            <a:r>
              <a:rPr lang="en-US" i="1" dirty="0" err="1"/>
              <a:t>concubinas</a:t>
            </a:r>
            <a:r>
              <a:rPr lang="en-US" i="1" dirty="0"/>
              <a:t>, . . . sed et </a:t>
            </a:r>
            <a:r>
              <a:rPr lang="en-US" i="1" dirty="0" err="1"/>
              <a:t>si</a:t>
            </a:r>
            <a:r>
              <a:rPr lang="en-US" i="1" dirty="0"/>
              <a:t> qui </a:t>
            </a:r>
            <a:r>
              <a:rPr lang="en-US" i="1" dirty="0" err="1"/>
              <a:t>filii</a:t>
            </a:r>
            <a:r>
              <a:rPr lang="en-US" i="1" dirty="0"/>
              <a:t> ex </a:t>
            </a:r>
            <a:r>
              <a:rPr lang="en-US" i="1" dirty="0" err="1"/>
              <a:t>tali</a:t>
            </a:r>
            <a:r>
              <a:rPr lang="en-US" i="1" dirty="0"/>
              <a:t> </a:t>
            </a:r>
            <a:r>
              <a:rPr lang="en-US" i="1" dirty="0" err="1"/>
              <a:t>conjugio</a:t>
            </a:r>
            <a:r>
              <a:rPr lang="en-US" i="1" dirty="0"/>
              <a:t> </a:t>
            </a:r>
            <a:r>
              <a:rPr lang="en-US" i="1" dirty="0" err="1"/>
              <a:t>nati</a:t>
            </a:r>
            <a:r>
              <a:rPr lang="en-US" i="1" dirty="0"/>
              <a:t> sunt </a:t>
            </a:r>
            <a:r>
              <a:rPr lang="en-US" i="1" dirty="0" err="1"/>
              <a:t>assumendos</a:t>
            </a:r>
            <a:r>
              <a:rPr lang="en-US" i="1" dirty="0"/>
              <a:t> </a:t>
            </a:r>
            <a:r>
              <a:rPr lang="en-US" i="1" dirty="0" err="1"/>
              <a:t>esse</a:t>
            </a:r>
            <a:r>
              <a:rPr lang="en-US" i="1" dirty="0"/>
              <a:t> ad </a:t>
            </a:r>
            <a:r>
              <a:rPr lang="en-US" i="1" dirty="0" err="1"/>
              <a:t>baptisma</a:t>
            </a:r>
            <a:r>
              <a:rPr lang="en-US" i="1" dirty="0"/>
              <a:t>."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x </a:t>
            </a:r>
            <a:r>
              <a:rPr lang="en-US" sz="1600" dirty="0" err="1"/>
              <a:t>děti</a:t>
            </a:r>
            <a:r>
              <a:rPr lang="en-US" sz="1600" dirty="0"/>
              <a:t> </a:t>
            </a:r>
            <a:r>
              <a:rPr lang="en-US" sz="1600" dirty="0" err="1"/>
              <a:t>křesťanek</a:t>
            </a:r>
            <a:r>
              <a:rPr lang="en-US" sz="1600" dirty="0"/>
              <a:t> </a:t>
            </a:r>
            <a:r>
              <a:rPr lang="en-US" sz="1600" dirty="0" err="1"/>
              <a:t>splozených</a:t>
            </a:r>
            <a:r>
              <a:rPr lang="en-US" sz="1600" dirty="0"/>
              <a:t> </a:t>
            </a:r>
            <a:r>
              <a:rPr lang="en-US" sz="1600" dirty="0" err="1"/>
              <a:t>Židem</a:t>
            </a:r>
            <a:r>
              <a:rPr lang="en-US" sz="1600" dirty="0"/>
              <a:t> </a:t>
            </a:r>
            <a:r>
              <a:rPr lang="en-US" sz="1600" dirty="0" err="1"/>
              <a:t>stejně</a:t>
            </a:r>
            <a:r>
              <a:rPr lang="en-US" sz="1600" dirty="0"/>
              <a:t> </a:t>
            </a:r>
            <a:r>
              <a:rPr lang="en-US" sz="1600" dirty="0" err="1"/>
              <a:t>nepatří</a:t>
            </a:r>
            <a:r>
              <a:rPr lang="en-US" sz="1600" dirty="0"/>
              <a:t> k </a:t>
            </a:r>
            <a:r>
              <a:rPr lang="en-US" sz="1600" dirty="0" err="1"/>
              <a:t>židovské</a:t>
            </a:r>
            <a:r>
              <a:rPr lang="en-US" sz="1600" dirty="0"/>
              <a:t> </a:t>
            </a:r>
            <a:r>
              <a:rPr lang="en-US" sz="1600" dirty="0" err="1"/>
              <a:t>komunitě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Naopak</a:t>
            </a:r>
            <a:r>
              <a:rPr lang="en-US" dirty="0"/>
              <a:t> se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povstalcům</a:t>
            </a:r>
            <a:r>
              <a:rPr lang="en-US" dirty="0"/>
              <a:t> </a:t>
            </a:r>
            <a:r>
              <a:rPr lang="en-US" dirty="0" err="1"/>
              <a:t>opírá</a:t>
            </a:r>
            <a:r>
              <a:rPr lang="en-US" dirty="0"/>
              <a:t> o </a:t>
            </a:r>
            <a:r>
              <a:rPr lang="en-US" dirty="0" err="1"/>
              <a:t>židy</a:t>
            </a:r>
            <a:r>
              <a:rPr lang="en-US" dirty="0"/>
              <a:t> z Narbonne (</a:t>
            </a:r>
            <a:r>
              <a:rPr lang="en-US" dirty="0" err="1"/>
              <a:t>nepřímo</a:t>
            </a:r>
            <a:r>
              <a:rPr lang="en-US" dirty="0"/>
              <a:t> list </a:t>
            </a:r>
            <a:r>
              <a:rPr lang="en-US" dirty="0" err="1"/>
              <a:t>Řehoře</a:t>
            </a:r>
            <a:r>
              <a:rPr lang="en-US" dirty="0"/>
              <a:t> I., 597; </a:t>
            </a:r>
            <a:r>
              <a:rPr lang="en-US" dirty="0" err="1"/>
              <a:t>odmítá</a:t>
            </a:r>
            <a:r>
              <a:rPr lang="en-US" dirty="0"/>
              <a:t> </a:t>
            </a:r>
            <a:r>
              <a:rPr lang="en-US" dirty="0" err="1"/>
              <a:t>povolit</a:t>
            </a:r>
            <a:r>
              <a:rPr lang="en-US" dirty="0"/>
              <a:t> </a:t>
            </a:r>
            <a:r>
              <a:rPr lang="en-US" dirty="0" err="1"/>
              <a:t>tamní</a:t>
            </a:r>
            <a:r>
              <a:rPr lang="en-US" dirty="0"/>
              <a:t> </a:t>
            </a:r>
            <a:r>
              <a:rPr lang="en-US" dirty="0" err="1"/>
              <a:t>koncilní</a:t>
            </a:r>
            <a:r>
              <a:rPr lang="en-US" dirty="0"/>
              <a:t> </a:t>
            </a:r>
            <a:r>
              <a:rPr lang="en-US" dirty="0" err="1"/>
              <a:t>akta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Židům</a:t>
            </a:r>
            <a:r>
              <a:rPr lang="en-US" dirty="0"/>
              <a:t>, 589)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Nadále</a:t>
            </a:r>
            <a:r>
              <a:rPr lang="en-US" dirty="0"/>
              <a:t> </a:t>
            </a:r>
            <a:r>
              <a:rPr lang="en-US" dirty="0" err="1"/>
              <a:t>existují</a:t>
            </a:r>
            <a:r>
              <a:rPr lang="en-US" dirty="0"/>
              <a:t> </a:t>
            </a:r>
            <a:r>
              <a:rPr lang="en-US" dirty="0" err="1"/>
              <a:t>židovští</a:t>
            </a:r>
            <a:r>
              <a:rPr lang="en-US" dirty="0"/>
              <a:t> </a:t>
            </a:r>
            <a:r>
              <a:rPr lang="en-US" dirty="0" err="1"/>
              <a:t>aristokraté</a:t>
            </a:r>
            <a:r>
              <a:rPr lang="en-US" dirty="0"/>
              <a:t> (</a:t>
            </a:r>
            <a:r>
              <a:rPr lang="en-US" dirty="0" err="1"/>
              <a:t>dokonce</a:t>
            </a:r>
            <a:r>
              <a:rPr lang="en-US" dirty="0"/>
              <a:t> </a:t>
            </a:r>
            <a:r>
              <a:rPr lang="en-US" dirty="0" err="1"/>
              <a:t>senátorského</a:t>
            </a:r>
            <a:r>
              <a:rPr lang="en-US" dirty="0"/>
              <a:t> </a:t>
            </a:r>
            <a:r>
              <a:rPr lang="en-US" dirty="0" err="1"/>
              <a:t>ranku</a:t>
            </a:r>
            <a:r>
              <a:rPr lang="en-US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Dobře </a:t>
            </a:r>
            <a:r>
              <a:rPr lang="en-US" dirty="0" err="1"/>
              <a:t>spravované</a:t>
            </a:r>
            <a:r>
              <a:rPr lang="en-US" dirty="0"/>
              <a:t> </a:t>
            </a:r>
            <a:r>
              <a:rPr lang="en-US" dirty="0" err="1"/>
              <a:t>židovské</a:t>
            </a:r>
            <a:r>
              <a:rPr lang="en-US" dirty="0"/>
              <a:t> </a:t>
            </a:r>
            <a:r>
              <a:rPr lang="en-US" dirty="0" err="1"/>
              <a:t>komunity</a:t>
            </a:r>
            <a:r>
              <a:rPr lang="en-US" dirty="0"/>
              <a:t> </a:t>
            </a:r>
            <a:r>
              <a:rPr lang="en-US" dirty="0" err="1"/>
              <a:t>kontrolující</a:t>
            </a:r>
            <a:r>
              <a:rPr lang="en-US" dirty="0"/>
              <a:t> </a:t>
            </a:r>
            <a:r>
              <a:rPr lang="en-US" dirty="0" err="1"/>
              <a:t>obchod</a:t>
            </a:r>
            <a:r>
              <a:rPr lang="en-US" dirty="0"/>
              <a:t>, I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otroků</a:t>
            </a:r>
            <a:r>
              <a:rPr lang="en-US" dirty="0"/>
              <a:t> a </a:t>
            </a:r>
            <a:r>
              <a:rPr lang="en-US" dirty="0" err="1"/>
              <a:t>půdy,držící</a:t>
            </a:r>
            <a:r>
              <a:rPr lang="en-US" dirty="0"/>
              <a:t> </a:t>
            </a:r>
            <a:r>
              <a:rPr lang="en-US" dirty="0" err="1"/>
              <a:t>vojenské</a:t>
            </a:r>
            <a:r>
              <a:rPr lang="en-US" dirty="0"/>
              <a:t> a </a:t>
            </a:r>
            <a:r>
              <a:rPr lang="en-US" dirty="0" err="1"/>
              <a:t>civilní</a:t>
            </a:r>
            <a:r>
              <a:rPr lang="en-US" dirty="0"/>
              <a:t> </a:t>
            </a:r>
            <a:r>
              <a:rPr lang="en-US" dirty="0" err="1"/>
              <a:t>úřady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Misijní</a:t>
            </a:r>
            <a:r>
              <a:rPr lang="en-US" dirty="0"/>
              <a:t> </a:t>
            </a:r>
            <a:r>
              <a:rPr lang="en-US" dirty="0" err="1"/>
              <a:t>úspěchy</a:t>
            </a:r>
            <a:r>
              <a:rPr lang="en-US" dirty="0"/>
              <a:t> </a:t>
            </a:r>
            <a:r>
              <a:rPr lang="en-US" dirty="0" err="1"/>
              <a:t>Židů</a:t>
            </a:r>
            <a:r>
              <a:rPr lang="en-US" dirty="0"/>
              <a:t> (</a:t>
            </a:r>
            <a:r>
              <a:rPr lang="en-US" dirty="0" err="1"/>
              <a:t>zejména</a:t>
            </a:r>
            <a:r>
              <a:rPr lang="en-US" dirty="0"/>
              <a:t> po 589), a to </a:t>
            </a:r>
            <a:r>
              <a:rPr lang="en-US" dirty="0" err="1"/>
              <a:t>přes</a:t>
            </a:r>
            <a:r>
              <a:rPr lang="en-US" dirty="0"/>
              <a:t> </a:t>
            </a:r>
            <a:r>
              <a:rPr lang="en-US" dirty="0" err="1"/>
              <a:t>hrozbu</a:t>
            </a:r>
            <a:r>
              <a:rPr lang="en-US" dirty="0"/>
              <a:t> </a:t>
            </a:r>
            <a:r>
              <a:rPr lang="en-US" dirty="0" err="1"/>
              <a:t>vážných</a:t>
            </a:r>
            <a:r>
              <a:rPr lang="en-US" dirty="0"/>
              <a:t> </a:t>
            </a:r>
            <a:r>
              <a:rPr lang="en-US" dirty="0" err="1"/>
              <a:t>trestů</a:t>
            </a:r>
            <a:r>
              <a:rPr lang="en-US" dirty="0"/>
              <a:t> (</a:t>
            </a:r>
            <a:r>
              <a:rPr lang="en-US" dirty="0" err="1"/>
              <a:t>východisko</a:t>
            </a:r>
            <a:r>
              <a:rPr lang="en-US" dirty="0"/>
              <a:t> pro </a:t>
            </a:r>
            <a:r>
              <a:rPr lang="en-US" dirty="0" err="1"/>
              <a:t>Ariány</a:t>
            </a:r>
            <a:r>
              <a:rPr lang="en-US" dirty="0"/>
              <a:t>?)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29109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0</TotalTime>
  <Words>5883</Words>
  <Application>Microsoft Office PowerPoint</Application>
  <PresentationFormat>Širokoúhlá obrazovka</PresentationFormat>
  <Paragraphs>359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Arial </vt:lpstr>
      <vt:lpstr>Tahoma</vt:lpstr>
      <vt:lpstr>Wingdings</vt:lpstr>
      <vt:lpstr>Prezentace_MU_CZ</vt:lpstr>
      <vt:lpstr>Padesát odstínů pravdy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II. Proč Vizigóti neměli rádi židy</vt:lpstr>
      <vt:lpstr>II. Proč Vizigóti neměli rádi židy</vt:lpstr>
      <vt:lpstr>II. Proč Vizigóti neměli rádi židy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III. Pogrom roku 1096 - Gezerot Tatnu </vt:lpstr>
      <vt:lpstr>III. Pogrom roku 1096 - Gezerot Tatnu </vt:lpstr>
      <vt:lpstr>III. Pogrom roku 1096 - Gezerot Tatnu </vt:lpstr>
      <vt:lpstr>III. Pogrom roku 1096 - Gezerot Tatnu </vt:lpstr>
      <vt:lpstr>III. Pogrom roku 1096 - Gezerot Tatnu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Padesát odstínů pravdy</dc:title>
  <dc:creator>David Kalhous</dc:creator>
  <cp:lastModifiedBy>Klara Hübner</cp:lastModifiedBy>
  <cp:revision>219</cp:revision>
  <cp:lastPrinted>1601-01-01T00:00:00Z</cp:lastPrinted>
  <dcterms:created xsi:type="dcterms:W3CDTF">2023-09-21T10:18:37Z</dcterms:created>
  <dcterms:modified xsi:type="dcterms:W3CDTF">2023-11-30T08:45:17Z</dcterms:modified>
</cp:coreProperties>
</file>