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77" r:id="rId6"/>
    <p:sldId id="278" r:id="rId7"/>
    <p:sldId id="263" r:id="rId8"/>
    <p:sldId id="265" r:id="rId9"/>
    <p:sldId id="264" r:id="rId10"/>
    <p:sldId id="266" r:id="rId11"/>
    <p:sldId id="270" r:id="rId12"/>
    <p:sldId id="272" r:id="rId13"/>
    <p:sldId id="271" r:id="rId14"/>
    <p:sldId id="275" r:id="rId15"/>
    <p:sldId id="279" r:id="rId16"/>
    <p:sldId id="281" r:id="rId17"/>
    <p:sldId id="280" r:id="rId18"/>
    <p:sldId id="276" r:id="rId19"/>
    <p:sldId id="283" r:id="rId20"/>
    <p:sldId id="284" r:id="rId21"/>
    <p:sldId id="285" r:id="rId22"/>
    <p:sldId id="286" r:id="rId23"/>
    <p:sldId id="290" r:id="rId24"/>
    <p:sldId id="293" r:id="rId25"/>
    <p:sldId id="294" r:id="rId26"/>
    <p:sldId id="297" r:id="rId27"/>
    <p:sldId id="299" r:id="rId28"/>
    <p:sldId id="301" r:id="rId29"/>
    <p:sldId id="298" r:id="rId30"/>
    <p:sldId id="306" r:id="rId31"/>
    <p:sldId id="303" r:id="rId32"/>
    <p:sldId id="302" r:id="rId33"/>
    <p:sldId id="304" r:id="rId34"/>
    <p:sldId id="307" r:id="rId35"/>
    <p:sldId id="309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Musil" userId="3aa62fdf-77b2-400f-b0ca-6927a71c643f" providerId="ADAL" clId="{21568FE8-E46F-4CC3-BDCA-DA773AC87765}"/>
    <pc:docChg chg="delSld">
      <pc:chgData name="Michal Musil" userId="3aa62fdf-77b2-400f-b0ca-6927a71c643f" providerId="ADAL" clId="{21568FE8-E46F-4CC3-BDCA-DA773AC87765}" dt="2023-11-09T16:58:35.194" v="16" actId="47"/>
      <pc:docMkLst>
        <pc:docMk/>
      </pc:docMkLst>
      <pc:sldChg chg="del">
        <pc:chgData name="Michal Musil" userId="3aa62fdf-77b2-400f-b0ca-6927a71c643f" providerId="ADAL" clId="{21568FE8-E46F-4CC3-BDCA-DA773AC87765}" dt="2023-11-09T16:57:40.472" v="0" actId="47"/>
        <pc:sldMkLst>
          <pc:docMk/>
          <pc:sldMk cId="2280959286" sldId="269"/>
        </pc:sldMkLst>
      </pc:sldChg>
      <pc:sldChg chg="del">
        <pc:chgData name="Michal Musil" userId="3aa62fdf-77b2-400f-b0ca-6927a71c643f" providerId="ADAL" clId="{21568FE8-E46F-4CC3-BDCA-DA773AC87765}" dt="2023-11-09T16:57:47.248" v="1" actId="47"/>
        <pc:sldMkLst>
          <pc:docMk/>
          <pc:sldMk cId="1717319879" sldId="282"/>
        </pc:sldMkLst>
      </pc:sldChg>
      <pc:sldChg chg="del">
        <pc:chgData name="Michal Musil" userId="3aa62fdf-77b2-400f-b0ca-6927a71c643f" providerId="ADAL" clId="{21568FE8-E46F-4CC3-BDCA-DA773AC87765}" dt="2023-11-09T16:58:04.969" v="6" actId="47"/>
        <pc:sldMkLst>
          <pc:docMk/>
          <pc:sldMk cId="2596651932" sldId="287"/>
        </pc:sldMkLst>
      </pc:sldChg>
      <pc:sldChg chg="del">
        <pc:chgData name="Michal Musil" userId="3aa62fdf-77b2-400f-b0ca-6927a71c643f" providerId="ADAL" clId="{21568FE8-E46F-4CC3-BDCA-DA773AC87765}" dt="2023-11-09T16:58:08.702" v="7" actId="47"/>
        <pc:sldMkLst>
          <pc:docMk/>
          <pc:sldMk cId="2414987543" sldId="291"/>
        </pc:sldMkLst>
      </pc:sldChg>
      <pc:sldChg chg="del">
        <pc:chgData name="Michal Musil" userId="3aa62fdf-77b2-400f-b0ca-6927a71c643f" providerId="ADAL" clId="{21568FE8-E46F-4CC3-BDCA-DA773AC87765}" dt="2023-11-09T16:58:10.897" v="8" actId="47"/>
        <pc:sldMkLst>
          <pc:docMk/>
          <pc:sldMk cId="2517409379" sldId="292"/>
        </pc:sldMkLst>
      </pc:sldChg>
      <pc:sldChg chg="del">
        <pc:chgData name="Michal Musil" userId="3aa62fdf-77b2-400f-b0ca-6927a71c643f" providerId="ADAL" clId="{21568FE8-E46F-4CC3-BDCA-DA773AC87765}" dt="2023-11-09T16:58:13.396" v="9" actId="47"/>
        <pc:sldMkLst>
          <pc:docMk/>
          <pc:sldMk cId="3889184147" sldId="296"/>
        </pc:sldMkLst>
      </pc:sldChg>
      <pc:sldChg chg="del">
        <pc:chgData name="Michal Musil" userId="3aa62fdf-77b2-400f-b0ca-6927a71c643f" providerId="ADAL" clId="{21568FE8-E46F-4CC3-BDCA-DA773AC87765}" dt="2023-11-09T16:58:15.775" v="10" actId="47"/>
        <pc:sldMkLst>
          <pc:docMk/>
          <pc:sldMk cId="2471365199" sldId="300"/>
        </pc:sldMkLst>
      </pc:sldChg>
      <pc:sldChg chg="del">
        <pc:chgData name="Michal Musil" userId="3aa62fdf-77b2-400f-b0ca-6927a71c643f" providerId="ADAL" clId="{21568FE8-E46F-4CC3-BDCA-DA773AC87765}" dt="2023-11-09T16:58:26.143" v="13" actId="47"/>
        <pc:sldMkLst>
          <pc:docMk/>
          <pc:sldMk cId="2508937533" sldId="305"/>
        </pc:sldMkLst>
      </pc:sldChg>
      <pc:sldChg chg="del">
        <pc:chgData name="Michal Musil" userId="3aa62fdf-77b2-400f-b0ca-6927a71c643f" providerId="ADAL" clId="{21568FE8-E46F-4CC3-BDCA-DA773AC87765}" dt="2023-11-09T16:58:32.250" v="15" actId="47"/>
        <pc:sldMkLst>
          <pc:docMk/>
          <pc:sldMk cId="511755662" sldId="308"/>
        </pc:sldMkLst>
      </pc:sldChg>
      <pc:sldChg chg="del">
        <pc:chgData name="Michal Musil" userId="3aa62fdf-77b2-400f-b0ca-6927a71c643f" providerId="ADAL" clId="{21568FE8-E46F-4CC3-BDCA-DA773AC87765}" dt="2023-11-09T16:58:35.194" v="16" actId="47"/>
        <pc:sldMkLst>
          <pc:docMk/>
          <pc:sldMk cId="2454584885" sldId="310"/>
        </pc:sldMkLst>
      </pc:sldChg>
      <pc:sldChg chg="del">
        <pc:chgData name="Michal Musil" userId="3aa62fdf-77b2-400f-b0ca-6927a71c643f" providerId="ADAL" clId="{21568FE8-E46F-4CC3-BDCA-DA773AC87765}" dt="2023-11-09T16:57:55.688" v="4" actId="47"/>
        <pc:sldMkLst>
          <pc:docMk/>
          <pc:sldMk cId="3250653241" sldId="311"/>
        </pc:sldMkLst>
      </pc:sldChg>
      <pc:sldChg chg="del">
        <pc:chgData name="Michal Musil" userId="3aa62fdf-77b2-400f-b0ca-6927a71c643f" providerId="ADAL" clId="{21568FE8-E46F-4CC3-BDCA-DA773AC87765}" dt="2023-11-09T16:57:49.627" v="2" actId="47"/>
        <pc:sldMkLst>
          <pc:docMk/>
          <pc:sldMk cId="2818014325" sldId="312"/>
        </pc:sldMkLst>
      </pc:sldChg>
      <pc:sldChg chg="del">
        <pc:chgData name="Michal Musil" userId="3aa62fdf-77b2-400f-b0ca-6927a71c643f" providerId="ADAL" clId="{21568FE8-E46F-4CC3-BDCA-DA773AC87765}" dt="2023-11-09T16:57:52.174" v="3" actId="47"/>
        <pc:sldMkLst>
          <pc:docMk/>
          <pc:sldMk cId="3215582957" sldId="313"/>
        </pc:sldMkLst>
      </pc:sldChg>
      <pc:sldChg chg="del">
        <pc:chgData name="Michal Musil" userId="3aa62fdf-77b2-400f-b0ca-6927a71c643f" providerId="ADAL" clId="{21568FE8-E46F-4CC3-BDCA-DA773AC87765}" dt="2023-11-09T16:58:01.211" v="5" actId="47"/>
        <pc:sldMkLst>
          <pc:docMk/>
          <pc:sldMk cId="997992507" sldId="314"/>
        </pc:sldMkLst>
      </pc:sldChg>
      <pc:sldChg chg="del">
        <pc:chgData name="Michal Musil" userId="3aa62fdf-77b2-400f-b0ca-6927a71c643f" providerId="ADAL" clId="{21568FE8-E46F-4CC3-BDCA-DA773AC87765}" dt="2023-11-09T16:58:18.729" v="11" actId="47"/>
        <pc:sldMkLst>
          <pc:docMk/>
          <pc:sldMk cId="3608854906" sldId="315"/>
        </pc:sldMkLst>
      </pc:sldChg>
      <pc:sldChg chg="del">
        <pc:chgData name="Michal Musil" userId="3aa62fdf-77b2-400f-b0ca-6927a71c643f" providerId="ADAL" clId="{21568FE8-E46F-4CC3-BDCA-DA773AC87765}" dt="2023-11-09T16:58:21.437" v="12" actId="47"/>
        <pc:sldMkLst>
          <pc:docMk/>
          <pc:sldMk cId="2609178715" sldId="316"/>
        </pc:sldMkLst>
      </pc:sldChg>
      <pc:sldChg chg="del">
        <pc:chgData name="Michal Musil" userId="3aa62fdf-77b2-400f-b0ca-6927a71c643f" providerId="ADAL" clId="{21568FE8-E46F-4CC3-BDCA-DA773AC87765}" dt="2023-11-09T16:58:28.615" v="14" actId="47"/>
        <pc:sldMkLst>
          <pc:docMk/>
          <pc:sldMk cId="3312052782" sldId="31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E2809-B5A5-197E-FC3A-8F21500AE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C33E59-7F7F-0CD9-50C4-2CF029AAE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E22177-24E5-4553-97BB-751709CBD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320072-73BA-77E7-0A8F-007ED1C4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7BFB71-A9C9-E3EE-5F36-0378DEB6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81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36A23A-BF00-8AE0-52FB-B3AB2163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B28D7E4-47F9-7CAF-D160-F14845C39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01E863-C3C5-CCE2-5E17-8737AFED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B142E1-6769-4038-9547-91209625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BC5A8B-9F0B-3A02-8D9C-C9C34E67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98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7EAB8FD-5AEB-3108-3CD4-34FA563EFF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D1273A8-8075-5C79-857E-2453FA6AB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C10795-9186-07D3-8A6D-43EF379FB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8D789E-3EDC-6C1E-17BE-AAA0644D9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2AAD5C-7F47-D802-90EE-87B3ECDC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96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9D4BE-B376-F8D6-093E-D998A57B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F1F02B-E541-86F9-D9C3-E393DB34B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AC5878-CD22-A16F-DE2D-83606DA3E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0A989F-7C81-9301-E8FA-5279F178E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9B906B-7E62-B319-668F-A1A0412F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68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9B7861-19CC-2BC0-669F-242BCA5F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FAF2F0-CA64-37F5-1449-DC884092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EFDDF8-D990-718C-741C-BD58BED9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9A4CEB-8356-9BD1-D0CE-917F2D337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5EA47D-B8FA-47B2-AA35-FE4D1046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04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45468B-FBC9-4303-E29B-B6EB9FFCD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1ABD7F-DCA5-F5E8-CB66-5E6BD9087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B70230-81CE-833C-55DE-EDEA83E2E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E4023C-1703-61FF-7029-5D1E5F67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F100E4-1925-67FB-E672-3D85CF04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2959C8-DC10-43F1-B194-855C357A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80C9B-2B4F-0A8B-C136-299F189B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B66ABA-F2D2-8F8D-E173-E2BFD40AD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BEB2C6-6ABA-0146-B204-D23CFE341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B8699E-EEEC-15FB-FE1B-3F9684D39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AF4A25F-E846-5B3C-795E-54C5DFB1C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795F866-A0E9-8ED0-64FC-E70B5CFEE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E91A9C1-6EC8-25FE-477F-61736928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9C04A6-11C0-EA60-2343-1BD60546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9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30EAE6-ED0F-33CE-863A-6C485C85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7A5790-FF90-7FE0-2131-E77FC97D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B7A700-8AFB-F71D-FC71-08EB43F9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65FDBAD-08D8-E2DF-9DBA-E6958F31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297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7C41573-E521-AE93-A8FF-E2DC62724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0D2DB70-8C7A-1EF8-5DBB-22635FBBE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E8ADEEF-8D31-79CB-B660-22DA1AFE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40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DDC5B-0B3A-9820-7870-68312C9E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28EEFA-98EF-5903-1153-E4B206E4D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48EB8A-2CA8-5561-BA7C-5E5B48437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F0B989-B770-9E8E-56AA-B68A1E93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E5DFAD8-18E7-0BC4-E410-218333DD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0D604B-030F-EFFA-9445-3A3AEC87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6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B139E-EEC9-1821-1B6F-7D48D622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511D154-A12D-E402-1B07-45E77575D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F53268B-C467-DA43-A117-776A05FE4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6B4231-9CCB-7A4E-CD2B-B8169EE0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0B80E6-8898-4425-0CC7-8F230263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210AFD-D8F3-B24A-EA50-F8F61584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51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6A04520-E71F-3D98-5EA1-12ACF5D63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0D2D78-15E5-AE66-7A0B-4FB07020C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0B9A8C-3ACB-AEDD-6AD2-142D47005F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E946-1E3F-4F8E-B272-760893144386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4E6808-B7C7-2C6A-AA82-69DEA33BA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715199-932E-A795-BBF7-291468A2B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71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9B3A5F-C59A-0D79-72A8-8C697621C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B95DF0-678F-A510-5762-D5EA80EA9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chemeClr val="bg1"/>
                </a:solidFill>
              </a:rPr>
              <a:t>Sloni ve starověkém vojenství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B6B56FB-64E5-3F69-3823-A0959083C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Predispozice pro boj</a:t>
            </a:r>
          </a:p>
          <a:p>
            <a:r>
              <a:rPr lang="cs-CZ" dirty="0">
                <a:solidFill>
                  <a:schemeClr val="bg1"/>
                </a:solidFill>
              </a:rPr>
              <a:t>                  </a:t>
            </a:r>
          </a:p>
          <a:p>
            <a:r>
              <a:rPr lang="cs-CZ" dirty="0">
                <a:solidFill>
                  <a:schemeClr val="bg1"/>
                </a:solidFill>
              </a:rPr>
              <a:t>                                                                                                                Mgr. Michal Musil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6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ED31574-288D-9B0B-01E2-411FEB4C0C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282DF3-E3DE-7906-88F0-15D2CB73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6495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Hlavní přednosti </a:t>
            </a:r>
            <a:br>
              <a:rPr lang="cs-CZ" sz="2800" b="1" dirty="0"/>
            </a:br>
            <a:br>
              <a:rPr lang="cs-CZ" sz="2800" b="1" dirty="0"/>
            </a:br>
            <a:r>
              <a:rPr lang="cs-CZ" sz="2700" dirty="0"/>
              <a:t>Caesarův střet s Brity u Temže během jeho druhé expedice do Británie v roce 54 př. n. l.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12F886-F388-8855-988B-BFCA57E62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399" y="2210504"/>
            <a:ext cx="809798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i="1" dirty="0"/>
              <a:t>„Když britský náčelník </a:t>
            </a:r>
            <a:r>
              <a:rPr lang="cs-CZ" i="1" dirty="0" err="1"/>
              <a:t>Kaswallaun</a:t>
            </a:r>
            <a:r>
              <a:rPr lang="cs-CZ" i="1" dirty="0"/>
              <a:t> v čele silného jezdectva a množství vozů znemožnil Caesarovi přechod přes velkou řeku  v Británii, nařídil Caesar válečnému slonovi, zvířeti, které Britové do té doby neznali, vstoupit do řeky jako prvnímu, v železných šupinách a s věží na zádech, opatřenou lučištníky a  </a:t>
            </a:r>
            <a:r>
              <a:rPr lang="cs-CZ" i="1" dirty="0" err="1"/>
              <a:t>prakovníky</a:t>
            </a:r>
            <a:r>
              <a:rPr lang="cs-CZ" i="1" dirty="0"/>
              <a:t>. </a:t>
            </a:r>
            <a:r>
              <a:rPr lang="cs-CZ" b="1" i="1" dirty="0"/>
              <a:t>Jestliže byli Briti vyděšeni z tak mimořádné podívané, co mám říci o jejich koních? </a:t>
            </a:r>
            <a:r>
              <a:rPr lang="cs-CZ" i="1" dirty="0"/>
              <a:t>Mezi Řeky koně létají při pohledu na neozbrojeného slona, ale obrněný s věží na zádech, z níž jsou neustále vrhány střely a kameny, to je pohled příliš hrozivý, než aby se dal snést. </a:t>
            </a:r>
            <a:r>
              <a:rPr lang="cs-CZ" b="1" i="1" dirty="0"/>
              <a:t>Briti se tak se svojí kavalérií i vozy dali na útěk a nechali Římany přebrodit řeku bez obtíží poté, co je porazil zjev jediného zvířete</a:t>
            </a:r>
            <a:r>
              <a:rPr lang="cs-CZ" i="1" dirty="0"/>
              <a:t>.“</a:t>
            </a:r>
          </a:p>
          <a:p>
            <a:pPr marL="0" indent="0">
              <a:buNone/>
            </a:pPr>
            <a:r>
              <a:rPr lang="cs-CZ" dirty="0" err="1"/>
              <a:t>Polyainos</a:t>
            </a:r>
            <a:r>
              <a:rPr lang="cs-CZ" dirty="0"/>
              <a:t>. </a:t>
            </a:r>
            <a:r>
              <a:rPr lang="cs-CZ" i="1" dirty="0" err="1"/>
              <a:t>Stratagémata</a:t>
            </a:r>
            <a:r>
              <a:rPr lang="cs-CZ" dirty="0"/>
              <a:t> 8,23,5.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socha, Busta, Artefakt, Kamenořezba&#10;&#10;Popis byl vytvořen automaticky">
            <a:extLst>
              <a:ext uri="{FF2B5EF4-FFF2-40B4-BE49-F238E27FC236}">
                <a16:creationId xmlns:a16="http://schemas.microsoft.com/office/drawing/2014/main" id="{F15B4F36-9B60-B382-DE8B-C84C09978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125" y="1802806"/>
            <a:ext cx="2625675" cy="4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89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CE3B767-B0C9-EC17-7F87-D519C0C6C3F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CAF167B-726E-7D07-7E88-34F0C57B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Vojevůdcův slon -</a:t>
            </a:r>
            <a:r>
              <a:rPr lang="cs-CZ" b="1" dirty="0" err="1"/>
              <a:t>Surus</a:t>
            </a:r>
            <a:r>
              <a:rPr lang="cs-CZ" sz="2800" dirty="0"/>
              <a:t>/</a:t>
            </a:r>
            <a:r>
              <a:rPr lang="cs-CZ" sz="2800" dirty="0" err="1"/>
              <a:t>Syrus</a:t>
            </a:r>
            <a:r>
              <a:rPr lang="cs-CZ" sz="2800" dirty="0"/>
              <a:t>/</a:t>
            </a:r>
            <a:r>
              <a:rPr lang="cs-CZ" sz="2800" dirty="0" err="1"/>
              <a:t>Sudus</a:t>
            </a:r>
            <a:r>
              <a:rPr lang="cs-CZ" sz="2800" dirty="0"/>
              <a:t>/</a:t>
            </a:r>
            <a:r>
              <a:rPr lang="cs-CZ" sz="2800" dirty="0" err="1"/>
              <a:t>Suburus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2BCE8F-F7B1-45EC-53F1-49DFD7993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262" y="1833358"/>
            <a:ext cx="8070130" cy="4351338"/>
          </a:xfrm>
        </p:spPr>
        <p:txBody>
          <a:bodyPr/>
          <a:lstStyle/>
          <a:p>
            <a:r>
              <a:rPr lang="cs-CZ" dirty="0"/>
              <a:t>Vůdčí samec Hannibalova stáda</a:t>
            </a:r>
          </a:p>
          <a:p>
            <a:endParaRPr lang="cs-CZ" dirty="0"/>
          </a:p>
          <a:p>
            <a:r>
              <a:rPr lang="cs-CZ" dirty="0"/>
              <a:t>Nejslavnější slon starověkých dějin</a:t>
            </a:r>
          </a:p>
          <a:p>
            <a:endParaRPr lang="cs-CZ" dirty="0"/>
          </a:p>
          <a:p>
            <a:r>
              <a:rPr lang="cs-CZ" dirty="0"/>
              <a:t>Vynikal velikostí (</a:t>
            </a:r>
            <a:r>
              <a:rPr lang="cs-CZ" i="1" dirty="0" err="1"/>
              <a:t>elephas</a:t>
            </a:r>
            <a:r>
              <a:rPr lang="cs-CZ" i="1" dirty="0"/>
              <a:t> </a:t>
            </a:r>
            <a:r>
              <a:rPr lang="cs-CZ" i="1" dirty="0" err="1"/>
              <a:t>maximus</a:t>
            </a:r>
            <a:r>
              <a:rPr lang="cs-CZ" i="1" dirty="0"/>
              <a:t>/</a:t>
            </a:r>
            <a:r>
              <a:rPr lang="cs-CZ" i="1" dirty="0" err="1"/>
              <a:t>elephas</a:t>
            </a:r>
            <a:r>
              <a:rPr lang="cs-CZ" i="1" dirty="0"/>
              <a:t> </a:t>
            </a:r>
            <a:r>
              <a:rPr lang="cs-CZ" i="1" dirty="0" err="1"/>
              <a:t>asurus</a:t>
            </a:r>
            <a:r>
              <a:rPr lang="cs-CZ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79D39D-4895-520F-A9D0-7F6B1BEFB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2936" r="42520" b="6678"/>
          <a:stretch/>
        </p:blipFill>
        <p:spPr>
          <a:xfrm>
            <a:off x="8361576" y="1798832"/>
            <a:ext cx="3723587" cy="42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42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670DD3F-A855-352D-5240-E6807A6B42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pic>
        <p:nvPicPr>
          <p:cNvPr id="5" name="Obrázek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1E765B4F-FF55-3211-CCAA-F52ADBD2D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6" y="3424237"/>
            <a:ext cx="5172074" cy="324116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EFEBC6-D1C0-BBE0-F83C-F657438FA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05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„Položte Hannibala na váhu, ať víme jakou váhu v sobě skýtá největší z velitelů. Je to muž, pro něhož byla Afrika malá – země bičovaná Maurským mořem táhnoucí se až k povodí Nilu a pak dále ke kmenům </a:t>
            </a:r>
            <a:r>
              <a:rPr lang="cs-CZ" i="1" dirty="0" err="1"/>
              <a:t>Aitiopů</a:t>
            </a:r>
            <a:r>
              <a:rPr lang="cs-CZ" i="1" dirty="0"/>
              <a:t> a nové rase slonů. Hispánii přidal ke svému panství, Pyreneje překročil. Příroda mu vhodila do cesty Alpy a sníh, rozděluje skály láme, proráží úbočí hory. Teď má v dlaních Itálii, ale stále pře se: </a:t>
            </a:r>
            <a:r>
              <a:rPr lang="cs-CZ" b="1" i="1" dirty="0"/>
              <a:t>„Nic není splněno,“ křičí, „dokud mé punské hordy nezboří městskou bránu a já nevztyčím standardu uprostřed města na hřbetě </a:t>
            </a:r>
            <a:r>
              <a:rPr lang="cs-CZ" b="1" i="1" dirty="0" err="1"/>
              <a:t>Subura</a:t>
            </a:r>
            <a:r>
              <a:rPr lang="cs-CZ" b="1" i="1" dirty="0"/>
              <a:t>!“ </a:t>
            </a:r>
            <a:r>
              <a:rPr lang="cs-CZ" i="1" dirty="0"/>
              <a:t>Ó jaký to obraz, jaký to pohled na jednookého vůdce jedoucího na </a:t>
            </a:r>
            <a:r>
              <a:rPr lang="cs-CZ" i="1" dirty="0" err="1"/>
              <a:t>gaetulské</a:t>
            </a:r>
            <a:r>
              <a:rPr lang="cs-CZ" i="1" dirty="0"/>
              <a:t> stvůře.“</a:t>
            </a:r>
          </a:p>
          <a:p>
            <a:pPr marL="0" indent="0">
              <a:buNone/>
            </a:pPr>
            <a:r>
              <a:rPr lang="cs-CZ" i="1" dirty="0"/>
              <a:t> </a:t>
            </a:r>
            <a:r>
              <a:rPr lang="cs-CZ" dirty="0" err="1"/>
              <a:t>Juvenális</a:t>
            </a:r>
            <a:r>
              <a:rPr lang="cs-CZ" dirty="0"/>
              <a:t>. </a:t>
            </a:r>
            <a:r>
              <a:rPr lang="cs-CZ" i="1" dirty="0" err="1"/>
              <a:t>Satire</a:t>
            </a:r>
            <a:r>
              <a:rPr lang="cs-CZ" i="1" dirty="0"/>
              <a:t> 10, </a:t>
            </a:r>
            <a:r>
              <a:rPr lang="cs-CZ" dirty="0"/>
              <a:t>150 – 160.</a:t>
            </a:r>
          </a:p>
        </p:txBody>
      </p:sp>
    </p:spTree>
    <p:extLst>
      <p:ext uri="{BB962C8B-B14F-4D97-AF65-F5344CB8AC3E}">
        <p14:creationId xmlns:p14="http://schemas.microsoft.com/office/powerpoint/2010/main" val="3900443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A8EDF11-EB0D-F6E0-4BEE-400DBB4C2D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5BE38E-55A2-BDAF-BA4A-6A2A15C1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Vojevůdcův slon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E4EE9D-B6AA-C974-DDB2-BD12C650B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90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„</a:t>
            </a:r>
            <a:r>
              <a:rPr lang="cs-CZ" b="1" dirty="0" err="1"/>
              <a:t>Cato</a:t>
            </a:r>
            <a:r>
              <a:rPr lang="cs-CZ" b="1" dirty="0"/>
              <a:t>, zatímco ve svých </a:t>
            </a:r>
            <a:r>
              <a:rPr lang="cs-CZ" b="1" dirty="0" err="1"/>
              <a:t>Annálech</a:t>
            </a:r>
            <a:r>
              <a:rPr lang="cs-CZ" b="1" dirty="0"/>
              <a:t> v tichosti přešel jména generálů, uvedl jméno slona </a:t>
            </a:r>
            <a:r>
              <a:rPr lang="cs-CZ" b="1" dirty="0" err="1"/>
              <a:t>Sura</a:t>
            </a:r>
            <a:r>
              <a:rPr lang="cs-CZ" dirty="0"/>
              <a:t>, který bojoval s největší udatností v kartaginské armádě a ztratil jeden ze svých klů.“</a:t>
            </a:r>
          </a:p>
          <a:p>
            <a:pPr marL="0" indent="0">
              <a:buNone/>
            </a:pPr>
            <a:r>
              <a:rPr lang="cs-CZ" dirty="0"/>
              <a:t> Plinius Starší.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8,5.</a:t>
            </a:r>
          </a:p>
        </p:txBody>
      </p:sp>
      <p:pic>
        <p:nvPicPr>
          <p:cNvPr id="5" name="Obrázek 4" descr="Obsah obrázku Lidská tvář, umění, socha, mytologie&#10;&#10;Popis byl vytvořen automaticky">
            <a:extLst>
              <a:ext uri="{FF2B5EF4-FFF2-40B4-BE49-F238E27FC236}">
                <a16:creationId xmlns:a16="http://schemas.microsoft.com/office/drawing/2014/main" id="{CDF934FA-E8F9-7A4E-ADAF-957423F65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2"/>
          <a:stretch/>
        </p:blipFill>
        <p:spPr>
          <a:xfrm>
            <a:off x="8010525" y="1612763"/>
            <a:ext cx="4038600" cy="45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6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67DC5AD-F226-B0F2-8EAA-0D5DA9D6D0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BCD7433-C990-5E69-FFB8-49AA0D7AD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Vojevůdcův slon</a:t>
            </a:r>
            <a:br>
              <a:rPr lang="cs-CZ" sz="4000" b="1" dirty="0"/>
            </a:br>
            <a:br>
              <a:rPr lang="cs-CZ" sz="2000" dirty="0"/>
            </a:br>
            <a:r>
              <a:rPr lang="cs-CZ" sz="2000" dirty="0"/>
              <a:t>(</a:t>
            </a:r>
            <a:r>
              <a:rPr lang="cs-CZ" sz="2000" dirty="0" err="1"/>
              <a:t>Pseudolus</a:t>
            </a:r>
            <a:r>
              <a:rPr lang="cs-CZ" sz="2000" dirty="0"/>
              <a:t> v přestrojení za otroka </a:t>
            </a:r>
            <a:r>
              <a:rPr lang="cs-CZ" sz="2000" dirty="0" err="1"/>
              <a:t>Syra</a:t>
            </a:r>
            <a:r>
              <a:rPr lang="cs-CZ" sz="2000" dirty="0"/>
              <a:t> získal zapečetěný dopis)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2216A-6781-A4CA-CADD-0322B70D5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/>
              <a:t>BALLIO</a:t>
            </a:r>
            <a:r>
              <a:rPr lang="cs-CZ" i="1" dirty="0"/>
              <a:t>: Jak tak slyším jeho slova,</a:t>
            </a:r>
          </a:p>
          <a:p>
            <a:pPr marL="0" indent="0">
              <a:buNone/>
            </a:pPr>
            <a:r>
              <a:rPr lang="cs-CZ" i="1" dirty="0"/>
              <a:t>dostávám už z toho strach. Srdce se mi zastavilo,</a:t>
            </a:r>
          </a:p>
          <a:p>
            <a:pPr marL="0" indent="0">
              <a:buNone/>
            </a:pPr>
            <a:r>
              <a:rPr lang="cs-CZ" i="1" dirty="0"/>
              <a:t>že by nějaký ten </a:t>
            </a:r>
            <a:r>
              <a:rPr lang="cs-CZ" i="1" dirty="0" err="1"/>
              <a:t>Syrus</a:t>
            </a:r>
            <a:r>
              <a:rPr lang="cs-CZ" i="1" dirty="0"/>
              <a:t> měl teď dopis s pečetí!</a:t>
            </a:r>
          </a:p>
          <a:p>
            <a:pPr marL="0" indent="0">
              <a:buNone/>
            </a:pPr>
            <a:r>
              <a:rPr lang="cs-CZ" i="1" dirty="0"/>
              <a:t>A když neklamou mě smysly, byl ten </a:t>
            </a:r>
            <a:r>
              <a:rPr lang="cs-CZ" b="1" i="1" dirty="0" err="1"/>
              <a:t>Syrus</a:t>
            </a:r>
            <a:r>
              <a:rPr lang="cs-CZ" i="1" dirty="0"/>
              <a:t> -</a:t>
            </a:r>
          </a:p>
          <a:p>
            <a:pPr marL="0" indent="0">
              <a:buNone/>
            </a:pPr>
            <a:r>
              <a:rPr lang="cs-CZ" i="1" dirty="0" err="1"/>
              <a:t>Pseudolus</a:t>
            </a:r>
            <a:r>
              <a:rPr lang="cs-CZ" i="1" dirty="0"/>
              <a:t>!</a:t>
            </a:r>
          </a:p>
          <a:p>
            <a:pPr marL="0" indent="0">
              <a:buNone/>
            </a:pPr>
            <a:r>
              <a:rPr lang="cs-CZ" i="1" dirty="0"/>
              <a:t>Slyšíš ty, jak vypadal ten, cos mu dopis odevzdal?</a:t>
            </a:r>
          </a:p>
          <a:p>
            <a:pPr marL="0" indent="0">
              <a:buNone/>
            </a:pPr>
            <a:r>
              <a:rPr lang="cs-CZ" b="1" dirty="0"/>
              <a:t>HARPAX</a:t>
            </a:r>
            <a:r>
              <a:rPr lang="cs-CZ" dirty="0"/>
              <a:t>: </a:t>
            </a:r>
            <a:r>
              <a:rPr lang="cs-CZ" b="1" i="1" dirty="0"/>
              <a:t>Zrzek to byl, </a:t>
            </a:r>
            <a:r>
              <a:rPr lang="cs-CZ" b="1" i="1" dirty="0" err="1"/>
              <a:t>panděratý</a:t>
            </a:r>
            <a:r>
              <a:rPr lang="cs-CZ" b="1" i="1" dirty="0"/>
              <a:t>, s tučnými prsy, </a:t>
            </a:r>
            <a:r>
              <a:rPr lang="cs-CZ" b="1" i="1" dirty="0" err="1"/>
              <a:t>přičmoudlý</a:t>
            </a:r>
            <a:r>
              <a:rPr lang="cs-CZ" b="1" i="1" dirty="0"/>
              <a:t>,</a:t>
            </a:r>
          </a:p>
          <a:p>
            <a:pPr marL="0" indent="0">
              <a:buNone/>
            </a:pPr>
            <a:r>
              <a:rPr lang="cs-CZ" b="1" i="1" dirty="0"/>
              <a:t>velkou hlavu taky měl, oči trochu vyvalené</a:t>
            </a:r>
          </a:p>
          <a:p>
            <a:pPr marL="0" indent="0">
              <a:buNone/>
            </a:pPr>
            <a:r>
              <a:rPr lang="cs-CZ" b="1" i="1" dirty="0"/>
              <a:t>rudou hubu - a co hlavně, ploché nohy.</a:t>
            </a:r>
          </a:p>
          <a:p>
            <a:pPr marL="0" indent="0">
              <a:buNone/>
            </a:pPr>
            <a:r>
              <a:rPr lang="cs-CZ" b="1" dirty="0"/>
              <a:t>BALLIO</a:t>
            </a:r>
            <a:r>
              <a:rPr lang="cs-CZ" i="1" dirty="0"/>
              <a:t>: Ó to mě </a:t>
            </a:r>
            <a:r>
              <a:rPr lang="cs-CZ" b="1" i="1" dirty="0"/>
              <a:t>zdrtilo</a:t>
            </a:r>
            <a:r>
              <a:rPr lang="cs-CZ" i="1" dirty="0"/>
              <a:t>, jak jsi řekl: n o h y . To je jasné: </a:t>
            </a:r>
            <a:r>
              <a:rPr lang="cs-CZ" i="1" dirty="0" err="1"/>
              <a:t>Pseudolus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i="1" dirty="0"/>
              <a:t>To je konec. Simo, </a:t>
            </a:r>
            <a:r>
              <a:rPr lang="cs-CZ" b="1" i="1" dirty="0"/>
              <a:t>to mě zabilo</a:t>
            </a:r>
            <a:r>
              <a:rPr lang="cs-CZ" i="1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Plautus</a:t>
            </a:r>
            <a:r>
              <a:rPr lang="cs-CZ" dirty="0"/>
              <a:t>. </a:t>
            </a:r>
            <a:r>
              <a:rPr lang="cs-CZ" i="1" dirty="0" err="1"/>
              <a:t>Pseudolus</a:t>
            </a:r>
            <a:r>
              <a:rPr lang="cs-CZ" dirty="0"/>
              <a:t> 1218 – 1222.</a:t>
            </a:r>
          </a:p>
        </p:txBody>
      </p:sp>
    </p:spTree>
    <p:extLst>
      <p:ext uri="{BB962C8B-B14F-4D97-AF65-F5344CB8AC3E}">
        <p14:creationId xmlns:p14="http://schemas.microsoft.com/office/powerpoint/2010/main" val="3660398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Intelekt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„Nyní mám v úmyslu hovořit o hněvu slona nad porušením manželského slibu. </a:t>
            </a:r>
            <a:r>
              <a:rPr lang="cs-CZ" b="1" dirty="0"/>
              <a:t>Když odhalil manželku svého cvičitele a chovatele při samotném aktu cizoložství, vrazil jeden kel do ženy a jeden do jejího milence a oba je zabil</a:t>
            </a:r>
            <a:r>
              <a:rPr lang="cs-CZ" dirty="0"/>
              <a:t>, přičemž je nechal ležet mezi zneuctěnými pokrývkami na znesvěcené posteli, takže když cvičitel přišel, zpozoroval jejich hřích a poznal svého mstitele. Stalo se tak v Indii, ale zpráva o tomto činu doputovala až k těmto břehům.“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11,15.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4595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Intelekt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„Když </a:t>
            </a:r>
            <a:r>
              <a:rPr lang="cs-CZ" i="1" dirty="0" err="1"/>
              <a:t>Antiochos</a:t>
            </a:r>
            <a:r>
              <a:rPr lang="cs-CZ" i="1" dirty="0"/>
              <a:t> rozkázal přebrodit řeku, slon jménem </a:t>
            </a:r>
            <a:r>
              <a:rPr lang="cs-CZ" i="1" dirty="0" err="1"/>
              <a:t>Ajax</a:t>
            </a:r>
            <a:r>
              <a:rPr lang="cs-CZ" i="1" dirty="0"/>
              <a:t>, který v jiných situacích šel vždy čelem, nyní odmítnul vstoupit do vody, načež bylo učiněno prohlášení , že vůdcovství stáda by mělo připadnout tomu, kdo převezme vedení při brodění. Slon zvaný </a:t>
            </a:r>
            <a:r>
              <a:rPr lang="cs-CZ" i="1" dirty="0" err="1"/>
              <a:t>Patrokles</a:t>
            </a:r>
            <a:r>
              <a:rPr lang="cs-CZ" i="1" dirty="0"/>
              <a:t> se k tomuto činu odhodlal a </a:t>
            </a:r>
            <a:r>
              <a:rPr lang="cs-CZ" b="1" i="1" dirty="0"/>
              <a:t>král mu odměnou věnoval několik stříbrných přívěsků, což je druh ozdoby, z níž jsou tato zvířata obzvlášť nadšená, a přidělil mu i všechny ostatní odznaky velení. Slon, který byl degradován si poté odmítal vzít jídlo, a dal tak přednost smrti před potupou.</a:t>
            </a:r>
            <a:r>
              <a:rPr lang="cs-CZ" i="1" dirty="0"/>
              <a:t>“</a:t>
            </a:r>
          </a:p>
          <a:p>
            <a:pPr marL="0" indent="0">
              <a:buNone/>
            </a:pPr>
            <a:r>
              <a:rPr lang="cs-CZ" dirty="0"/>
              <a:t>Plinius Starší.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8,5.</a:t>
            </a:r>
          </a:p>
        </p:txBody>
      </p:sp>
    </p:spTree>
    <p:extLst>
      <p:ext uri="{BB962C8B-B14F-4D97-AF65-F5344CB8AC3E}">
        <p14:creationId xmlns:p14="http://schemas.microsoft.com/office/powerpoint/2010/main" val="239494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Intelekt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„Již jsem hovořil o rozdílech a rozmanitosti povah slonů a nyní řeknu, jakou má toto zvíře dobrou paměť a jak si dokáže pamatovat rozkazy a jak </a:t>
            </a:r>
            <a:r>
              <a:rPr lang="cs-CZ" b="1" i="1" dirty="0"/>
              <a:t>nezklame očekávání a naděje těch, jenž mu svěří úkol</a:t>
            </a:r>
            <a:r>
              <a:rPr lang="cs-CZ" i="1" dirty="0"/>
              <a:t>. Například když </a:t>
            </a:r>
            <a:r>
              <a:rPr lang="cs-CZ" i="1" dirty="0" err="1"/>
              <a:t>Antigonos</a:t>
            </a:r>
            <a:r>
              <a:rPr lang="cs-CZ" i="1" dirty="0"/>
              <a:t> obléhal </a:t>
            </a:r>
            <a:r>
              <a:rPr lang="cs-CZ" i="1" dirty="0" err="1"/>
              <a:t>Megaru</a:t>
            </a:r>
            <a:r>
              <a:rPr lang="cs-CZ" i="1" dirty="0"/>
              <a:t>, byla zde spolu s jedním válečným slonem slonice jménem </a:t>
            </a:r>
            <a:r>
              <a:rPr lang="cs-CZ" i="1" dirty="0" err="1"/>
              <a:t>Nicae</a:t>
            </a:r>
            <a:r>
              <a:rPr lang="cs-CZ" i="1" dirty="0"/>
              <a:t>. Tomuto zvířeti cvičitelova manželka svěřila dítě, které se shodou okolností narodilo o měsíc dříve. Hovořila jazykem Indů , kterému sloni rozumí. Slonice si dítě oblíbila, starala se o něj, když brečelo, když spalo, plašila mouchy držíce v chobotu rákosí. </a:t>
            </a:r>
            <a:r>
              <a:rPr lang="cs-CZ" b="1" i="1" dirty="0"/>
              <a:t>Matka, když dávala dítěti dosyta mléka, muselo jej pak položit vedle jeho opatrovnice, jinak </a:t>
            </a:r>
            <a:r>
              <a:rPr lang="cs-CZ" b="1" i="1" dirty="0" err="1"/>
              <a:t>Nicaea</a:t>
            </a:r>
            <a:r>
              <a:rPr lang="cs-CZ" b="1" i="1" dirty="0"/>
              <a:t> dávala najevo neklamné známky toho, že je naštvaná a rozčilená.</a:t>
            </a:r>
            <a:r>
              <a:rPr lang="cs-CZ" i="1" dirty="0"/>
              <a:t>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11,14.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823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Intelekt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/>
              <a:t>„Ptolemaios II., také zvaný </a:t>
            </a:r>
            <a:r>
              <a:rPr lang="cs-CZ" i="1" dirty="0" err="1"/>
              <a:t>Filadelfos</a:t>
            </a:r>
            <a:r>
              <a:rPr lang="cs-CZ" i="1" dirty="0"/>
              <a:t>, byl obdarován mladým slonem, který byl </a:t>
            </a:r>
            <a:r>
              <a:rPr lang="cs-CZ" b="1" i="1" dirty="0"/>
              <a:t>vychován v prostředí, kde se mluvilo řecky, a rozuměl těm, kteří takto hovořili</a:t>
            </a:r>
            <a:r>
              <a:rPr lang="cs-CZ" i="1" dirty="0"/>
              <a:t>. Až do doby tohoto zvířete se věřilo, že </a:t>
            </a:r>
            <a:r>
              <a:rPr lang="cs-CZ" b="1" i="1" dirty="0"/>
              <a:t>sloni rozumějí pouze jazyku, kterým mluví Indové.</a:t>
            </a:r>
            <a:r>
              <a:rPr lang="cs-CZ" i="1" dirty="0"/>
              <a:t>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11,25.</a:t>
            </a:r>
          </a:p>
        </p:txBody>
      </p:sp>
      <p:pic>
        <p:nvPicPr>
          <p:cNvPr id="6" name="Obrázek 5" descr="Obsah obrázku Artefakt, socha, muzeum, Busta&#10;&#10;Popis byl vytvořen automaticky">
            <a:extLst>
              <a:ext uri="{FF2B5EF4-FFF2-40B4-BE49-F238E27FC236}">
                <a16:creationId xmlns:a16="http://schemas.microsoft.com/office/drawing/2014/main" id="{D6EA4022-70FE-61BB-7353-523D1F421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3395140"/>
            <a:ext cx="2333625" cy="31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0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0231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Učenlivost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854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V porovnání s většinou ostatních zvířat jsou sloni schopní se efektivně učit v pokročilejší fázi života</a:t>
            </a:r>
          </a:p>
          <a:p>
            <a:r>
              <a:rPr lang="cs-CZ" dirty="0"/>
              <a:t>V zemích východní Asie se pro svoji učenlivost stále užívají při různých pracích (polní, lesní, nákladové, záchranářské…)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30A4A38-0618-EEC2-3FA8-91C91AC1C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199" y="3267714"/>
            <a:ext cx="4621779" cy="3418766"/>
          </a:xfrm>
          <a:prstGeom prst="rect">
            <a:avLst/>
          </a:prstGeom>
        </p:spPr>
      </p:pic>
      <p:pic>
        <p:nvPicPr>
          <p:cNvPr id="11" name="Obrázek 10" descr="Obsah obrázku venku, obloha, Katastrofa, Šrot&#10;&#10;Popis byl vytvořen automaticky">
            <a:extLst>
              <a:ext uri="{FF2B5EF4-FFF2-40B4-BE49-F238E27FC236}">
                <a16:creationId xmlns:a16="http://schemas.microsoft.com/office/drawing/2014/main" id="{3FF3B58E-5FD3-C682-891A-C8250C48C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6" y="3300704"/>
            <a:ext cx="4921173" cy="34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2EFD2-2CDA-D76C-E2B2-A910F25D9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kresba, slon, savec">
            <a:extLst>
              <a:ext uri="{FF2B5EF4-FFF2-40B4-BE49-F238E27FC236}">
                <a16:creationId xmlns:a16="http://schemas.microsoft.com/office/drawing/2014/main" id="{FD394FD7-79AB-0FB4-EA16-0E1E44506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61" y="186915"/>
            <a:ext cx="9991878" cy="6661253"/>
          </a:xfrm>
        </p:spPr>
      </p:pic>
      <p:pic>
        <p:nvPicPr>
          <p:cNvPr id="7" name="Obrázek 6" descr="Obsah obrázku černá, tma&#10;&#10;Popis byl vytvořen automaticky">
            <a:extLst>
              <a:ext uri="{FF2B5EF4-FFF2-40B4-BE49-F238E27FC236}">
                <a16:creationId xmlns:a16="http://schemas.microsoft.com/office/drawing/2014/main" id="{21864589-5F38-17FD-C169-F33BC5E32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77" y="1937388"/>
            <a:ext cx="563331" cy="563331"/>
          </a:xfrm>
          <a:prstGeom prst="rect">
            <a:avLst/>
          </a:prstGeom>
        </p:spPr>
      </p:pic>
      <p:pic>
        <p:nvPicPr>
          <p:cNvPr id="8" name="Obrázek 7" descr="Obsah obrázku černá, tma&#10;&#10;Popis byl vytvořen automaticky">
            <a:extLst>
              <a:ext uri="{FF2B5EF4-FFF2-40B4-BE49-F238E27FC236}">
                <a16:creationId xmlns:a16="http://schemas.microsoft.com/office/drawing/2014/main" id="{C33F75AD-2487-98E0-0B3D-CCC8747DD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25" y="2111024"/>
            <a:ext cx="563332" cy="563332"/>
          </a:xfrm>
          <a:prstGeom prst="rect">
            <a:avLst/>
          </a:prstGeom>
        </p:spPr>
      </p:pic>
      <p:pic>
        <p:nvPicPr>
          <p:cNvPr id="10" name="Obrázek 9" descr="Obsah obrázku Grafika, symbol, design">
            <a:extLst>
              <a:ext uri="{FF2B5EF4-FFF2-40B4-BE49-F238E27FC236}">
                <a16:creationId xmlns:a16="http://schemas.microsoft.com/office/drawing/2014/main" id="{121631DD-83B6-772C-811C-DFBF21864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59" y="2111069"/>
            <a:ext cx="450170" cy="427397"/>
          </a:xfrm>
          <a:prstGeom prst="rect">
            <a:avLst/>
          </a:prstGeom>
        </p:spPr>
      </p:pic>
      <p:pic>
        <p:nvPicPr>
          <p:cNvPr id="12" name="Obrázek 11" descr="Obsah obrázku klipart, kreativita&#10;&#10;Popis byl vytvořen automaticky">
            <a:extLst>
              <a:ext uri="{FF2B5EF4-FFF2-40B4-BE49-F238E27FC236}">
                <a16:creationId xmlns:a16="http://schemas.microsoft.com/office/drawing/2014/main" id="{CAFE0B75-95DF-73CC-6DF3-90BAD7842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782" y="2309363"/>
            <a:ext cx="365215" cy="382711"/>
          </a:xfrm>
          <a:prstGeom prst="rect">
            <a:avLst/>
          </a:prstGeom>
        </p:spPr>
      </p:pic>
      <p:pic>
        <p:nvPicPr>
          <p:cNvPr id="13" name="Obrázek 12" descr="Obsah obrázku klipart, kreativita&#10;&#10;Popis byl vytvořen automaticky">
            <a:extLst>
              <a:ext uri="{FF2B5EF4-FFF2-40B4-BE49-F238E27FC236}">
                <a16:creationId xmlns:a16="http://schemas.microsoft.com/office/drawing/2014/main" id="{74FAC1C2-1D8D-1D4D-8A01-924BDC05B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3" y="2153823"/>
            <a:ext cx="365215" cy="3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00" b="1" dirty="0"/>
              <a:t>Odolnost</a:t>
            </a:r>
            <a:br>
              <a:rPr lang="cs-CZ" b="1" dirty="0"/>
            </a:br>
            <a:br>
              <a:rPr lang="cs-CZ" b="1" dirty="0"/>
            </a:br>
            <a:r>
              <a:rPr lang="cs-CZ" sz="2700" dirty="0"/>
              <a:t>Hannibalova cesta přes Alpy v roce 218 př. n. 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078" y="1891612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i="1" dirty="0"/>
              <a:t>„Stav věcí byl zcela zvláštní a neobvyklý. Čerstvý sníh, který napadl na starý sníh, jenž zde zůstal od minulé zimy, se sám sesouval, a to jak díky měkkosti, že byl čerstvý, tak i proto, že jej ještě nebyla příliš silná vrstva. Když vojáci nový sníh prošlápli a vstoupili na ztuhlý sníh pod ním, už se v něm netopili, ale klouzali po něm oběma nohama jako se to děje těm, kdo chodí po zemi s nánosem bláta. Co následovalo bylo ještě náročnější. Muži, když nemohli prorazit spodní vrstvu sněhu, tak padali, načež se snažili vstát opíraje se o kolena a ruce, po nichž klouzali ještě rychleji, neboť svah byl nesmírně strmý. Když však spadla zvířata, prorazila spodní vrstvu sněhu ve svém úsilí vstát a zůstala tam se svým nákladem, jakoby zde zamrzla, kvůli vlastní váze a tuhému stavu starého sněhu.(…) </a:t>
            </a:r>
            <a:r>
              <a:rPr lang="cs-CZ" b="1" i="1" dirty="0"/>
              <a:t>S velkým úsilím se Hannibalovi podařilo za tři dny dostat slony napříč, ale v ubohém stavu z hladu, protože vrcholky Alp a oblasti blízko vrcholků průsmyků jsou všechny zcela bez stromů a holé kvůli sněhu, který zde leží v zimě v létě..</a:t>
            </a:r>
            <a:r>
              <a:rPr lang="cs-CZ" i="1" dirty="0"/>
              <a:t>“</a:t>
            </a:r>
          </a:p>
          <a:p>
            <a:pPr marL="0" indent="0">
              <a:buNone/>
            </a:pPr>
            <a:r>
              <a:rPr lang="cs-CZ" dirty="0" err="1"/>
              <a:t>Polybios</a:t>
            </a:r>
            <a:r>
              <a:rPr lang="cs-CZ" dirty="0"/>
              <a:t>. </a:t>
            </a:r>
            <a:r>
              <a:rPr lang="cs-CZ" i="1" dirty="0" err="1"/>
              <a:t>Historiai</a:t>
            </a:r>
            <a:r>
              <a:rPr lang="cs-CZ" dirty="0"/>
              <a:t> 3,56.</a:t>
            </a:r>
          </a:p>
        </p:txBody>
      </p:sp>
    </p:spTree>
    <p:extLst>
      <p:ext uri="{BB962C8B-B14F-4D97-AF65-F5344CB8AC3E}">
        <p14:creationId xmlns:p14="http://schemas.microsoft.com/office/powerpoint/2010/main" val="3478191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88900"/>
            <a:ext cx="10515600" cy="1325563"/>
          </a:xfrm>
        </p:spPr>
        <p:txBody>
          <a:bodyPr/>
          <a:lstStyle/>
          <a:p>
            <a:r>
              <a:rPr lang="cs-CZ" b="1" dirty="0"/>
              <a:t>Odolnost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1295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</a:t>
            </a:r>
            <a:r>
              <a:rPr lang="cs-CZ" b="1" i="1" dirty="0"/>
              <a:t>Hannibal, který nyní dal všechny své síly dohromady, pokračoval v sestupu a za tři dny pochodu z právě popsaného srázu dosáhl </a:t>
            </a:r>
            <a:r>
              <a:rPr lang="cs-CZ" b="1" i="1" dirty="0" err="1"/>
              <a:t>rovinnaté</a:t>
            </a:r>
            <a:r>
              <a:rPr lang="cs-CZ" b="1" i="1" dirty="0"/>
              <a:t> země.</a:t>
            </a:r>
            <a:r>
              <a:rPr lang="cs-CZ" i="1" dirty="0"/>
              <a:t> Mnoho svých mužů ztratil rukou nepřátel při překračování řek a na pochodu vůbec, v propastech a přechod Alp ho stálo nejen mnoho mužů, ale ještě více koní a dopravních zvířat. </a:t>
            </a:r>
            <a:r>
              <a:rPr lang="cs-CZ" b="1" i="1" dirty="0"/>
              <a:t>Celý pochod z Nového Kartága mu trval pět měsíců a patnáct dní strávil v Alpách…</a:t>
            </a:r>
            <a:r>
              <a:rPr lang="cs-CZ" i="1" dirty="0"/>
              <a:t>“</a:t>
            </a:r>
          </a:p>
          <a:p>
            <a:pPr marL="0" indent="0">
              <a:buNone/>
            </a:pPr>
            <a:r>
              <a:rPr lang="cs-CZ" dirty="0" err="1"/>
              <a:t>Polybios</a:t>
            </a:r>
            <a:r>
              <a:rPr lang="cs-CZ" dirty="0"/>
              <a:t>. </a:t>
            </a:r>
            <a:r>
              <a:rPr lang="cs-CZ" i="1" dirty="0" err="1"/>
              <a:t>Historiai</a:t>
            </a:r>
            <a:r>
              <a:rPr lang="cs-CZ" dirty="0"/>
              <a:t> 3,55.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F9D2C4-3E9A-ECC1-D1A3-01725703E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3453346"/>
            <a:ext cx="5774086" cy="331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27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Pochod – </a:t>
            </a:r>
            <a:r>
              <a:rPr lang="cs-CZ" b="1" dirty="0" err="1"/>
              <a:t>nejvýznamnějsí</a:t>
            </a:r>
            <a:r>
              <a:rPr lang="cs-CZ" b="1" dirty="0"/>
              <a:t> přesuny</a:t>
            </a:r>
            <a:br>
              <a:rPr lang="cs-CZ" b="1" dirty="0"/>
            </a:br>
            <a:endParaRPr lang="cs-CZ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33" y="1270894"/>
            <a:ext cx="6900895" cy="435133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/>
              <a:t>Antigonos</a:t>
            </a:r>
            <a:r>
              <a:rPr lang="cs-CZ" b="1" dirty="0"/>
              <a:t> </a:t>
            </a:r>
            <a:r>
              <a:rPr lang="cs-CZ" b="1" dirty="0" err="1"/>
              <a:t>Monoftalmos</a:t>
            </a:r>
            <a:r>
              <a:rPr lang="cs-CZ" b="1" dirty="0"/>
              <a:t> – 320/319 př. n. l</a:t>
            </a:r>
          </a:p>
          <a:p>
            <a:pPr marL="0" indent="0">
              <a:buNone/>
            </a:pPr>
            <a:r>
              <a:rPr lang="cs-CZ" dirty="0"/>
              <a:t>-70 slonů (ztráta cca 5 slonů)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-z </a:t>
            </a:r>
            <a:r>
              <a:rPr lang="cs-CZ" dirty="0" err="1"/>
              <a:t>Kappadokie</a:t>
            </a:r>
            <a:r>
              <a:rPr lang="cs-CZ" dirty="0"/>
              <a:t> do </a:t>
            </a:r>
            <a:r>
              <a:rPr lang="cs-CZ" dirty="0" err="1"/>
              <a:t>Pisidie</a:t>
            </a:r>
            <a:r>
              <a:rPr lang="cs-CZ" dirty="0"/>
              <a:t> (až 450 km) za 7 dní.</a:t>
            </a:r>
          </a:p>
          <a:p>
            <a:pPr marL="0" indent="0">
              <a:buNone/>
            </a:pPr>
            <a:r>
              <a:rPr lang="cs-CZ" dirty="0"/>
              <a:t>-průměrná rychlost pochodu </a:t>
            </a:r>
            <a:r>
              <a:rPr lang="cs-CZ" b="1" dirty="0"/>
              <a:t>65 km/den</a:t>
            </a:r>
          </a:p>
          <a:p>
            <a:pPr marL="0" indent="0">
              <a:buNone/>
            </a:pPr>
            <a:r>
              <a:rPr lang="cs-CZ" dirty="0"/>
              <a:t>-jen nejnutnější zastávky</a:t>
            </a:r>
          </a:p>
          <a:p>
            <a:r>
              <a:rPr lang="cs-CZ" b="1" dirty="0"/>
              <a:t>Hannibal Barkas – 218 př. n. l.</a:t>
            </a:r>
          </a:p>
          <a:p>
            <a:pPr marL="0" indent="0">
              <a:buNone/>
            </a:pPr>
            <a:r>
              <a:rPr lang="cs-CZ" dirty="0"/>
              <a:t>-37 slonů (ztráty žádné)</a:t>
            </a:r>
          </a:p>
          <a:p>
            <a:pPr marL="0" indent="0">
              <a:buNone/>
            </a:pPr>
            <a:r>
              <a:rPr lang="cs-CZ" dirty="0"/>
              <a:t>-z Kartágo Nova k </a:t>
            </a:r>
            <a:r>
              <a:rPr lang="cs-CZ" dirty="0" err="1"/>
              <a:t>Trasimenskému</a:t>
            </a:r>
            <a:r>
              <a:rPr lang="cs-CZ" dirty="0"/>
              <a:t> jezeru (cca 2000 km) za 5 měsíců.</a:t>
            </a:r>
          </a:p>
          <a:p>
            <a:pPr marL="0" indent="0">
              <a:buNone/>
            </a:pPr>
            <a:r>
              <a:rPr lang="cs-CZ" dirty="0"/>
              <a:t>-průměrná rychlost pochodu </a:t>
            </a:r>
            <a:r>
              <a:rPr lang="cs-CZ" b="1" dirty="0"/>
              <a:t>30 km/den</a:t>
            </a:r>
          </a:p>
          <a:p>
            <a:pPr marL="0" indent="0">
              <a:buNone/>
            </a:pPr>
            <a:r>
              <a:rPr lang="cs-CZ" dirty="0"/>
              <a:t>-13 km/den započteme-li zastávky na odpočinek a zásobování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359D54-D820-BFFB-8B5D-6D96CEA2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628" y="1136042"/>
            <a:ext cx="4768024" cy="285495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F6A83AF-62E2-6D9B-649E-85B244F32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535" y="3990996"/>
            <a:ext cx="4742210" cy="270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Pochod – moderní záznamy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39100" cy="4351338"/>
          </a:xfrm>
        </p:spPr>
        <p:txBody>
          <a:bodyPr>
            <a:normAutofit/>
          </a:bodyPr>
          <a:lstStyle/>
          <a:p>
            <a:r>
              <a:rPr lang="cs-CZ" b="1" dirty="0"/>
              <a:t>Britský tranzit zboží v Indii – 20. století</a:t>
            </a:r>
          </a:p>
          <a:p>
            <a:pPr>
              <a:buFontTx/>
              <a:buChar char="-"/>
            </a:pPr>
            <a:r>
              <a:rPr lang="cs-CZ" b="1" dirty="0"/>
              <a:t>30 km/den</a:t>
            </a:r>
          </a:p>
          <a:p>
            <a:pPr marL="0" indent="0">
              <a:buNone/>
            </a:pPr>
            <a:r>
              <a:rPr lang="cs-CZ" dirty="0"/>
              <a:t>-sloni těžce naložení</a:t>
            </a:r>
          </a:p>
          <a:p>
            <a:r>
              <a:rPr lang="cs-CZ" b="1" dirty="0"/>
              <a:t>Sloní stádo s mláďaty ve volné přírodě</a:t>
            </a:r>
          </a:p>
          <a:p>
            <a:pPr marL="0" indent="0">
              <a:buNone/>
            </a:pPr>
            <a:r>
              <a:rPr lang="cs-CZ" dirty="0"/>
              <a:t>- Až </a:t>
            </a:r>
            <a:r>
              <a:rPr lang="cs-CZ" b="1" dirty="0"/>
              <a:t>80 km/den</a:t>
            </a:r>
          </a:p>
        </p:txBody>
      </p:sp>
    </p:spTree>
    <p:extLst>
      <p:ext uri="{BB962C8B-B14F-4D97-AF65-F5344CB8AC3E}">
        <p14:creationId xmlns:p14="http://schemas.microsoft.com/office/powerpoint/2010/main" val="337224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AD4CDC2F-71E1-F348-A8BA-134621FBB3A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2864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DBAF679-FD8B-89FA-857B-16510C2E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Rychlost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A13D5B8E-3F42-B7D7-4093-477D18C88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336" y="1690353"/>
            <a:ext cx="3805364" cy="823912"/>
          </a:xfrm>
        </p:spPr>
        <p:txBody>
          <a:bodyPr>
            <a:noAutofit/>
          </a:bodyPr>
          <a:lstStyle/>
          <a:p>
            <a:r>
              <a:rPr lang="cs-CZ" sz="2800" dirty="0"/>
              <a:t>Průměrná rychlost chůze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AA48747D-32B1-E29D-6CC6-7782D209F6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78930" y="1612960"/>
            <a:ext cx="5183188" cy="823912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Průměrná maximální rychlost běhu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B9B8B6E6-D20C-D1E8-D9DE-5279C5FFC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78930" y="2102309"/>
            <a:ext cx="4961686" cy="3684588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Slon indický </a:t>
            </a:r>
            <a:r>
              <a:rPr lang="cs-CZ" b="1" dirty="0"/>
              <a:t>– 24 km/h</a:t>
            </a:r>
          </a:p>
          <a:p>
            <a:r>
              <a:rPr lang="cs-CZ" dirty="0"/>
              <a:t>Slon africký pralesní – </a:t>
            </a:r>
            <a:r>
              <a:rPr lang="cs-CZ" b="1" dirty="0"/>
              <a:t>38 km/h</a:t>
            </a:r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24ED72-2653-316C-E81C-E331850C7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336" y="2642682"/>
            <a:ext cx="5157787" cy="3684588"/>
          </a:xfrm>
        </p:spPr>
        <p:txBody>
          <a:bodyPr/>
          <a:lstStyle/>
          <a:p>
            <a:r>
              <a:rPr lang="cs-CZ" b="1" dirty="0"/>
              <a:t>7 km/h</a:t>
            </a:r>
          </a:p>
        </p:txBody>
      </p:sp>
      <p:pic>
        <p:nvPicPr>
          <p:cNvPr id="8" name="Obrázek 7" descr="Obsah obrázku sport, osoba, Sporty, Fyzická zdatnost&#10;&#10;Popis byl vytvořen automaticky">
            <a:extLst>
              <a:ext uri="{FF2B5EF4-FFF2-40B4-BE49-F238E27FC236}">
                <a16:creationId xmlns:a16="http://schemas.microsoft.com/office/drawing/2014/main" id="{5F071823-E8BC-9AC1-67EC-EA8846532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0795" y="1774944"/>
            <a:ext cx="4961686" cy="38195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61E3B8B-5FCF-D435-B32A-C0B01A6C6616}"/>
              </a:ext>
            </a:extLst>
          </p:cNvPr>
          <p:cNvSpPr txBox="1"/>
          <p:nvPr/>
        </p:nvSpPr>
        <p:spPr>
          <a:xfrm>
            <a:off x="7076021" y="5410752"/>
            <a:ext cx="4830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Usain</a:t>
            </a:r>
            <a:r>
              <a:rPr lang="cs-CZ" dirty="0"/>
              <a:t> </a:t>
            </a:r>
            <a:r>
              <a:rPr lang="cs-CZ" dirty="0" err="1"/>
              <a:t>bolt</a:t>
            </a:r>
            <a:r>
              <a:rPr lang="cs-CZ" dirty="0"/>
              <a:t> – </a:t>
            </a:r>
            <a:r>
              <a:rPr lang="cs-CZ" b="1" dirty="0"/>
              <a:t>37.58 km/h </a:t>
            </a:r>
          </a:p>
          <a:p>
            <a:r>
              <a:rPr lang="cs-CZ" dirty="0"/>
              <a:t>– průměrná rychlost v rekordním běhu na 100 m </a:t>
            </a:r>
          </a:p>
        </p:txBody>
      </p:sp>
    </p:spTree>
    <p:extLst>
      <p:ext uri="{BB962C8B-B14F-4D97-AF65-F5344CB8AC3E}">
        <p14:creationId xmlns:p14="http://schemas.microsoft.com/office/powerpoint/2010/main" val="163359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Soumar</a:t>
            </a:r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2C8D6E25-F5A7-BA41-E1C8-C72B4954C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3050982"/>
              </p:ext>
            </p:extLst>
          </p:nvPr>
        </p:nvGraphicFramePr>
        <p:xfrm>
          <a:off x="1526875" y="2278431"/>
          <a:ext cx="8419670" cy="304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996">
                  <a:extLst>
                    <a:ext uri="{9D8B030D-6E8A-4147-A177-3AD203B41FA5}">
                      <a16:colId xmlns:a16="http://schemas.microsoft.com/office/drawing/2014/main" val="4187132667"/>
                    </a:ext>
                  </a:extLst>
                </a:gridCol>
                <a:gridCol w="2104558">
                  <a:extLst>
                    <a:ext uri="{9D8B030D-6E8A-4147-A177-3AD203B41FA5}">
                      <a16:colId xmlns:a16="http://schemas.microsoft.com/office/drawing/2014/main" val="4195265303"/>
                    </a:ext>
                  </a:extLst>
                </a:gridCol>
                <a:gridCol w="2104558">
                  <a:extLst>
                    <a:ext uri="{9D8B030D-6E8A-4147-A177-3AD203B41FA5}">
                      <a16:colId xmlns:a16="http://schemas.microsoft.com/office/drawing/2014/main" val="480944125"/>
                    </a:ext>
                  </a:extLst>
                </a:gridCol>
                <a:gridCol w="2104558">
                  <a:extLst>
                    <a:ext uri="{9D8B030D-6E8A-4147-A177-3AD203B41FA5}">
                      <a16:colId xmlns:a16="http://schemas.microsoft.com/office/drawing/2014/main" val="3393395497"/>
                    </a:ext>
                  </a:extLst>
                </a:gridCol>
              </a:tblGrid>
              <a:tr h="33315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Hmotnost jedince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Hmotnost nákladu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Poměr nákladu v závislosti na hmotnosti jedince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58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8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Velbloud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645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622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Kůň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350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52,5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11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Člověk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53007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8EE72B21-5FC6-5DEA-12B1-2847492E1912}"/>
              </a:ext>
            </a:extLst>
          </p:cNvPr>
          <p:cNvSpPr txBox="1"/>
          <p:nvPr/>
        </p:nvSpPr>
        <p:spPr>
          <a:xfrm>
            <a:off x="1639020" y="5453041"/>
            <a:ext cx="8307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Tabulka zobrazující dlouhodobě bezpečné maximální nosné možnosti průměrně velkých samců soumarů ve srovnání s člověkem.</a:t>
            </a:r>
          </a:p>
        </p:txBody>
      </p:sp>
    </p:spTree>
    <p:extLst>
      <p:ext uri="{BB962C8B-B14F-4D97-AF65-F5344CB8AC3E}">
        <p14:creationId xmlns:p14="http://schemas.microsoft.com/office/powerpoint/2010/main" val="3012869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kly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391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i="1" dirty="0"/>
              <a:t>„Nosorožec má na konci nosu roh, odtud jeho jméno. Špička rohoviny je mimořádně ostrá a její tvrdost lze přirovnat k železu. Kromě toho jej přibrousí na kamenech a pak zaútočí na slona v boji zblízka, protože v jiných ohledech se mu vzhledem k výšce a nesmírné síle slona nevyrovná. A tak se nosorožec dostane pod jeho nohy a prorazí a rozpáře mu břicho a ten se zakrátko zhroutí ztrátou krve. Nosorožec a slon bojují o krmení a lze najít nejednoho slona, který zemřel výše uvedeným způsobem. Pokud ovšem není nosorožec dost rychlý, aby učinil, jak je popsáno, je rozdrcen. </a:t>
            </a:r>
            <a:r>
              <a:rPr lang="cs-CZ" b="1" i="1" dirty="0"/>
              <a:t>Když běží pod slonem, ten ho ovine chobotem,</a:t>
            </a:r>
            <a:r>
              <a:rPr lang="cs-CZ" i="1" dirty="0"/>
              <a:t> </a:t>
            </a:r>
            <a:r>
              <a:rPr lang="cs-CZ" b="1" i="1" dirty="0"/>
              <a:t>pevně ho přidrží, přitáhne k sobě, spadne na něho  a svými kly ho rozseká na kusy</a:t>
            </a:r>
            <a:r>
              <a:rPr lang="cs-CZ" i="1" dirty="0"/>
              <a:t>. I když má nosorožec kůži tak silnou, že ji žádný šíp neprobodne, síla jeho protivníka je nesmírně velká.“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17,44.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9856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kly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022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</a:t>
            </a:r>
            <a:r>
              <a:rPr lang="cs-CZ" b="1" i="1" dirty="0"/>
              <a:t>Jeden ze svých klů sloni používají jako zbraň a udržují jej ostrý. </a:t>
            </a:r>
            <a:r>
              <a:rPr lang="cs-CZ" i="1" dirty="0"/>
              <a:t>Druhý používají jako nástroj. Vykopávají s ním kořeny a zvedají či ohýbají stromy.“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6</a:t>
            </a:r>
            <a:r>
              <a:rPr lang="cs-CZ" dirty="0"/>
              <a:t>,56.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„</a:t>
            </a:r>
            <a:r>
              <a:rPr lang="cs-CZ" b="1" dirty="0"/>
              <a:t>Slon se připravuje na bitvu broušením klů o skálu</a:t>
            </a:r>
            <a:r>
              <a:rPr lang="cs-CZ" dirty="0"/>
              <a:t>.“</a:t>
            </a:r>
          </a:p>
          <a:p>
            <a:pPr marL="0" indent="0">
              <a:buNone/>
            </a:pPr>
            <a:r>
              <a:rPr lang="cs-CZ" dirty="0"/>
              <a:t>Plinius Starší.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8,29.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6DEC51-DEF4-B2AA-7ED5-B73489ADD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36" r="18527"/>
          <a:stretch/>
        </p:blipFill>
        <p:spPr>
          <a:xfrm>
            <a:off x="8201890" y="2064686"/>
            <a:ext cx="3943928" cy="411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7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kly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6946"/>
            <a:ext cx="80391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</a:t>
            </a:r>
            <a:r>
              <a:rPr lang="cs-CZ" b="1" i="1" dirty="0"/>
              <a:t>Sloni mezi sebou zuřivě bojují a navzájem se bijí svými kly.</a:t>
            </a:r>
            <a:r>
              <a:rPr lang="cs-CZ" i="1" dirty="0"/>
              <a:t> Ze dvou bojovníků se zbitý úplně nechá zastrašit  a děsí už ho i pouhý zvuku hlasu svého soka.“</a:t>
            </a:r>
          </a:p>
          <a:p>
            <a:pPr marL="0" indent="0">
              <a:buNone/>
            </a:pPr>
            <a:r>
              <a:rPr lang="cs-CZ" dirty="0" err="1"/>
              <a:t>Aristotelés</a:t>
            </a:r>
            <a:r>
              <a:rPr lang="cs-CZ" dirty="0"/>
              <a:t>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9,1.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6" name="Obrázek 5" descr="Obsah obrázku socha, Lidská tvář, Busta, muzeum&#10;&#10;Popis byl vytvořen automaticky">
            <a:extLst>
              <a:ext uri="{FF2B5EF4-FFF2-40B4-BE49-F238E27FC236}">
                <a16:creationId xmlns:a16="http://schemas.microsoft.com/office/drawing/2014/main" id="{10AF2712-DB06-F2E1-9797-0B0B06B83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1878254"/>
            <a:ext cx="3067934" cy="41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29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kly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66" y="1367234"/>
            <a:ext cx="7282916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i="1" dirty="0"/>
              <a:t>„(…) Pak následuje urputná bitva a dochází k porážce lovců. Boj probíhá takto. Muži zamíří a vrhnou na slony silná kopí, zatímco sloni se zmocní každého muže, který jim padne do cesty. Srazí ho k zemi, dupou po něm, zraňují ho svými kly  a způsobí mu nanejvýš žalostnou a mučivou smrt. Zvířata útočí, jejich uši se roztahují do široka jako plachty způsobem stejným, jakým pštrosi roztahují křídla při útěku či útěku. </a:t>
            </a:r>
            <a:r>
              <a:rPr lang="cs-CZ" b="1" i="1" dirty="0"/>
              <a:t>Sloni, kteří ohýbají svůj chobot dovnitř a skládají ho pod kly, jako lodní beran jedoucí s velkým nárazem, dopadají na muže v hrozivém útoku. </a:t>
            </a:r>
            <a:r>
              <a:rPr lang="cs-CZ" i="1" dirty="0"/>
              <a:t>Mnohé převracejí a řvou pronikavým  hlučným tónem jako trubka. Ti, kdo jsou chyceni, jsou ušlapáni nebo rozbiti koleny monster, i na dálku je slyšet  zvuk drcení kostí a obličeje mužů s vyraženýma očima, rozbitými nosy a rozmačkanou tváří ztrácí svoji původní podobu“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8</a:t>
            </a:r>
            <a:r>
              <a:rPr lang="cs-CZ" dirty="0"/>
              <a:t>,10.</a:t>
            </a:r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6" name="Obrázek 5" descr="Obsah obrázku savec, slon, venku, Suchozemský živočich&#10;&#10;Popis byl vytvořen automaticky">
            <a:extLst>
              <a:ext uri="{FF2B5EF4-FFF2-40B4-BE49-F238E27FC236}">
                <a16:creationId xmlns:a16="http://schemas.microsoft.com/office/drawing/2014/main" id="{C9426270-96A1-EE85-662F-DF1655111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934" y="3558381"/>
            <a:ext cx="48006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36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0F9B936-30B0-E1BF-82EE-906309F8B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55C627-C2F7-06E8-E2A9-66001540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Nejčastěji používané druhy slonů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23E6B1-D315-5111-5330-CCAD4503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934" y="2119110"/>
            <a:ext cx="5751481" cy="28990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i="1" dirty="0" err="1"/>
              <a:t>Loxodonta</a:t>
            </a:r>
            <a:r>
              <a:rPr lang="cs-CZ" sz="2000" b="1" i="1" dirty="0"/>
              <a:t> </a:t>
            </a:r>
            <a:r>
              <a:rPr lang="cs-CZ" sz="2000" b="1" i="1" dirty="0" err="1"/>
              <a:t>africana</a:t>
            </a:r>
            <a:r>
              <a:rPr lang="cs-CZ" sz="2000" b="1" i="1" dirty="0"/>
              <a:t> </a:t>
            </a:r>
            <a:r>
              <a:rPr lang="cs-CZ" sz="2000" b="1" i="1" dirty="0" err="1"/>
              <a:t>cyclotis</a:t>
            </a:r>
            <a:r>
              <a:rPr lang="cs-CZ" sz="2000" b="1" i="1" dirty="0"/>
              <a:t> </a:t>
            </a:r>
            <a:r>
              <a:rPr lang="cs-CZ" sz="2000" b="1" i="1" dirty="0" err="1"/>
              <a:t>pharaonensis</a:t>
            </a:r>
            <a:r>
              <a:rPr lang="cs-CZ" sz="2000" b="1" i="1" dirty="0"/>
              <a:t> </a:t>
            </a:r>
          </a:p>
          <a:p>
            <a:pPr marL="0" indent="0">
              <a:buNone/>
            </a:pPr>
            <a:r>
              <a:rPr lang="cs-CZ" sz="2000" dirty="0"/>
              <a:t>(Slon atlaský /severoafrický/kartaginský)</a:t>
            </a:r>
          </a:p>
          <a:p>
            <a:pPr marL="0" indent="0">
              <a:buNone/>
            </a:pPr>
            <a:r>
              <a:rPr lang="cs-CZ" sz="2000" dirty="0"/>
              <a:t>- vyhuben ve starověku</a:t>
            </a:r>
          </a:p>
          <a:p>
            <a:pPr>
              <a:buFontTx/>
              <a:buChar char="-"/>
            </a:pPr>
            <a:r>
              <a:rPr lang="cs-CZ" sz="2000" dirty="0"/>
              <a:t>Drobný (1,8 – 2,8 m v kohoutku), slabší, obtížně </a:t>
            </a:r>
            <a:r>
              <a:rPr lang="cs-CZ" sz="2000" dirty="0" err="1"/>
              <a:t>cvičitelný</a:t>
            </a:r>
            <a:r>
              <a:rPr lang="cs-CZ" sz="2000" dirty="0"/>
              <a:t> – méně žádaný</a:t>
            </a:r>
          </a:p>
        </p:txBody>
      </p:sp>
      <p:pic>
        <p:nvPicPr>
          <p:cNvPr id="11" name="Obrázek 10" descr="Obsah obrázku savec, venku, slon, strom">
            <a:extLst>
              <a:ext uri="{FF2B5EF4-FFF2-40B4-BE49-F238E27FC236}">
                <a16:creationId xmlns:a16="http://schemas.microsoft.com/office/drawing/2014/main" id="{1042AB6A-B20D-9F8E-AAB9-68C86E0BE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40" y="2933228"/>
            <a:ext cx="5291190" cy="35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19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2232"/>
            <a:ext cx="10515600" cy="1325563"/>
          </a:xfrm>
        </p:spPr>
        <p:txBody>
          <a:bodyPr/>
          <a:lstStyle/>
          <a:p>
            <a:r>
              <a:rPr lang="cs-CZ" b="1" dirty="0"/>
              <a:t>Anatomické zvláštnosti – kůže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4" y="994713"/>
            <a:ext cx="8039100" cy="4351338"/>
          </a:xfrm>
        </p:spPr>
        <p:txBody>
          <a:bodyPr>
            <a:normAutofit/>
          </a:bodyPr>
          <a:lstStyle/>
          <a:p>
            <a:r>
              <a:rPr lang="cs-CZ" dirty="0"/>
              <a:t>Na většině částech těla je sloní kůže tlustá kolem 2,5 cm. </a:t>
            </a:r>
          </a:p>
          <a:p>
            <a:pPr marL="0" indent="0">
              <a:buNone/>
            </a:pPr>
            <a:r>
              <a:rPr lang="cs-CZ" dirty="0"/>
              <a:t>→ Chrání vnitřní orgány slona jako brnění.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i="1" dirty="0"/>
              <a:t> </a:t>
            </a:r>
            <a:endParaRPr lang="cs-CZ" dirty="0"/>
          </a:p>
        </p:txBody>
      </p:sp>
      <p:pic>
        <p:nvPicPr>
          <p:cNvPr id="9" name="Obrázek 8" descr="Obsah obrázku savec, slon, Suchozemský živočich, Sloni a mamuti&#10;&#10;Popis byl vytvořen automaticky">
            <a:extLst>
              <a:ext uri="{FF2B5EF4-FFF2-40B4-BE49-F238E27FC236}">
                <a16:creationId xmlns:a16="http://schemas.microsoft.com/office/drawing/2014/main" id="{E31232F1-7434-4503-DC8E-0C8769AE3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" b="17617"/>
          <a:stretch/>
        </p:blipFill>
        <p:spPr>
          <a:xfrm>
            <a:off x="1281546" y="2389446"/>
            <a:ext cx="9857509" cy="446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00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chobot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852"/>
            <a:ext cx="80391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 </a:t>
            </a:r>
            <a:r>
              <a:rPr lang="cs-CZ" b="1" i="1" dirty="0"/>
              <a:t>Sloni, kteří ohýbají svůj chobot dovnitř a skládají ho pod kly</a:t>
            </a:r>
            <a:r>
              <a:rPr lang="cs-CZ" i="1" dirty="0"/>
              <a:t>, jako lodní beran jedoucí s velkým nárazem, dopadají na muže v hrozivém útoku.“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8</a:t>
            </a:r>
            <a:r>
              <a:rPr lang="cs-CZ" dirty="0"/>
              <a:t>,10.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i="1" dirty="0"/>
              <a:t> </a:t>
            </a:r>
            <a:endParaRPr lang="cs-CZ" dirty="0"/>
          </a:p>
        </p:txBody>
      </p:sp>
      <p:pic>
        <p:nvPicPr>
          <p:cNvPr id="6" name="Obrázek 5" descr="Obsah obrázku savec, slon, venku, tráva&#10;&#10;Popis byl vytvořen automaticky">
            <a:extLst>
              <a:ext uri="{FF2B5EF4-FFF2-40B4-BE49-F238E27FC236}">
                <a16:creationId xmlns:a16="http://schemas.microsoft.com/office/drawing/2014/main" id="{328E0520-5132-3D4A-62F0-E78AB45BB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27" y="2876129"/>
            <a:ext cx="5633027" cy="375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79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chobot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0" y="1184577"/>
            <a:ext cx="72620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i="1" dirty="0"/>
              <a:t> „Má chobot takové délky, aby jej mohl použít jako ruku. Tím si předává jídlo a pití do úst, také jím dosáhne až nahoru ke svému jezdci a zvedá jím stromy. </a:t>
            </a:r>
            <a:r>
              <a:rPr lang="cs-CZ" b="1" i="1" dirty="0"/>
              <a:t>Tímto orgánem dýchá, když se brodí vodou. Tato „nosní“ končetina je zakřivená, ale bez kloubů, je chrupavčitá</a:t>
            </a:r>
            <a:r>
              <a:rPr lang="cs-CZ" i="1" dirty="0"/>
              <a:t>.“</a:t>
            </a:r>
          </a:p>
          <a:p>
            <a:pPr marL="0" indent="0">
              <a:buNone/>
            </a:pPr>
            <a:r>
              <a:rPr lang="cs-CZ" dirty="0" err="1"/>
              <a:t>Aristotelés</a:t>
            </a:r>
            <a:r>
              <a:rPr lang="cs-CZ" dirty="0"/>
              <a:t>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1</a:t>
            </a:r>
            <a:r>
              <a:rPr lang="cs-CZ" dirty="0"/>
              <a:t>,1.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kresba, skica, chobotnice, hlavonožec&#10;&#10;Popis byl vytvořen automaticky">
            <a:extLst>
              <a:ext uri="{FF2B5EF4-FFF2-40B4-BE49-F238E27FC236}">
                <a16:creationId xmlns:a16="http://schemas.microsoft.com/office/drawing/2014/main" id="{4F482969-24CE-1D45-1DB2-276B08CC6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90" y="3360246"/>
            <a:ext cx="4714010" cy="32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78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chobot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1" y="1200149"/>
            <a:ext cx="72620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i="1" dirty="0"/>
              <a:t>„</a:t>
            </a:r>
            <a:r>
              <a:rPr lang="cs-CZ" b="1" i="1" dirty="0"/>
              <a:t>Je to zvíře, které žije v okolí řek. Může také kráčet řekou tak hluboko, dokud dosáhne podloží, protože dýchá chobotem, ale nemůže plavat kvůli hmotnosti svého těla</a:t>
            </a:r>
            <a:r>
              <a:rPr lang="cs-CZ" i="1" dirty="0"/>
              <a:t>.“</a:t>
            </a:r>
          </a:p>
          <a:p>
            <a:pPr marL="0" indent="0">
              <a:buNone/>
            </a:pPr>
            <a:r>
              <a:rPr lang="cs-CZ" dirty="0" err="1"/>
              <a:t>Aristotelés</a:t>
            </a:r>
            <a:r>
              <a:rPr lang="cs-CZ" dirty="0"/>
              <a:t>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9</a:t>
            </a:r>
            <a:r>
              <a:rPr lang="cs-CZ" dirty="0"/>
              <a:t>,33.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voda, Potápěčské vybavení, Potápění, potápění&#10;&#10;Popis byl vytvořen automaticky">
            <a:extLst>
              <a:ext uri="{FF2B5EF4-FFF2-40B4-BE49-F238E27FC236}">
                <a16:creationId xmlns:a16="http://schemas.microsoft.com/office/drawing/2014/main" id="{9944A4B2-1B8A-0FDC-50AB-D48BBDB03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2947752"/>
            <a:ext cx="5915891" cy="394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5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Lámání říčního proudu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1" y="1184577"/>
            <a:ext cx="710089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err="1"/>
              <a:t>Perdikkův</a:t>
            </a:r>
            <a:r>
              <a:rPr lang="cs-CZ" dirty="0"/>
              <a:t> pokus o překročení Nilu během 1. války diadochů v roce 320 př. n. l.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 „</a:t>
            </a:r>
            <a:r>
              <a:rPr lang="cs-CZ" i="1" dirty="0" err="1"/>
              <a:t>Perdikkás</a:t>
            </a:r>
            <a:r>
              <a:rPr lang="cs-CZ" i="1" dirty="0"/>
              <a:t>, když viděl obtíže způsobené proudem, </a:t>
            </a:r>
            <a:r>
              <a:rPr lang="cs-CZ" b="1" i="1" dirty="0"/>
              <a:t>ve snaze prolomit sílu řeky, umístil slony do linie vlevo</a:t>
            </a:r>
            <a:r>
              <a:rPr lang="cs-CZ" i="1" dirty="0"/>
              <a:t>, čímž zmírnil sílu proudu, a na pravou stranu od nich umístil řadu jezdců na koních, jenž neustále chytali muže, které řeka unášela, a bezpečně je převáželi na druhou stranu.“</a:t>
            </a:r>
          </a:p>
          <a:p>
            <a:pPr marL="0" indent="0">
              <a:buNone/>
            </a:pPr>
            <a:r>
              <a:rPr lang="cs-CZ" dirty="0" err="1"/>
              <a:t>Diodóros</a:t>
            </a:r>
            <a:r>
              <a:rPr lang="cs-CZ" dirty="0"/>
              <a:t> Sicilský. </a:t>
            </a:r>
            <a:r>
              <a:rPr lang="cs-CZ" i="1" dirty="0" err="1"/>
              <a:t>Bibliothéké</a:t>
            </a:r>
            <a:r>
              <a:rPr lang="cs-CZ" i="1" dirty="0"/>
              <a:t> </a:t>
            </a:r>
            <a:r>
              <a:rPr lang="cs-CZ" i="1" dirty="0" err="1"/>
              <a:t>Historiké</a:t>
            </a:r>
            <a:r>
              <a:rPr lang="cs-CZ" dirty="0"/>
              <a:t> 18,35.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B32E72-3826-19A6-E86F-89BC27FC2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964" y="2603734"/>
            <a:ext cx="5059900" cy="3952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62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Obléhání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1" y="1184577"/>
            <a:ext cx="71008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 „</a:t>
            </a:r>
            <a:r>
              <a:rPr lang="cs-CZ" b="1" i="1" dirty="0"/>
              <a:t>Slon tím, že tlačí svými velkými kly, může srazit zeď.</a:t>
            </a:r>
            <a:r>
              <a:rPr lang="cs-CZ" i="1" dirty="0"/>
              <a:t> Naráží do její plochy, dokud ji nestrhne, dokud na ni nedupne, nesloží ji uspořádaně na zem.“</a:t>
            </a:r>
          </a:p>
          <a:p>
            <a:pPr marL="0" indent="0">
              <a:buNone/>
            </a:pPr>
            <a:r>
              <a:rPr lang="cs-CZ" dirty="0" err="1"/>
              <a:t>Aristotelés</a:t>
            </a:r>
            <a:r>
              <a:rPr lang="cs-CZ" dirty="0"/>
              <a:t>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9</a:t>
            </a:r>
            <a:r>
              <a:rPr lang="cs-CZ" dirty="0"/>
              <a:t>,1.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CDC2C7-8E9C-C745-4640-C823375F7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0"/>
          <a:stretch/>
        </p:blipFill>
        <p:spPr>
          <a:xfrm>
            <a:off x="7416801" y="1842663"/>
            <a:ext cx="4147126" cy="47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1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602938-8EA0-D723-E8EF-00F8F38B5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A58934-151E-F239-A0FD-0A83890E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Nejčastěji používané druhy slonů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68BD3-6BE7-0639-9D3B-87BC83146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751481" cy="32376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i="1" dirty="0" err="1"/>
              <a:t>Elephas</a:t>
            </a:r>
            <a:r>
              <a:rPr lang="cs-CZ" sz="2000" b="1" i="1" dirty="0"/>
              <a:t> </a:t>
            </a:r>
            <a:r>
              <a:rPr lang="cs-CZ" sz="2000" b="1" i="1" dirty="0" err="1"/>
              <a:t>maximus</a:t>
            </a:r>
            <a:r>
              <a:rPr lang="cs-CZ" sz="2000" b="1" i="1" dirty="0"/>
              <a:t> </a:t>
            </a:r>
          </a:p>
          <a:p>
            <a:pPr marL="0" indent="0">
              <a:buNone/>
            </a:pPr>
            <a:r>
              <a:rPr lang="cs-CZ" sz="2000" dirty="0"/>
              <a:t>(Slon indický)</a:t>
            </a:r>
          </a:p>
          <a:p>
            <a:pPr marL="0" indent="0">
              <a:buNone/>
            </a:pPr>
            <a:r>
              <a:rPr lang="cs-CZ" sz="2000" dirty="0"/>
              <a:t>- Ideální velikost (3,2 m v kohoutku, 2 – 5,5 t)</a:t>
            </a:r>
          </a:p>
          <a:p>
            <a:pPr>
              <a:buFontTx/>
              <a:buChar char="-"/>
            </a:pPr>
            <a:r>
              <a:rPr lang="cs-CZ" sz="2000" dirty="0"/>
              <a:t>dodnes užívaný ve východní Asii</a:t>
            </a:r>
          </a:p>
          <a:p>
            <a:pPr>
              <a:buFontTx/>
              <a:buChar char="-"/>
            </a:pPr>
            <a:r>
              <a:rPr lang="cs-CZ" sz="2000" dirty="0"/>
              <a:t>nejvhodnější pro výcvik</a:t>
            </a:r>
          </a:p>
          <a:p>
            <a:endParaRPr lang="cs-CZ" sz="2000" dirty="0"/>
          </a:p>
        </p:txBody>
      </p:sp>
      <p:pic>
        <p:nvPicPr>
          <p:cNvPr id="7" name="Obrázek 6" descr="Obsah obrázku savec, slon, venku, Suchozemský živočich">
            <a:extLst>
              <a:ext uri="{FF2B5EF4-FFF2-40B4-BE49-F238E27FC236}">
                <a16:creationId xmlns:a16="http://schemas.microsoft.com/office/drawing/2014/main" id="{2226391A-0BDA-285C-4D41-1383347AD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49" y="2319853"/>
            <a:ext cx="4985252" cy="37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75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602938-8EA0-D723-E8EF-00F8F38B5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A58934-151E-F239-A0FD-0A83890E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Druhy slonů používané neprůkazně či omezeně 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68BD3-6BE7-0639-9D3B-87BC83146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336491" cy="32376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b="1" i="1" dirty="0" err="1"/>
              <a:t>Loxodonta</a:t>
            </a:r>
            <a:r>
              <a:rPr lang="cs-CZ" sz="2400" b="1" i="1" dirty="0"/>
              <a:t> </a:t>
            </a:r>
            <a:r>
              <a:rPr lang="cs-CZ" sz="2400" b="1" i="1" dirty="0" err="1"/>
              <a:t>africana</a:t>
            </a:r>
            <a:r>
              <a:rPr lang="cs-CZ" sz="2400" b="1" i="1" dirty="0"/>
              <a:t> </a:t>
            </a:r>
          </a:p>
          <a:p>
            <a:pPr marL="0" indent="0">
              <a:buNone/>
            </a:pPr>
            <a:r>
              <a:rPr lang="cs-CZ" sz="2000" dirty="0"/>
              <a:t>(Slon africký)</a:t>
            </a:r>
          </a:p>
          <a:p>
            <a:pPr marL="0" indent="0">
              <a:buNone/>
            </a:pPr>
            <a:r>
              <a:rPr lang="cs-CZ" sz="2000" dirty="0"/>
              <a:t>- příliš velký (2,2 – 4 m v kohoutku, až 2,4 – 6,3 t), těžko </a:t>
            </a:r>
            <a:r>
              <a:rPr lang="cs-CZ" sz="2000" dirty="0" err="1"/>
              <a:t>cvičitelný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 descr="Obsah obrázku savec, slon, venku, obloha&#10;&#10;Popis byl vytvořen automaticky">
            <a:extLst>
              <a:ext uri="{FF2B5EF4-FFF2-40B4-BE49-F238E27FC236}">
                <a16:creationId xmlns:a16="http://schemas.microsoft.com/office/drawing/2014/main" id="{557B85E7-AB64-6EDC-DA30-AE13C0B3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49" y="3087096"/>
            <a:ext cx="4973632" cy="329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602938-8EA0-D723-E8EF-00F8F38B5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A58934-151E-F239-A0FD-0A83890E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Druhy slonů používané neprůkazně či omezeně 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68BD3-6BE7-0639-9D3B-87BC83146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336491" cy="32376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b="1" i="1" dirty="0" err="1"/>
              <a:t>Elephas</a:t>
            </a:r>
            <a:r>
              <a:rPr lang="cs-CZ" sz="2400" b="1" i="1" dirty="0"/>
              <a:t> </a:t>
            </a:r>
            <a:r>
              <a:rPr lang="cs-CZ" sz="2400" b="1" i="1" dirty="0" err="1"/>
              <a:t>maximus</a:t>
            </a:r>
            <a:r>
              <a:rPr lang="cs-CZ" sz="2400" b="1" i="1" dirty="0"/>
              <a:t> </a:t>
            </a:r>
            <a:r>
              <a:rPr lang="cs-CZ" sz="2400" b="1" i="1" dirty="0" err="1"/>
              <a:t>asurus</a:t>
            </a:r>
            <a:r>
              <a:rPr lang="cs-CZ" sz="2400" b="1" i="1" dirty="0"/>
              <a:t> </a:t>
            </a:r>
          </a:p>
          <a:p>
            <a:pPr marL="0" indent="0">
              <a:buNone/>
            </a:pPr>
            <a:r>
              <a:rPr lang="cs-CZ" sz="2400" dirty="0"/>
              <a:t>(Slon syrský)</a:t>
            </a:r>
          </a:p>
          <a:p>
            <a:pPr>
              <a:buFontTx/>
              <a:buChar char="-"/>
            </a:pPr>
            <a:r>
              <a:rPr lang="cs-CZ" sz="2400" dirty="0"/>
              <a:t>větší než slon indický (cca 3,5 m v kohoutku)</a:t>
            </a:r>
          </a:p>
          <a:p>
            <a:pPr marL="0" indent="0">
              <a:buNone/>
            </a:pPr>
            <a:r>
              <a:rPr lang="cs-CZ" sz="2400" dirty="0"/>
              <a:t>- vyhynul dříve než se sloni začali ve větším množství používat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7" name="Obrázek 6" descr="Obsah obrázku Artefakt, umění, text&#10;&#10;Popis byl vytvořen automaticky">
            <a:extLst>
              <a:ext uri="{FF2B5EF4-FFF2-40B4-BE49-F238E27FC236}">
                <a16:creationId xmlns:a16="http://schemas.microsoft.com/office/drawing/2014/main" id="{BC879B10-5476-6C11-963B-3CBBD3A66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26429" r="21314" b="20077"/>
          <a:stretch/>
        </p:blipFill>
        <p:spPr>
          <a:xfrm>
            <a:off x="6962776" y="1007597"/>
            <a:ext cx="4886324" cy="2323783"/>
          </a:xfrm>
          <a:prstGeom prst="rect">
            <a:avLst/>
          </a:prstGeom>
        </p:spPr>
      </p:pic>
      <p:pic>
        <p:nvPicPr>
          <p:cNvPr id="9" name="Obrázek 8" descr="Obsah obrázku text, mapa, atlas&#10;&#10;Popis byl vytvořen automaticky">
            <a:extLst>
              <a:ext uri="{FF2B5EF4-FFF2-40B4-BE49-F238E27FC236}">
                <a16:creationId xmlns:a16="http://schemas.microsoft.com/office/drawing/2014/main" id="{EB337259-A430-0A1F-9164-2F77BABA3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20" y="3348360"/>
            <a:ext cx="3724274" cy="32152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660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46C749D-16EB-2E63-1D4A-261C6121C9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226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9DA9234-25C6-052A-CBE4-02E9F313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Starověké říše používající válečné slony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0C9503-A65A-4082-C2BB-9E134EEBF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Indické </a:t>
            </a:r>
            <a:r>
              <a:rPr lang="cs-CZ" dirty="0" err="1"/>
              <a:t>mahádžanapady</a:t>
            </a:r>
            <a:r>
              <a:rPr lang="cs-CZ" dirty="0"/>
              <a:t> (</a:t>
            </a:r>
            <a:r>
              <a:rPr lang="cs-CZ" dirty="0" err="1"/>
              <a:t>Magadha</a:t>
            </a:r>
            <a:r>
              <a:rPr lang="cs-CZ" dirty="0"/>
              <a:t>, </a:t>
            </a:r>
            <a:r>
              <a:rPr lang="cs-CZ" dirty="0" err="1"/>
              <a:t>Kalinga</a:t>
            </a:r>
            <a:r>
              <a:rPr lang="cs-CZ" dirty="0"/>
              <a:t>…)</a:t>
            </a:r>
          </a:p>
          <a:p>
            <a:r>
              <a:rPr lang="cs-CZ" dirty="0"/>
              <a:t>2. Helénistická království (Makedonská říše, </a:t>
            </a:r>
            <a:r>
              <a:rPr lang="cs-CZ" dirty="0" err="1"/>
              <a:t>Seleukovská</a:t>
            </a:r>
            <a:r>
              <a:rPr lang="cs-CZ" dirty="0"/>
              <a:t> říše, Ptolemaiovský Egypt, </a:t>
            </a:r>
            <a:r>
              <a:rPr lang="cs-CZ" dirty="0" err="1"/>
              <a:t>Epeirské</a:t>
            </a:r>
            <a:r>
              <a:rPr lang="cs-CZ" dirty="0"/>
              <a:t> království…)</a:t>
            </a:r>
          </a:p>
          <a:p>
            <a:r>
              <a:rPr lang="cs-CZ" dirty="0"/>
              <a:t>3. Kartaginská říše</a:t>
            </a:r>
          </a:p>
          <a:p>
            <a:r>
              <a:rPr lang="cs-CZ" dirty="0"/>
              <a:t>4. Římská republika</a:t>
            </a:r>
          </a:p>
        </p:txBody>
      </p:sp>
    </p:spTree>
    <p:extLst>
      <p:ext uri="{BB962C8B-B14F-4D97-AF65-F5344CB8AC3E}">
        <p14:creationId xmlns:p14="http://schemas.microsoft.com/office/powerpoint/2010/main" val="237607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AC3EE24-A3EC-ED00-319A-5A5363AD6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08BB58-7CCB-B596-8476-F105E59B8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40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Hlavní přednosti</a:t>
            </a:r>
            <a:br>
              <a:rPr lang="cs-CZ" sz="3600" b="1" dirty="0"/>
            </a:br>
            <a:br>
              <a:rPr lang="cs-CZ" sz="3600" dirty="0"/>
            </a:br>
            <a:r>
              <a:rPr lang="cs-CZ" sz="3100" dirty="0"/>
              <a:t>Střet Pyrrha v bitvě u </a:t>
            </a:r>
            <a:r>
              <a:rPr lang="cs-CZ" sz="3100" dirty="0" err="1"/>
              <a:t>Héraklea</a:t>
            </a:r>
            <a:r>
              <a:rPr lang="cs-CZ" sz="3100" dirty="0"/>
              <a:t> roku 280 př. n. l. – historicky první střet Římanů se slony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044838-58E0-55CD-8EEB-593D20DA7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9591"/>
            <a:ext cx="917665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„Pyrrhos dal signál k postupu válečných slonů, načež </a:t>
            </a:r>
            <a:r>
              <a:rPr lang="cs-CZ" b="1" i="1" dirty="0"/>
              <a:t>pohled na stvoření, která byla skutečně zcela odlišná od jakýchkoliv jim známých zvířat</a:t>
            </a:r>
            <a:r>
              <a:rPr lang="cs-CZ" i="1" dirty="0"/>
              <a:t>, děsivý zvuk jejich troubení a klapání zbraní, jež vydávali jezdci usazení ve sloních věžích, způsobilo, že Římané samotní upadli v paniku a </a:t>
            </a:r>
            <a:r>
              <a:rPr lang="cs-CZ" b="1" i="1" dirty="0"/>
              <a:t>jejich koně zuřivě a zběsile setřásali své jezdce nebo je odnášeli pryč. </a:t>
            </a:r>
            <a:r>
              <a:rPr lang="cs-CZ" i="1" dirty="0"/>
              <a:t>Takto zděšená se římská armáda obrátila k ústupu. Někteří vojáci byli zabíjeni muži ve věžích na hřbetech slonů, jiní samotnými zvířaty, které mnohé zničila choboty a kly a rozdrtila a pošlapala další…“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err="1"/>
              <a:t>Cassius</a:t>
            </a:r>
            <a:r>
              <a:rPr lang="cs-CZ" dirty="0"/>
              <a:t> </a:t>
            </a:r>
            <a:r>
              <a:rPr lang="cs-CZ" dirty="0" err="1"/>
              <a:t>Dio</a:t>
            </a:r>
            <a:r>
              <a:rPr lang="cs-CZ" dirty="0"/>
              <a:t>. </a:t>
            </a:r>
            <a:r>
              <a:rPr lang="cs-CZ" i="1" dirty="0" err="1"/>
              <a:t>Historia</a:t>
            </a:r>
            <a:r>
              <a:rPr lang="cs-CZ" i="1" dirty="0"/>
              <a:t> Romana </a:t>
            </a:r>
            <a:r>
              <a:rPr lang="cs-CZ" dirty="0"/>
              <a:t>9,40,21.</a:t>
            </a:r>
          </a:p>
        </p:txBody>
      </p:sp>
      <p:pic>
        <p:nvPicPr>
          <p:cNvPr id="5" name="Obrázek 4" descr="Obsah obrázku socha, muzeum, Busta, Artefakt&#10;&#10;Popis byl vytvořen automaticky">
            <a:extLst>
              <a:ext uri="{FF2B5EF4-FFF2-40B4-BE49-F238E27FC236}">
                <a16:creationId xmlns:a16="http://schemas.microsoft.com/office/drawing/2014/main" id="{215C0348-A659-BD56-3F6A-C0B84AA4C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86" y="1825625"/>
            <a:ext cx="2046514" cy="272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22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8C2991-FC42-B541-0AF9-24309AED854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26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F281AC-F6E2-C2D5-5DBB-7FFC2FB5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407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Hlavní přednosti </a:t>
            </a:r>
            <a:br>
              <a:rPr lang="cs-CZ" sz="3600" b="1" dirty="0"/>
            </a:br>
            <a:br>
              <a:rPr lang="cs-CZ" sz="3600" b="1" dirty="0"/>
            </a:br>
            <a:r>
              <a:rPr lang="cs-CZ" sz="3100" dirty="0"/>
              <a:t>Konflikt Římanů s hispánským obyvatelstvem v roce 150 př. n. l. během 2. </a:t>
            </a:r>
            <a:r>
              <a:rPr lang="cs-CZ" sz="3100" dirty="0" err="1"/>
              <a:t>keltiberské</a:t>
            </a:r>
            <a:r>
              <a:rPr lang="cs-CZ" sz="3100" dirty="0"/>
              <a:t> války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95C45C-3591-B3A3-5E73-286B7964C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1301"/>
            <a:ext cx="10515599" cy="4223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„…Zde se k němu (Q. </a:t>
            </a:r>
            <a:r>
              <a:rPr lang="cs-CZ" i="1" dirty="0" err="1"/>
              <a:t>Fulviu</a:t>
            </a:r>
            <a:r>
              <a:rPr lang="cs-CZ" i="1" dirty="0"/>
              <a:t> </a:t>
            </a:r>
            <a:r>
              <a:rPr lang="cs-CZ" i="1" dirty="0" err="1"/>
              <a:t>Nobiliorovi</a:t>
            </a:r>
            <a:r>
              <a:rPr lang="cs-CZ" i="1" dirty="0"/>
              <a:t>) připojilo 300 koní a 10 slonů, které mu poslal </a:t>
            </a:r>
            <a:r>
              <a:rPr lang="cs-CZ" i="1" dirty="0" err="1"/>
              <a:t>Massiinissa</a:t>
            </a:r>
            <a:r>
              <a:rPr lang="cs-CZ" i="1" dirty="0"/>
              <a:t>. Když se pohnul vůči nepříteli, postavil tato zvířata do týlu, kde je nebylo vidno. Jakmile ale bitva započala, vojsko se rozdělilo a sloni byli přivedeni na dohled. </a:t>
            </a:r>
            <a:r>
              <a:rPr lang="cs-CZ" b="1" i="1" dirty="0" err="1"/>
              <a:t>Keltiberové</a:t>
            </a:r>
            <a:r>
              <a:rPr lang="cs-CZ" b="1" i="1" dirty="0"/>
              <a:t> a jejich koně, kteří nikdy předtím slony neviděli, byli zasaženi hromem a uprchli do města.</a:t>
            </a:r>
            <a:r>
              <a:rPr lang="cs-CZ" i="1" dirty="0"/>
              <a:t>“ </a:t>
            </a:r>
          </a:p>
          <a:p>
            <a:pPr marL="0" indent="0">
              <a:buNone/>
            </a:pPr>
            <a:r>
              <a:rPr lang="cs-CZ" dirty="0"/>
              <a:t>  </a:t>
            </a:r>
            <a:r>
              <a:rPr lang="cs-CZ" dirty="0" err="1"/>
              <a:t>Appiános</a:t>
            </a:r>
            <a:r>
              <a:rPr lang="cs-CZ" dirty="0"/>
              <a:t>. </a:t>
            </a:r>
            <a:r>
              <a:rPr lang="cs-CZ" i="1" dirty="0" err="1"/>
              <a:t>Iberica</a:t>
            </a:r>
            <a:r>
              <a:rPr lang="cs-CZ" dirty="0"/>
              <a:t> 46,4,5.</a:t>
            </a:r>
          </a:p>
        </p:txBody>
      </p:sp>
    </p:spTree>
    <p:extLst>
      <p:ext uri="{BB962C8B-B14F-4D97-AF65-F5344CB8AC3E}">
        <p14:creationId xmlns:p14="http://schemas.microsoft.com/office/powerpoint/2010/main" val="26201595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42725</TotalTime>
  <Words>2671</Words>
  <Application>Microsoft Office PowerPoint</Application>
  <PresentationFormat>Širokoúhlá obrazovka</PresentationFormat>
  <Paragraphs>177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Motiv Office</vt:lpstr>
      <vt:lpstr>Sloni ve starověkém vojenství</vt:lpstr>
      <vt:lpstr>Prezentace aplikace PowerPoint</vt:lpstr>
      <vt:lpstr>Nejčastěji používané druhy slonů</vt:lpstr>
      <vt:lpstr>Nejčastěji používané druhy slonů</vt:lpstr>
      <vt:lpstr>Druhy slonů používané neprůkazně či omezeně </vt:lpstr>
      <vt:lpstr>Druhy slonů používané neprůkazně či omezeně </vt:lpstr>
      <vt:lpstr>Starověké říše používající válečné slony</vt:lpstr>
      <vt:lpstr>Hlavní přednosti  Střet Pyrrha v bitvě u Héraklea roku 280 př. n. l. – historicky první střet Římanů se slony </vt:lpstr>
      <vt:lpstr>Hlavní přednosti   Konflikt Římanů s hispánským obyvatelstvem v roce 150 př. n. l. během 2. keltiberské války  </vt:lpstr>
      <vt:lpstr>Hlavní přednosti   Caesarův střet s Brity u Temže během jeho druhé expedice do Británie v roce 54 př. n. l. </vt:lpstr>
      <vt:lpstr>Vojevůdcův slon -Surus/Syrus/Sudus/Suburus</vt:lpstr>
      <vt:lpstr>Prezentace aplikace PowerPoint</vt:lpstr>
      <vt:lpstr>Vojevůdcův slon</vt:lpstr>
      <vt:lpstr>Vojevůdcův slon  (Pseudolus v přestrojení za otroka Syra získal zapečetěný dopis)</vt:lpstr>
      <vt:lpstr>Intelekt</vt:lpstr>
      <vt:lpstr>Intelekt</vt:lpstr>
      <vt:lpstr>Intelekt</vt:lpstr>
      <vt:lpstr>Intelekt</vt:lpstr>
      <vt:lpstr>Učenlivost</vt:lpstr>
      <vt:lpstr>Odolnost  Hannibalova cesta přes Alpy v roce 218 př. n. l.</vt:lpstr>
      <vt:lpstr>Odolnost</vt:lpstr>
      <vt:lpstr>Pochod – nejvýznamnějsí přesuny </vt:lpstr>
      <vt:lpstr>Pochod – moderní záznamy</vt:lpstr>
      <vt:lpstr>Rychlost</vt:lpstr>
      <vt:lpstr>Soumar</vt:lpstr>
      <vt:lpstr>Anatomické zvláštnosti – kly</vt:lpstr>
      <vt:lpstr>Anatomické zvláštnosti – kly</vt:lpstr>
      <vt:lpstr>Anatomické zvláštnosti – kly</vt:lpstr>
      <vt:lpstr>Anatomické zvláštnosti – kly</vt:lpstr>
      <vt:lpstr>Anatomické zvláštnosti – kůže </vt:lpstr>
      <vt:lpstr>Anatomické zvláštnosti – chobot </vt:lpstr>
      <vt:lpstr>Anatomické zvláštnosti – chobot </vt:lpstr>
      <vt:lpstr>Anatomické zvláštnosti – chobot </vt:lpstr>
      <vt:lpstr>Lámání říčního proudu </vt:lpstr>
      <vt:lpstr>Obléhání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Sloni ve starověkém vojenství</dc:title>
  <dc:creator>Michal Musil</dc:creator>
  <cp:lastModifiedBy>Michal Musil</cp:lastModifiedBy>
  <cp:revision>3</cp:revision>
  <dcterms:created xsi:type="dcterms:W3CDTF">2023-07-22T13:48:59Z</dcterms:created>
  <dcterms:modified xsi:type="dcterms:W3CDTF">2023-11-09T16:58:40Z</dcterms:modified>
</cp:coreProperties>
</file>