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2" r:id="rId6"/>
    <p:sldId id="264" r:id="rId7"/>
    <p:sldId id="266" r:id="rId8"/>
    <p:sldId id="267" r:id="rId9"/>
    <p:sldId id="268" r:id="rId10"/>
    <p:sldId id="272" r:id="rId11"/>
    <p:sldId id="270" r:id="rId12"/>
    <p:sldId id="273" r:id="rId13"/>
    <p:sldId id="274" r:id="rId14"/>
    <p:sldId id="275" r:id="rId15"/>
    <p:sldId id="276" r:id="rId16"/>
    <p:sldId id="281" r:id="rId17"/>
    <p:sldId id="279" r:id="rId18"/>
    <p:sldId id="278" r:id="rId19"/>
    <p:sldId id="283" r:id="rId20"/>
    <p:sldId id="284" r:id="rId21"/>
    <p:sldId id="286" r:id="rId22"/>
    <p:sldId id="287" r:id="rId23"/>
    <p:sldId id="290" r:id="rId24"/>
    <p:sldId id="291" r:id="rId25"/>
    <p:sldId id="293" r:id="rId26"/>
    <p:sldId id="296" r:id="rId27"/>
    <p:sldId id="294" r:id="rId28"/>
    <p:sldId id="297" r:id="rId29"/>
    <p:sldId id="299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usil" userId="3aa62fdf-77b2-400f-b0ca-6927a71c643f" providerId="ADAL" clId="{5DE2F0E3-E095-49DD-BC68-1FE8362E2021}"/>
    <pc:docChg chg="delSld">
      <pc:chgData name="Michal Musil" userId="3aa62fdf-77b2-400f-b0ca-6927a71c643f" providerId="ADAL" clId="{5DE2F0E3-E095-49DD-BC68-1FE8362E2021}" dt="2023-11-09T17:06:32.966" v="13" actId="47"/>
      <pc:docMkLst>
        <pc:docMk/>
      </pc:docMkLst>
      <pc:sldChg chg="del">
        <pc:chgData name="Michal Musil" userId="3aa62fdf-77b2-400f-b0ca-6927a71c643f" providerId="ADAL" clId="{5DE2F0E3-E095-49DD-BC68-1FE8362E2021}" dt="2023-11-09T17:06:10.981" v="0" actId="47"/>
        <pc:sldMkLst>
          <pc:docMk/>
          <pc:sldMk cId="3029170751" sldId="259"/>
        </pc:sldMkLst>
      </pc:sldChg>
      <pc:sldChg chg="del">
        <pc:chgData name="Michal Musil" userId="3aa62fdf-77b2-400f-b0ca-6927a71c643f" providerId="ADAL" clId="{5DE2F0E3-E095-49DD-BC68-1FE8362E2021}" dt="2023-11-09T17:06:12.478" v="1" actId="47"/>
        <pc:sldMkLst>
          <pc:docMk/>
          <pc:sldMk cId="2310078623" sldId="261"/>
        </pc:sldMkLst>
      </pc:sldChg>
      <pc:sldChg chg="del">
        <pc:chgData name="Michal Musil" userId="3aa62fdf-77b2-400f-b0ca-6927a71c643f" providerId="ADAL" clId="{5DE2F0E3-E095-49DD-BC68-1FE8362E2021}" dt="2023-11-09T17:06:13.767" v="2" actId="47"/>
        <pc:sldMkLst>
          <pc:docMk/>
          <pc:sldMk cId="870685803" sldId="263"/>
        </pc:sldMkLst>
      </pc:sldChg>
      <pc:sldChg chg="del">
        <pc:chgData name="Michal Musil" userId="3aa62fdf-77b2-400f-b0ca-6927a71c643f" providerId="ADAL" clId="{5DE2F0E3-E095-49DD-BC68-1FE8362E2021}" dt="2023-11-09T17:06:14.943" v="3" actId="47"/>
        <pc:sldMkLst>
          <pc:docMk/>
          <pc:sldMk cId="234580725" sldId="265"/>
        </pc:sldMkLst>
      </pc:sldChg>
      <pc:sldChg chg="del">
        <pc:chgData name="Michal Musil" userId="3aa62fdf-77b2-400f-b0ca-6927a71c643f" providerId="ADAL" clId="{5DE2F0E3-E095-49DD-BC68-1FE8362E2021}" dt="2023-11-09T17:06:18.349" v="4" actId="47"/>
        <pc:sldMkLst>
          <pc:docMk/>
          <pc:sldMk cId="3488718516" sldId="269"/>
        </pc:sldMkLst>
      </pc:sldChg>
      <pc:sldChg chg="del">
        <pc:chgData name="Michal Musil" userId="3aa62fdf-77b2-400f-b0ca-6927a71c643f" providerId="ADAL" clId="{5DE2F0E3-E095-49DD-BC68-1FE8362E2021}" dt="2023-11-09T17:06:20.097" v="5" actId="47"/>
        <pc:sldMkLst>
          <pc:docMk/>
          <pc:sldMk cId="3082327480" sldId="271"/>
        </pc:sldMkLst>
      </pc:sldChg>
      <pc:sldChg chg="del">
        <pc:chgData name="Michal Musil" userId="3aa62fdf-77b2-400f-b0ca-6927a71c643f" providerId="ADAL" clId="{5DE2F0E3-E095-49DD-BC68-1FE8362E2021}" dt="2023-11-09T17:06:21.939" v="6" actId="47"/>
        <pc:sldMkLst>
          <pc:docMk/>
          <pc:sldMk cId="1655159827" sldId="277"/>
        </pc:sldMkLst>
      </pc:sldChg>
      <pc:sldChg chg="del">
        <pc:chgData name="Michal Musil" userId="3aa62fdf-77b2-400f-b0ca-6927a71c643f" providerId="ADAL" clId="{5DE2F0E3-E095-49DD-BC68-1FE8362E2021}" dt="2023-11-09T17:06:23.298" v="7" actId="47"/>
        <pc:sldMkLst>
          <pc:docMk/>
          <pc:sldMk cId="2954561840" sldId="282"/>
        </pc:sldMkLst>
      </pc:sldChg>
      <pc:sldChg chg="del">
        <pc:chgData name="Michal Musil" userId="3aa62fdf-77b2-400f-b0ca-6927a71c643f" providerId="ADAL" clId="{5DE2F0E3-E095-49DD-BC68-1FE8362E2021}" dt="2023-11-09T17:06:25.239" v="8" actId="47"/>
        <pc:sldMkLst>
          <pc:docMk/>
          <pc:sldMk cId="1037724872" sldId="285"/>
        </pc:sldMkLst>
      </pc:sldChg>
      <pc:sldChg chg="del">
        <pc:chgData name="Michal Musil" userId="3aa62fdf-77b2-400f-b0ca-6927a71c643f" providerId="ADAL" clId="{5DE2F0E3-E095-49DD-BC68-1FE8362E2021}" dt="2023-11-09T17:06:26.849" v="9" actId="47"/>
        <pc:sldMkLst>
          <pc:docMk/>
          <pc:sldMk cId="4073542942" sldId="288"/>
        </pc:sldMkLst>
      </pc:sldChg>
      <pc:sldChg chg="del">
        <pc:chgData name="Michal Musil" userId="3aa62fdf-77b2-400f-b0ca-6927a71c643f" providerId="ADAL" clId="{5DE2F0E3-E095-49DD-BC68-1FE8362E2021}" dt="2023-11-09T17:06:28.627" v="10" actId="47"/>
        <pc:sldMkLst>
          <pc:docMk/>
          <pc:sldMk cId="4255866457" sldId="292"/>
        </pc:sldMkLst>
      </pc:sldChg>
      <pc:sldChg chg="del">
        <pc:chgData name="Michal Musil" userId="3aa62fdf-77b2-400f-b0ca-6927a71c643f" providerId="ADAL" clId="{5DE2F0E3-E095-49DD-BC68-1FE8362E2021}" dt="2023-11-09T17:06:29.888" v="11" actId="47"/>
        <pc:sldMkLst>
          <pc:docMk/>
          <pc:sldMk cId="1938023237" sldId="295"/>
        </pc:sldMkLst>
      </pc:sldChg>
      <pc:sldChg chg="del">
        <pc:chgData name="Michal Musil" userId="3aa62fdf-77b2-400f-b0ca-6927a71c643f" providerId="ADAL" clId="{5DE2F0E3-E095-49DD-BC68-1FE8362E2021}" dt="2023-11-09T17:06:31.441" v="12" actId="47"/>
        <pc:sldMkLst>
          <pc:docMk/>
          <pc:sldMk cId="1617763242" sldId="298"/>
        </pc:sldMkLst>
      </pc:sldChg>
      <pc:sldChg chg="del">
        <pc:chgData name="Michal Musil" userId="3aa62fdf-77b2-400f-b0ca-6927a71c643f" providerId="ADAL" clId="{5DE2F0E3-E095-49DD-BC68-1FE8362E2021}" dt="2023-11-09T17:06:32.966" v="13" actId="47"/>
        <pc:sldMkLst>
          <pc:docMk/>
          <pc:sldMk cId="2443124065" sldId="3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25771-92DD-E17E-6E49-6146BB2EA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15EF2F-26FC-06BB-B498-99FD6E31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94CA9C-D1D3-DE1D-E8B1-F6F4D223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D87B62-286E-EB00-A8F8-806B039A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FCBC9A-3AC5-2ACD-1E9C-49F3BF40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46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AA3CE-CDD4-1EB8-8B0A-05EE091F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1269FD-631C-4C6A-297F-E99F7B4FC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CF77C0-EF46-FD7C-3DAC-F779CF6F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385CB4-22CC-BAC0-C36B-6116D2649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787B77-4F4D-8ECC-AAA1-F1637EC6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44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7A5EB54-D230-1F21-D420-C532C8A12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470D91-6079-6233-3925-EDB759C58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A1023D-485E-EBF7-511C-45BE27B0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0FB1EF-EFA8-44CA-2190-B69D7C58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0FDCDD-A6C1-1599-5031-62330573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67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38951A-627E-22AE-1C9D-9C0FA2E9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CD4EE1-224A-E143-0FA3-34EEE0C25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A1FED-0DE9-23E8-3333-9FC5BD37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4D007-648C-EA5D-89D8-B7FF5E91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25C1A6-DA04-5F8D-D48C-99ED6493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4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D9545-57FA-41D5-CA23-24ADD4A0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D3A542-AF8F-AA55-AD0E-13B046765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FB361-5B4C-D268-AA0C-47E3E70D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817BCE-E626-7C5C-63C2-768D6B46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B1553A-DCB0-174A-D9D9-28308508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9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F8BDE-A24C-702B-249E-E2BE7929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A7911-E03D-B275-AA7B-B2CFFC06B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F2A2DB-708D-CB64-075C-9B67CC2D0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CB65F1-279C-90C9-FA1A-3E31CA42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B264CC-28AC-7FE4-C475-01D29EDF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E5BDE3-CA09-CB1C-BF36-862588A0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09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C2B23-F9CE-AA06-384B-32094FD7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8B1A0A-FF52-9482-D0C2-BAF732E3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DF3C26-EE37-F949-F309-0BA303037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8B2C8F-6C9B-FF6B-923F-4806BE5A6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75F064-FDC6-AA71-FC58-5759DCF13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91886B9-E286-A20D-7D81-4274A00B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2C58CD-004A-5540-E06F-DB9053D0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73102C-8EE9-1C9A-602B-C20341CD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8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CB058-65EB-D835-F32D-66C59CA5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FB0E793-1B35-DDCC-F8E1-B78B2892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294A2E-EE8C-0451-B3F5-24649C2E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19EE93-AD14-5A5A-6EB4-8940B6D0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09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82007FD-1BFD-29E0-395D-EA63B7EE8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915FCC4-4B03-7626-94ED-FE9E85AB5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5B834C-153C-CEBA-CE37-F2425C88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89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93E4C-0DE8-DC4B-448C-8AF1E257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AB45C1-6738-5F9E-A35C-8E00704C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F940D4-FC09-3D14-376E-F58887873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C7ECE3-B573-FF4F-9781-0CD0AC31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B19B68-240A-DB5E-06CA-4EEAFB21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AC4022-ECFF-07E2-66B3-8F6BB4B3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43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A3BCA-2C62-A051-474A-DC3A9BF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A5DE166-2253-10F8-ED9B-B516B3634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A955A5-204D-B2D3-646F-8BFF7915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D5EDDA-B32C-EAAA-6514-38DE0D5F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DCFB1D-3B41-5969-5D4B-F1B8D4AE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E60FC2-042C-877E-F97F-D7DBEEF7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35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F6E3DA8-BA4B-095F-80C6-58FD3562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BC8F52-92EA-2EB9-3D47-CAEE693FF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85F72A-A830-D9D9-CA5A-7722E75F2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F52B-F35B-43BF-809C-807158A908F6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515D80-E6C3-9EA0-E60A-5816A3C24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DA3119-B2DC-9F57-91CE-AB26D37F7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BCC6-AAC3-4A28-86E6-935C36CDFE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55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6B5313E4-1DFD-AC17-36DF-0B810B3A4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52C5E20-3141-318B-CFEA-9385E3E8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65" y="142993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</a:rPr>
              <a:t>Sloni ve starověkém vojenství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325E95-0438-3620-66CE-F09AD3371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Válečná zbroj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                                                                                                               Mgr. Michal Musil</a:t>
            </a:r>
          </a:p>
        </p:txBody>
      </p:sp>
    </p:spTree>
    <p:extLst>
      <p:ext uri="{BB962C8B-B14F-4D97-AF65-F5344CB8AC3E}">
        <p14:creationId xmlns:p14="http://schemas.microsoft.com/office/powerpoint/2010/main" val="4090375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Podpůrné jednotky indického válečného slona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314" y="1682119"/>
            <a:ext cx="10383372" cy="5175881"/>
          </a:xfrm>
        </p:spPr>
        <p:txBody>
          <a:bodyPr/>
          <a:lstStyle/>
          <a:p>
            <a:pPr algn="l"/>
            <a:r>
              <a:rPr lang="cs-CZ" sz="3600" i="1" dirty="0"/>
              <a:t>„Pěšci, kteří chránili slony, měli široké hrudi a dokázali se účinně bít s divokým hněvem, vyzbrojeni kopími a luky a zářícími bojovými sekerami a palcáty a kyji, krátkými šípy a oštěpy, a násadami a silnými palicemi opatřenými železnými hroty a meči.“</a:t>
            </a:r>
          </a:p>
          <a:p>
            <a:pPr algn="l"/>
            <a:r>
              <a:rPr lang="cs-CZ" sz="3600" dirty="0" err="1"/>
              <a:t>Vjása</a:t>
            </a:r>
            <a:r>
              <a:rPr lang="cs-CZ" sz="3600" i="1" dirty="0"/>
              <a:t>. Mahábhárata</a:t>
            </a:r>
            <a:r>
              <a:rPr lang="cs-CZ" sz="3600" dirty="0"/>
              <a:t> 5,46.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58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7921007"/>
          </a:xfrm>
          <a:prstGeom prst="rec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745" y="339889"/>
            <a:ext cx="8721306" cy="661369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Těžká výstroj válečného slona v Indii</a:t>
            </a:r>
            <a:br>
              <a:rPr lang="cs-CZ" sz="3600" dirty="0"/>
            </a:br>
            <a:r>
              <a:rPr lang="cs-CZ" sz="2000" dirty="0"/>
              <a:t>- od cca 600 př. n. l.</a:t>
            </a:r>
            <a:endParaRPr lang="cs-CZ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93" y="1372562"/>
            <a:ext cx="4203117" cy="5175881"/>
          </a:xfrm>
        </p:spPr>
        <p:txBody>
          <a:bodyPr/>
          <a:lstStyle/>
          <a:p>
            <a:pPr algn="l"/>
            <a:endParaRPr lang="cs-CZ" dirty="0"/>
          </a:p>
          <a:p>
            <a:pPr algn="l"/>
            <a:endParaRPr lang="cs-CZ" dirty="0"/>
          </a:p>
        </p:txBody>
      </p:sp>
      <p:pic>
        <p:nvPicPr>
          <p:cNvPr id="7" name="Obrázek 6" descr="Obsah obrázku obraz, kresba, slon, oblečení&#10;&#10;Popis byl vytvořen automaticky">
            <a:extLst>
              <a:ext uri="{FF2B5EF4-FFF2-40B4-BE49-F238E27FC236}">
                <a16:creationId xmlns:a16="http://schemas.microsoft.com/office/drawing/2014/main" id="{1A344612-37E0-7E40-3CF0-59FE1A38F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50000" r="8178"/>
          <a:stretch/>
        </p:blipFill>
        <p:spPr>
          <a:xfrm>
            <a:off x="4563270" y="1127221"/>
            <a:ext cx="6909671" cy="5520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221FC5C-E08A-9F83-CDD6-CFC3A5EAAE87}"/>
              </a:ext>
            </a:extLst>
          </p:cNvPr>
          <p:cNvCxnSpPr>
            <a:cxnSpLocks/>
          </p:cNvCxnSpPr>
          <p:nvPr/>
        </p:nvCxnSpPr>
        <p:spPr>
          <a:xfrm>
            <a:off x="2101232" y="1127221"/>
            <a:ext cx="3742503" cy="2152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0860987-7167-E31D-C79E-95A5C73AB375}"/>
              </a:ext>
            </a:extLst>
          </p:cNvPr>
          <p:cNvSpPr txBox="1"/>
          <p:nvPr/>
        </p:nvSpPr>
        <p:spPr>
          <a:xfrm>
            <a:off x="719059" y="954337"/>
            <a:ext cx="13821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Čelní chránič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1D08B6-B086-CB12-97B6-6A291DA2D18F}"/>
              </a:ext>
            </a:extLst>
          </p:cNvPr>
          <p:cNvSpPr txBox="1"/>
          <p:nvPr/>
        </p:nvSpPr>
        <p:spPr>
          <a:xfrm>
            <a:off x="307802" y="1569010"/>
            <a:ext cx="320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-Vyráběný na míru</a:t>
            </a:r>
          </a:p>
          <a:p>
            <a:r>
              <a:rPr lang="cs-CZ" dirty="0"/>
              <a:t>-Z kůže tvrzené ohněm, z kovu</a:t>
            </a:r>
          </a:p>
          <a:p>
            <a:r>
              <a:rPr lang="cs-CZ" dirty="0"/>
              <a:t>-Stal se běžnou součástí výstroje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A39E855-DE2A-16A5-9CE8-A91D551CCC95}"/>
              </a:ext>
            </a:extLst>
          </p:cNvPr>
          <p:cNvCxnSpPr>
            <a:cxnSpLocks/>
          </p:cNvCxnSpPr>
          <p:nvPr/>
        </p:nvCxnSpPr>
        <p:spPr>
          <a:xfrm>
            <a:off x="2223466" y="2983927"/>
            <a:ext cx="5545826" cy="2129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7FE2F89-047A-1CE7-0029-9FBE538CD8B8}"/>
              </a:ext>
            </a:extLst>
          </p:cNvPr>
          <p:cNvSpPr txBox="1"/>
          <p:nvPr/>
        </p:nvSpPr>
        <p:spPr>
          <a:xfrm>
            <a:off x="613598" y="2809290"/>
            <a:ext cx="15967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Lamelová zbroj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DB4ED52-D586-8E5F-43DC-AC36F0AB7B64}"/>
              </a:ext>
            </a:extLst>
          </p:cNvPr>
          <p:cNvSpPr txBox="1"/>
          <p:nvPr/>
        </p:nvSpPr>
        <p:spPr>
          <a:xfrm>
            <a:off x="204755" y="3495572"/>
            <a:ext cx="3581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-Z kovových lamel všitých do tkaniny</a:t>
            </a:r>
          </a:p>
          <a:p>
            <a:r>
              <a:rPr lang="cs-CZ" dirty="0"/>
              <a:t>-V Indie se nikdy příliš nerozšířila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C75F0D4-DB46-604C-EAFB-C27920070720}"/>
              </a:ext>
            </a:extLst>
          </p:cNvPr>
          <p:cNvGrpSpPr/>
          <p:nvPr/>
        </p:nvGrpSpPr>
        <p:grpSpPr>
          <a:xfrm>
            <a:off x="785822" y="4345011"/>
            <a:ext cx="4589177" cy="723162"/>
            <a:chOff x="915218" y="4312166"/>
            <a:chExt cx="4589177" cy="723162"/>
          </a:xfrm>
        </p:grpSpPr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92694409-7C86-024C-D012-BCBA9B680F69}"/>
                </a:ext>
              </a:extLst>
            </p:cNvPr>
            <p:cNvCxnSpPr>
              <a:cxnSpLocks/>
            </p:cNvCxnSpPr>
            <p:nvPr/>
          </p:nvCxnSpPr>
          <p:spPr>
            <a:xfrm>
              <a:off x="2153186" y="4496832"/>
              <a:ext cx="3351209" cy="5384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B83806B-4EE6-E197-DAD4-0E5B2577EFB0}"/>
                </a:ext>
              </a:extLst>
            </p:cNvPr>
            <p:cNvSpPr txBox="1"/>
            <p:nvPr/>
          </p:nvSpPr>
          <p:spPr>
            <a:xfrm>
              <a:off x="915218" y="4312166"/>
              <a:ext cx="123796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/>
                <a:t>Výztuže klů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3853B5D-60FC-A011-7B2A-7D585DD7D20E}"/>
              </a:ext>
            </a:extLst>
          </p:cNvPr>
          <p:cNvSpPr txBox="1"/>
          <p:nvPr/>
        </p:nvSpPr>
        <p:spPr>
          <a:xfrm>
            <a:off x="219593" y="4728056"/>
            <a:ext cx="3308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-Z kovu</a:t>
            </a:r>
          </a:p>
          <a:p>
            <a:r>
              <a:rPr lang="cs-CZ" dirty="0"/>
              <a:t>-Primárně chránič, nikoliv zbraň</a:t>
            </a:r>
          </a:p>
          <a:p>
            <a:r>
              <a:rPr lang="cs-CZ" dirty="0"/>
              <a:t>-Staly se běžnou součástí výstroje</a:t>
            </a:r>
          </a:p>
        </p:txBody>
      </p:sp>
    </p:spTree>
    <p:extLst>
      <p:ext uri="{BB962C8B-B14F-4D97-AF65-F5344CB8AC3E}">
        <p14:creationId xmlns:p14="http://schemas.microsoft.com/office/powerpoint/2010/main" val="12388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9" grpId="0" animBg="1"/>
      <p:bldP spid="2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Těžká výstroj válečného slona v Indii – sloní meče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54" y="1682119"/>
            <a:ext cx="4203117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Nejspíš až ve středověku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Modifikace </a:t>
            </a:r>
            <a:r>
              <a:rPr lang="cs-CZ" dirty="0" err="1"/>
              <a:t>kelních</a:t>
            </a:r>
            <a:r>
              <a:rPr lang="cs-CZ" dirty="0"/>
              <a:t> výztuží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Chránič a zbraň současně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</p:txBody>
      </p:sp>
      <p:pic>
        <p:nvPicPr>
          <p:cNvPr id="8" name="Obrázek 7" descr="Obsah obrázku interiér">
            <a:extLst>
              <a:ext uri="{FF2B5EF4-FFF2-40B4-BE49-F238E27FC236}">
                <a16:creationId xmlns:a16="http://schemas.microsoft.com/office/drawing/2014/main" id="{2BF52D38-A00B-E285-FE60-B426E7D6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98" y="1611046"/>
            <a:ext cx="8056748" cy="4698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96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Vybavení </a:t>
            </a:r>
            <a:r>
              <a:rPr lang="cs-CZ" sz="3600" b="1" dirty="0" err="1"/>
              <a:t>mahúta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184" y="1066299"/>
            <a:ext cx="6082665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Lehká zbroj umožňující pohyb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Přilba, malý štít, oštěpy, </a:t>
            </a:r>
            <a:r>
              <a:rPr lang="cs-CZ" dirty="0" err="1"/>
              <a:t>ankúš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Tradičně bílý oděv – odráží sluneční paprsky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 descr="Obsah obrázku slon, venku, Sloni a mamuti, Asijský slon&#10;&#10;Popis byl vytvořen automaticky">
            <a:extLst>
              <a:ext uri="{FF2B5EF4-FFF2-40B4-BE49-F238E27FC236}">
                <a16:creationId xmlns:a16="http://schemas.microsoft.com/office/drawing/2014/main" id="{6F73C9F4-C8A6-A0AE-9415-E814DB1BD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2"/>
          <a:stretch/>
        </p:blipFill>
        <p:spPr>
          <a:xfrm>
            <a:off x="6232848" y="1222624"/>
            <a:ext cx="5522707" cy="6085856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AB74F1B-B889-F05C-E315-B59D8F334B03}"/>
              </a:ext>
            </a:extLst>
          </p:cNvPr>
          <p:cNvGrpSpPr/>
          <p:nvPr/>
        </p:nvGrpSpPr>
        <p:grpSpPr>
          <a:xfrm>
            <a:off x="-1870006" y="3853542"/>
            <a:ext cx="7496365" cy="2723831"/>
            <a:chOff x="-1870006" y="3853542"/>
            <a:chExt cx="7496365" cy="2723831"/>
          </a:xfrm>
        </p:grpSpPr>
        <p:pic>
          <p:nvPicPr>
            <p:cNvPr id="6" name="Obrázek 5" descr="Obsah obrázku měsíc, mince&#10;&#10;Popis byl vytvořen automaticky">
              <a:extLst>
                <a:ext uri="{FF2B5EF4-FFF2-40B4-BE49-F238E27FC236}">
                  <a16:creationId xmlns:a16="http://schemas.microsoft.com/office/drawing/2014/main" id="{BC912E1A-307F-1F94-37B6-3DE7E1D1E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50" b="14357"/>
            <a:stretch/>
          </p:blipFill>
          <p:spPr>
            <a:xfrm>
              <a:off x="-1870006" y="3853542"/>
              <a:ext cx="7300421" cy="2723831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D25CDE27-5316-7DA3-4C8E-DEC2546BB0D7}"/>
                </a:ext>
              </a:extLst>
            </p:cNvPr>
            <p:cNvSpPr txBox="1"/>
            <p:nvPr/>
          </p:nvSpPr>
          <p:spPr>
            <a:xfrm>
              <a:off x="3263514" y="3960503"/>
              <a:ext cx="23628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Stříbrná mince z doby krále Alexandra Makedonského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4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498" y="617946"/>
            <a:ext cx="8721306" cy="661369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Sloni v makedonské armádě</a:t>
            </a:r>
            <a:br>
              <a:rPr lang="cs-CZ" sz="3600" b="1" dirty="0"/>
            </a:br>
            <a:r>
              <a:rPr lang="cs-CZ" sz="2200" b="1" dirty="0"/>
              <a:t>Popis výjevu na pohřebním voze Alexandra Velikého, který měl tělo odvézt z Mezopotámie do Makedonie roku 322 př. n. 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46" y="1400470"/>
            <a:ext cx="5608454" cy="5588075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„(…) Druhá tabulka ukazovala slony, seřazené k bitvě, kteří následovali své ochránce. Vpředu nesli indické </a:t>
            </a:r>
            <a:r>
              <a:rPr lang="cs-CZ" sz="2800" i="1" dirty="0" err="1"/>
              <a:t>mahúty</a:t>
            </a:r>
            <a:r>
              <a:rPr lang="cs-CZ" sz="2800" i="1" dirty="0"/>
              <a:t> a za nimi byli Makedonci plně ozbrojeni svou běžnou výstrojí.“</a:t>
            </a:r>
          </a:p>
          <a:p>
            <a:pPr algn="l"/>
            <a:r>
              <a:rPr lang="cs-CZ" sz="2800" dirty="0" err="1"/>
              <a:t>Diodóros</a:t>
            </a:r>
            <a:r>
              <a:rPr lang="cs-CZ" sz="2800" dirty="0"/>
              <a:t> Sicilský. </a:t>
            </a:r>
            <a:r>
              <a:rPr lang="cs-CZ" sz="2800" i="1" dirty="0" err="1"/>
              <a:t>Bibliothéké</a:t>
            </a:r>
            <a:r>
              <a:rPr lang="cs-CZ" sz="2800" i="1" dirty="0"/>
              <a:t> </a:t>
            </a:r>
            <a:r>
              <a:rPr lang="cs-CZ" sz="2800" i="1" dirty="0" err="1"/>
              <a:t>Historiké</a:t>
            </a:r>
            <a:r>
              <a:rPr lang="cs-CZ" sz="2800" dirty="0"/>
              <a:t> 18,27.</a:t>
            </a:r>
          </a:p>
        </p:txBody>
      </p:sp>
      <p:pic>
        <p:nvPicPr>
          <p:cNvPr id="6" name="Obrázek 5" descr="Obsah obrázku skica, Perokresba, kresba, ilustrace&#10;&#10;Popis byl vytvořen automaticky">
            <a:extLst>
              <a:ext uri="{FF2B5EF4-FFF2-40B4-BE49-F238E27FC236}">
                <a16:creationId xmlns:a16="http://schemas.microsoft.com/office/drawing/2014/main" id="{B9CDF910-DC71-527E-9BC0-39B245D31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90" y="1279315"/>
            <a:ext cx="4791611" cy="5127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7D4F2AFC-94CE-3B89-D42E-C9F47A30EB67}"/>
              </a:ext>
            </a:extLst>
          </p:cNvPr>
          <p:cNvSpPr/>
          <p:nvPr/>
        </p:nvSpPr>
        <p:spPr>
          <a:xfrm>
            <a:off x="8950084" y="2864496"/>
            <a:ext cx="868720" cy="81176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177013-F6AA-8C70-4082-C6571B338052}"/>
              </a:ext>
            </a:extLst>
          </p:cNvPr>
          <p:cNvSpPr txBox="1"/>
          <p:nvPr/>
        </p:nvSpPr>
        <p:spPr>
          <a:xfrm>
            <a:off x="57560" y="6532682"/>
            <a:ext cx="735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Reliéf z </a:t>
            </a:r>
            <a:r>
              <a:rPr lang="cs-CZ" dirty="0" err="1"/>
              <a:t>Magadhy</a:t>
            </a:r>
            <a:r>
              <a:rPr lang="cs-CZ" dirty="0"/>
              <a:t> z doby vlády </a:t>
            </a:r>
            <a:r>
              <a:rPr lang="cs-CZ" dirty="0" err="1"/>
              <a:t>Pušjamitry</a:t>
            </a:r>
            <a:r>
              <a:rPr lang="cs-CZ" dirty="0"/>
              <a:t> </a:t>
            </a:r>
            <a:r>
              <a:rPr lang="cs-CZ" dirty="0" err="1"/>
              <a:t>Šungy</a:t>
            </a:r>
            <a:r>
              <a:rPr lang="cs-CZ" dirty="0"/>
              <a:t> (2. polovina 2. století př. n. l.)</a:t>
            </a:r>
          </a:p>
        </p:txBody>
      </p:sp>
      <p:pic>
        <p:nvPicPr>
          <p:cNvPr id="13" name="Obrázek 12" descr="Obsah obrázku Artefakt, umění, Řezba, socha&#10;&#10;Popis byl vytvořen automaticky">
            <a:extLst>
              <a:ext uri="{FF2B5EF4-FFF2-40B4-BE49-F238E27FC236}">
                <a16:creationId xmlns:a16="http://schemas.microsoft.com/office/drawing/2014/main" id="{E0E153CE-E03A-6FFA-1BA8-B8F7E8D64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6" y="1279315"/>
            <a:ext cx="5715896" cy="5127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ED9A42CD-50CE-A996-5BE7-4BC1FA45887D}"/>
              </a:ext>
            </a:extLst>
          </p:cNvPr>
          <p:cNvSpPr/>
          <p:nvPr/>
        </p:nvSpPr>
        <p:spPr>
          <a:xfrm>
            <a:off x="3057803" y="2734935"/>
            <a:ext cx="886408" cy="82109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9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157" y="683260"/>
            <a:ext cx="8721306" cy="735872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Sloni v makedonské armádě</a:t>
            </a:r>
            <a:br>
              <a:rPr lang="cs-CZ" sz="3600" b="1" dirty="0"/>
            </a:br>
            <a:r>
              <a:rPr lang="cs-CZ" sz="2200" dirty="0"/>
              <a:t>Střet egyptského faraona </a:t>
            </a:r>
            <a:r>
              <a:rPr lang="cs-CZ" sz="2200" dirty="0" err="1"/>
              <a:t>Ptolemáia</a:t>
            </a:r>
            <a:r>
              <a:rPr lang="cs-CZ" sz="2200" dirty="0"/>
              <a:t> IV. </a:t>
            </a:r>
            <a:r>
              <a:rPr lang="cs-CZ" sz="2200" dirty="0" err="1"/>
              <a:t>Filopátóra</a:t>
            </a:r>
            <a:r>
              <a:rPr lang="cs-CZ" sz="2200" dirty="0"/>
              <a:t> a syrského krále </a:t>
            </a:r>
            <a:r>
              <a:rPr lang="cs-CZ" sz="2200" dirty="0" err="1"/>
              <a:t>Antiocha</a:t>
            </a:r>
            <a:r>
              <a:rPr lang="cs-CZ" sz="2200" dirty="0"/>
              <a:t> III. Velikého v bitvě u </a:t>
            </a:r>
            <a:r>
              <a:rPr lang="cs-CZ" sz="2200" dirty="0" err="1"/>
              <a:t>Rafia</a:t>
            </a:r>
            <a:r>
              <a:rPr lang="cs-CZ" sz="2200" dirty="0"/>
              <a:t> v </a:t>
            </a:r>
            <a:r>
              <a:rPr lang="cs-CZ" sz="2200" dirty="0" err="1"/>
              <a:t>Koilé</a:t>
            </a:r>
            <a:r>
              <a:rPr lang="cs-CZ" sz="2200" dirty="0"/>
              <a:t> </a:t>
            </a:r>
            <a:r>
              <a:rPr lang="cs-CZ" sz="2200" dirty="0" err="1"/>
              <a:t>Syria</a:t>
            </a:r>
            <a:r>
              <a:rPr lang="cs-CZ" sz="2200" dirty="0"/>
              <a:t> roku 217 př. n. l. 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157" y="1419132"/>
            <a:ext cx="4931606" cy="5588075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 (…) Jen několik Ptolemaiových slonů se odvážilo přiblížit ke slonům nepřítele, načež se muži ve věžích na hřbetě těchto bestií statečně bili, bodali svými </a:t>
            </a:r>
            <a:r>
              <a:rPr lang="cs-CZ" sz="2800" i="1" dirty="0" err="1"/>
              <a:t>sarísami</a:t>
            </a:r>
            <a:r>
              <a:rPr lang="cs-CZ" sz="2800" i="1" dirty="0"/>
              <a:t> z bezprostřední blízkosti a navzájem se zraňovali.“</a:t>
            </a:r>
          </a:p>
          <a:p>
            <a:pPr algn="l"/>
            <a:r>
              <a:rPr lang="cs-CZ" sz="2800" dirty="0" err="1"/>
              <a:t>Polýbios</a:t>
            </a:r>
            <a:r>
              <a:rPr lang="cs-CZ" sz="2800" dirty="0"/>
              <a:t>. </a:t>
            </a:r>
            <a:r>
              <a:rPr lang="cs-CZ" sz="2800" i="1" dirty="0" err="1"/>
              <a:t>Historiai</a:t>
            </a:r>
            <a:r>
              <a:rPr lang="cs-CZ" sz="2800" dirty="0"/>
              <a:t> 5,84.</a:t>
            </a:r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7" name="Obrázek 6" descr="Obsah obrázku obraz, kresba, savec, kreslené&#10;&#10;Popis byl vytvořen automaticky">
            <a:extLst>
              <a:ext uri="{FF2B5EF4-FFF2-40B4-BE49-F238E27FC236}">
                <a16:creationId xmlns:a16="http://schemas.microsoft.com/office/drawing/2014/main" id="{7D89F96B-C308-085F-E245-B16683EA7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63" y="1273433"/>
            <a:ext cx="6649347" cy="4932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41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86" y="289721"/>
            <a:ext cx="8721306" cy="735872"/>
          </a:xfrm>
        </p:spPr>
        <p:txBody>
          <a:bodyPr>
            <a:normAutofit/>
          </a:bodyPr>
          <a:lstStyle/>
          <a:p>
            <a:r>
              <a:rPr lang="hi-IN" sz="4400" dirty="0">
                <a:latin typeface="+mn-lt"/>
              </a:rPr>
              <a:t>हौदा</a:t>
            </a:r>
            <a:r>
              <a:rPr lang="cs-CZ" sz="4400" dirty="0">
                <a:latin typeface="+mn-lt"/>
              </a:rPr>
              <a:t> – </a:t>
            </a:r>
            <a:r>
              <a:rPr lang="cs-CZ" sz="4400" dirty="0" err="1">
                <a:latin typeface="+mn-lt"/>
              </a:rPr>
              <a:t>Houdah</a:t>
            </a:r>
            <a:r>
              <a:rPr lang="cs-CZ" sz="4400" dirty="0">
                <a:latin typeface="+mn-lt"/>
              </a:rPr>
              <a:t>, Věž</a:t>
            </a: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109" y="1269925"/>
            <a:ext cx="4931606" cy="5588075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b="1" dirty="0"/>
              <a:t>Klíčový vynález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/>
              <a:t>Jezdci kryjí postup slona a sami jsou kryti stěnami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/>
              <a:t>Posádka: 2 – 4 muži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/>
              <a:t>Materiál: dřevo, proutí, tvrzená kůže, kovové prvky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/>
              <a:t>Ukotvení: různé formy, ale nejčastěji trojbodové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/>
          </a:p>
          <a:p>
            <a:pPr algn="l"/>
            <a:endParaRPr lang="cs-CZ" sz="28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799EAC6-9A3C-214D-F8C7-FE54750A28E8}"/>
              </a:ext>
            </a:extLst>
          </p:cNvPr>
          <p:cNvGrpSpPr/>
          <p:nvPr/>
        </p:nvGrpSpPr>
        <p:grpSpPr>
          <a:xfrm>
            <a:off x="5228196" y="1315314"/>
            <a:ext cx="3981061" cy="5290376"/>
            <a:chOff x="6789577" y="1315315"/>
            <a:chExt cx="3981061" cy="5290376"/>
          </a:xfrm>
        </p:grpSpPr>
        <p:pic>
          <p:nvPicPr>
            <p:cNvPr id="6" name="Obrázek 5" descr="Obsah obrázku savec, text, kůň, kniha&#10;&#10;Popis byl vytvořen automaticky">
              <a:extLst>
                <a:ext uri="{FF2B5EF4-FFF2-40B4-BE49-F238E27FC236}">
                  <a16:creationId xmlns:a16="http://schemas.microsoft.com/office/drawing/2014/main" id="{2F0EEB2A-98C0-72CC-A497-631C0CFE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59" r="27438"/>
            <a:stretch/>
          </p:blipFill>
          <p:spPr>
            <a:xfrm>
              <a:off x="6789577" y="1315316"/>
              <a:ext cx="3981061" cy="52903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rázek 7" descr="Obsah obrázku savec, text, kůň, kniha&#10;&#10;Popis byl vytvořen automaticky">
              <a:extLst>
                <a:ext uri="{FF2B5EF4-FFF2-40B4-BE49-F238E27FC236}">
                  <a16:creationId xmlns:a16="http://schemas.microsoft.com/office/drawing/2014/main" id="{5EFCA038-41F4-3E0B-11D2-E762E4A5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3895" r="76393" b="75930"/>
            <a:stretch/>
          </p:blipFill>
          <p:spPr>
            <a:xfrm>
              <a:off x="9515292" y="1315315"/>
              <a:ext cx="1255345" cy="494525"/>
            </a:xfrm>
            <a:prstGeom prst="rect">
              <a:avLst/>
            </a:prstGeom>
          </p:spPr>
        </p:pic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84CDDCB-77AC-D9D1-6CC9-8B6736C9FC62}"/>
              </a:ext>
            </a:extLst>
          </p:cNvPr>
          <p:cNvGrpSpPr/>
          <p:nvPr/>
        </p:nvGrpSpPr>
        <p:grpSpPr>
          <a:xfrm>
            <a:off x="9183816" y="1269925"/>
            <a:ext cx="2676751" cy="5445343"/>
            <a:chOff x="9183816" y="1269925"/>
            <a:chExt cx="2676751" cy="5445343"/>
          </a:xfrm>
        </p:grpSpPr>
        <p:pic>
          <p:nvPicPr>
            <p:cNvPr id="7" name="Obrázek 6" descr="Obsah obrázku socha, Artefakt, Řezba, Kamenořezba&#10;&#10;Popis byl vytvořen automaticky">
              <a:extLst>
                <a:ext uri="{FF2B5EF4-FFF2-40B4-BE49-F238E27FC236}">
                  <a16:creationId xmlns:a16="http://schemas.microsoft.com/office/drawing/2014/main" id="{25CDE7E8-5093-DB9E-59A8-2CBA14EC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816" y="1269925"/>
              <a:ext cx="2614607" cy="3601026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C2E0C73-8B22-1AE3-7B01-32DDDBA3095D}"/>
                </a:ext>
              </a:extLst>
            </p:cNvPr>
            <p:cNvSpPr txBox="1"/>
            <p:nvPr/>
          </p:nvSpPr>
          <p:spPr>
            <a:xfrm>
              <a:off x="9728817" y="4960942"/>
              <a:ext cx="21317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Terakotová soška afrického válečného slona nalezená v Pompejích odkazuje patrně na války s Kartágem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04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49" y="935186"/>
            <a:ext cx="8721306" cy="735872"/>
          </a:xfrm>
        </p:spPr>
        <p:txBody>
          <a:bodyPr>
            <a:normAutofit fontScale="90000"/>
          </a:bodyPr>
          <a:lstStyle/>
          <a:p>
            <a:r>
              <a:rPr lang="hi-IN" sz="4400" dirty="0">
                <a:latin typeface="+mn-lt"/>
              </a:rPr>
              <a:t>हौदा</a:t>
            </a:r>
            <a:r>
              <a:rPr lang="cs-CZ" sz="4400" dirty="0">
                <a:latin typeface="+mn-lt"/>
              </a:rPr>
              <a:t> – </a:t>
            </a:r>
            <a:r>
              <a:rPr lang="cs-CZ" sz="4400" dirty="0" err="1">
                <a:latin typeface="+mn-lt"/>
              </a:rPr>
              <a:t>Houdah</a:t>
            </a:r>
            <a:r>
              <a:rPr lang="cs-CZ" sz="4400" dirty="0">
                <a:latin typeface="+mn-lt"/>
              </a:rPr>
              <a:t>, Věž – nejstarší zmínky</a:t>
            </a:r>
            <a:br>
              <a:rPr lang="cs-CZ" sz="4400" dirty="0">
                <a:latin typeface="+mn-lt"/>
              </a:rPr>
            </a:br>
            <a:r>
              <a:rPr lang="cs-CZ" sz="2800" dirty="0">
                <a:latin typeface="+mn-lt"/>
              </a:rPr>
              <a:t>Příchod Antigona </a:t>
            </a:r>
            <a:r>
              <a:rPr lang="cs-CZ" sz="2800" dirty="0" err="1">
                <a:latin typeface="+mn-lt"/>
              </a:rPr>
              <a:t>Motoftalma</a:t>
            </a:r>
            <a:r>
              <a:rPr lang="cs-CZ" sz="2800" dirty="0">
                <a:latin typeface="+mn-lt"/>
              </a:rPr>
              <a:t> k </a:t>
            </a:r>
            <a:r>
              <a:rPr lang="cs-CZ" sz="2800" dirty="0" err="1">
                <a:latin typeface="+mn-lt"/>
              </a:rPr>
              <a:t>Paraitakéně</a:t>
            </a:r>
            <a:r>
              <a:rPr lang="cs-CZ" sz="2800" dirty="0">
                <a:latin typeface="+mn-lt"/>
              </a:rPr>
              <a:t>, kde se roku 317 př. n. l. střetnul s </a:t>
            </a:r>
            <a:r>
              <a:rPr lang="cs-CZ" sz="2800" dirty="0" err="1">
                <a:latin typeface="+mn-lt"/>
              </a:rPr>
              <a:t>Eumenem</a:t>
            </a:r>
            <a:r>
              <a:rPr lang="cs-CZ" sz="2800" dirty="0">
                <a:latin typeface="+mn-lt"/>
              </a:rPr>
              <a:t> z Kardie.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19" y="1792357"/>
            <a:ext cx="4931606" cy="5588075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„Poté, co postoupili o něco dále, bylo náhle vidno nepřítele, jak projíždí mezi kopci a klesá do údolí. Odlesky slunce se na jejich zlaté zbroji odrážely z výšin, když pochodovali v semknuté formaci. Na hřbetě slonů byly věže a purpurové ozdoby, což bylo typické pro vojsko jdoucí do bitvy.“</a:t>
            </a:r>
          </a:p>
          <a:p>
            <a:pPr algn="l"/>
            <a:r>
              <a:rPr lang="cs-CZ" sz="2800" dirty="0" err="1"/>
              <a:t>Plútarchos</a:t>
            </a:r>
            <a:r>
              <a:rPr lang="cs-CZ" sz="2800" dirty="0"/>
              <a:t>. </a:t>
            </a:r>
            <a:r>
              <a:rPr lang="cs-CZ" sz="2800" i="1" dirty="0" err="1"/>
              <a:t>Eumenés</a:t>
            </a:r>
            <a:r>
              <a:rPr lang="cs-CZ" sz="2800" i="1" dirty="0"/>
              <a:t> 14</a:t>
            </a:r>
            <a:r>
              <a:rPr lang="cs-CZ" sz="2800" dirty="0"/>
              <a:t>.</a:t>
            </a:r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7" name="Obrázek 6" descr="Obsah obrázku Lidská tvář, socha, portrét, Busta&#10;&#10;Popis byl vytvořen automaticky">
            <a:extLst>
              <a:ext uri="{FF2B5EF4-FFF2-40B4-BE49-F238E27FC236}">
                <a16:creationId xmlns:a16="http://schemas.microsoft.com/office/drawing/2014/main" id="{80931251-23E7-9184-9E9C-B69A46562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99" y="1557805"/>
            <a:ext cx="3599186" cy="468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7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48" y="935186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hi-IN" sz="4400" dirty="0">
                <a:latin typeface="+mn-lt"/>
              </a:rPr>
              <a:t>हौदा</a:t>
            </a:r>
            <a:r>
              <a:rPr lang="cs-CZ" sz="4400" dirty="0">
                <a:latin typeface="+mn-lt"/>
              </a:rPr>
              <a:t> – </a:t>
            </a:r>
            <a:r>
              <a:rPr lang="cs-CZ" sz="4400" dirty="0" err="1">
                <a:latin typeface="+mn-lt"/>
              </a:rPr>
              <a:t>Houdah</a:t>
            </a:r>
            <a:r>
              <a:rPr lang="cs-CZ" sz="4400" dirty="0">
                <a:latin typeface="+mn-lt"/>
              </a:rPr>
              <a:t>, Věž – nejstarší zmínky</a:t>
            </a:r>
            <a:br>
              <a:rPr lang="cs-CZ" sz="4400" dirty="0">
                <a:latin typeface="+mn-lt"/>
              </a:rPr>
            </a:br>
            <a:r>
              <a:rPr lang="cs-CZ" sz="2800" dirty="0" err="1">
                <a:latin typeface="+mn-lt"/>
              </a:rPr>
              <a:t>Megasthenův</a:t>
            </a:r>
            <a:r>
              <a:rPr lang="cs-CZ" sz="2800" dirty="0">
                <a:latin typeface="+mn-lt"/>
              </a:rPr>
              <a:t> popis válečných slonů užívaných v </a:t>
            </a:r>
            <a:r>
              <a:rPr lang="cs-CZ" sz="2800" dirty="0" err="1">
                <a:latin typeface="+mn-lt"/>
              </a:rPr>
              <a:t>magadhském</a:t>
            </a:r>
            <a:r>
              <a:rPr lang="cs-CZ" sz="2800" dirty="0">
                <a:latin typeface="+mn-lt"/>
              </a:rPr>
              <a:t> vojsku za vlády </a:t>
            </a:r>
            <a:r>
              <a:rPr lang="cs-CZ" sz="2800" dirty="0" err="1">
                <a:latin typeface="+mn-lt"/>
              </a:rPr>
              <a:t>Čandragupty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Maurjy</a:t>
            </a:r>
            <a:r>
              <a:rPr lang="cs-CZ" sz="2800" dirty="0">
                <a:latin typeface="+mn-lt"/>
              </a:rPr>
              <a:t> na přelomu 4. a 3. století př. n. l.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19" y="1792357"/>
            <a:ext cx="4931606" cy="5588075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„Válečný slon nese tři bojující muže v něčem, čemu by se dalo říkat věž, nebo sedí jen na polštáři na holých zádech. Dva muži střílejí do stran a jeden dozadu. Je zde ještě čtvrtý muž, který nese v ruce hák, jímž zvíře vede podobně jako lodní kapitán řídí kurz za pomoci kormidla.“</a:t>
            </a:r>
          </a:p>
          <a:p>
            <a:pPr algn="l"/>
            <a:r>
              <a:rPr lang="cs-CZ" sz="2800" dirty="0" err="1"/>
              <a:t>Megasthenés</a:t>
            </a:r>
            <a:r>
              <a:rPr lang="cs-CZ" sz="2800" dirty="0"/>
              <a:t>. </a:t>
            </a:r>
            <a:r>
              <a:rPr lang="cs-CZ" sz="2800" i="1" dirty="0" err="1"/>
              <a:t>Indiaka</a:t>
            </a:r>
            <a:r>
              <a:rPr lang="cs-CZ" sz="2800" i="1" dirty="0"/>
              <a:t> 3</a:t>
            </a:r>
            <a:r>
              <a:rPr lang="cs-CZ" sz="2800" dirty="0"/>
              <a:t>,35.</a:t>
            </a:r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6" name="Obrázek 5" descr="Obsah obrázku mapa, text, atlas, Svět&#10;&#10;Popis byl vytvořen automaticky">
            <a:extLst>
              <a:ext uri="{FF2B5EF4-FFF2-40B4-BE49-F238E27FC236}">
                <a16:creationId xmlns:a16="http://schemas.microsoft.com/office/drawing/2014/main" id="{60151257-6228-5156-5E97-71E6DD0A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03" y="1671058"/>
            <a:ext cx="4915425" cy="4504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672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989" y="595630"/>
            <a:ext cx="7318075" cy="661369"/>
          </a:xfrm>
        </p:spPr>
        <p:txBody>
          <a:bodyPr>
            <a:normAutofit fontScale="90000"/>
          </a:bodyPr>
          <a:lstStyle/>
          <a:p>
            <a:r>
              <a:rPr lang="hi-IN" sz="4000" dirty="0">
                <a:latin typeface="+mn-lt"/>
              </a:rPr>
              <a:t>हौदा</a:t>
            </a:r>
            <a:r>
              <a:rPr lang="cs-CZ" sz="4000" dirty="0">
                <a:latin typeface="+mn-lt"/>
              </a:rPr>
              <a:t> – </a:t>
            </a:r>
            <a:r>
              <a:rPr lang="cs-CZ" sz="4000" dirty="0" err="1">
                <a:latin typeface="+mn-lt"/>
              </a:rPr>
              <a:t>Houdah</a:t>
            </a:r>
            <a:r>
              <a:rPr lang="cs-CZ" sz="4000" dirty="0">
                <a:latin typeface="+mn-lt"/>
              </a:rPr>
              <a:t>, Věž – nejstarší zmínky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240" y="1513402"/>
            <a:ext cx="7673930" cy="5175881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Indické písemné prameny občas existenci </a:t>
            </a:r>
            <a:r>
              <a:rPr lang="cs-CZ" dirty="0" err="1"/>
              <a:t>houdahu</a:t>
            </a:r>
            <a:r>
              <a:rPr lang="cs-CZ" dirty="0"/>
              <a:t> nepřímo potvrzují, nicméně datace zmínek je velmi nepřesná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Nejstarší zmínky o </a:t>
            </a:r>
            <a:r>
              <a:rPr lang="cs-CZ" dirty="0" err="1"/>
              <a:t>houdahu</a:t>
            </a:r>
            <a:r>
              <a:rPr lang="cs-CZ" dirty="0"/>
              <a:t> se objevují v konfliktu Antigona </a:t>
            </a:r>
            <a:r>
              <a:rPr lang="cs-CZ" dirty="0" err="1"/>
              <a:t>Monoftalma</a:t>
            </a:r>
            <a:r>
              <a:rPr lang="cs-CZ" dirty="0"/>
              <a:t> a </a:t>
            </a:r>
            <a:r>
              <a:rPr lang="cs-CZ" dirty="0" err="1"/>
              <a:t>Eumena</a:t>
            </a:r>
            <a:r>
              <a:rPr lang="cs-CZ" dirty="0"/>
              <a:t> z Kardie, což vede k domněnkám, že jej Makedonci vynalezli.</a:t>
            </a:r>
          </a:p>
          <a:p>
            <a:pPr algn="l"/>
            <a:r>
              <a:rPr lang="cs-CZ" dirty="0"/>
              <a:t>→Nepravděpodobné – </a:t>
            </a:r>
            <a:r>
              <a:rPr lang="cs-CZ" dirty="0" err="1"/>
              <a:t>Antigonos</a:t>
            </a:r>
            <a:r>
              <a:rPr lang="cs-CZ" dirty="0"/>
              <a:t> získal většinu slonů od </a:t>
            </a:r>
            <a:r>
              <a:rPr lang="cs-CZ" dirty="0" err="1"/>
              <a:t>Perdikky</a:t>
            </a:r>
            <a:r>
              <a:rPr lang="cs-CZ" dirty="0"/>
              <a:t> (od Alexandra Makedonského, </a:t>
            </a:r>
            <a:r>
              <a:rPr lang="cs-CZ" dirty="0" err="1"/>
              <a:t>Pauravy</a:t>
            </a:r>
            <a:r>
              <a:rPr lang="cs-CZ" dirty="0"/>
              <a:t>), </a:t>
            </a:r>
            <a:r>
              <a:rPr lang="cs-CZ" dirty="0" err="1"/>
              <a:t>Eumenés</a:t>
            </a:r>
            <a:r>
              <a:rPr lang="cs-CZ" dirty="0"/>
              <a:t> od </a:t>
            </a:r>
            <a:r>
              <a:rPr lang="cs-CZ" dirty="0" err="1"/>
              <a:t>Eudáma</a:t>
            </a:r>
            <a:r>
              <a:rPr lang="cs-CZ" dirty="0"/>
              <a:t> (od </a:t>
            </a:r>
            <a:r>
              <a:rPr lang="cs-CZ" dirty="0" err="1"/>
              <a:t>Pauravy</a:t>
            </a:r>
            <a:r>
              <a:rPr lang="cs-CZ" dirty="0"/>
              <a:t>). Makedonci užívali služeb indických </a:t>
            </a:r>
            <a:r>
              <a:rPr lang="cs-CZ" dirty="0" err="1"/>
              <a:t>mahútů</a:t>
            </a:r>
            <a:r>
              <a:rPr lang="cs-CZ" dirty="0"/>
              <a:t>, pravděpodobně získali slony i s původní indickou výstrojí, která </a:t>
            </a:r>
            <a:r>
              <a:rPr lang="cs-CZ" dirty="0" err="1"/>
              <a:t>houdahy</a:t>
            </a:r>
            <a:r>
              <a:rPr lang="cs-CZ" dirty="0"/>
              <a:t> zahrnovala.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err="1"/>
              <a:t>Megasthenés</a:t>
            </a:r>
            <a:r>
              <a:rPr lang="cs-CZ" dirty="0"/>
              <a:t> sloužil jako vyslanec </a:t>
            </a:r>
            <a:r>
              <a:rPr lang="cs-CZ" dirty="0" err="1"/>
              <a:t>Seleuka</a:t>
            </a:r>
            <a:r>
              <a:rPr lang="cs-CZ" dirty="0"/>
              <a:t> I. v </a:t>
            </a:r>
            <a:r>
              <a:rPr lang="cs-CZ" dirty="0" err="1"/>
              <a:t>Maurjovské</a:t>
            </a:r>
            <a:r>
              <a:rPr lang="cs-CZ" dirty="0"/>
              <a:t> říši v přibližně stejné době. Jeho zmínka o </a:t>
            </a:r>
            <a:r>
              <a:rPr lang="cs-CZ" dirty="0" err="1"/>
              <a:t>houdazích</a:t>
            </a:r>
            <a:r>
              <a:rPr lang="cs-CZ" dirty="0"/>
              <a:t> v indickém vojsku je velice validní.</a:t>
            </a:r>
          </a:p>
          <a:p>
            <a:pPr algn="l"/>
            <a:r>
              <a:rPr lang="cs-CZ" dirty="0"/>
              <a:t>→Natolik rychlé převzetí </a:t>
            </a:r>
            <a:r>
              <a:rPr lang="cs-CZ" dirty="0" err="1"/>
              <a:t>houdahů</a:t>
            </a:r>
            <a:r>
              <a:rPr lang="cs-CZ" dirty="0"/>
              <a:t> od Makedonců je nepravděpodobné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 err="1"/>
              <a:t>Houdahy</a:t>
            </a:r>
            <a:r>
              <a:rPr lang="cs-CZ" b="1" dirty="0"/>
              <a:t> byly patrně vynalezeny v Indii v 5. století př. n. l. nebo dříve</a:t>
            </a:r>
          </a:p>
        </p:txBody>
      </p:sp>
      <p:pic>
        <p:nvPicPr>
          <p:cNvPr id="5" name="Zástupný obsah 33" descr="Obsah obrázku socha, Klasická socha, pomník, umění&#10;&#10;Popis byl vytvořen automaticky">
            <a:extLst>
              <a:ext uri="{FF2B5EF4-FFF2-40B4-BE49-F238E27FC236}">
                <a16:creationId xmlns:a16="http://schemas.microsoft.com/office/drawing/2014/main" id="{9D378126-6D64-3598-9FD3-3CF0547A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81" y="1385190"/>
            <a:ext cx="2531357" cy="4224572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C06DC68-3A6A-F6BB-3AE7-260E8B60EFCB}"/>
              </a:ext>
            </a:extLst>
          </p:cNvPr>
          <p:cNvGrpSpPr/>
          <p:nvPr/>
        </p:nvGrpSpPr>
        <p:grpSpPr>
          <a:xfrm>
            <a:off x="8012885" y="1406765"/>
            <a:ext cx="4068410" cy="5204422"/>
            <a:chOff x="8012885" y="1406765"/>
            <a:chExt cx="4068410" cy="5204422"/>
          </a:xfrm>
        </p:grpSpPr>
        <p:pic>
          <p:nvPicPr>
            <p:cNvPr id="7" name="Obrázek 6" descr="Obsah obrázku text, diagram, Plán, schématické&#10;&#10;Popis byl vytvořen automaticky">
              <a:extLst>
                <a:ext uri="{FF2B5EF4-FFF2-40B4-BE49-F238E27FC236}">
                  <a16:creationId xmlns:a16="http://schemas.microsoft.com/office/drawing/2014/main" id="{CDC52F50-9E00-489E-6E16-48A44454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885" y="1406765"/>
              <a:ext cx="4068410" cy="41814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1B4BF94-FBDB-D3BB-67C8-537B3B823BF0}"/>
                </a:ext>
              </a:extLst>
            </p:cNvPr>
            <p:cNvSpPr txBox="1"/>
            <p:nvPr/>
          </p:nvSpPr>
          <p:spPr>
            <a:xfrm>
              <a:off x="8012885" y="5687857"/>
              <a:ext cx="40684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Diagram změn ve vlastnictví největších stád válečných slonů na západ od Indie v období raného helénismu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68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189" y="277462"/>
            <a:ext cx="7318075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Nejstarší vojenské užití slonů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211" y="1216293"/>
            <a:ext cx="11343736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Indie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Mezopotámie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Sýrie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Čína </a:t>
            </a:r>
          </a:p>
        </p:txBody>
      </p:sp>
    </p:spTree>
    <p:extLst>
      <p:ext uri="{BB962C8B-B14F-4D97-AF65-F5344CB8AC3E}">
        <p14:creationId xmlns:p14="http://schemas.microsoft.com/office/powerpoint/2010/main" val="21306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48" y="935186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hi-IN" sz="4400" dirty="0">
                <a:latin typeface="+mn-lt"/>
              </a:rPr>
              <a:t>हौदा</a:t>
            </a:r>
            <a:r>
              <a:rPr lang="cs-CZ" sz="4400" dirty="0">
                <a:latin typeface="+mn-lt"/>
              </a:rPr>
              <a:t> – </a:t>
            </a:r>
            <a:r>
              <a:rPr lang="cs-CZ" sz="4400" dirty="0" err="1">
                <a:latin typeface="+mn-lt"/>
              </a:rPr>
              <a:t>Houdah</a:t>
            </a:r>
            <a:r>
              <a:rPr lang="cs-CZ" sz="4400" dirty="0">
                <a:latin typeface="+mn-lt"/>
              </a:rPr>
              <a:t>, Věž </a:t>
            </a:r>
            <a:br>
              <a:rPr lang="cs-CZ" sz="4400" dirty="0">
                <a:latin typeface="+mn-lt"/>
              </a:rPr>
            </a:br>
            <a:r>
              <a:rPr lang="cs-CZ" sz="2200" dirty="0">
                <a:latin typeface="+mn-lt"/>
              </a:rPr>
              <a:t>Proč není zmíněn v souvislosti s tažením Alexandra Velikého?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17" y="1792357"/>
            <a:ext cx="7908251" cy="5588075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/>
              <a:t>Bitva u </a:t>
            </a:r>
            <a:r>
              <a:rPr lang="cs-CZ" sz="2800" b="1" dirty="0" err="1"/>
              <a:t>Gaugamél</a:t>
            </a:r>
            <a:r>
              <a:rPr lang="cs-CZ" sz="2800" b="1" dirty="0"/>
              <a:t> 331 př. n. l. </a:t>
            </a:r>
            <a:r>
              <a:rPr lang="cs-CZ" sz="2800" dirty="0"/>
              <a:t>– žádný popis výstroje</a:t>
            </a:r>
          </a:p>
          <a:p>
            <a:pPr algn="l"/>
            <a:r>
              <a:rPr lang="cs-CZ" sz="2800" i="1" dirty="0"/>
              <a:t>„Před </a:t>
            </a:r>
            <a:r>
              <a:rPr lang="cs-CZ" sz="2800" i="1" dirty="0" err="1"/>
              <a:t>Dáreiovým</a:t>
            </a:r>
            <a:r>
              <a:rPr lang="cs-CZ" sz="2800" i="1" dirty="0"/>
              <a:t> levým křídlem, proti Alexandrovu pravému, byli připraveni skythští jezdci, asi tisíc </a:t>
            </a:r>
            <a:r>
              <a:rPr lang="cs-CZ" sz="2800" i="1" dirty="0" err="1"/>
              <a:t>Baktrů</a:t>
            </a:r>
            <a:r>
              <a:rPr lang="cs-CZ" sz="2800" i="1" dirty="0"/>
              <a:t> a sto </a:t>
            </a:r>
            <a:r>
              <a:rPr lang="cs-CZ" sz="2800" i="1" dirty="0" err="1"/>
              <a:t>srponosných</a:t>
            </a:r>
            <a:r>
              <a:rPr lang="cs-CZ" sz="2800" i="1" dirty="0"/>
              <a:t> vozů. Sloni a asi padesát </a:t>
            </a:r>
            <a:r>
              <a:rPr lang="cs-CZ" sz="2800" i="1" dirty="0" err="1"/>
              <a:t>srponosných</a:t>
            </a:r>
            <a:r>
              <a:rPr lang="cs-CZ" sz="2800" i="1" dirty="0"/>
              <a:t> vozů stáli před </a:t>
            </a:r>
            <a:r>
              <a:rPr lang="cs-CZ" sz="2800" i="1" dirty="0" err="1"/>
              <a:t>Dáreiovou</a:t>
            </a:r>
            <a:r>
              <a:rPr lang="cs-CZ" sz="2800" i="1" dirty="0"/>
              <a:t> královskou jízdní gardou.“</a:t>
            </a:r>
          </a:p>
          <a:p>
            <a:pPr algn="l"/>
            <a:r>
              <a:rPr lang="cs-CZ" sz="2800" dirty="0" err="1"/>
              <a:t>Arriános</a:t>
            </a:r>
            <a:r>
              <a:rPr lang="cs-CZ" sz="2800" dirty="0"/>
              <a:t>. </a:t>
            </a:r>
            <a:r>
              <a:rPr lang="cs-CZ" sz="2800" i="1" dirty="0" err="1"/>
              <a:t>Anabasis</a:t>
            </a:r>
            <a:r>
              <a:rPr lang="cs-CZ" sz="2800" i="1" dirty="0"/>
              <a:t> </a:t>
            </a:r>
            <a:r>
              <a:rPr lang="cs-CZ" sz="2800" i="1" dirty="0" err="1"/>
              <a:t>Alexandri</a:t>
            </a:r>
            <a:r>
              <a:rPr lang="cs-CZ" sz="2800" i="1" dirty="0"/>
              <a:t> </a:t>
            </a:r>
            <a:r>
              <a:rPr lang="cs-CZ" sz="2800" dirty="0"/>
              <a:t>3,9.</a:t>
            </a:r>
          </a:p>
          <a:p>
            <a:pPr algn="l"/>
            <a:r>
              <a:rPr lang="cs-CZ" sz="2800" b="1" dirty="0"/>
              <a:t>Bitva u </a:t>
            </a:r>
            <a:r>
              <a:rPr lang="cs-CZ" sz="2800" b="1" dirty="0" err="1"/>
              <a:t>Hydaspu</a:t>
            </a:r>
            <a:r>
              <a:rPr lang="cs-CZ" sz="2800" b="1" dirty="0"/>
              <a:t> 326 př. n. l. </a:t>
            </a:r>
            <a:r>
              <a:rPr lang="cs-CZ" sz="2800" dirty="0"/>
              <a:t>- žádný popis výstroje</a:t>
            </a:r>
            <a:endParaRPr lang="cs-CZ" sz="2800" b="1" dirty="0"/>
          </a:p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B4F76F4-6F66-28C9-EC9A-55F4F65D66D5}"/>
              </a:ext>
            </a:extLst>
          </p:cNvPr>
          <p:cNvGrpSpPr/>
          <p:nvPr/>
        </p:nvGrpSpPr>
        <p:grpSpPr>
          <a:xfrm>
            <a:off x="5951743" y="1793525"/>
            <a:ext cx="7300421" cy="4333955"/>
            <a:chOff x="-1851730" y="3565065"/>
            <a:chExt cx="7300421" cy="4333955"/>
          </a:xfrm>
        </p:grpSpPr>
        <p:pic>
          <p:nvPicPr>
            <p:cNvPr id="7" name="Obrázek 6" descr="Obsah obrázku měsíc, mince&#10;&#10;Popis byl vytvořen automaticky">
              <a:extLst>
                <a:ext uri="{FF2B5EF4-FFF2-40B4-BE49-F238E27FC236}">
                  <a16:creationId xmlns:a16="http://schemas.microsoft.com/office/drawing/2014/main" id="{C6E20D61-8395-6835-A378-A6C414C18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50" b="14357"/>
            <a:stretch/>
          </p:blipFill>
          <p:spPr>
            <a:xfrm>
              <a:off x="-1851730" y="3565065"/>
              <a:ext cx="7300421" cy="2723831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C227ADF-1E9E-3BC6-4522-FF284E727F04}"/>
                </a:ext>
              </a:extLst>
            </p:cNvPr>
            <p:cNvSpPr txBox="1"/>
            <p:nvPr/>
          </p:nvSpPr>
          <p:spPr>
            <a:xfrm>
              <a:off x="875421" y="6421692"/>
              <a:ext cx="23628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Stříbrná mince z doby krále Alexandra Makedonského upomínající na bitvu u </a:t>
              </a:r>
              <a:r>
                <a:rPr lang="cs-CZ" dirty="0" err="1"/>
                <a:t>Hydaspu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4660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48" y="1056485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Vztah Alexandra Velikého k válečným slonům</a:t>
            </a:r>
            <a:br>
              <a:rPr lang="cs-CZ" sz="4400" dirty="0">
                <a:latin typeface="+mn-lt"/>
              </a:rPr>
            </a:br>
            <a:r>
              <a:rPr lang="cs-CZ" sz="2200" dirty="0">
                <a:latin typeface="+mn-lt"/>
              </a:rPr>
              <a:t>Řeč Alexandra k makedonským vojákům, kteří již nechtějí expandovat hlouběji do Indie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895" y="1644161"/>
            <a:ext cx="7046606" cy="5481294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„Co ve vás vyvolává obavy? Velikost zvířat? Nebo množství mužů? Pokud jde o slony, jak jsme sami zjistili, napadají vlastní linie zuřivěji než naše a našimi sekerami a kopími můžeme oslabit jejich obrovské nohy. Co na tom záleží, jestli jich má </a:t>
            </a:r>
            <a:r>
              <a:rPr lang="cs-CZ" sz="2800" i="1" dirty="0" err="1"/>
              <a:t>Xandrammés</a:t>
            </a:r>
            <a:r>
              <a:rPr lang="cs-CZ" sz="2800" i="1" dirty="0"/>
              <a:t> stejně jako </a:t>
            </a:r>
            <a:r>
              <a:rPr lang="cs-CZ" sz="2800" i="1" dirty="0" err="1"/>
              <a:t>Póros</a:t>
            </a:r>
            <a:r>
              <a:rPr lang="cs-CZ" sz="2800" i="1" dirty="0"/>
              <a:t>, nebo jestli jich má tři tisíce? Však víme, že pokud zraníme jednoho nebo dva, tak se zbytek rozprchne. Pokud je obtížné ovládnout několik, k jakém chaosu musí dojít tam, kde jich je mnoho?“</a:t>
            </a:r>
          </a:p>
          <a:p>
            <a:pPr algn="l"/>
            <a:r>
              <a:rPr lang="cs-CZ" sz="2800" dirty="0" err="1"/>
              <a:t>Curtius</a:t>
            </a:r>
            <a:r>
              <a:rPr lang="cs-CZ" sz="2800" dirty="0"/>
              <a:t> </a:t>
            </a:r>
            <a:r>
              <a:rPr lang="cs-CZ" sz="2800" dirty="0" err="1"/>
              <a:t>Rufus</a:t>
            </a:r>
            <a:r>
              <a:rPr lang="cs-CZ" sz="2800" dirty="0"/>
              <a:t>. </a:t>
            </a:r>
            <a:r>
              <a:rPr lang="cs-CZ" sz="2800" i="1" dirty="0" err="1"/>
              <a:t>Historiae</a:t>
            </a:r>
            <a:r>
              <a:rPr lang="cs-CZ" sz="2800" i="1" dirty="0"/>
              <a:t> </a:t>
            </a:r>
            <a:r>
              <a:rPr lang="cs-CZ" sz="2800" i="1" dirty="0" err="1"/>
              <a:t>Alexandri</a:t>
            </a:r>
            <a:r>
              <a:rPr lang="cs-CZ" sz="2800" i="1" dirty="0"/>
              <a:t> </a:t>
            </a:r>
            <a:r>
              <a:rPr lang="cs-CZ" sz="2800" i="1" dirty="0" err="1"/>
              <a:t>Magni</a:t>
            </a:r>
            <a:r>
              <a:rPr lang="cs-CZ" sz="2800" i="1" dirty="0"/>
              <a:t> </a:t>
            </a:r>
            <a:r>
              <a:rPr lang="cs-CZ" sz="2800" dirty="0"/>
              <a:t>9,2.</a:t>
            </a:r>
          </a:p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9" name="Obrázek 8" descr="Obsah obrázku obraz, kůň, bitva, osoba&#10;&#10;Popis byl vytvořen automaticky">
            <a:extLst>
              <a:ext uri="{FF2B5EF4-FFF2-40B4-BE49-F238E27FC236}">
                <a16:creationId xmlns:a16="http://schemas.microsoft.com/office/drawing/2014/main" id="{677AFDB1-2232-0516-6860-A762D07A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2" y="1469732"/>
            <a:ext cx="4671307" cy="293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56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140" y="908289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Vztah Alexandra Velikého k válečným slonům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571" y="1459522"/>
            <a:ext cx="7046606" cy="548129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2800" i="1" dirty="0"/>
              <a:t>„Nyní přišli vyslanci od </a:t>
            </a:r>
            <a:r>
              <a:rPr lang="cs-CZ" sz="2800" i="1" dirty="0" err="1"/>
              <a:t>Abisara</a:t>
            </a:r>
            <a:r>
              <a:rPr lang="cs-CZ" sz="2800" i="1" dirty="0"/>
              <a:t> a nabídli Alexandrovi jeho kapitulaci a území, kterému vládnul. Ještě před bitvou s Pórem měl </a:t>
            </a:r>
            <a:r>
              <a:rPr lang="cs-CZ" sz="2800" i="1" dirty="0" err="1"/>
              <a:t>Abisarés</a:t>
            </a:r>
            <a:r>
              <a:rPr lang="cs-CZ" sz="2800" i="1" dirty="0"/>
              <a:t> v úmyslu dát se na jeho stranu. Teď ovšem vyslal vlastního bratra spolu s ostatními vyslanci k Alexandrovi, aby mu přinesli bohaté dary a čtyřicet slonů“</a:t>
            </a:r>
          </a:p>
          <a:p>
            <a:pPr algn="l"/>
            <a:r>
              <a:rPr lang="cs-CZ" sz="2800" dirty="0" err="1"/>
              <a:t>Arriános</a:t>
            </a:r>
            <a:r>
              <a:rPr lang="cs-CZ" sz="2800" dirty="0"/>
              <a:t>. </a:t>
            </a:r>
            <a:r>
              <a:rPr lang="cs-CZ" sz="2800" i="1" dirty="0" err="1"/>
              <a:t>Anabasis</a:t>
            </a:r>
            <a:r>
              <a:rPr lang="cs-CZ" sz="2800" i="1" dirty="0"/>
              <a:t> </a:t>
            </a:r>
            <a:r>
              <a:rPr lang="cs-CZ" sz="2800" i="1" dirty="0" err="1"/>
              <a:t>Alexandri</a:t>
            </a:r>
            <a:r>
              <a:rPr lang="cs-CZ" sz="2800" i="1" dirty="0"/>
              <a:t> </a:t>
            </a:r>
            <a:r>
              <a:rPr lang="cs-CZ" sz="2800" dirty="0"/>
              <a:t>5,20.</a:t>
            </a:r>
          </a:p>
          <a:p>
            <a:pPr algn="l"/>
            <a:endParaRPr lang="cs-CZ" sz="2800" dirty="0"/>
          </a:p>
          <a:p>
            <a:pPr algn="l"/>
            <a:r>
              <a:rPr lang="cs-CZ" sz="2800" i="1" dirty="0"/>
              <a:t>„Cesta podél řeky byla tak rychlá, že dorazil k hranicím </a:t>
            </a:r>
            <a:r>
              <a:rPr lang="cs-CZ" sz="2800" i="1" dirty="0" err="1"/>
              <a:t>Musikánova</a:t>
            </a:r>
            <a:r>
              <a:rPr lang="cs-CZ" sz="2800" i="1" dirty="0"/>
              <a:t> území dříve, než </a:t>
            </a:r>
            <a:r>
              <a:rPr lang="cs-CZ" sz="2800" i="1" dirty="0" err="1"/>
              <a:t>Musikános</a:t>
            </a:r>
            <a:r>
              <a:rPr lang="cs-CZ" sz="2800" i="1" dirty="0"/>
              <a:t> zpozoroval, že se Alexandr vydal jeho směrem. Ohromen jeho rychlostí se mu vydal v ústrety a přinesl mu dary mezi Indy nejcennější a všechny své slony.“</a:t>
            </a:r>
          </a:p>
          <a:p>
            <a:pPr algn="l"/>
            <a:r>
              <a:rPr lang="cs-CZ" sz="2800" dirty="0"/>
              <a:t> </a:t>
            </a:r>
            <a:r>
              <a:rPr lang="cs-CZ" sz="2800" dirty="0" err="1"/>
              <a:t>Arriános</a:t>
            </a:r>
            <a:r>
              <a:rPr lang="cs-CZ" sz="2800" dirty="0"/>
              <a:t>. </a:t>
            </a:r>
            <a:r>
              <a:rPr lang="cs-CZ" sz="2800" i="1" dirty="0" err="1"/>
              <a:t>Anabasis</a:t>
            </a:r>
            <a:r>
              <a:rPr lang="cs-CZ" sz="2800" i="1" dirty="0"/>
              <a:t> </a:t>
            </a:r>
            <a:r>
              <a:rPr lang="cs-CZ" sz="2800" i="1" dirty="0" err="1"/>
              <a:t>Alexandri</a:t>
            </a:r>
            <a:r>
              <a:rPr lang="cs-CZ" sz="2800" i="1" dirty="0"/>
              <a:t> </a:t>
            </a:r>
            <a:r>
              <a:rPr lang="cs-CZ" sz="2800" dirty="0"/>
              <a:t>6,15.</a:t>
            </a:r>
          </a:p>
          <a:p>
            <a:pPr algn="l"/>
            <a:endParaRPr lang="cs-CZ" sz="2800" dirty="0"/>
          </a:p>
          <a:p>
            <a:pPr algn="l"/>
            <a:r>
              <a:rPr lang="cs-CZ" sz="2800" i="1" dirty="0"/>
              <a:t>„(…) na druhé straně břehu postupoval </a:t>
            </a:r>
            <a:r>
              <a:rPr lang="cs-CZ" sz="2800" i="1" dirty="0" err="1"/>
              <a:t>Hefaistión</a:t>
            </a:r>
            <a:r>
              <a:rPr lang="cs-CZ" sz="2800" i="1" dirty="0"/>
              <a:t>, který vedl největší a nejsilnější část vojska a slony, kterých bylo nyní něco kolem dvou set.“</a:t>
            </a:r>
          </a:p>
          <a:p>
            <a:pPr algn="l"/>
            <a:r>
              <a:rPr lang="cs-CZ" sz="2800" dirty="0" err="1"/>
              <a:t>Arriános</a:t>
            </a:r>
            <a:r>
              <a:rPr lang="cs-CZ" sz="2800" dirty="0"/>
              <a:t>. </a:t>
            </a:r>
            <a:r>
              <a:rPr lang="cs-CZ" sz="2800" i="1" dirty="0" err="1"/>
              <a:t>Anabasis</a:t>
            </a:r>
            <a:r>
              <a:rPr lang="cs-CZ" sz="2800" i="1" dirty="0"/>
              <a:t> </a:t>
            </a:r>
            <a:r>
              <a:rPr lang="cs-CZ" sz="2800" i="1" dirty="0" err="1"/>
              <a:t>Alexandri</a:t>
            </a:r>
            <a:r>
              <a:rPr lang="cs-CZ" sz="2800" i="1" dirty="0"/>
              <a:t> </a:t>
            </a:r>
            <a:r>
              <a:rPr lang="cs-CZ" sz="2800" dirty="0"/>
              <a:t>6,2.</a:t>
            </a:r>
          </a:p>
          <a:p>
            <a:pPr algn="l"/>
            <a:endParaRPr lang="cs-CZ" sz="2800" dirty="0"/>
          </a:p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8" name="Obrázek 7" descr="Obsah obrázku socha, umění, Artefakt, Busta&#10;&#10;Popis byl vytvořen automaticky">
            <a:extLst>
              <a:ext uri="{FF2B5EF4-FFF2-40B4-BE49-F238E27FC236}">
                <a16:creationId xmlns:a16="http://schemas.microsoft.com/office/drawing/2014/main" id="{2848D8FC-15D3-68BE-BBC4-B1D8664FC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46" y="1195426"/>
            <a:ext cx="3173485" cy="47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084" y="480673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</a:t>
            </a:r>
            <a:br>
              <a:rPr lang="cs-CZ" sz="2200" dirty="0"/>
            </a:br>
            <a:r>
              <a:rPr lang="cs-CZ" sz="2200" dirty="0"/>
              <a:t>Tzv. Sloní bitva mezi </a:t>
            </a:r>
            <a:r>
              <a:rPr lang="cs-CZ" sz="2200" dirty="0" err="1"/>
              <a:t>Antiochem</a:t>
            </a:r>
            <a:r>
              <a:rPr lang="cs-CZ" sz="2200" dirty="0"/>
              <a:t> I. </a:t>
            </a:r>
            <a:r>
              <a:rPr lang="cs-CZ" sz="2200" dirty="0" err="1"/>
              <a:t>Sótérem</a:t>
            </a:r>
            <a:r>
              <a:rPr lang="cs-CZ" sz="2200" dirty="0"/>
              <a:t> a kmeny </a:t>
            </a:r>
            <a:r>
              <a:rPr lang="cs-CZ" sz="2200" dirty="0" err="1"/>
              <a:t>Galatů</a:t>
            </a:r>
            <a:r>
              <a:rPr lang="cs-CZ" sz="2200" dirty="0"/>
              <a:t> v Malé Asii roku 275 př. n. l.</a:t>
            </a: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7" y="1337657"/>
            <a:ext cx="5094879" cy="5481294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000" i="1" dirty="0"/>
              <a:t>„</a:t>
            </a:r>
            <a:r>
              <a:rPr lang="cs-CZ" sz="2000" i="1" dirty="0" err="1"/>
              <a:t>Theodotás</a:t>
            </a:r>
            <a:r>
              <a:rPr lang="cs-CZ" sz="2000" i="1" dirty="0"/>
              <a:t> </a:t>
            </a:r>
            <a:r>
              <a:rPr lang="cs-CZ" sz="2000" i="1" dirty="0" err="1"/>
              <a:t>Antiochovi</a:t>
            </a:r>
            <a:r>
              <a:rPr lang="cs-CZ" sz="2000" i="1" dirty="0"/>
              <a:t> poradil, aby slony prozatím co nejlépe ukryl a nenechal je, aby se prozradili svojí výškou; když byl dán signál k bitvě, nepřátelská jízda zaútočila, v tom se falanga rozestoupila, aby umožnila volný průchod vozům, pak nadešel čas pro slony. Čtyři z nich se měli střetnout s kavalérií na každém křídle a zbývajících osm s eskadrou vozů. „Takto," uzavřel </a:t>
            </a:r>
            <a:r>
              <a:rPr lang="cs-CZ" sz="2000" i="1" dirty="0" err="1"/>
              <a:t>Theodotás</a:t>
            </a:r>
            <a:r>
              <a:rPr lang="cs-CZ" sz="2000" i="1" dirty="0"/>
              <a:t>, „se koně splaší a dojde k tlaku na </a:t>
            </a:r>
            <a:r>
              <a:rPr lang="cs-CZ" sz="2000" i="1" dirty="0" err="1"/>
              <a:t>galatskou</a:t>
            </a:r>
            <a:r>
              <a:rPr lang="cs-CZ" sz="2000" i="1" dirty="0"/>
              <a:t> pěchotu." Jeho očekávání se naplnila. </a:t>
            </a:r>
            <a:r>
              <a:rPr lang="cs-CZ" sz="2000" i="1" dirty="0" err="1"/>
              <a:t>Galatové</a:t>
            </a:r>
            <a:r>
              <a:rPr lang="cs-CZ" sz="2000" i="1" dirty="0"/>
              <a:t> ani jejich koně nikdy neviděli slona a byli tak ohromeni tím zvláštním pohledem, že je dlouho předtím, než se zvířata přiblížila, pouhý zvuk jejich troubení a pohled na jejich blýskavé kly kontrastující s temnými těly zcela zlomil. Než byli v dosahu střely z luku, dali se v naprostém nepořádku na útěk. (…) Vítězství bylo veliké. Všichni </a:t>
            </a:r>
            <a:r>
              <a:rPr lang="cs-CZ" sz="2000" i="1" dirty="0" err="1"/>
              <a:t>Galatové</a:t>
            </a:r>
            <a:r>
              <a:rPr lang="cs-CZ" sz="2000" i="1" dirty="0"/>
              <a:t> byli zabiti nebo zajati, s výjimkou malé skupinky, která uprchla do hor.“</a:t>
            </a:r>
          </a:p>
          <a:p>
            <a:pPr algn="l"/>
            <a:r>
              <a:rPr lang="cs-CZ" sz="2000" dirty="0" err="1"/>
              <a:t>Lúkianos</a:t>
            </a:r>
            <a:r>
              <a:rPr lang="cs-CZ" sz="2000" dirty="0"/>
              <a:t>. </a:t>
            </a:r>
            <a:r>
              <a:rPr lang="cs-CZ" sz="2000" i="1" dirty="0" err="1"/>
              <a:t>Antiochos</a:t>
            </a:r>
            <a:r>
              <a:rPr lang="cs-CZ" sz="2000" i="1" dirty="0"/>
              <a:t> </a:t>
            </a:r>
            <a:r>
              <a:rPr lang="cs-CZ" sz="2000" dirty="0"/>
              <a:t>9 – 11.</a:t>
            </a:r>
          </a:p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A71930DA-A356-C205-1D40-BEFB30C92058}"/>
              </a:ext>
            </a:extLst>
          </p:cNvPr>
          <p:cNvGrpSpPr/>
          <p:nvPr/>
        </p:nvGrpSpPr>
        <p:grpSpPr>
          <a:xfrm>
            <a:off x="5668129" y="1354715"/>
            <a:ext cx="3535680" cy="5022612"/>
            <a:chOff x="7429501" y="1354715"/>
            <a:chExt cx="3535680" cy="5022612"/>
          </a:xfrm>
        </p:grpSpPr>
        <p:pic>
          <p:nvPicPr>
            <p:cNvPr id="6" name="Obrázek 5" descr="Obsah obrázku socha, Artefakt, umění, Řezba&#10;&#10;Popis byl vytvořen automaticky">
              <a:extLst>
                <a:ext uri="{FF2B5EF4-FFF2-40B4-BE49-F238E27FC236}">
                  <a16:creationId xmlns:a16="http://schemas.microsoft.com/office/drawing/2014/main" id="{4AC39006-BD3A-4261-1E73-30B4A1EE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1" y="1354715"/>
              <a:ext cx="3535680" cy="3980688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E50E6E95-715D-E131-1426-DCED291E9017}"/>
                </a:ext>
              </a:extLst>
            </p:cNvPr>
            <p:cNvSpPr txBox="1"/>
            <p:nvPr/>
          </p:nvSpPr>
          <p:spPr>
            <a:xfrm>
              <a:off x="7591245" y="5453997"/>
              <a:ext cx="2812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Terakotová soška z </a:t>
              </a:r>
              <a:r>
                <a:rPr lang="cs-CZ" dirty="0" err="1"/>
                <a:t>Myriny</a:t>
              </a:r>
              <a:r>
                <a:rPr lang="cs-CZ" dirty="0"/>
                <a:t> na </a:t>
              </a:r>
              <a:r>
                <a:rPr lang="cs-CZ" dirty="0" err="1"/>
                <a:t>Lémnu</a:t>
              </a:r>
              <a:r>
                <a:rPr lang="cs-CZ" dirty="0"/>
                <a:t> odkazující na bitvu </a:t>
              </a:r>
              <a:r>
                <a:rPr lang="cs-CZ" dirty="0" err="1"/>
                <a:t>Antiocha</a:t>
              </a:r>
              <a:r>
                <a:rPr lang="cs-CZ" dirty="0"/>
                <a:t> I. a </a:t>
              </a:r>
              <a:r>
                <a:rPr lang="cs-CZ" dirty="0" err="1"/>
                <a:t>Galaty</a:t>
              </a:r>
              <a:endParaRPr lang="cs-CZ" dirty="0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36257AD-020D-153D-C181-2D2AE4E5207A}"/>
              </a:ext>
            </a:extLst>
          </p:cNvPr>
          <p:cNvGrpSpPr/>
          <p:nvPr/>
        </p:nvGrpSpPr>
        <p:grpSpPr>
          <a:xfrm>
            <a:off x="9226722" y="1354715"/>
            <a:ext cx="2985982" cy="4468614"/>
            <a:chOff x="9226722" y="1354715"/>
            <a:chExt cx="2985982" cy="4468614"/>
          </a:xfrm>
        </p:grpSpPr>
        <p:pic>
          <p:nvPicPr>
            <p:cNvPr id="10" name="Obrázek 9" descr="Obsah obrázku Artefakt, Klasická socha, Kamenořezba, umění&#10;&#10;Popis byl vytvořen automaticky">
              <a:extLst>
                <a:ext uri="{FF2B5EF4-FFF2-40B4-BE49-F238E27FC236}">
                  <a16:creationId xmlns:a16="http://schemas.microsoft.com/office/drawing/2014/main" id="{76D9CB16-2C24-93D9-1552-95B13118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722" y="1354715"/>
              <a:ext cx="2985982" cy="3980688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E22A4FDC-0F75-639E-53D4-68034A538E6F}"/>
                </a:ext>
              </a:extLst>
            </p:cNvPr>
            <p:cNvSpPr txBox="1"/>
            <p:nvPr/>
          </p:nvSpPr>
          <p:spPr>
            <a:xfrm>
              <a:off x="9695303" y="5453997"/>
              <a:ext cx="1786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Galatský</a:t>
              </a:r>
              <a:r>
                <a:rPr lang="cs-CZ" dirty="0"/>
                <a:t> válečník</a:t>
              </a:r>
            </a:p>
          </p:txBody>
        </p:sp>
      </p:grpSp>
      <p:sp>
        <p:nvSpPr>
          <p:cNvPr id="13" name="Ovál 12">
            <a:extLst>
              <a:ext uri="{FF2B5EF4-FFF2-40B4-BE49-F238E27FC236}">
                <a16:creationId xmlns:a16="http://schemas.microsoft.com/office/drawing/2014/main" id="{86A90828-E832-063E-EE2D-E958D658DE04}"/>
              </a:ext>
            </a:extLst>
          </p:cNvPr>
          <p:cNvSpPr/>
          <p:nvPr/>
        </p:nvSpPr>
        <p:spPr>
          <a:xfrm>
            <a:off x="7573992" y="4078303"/>
            <a:ext cx="1629817" cy="126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F764BB12-9E3D-9E7B-24A4-6BBB22E9CD50}"/>
              </a:ext>
            </a:extLst>
          </p:cNvPr>
          <p:cNvSpPr/>
          <p:nvPr/>
        </p:nvSpPr>
        <p:spPr>
          <a:xfrm>
            <a:off x="10213676" y="2053087"/>
            <a:ext cx="2021942" cy="22256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4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841" y="842983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 </a:t>
            </a:r>
            <a:br>
              <a:rPr lang="cs-CZ" sz="4400" dirty="0">
                <a:latin typeface="+mn-lt"/>
              </a:rPr>
            </a:br>
            <a:r>
              <a:rPr lang="cs-CZ" sz="4400" dirty="0">
                <a:latin typeface="+mn-lt"/>
              </a:rPr>
              <a:t> </a:t>
            </a:r>
            <a:r>
              <a:rPr lang="cs-CZ" sz="3100" dirty="0">
                <a:latin typeface="+mn-lt"/>
              </a:rPr>
              <a:t>3. století př. n. l.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7" y="1337657"/>
            <a:ext cx="5094879" cy="5481294"/>
          </a:xfrm>
        </p:spPr>
        <p:txBody>
          <a:bodyPr>
            <a:normAutofit/>
          </a:bodyPr>
          <a:lstStyle/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6" name="Obrázek 5" descr="Obsah obrázku socha, Artefakt, umění, Řezba&#10;&#10;Popis byl vytvořen automaticky">
            <a:extLst>
              <a:ext uri="{FF2B5EF4-FFF2-40B4-BE49-F238E27FC236}">
                <a16:creationId xmlns:a16="http://schemas.microsoft.com/office/drawing/2014/main" id="{4AC39006-BD3A-4261-1E73-30B4A1EE9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73" y="1440611"/>
            <a:ext cx="4658528" cy="5244861"/>
          </a:xfrm>
          <a:prstGeom prst="rect">
            <a:avLst/>
          </a:prstGeom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94619206-BE6C-33ED-8863-1A7C56AC0947}"/>
              </a:ext>
            </a:extLst>
          </p:cNvPr>
          <p:cNvGrpSpPr/>
          <p:nvPr/>
        </p:nvGrpSpPr>
        <p:grpSpPr>
          <a:xfrm>
            <a:off x="243261" y="1839942"/>
            <a:ext cx="5667555" cy="3081925"/>
            <a:chOff x="181154" y="1861011"/>
            <a:chExt cx="5667555" cy="3081925"/>
          </a:xfrm>
        </p:grpSpPr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1B49CA3D-299A-7BCE-57C4-F7AABB986707}"/>
                </a:ext>
              </a:extLst>
            </p:cNvPr>
            <p:cNvCxnSpPr>
              <a:cxnSpLocks/>
            </p:cNvCxnSpPr>
            <p:nvPr/>
          </p:nvCxnSpPr>
          <p:spPr>
            <a:xfrm>
              <a:off x="2837009" y="2024608"/>
              <a:ext cx="3011700" cy="2918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61FB7F29-CEC7-67B1-A011-C362AFEE563D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2837009" y="2045677"/>
              <a:ext cx="1251912" cy="2780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7984684-F0BB-9D4D-AD4D-D95C00316DC5}"/>
                </a:ext>
              </a:extLst>
            </p:cNvPr>
            <p:cNvSpPr txBox="1"/>
            <p:nvPr/>
          </p:nvSpPr>
          <p:spPr>
            <a:xfrm>
              <a:off x="181154" y="1861011"/>
              <a:ext cx="265585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/>
                <a:t>Kroužkové chrániče nohou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66970600-2217-936E-626E-9341CCC68FDD}"/>
              </a:ext>
            </a:extLst>
          </p:cNvPr>
          <p:cNvGrpSpPr/>
          <p:nvPr/>
        </p:nvGrpSpPr>
        <p:grpSpPr>
          <a:xfrm>
            <a:off x="6935638" y="1839942"/>
            <a:ext cx="4310274" cy="2089782"/>
            <a:chOff x="6935638" y="1839942"/>
            <a:chExt cx="4310274" cy="2089782"/>
          </a:xfrm>
        </p:grpSpPr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C39169D3-BB31-0F59-15E7-D86E908C4CA2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6935638" y="2024608"/>
              <a:ext cx="2031765" cy="1905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5F17BF39-E3E5-38FA-2F0C-C6D40A8A998A}"/>
                </a:ext>
              </a:extLst>
            </p:cNvPr>
            <p:cNvSpPr txBox="1"/>
            <p:nvPr/>
          </p:nvSpPr>
          <p:spPr>
            <a:xfrm>
              <a:off x="8967403" y="1839942"/>
              <a:ext cx="227850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/>
                <a:t>Obručový chránič krku</a:t>
              </a:r>
            </a:p>
          </p:txBody>
        </p:sp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75D75D3-2770-ECDC-229E-95CD53CFA16A}"/>
              </a:ext>
            </a:extLst>
          </p:cNvPr>
          <p:cNvSpPr txBox="1"/>
          <p:nvPr/>
        </p:nvSpPr>
        <p:spPr>
          <a:xfrm flipH="1">
            <a:off x="265021" y="2306764"/>
            <a:ext cx="28663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- Z kovu nebo tvrzené kůže</a:t>
            </a:r>
          </a:p>
          <a:p>
            <a:endParaRPr lang="cs-CZ" dirty="0"/>
          </a:p>
          <a:p>
            <a:r>
              <a:rPr lang="cs-CZ" dirty="0"/>
              <a:t>- Chrání před zraněním, ale nezamezuje pohybu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91737ED-B33E-1B7C-5F64-35ABF22DB32C}"/>
              </a:ext>
            </a:extLst>
          </p:cNvPr>
          <p:cNvSpPr txBox="1"/>
          <p:nvPr/>
        </p:nvSpPr>
        <p:spPr>
          <a:xfrm>
            <a:off x="8967403" y="2393940"/>
            <a:ext cx="256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Z kovových plátů pospojovaných prstenci</a:t>
            </a:r>
          </a:p>
          <a:p>
            <a:r>
              <a:rPr lang="cs-CZ" dirty="0"/>
              <a:t>- Prstence se odspoda překrývají</a:t>
            </a:r>
          </a:p>
          <a:p>
            <a:r>
              <a:rPr lang="cs-CZ" dirty="0"/>
              <a:t>- Výpad vedený zespoda vždy téměř kolmo narazí na plát a díky překryvu nemůže sjet mezi pláty</a:t>
            </a:r>
          </a:p>
        </p:txBody>
      </p:sp>
    </p:spTree>
    <p:extLst>
      <p:ext uri="{BB962C8B-B14F-4D97-AF65-F5344CB8AC3E}">
        <p14:creationId xmlns:p14="http://schemas.microsoft.com/office/powerpoint/2010/main" val="10998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348" y="1056485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 </a:t>
            </a:r>
            <a:br>
              <a:rPr lang="cs-CZ" sz="4400" dirty="0">
                <a:latin typeface="+mn-lt"/>
              </a:rPr>
            </a:br>
            <a:r>
              <a:rPr lang="cs-CZ" sz="4400" dirty="0">
                <a:latin typeface="+mn-lt"/>
              </a:rPr>
              <a:t> </a:t>
            </a:r>
            <a:r>
              <a:rPr lang="cs-CZ" sz="3100" dirty="0">
                <a:latin typeface="+mn-lt"/>
              </a:rPr>
              <a:t>1. poloviny 2. století př. n. l.</a:t>
            </a:r>
            <a:br>
              <a:rPr lang="cs-CZ" sz="2200" dirty="0"/>
            </a:br>
            <a:r>
              <a:rPr lang="cs-CZ" sz="2200" dirty="0">
                <a:latin typeface="+mn-lt"/>
              </a:rPr>
              <a:t>Střet </a:t>
            </a:r>
            <a:r>
              <a:rPr lang="cs-CZ" sz="2200" dirty="0" err="1">
                <a:latin typeface="+mn-lt"/>
              </a:rPr>
              <a:t>Antiocha</a:t>
            </a:r>
            <a:r>
              <a:rPr lang="cs-CZ" sz="2200" dirty="0">
                <a:latin typeface="+mn-lt"/>
              </a:rPr>
              <a:t> III. Velikého s římskými legiemi u Magnesia roku 190 př. n. l.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829" y="1792357"/>
            <a:ext cx="7046606" cy="5481294"/>
          </a:xfrm>
        </p:spPr>
        <p:txBody>
          <a:bodyPr>
            <a:normAutofit/>
          </a:bodyPr>
          <a:lstStyle/>
          <a:p>
            <a:pPr algn="l"/>
            <a:r>
              <a:rPr lang="cs-CZ" sz="2800" i="1" dirty="0"/>
              <a:t>„(…) To byla hlavní síla královských sil, která vzbuzovala velký strach především svým celkovým vzhledem, ale také kvůli slonům, kteří se tyčili vysoko mezi vojáky. Zvířata byla sama o sobě obrovská a byla ještě nápadnější svými ozdobami, hřebeny a věžemi na zádech. Na každém slonovi byli čtyři ozbrojenci a </a:t>
            </a:r>
            <a:r>
              <a:rPr lang="cs-CZ" sz="2800" i="1" dirty="0" err="1"/>
              <a:t>mahút</a:t>
            </a:r>
            <a:r>
              <a:rPr lang="cs-CZ" sz="2800" i="1" dirty="0"/>
              <a:t>.“</a:t>
            </a:r>
          </a:p>
          <a:p>
            <a:pPr algn="l"/>
            <a:r>
              <a:rPr lang="cs-CZ" sz="2800" dirty="0"/>
              <a:t>Titus Livius. </a:t>
            </a:r>
            <a:r>
              <a:rPr lang="cs-CZ" sz="2800" i="1" dirty="0"/>
              <a:t>Ad </a:t>
            </a:r>
            <a:r>
              <a:rPr lang="cs-CZ" sz="2800" i="1" dirty="0" err="1"/>
              <a:t>Urbe</a:t>
            </a:r>
            <a:r>
              <a:rPr lang="cs-CZ" sz="2800" i="1" dirty="0"/>
              <a:t> </a:t>
            </a:r>
            <a:r>
              <a:rPr lang="cs-CZ" sz="2800" i="1" dirty="0" err="1"/>
              <a:t>condita</a:t>
            </a:r>
            <a:r>
              <a:rPr lang="cs-CZ" sz="2800" i="1" dirty="0"/>
              <a:t> 37</a:t>
            </a:r>
            <a:r>
              <a:rPr lang="cs-CZ" sz="2800" dirty="0"/>
              <a:t>,40.</a:t>
            </a:r>
          </a:p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6" name="Obrázek 5" descr="Obsah obrázku socha, Busta, Lidská tvář, Artefakt&#10;&#10;Popis byl vytvořen automaticky">
            <a:extLst>
              <a:ext uri="{FF2B5EF4-FFF2-40B4-BE49-F238E27FC236}">
                <a16:creationId xmlns:a16="http://schemas.microsoft.com/office/drawing/2014/main" id="{1898A25D-807F-FCBD-D691-06A0FA7C7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89" y="1595522"/>
            <a:ext cx="3025934" cy="49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53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841" y="842983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 </a:t>
            </a:r>
            <a:br>
              <a:rPr lang="cs-CZ" sz="4400" dirty="0">
                <a:latin typeface="+mn-lt"/>
              </a:rPr>
            </a:br>
            <a:r>
              <a:rPr lang="cs-CZ" sz="4400" dirty="0">
                <a:latin typeface="+mn-lt"/>
              </a:rPr>
              <a:t> </a:t>
            </a:r>
            <a:r>
              <a:rPr lang="cs-CZ" sz="3100" dirty="0">
                <a:latin typeface="+mn-lt"/>
              </a:rPr>
              <a:t>1. poloviny 2. století př. n. l.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7" y="1337657"/>
            <a:ext cx="5094879" cy="5481294"/>
          </a:xfrm>
        </p:spPr>
        <p:txBody>
          <a:bodyPr>
            <a:normAutofit/>
          </a:bodyPr>
          <a:lstStyle/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pic>
        <p:nvPicPr>
          <p:cNvPr id="9" name="Obrázek 8" descr="Obsah obrázku skica, kresba, Perokresba, ilustrace&#10;&#10;Popis byl vytvořen automaticky">
            <a:extLst>
              <a:ext uri="{FF2B5EF4-FFF2-40B4-BE49-F238E27FC236}">
                <a16:creationId xmlns:a16="http://schemas.microsoft.com/office/drawing/2014/main" id="{6FD79E75-70C4-FE49-3243-5ECF21380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09" y="1402971"/>
            <a:ext cx="5174116" cy="5327526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848438F4-987D-8F6D-21AE-A2D8A425EEB0}"/>
              </a:ext>
            </a:extLst>
          </p:cNvPr>
          <p:cNvGrpSpPr/>
          <p:nvPr/>
        </p:nvGrpSpPr>
        <p:grpSpPr>
          <a:xfrm>
            <a:off x="386162" y="2308554"/>
            <a:ext cx="4240267" cy="815646"/>
            <a:chOff x="386162" y="2308554"/>
            <a:chExt cx="4240267" cy="815646"/>
          </a:xfrm>
        </p:grpSpPr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EE188C0E-D3D2-B418-7812-70E21AC5DD6F}"/>
                </a:ext>
              </a:extLst>
            </p:cNvPr>
            <p:cNvCxnSpPr>
              <a:cxnSpLocks/>
            </p:cNvCxnSpPr>
            <p:nvPr/>
          </p:nvCxnSpPr>
          <p:spPr>
            <a:xfrm>
              <a:off x="2573226" y="2493220"/>
              <a:ext cx="2053203" cy="6309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CFA348D-A55E-761E-6B30-07EDAE77EEEC}"/>
                </a:ext>
              </a:extLst>
            </p:cNvPr>
            <p:cNvSpPr txBox="1"/>
            <p:nvPr/>
          </p:nvSpPr>
          <p:spPr>
            <a:xfrm>
              <a:off x="386162" y="2308554"/>
              <a:ext cx="21782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/>
                <a:t>Helma s hřebenem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BF6F4F28-43B4-9B0F-35DD-280C62CA473D}"/>
              </a:ext>
            </a:extLst>
          </p:cNvPr>
          <p:cNvGrpSpPr/>
          <p:nvPr/>
        </p:nvGrpSpPr>
        <p:grpSpPr>
          <a:xfrm>
            <a:off x="7604047" y="2439378"/>
            <a:ext cx="4325327" cy="369332"/>
            <a:chOff x="7604047" y="2439378"/>
            <a:chExt cx="4325327" cy="369332"/>
          </a:xfrm>
        </p:grpSpPr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8EFD7D09-4F24-FB94-137D-6CBDE2B20E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4047" y="2645786"/>
              <a:ext cx="14162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A054779-0E78-FC85-B22F-A82AA86B9F14}"/>
                </a:ext>
              </a:extLst>
            </p:cNvPr>
            <p:cNvSpPr txBox="1"/>
            <p:nvPr/>
          </p:nvSpPr>
          <p:spPr>
            <a:xfrm flipH="1">
              <a:off x="9020317" y="2439378"/>
              <a:ext cx="29090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Houdah</a:t>
              </a:r>
              <a:r>
                <a:rPr lang="cs-CZ" dirty="0"/>
                <a:t> pro čtyři ozbrojence</a:t>
              </a:r>
            </a:p>
          </p:txBody>
        </p: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33321E2-B0E8-0435-57A6-900FC9BD12E5}"/>
              </a:ext>
            </a:extLst>
          </p:cNvPr>
          <p:cNvSpPr txBox="1"/>
          <p:nvPr/>
        </p:nvSpPr>
        <p:spPr>
          <a:xfrm>
            <a:off x="262626" y="2792342"/>
            <a:ext cx="3147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Z kovu a peří</a:t>
            </a:r>
          </a:p>
          <a:p>
            <a:endParaRPr lang="cs-CZ" dirty="0"/>
          </a:p>
          <a:p>
            <a:r>
              <a:rPr lang="cs-CZ" dirty="0"/>
              <a:t>- Patrně z indického zvyku zdobit slony peřím</a:t>
            </a:r>
          </a:p>
          <a:p>
            <a:endParaRPr lang="cs-CZ" dirty="0"/>
          </a:p>
          <a:p>
            <a:r>
              <a:rPr lang="cs-CZ" dirty="0"/>
              <a:t>- Psychologickou funkci – slon vypadal mohutněji</a:t>
            </a:r>
          </a:p>
          <a:p>
            <a:endParaRPr lang="cs-CZ" dirty="0"/>
          </a:p>
          <a:p>
            <a:r>
              <a:rPr lang="cs-CZ" dirty="0"/>
              <a:t>- Ochranná funkce – hustý vějíř peří zbrzdil střely mířená na </a:t>
            </a:r>
            <a:r>
              <a:rPr lang="cs-CZ" dirty="0" err="1"/>
              <a:t>mahúta</a:t>
            </a:r>
            <a:r>
              <a:rPr lang="cs-CZ" dirty="0"/>
              <a:t>, který byl jinak velmi zranitelný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DE70E5B-0EC1-DDEE-0932-CAC46FC9A118}"/>
              </a:ext>
            </a:extLst>
          </p:cNvPr>
          <p:cNvSpPr txBox="1"/>
          <p:nvPr/>
        </p:nvSpPr>
        <p:spPr>
          <a:xfrm>
            <a:off x="8630010" y="2930569"/>
            <a:ext cx="3299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Kvůli hmotnosti válečníků musel být odlehčen </a:t>
            </a:r>
            <a:r>
              <a:rPr lang="cs-CZ" dirty="0" err="1"/>
              <a:t>houdah</a:t>
            </a:r>
            <a:endParaRPr lang="cs-CZ" dirty="0"/>
          </a:p>
          <a:p>
            <a:endParaRPr lang="cs-CZ" dirty="0"/>
          </a:p>
          <a:p>
            <a:r>
              <a:rPr lang="cs-CZ" dirty="0"/>
              <a:t>- užívání lehkým materiálů </a:t>
            </a:r>
          </a:p>
          <a:p>
            <a:r>
              <a:rPr lang="cs-CZ" dirty="0"/>
              <a:t>– tvrzené kůže</a:t>
            </a:r>
          </a:p>
          <a:p>
            <a:endParaRPr lang="cs-CZ" dirty="0"/>
          </a:p>
          <a:p>
            <a:r>
              <a:rPr lang="cs-CZ" dirty="0"/>
              <a:t>- Minimalizace zbroje jezdců</a:t>
            </a:r>
          </a:p>
        </p:txBody>
      </p:sp>
    </p:spTree>
    <p:extLst>
      <p:ext uri="{BB962C8B-B14F-4D97-AF65-F5344CB8AC3E}">
        <p14:creationId xmlns:p14="http://schemas.microsoft.com/office/powerpoint/2010/main" val="3026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841" y="842983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 </a:t>
            </a:r>
            <a:br>
              <a:rPr lang="cs-CZ" sz="4400" dirty="0">
                <a:latin typeface="+mn-lt"/>
              </a:rPr>
            </a:br>
            <a:r>
              <a:rPr lang="cs-CZ" sz="3100" dirty="0"/>
              <a:t>2. poloviny 2. století př. n. l.</a:t>
            </a:r>
            <a:br>
              <a:rPr lang="cs-CZ" sz="3600" dirty="0"/>
            </a:b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7" y="1337657"/>
            <a:ext cx="5094879" cy="5481294"/>
          </a:xfrm>
        </p:spPr>
        <p:txBody>
          <a:bodyPr>
            <a:normAutofit/>
          </a:bodyPr>
          <a:lstStyle/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45C96AB4-4F0D-B179-0498-7AB347D5364A}"/>
              </a:ext>
            </a:extLst>
          </p:cNvPr>
          <p:cNvGrpSpPr/>
          <p:nvPr/>
        </p:nvGrpSpPr>
        <p:grpSpPr>
          <a:xfrm>
            <a:off x="1465123" y="1578855"/>
            <a:ext cx="4426719" cy="3799895"/>
            <a:chOff x="2914936" y="1763011"/>
            <a:chExt cx="4014649" cy="3632992"/>
          </a:xfrm>
        </p:grpSpPr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CA55F2E5-E9E1-C2EB-8D60-880E1FB5C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4936" y="1763011"/>
              <a:ext cx="4014649" cy="36329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5395EC8E-F31E-BFD8-8B68-0D051D061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132" y="5053073"/>
              <a:ext cx="373412" cy="342930"/>
            </a:xfrm>
            <a:prstGeom prst="rect">
              <a:avLst/>
            </a:prstGeom>
          </p:spPr>
        </p:pic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31C8D1C2-7663-AACE-1059-F617BBD391F3}"/>
              </a:ext>
            </a:extLst>
          </p:cNvPr>
          <p:cNvGrpSpPr/>
          <p:nvPr/>
        </p:nvGrpSpPr>
        <p:grpSpPr>
          <a:xfrm>
            <a:off x="6004136" y="1579638"/>
            <a:ext cx="4520090" cy="3799111"/>
            <a:chOff x="7004577" y="1747941"/>
            <a:chExt cx="4242161" cy="3648062"/>
          </a:xfrm>
        </p:grpSpPr>
        <p:pic>
          <p:nvPicPr>
            <p:cNvPr id="37" name="Obrázek 36">
              <a:extLst>
                <a:ext uri="{FF2B5EF4-FFF2-40B4-BE49-F238E27FC236}">
                  <a16:creationId xmlns:a16="http://schemas.microsoft.com/office/drawing/2014/main" id="{9FE9D26C-0195-163E-6C83-9ADEE1148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4577" y="1747941"/>
              <a:ext cx="4242161" cy="36480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2" name="Obrázek 41">
              <a:extLst>
                <a:ext uri="{FF2B5EF4-FFF2-40B4-BE49-F238E27FC236}">
                  <a16:creationId xmlns:a16="http://schemas.microsoft.com/office/drawing/2014/main" id="{47E87256-A375-8497-0A38-EF28B7B3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0358" y="4965565"/>
              <a:ext cx="373412" cy="342930"/>
            </a:xfrm>
            <a:prstGeom prst="rect">
              <a:avLst/>
            </a:prstGeom>
          </p:spPr>
        </p:pic>
      </p:grpSp>
      <p:sp>
        <p:nvSpPr>
          <p:cNvPr id="44" name="Ovál 43">
            <a:extLst>
              <a:ext uri="{FF2B5EF4-FFF2-40B4-BE49-F238E27FC236}">
                <a16:creationId xmlns:a16="http://schemas.microsoft.com/office/drawing/2014/main" id="{2896322D-3090-0767-C37B-468C16C0A78E}"/>
              </a:ext>
            </a:extLst>
          </p:cNvPr>
          <p:cNvSpPr/>
          <p:nvPr/>
        </p:nvSpPr>
        <p:spPr>
          <a:xfrm>
            <a:off x="1802921" y="3429000"/>
            <a:ext cx="983411" cy="9963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68D7EBBC-4602-6053-0C92-5C7FE3E2B815}"/>
              </a:ext>
            </a:extLst>
          </p:cNvPr>
          <p:cNvSpPr/>
          <p:nvPr/>
        </p:nvSpPr>
        <p:spPr>
          <a:xfrm>
            <a:off x="6560002" y="3581400"/>
            <a:ext cx="983411" cy="9963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8A879AB3-FA3C-246D-3540-10DFF9899AAC}"/>
              </a:ext>
            </a:extLst>
          </p:cNvPr>
          <p:cNvSpPr/>
          <p:nvPr/>
        </p:nvSpPr>
        <p:spPr>
          <a:xfrm>
            <a:off x="3718604" y="3157268"/>
            <a:ext cx="1856066" cy="1884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23A4E7D6-1F1C-00E2-EBF5-95EFA9C493D9}"/>
              </a:ext>
            </a:extLst>
          </p:cNvPr>
          <p:cNvSpPr/>
          <p:nvPr/>
        </p:nvSpPr>
        <p:spPr>
          <a:xfrm>
            <a:off x="8330860" y="3157267"/>
            <a:ext cx="1856066" cy="1884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1637F7F-F23D-AD20-D75C-4C7B28900D86}"/>
              </a:ext>
            </a:extLst>
          </p:cNvPr>
          <p:cNvSpPr txBox="1"/>
          <p:nvPr/>
        </p:nvSpPr>
        <p:spPr>
          <a:xfrm>
            <a:off x="1756289" y="5560445"/>
            <a:ext cx="876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Socha válečného slona pocházející pravděpodobně z doby vlády </a:t>
            </a:r>
            <a:r>
              <a:rPr lang="cs-CZ" dirty="0" err="1"/>
              <a:t>Démétria</a:t>
            </a:r>
            <a:r>
              <a:rPr lang="cs-CZ" dirty="0"/>
              <a:t> II. </a:t>
            </a:r>
            <a:r>
              <a:rPr lang="cs-CZ" dirty="0" err="1"/>
              <a:t>Níkátóra</a:t>
            </a:r>
            <a:r>
              <a:rPr lang="cs-CZ" dirty="0"/>
              <a:t> (129 – 126 př. n. l.), který vedl tažení proti </a:t>
            </a:r>
            <a:r>
              <a:rPr lang="cs-CZ" dirty="0" err="1"/>
              <a:t>Parthům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pic>
        <p:nvPicPr>
          <p:cNvPr id="5" name="Obrázek 4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1D16E131-EF0F-E319-12CB-F10E3616B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21106"/>
          <a:stretch/>
        </p:blipFill>
        <p:spPr>
          <a:xfrm>
            <a:off x="3410209" y="1559358"/>
            <a:ext cx="4585600" cy="477374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841" y="842983"/>
            <a:ext cx="9362591" cy="735872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latin typeface="+mn-lt"/>
              </a:rPr>
              <a:t>Zbrojní inovace v </a:t>
            </a:r>
            <a:r>
              <a:rPr lang="cs-CZ" sz="4400" dirty="0" err="1">
                <a:latin typeface="+mn-lt"/>
              </a:rPr>
              <a:t>Seleukovské</a:t>
            </a:r>
            <a:r>
              <a:rPr lang="cs-CZ" sz="4400" dirty="0">
                <a:latin typeface="+mn-lt"/>
              </a:rPr>
              <a:t> říši </a:t>
            </a:r>
            <a:br>
              <a:rPr lang="cs-CZ" sz="4400" dirty="0">
                <a:latin typeface="+mn-lt"/>
              </a:rPr>
            </a:br>
            <a:r>
              <a:rPr lang="cs-CZ" sz="4400" dirty="0">
                <a:latin typeface="+mn-lt"/>
              </a:rPr>
              <a:t> </a:t>
            </a:r>
            <a:r>
              <a:rPr lang="cs-CZ" sz="3100" dirty="0">
                <a:latin typeface="+mn-lt"/>
              </a:rPr>
              <a:t>2. poloviny 2. století př. n. l.</a:t>
            </a:r>
            <a:br>
              <a:rPr lang="cs-CZ" sz="2200" dirty="0"/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7" y="1337657"/>
            <a:ext cx="5094879" cy="5481294"/>
          </a:xfrm>
        </p:spPr>
        <p:txBody>
          <a:bodyPr>
            <a:normAutofit/>
          </a:bodyPr>
          <a:lstStyle/>
          <a:p>
            <a:pPr algn="l"/>
            <a:endParaRPr lang="cs-CZ" sz="2800" dirty="0"/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D255A56E-F1E7-58FC-1422-B13DEA59999C}"/>
              </a:ext>
            </a:extLst>
          </p:cNvPr>
          <p:cNvGrpSpPr/>
          <p:nvPr/>
        </p:nvGrpSpPr>
        <p:grpSpPr>
          <a:xfrm>
            <a:off x="367497" y="1794779"/>
            <a:ext cx="4493416" cy="2018809"/>
            <a:chOff x="367497" y="1794779"/>
            <a:chExt cx="4493416" cy="2018809"/>
          </a:xfrm>
        </p:grpSpPr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EE188C0E-D3D2-B418-7812-70E21AC5DD6F}"/>
                </a:ext>
              </a:extLst>
            </p:cNvPr>
            <p:cNvCxnSpPr>
              <a:cxnSpLocks/>
            </p:cNvCxnSpPr>
            <p:nvPr/>
          </p:nvCxnSpPr>
          <p:spPr>
            <a:xfrm>
              <a:off x="2562763" y="2256444"/>
              <a:ext cx="2298150" cy="1557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CFA348D-A55E-761E-6B30-07EDAE77EEEC}"/>
                </a:ext>
              </a:extLst>
            </p:cNvPr>
            <p:cNvSpPr txBox="1"/>
            <p:nvPr/>
          </p:nvSpPr>
          <p:spPr>
            <a:xfrm>
              <a:off x="367497" y="1794779"/>
              <a:ext cx="2178269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/>
                <a:t>Široké kotvicí popruhy pošité kovovými šupinami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BF6F4F28-43B4-9B0F-35DD-280C62CA473D}"/>
              </a:ext>
            </a:extLst>
          </p:cNvPr>
          <p:cNvGrpSpPr/>
          <p:nvPr/>
        </p:nvGrpSpPr>
        <p:grpSpPr>
          <a:xfrm>
            <a:off x="6720260" y="1789621"/>
            <a:ext cx="4599373" cy="2050205"/>
            <a:chOff x="6729626" y="1763383"/>
            <a:chExt cx="4599373" cy="2050205"/>
          </a:xfrm>
        </p:grpSpPr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A054779-0E78-FC85-B22F-A82AA86B9F14}"/>
                </a:ext>
              </a:extLst>
            </p:cNvPr>
            <p:cNvSpPr txBox="1"/>
            <p:nvPr/>
          </p:nvSpPr>
          <p:spPr>
            <a:xfrm flipH="1">
              <a:off x="8419942" y="1763383"/>
              <a:ext cx="29090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/>
                <a:t>Lamelový chránič chobotu</a:t>
              </a:r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8EFD7D09-4F24-FB94-137D-6CBDE2B20EFB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729626" y="1948049"/>
              <a:ext cx="1690316" cy="1865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33321E2-B0E8-0435-57A6-900FC9BD12E5}"/>
              </a:ext>
            </a:extLst>
          </p:cNvPr>
          <p:cNvSpPr txBox="1"/>
          <p:nvPr/>
        </p:nvSpPr>
        <p:spPr>
          <a:xfrm>
            <a:off x="141525" y="3086911"/>
            <a:ext cx="3147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Minimalizují šanci přetnutí popruhů a tím i pádu </a:t>
            </a:r>
            <a:r>
              <a:rPr lang="cs-CZ" dirty="0" err="1"/>
              <a:t>houdahu</a:t>
            </a:r>
            <a:endParaRPr lang="cs-CZ" dirty="0"/>
          </a:p>
          <a:p>
            <a:endParaRPr lang="cs-CZ" dirty="0"/>
          </a:p>
          <a:p>
            <a:r>
              <a:rPr lang="cs-CZ" dirty="0"/>
              <a:t>- Díky své šíři se slonovi nezařezávají do kůže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DE70E5B-0EC1-DDEE-0932-CAC46FC9A118}"/>
              </a:ext>
            </a:extLst>
          </p:cNvPr>
          <p:cNvSpPr txBox="1"/>
          <p:nvPr/>
        </p:nvSpPr>
        <p:spPr>
          <a:xfrm>
            <a:off x="8410576" y="2839895"/>
            <a:ext cx="3299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Chrání chobot – životně důležitý pro slona</a:t>
            </a:r>
          </a:p>
          <a:p>
            <a:endParaRPr lang="cs-CZ" dirty="0"/>
          </a:p>
          <a:p>
            <a:r>
              <a:rPr lang="cs-CZ" dirty="0"/>
              <a:t>- minimálně zamezuje přirozenému pohybu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8D2CCA4-3BF9-95FC-25F4-FE6441D6FC07}"/>
              </a:ext>
            </a:extLst>
          </p:cNvPr>
          <p:cNvCxnSpPr>
            <a:cxnSpLocks/>
          </p:cNvCxnSpPr>
          <p:nvPr/>
        </p:nvCxnSpPr>
        <p:spPr>
          <a:xfrm>
            <a:off x="2545766" y="2256444"/>
            <a:ext cx="1484698" cy="1704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9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37" y="534053"/>
            <a:ext cx="8721306" cy="735872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Sloní </a:t>
            </a:r>
            <a:r>
              <a:rPr lang="cs-CZ" sz="4400" b="1" dirty="0" err="1"/>
              <a:t>stifos</a:t>
            </a:r>
            <a:r>
              <a:rPr lang="cs-CZ" sz="4400" b="1" dirty="0"/>
              <a:t> – podpůrné jednotky</a:t>
            </a:r>
            <a:br>
              <a:rPr lang="cs-CZ" sz="4400" dirty="0">
                <a:latin typeface="+mn-lt"/>
              </a:rPr>
            </a:br>
            <a:endParaRPr lang="cs-CZ" sz="2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23" y="1166465"/>
            <a:ext cx="10968153" cy="5588075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/>
              <a:t>Střet </a:t>
            </a:r>
            <a:r>
              <a:rPr lang="cs-CZ" sz="2800" b="1" dirty="0" err="1"/>
              <a:t>seleukovského</a:t>
            </a:r>
            <a:r>
              <a:rPr lang="cs-CZ" sz="2800" b="1" dirty="0"/>
              <a:t> krále </a:t>
            </a:r>
            <a:r>
              <a:rPr lang="cs-CZ" sz="2800" b="1" dirty="0" err="1"/>
              <a:t>Antiocha</a:t>
            </a:r>
            <a:r>
              <a:rPr lang="cs-CZ" sz="2800" b="1" dirty="0"/>
              <a:t> III. Velikého s římskými legiemi u Thermopyl roku 191 př. n. l.</a:t>
            </a:r>
            <a:endParaRPr lang="cs-CZ" sz="2800" i="1" dirty="0"/>
          </a:p>
          <a:p>
            <a:pPr algn="l"/>
            <a:r>
              <a:rPr lang="cs-CZ" sz="2800" i="1" dirty="0"/>
              <a:t>„Král rozkázal, aby v čele falangy bojovali lehkooděnci a </a:t>
            </a:r>
            <a:r>
              <a:rPr lang="cs-CZ" sz="2800" i="1" dirty="0" err="1"/>
              <a:t>peltasté</a:t>
            </a:r>
            <a:r>
              <a:rPr lang="cs-CZ" sz="2800" i="1" dirty="0"/>
              <a:t>, falangu samu postavil před tábor, na pravé straně umístil na úpatí hory </a:t>
            </a:r>
            <a:r>
              <a:rPr lang="cs-CZ" sz="2800" i="1" dirty="0" err="1"/>
              <a:t>prakovníky</a:t>
            </a:r>
            <a:r>
              <a:rPr lang="cs-CZ" sz="2800" i="1" dirty="0"/>
              <a:t> a lukostřelce, na levé u moře slony a oddíl, který vždy s nimi bojoval.“</a:t>
            </a:r>
          </a:p>
          <a:p>
            <a:pPr algn="l"/>
            <a:r>
              <a:rPr lang="cs-CZ" sz="2800" dirty="0" err="1"/>
              <a:t>Appiános</a:t>
            </a:r>
            <a:r>
              <a:rPr lang="cs-CZ" sz="2800" i="1" dirty="0"/>
              <a:t>. </a:t>
            </a:r>
            <a:r>
              <a:rPr lang="cs-CZ" sz="2800" i="1" dirty="0" err="1"/>
              <a:t>Syria</a:t>
            </a:r>
            <a:r>
              <a:rPr lang="cs-CZ" sz="2800" i="1" dirty="0"/>
              <a:t> 18.</a:t>
            </a:r>
          </a:p>
          <a:p>
            <a:pPr algn="l"/>
            <a:r>
              <a:rPr lang="cs-CZ" sz="2800" b="1" dirty="0"/>
              <a:t>Střet </a:t>
            </a:r>
            <a:r>
              <a:rPr lang="cs-CZ" sz="2800" b="1" dirty="0" err="1"/>
              <a:t>seleukovského</a:t>
            </a:r>
            <a:r>
              <a:rPr lang="cs-CZ" sz="2800" b="1" dirty="0"/>
              <a:t> krále </a:t>
            </a:r>
            <a:r>
              <a:rPr lang="cs-CZ" sz="2800" b="1" dirty="0" err="1"/>
              <a:t>Antiocha</a:t>
            </a:r>
            <a:r>
              <a:rPr lang="cs-CZ" sz="2800" b="1" dirty="0"/>
              <a:t> IV. </a:t>
            </a:r>
            <a:r>
              <a:rPr lang="cs-CZ" sz="2800" b="1" dirty="0" err="1"/>
              <a:t>Epifana</a:t>
            </a:r>
            <a:r>
              <a:rPr lang="cs-CZ" sz="2800" b="1" dirty="0"/>
              <a:t> s Židy u </a:t>
            </a:r>
            <a:r>
              <a:rPr lang="cs-CZ" sz="2800" b="1" dirty="0" err="1"/>
              <a:t>Bét</a:t>
            </a:r>
            <a:r>
              <a:rPr lang="cs-CZ" sz="2800" b="1" dirty="0"/>
              <a:t> </a:t>
            </a:r>
            <a:r>
              <a:rPr lang="cs-CZ" sz="2800" b="1" dirty="0" err="1"/>
              <a:t>Zacharia</a:t>
            </a:r>
            <a:r>
              <a:rPr lang="cs-CZ" sz="2800" b="1" dirty="0"/>
              <a:t> roku 162 př. n. l.</a:t>
            </a:r>
            <a:endParaRPr lang="cs-CZ" sz="2800" b="1" i="1" dirty="0"/>
          </a:p>
          <a:p>
            <a:pPr algn="l"/>
            <a:r>
              <a:rPr lang="cs-CZ" sz="2800" i="1" dirty="0"/>
              <a:t>„Zvířata byla rozdělena podél falang, ke každému slonovi byla přidělena tisícovka mužů ve zbroji s bronzovými přilbami na hlavách a pět set vybraných jezdců.“</a:t>
            </a:r>
          </a:p>
          <a:p>
            <a:pPr algn="l"/>
            <a:r>
              <a:rPr lang="cs-CZ" sz="2800" i="1" dirty="0"/>
              <a:t>1 kniha Makabejská </a:t>
            </a:r>
            <a:r>
              <a:rPr lang="cs-CZ" sz="2800" dirty="0"/>
              <a:t>6,37.</a:t>
            </a:r>
          </a:p>
          <a:p>
            <a:pPr algn="l"/>
            <a:endParaRPr lang="cs-CZ" sz="2800" i="1" dirty="0"/>
          </a:p>
          <a:p>
            <a:pPr algn="l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3893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189" y="277462"/>
            <a:ext cx="7318075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Nejstarší vojenské užití slonů - Indie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211" y="1216293"/>
            <a:ext cx="5569789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err="1"/>
              <a:t>Harappská</a:t>
            </a:r>
            <a:r>
              <a:rPr lang="cs-CZ" dirty="0"/>
              <a:t> kultura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polovina 3. tisícileté př. n. l. – počátek 2. tisíciletí  př. n. 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Nálezy kostí v okolí lidských obydlí, pečetí se sloním motivem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 descr="Obsah obrázku kůň, Sbírka, peníze, měna&#10;&#10;Popis byl vytvořen automaticky">
            <a:extLst>
              <a:ext uri="{FF2B5EF4-FFF2-40B4-BE49-F238E27FC236}">
                <a16:creationId xmlns:a16="http://schemas.microsoft.com/office/drawing/2014/main" id="{9DDB624F-AA1C-3F38-9A12-37F9036B8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5" y="3262744"/>
            <a:ext cx="3261659" cy="3129430"/>
          </a:xfrm>
          <a:prstGeom prst="rect">
            <a:avLst/>
          </a:prstGeom>
        </p:spPr>
      </p:pic>
      <p:pic>
        <p:nvPicPr>
          <p:cNvPr id="8" name="Obrázek 7" descr="Obsah obrázku socha, Artefakt, savec&#10;&#10;Popis byl vytvořen automaticky">
            <a:extLst>
              <a:ext uri="{FF2B5EF4-FFF2-40B4-BE49-F238E27FC236}">
                <a16:creationId xmlns:a16="http://schemas.microsoft.com/office/drawing/2014/main" id="{ADC36861-A970-3F80-8C1C-FC105A881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4390" r="27173" b="4390"/>
          <a:stretch/>
        </p:blipFill>
        <p:spPr>
          <a:xfrm>
            <a:off x="6096001" y="1346321"/>
            <a:ext cx="5271060" cy="53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Nejstarší vojenské užití slonů - Mezopotámie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210" y="1731130"/>
            <a:ext cx="7246189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Okolí města 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konec 3. tisíciletí př. n. l. – počátek 2. tisíciletí  př. n. l.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Nález hliněné desky s vyobrazením slona s jezdcem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80CA84-E263-0274-EEA2-C065787B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941996"/>
            <a:ext cx="3386793" cy="2868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36982C9-5318-805E-BEF2-66B953EBA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168" y="3429000"/>
            <a:ext cx="3414623" cy="3278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1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Nejstarší vojenské užití slonů - Sýrie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93" y="1372562"/>
            <a:ext cx="7246189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Nález v okolí egyptských Théb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polovina 2. tisíciletí př. n. 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Nález fresky v hrobce vezíra </a:t>
            </a:r>
            <a:r>
              <a:rPr lang="cs-CZ" dirty="0" err="1"/>
              <a:t>Rechmireho</a:t>
            </a:r>
            <a:r>
              <a:rPr lang="cs-CZ" dirty="0"/>
              <a:t> zobrazující tribut ze Sýrie zahrnující medvěda a slona.</a:t>
            </a:r>
          </a:p>
        </p:txBody>
      </p:sp>
      <p:pic>
        <p:nvPicPr>
          <p:cNvPr id="6" name="Obrázek 5" descr="Obsah obrázku obraz, savec, kresba, umění&#10;&#10;Popis byl vytvořen automaticky">
            <a:extLst>
              <a:ext uri="{FF2B5EF4-FFF2-40B4-BE49-F238E27FC236}">
                <a16:creationId xmlns:a16="http://schemas.microsoft.com/office/drawing/2014/main" id="{CDA13DDD-0718-A61B-D285-8DC4306C3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63" y="1372562"/>
            <a:ext cx="4652327" cy="41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Nejstarší vojenské užití slonů - Čína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93" y="1372562"/>
            <a:ext cx="7246189" cy="51758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dynastie </a:t>
            </a:r>
            <a:r>
              <a:rPr lang="cs-CZ" dirty="0" err="1"/>
              <a:t>Šang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2. tisíciletí př. n. 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Nález bronzové obětní nádoby v podobě slona.</a:t>
            </a:r>
          </a:p>
        </p:txBody>
      </p:sp>
      <p:pic>
        <p:nvPicPr>
          <p:cNvPr id="7" name="Obrázek 6" descr="Obsah obrázku socha, Postavička zvířete, Sloni a mamuti, Slon indický&#10;&#10;Popis byl vytvořen automaticky">
            <a:extLst>
              <a:ext uri="{FF2B5EF4-FFF2-40B4-BE49-F238E27FC236}">
                <a16:creationId xmlns:a16="http://schemas.microsoft.com/office/drawing/2014/main" id="{D2398074-8A6A-E993-862D-8F8105ED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49" y="1214437"/>
            <a:ext cx="4762500" cy="4429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0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Základní výstroj válečného slona v Indii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93" y="1372562"/>
            <a:ext cx="4203117" cy="5175881"/>
          </a:xfrm>
        </p:spPr>
        <p:txBody>
          <a:bodyPr/>
          <a:lstStyle/>
          <a:p>
            <a:pPr algn="l"/>
            <a:r>
              <a:rPr lang="cs-CZ" i="1" dirty="0"/>
              <a:t>„Bije všechno před sebou nadpozemskou střelbou,  </a:t>
            </a:r>
            <a:r>
              <a:rPr lang="cs-CZ" i="1" dirty="0" err="1"/>
              <a:t>Abhimanyu</a:t>
            </a:r>
            <a:r>
              <a:rPr lang="cs-CZ" i="1" dirty="0"/>
              <a:t> trýzní sloní válečníky a slony, rozsekávaje jejich standardy, háky, prapory, toulce, pláště, popruhy a nákrčníky, přikrývky, zvony, choboty, láme jejich kly, taktéž ničí pěšce, kteří slony chrání.“</a:t>
            </a:r>
          </a:p>
          <a:p>
            <a:pPr algn="l"/>
            <a:r>
              <a:rPr lang="cs-CZ" dirty="0" err="1"/>
              <a:t>Vjása</a:t>
            </a:r>
            <a:r>
              <a:rPr lang="cs-CZ" i="1" dirty="0"/>
              <a:t>. Mahábhárata</a:t>
            </a:r>
            <a:r>
              <a:rPr lang="cs-CZ" dirty="0"/>
              <a:t> 7,34:83.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pic>
        <p:nvPicPr>
          <p:cNvPr id="6" name="Obrázek 5" descr="Obsah obrázku obraz, kresba, slon, oblečení&#10;&#10;Popis byl vytvořen automaticky">
            <a:extLst>
              <a:ext uri="{FF2B5EF4-FFF2-40B4-BE49-F238E27FC236}">
                <a16:creationId xmlns:a16="http://schemas.microsoft.com/office/drawing/2014/main" id="{724F04D2-7D45-F280-1682-E8EE47D58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4" t="4514" r="13224" b="49847"/>
          <a:stretch/>
        </p:blipFill>
        <p:spPr>
          <a:xfrm>
            <a:off x="4582679" y="1100329"/>
            <a:ext cx="7389728" cy="5565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90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" y="51177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Základní výstroj válečného slona v Indii</a:t>
            </a:r>
            <a:br>
              <a:rPr lang="cs-CZ" sz="3600" dirty="0"/>
            </a:br>
            <a:r>
              <a:rPr lang="cs-CZ" sz="2200" dirty="0"/>
              <a:t>-cca 2000 př. n. l – 600 př. n. 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93" y="1372562"/>
            <a:ext cx="4203117" cy="5175881"/>
          </a:xfrm>
        </p:spPr>
        <p:txBody>
          <a:bodyPr/>
          <a:lstStyle/>
          <a:p>
            <a:pPr algn="l"/>
            <a:endParaRPr lang="cs-CZ" dirty="0"/>
          </a:p>
          <a:p>
            <a:pPr algn="l"/>
            <a:endParaRPr lang="cs-CZ" dirty="0"/>
          </a:p>
        </p:txBody>
      </p:sp>
      <p:pic>
        <p:nvPicPr>
          <p:cNvPr id="7" name="Obrázek 6" descr="Obsah obrázku skica, Perokresba, kresba, umění&#10;&#10;Popis byl vytvořen automaticky">
            <a:extLst>
              <a:ext uri="{FF2B5EF4-FFF2-40B4-BE49-F238E27FC236}">
                <a16:creationId xmlns:a16="http://schemas.microsoft.com/office/drawing/2014/main" id="{BB78D39C-83E2-7AC9-6C5C-8E4630EB9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941996"/>
            <a:ext cx="4851532" cy="5864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5AA883-F0EB-80B5-FDB1-D42A2994571F}"/>
              </a:ext>
            </a:extLst>
          </p:cNvPr>
          <p:cNvSpPr txBox="1"/>
          <p:nvPr/>
        </p:nvSpPr>
        <p:spPr>
          <a:xfrm>
            <a:off x="1534877" y="1372133"/>
            <a:ext cx="144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8C61B6B-2EDA-2747-D9F3-DDA4B71D986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802078" y="958902"/>
            <a:ext cx="2149517" cy="1653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9A5E71-0055-2159-07B9-E9A03B3F012B}"/>
              </a:ext>
            </a:extLst>
          </p:cNvPr>
          <p:cNvSpPr txBox="1"/>
          <p:nvPr/>
        </p:nvSpPr>
        <p:spPr>
          <a:xfrm>
            <a:off x="432143" y="774236"/>
            <a:ext cx="23699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/>
              <a:t>Mahút</a:t>
            </a:r>
            <a:r>
              <a:rPr lang="cs-CZ" dirty="0"/>
              <a:t> – </a:t>
            </a:r>
            <a:r>
              <a:rPr lang="cs-CZ" i="1" dirty="0" err="1"/>
              <a:t>Ankúšadhara</a:t>
            </a:r>
            <a:endParaRPr lang="cs-CZ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3F2F142-CCF4-1BEA-AEFA-18FD3E9CFF19}"/>
              </a:ext>
            </a:extLst>
          </p:cNvPr>
          <p:cNvSpPr txBox="1"/>
          <p:nvPr/>
        </p:nvSpPr>
        <p:spPr>
          <a:xfrm>
            <a:off x="432143" y="1361959"/>
            <a:ext cx="1730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-Nejdůležitější z jezdců – řídí slona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CD513AF-11BD-ABEF-F55B-D1DD78AA123C}"/>
              </a:ext>
            </a:extLst>
          </p:cNvPr>
          <p:cNvCxnSpPr>
            <a:cxnSpLocks/>
          </p:cNvCxnSpPr>
          <p:nvPr/>
        </p:nvCxnSpPr>
        <p:spPr>
          <a:xfrm>
            <a:off x="2067792" y="2420756"/>
            <a:ext cx="3001348" cy="573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D21D680-C009-71A1-C067-B8FDCEB5CFDF}"/>
              </a:ext>
            </a:extLst>
          </p:cNvPr>
          <p:cNvSpPr txBox="1"/>
          <p:nvPr/>
        </p:nvSpPr>
        <p:spPr>
          <a:xfrm>
            <a:off x="403428" y="2227949"/>
            <a:ext cx="16643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Hák - </a:t>
            </a:r>
            <a:r>
              <a:rPr lang="cs-CZ" i="1" dirty="0" err="1"/>
              <a:t>Ankúš</a:t>
            </a:r>
            <a:endParaRPr lang="cs-CZ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5AD5241-C84B-E9E1-3697-0E773209B016}"/>
              </a:ext>
            </a:extLst>
          </p:cNvPr>
          <p:cNvSpPr txBox="1"/>
          <p:nvPr/>
        </p:nvSpPr>
        <p:spPr>
          <a:xfrm>
            <a:off x="243231" y="2598453"/>
            <a:ext cx="2599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-Nástroj </a:t>
            </a:r>
            <a:r>
              <a:rPr lang="cs-CZ" dirty="0" err="1"/>
              <a:t>mahúta</a:t>
            </a:r>
            <a:r>
              <a:rPr lang="cs-CZ" dirty="0"/>
              <a:t> sloužící k ovládání slona. </a:t>
            </a:r>
          </a:p>
          <a:p>
            <a:r>
              <a:rPr lang="cs-CZ" dirty="0"/>
              <a:t>-Symbol prestiže </a:t>
            </a:r>
            <a:r>
              <a:rPr lang="cs-CZ" dirty="0" err="1"/>
              <a:t>mahúta</a:t>
            </a:r>
            <a:r>
              <a:rPr lang="cs-CZ" dirty="0"/>
              <a:t> – ctěného válečníka</a:t>
            </a: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2CB543B3-EFA9-C436-F7D3-8948A6780138}"/>
              </a:ext>
            </a:extLst>
          </p:cNvPr>
          <p:cNvCxnSpPr>
            <a:cxnSpLocks/>
          </p:cNvCxnSpPr>
          <p:nvPr/>
        </p:nvCxnSpPr>
        <p:spPr>
          <a:xfrm flipH="1">
            <a:off x="6885992" y="1753609"/>
            <a:ext cx="2165861" cy="2004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6EC9458-92EA-BCC0-3B34-9758D1428190}"/>
              </a:ext>
            </a:extLst>
          </p:cNvPr>
          <p:cNvSpPr txBox="1"/>
          <p:nvPr/>
        </p:nvSpPr>
        <p:spPr>
          <a:xfrm flipH="1">
            <a:off x="9045651" y="1550724"/>
            <a:ext cx="1611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i="1" dirty="0" err="1"/>
              <a:t>Paristara</a:t>
            </a:r>
            <a:endParaRPr lang="cs-CZ" i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5DF86B6-2E01-E329-3598-AAACBAB5922F}"/>
              </a:ext>
            </a:extLst>
          </p:cNvPr>
          <p:cNvSpPr txBox="1"/>
          <p:nvPr/>
        </p:nvSpPr>
        <p:spPr>
          <a:xfrm>
            <a:off x="8953785" y="1920056"/>
            <a:ext cx="289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-Primitivní sedlo – měkký polštář umožňující jízdu na slonovi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4E739C62-DB33-ABFB-BFD4-9AAFF3F3EF72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7072604" y="3151810"/>
            <a:ext cx="1933985" cy="1223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7E757A2-B9EE-B691-0797-43554F963446}"/>
              </a:ext>
            </a:extLst>
          </p:cNvPr>
          <p:cNvSpPr txBox="1"/>
          <p:nvPr/>
        </p:nvSpPr>
        <p:spPr>
          <a:xfrm>
            <a:off x="9006589" y="2967144"/>
            <a:ext cx="1539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i="1" dirty="0" err="1"/>
              <a:t>Hatthatthara</a:t>
            </a:r>
            <a:endParaRPr lang="cs-CZ" i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A3D3800-A102-FB74-6145-12D374C79A14}"/>
              </a:ext>
            </a:extLst>
          </p:cNvPr>
          <p:cNvSpPr txBox="1"/>
          <p:nvPr/>
        </p:nvSpPr>
        <p:spPr>
          <a:xfrm>
            <a:off x="8899946" y="3359188"/>
            <a:ext cx="3132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-Koberec chránící tělo slona před slunečním svitem a nepřímými zásahy </a:t>
            </a:r>
          </a:p>
        </p:txBody>
      </p: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7837F29A-DC81-360C-1327-DF1B6355DDA4}"/>
              </a:ext>
            </a:extLst>
          </p:cNvPr>
          <p:cNvCxnSpPr>
            <a:cxnSpLocks/>
          </p:cNvCxnSpPr>
          <p:nvPr/>
        </p:nvCxnSpPr>
        <p:spPr>
          <a:xfrm>
            <a:off x="1060175" y="3915115"/>
            <a:ext cx="4008965" cy="1030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63FD0588-ABD9-EA01-C846-86F5ECE2BF34}"/>
              </a:ext>
            </a:extLst>
          </p:cNvPr>
          <p:cNvCxnSpPr>
            <a:cxnSpLocks/>
          </p:cNvCxnSpPr>
          <p:nvPr/>
        </p:nvCxnSpPr>
        <p:spPr>
          <a:xfrm>
            <a:off x="1060175" y="3926807"/>
            <a:ext cx="4744512" cy="144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5DFD80A-AFA4-40E4-51DC-0B621B823D3D}"/>
              </a:ext>
            </a:extLst>
          </p:cNvPr>
          <p:cNvSpPr txBox="1"/>
          <p:nvPr/>
        </p:nvSpPr>
        <p:spPr>
          <a:xfrm>
            <a:off x="327539" y="3758104"/>
            <a:ext cx="7326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Zvony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0E31FE8E-B1A9-75F7-4E36-DED96B4D906C}"/>
              </a:ext>
            </a:extLst>
          </p:cNvPr>
          <p:cNvSpPr txBox="1"/>
          <p:nvPr/>
        </p:nvSpPr>
        <p:spPr>
          <a:xfrm>
            <a:off x="69239" y="4417816"/>
            <a:ext cx="3249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-Zvuk, který vydávají, umožňuje </a:t>
            </a:r>
            <a:r>
              <a:rPr lang="cs-CZ" dirty="0" err="1"/>
              <a:t>mahútovi</a:t>
            </a:r>
            <a:r>
              <a:rPr lang="cs-CZ" dirty="0"/>
              <a:t> nalézt slona i v hustém lesním porostu, když se vzdálí při pastvě</a:t>
            </a:r>
          </a:p>
          <a:p>
            <a:r>
              <a:rPr lang="cs-CZ" dirty="0"/>
              <a:t>-Sekundárně měly zvony psychologický efekt – jejich zvuk vyvolával strach z příchozích válečných slonů</a:t>
            </a:r>
          </a:p>
        </p:txBody>
      </p: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B57339A6-90E8-1D7F-DD05-241EA048EC66}"/>
              </a:ext>
            </a:extLst>
          </p:cNvPr>
          <p:cNvCxnSpPr>
            <a:cxnSpLocks/>
          </p:cNvCxnSpPr>
          <p:nvPr/>
        </p:nvCxnSpPr>
        <p:spPr>
          <a:xfrm flipH="1">
            <a:off x="6682668" y="4711959"/>
            <a:ext cx="2099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B57FD351-9DC2-751C-22F5-EEA79080A9B9}"/>
              </a:ext>
            </a:extLst>
          </p:cNvPr>
          <p:cNvSpPr txBox="1"/>
          <p:nvPr/>
        </p:nvSpPr>
        <p:spPr>
          <a:xfrm>
            <a:off x="8782056" y="4521423"/>
            <a:ext cx="16215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Kotvicí popruh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D364458A-B405-A1A5-644B-16F2D450465D}"/>
              </a:ext>
            </a:extLst>
          </p:cNvPr>
          <p:cNvSpPr txBox="1"/>
          <p:nvPr/>
        </p:nvSpPr>
        <p:spPr>
          <a:xfrm>
            <a:off x="9937102" y="5645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8ABDECAF-B29C-9C75-5DDF-A4D2E35661F7}"/>
              </a:ext>
            </a:extLst>
          </p:cNvPr>
          <p:cNvSpPr txBox="1"/>
          <p:nvPr/>
        </p:nvSpPr>
        <p:spPr>
          <a:xfrm>
            <a:off x="8606957" y="4911826"/>
            <a:ext cx="359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-Drží</a:t>
            </a:r>
            <a:r>
              <a:rPr lang="cs-CZ" i="1" dirty="0"/>
              <a:t> </a:t>
            </a:r>
            <a:r>
              <a:rPr lang="cs-CZ" i="1" dirty="0" err="1"/>
              <a:t>paristu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hatthattharu</a:t>
            </a:r>
            <a:r>
              <a:rPr lang="cs-CZ" dirty="0"/>
              <a:t> na místě</a:t>
            </a:r>
          </a:p>
        </p:txBody>
      </p:sp>
    </p:spTree>
    <p:extLst>
      <p:ext uri="{BB962C8B-B14F-4D97-AF65-F5344CB8AC3E}">
        <p14:creationId xmlns:p14="http://schemas.microsoft.com/office/powerpoint/2010/main" val="17160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9" grpId="0" animBg="1"/>
      <p:bldP spid="21" grpId="0"/>
      <p:bldP spid="25" grpId="0" animBg="1"/>
      <p:bldP spid="26" grpId="0"/>
      <p:bldP spid="30" grpId="0" animBg="1"/>
      <p:bldP spid="31" grpId="0"/>
      <p:bldP spid="50" grpId="0" animBg="1"/>
      <p:bldP spid="56" grpId="0"/>
      <p:bldP spid="66" grpId="0" animBg="1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, umění, muzeum&#10;&#10;Popis byl vytvořen automaticky">
            <a:extLst>
              <a:ext uri="{FF2B5EF4-FFF2-40B4-BE49-F238E27FC236}">
                <a16:creationId xmlns:a16="http://schemas.microsoft.com/office/drawing/2014/main" id="{478694B1-0FEB-61E3-9983-BDA1B608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10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BA848C-C267-0CB6-03E0-EA622AB27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5" y="280627"/>
            <a:ext cx="8721306" cy="661369"/>
          </a:xfrm>
        </p:spPr>
        <p:txBody>
          <a:bodyPr>
            <a:normAutofit/>
          </a:bodyPr>
          <a:lstStyle/>
          <a:p>
            <a:r>
              <a:rPr lang="cs-CZ" sz="3600" b="1" dirty="0"/>
              <a:t>Podpůrné jednotky indického válečného slona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4A0A58-55D9-79CE-6C5C-232D4B85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54" y="1229404"/>
            <a:ext cx="4203117" cy="5175881"/>
          </a:xfrm>
        </p:spPr>
        <p:txBody>
          <a:bodyPr/>
          <a:lstStyle/>
          <a:p>
            <a:pPr algn="l"/>
            <a:r>
              <a:rPr lang="cs-CZ" i="1" dirty="0"/>
              <a:t>„Sloni byli také vybaveni řadami zvonků a perel a zkrášleni různými ozdobami. Na hřbetě každého z těch zvířat jelo sedm válečníků. A v důsledku takových doplňků tato zvířata vypadala jako kopce poseté drahokamy. Mezi těmi sedmi byli dva ozbrojení háky, dva byli vynikající lukostřelci, dva byli prvotřídní šermíři a jeden byl ozbrojen kopím a nesl prapor.“</a:t>
            </a:r>
          </a:p>
          <a:p>
            <a:pPr algn="l"/>
            <a:r>
              <a:rPr lang="cs-CZ" dirty="0" err="1"/>
              <a:t>Vjása</a:t>
            </a:r>
            <a:r>
              <a:rPr lang="cs-CZ" i="1" dirty="0"/>
              <a:t>. Mahábhárata</a:t>
            </a:r>
            <a:r>
              <a:rPr lang="cs-CZ" dirty="0"/>
              <a:t> 5,156:298.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F70DF08-51CC-09AC-3F07-BC1C8CF1EF8E}"/>
              </a:ext>
            </a:extLst>
          </p:cNvPr>
          <p:cNvGrpSpPr/>
          <p:nvPr/>
        </p:nvGrpSpPr>
        <p:grpSpPr>
          <a:xfrm>
            <a:off x="4287462" y="1046425"/>
            <a:ext cx="7950926" cy="5714667"/>
            <a:chOff x="4287462" y="1046425"/>
            <a:chExt cx="7950926" cy="5714667"/>
          </a:xfrm>
        </p:grpSpPr>
        <p:pic>
          <p:nvPicPr>
            <p:cNvPr id="7" name="Obrázek 6" descr="Obsah obrázku skica, Perokresba, kresba, umění&#10;&#10;Popis byl vytvořen automaticky">
              <a:extLst>
                <a:ext uri="{FF2B5EF4-FFF2-40B4-BE49-F238E27FC236}">
                  <a16:creationId xmlns:a16="http://schemas.microsoft.com/office/drawing/2014/main" id="{D93869B9-2878-AB67-855C-60159574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46425"/>
              <a:ext cx="4727316" cy="571466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DC62D33A-CFE9-0BAB-2789-527137906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7462" y="1046425"/>
              <a:ext cx="2050956" cy="5714667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22C513B-EE74-6AB9-D5E0-20C44DA40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2017" y="1046425"/>
              <a:ext cx="1766371" cy="5714667"/>
            </a:xfrm>
            <a:prstGeom prst="rect">
              <a:avLst/>
            </a:prstGeom>
          </p:spPr>
        </p:pic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1E87468A-15F7-B392-22DB-9C8B49386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33953" y="4514612"/>
            <a:ext cx="1097375" cy="212907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9AF72A7-9BF8-7E99-11FB-DC582E148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1013" y="4589204"/>
            <a:ext cx="1097375" cy="217188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1FACD2D-9A14-44BB-C391-39333B74C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017" y="6317648"/>
            <a:ext cx="129551" cy="175275"/>
          </a:xfrm>
          <a:prstGeom prst="rect">
            <a:avLst/>
          </a:prstGeom>
        </p:spPr>
      </p:pic>
      <p:pic>
        <p:nvPicPr>
          <p:cNvPr id="19" name="Obrázek 18" descr="Obsah obrázku skica, kresba, umění, Perokresba&#10;&#10;Popis byl vytvořen automaticky">
            <a:extLst>
              <a:ext uri="{FF2B5EF4-FFF2-40B4-BE49-F238E27FC236}">
                <a16:creationId xmlns:a16="http://schemas.microsoft.com/office/drawing/2014/main" id="{80C114EC-51C0-3081-252E-E9B7398B42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4838" r="82709" b="40000"/>
          <a:stretch/>
        </p:blipFill>
        <p:spPr>
          <a:xfrm>
            <a:off x="5420828" y="4605213"/>
            <a:ext cx="1131812" cy="2139869"/>
          </a:xfrm>
          <a:prstGeom prst="rect">
            <a:avLst/>
          </a:prstGeom>
        </p:spPr>
      </p:pic>
      <p:pic>
        <p:nvPicPr>
          <p:cNvPr id="20" name="Obrázek 19" descr="Obsah obrázku skica, kresba, umění, Perokresba&#10;&#10;Popis byl vytvořen automaticky">
            <a:extLst>
              <a:ext uri="{FF2B5EF4-FFF2-40B4-BE49-F238E27FC236}">
                <a16:creationId xmlns:a16="http://schemas.microsoft.com/office/drawing/2014/main" id="{CD8E3320-6E56-080F-4445-B19D757453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4838" r="82709" b="40000"/>
          <a:stretch/>
        </p:blipFill>
        <p:spPr>
          <a:xfrm>
            <a:off x="4287461" y="4629228"/>
            <a:ext cx="1131812" cy="21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27737</TotalTime>
  <Words>2245</Words>
  <Application>Microsoft Office PowerPoint</Application>
  <PresentationFormat>Širokoúhlá obrazovka</PresentationFormat>
  <Paragraphs>195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Sloni ve starověkém vojenství</vt:lpstr>
      <vt:lpstr>Nejstarší vojenské užití slonů</vt:lpstr>
      <vt:lpstr>Nejstarší vojenské užití slonů - Indie</vt:lpstr>
      <vt:lpstr>Nejstarší vojenské užití slonů - Mezopotámie</vt:lpstr>
      <vt:lpstr>Nejstarší vojenské užití slonů - Sýrie</vt:lpstr>
      <vt:lpstr>Nejstarší vojenské užití slonů - Čína</vt:lpstr>
      <vt:lpstr>Základní výstroj válečného slona v Indii</vt:lpstr>
      <vt:lpstr>Základní výstroj válečného slona v Indii -cca 2000 př. n. l – 600 př. n. l.</vt:lpstr>
      <vt:lpstr>Podpůrné jednotky indického válečného slona</vt:lpstr>
      <vt:lpstr>Podpůrné jednotky indického válečného slona</vt:lpstr>
      <vt:lpstr>Těžká výstroj válečného slona v Indii - od cca 600 př. n. l.</vt:lpstr>
      <vt:lpstr>Těžká výstroj válečného slona v Indii – sloní meče</vt:lpstr>
      <vt:lpstr>Vybavení mahúta</vt:lpstr>
      <vt:lpstr>Sloni v makedonské armádě Popis výjevu na pohřebním voze Alexandra Velikého, který měl tělo odvézt z Mezopotámie do Makedonie roku 322 př. n. l.</vt:lpstr>
      <vt:lpstr>Sloni v makedonské armádě Střet egyptského faraona Ptolemáia IV. Filopátóra a syrského krále Antiocha III. Velikého v bitvě u Rafia v Koilé Syria roku 217 př. n. l.  </vt:lpstr>
      <vt:lpstr>हौदा – Houdah, Věž</vt:lpstr>
      <vt:lpstr>हौदा – Houdah, Věž – nejstarší zmínky Příchod Antigona Motoftalma k Paraitakéně, kde se roku 317 př. n. l. střetnul s Eumenem z Kardie. </vt:lpstr>
      <vt:lpstr>हौदा – Houdah, Věž – nejstarší zmínky Megasthenův popis válečných slonů užívaných v magadhském vojsku za vlády Čandragupty Maurjy na přelomu 4. a 3. století př. n. l. </vt:lpstr>
      <vt:lpstr>हौदा – Houdah, Věž – nejstarší zmínky</vt:lpstr>
      <vt:lpstr>हौदा – Houdah, Věž  Proč není zmíněn v souvislosti s tažením Alexandra Velikého? </vt:lpstr>
      <vt:lpstr>Vztah Alexandra Velikého k válečným slonům Řeč Alexandra k makedonským vojákům, kteří již nechtějí expandovat hlouběji do Indie </vt:lpstr>
      <vt:lpstr>Vztah Alexandra Velikého k válečným slonům </vt:lpstr>
      <vt:lpstr>Zbrojní inovace v Seleukovské říši Tzv. Sloní bitva mezi Antiochem I. Sótérem a kmeny Galatů v Malé Asii roku 275 př. n. l.</vt:lpstr>
      <vt:lpstr>Zbrojní inovace v Seleukovské říši   3. století př. n. l. </vt:lpstr>
      <vt:lpstr>Zbrojní inovace v Seleukovské říši   1. poloviny 2. století př. n. l. Střet Antiocha III. Velikého s římskými legiemi u Magnesia roku 190 př. n. l. </vt:lpstr>
      <vt:lpstr>Zbrojní inovace v Seleukovské říši   1. poloviny 2. století př. n. l. </vt:lpstr>
      <vt:lpstr>Zbrojní inovace v Seleukovské říši  2. poloviny 2. století př. n. l.  </vt:lpstr>
      <vt:lpstr>Zbrojní inovace v Seleukovské říši   2. poloviny 2. století př. n. l. </vt:lpstr>
      <vt:lpstr>Sloní stifos – podpůrné jednotky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Sloni ve starověkém vojenství</dc:title>
  <dc:creator>Michal Musil</dc:creator>
  <cp:lastModifiedBy>Michal Musil</cp:lastModifiedBy>
  <cp:revision>129</cp:revision>
  <dcterms:created xsi:type="dcterms:W3CDTF">2023-09-05T09:45:02Z</dcterms:created>
  <dcterms:modified xsi:type="dcterms:W3CDTF">2023-11-09T17:06:41Z</dcterms:modified>
</cp:coreProperties>
</file>