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86" r:id="rId8"/>
    <p:sldId id="284" r:id="rId9"/>
    <p:sldId id="285" r:id="rId10"/>
    <p:sldId id="288" r:id="rId11"/>
    <p:sldId id="290" r:id="rId12"/>
    <p:sldId id="292" r:id="rId13"/>
    <p:sldId id="294" r:id="rId14"/>
    <p:sldId id="296" r:id="rId15"/>
    <p:sldId id="298" r:id="rId16"/>
    <p:sldId id="299" r:id="rId17"/>
    <p:sldId id="301" r:id="rId18"/>
    <p:sldId id="302" r:id="rId19"/>
    <p:sldId id="307" r:id="rId20"/>
    <p:sldId id="305" r:id="rId21"/>
    <p:sldId id="308" r:id="rId22"/>
    <p:sldId id="310" r:id="rId23"/>
    <p:sldId id="311" r:id="rId24"/>
    <p:sldId id="316" r:id="rId25"/>
    <p:sldId id="313" r:id="rId26"/>
    <p:sldId id="314"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2" d="100"/>
          <a:sy n="82" d="100"/>
        </p:scale>
        <p:origin x="58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Musil" userId="3aa62fdf-77b2-400f-b0ca-6927a71c643f" providerId="ADAL" clId="{C2D70DC6-D0B9-4345-A99E-E4A8F6F170C7}"/>
    <pc:docChg chg="delSld">
      <pc:chgData name="Michal Musil" userId="3aa62fdf-77b2-400f-b0ca-6927a71c643f" providerId="ADAL" clId="{C2D70DC6-D0B9-4345-A99E-E4A8F6F170C7}" dt="2023-11-09T17:02:20.641" v="14" actId="47"/>
      <pc:docMkLst>
        <pc:docMk/>
      </pc:docMkLst>
      <pc:sldChg chg="del">
        <pc:chgData name="Michal Musil" userId="3aa62fdf-77b2-400f-b0ca-6927a71c643f" providerId="ADAL" clId="{C2D70DC6-D0B9-4345-A99E-E4A8F6F170C7}" dt="2023-11-09T17:01:56.555" v="0" actId="47"/>
        <pc:sldMkLst>
          <pc:docMk/>
          <pc:sldMk cId="1717319879" sldId="282"/>
        </pc:sldMkLst>
      </pc:sldChg>
      <pc:sldChg chg="del">
        <pc:chgData name="Michal Musil" userId="3aa62fdf-77b2-400f-b0ca-6927a71c643f" providerId="ADAL" clId="{C2D70DC6-D0B9-4345-A99E-E4A8F6F170C7}" dt="2023-11-09T17:01:58.546" v="1" actId="47"/>
        <pc:sldMkLst>
          <pc:docMk/>
          <pc:sldMk cId="2486735391" sldId="283"/>
        </pc:sldMkLst>
      </pc:sldChg>
      <pc:sldChg chg="del">
        <pc:chgData name="Michal Musil" userId="3aa62fdf-77b2-400f-b0ca-6927a71c643f" providerId="ADAL" clId="{C2D70DC6-D0B9-4345-A99E-E4A8F6F170C7}" dt="2023-11-09T17:02:00.740" v="2" actId="47"/>
        <pc:sldMkLst>
          <pc:docMk/>
          <pc:sldMk cId="944091279" sldId="287"/>
        </pc:sldMkLst>
      </pc:sldChg>
      <pc:sldChg chg="del">
        <pc:chgData name="Michal Musil" userId="3aa62fdf-77b2-400f-b0ca-6927a71c643f" providerId="ADAL" clId="{C2D70DC6-D0B9-4345-A99E-E4A8F6F170C7}" dt="2023-11-09T17:02:01.947" v="3" actId="47"/>
        <pc:sldMkLst>
          <pc:docMk/>
          <pc:sldMk cId="2479139626" sldId="289"/>
        </pc:sldMkLst>
      </pc:sldChg>
      <pc:sldChg chg="del">
        <pc:chgData name="Michal Musil" userId="3aa62fdf-77b2-400f-b0ca-6927a71c643f" providerId="ADAL" clId="{C2D70DC6-D0B9-4345-A99E-E4A8F6F170C7}" dt="2023-11-09T17:02:03.259" v="4" actId="47"/>
        <pc:sldMkLst>
          <pc:docMk/>
          <pc:sldMk cId="1964492597" sldId="291"/>
        </pc:sldMkLst>
      </pc:sldChg>
      <pc:sldChg chg="del">
        <pc:chgData name="Michal Musil" userId="3aa62fdf-77b2-400f-b0ca-6927a71c643f" providerId="ADAL" clId="{C2D70DC6-D0B9-4345-A99E-E4A8F6F170C7}" dt="2023-11-09T17:02:04.379" v="5" actId="47"/>
        <pc:sldMkLst>
          <pc:docMk/>
          <pc:sldMk cId="610798313" sldId="293"/>
        </pc:sldMkLst>
      </pc:sldChg>
      <pc:sldChg chg="del">
        <pc:chgData name="Michal Musil" userId="3aa62fdf-77b2-400f-b0ca-6927a71c643f" providerId="ADAL" clId="{C2D70DC6-D0B9-4345-A99E-E4A8F6F170C7}" dt="2023-11-09T17:02:05.609" v="6" actId="47"/>
        <pc:sldMkLst>
          <pc:docMk/>
          <pc:sldMk cId="125764379" sldId="295"/>
        </pc:sldMkLst>
      </pc:sldChg>
      <pc:sldChg chg="del">
        <pc:chgData name="Michal Musil" userId="3aa62fdf-77b2-400f-b0ca-6927a71c643f" providerId="ADAL" clId="{C2D70DC6-D0B9-4345-A99E-E4A8F6F170C7}" dt="2023-11-09T17:02:06.810" v="7" actId="47"/>
        <pc:sldMkLst>
          <pc:docMk/>
          <pc:sldMk cId="3517000423" sldId="297"/>
        </pc:sldMkLst>
      </pc:sldChg>
      <pc:sldChg chg="del">
        <pc:chgData name="Michal Musil" userId="3aa62fdf-77b2-400f-b0ca-6927a71c643f" providerId="ADAL" clId="{C2D70DC6-D0B9-4345-A99E-E4A8F6F170C7}" dt="2023-11-09T17:02:08.076" v="8" actId="47"/>
        <pc:sldMkLst>
          <pc:docMk/>
          <pc:sldMk cId="2221330289" sldId="300"/>
        </pc:sldMkLst>
      </pc:sldChg>
      <pc:sldChg chg="del">
        <pc:chgData name="Michal Musil" userId="3aa62fdf-77b2-400f-b0ca-6927a71c643f" providerId="ADAL" clId="{C2D70DC6-D0B9-4345-A99E-E4A8F6F170C7}" dt="2023-11-09T17:02:09.352" v="9" actId="47"/>
        <pc:sldMkLst>
          <pc:docMk/>
          <pc:sldMk cId="2244256760" sldId="303"/>
        </pc:sldMkLst>
      </pc:sldChg>
      <pc:sldChg chg="del">
        <pc:chgData name="Michal Musil" userId="3aa62fdf-77b2-400f-b0ca-6927a71c643f" providerId="ADAL" clId="{C2D70DC6-D0B9-4345-A99E-E4A8F6F170C7}" dt="2023-11-09T17:02:10.568" v="10" actId="47"/>
        <pc:sldMkLst>
          <pc:docMk/>
          <pc:sldMk cId="3475166932" sldId="304"/>
        </pc:sldMkLst>
      </pc:sldChg>
      <pc:sldChg chg="del">
        <pc:chgData name="Michal Musil" userId="3aa62fdf-77b2-400f-b0ca-6927a71c643f" providerId="ADAL" clId="{C2D70DC6-D0B9-4345-A99E-E4A8F6F170C7}" dt="2023-11-09T17:02:11.756" v="11" actId="47"/>
        <pc:sldMkLst>
          <pc:docMk/>
          <pc:sldMk cId="1433655857" sldId="306"/>
        </pc:sldMkLst>
      </pc:sldChg>
      <pc:sldChg chg="del">
        <pc:chgData name="Michal Musil" userId="3aa62fdf-77b2-400f-b0ca-6927a71c643f" providerId="ADAL" clId="{C2D70DC6-D0B9-4345-A99E-E4A8F6F170C7}" dt="2023-11-09T17:02:13.153" v="12" actId="47"/>
        <pc:sldMkLst>
          <pc:docMk/>
          <pc:sldMk cId="2612409850" sldId="309"/>
        </pc:sldMkLst>
      </pc:sldChg>
      <pc:sldChg chg="del">
        <pc:chgData name="Michal Musil" userId="3aa62fdf-77b2-400f-b0ca-6927a71c643f" providerId="ADAL" clId="{C2D70DC6-D0B9-4345-A99E-E4A8F6F170C7}" dt="2023-11-09T17:02:18.070" v="13" actId="47"/>
        <pc:sldMkLst>
          <pc:docMk/>
          <pc:sldMk cId="1555515798" sldId="312"/>
        </pc:sldMkLst>
      </pc:sldChg>
      <pc:sldChg chg="del">
        <pc:chgData name="Michal Musil" userId="3aa62fdf-77b2-400f-b0ca-6927a71c643f" providerId="ADAL" clId="{C2D70DC6-D0B9-4345-A99E-E4A8F6F170C7}" dt="2023-11-09T17:02:20.641" v="14" actId="47"/>
        <pc:sldMkLst>
          <pc:docMk/>
          <pc:sldMk cId="2789035207" sldId="31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C22B03-1E28-399B-1203-08F9F305403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5C2B7B4-EA45-07E2-2020-7086C69FA7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787778B-7E12-8EC5-C3D9-E38BA5D92C58}"/>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5" name="Zástupný symbol pro zápatí 4">
            <a:extLst>
              <a:ext uri="{FF2B5EF4-FFF2-40B4-BE49-F238E27FC236}">
                <a16:creationId xmlns:a16="http://schemas.microsoft.com/office/drawing/2014/main" id="{A0E95287-45CE-3058-0482-B82F54EC656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86DF682-E7C6-6AE9-6E16-81CA770A63D6}"/>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283371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1DBD25-539E-2728-6703-C38FDFF00F9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D529F2E-7EB1-38B0-85F5-97AB79B9E30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EE9F491-C88E-7AE6-FB19-448176C27E0F}"/>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5" name="Zástupný symbol pro zápatí 4">
            <a:extLst>
              <a:ext uri="{FF2B5EF4-FFF2-40B4-BE49-F238E27FC236}">
                <a16:creationId xmlns:a16="http://schemas.microsoft.com/office/drawing/2014/main" id="{D6C3FCDD-2D1C-F9D2-BFBC-99FF57265ED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C875DF4-F5D8-5C48-5A21-BB9C2F878DFB}"/>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1432597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D0797B89-50B7-5905-8966-AAF4F07EFA7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57F72B95-8E73-79DD-F280-2C1C28E56D3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B3D0EBC-0F48-A30F-06AC-76351AD25845}"/>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5" name="Zástupný symbol pro zápatí 4">
            <a:extLst>
              <a:ext uri="{FF2B5EF4-FFF2-40B4-BE49-F238E27FC236}">
                <a16:creationId xmlns:a16="http://schemas.microsoft.com/office/drawing/2014/main" id="{32329793-F7A7-F56D-F40A-820675D3400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BCEC7E4-9A25-55F5-C652-2CFD256B8ED2}"/>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43282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C17805-9E0A-BB60-C43B-2260AA2B446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4DA33AD-59D0-E3CB-F04D-CE82307B808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9FC3F6C-1042-8218-4D4E-0D83A7BB4F66}"/>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5" name="Zástupný symbol pro zápatí 4">
            <a:extLst>
              <a:ext uri="{FF2B5EF4-FFF2-40B4-BE49-F238E27FC236}">
                <a16:creationId xmlns:a16="http://schemas.microsoft.com/office/drawing/2014/main" id="{F93190E7-BB09-4402-ACB0-A74496DBA08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A85E2FC-C6D1-6F81-BFBD-D0DA2B0296C2}"/>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202518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5D96CC-A8D9-E659-7DE3-014D7DAE938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EE12AC3F-8E39-5E73-2FC7-F1048EEDA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A039705-08C9-FC56-7557-1918F890D3BE}"/>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5" name="Zástupný symbol pro zápatí 4">
            <a:extLst>
              <a:ext uri="{FF2B5EF4-FFF2-40B4-BE49-F238E27FC236}">
                <a16:creationId xmlns:a16="http://schemas.microsoft.com/office/drawing/2014/main" id="{E5F68E62-3F5B-D895-F071-7CC69F2D95C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4EB05A7-B669-3C57-DC26-84635F415AC4}"/>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82163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7D734-CBA3-259F-418A-2F02F02239F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A3F4670-F3BC-9E2D-6C26-E05A515469EE}"/>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FC0A3EB2-1B9F-9838-F2E6-86B4BAA89D0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A631A91-1057-42EE-47F4-9B5177516CC5}"/>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6" name="Zástupný symbol pro zápatí 5">
            <a:extLst>
              <a:ext uri="{FF2B5EF4-FFF2-40B4-BE49-F238E27FC236}">
                <a16:creationId xmlns:a16="http://schemas.microsoft.com/office/drawing/2014/main" id="{F453B027-1012-1D1D-8B6E-087AC0F305B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804DE9F-D2CF-AE5C-7751-BA4AC255CA5C}"/>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930341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0D680A-A937-6DC1-C259-C487BBBDA3A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5A963BF7-8C72-8E19-5E4C-67C9727843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296BC9F-D424-494D-8FF5-E77BDF4F669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4D45BE8A-389F-C3B6-9B51-7E369EA516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C706450-0344-2EBB-BB9A-6EEDC554298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00541EA-8753-28D7-AE3F-9FADC08D7929}"/>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8" name="Zástupný symbol pro zápatí 7">
            <a:extLst>
              <a:ext uri="{FF2B5EF4-FFF2-40B4-BE49-F238E27FC236}">
                <a16:creationId xmlns:a16="http://schemas.microsoft.com/office/drawing/2014/main" id="{E21703CE-B9BF-BCFF-0591-941C6925C43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C55160D-C1F8-5680-A177-073BD0D7300A}"/>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22338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AC60BE-6B4E-DD4F-9B52-43DBCA55C333}"/>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2D3208F-CC64-9B83-0269-A21E62837920}"/>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4" name="Zástupný symbol pro zápatí 3">
            <a:extLst>
              <a:ext uri="{FF2B5EF4-FFF2-40B4-BE49-F238E27FC236}">
                <a16:creationId xmlns:a16="http://schemas.microsoft.com/office/drawing/2014/main" id="{FE9CD295-9E44-216D-8450-DDC81AC3B61E}"/>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FDD8F96-088E-08B0-6032-6DB53023A9D5}"/>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607196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F8F2472B-88B3-3F34-4665-EF1CE799E960}"/>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3" name="Zástupný symbol pro zápatí 2">
            <a:extLst>
              <a:ext uri="{FF2B5EF4-FFF2-40B4-BE49-F238E27FC236}">
                <a16:creationId xmlns:a16="http://schemas.microsoft.com/office/drawing/2014/main" id="{6E78F906-0F47-D34C-16AD-BC5242C1E96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1E2E810-F871-79C2-64C7-E2B49C9EF252}"/>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691237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C7417D-ADC6-A3C5-0267-3EBC54511D8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DEACC85-B15C-D717-BA5C-AA9C4B5416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CB302710-9FB3-5D4F-BA96-69182DB6B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65819D0-4BF3-A93C-14D2-AD358E10617B}"/>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6" name="Zástupný symbol pro zápatí 5">
            <a:extLst>
              <a:ext uri="{FF2B5EF4-FFF2-40B4-BE49-F238E27FC236}">
                <a16:creationId xmlns:a16="http://schemas.microsoft.com/office/drawing/2014/main" id="{C7DB0E16-F02E-3B3A-54D7-380BBDB4BCB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13B10D0-6560-7AD3-492B-B257DFEBBA01}"/>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95853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4E5E92-E7E5-2E74-07D3-E909AA4B2A3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74BE16F-9C64-B9B8-4A11-3DB849A8D1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D330E09-5D16-CEA9-E606-61DB8B61B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D009307-B08D-D5BA-5101-6B847785E2F7}"/>
              </a:ext>
            </a:extLst>
          </p:cNvPr>
          <p:cNvSpPr>
            <a:spLocks noGrp="1"/>
          </p:cNvSpPr>
          <p:nvPr>
            <p:ph type="dt" sz="half" idx="10"/>
          </p:nvPr>
        </p:nvSpPr>
        <p:spPr/>
        <p:txBody>
          <a:bodyPr/>
          <a:lstStyle/>
          <a:p>
            <a:fld id="{82AB6117-E3EF-4481-8BF9-6370BAE45637}" type="datetimeFigureOut">
              <a:rPr lang="cs-CZ" smtClean="0"/>
              <a:t>05.11.2023</a:t>
            </a:fld>
            <a:endParaRPr lang="cs-CZ"/>
          </a:p>
        </p:txBody>
      </p:sp>
      <p:sp>
        <p:nvSpPr>
          <p:cNvPr id="6" name="Zástupný symbol pro zápatí 5">
            <a:extLst>
              <a:ext uri="{FF2B5EF4-FFF2-40B4-BE49-F238E27FC236}">
                <a16:creationId xmlns:a16="http://schemas.microsoft.com/office/drawing/2014/main" id="{6A4AAB9C-649C-5D28-0E6F-68E69DCE741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7834695-696D-F619-AB99-F3ADD2F713CF}"/>
              </a:ext>
            </a:extLst>
          </p:cNvPr>
          <p:cNvSpPr>
            <a:spLocks noGrp="1"/>
          </p:cNvSpPr>
          <p:nvPr>
            <p:ph type="sldNum" sz="quarter" idx="12"/>
          </p:nvPr>
        </p:nvSpPr>
        <p:spPr/>
        <p:txBody>
          <a:bodyPr/>
          <a:lstStyle/>
          <a:p>
            <a:fld id="{C8E74A78-0CD1-4D02-9BB2-3E4DA4CF6221}" type="slidenum">
              <a:rPr lang="cs-CZ" smtClean="0"/>
              <a:t>‹#›</a:t>
            </a:fld>
            <a:endParaRPr lang="cs-CZ"/>
          </a:p>
        </p:txBody>
      </p:sp>
    </p:spTree>
    <p:extLst>
      <p:ext uri="{BB962C8B-B14F-4D97-AF65-F5344CB8AC3E}">
        <p14:creationId xmlns:p14="http://schemas.microsoft.com/office/powerpoint/2010/main" val="378586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7D71653-8CC3-A7E2-5E17-65B7AB33E3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E46E83E0-532A-45F6-B795-ABDF09B6D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DBBB66B-18EF-8F6D-FBF1-B248FF75EA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B6117-E3EF-4481-8BF9-6370BAE45637}" type="datetimeFigureOut">
              <a:rPr lang="cs-CZ" smtClean="0"/>
              <a:t>05.11.2023</a:t>
            </a:fld>
            <a:endParaRPr lang="cs-CZ"/>
          </a:p>
        </p:txBody>
      </p:sp>
      <p:sp>
        <p:nvSpPr>
          <p:cNvPr id="5" name="Zástupný symbol pro zápatí 4">
            <a:extLst>
              <a:ext uri="{FF2B5EF4-FFF2-40B4-BE49-F238E27FC236}">
                <a16:creationId xmlns:a16="http://schemas.microsoft.com/office/drawing/2014/main" id="{13900A63-018B-AC6B-3DBC-90DB1103A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F13083B4-DA73-6AE9-735C-DFF04F8373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74A78-0CD1-4D02-9BB2-3E4DA4CF6221}" type="slidenum">
              <a:rPr lang="cs-CZ" smtClean="0"/>
              <a:t>‹#›</a:t>
            </a:fld>
            <a:endParaRPr lang="cs-CZ"/>
          </a:p>
        </p:txBody>
      </p:sp>
    </p:spTree>
    <p:extLst>
      <p:ext uri="{BB962C8B-B14F-4D97-AF65-F5344CB8AC3E}">
        <p14:creationId xmlns:p14="http://schemas.microsoft.com/office/powerpoint/2010/main" val="3174456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ázek 6">
            <a:extLst>
              <a:ext uri="{FF2B5EF4-FFF2-40B4-BE49-F238E27FC236}">
                <a16:creationId xmlns:a16="http://schemas.microsoft.com/office/drawing/2014/main" id="{2BA0CEA5-7A38-ADA4-59C0-36534BD29F10}"/>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l="4514" r="4514"/>
          <a:stretch/>
        </p:blipFill>
        <p:spPr bwMode="hidden">
          <a:xfrm>
            <a:off x="0" y="-165360"/>
            <a:ext cx="12188930" cy="7023360"/>
          </a:xfrm>
          <a:prstGeom prst="rect">
            <a:avLst/>
          </a:prstGeom>
          <a:blipFill dpi="0" rotWithShape="1">
            <a:blip r:embed="rId4">
              <a:alphaModFix amt="96000"/>
            </a:blip>
            <a:srcRect/>
            <a:tile tx="0" ty="0" sx="100000" sy="100000" flip="none" algn="tl"/>
          </a:blipFill>
          <a:effectLst>
            <a:outerShdw dist="50800" dir="5400000" algn="ctr" rotWithShape="0">
              <a:schemeClr val="tx2">
                <a:lumMod val="40000"/>
                <a:lumOff val="60000"/>
              </a:schemeClr>
            </a:outerShdw>
          </a:effectLst>
        </p:spPr>
      </p:pic>
      <p:sp>
        <p:nvSpPr>
          <p:cNvPr id="2" name="Nadpis 1">
            <a:extLst>
              <a:ext uri="{FF2B5EF4-FFF2-40B4-BE49-F238E27FC236}">
                <a16:creationId xmlns:a16="http://schemas.microsoft.com/office/drawing/2014/main" id="{952C5E20-3141-318B-CFEA-9385E3E8FF5C}"/>
              </a:ext>
            </a:extLst>
          </p:cNvPr>
          <p:cNvSpPr>
            <a:spLocks noGrp="1"/>
          </p:cNvSpPr>
          <p:nvPr>
            <p:ph type="ctrTitle"/>
          </p:nvPr>
        </p:nvSpPr>
        <p:spPr>
          <a:xfrm>
            <a:off x="1522465" y="1429932"/>
            <a:ext cx="9144000" cy="3063240"/>
          </a:xfrm>
        </p:spPr>
        <p:txBody>
          <a:bodyPr>
            <a:normAutofit/>
          </a:bodyPr>
          <a:lstStyle/>
          <a:p>
            <a:r>
              <a:rPr lang="cs-CZ" sz="6600" dirty="0">
                <a:solidFill>
                  <a:schemeClr val="bg1"/>
                </a:solidFill>
              </a:rPr>
              <a:t>Sloni ve starověkém vojenství</a:t>
            </a:r>
          </a:p>
        </p:txBody>
      </p:sp>
      <p:sp>
        <p:nvSpPr>
          <p:cNvPr id="3" name="Podnadpis 2">
            <a:extLst>
              <a:ext uri="{FF2B5EF4-FFF2-40B4-BE49-F238E27FC236}">
                <a16:creationId xmlns:a16="http://schemas.microsoft.com/office/drawing/2014/main" id="{51325E95-0438-3620-66CE-F09AD3371FEA}"/>
              </a:ext>
            </a:extLst>
          </p:cNvPr>
          <p:cNvSpPr>
            <a:spLocks noGrp="1"/>
          </p:cNvSpPr>
          <p:nvPr>
            <p:ph type="subTitle" idx="1"/>
          </p:nvPr>
        </p:nvSpPr>
        <p:spPr>
          <a:xfrm>
            <a:off x="1527048" y="4599432"/>
            <a:ext cx="9144000" cy="1536192"/>
          </a:xfrm>
        </p:spPr>
        <p:txBody>
          <a:bodyPr>
            <a:noAutofit/>
          </a:bodyPr>
          <a:lstStyle/>
          <a:p>
            <a:r>
              <a:rPr lang="cs-CZ" sz="2000" dirty="0">
                <a:solidFill>
                  <a:schemeClr val="bg1"/>
                </a:solidFill>
              </a:rPr>
              <a:t>Indispozice pro boj</a:t>
            </a:r>
          </a:p>
          <a:p>
            <a:endParaRPr lang="cs-CZ" sz="2000" dirty="0">
              <a:solidFill>
                <a:schemeClr val="bg1"/>
              </a:solidFill>
            </a:endParaRPr>
          </a:p>
          <a:p>
            <a:endParaRPr lang="cs-CZ" sz="2000" dirty="0">
              <a:solidFill>
                <a:schemeClr val="bg1"/>
              </a:solidFill>
            </a:endParaRPr>
          </a:p>
          <a:p>
            <a:r>
              <a:rPr lang="cs-CZ" sz="2000" dirty="0">
                <a:solidFill>
                  <a:schemeClr val="bg1"/>
                </a:solidFill>
              </a:rPr>
              <a:t>                                                                                                               Mgr. Michal Musil</a:t>
            </a:r>
          </a:p>
        </p:txBody>
      </p:sp>
      <p:sp>
        <p:nvSpPr>
          <p:cNvPr id="1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375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Stinná stránka velikosti</a:t>
            </a:r>
            <a:br>
              <a:rPr lang="cs-CZ" sz="4000" dirty="0"/>
            </a:br>
            <a:r>
              <a:rPr lang="cs-CZ" sz="2400" dirty="0"/>
              <a:t>Střet římského konzula </a:t>
            </a:r>
            <a:r>
              <a:rPr lang="cs-CZ" sz="2400" dirty="0" err="1"/>
              <a:t>Quinta</a:t>
            </a:r>
            <a:r>
              <a:rPr lang="cs-CZ" sz="2400" dirty="0"/>
              <a:t> </a:t>
            </a:r>
            <a:r>
              <a:rPr lang="cs-CZ" sz="2400" dirty="0" err="1"/>
              <a:t>Caecilia</a:t>
            </a:r>
            <a:r>
              <a:rPr lang="cs-CZ" sz="2400" dirty="0"/>
              <a:t> </a:t>
            </a:r>
            <a:r>
              <a:rPr lang="cs-CZ" sz="2400" dirty="0" err="1"/>
              <a:t>Metella</a:t>
            </a:r>
            <a:r>
              <a:rPr lang="cs-CZ" sz="2400" dirty="0"/>
              <a:t> </a:t>
            </a:r>
            <a:r>
              <a:rPr lang="cs-CZ" sz="2400" dirty="0" err="1"/>
              <a:t>Numidica</a:t>
            </a:r>
            <a:r>
              <a:rPr lang="cs-CZ" sz="2400" dirty="0"/>
              <a:t> a </a:t>
            </a:r>
            <a:r>
              <a:rPr lang="cs-CZ" sz="2400" dirty="0" err="1"/>
              <a:t>numidského</a:t>
            </a:r>
            <a:r>
              <a:rPr lang="cs-CZ" sz="2400" dirty="0"/>
              <a:t> krále </a:t>
            </a:r>
            <a:r>
              <a:rPr lang="cs-CZ" sz="2400" dirty="0" err="1"/>
              <a:t>Jugurthy</a:t>
            </a:r>
            <a:r>
              <a:rPr lang="cs-CZ" sz="2400" dirty="0"/>
              <a:t> u řeky </a:t>
            </a:r>
            <a:r>
              <a:rPr lang="cs-CZ" sz="2400" dirty="0" err="1"/>
              <a:t>Muthul</a:t>
            </a:r>
            <a:r>
              <a:rPr lang="cs-CZ" sz="2400" dirty="0"/>
              <a:t> roku 109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8605181" cy="4156772"/>
          </a:xfrm>
        </p:spPr>
        <p:txBody>
          <a:bodyPr>
            <a:normAutofit lnSpcReduction="10000"/>
          </a:bodyPr>
          <a:lstStyle/>
          <a:p>
            <a:pPr algn="l"/>
            <a:r>
              <a:rPr lang="cs-CZ" dirty="0"/>
              <a:t>„</a:t>
            </a:r>
            <a:r>
              <a:rPr lang="cs-CZ" i="1" dirty="0"/>
              <a:t>Náhle si Římané povšimli velkého mračna prachu. Bylo to proto, že pole, zarostlé křovím, jim dlouho blokovalo výhled. Zprvu si mysleli, že jde o větrnou bouří, která víří suchý prach, ale když se mrak neměnil a oni viděli, že se stále blíží jako bojová linie, pochopili, co se děje, rychle se chopili zbraní a seskupili se do pozic před táborem. Když pak armáda přitáhla na kontakt, obě strany s velkým rykem zaútočily. </a:t>
            </a:r>
            <a:r>
              <a:rPr lang="cs-CZ" b="1" i="1" dirty="0" err="1"/>
              <a:t>Numiďané</a:t>
            </a:r>
            <a:r>
              <a:rPr lang="cs-CZ" b="1" i="1" dirty="0"/>
              <a:t> zůstali v boji jen tak dlouho, dokud si mysleli, že jim sloni přinesou výhodu. Poté, co se sloni zapletli do větví, rozdělili se a byli obklíčeni, </a:t>
            </a:r>
            <a:r>
              <a:rPr lang="cs-CZ" b="1" i="1" dirty="0" err="1"/>
              <a:t>Numiďané</a:t>
            </a:r>
            <a:r>
              <a:rPr lang="cs-CZ" b="1" i="1" dirty="0"/>
              <a:t> utekli. </a:t>
            </a:r>
            <a:r>
              <a:rPr lang="cs-CZ" i="1" dirty="0"/>
              <a:t>Většina odhodila zbraně, hledajíce ochranu v kopcích a noci, která se nad nimi  rozhostila. Čtyři sloni byli zajati, ostatní, v počtu čtyřiceti, byli zabiti.“</a:t>
            </a:r>
          </a:p>
          <a:p>
            <a:pPr algn="l"/>
            <a:r>
              <a:rPr lang="cs-CZ" dirty="0" err="1"/>
              <a:t>Sallustius</a:t>
            </a:r>
            <a:r>
              <a:rPr lang="cs-CZ" dirty="0"/>
              <a:t>. </a:t>
            </a:r>
            <a:r>
              <a:rPr lang="cs-CZ" i="1" dirty="0" err="1"/>
              <a:t>Bellum</a:t>
            </a:r>
            <a:r>
              <a:rPr lang="cs-CZ" i="1" dirty="0"/>
              <a:t> </a:t>
            </a:r>
            <a:r>
              <a:rPr lang="cs-CZ" i="1" dirty="0" err="1"/>
              <a:t>Jugurthinum</a:t>
            </a:r>
            <a:r>
              <a:rPr lang="cs-CZ" i="1" dirty="0"/>
              <a:t> 53</a:t>
            </a:r>
            <a:r>
              <a:rPr lang="cs-CZ" dirty="0"/>
              <a:t>.</a:t>
            </a:r>
          </a:p>
        </p:txBody>
      </p:sp>
    </p:spTree>
    <p:extLst>
      <p:ext uri="{BB962C8B-B14F-4D97-AF65-F5344CB8AC3E}">
        <p14:creationId xmlns:p14="http://schemas.microsoft.com/office/powerpoint/2010/main" val="3967188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Plachost</a:t>
            </a:r>
            <a:br>
              <a:rPr lang="cs-CZ" sz="4000" dirty="0"/>
            </a:br>
            <a:r>
              <a:rPr lang="cs-CZ" sz="2400" dirty="0"/>
              <a:t>Střet římského vojevůdce Publia Cornelia </a:t>
            </a:r>
            <a:r>
              <a:rPr lang="cs-CZ" sz="2400" dirty="0" err="1"/>
              <a:t>Scipiona</a:t>
            </a:r>
            <a:r>
              <a:rPr lang="cs-CZ" sz="2400" dirty="0"/>
              <a:t> </a:t>
            </a:r>
            <a:r>
              <a:rPr lang="cs-CZ" sz="2400" dirty="0" err="1"/>
              <a:t>Africana</a:t>
            </a:r>
            <a:r>
              <a:rPr lang="cs-CZ" sz="2400" dirty="0"/>
              <a:t> s kartaginským vojskem vedeným Hannibalem v rozhodující bitvě u </a:t>
            </a:r>
            <a:r>
              <a:rPr lang="cs-CZ" sz="2400" dirty="0" err="1"/>
              <a:t>Zamy</a:t>
            </a:r>
            <a:r>
              <a:rPr lang="cs-CZ" sz="2400" dirty="0"/>
              <a:t> roku 202 př. n. l. </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2" y="1753290"/>
            <a:ext cx="7439480" cy="4156772"/>
          </a:xfrm>
        </p:spPr>
        <p:txBody>
          <a:bodyPr>
            <a:normAutofit fontScale="85000" lnSpcReduction="10000"/>
          </a:bodyPr>
          <a:lstStyle/>
          <a:p>
            <a:pPr algn="l"/>
            <a:r>
              <a:rPr lang="cs-CZ" i="1" dirty="0"/>
              <a:t>„Když bylo vše na obou stranách připraveno k bitvě, proběhly prve drobné potyčky mezi </a:t>
            </a:r>
            <a:r>
              <a:rPr lang="cs-CZ" i="1" dirty="0" err="1"/>
              <a:t>numidskými</a:t>
            </a:r>
            <a:r>
              <a:rPr lang="cs-CZ" i="1" dirty="0"/>
              <a:t> jezdci, načež Hannibal nařídil poháněčům slonů, aby zaútočili na nepřítele. </a:t>
            </a:r>
            <a:r>
              <a:rPr lang="cs-CZ" b="1" i="1" dirty="0"/>
              <a:t>Když se ze všech stran pronikavě rozezněly trubky a polnice, některá zvířata se vyděsila, okamžitě se otočila zády k nepříteli a vrhla se zpět na </a:t>
            </a:r>
            <a:r>
              <a:rPr lang="cs-CZ" b="1" i="1" dirty="0" err="1"/>
              <a:t>Numiďany</a:t>
            </a:r>
            <a:r>
              <a:rPr lang="cs-CZ" b="1" i="1" dirty="0"/>
              <a:t>, kteří přišli Kartagincům na pomoc.</a:t>
            </a:r>
            <a:r>
              <a:rPr lang="cs-CZ" i="1" dirty="0"/>
              <a:t> Ve stejnou chvíli zaútočil </a:t>
            </a:r>
            <a:r>
              <a:rPr lang="cs-CZ" i="1" dirty="0" err="1"/>
              <a:t>Massanissa</a:t>
            </a:r>
            <a:r>
              <a:rPr lang="cs-CZ" i="1" dirty="0"/>
              <a:t> na kartaginské levé křídlo, které se brzy rozpadlo. Zbytek slonů se řítil na římské </a:t>
            </a:r>
            <a:r>
              <a:rPr lang="cs-CZ" i="1" dirty="0" err="1"/>
              <a:t>velity</a:t>
            </a:r>
            <a:r>
              <a:rPr lang="cs-CZ" i="1" dirty="0"/>
              <a:t>, kteří byli v prostoru mezi dvěma legiemi,  přičemž způsobili i utrpěli mnoho ztrát, až nakonec </a:t>
            </a:r>
            <a:r>
              <a:rPr lang="cs-CZ" b="1" i="1" dirty="0"/>
              <a:t>ve svém zděšení někteří unikli mezerami v římské linii</a:t>
            </a:r>
            <a:r>
              <a:rPr lang="cs-CZ" i="1" dirty="0"/>
              <a:t>, kterou zde </a:t>
            </a:r>
            <a:r>
              <a:rPr lang="cs-CZ" i="1" dirty="0" err="1"/>
              <a:t>Scipio</a:t>
            </a:r>
            <a:r>
              <a:rPr lang="cs-CZ" i="1" dirty="0"/>
              <a:t> předvídavě nechal, aby zde Římané neutrpěli žádné zranění. Jiní prchali doprava, kde je římská jízda zasypávala sprškami oštěpů, dokud neutekli z pole. Právě v tomto okamžiku </a:t>
            </a:r>
            <a:r>
              <a:rPr lang="cs-CZ" i="1" dirty="0" err="1"/>
              <a:t>Laelius</a:t>
            </a:r>
            <a:r>
              <a:rPr lang="cs-CZ" i="1" dirty="0"/>
              <a:t>, který </a:t>
            </a:r>
            <a:r>
              <a:rPr lang="cs-CZ" b="1" i="1" dirty="0"/>
              <a:t>využil rozruchu vyvolaného slony</a:t>
            </a:r>
            <a:r>
              <a:rPr lang="cs-CZ" i="1" dirty="0"/>
              <a:t>, zaútočil na kartaginskou jízdu a donutil je k bezhlavému útěku.“</a:t>
            </a:r>
          </a:p>
          <a:p>
            <a:pPr algn="l"/>
            <a:r>
              <a:rPr lang="cs-CZ" dirty="0" err="1"/>
              <a:t>Polybios</a:t>
            </a:r>
            <a:r>
              <a:rPr lang="cs-CZ" dirty="0"/>
              <a:t>. </a:t>
            </a:r>
            <a:r>
              <a:rPr lang="cs-CZ" i="1" dirty="0" err="1"/>
              <a:t>Historiai</a:t>
            </a:r>
            <a:r>
              <a:rPr lang="cs-CZ" dirty="0"/>
              <a:t> 15,12.</a:t>
            </a:r>
          </a:p>
        </p:txBody>
      </p:sp>
      <p:pic>
        <p:nvPicPr>
          <p:cNvPr id="5" name="Obrázek 4" descr="Obsah obrázku text, mapa, diagram, snímek obrazovky&#10;&#10;Popis byl vytvořen automaticky">
            <a:extLst>
              <a:ext uri="{FF2B5EF4-FFF2-40B4-BE49-F238E27FC236}">
                <a16:creationId xmlns:a16="http://schemas.microsoft.com/office/drawing/2014/main" id="{CC681776-9C6D-2049-D8B8-698A046EF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877" y="3253477"/>
            <a:ext cx="4160577" cy="3051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770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51560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Plachost</a:t>
            </a:r>
            <a:br>
              <a:rPr lang="cs-CZ" sz="4000" dirty="0"/>
            </a:br>
            <a:r>
              <a:rPr lang="cs-CZ" sz="2400" dirty="0"/>
              <a:t>Střet egyptského faraona </a:t>
            </a:r>
            <a:r>
              <a:rPr lang="cs-CZ" sz="2400" dirty="0" err="1"/>
              <a:t>Ptolemáia</a:t>
            </a:r>
            <a:r>
              <a:rPr lang="cs-CZ" sz="2400" dirty="0"/>
              <a:t> IV. </a:t>
            </a:r>
            <a:r>
              <a:rPr lang="cs-CZ" sz="2400" dirty="0" err="1"/>
              <a:t>Filopátóra</a:t>
            </a:r>
            <a:r>
              <a:rPr lang="cs-CZ" sz="2400" dirty="0"/>
              <a:t> a syrského krále </a:t>
            </a:r>
            <a:r>
              <a:rPr lang="cs-CZ" sz="2400" dirty="0" err="1"/>
              <a:t>Antiocha</a:t>
            </a:r>
            <a:r>
              <a:rPr lang="cs-CZ" sz="2400" dirty="0"/>
              <a:t> III. Velikého v bitvě u </a:t>
            </a:r>
            <a:r>
              <a:rPr lang="cs-CZ" sz="2400" dirty="0" err="1"/>
              <a:t>Rafia</a:t>
            </a:r>
            <a:r>
              <a:rPr lang="cs-CZ" sz="2400" dirty="0"/>
              <a:t> v </a:t>
            </a:r>
            <a:r>
              <a:rPr lang="cs-CZ" sz="2400" dirty="0" err="1"/>
              <a:t>Koilé</a:t>
            </a:r>
            <a:r>
              <a:rPr lang="cs-CZ" sz="2400" dirty="0"/>
              <a:t> </a:t>
            </a:r>
            <a:r>
              <a:rPr lang="cs-CZ" sz="2400" dirty="0" err="1"/>
              <a:t>Syria</a:t>
            </a:r>
            <a:r>
              <a:rPr lang="cs-CZ" sz="2400" dirty="0"/>
              <a:t> roku 217 př. n. l. – jediný popsaný boj mezi africkými a indickými slony.</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2" y="1753290"/>
            <a:ext cx="6911578" cy="4156772"/>
          </a:xfrm>
        </p:spPr>
        <p:txBody>
          <a:bodyPr>
            <a:noAutofit/>
          </a:bodyPr>
          <a:lstStyle/>
          <a:p>
            <a:pPr algn="l"/>
            <a:r>
              <a:rPr lang="cs-CZ" sz="1600" i="1" dirty="0"/>
              <a:t>„Když Ptolemaios a jeho sestra dosáhli konce svého levého křídla a </a:t>
            </a:r>
            <a:r>
              <a:rPr lang="cs-CZ" sz="1600" i="1" dirty="0" err="1"/>
              <a:t>Antiochos</a:t>
            </a:r>
            <a:r>
              <a:rPr lang="cs-CZ" sz="1600" i="1" dirty="0"/>
              <a:t> se svými jízdními strážemi okraje svého pravého, dali znamení k boji a do akce přivedli slony. Jen několik Ptolemaiových slonů se odvážilo přiblížit ke slonům nepřítele, načež se muži ve věžích na hřbetě těchto bestií statečně bili, bodali svými </a:t>
            </a:r>
            <a:r>
              <a:rPr lang="cs-CZ" sz="1600" i="1" dirty="0" err="1"/>
              <a:t>sarísami</a:t>
            </a:r>
            <a:r>
              <a:rPr lang="cs-CZ" sz="1600" i="1" dirty="0"/>
              <a:t> z bezprostřední blízkosti a navzájem se zraňovali. Sloni sami bojovali ještě lépe, vynaložili veškerou svou sílu a střetli se čelo na čelo. Způsob, jakým tato zvířata bojují, je následující. Svými kly se do sebe pevně zaklesnou a strkají se ze všech sil. Jeden se snaží donutit toho druhého, aby ustoupil, dokud ten, kdo se ukáže jako silnější, neodstrčí chobot toho druhého. Když ho přiměje otočit se, naráží do něho svými kly jako býk svými rohy. </a:t>
            </a:r>
            <a:r>
              <a:rPr lang="cs-CZ" sz="1600" b="1" i="1" dirty="0"/>
              <a:t>Většina Ptolemaiových slonů však boj odmítla, jak je u afrických slonů zvykem, protože nedokáží vydržet pach a troubení indických slonů a vyděšení, také kvůli jejich velikosti a síle, se otočí zády a dají se na útěk, dřív než se setkají. To se stalo i při této příležitosti, a když byli Ptolemaiovi sloni takto uvrženi do zmatku a zahnáni zpět do svých vlastních linií, Ptolemaiova stráž pod tlakem zvířat povolila. </a:t>
            </a:r>
            <a:r>
              <a:rPr lang="cs-CZ" sz="1600" i="1" dirty="0"/>
              <a:t>Mezitím </a:t>
            </a:r>
            <a:r>
              <a:rPr lang="cs-CZ" sz="1600" i="1" dirty="0" err="1"/>
              <a:t>Antiochos</a:t>
            </a:r>
            <a:r>
              <a:rPr lang="cs-CZ" sz="1600" i="1" dirty="0"/>
              <a:t> a jeho jízda jedoucí kolem slonů zvenčí zaútočili na </a:t>
            </a:r>
            <a:r>
              <a:rPr lang="cs-CZ" sz="1600" i="1" dirty="0" err="1"/>
              <a:t>Polykrata</a:t>
            </a:r>
            <a:r>
              <a:rPr lang="cs-CZ" sz="1600" i="1" dirty="0"/>
              <a:t> a jezdce pod jeho velením, zatímco na druhé straně od slonů se na Ptolemaiovy </a:t>
            </a:r>
            <a:r>
              <a:rPr lang="cs-CZ" sz="1600" i="1" dirty="0" err="1"/>
              <a:t>peltasty</a:t>
            </a:r>
            <a:r>
              <a:rPr lang="cs-CZ" sz="1600" i="1" dirty="0"/>
              <a:t> vrhli řečtí žoldnéři a falangisté a </a:t>
            </a:r>
            <a:r>
              <a:rPr lang="cs-CZ" sz="1600" b="1" i="1" dirty="0"/>
              <a:t>zatlačili je snadno zpět, protože jejich řady sloni uvrhli do zmatku</a:t>
            </a:r>
            <a:r>
              <a:rPr lang="cs-CZ" sz="1600" i="1" dirty="0"/>
              <a:t>. Celé Ptolemaiovo levé křídlo tak bylo tvrdě zatlačeno a na ústupu. </a:t>
            </a:r>
          </a:p>
          <a:p>
            <a:pPr algn="l"/>
            <a:r>
              <a:rPr lang="cs-CZ" sz="1600" dirty="0" err="1"/>
              <a:t>Polybios</a:t>
            </a:r>
            <a:r>
              <a:rPr lang="cs-CZ" sz="1600" dirty="0"/>
              <a:t>. </a:t>
            </a:r>
            <a:r>
              <a:rPr lang="cs-CZ" sz="1600" i="1" dirty="0" err="1"/>
              <a:t>Historiai</a:t>
            </a:r>
            <a:r>
              <a:rPr lang="cs-CZ" sz="1600" dirty="0"/>
              <a:t> 5,84.</a:t>
            </a:r>
          </a:p>
        </p:txBody>
      </p:sp>
      <p:pic>
        <p:nvPicPr>
          <p:cNvPr id="8" name="Obrázek 7" descr="Obsah obrázku text, mapa, Písmo, diagram&#10;&#10;Popis byl vytvořen automaticky">
            <a:extLst>
              <a:ext uri="{FF2B5EF4-FFF2-40B4-BE49-F238E27FC236}">
                <a16:creationId xmlns:a16="http://schemas.microsoft.com/office/drawing/2014/main" id="{B8C50BB0-FDF4-EC75-B8A6-7BDE5DE6E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530" y="1311809"/>
            <a:ext cx="4944518" cy="3144713"/>
          </a:xfrm>
          <a:prstGeom prst="rect">
            <a:avLst/>
          </a:prstGeom>
        </p:spPr>
      </p:pic>
      <p:pic>
        <p:nvPicPr>
          <p:cNvPr id="11" name="Obrázek 10" descr="Obsah obrázku kůň, kreslené, savec, umění&#10;&#10;Popis byl vytvořen automaticky">
            <a:extLst>
              <a:ext uri="{FF2B5EF4-FFF2-40B4-BE49-F238E27FC236}">
                <a16:creationId xmlns:a16="http://schemas.microsoft.com/office/drawing/2014/main" id="{1AF1C7C8-D27C-7CBC-88AE-71BA9293F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2976" y="4147795"/>
            <a:ext cx="3401072" cy="2749200"/>
          </a:xfrm>
          <a:prstGeom prst="rect">
            <a:avLst/>
          </a:prstGeom>
        </p:spPr>
      </p:pic>
    </p:spTree>
    <p:extLst>
      <p:ext uri="{BB962C8B-B14F-4D97-AF65-F5344CB8AC3E}">
        <p14:creationId xmlns:p14="http://schemas.microsoft.com/office/powerpoint/2010/main" val="154369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Plachost</a:t>
            </a:r>
            <a:br>
              <a:rPr lang="cs-CZ" sz="4000" dirty="0"/>
            </a:br>
            <a:r>
              <a:rPr lang="cs-CZ" sz="2400" dirty="0"/>
              <a:t>Střet Gaia Julia Caesara a </a:t>
            </a:r>
            <a:r>
              <a:rPr lang="cs-CZ" sz="2400" dirty="0" err="1"/>
              <a:t>Metella</a:t>
            </a:r>
            <a:r>
              <a:rPr lang="cs-CZ" sz="2400" dirty="0"/>
              <a:t> </a:t>
            </a:r>
            <a:r>
              <a:rPr lang="cs-CZ" sz="2400" dirty="0" err="1"/>
              <a:t>Scipiona</a:t>
            </a:r>
            <a:r>
              <a:rPr lang="cs-CZ" sz="2400" dirty="0"/>
              <a:t> u </a:t>
            </a:r>
            <a:r>
              <a:rPr lang="cs-CZ" sz="2400" dirty="0" err="1"/>
              <a:t>Thapsu</a:t>
            </a:r>
            <a:r>
              <a:rPr lang="cs-CZ" sz="2400" dirty="0"/>
              <a:t> roku 45 př. n. l. během občanské války </a:t>
            </a:r>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6892725" cy="4015914"/>
          </a:xfrm>
        </p:spPr>
        <p:txBody>
          <a:bodyPr>
            <a:normAutofit lnSpcReduction="10000"/>
          </a:bodyPr>
          <a:lstStyle/>
          <a:p>
            <a:pPr algn="l"/>
            <a:r>
              <a:rPr lang="cs-CZ" i="1" dirty="0"/>
              <a:t>„Na pravém křídle </a:t>
            </a:r>
            <a:r>
              <a:rPr lang="cs-CZ" i="1" dirty="0" err="1"/>
              <a:t>prakovníci</a:t>
            </a:r>
            <a:r>
              <a:rPr lang="cs-CZ" i="1" dirty="0"/>
              <a:t> a lučištníci v houfech vypouštěli rychlé salvy střel proti slonům. </a:t>
            </a:r>
            <a:r>
              <a:rPr lang="cs-CZ" b="1" i="1" dirty="0"/>
              <a:t>Nato se bestie, vyděšené svištivým zvukem praků, kameny a olověnými hroty vystřelenými na ně, rychle otočily, rozdupali nohama shromážděné a seskupené řady svých vlastních podpůrných jednotek za nimi a vrhly se k napůl dokončené bráně valu.</a:t>
            </a:r>
            <a:r>
              <a:rPr lang="cs-CZ" i="1" dirty="0"/>
              <a:t> Maurská jízda, která byla umístěna na stejném křídle jako sloni, je následovala a opuštěna svou ochrannou zdí se vydala na úprk. Když se legie takto rychle dostaly kolem slonů, zmocnily se nepřátelského valu.“</a:t>
            </a:r>
          </a:p>
          <a:p>
            <a:pPr algn="l"/>
            <a:r>
              <a:rPr lang="cs-CZ" dirty="0" err="1"/>
              <a:t>Gaius</a:t>
            </a:r>
            <a:r>
              <a:rPr lang="cs-CZ" dirty="0"/>
              <a:t> Julius </a:t>
            </a:r>
            <a:r>
              <a:rPr lang="cs-CZ" dirty="0" err="1"/>
              <a:t>Caesat</a:t>
            </a:r>
            <a:r>
              <a:rPr lang="cs-CZ" dirty="0"/>
              <a:t>. </a:t>
            </a:r>
            <a:r>
              <a:rPr lang="cs-CZ" i="1" dirty="0"/>
              <a:t>De</a:t>
            </a:r>
            <a:r>
              <a:rPr lang="cs-CZ" dirty="0"/>
              <a:t> </a:t>
            </a:r>
            <a:r>
              <a:rPr lang="cs-CZ" i="1" dirty="0"/>
              <a:t>Bello </a:t>
            </a:r>
            <a:r>
              <a:rPr lang="cs-CZ" i="1" dirty="0" err="1"/>
              <a:t>Africo</a:t>
            </a:r>
            <a:r>
              <a:rPr lang="cs-CZ" i="1" dirty="0"/>
              <a:t> </a:t>
            </a:r>
            <a:r>
              <a:rPr lang="cs-CZ" dirty="0"/>
              <a:t>83.</a:t>
            </a:r>
          </a:p>
        </p:txBody>
      </p:sp>
      <p:pic>
        <p:nvPicPr>
          <p:cNvPr id="7" name="Obrázek 6" descr="Obsah obrázku text, mapa, atlas&#10;&#10;Popis byl vytvořen automaticky">
            <a:extLst>
              <a:ext uri="{FF2B5EF4-FFF2-40B4-BE49-F238E27FC236}">
                <a16:creationId xmlns:a16="http://schemas.microsoft.com/office/drawing/2014/main" id="{1673ADE9-E5FB-E2EB-C972-772F05598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676" y="1594947"/>
            <a:ext cx="5530262" cy="3864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2467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Plachost</a:t>
            </a:r>
            <a:br>
              <a:rPr lang="cs-CZ" sz="4000" dirty="0"/>
            </a:b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6892725" cy="4015914"/>
          </a:xfrm>
        </p:spPr>
        <p:txBody>
          <a:bodyPr>
            <a:normAutofit fontScale="92500" lnSpcReduction="20000"/>
          </a:bodyPr>
          <a:lstStyle/>
          <a:p>
            <a:pPr algn="l"/>
            <a:r>
              <a:rPr lang="cs-CZ" i="1" dirty="0"/>
              <a:t>„(…) Nabídli slonům šťávy z hroznů a moruše, aby je vyburcovali k boji.“</a:t>
            </a:r>
          </a:p>
          <a:p>
            <a:pPr algn="l"/>
            <a:r>
              <a:rPr lang="cs-CZ" dirty="0"/>
              <a:t>1 kniha Makabejská 6,34.</a:t>
            </a:r>
          </a:p>
          <a:p>
            <a:pPr algn="l"/>
            <a:endParaRPr lang="cs-CZ" dirty="0"/>
          </a:p>
          <a:p>
            <a:pPr algn="l"/>
            <a:r>
              <a:rPr lang="cs-CZ" i="1" dirty="0"/>
              <a:t>„Slon patřící do stáda, které bylo ochočeno, pije vodu, ale slon, který bojuje ve válkách, pije víno. Ne však to z hroznů, nýbrž mu muži připravují víno z rýže nebo z třtiny.“</a:t>
            </a:r>
          </a:p>
          <a:p>
            <a:pPr algn="l"/>
            <a:r>
              <a:rPr lang="cs-CZ" dirty="0" err="1"/>
              <a:t>Ailiános</a:t>
            </a:r>
            <a:r>
              <a:rPr lang="cs-CZ" dirty="0"/>
              <a:t>. </a:t>
            </a:r>
            <a:r>
              <a:rPr lang="cs-CZ" i="1" dirty="0"/>
              <a:t>De Natura </a:t>
            </a:r>
            <a:r>
              <a:rPr lang="cs-CZ" i="1" dirty="0" err="1"/>
              <a:t>Animalium</a:t>
            </a:r>
            <a:r>
              <a:rPr lang="cs-CZ" i="1" dirty="0"/>
              <a:t> </a:t>
            </a:r>
            <a:r>
              <a:rPr lang="cs-CZ" dirty="0"/>
              <a:t>13,8.</a:t>
            </a:r>
          </a:p>
          <a:p>
            <a:pPr algn="l"/>
            <a:endParaRPr lang="cs-CZ" dirty="0"/>
          </a:p>
          <a:p>
            <a:pPr algn="l"/>
            <a:r>
              <a:rPr lang="cs-CZ" i="1" dirty="0"/>
              <a:t>„Když jsou chyceni (sloni) do zajetí, jsou velmi rychle ochočeni tím, že jim je dávána šťáva z ječmene.“</a:t>
            </a:r>
          </a:p>
          <a:p>
            <a:pPr algn="l"/>
            <a:r>
              <a:rPr lang="cs-CZ" dirty="0"/>
              <a:t>Plinius Starší. </a:t>
            </a:r>
            <a:r>
              <a:rPr lang="cs-CZ" i="1" dirty="0" err="1"/>
              <a:t>Historia</a:t>
            </a:r>
            <a:r>
              <a:rPr lang="cs-CZ" i="1" dirty="0"/>
              <a:t> </a:t>
            </a:r>
            <a:r>
              <a:rPr lang="cs-CZ" i="1" dirty="0" err="1"/>
              <a:t>Animalium</a:t>
            </a:r>
            <a:r>
              <a:rPr lang="cs-CZ" i="1" dirty="0"/>
              <a:t> </a:t>
            </a:r>
            <a:r>
              <a:rPr lang="cs-CZ" dirty="0"/>
              <a:t>8,7.</a:t>
            </a:r>
          </a:p>
          <a:p>
            <a:pPr algn="l"/>
            <a:endParaRPr lang="cs-CZ" i="1" dirty="0"/>
          </a:p>
          <a:p>
            <a:pPr algn="l"/>
            <a:endParaRPr lang="cs-CZ" i="1" dirty="0"/>
          </a:p>
          <a:p>
            <a:pPr algn="l"/>
            <a:endParaRPr lang="cs-CZ" dirty="0"/>
          </a:p>
        </p:txBody>
      </p:sp>
      <p:pic>
        <p:nvPicPr>
          <p:cNvPr id="5" name="Obrázek 4" descr="Obsah obrázku savec, venku, tráva, Suchozemský živočich&#10;&#10;Popis byl vytvořen automaticky">
            <a:extLst>
              <a:ext uri="{FF2B5EF4-FFF2-40B4-BE49-F238E27FC236}">
                <a16:creationId xmlns:a16="http://schemas.microsoft.com/office/drawing/2014/main" id="{87D4BD10-2FB1-F194-0BC7-909904940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676" y="3139126"/>
            <a:ext cx="4949416" cy="3284880"/>
          </a:xfrm>
          <a:prstGeom prst="rect">
            <a:avLst/>
          </a:prstGeom>
        </p:spPr>
      </p:pic>
    </p:spTree>
    <p:extLst>
      <p:ext uri="{BB962C8B-B14F-4D97-AF65-F5344CB8AC3E}">
        <p14:creationId xmlns:p14="http://schemas.microsoft.com/office/powerpoint/2010/main" val="2550244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Stádovost</a:t>
            </a:r>
            <a:br>
              <a:rPr lang="cs-CZ" sz="4000" dirty="0"/>
            </a:br>
            <a:r>
              <a:rPr lang="cs-CZ" sz="2400" dirty="0"/>
              <a:t>Konflikt Římanů s hispánským obyvatelstvem v roce 150 př. n. l. během 2. </a:t>
            </a:r>
            <a:r>
              <a:rPr lang="cs-CZ" sz="2400" dirty="0" err="1"/>
              <a:t>keltiberské</a:t>
            </a:r>
            <a:r>
              <a:rPr lang="cs-CZ" sz="2400" dirty="0"/>
              <a:t> války </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6892725" cy="4015914"/>
          </a:xfrm>
        </p:spPr>
        <p:txBody>
          <a:bodyPr>
            <a:normAutofit lnSpcReduction="10000"/>
          </a:bodyPr>
          <a:lstStyle/>
          <a:p>
            <a:pPr algn="l"/>
            <a:r>
              <a:rPr lang="cs-CZ" i="1" dirty="0"/>
              <a:t>„</a:t>
            </a:r>
            <a:r>
              <a:rPr lang="cs-CZ" i="1" dirty="0" err="1"/>
              <a:t>Nobilior</a:t>
            </a:r>
            <a:r>
              <a:rPr lang="cs-CZ" i="1" dirty="0"/>
              <a:t> okamžitě postupoval proti městským hradbám, kde zuřila bitva, dokud </a:t>
            </a:r>
            <a:r>
              <a:rPr lang="cs-CZ" b="1" i="1" dirty="0"/>
              <a:t>jednoho ze slonů nezasáhl do hlavy velký padající kámen</a:t>
            </a:r>
            <a:r>
              <a:rPr lang="cs-CZ" i="1" dirty="0"/>
              <a:t>, načež zešílel, vydal hlasitý výkřik, obrátil se na své přátele a začal ničit všechno, co mu přišlo do cesty, nedělal rozdíl mezi přítelem a nepřítelem. </a:t>
            </a:r>
            <a:r>
              <a:rPr lang="cs-CZ" b="1" i="1" dirty="0"/>
              <a:t>Ostatní sloni, vzrušení jeho křikem, všichni začali dělat totéž, dupali mezi Římany, rozhazovali je a házeli je sem a tam. Takto je to se slony vždy, když jsou rozzuřeni. Pak každého berou za nepřátele; proto je někteří lidé pro jejich vrtkavost nazývají společným nepřítelem</a:t>
            </a:r>
            <a:r>
              <a:rPr lang="cs-CZ" i="1" dirty="0"/>
              <a:t>.“</a:t>
            </a:r>
          </a:p>
          <a:p>
            <a:pPr algn="l"/>
            <a:r>
              <a:rPr lang="cs-CZ" dirty="0" err="1"/>
              <a:t>Appiános</a:t>
            </a:r>
            <a:r>
              <a:rPr lang="cs-CZ" dirty="0"/>
              <a:t>. </a:t>
            </a:r>
            <a:r>
              <a:rPr lang="cs-CZ" i="1" dirty="0" err="1"/>
              <a:t>Iberica</a:t>
            </a:r>
            <a:r>
              <a:rPr lang="cs-CZ" dirty="0"/>
              <a:t> 46,4,5.</a:t>
            </a:r>
          </a:p>
        </p:txBody>
      </p:sp>
      <p:pic>
        <p:nvPicPr>
          <p:cNvPr id="5" name="Obrázek 4" descr="Obsah obrázku obraz, umění, kresba, kreslené">
            <a:extLst>
              <a:ext uri="{FF2B5EF4-FFF2-40B4-BE49-F238E27FC236}">
                <a16:creationId xmlns:a16="http://schemas.microsoft.com/office/drawing/2014/main" id="{E8E8F014-4250-EFE1-0FC9-760824B77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676" y="2375555"/>
            <a:ext cx="4553035" cy="3690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4012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Stádovost</a:t>
            </a:r>
            <a:br>
              <a:rPr lang="cs-CZ" sz="4000" dirty="0"/>
            </a:br>
            <a:r>
              <a:rPr lang="cs-CZ" sz="2400" dirty="0"/>
              <a:t>Potyčka mezi římským vojevůdcem Markem Claudiem Marcellem a Hannibalem během druhé punské války roku 209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6892725" cy="4015914"/>
          </a:xfrm>
        </p:spPr>
        <p:txBody>
          <a:bodyPr>
            <a:normAutofit/>
          </a:bodyPr>
          <a:lstStyle/>
          <a:p>
            <a:pPr algn="l"/>
            <a:r>
              <a:rPr lang="cs-CZ" i="1" dirty="0"/>
              <a:t>„ Hannibal rozkázal pohánět slony proti řadám Římanů. </a:t>
            </a:r>
            <a:r>
              <a:rPr lang="cs-CZ" b="1" i="1" dirty="0"/>
              <a:t>Mezi jejich předními liniemi najednou vznikl velký tlak a mnoho zmatku, ale jeden z tribunů, jménem Flavius, popadl orla, postavil se slonům, udeřil vůdce železným bodcem a ten se otočil.</a:t>
            </a:r>
            <a:r>
              <a:rPr lang="cs-CZ" i="1" dirty="0"/>
              <a:t> Bestie vrazila do bestie za ní a celou formaci uvrhla do zmatku. Když to </a:t>
            </a:r>
            <a:r>
              <a:rPr lang="cs-CZ" i="1" dirty="0" err="1"/>
              <a:t>Marcellus</a:t>
            </a:r>
            <a:r>
              <a:rPr lang="cs-CZ" i="1" dirty="0"/>
              <a:t> zpozoroval, nařídil své jízdě, aby se plnou rychlostí vrhla na neuspořádanou masu a uvrhla nepřítele ještě více do zmatku.“</a:t>
            </a:r>
          </a:p>
          <a:p>
            <a:pPr algn="l"/>
            <a:r>
              <a:rPr lang="cs-CZ" dirty="0" err="1"/>
              <a:t>Plútarchos</a:t>
            </a:r>
            <a:r>
              <a:rPr lang="cs-CZ" dirty="0"/>
              <a:t>. </a:t>
            </a:r>
            <a:r>
              <a:rPr lang="cs-CZ" i="1" dirty="0" err="1"/>
              <a:t>Marcellus</a:t>
            </a:r>
            <a:r>
              <a:rPr lang="cs-CZ" dirty="0"/>
              <a:t> 26.</a:t>
            </a:r>
          </a:p>
        </p:txBody>
      </p:sp>
      <p:pic>
        <p:nvPicPr>
          <p:cNvPr id="11" name="Obrázek 10" descr="Obsah obrázku obloha, venku, Lidská tvář, osoba&#10;&#10;Popis byl vytvořen automaticky">
            <a:extLst>
              <a:ext uri="{FF2B5EF4-FFF2-40B4-BE49-F238E27FC236}">
                <a16:creationId xmlns:a16="http://schemas.microsoft.com/office/drawing/2014/main" id="{480964C2-DEDD-F13E-8C7A-227CEE07D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575" y="1495252"/>
            <a:ext cx="3744229" cy="5088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Obrázek 5" descr="Obsah obrázku mince, měna, kov, peníze&#10;&#10;Popis byl vytvořen automaticky">
            <a:extLst>
              <a:ext uri="{FF2B5EF4-FFF2-40B4-BE49-F238E27FC236}">
                <a16:creationId xmlns:a16="http://schemas.microsoft.com/office/drawing/2014/main" id="{09F2C392-5156-EFD9-B621-45168FD8E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3166" y="409302"/>
            <a:ext cx="1680711" cy="16295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27067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979169"/>
            <a:ext cx="9380437" cy="741768"/>
          </a:xfrm>
        </p:spPr>
        <p:txBody>
          <a:bodyPr>
            <a:normAutofit fontScale="90000"/>
          </a:bodyPr>
          <a:lstStyle/>
          <a:p>
            <a:pPr algn="l"/>
            <a:r>
              <a:rPr lang="cs-CZ" sz="4900" b="1" dirty="0"/>
              <a:t>Fixace na </a:t>
            </a:r>
            <a:r>
              <a:rPr lang="cs-CZ" sz="4900" b="1" dirty="0" err="1"/>
              <a:t>mahúta</a:t>
            </a:r>
            <a:br>
              <a:rPr lang="cs-CZ" sz="4900" b="1" dirty="0"/>
            </a:br>
            <a:br>
              <a:rPr lang="cs-CZ" sz="4000" dirty="0"/>
            </a:br>
            <a:r>
              <a:rPr lang="cs-CZ" sz="2400" dirty="0"/>
              <a:t>Pyrrhův pokus o obsazení města </a:t>
            </a:r>
            <a:r>
              <a:rPr lang="cs-CZ" sz="2400" dirty="0" err="1"/>
              <a:t>Argos</a:t>
            </a:r>
            <a:r>
              <a:rPr lang="cs-CZ" sz="2400" dirty="0"/>
              <a:t> roku 272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780598" y="2089193"/>
            <a:ext cx="5783831" cy="4768807"/>
          </a:xfrm>
        </p:spPr>
        <p:txBody>
          <a:bodyPr>
            <a:normAutofit/>
          </a:bodyPr>
          <a:lstStyle/>
          <a:p>
            <a:pPr algn="l"/>
            <a:r>
              <a:rPr lang="cs-CZ" i="1" dirty="0"/>
              <a:t>„</a:t>
            </a:r>
            <a:r>
              <a:rPr lang="cs-CZ" b="1" i="1" dirty="0" err="1"/>
              <a:t>Níkón</a:t>
            </a:r>
            <a:r>
              <a:rPr lang="cs-CZ" b="1" i="1" dirty="0"/>
              <a:t>, další slon, jeden z těch, kteří vstoupili do města, se snažil najít svého jezdce, který mu důsledkem zranění spadl ze zad. Vrhal se davem přátel i nepřátel, dokud nenalezl tělo svého pána, vzal jej chobotem, položil si jej na kly a jako šílený smetl a zabil všechny, kteří mu přišli do cesty.</a:t>
            </a:r>
            <a:r>
              <a:rPr lang="cs-CZ" i="1" dirty="0"/>
              <a:t>“</a:t>
            </a:r>
          </a:p>
          <a:p>
            <a:pPr algn="l"/>
            <a:r>
              <a:rPr lang="cs-CZ" dirty="0" err="1"/>
              <a:t>Plútarchos</a:t>
            </a:r>
            <a:r>
              <a:rPr lang="cs-CZ" dirty="0"/>
              <a:t>. </a:t>
            </a:r>
            <a:r>
              <a:rPr lang="cs-CZ" i="1" dirty="0"/>
              <a:t>Pyrrhos</a:t>
            </a:r>
            <a:r>
              <a:rPr lang="cs-CZ" dirty="0"/>
              <a:t> 33.</a:t>
            </a:r>
          </a:p>
          <a:p>
            <a:pPr algn="l"/>
            <a:endParaRPr lang="cs-CZ" dirty="0"/>
          </a:p>
        </p:txBody>
      </p:sp>
      <p:pic>
        <p:nvPicPr>
          <p:cNvPr id="6" name="Obrázek 5" descr="Obsah obrázku venku, slon, osoba, strom&#10;&#10;Popis byl vytvořen automaticky">
            <a:extLst>
              <a:ext uri="{FF2B5EF4-FFF2-40B4-BE49-F238E27FC236}">
                <a16:creationId xmlns:a16="http://schemas.microsoft.com/office/drawing/2014/main" id="{C2236532-A866-958D-4310-65D9A61B3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627" y="1982804"/>
            <a:ext cx="4329355" cy="4329355"/>
          </a:xfrm>
          <a:prstGeom prst="rect">
            <a:avLst/>
          </a:prstGeom>
        </p:spPr>
      </p:pic>
    </p:spTree>
    <p:extLst>
      <p:ext uri="{BB962C8B-B14F-4D97-AF65-F5344CB8AC3E}">
        <p14:creationId xmlns:p14="http://schemas.microsoft.com/office/powerpoint/2010/main" val="1326184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54667"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369639"/>
            <a:ext cx="9380437" cy="741768"/>
          </a:xfrm>
        </p:spPr>
        <p:txBody>
          <a:bodyPr>
            <a:normAutofit fontScale="90000"/>
          </a:bodyPr>
          <a:lstStyle/>
          <a:p>
            <a:pPr algn="l"/>
            <a:r>
              <a:rPr lang="cs-CZ" sz="4900" b="1" dirty="0"/>
              <a:t>Fixace na </a:t>
            </a:r>
            <a:r>
              <a:rPr lang="cs-CZ" sz="4900" b="1" dirty="0" err="1"/>
              <a:t>mahúta</a:t>
            </a:r>
            <a:br>
              <a:rPr lang="cs-CZ" sz="4000" dirty="0"/>
            </a:br>
            <a:r>
              <a:rPr lang="cs-CZ" sz="2400" dirty="0"/>
              <a:t>Hannibalovi sloni v bitvách po přechodu Alp roku 218 př. n. l. </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780598" y="1111407"/>
            <a:ext cx="6852236" cy="5806698"/>
          </a:xfrm>
        </p:spPr>
        <p:txBody>
          <a:bodyPr>
            <a:normAutofit fontScale="77500" lnSpcReduction="20000"/>
          </a:bodyPr>
          <a:lstStyle/>
          <a:p>
            <a:pPr algn="l"/>
            <a:r>
              <a:rPr lang="cs-CZ" b="1" dirty="0"/>
              <a:t>Přesun vojsk přes </a:t>
            </a:r>
            <a:r>
              <a:rPr lang="cs-CZ" b="1" dirty="0" err="1"/>
              <a:t>Rhónu</a:t>
            </a:r>
            <a:r>
              <a:rPr lang="cs-CZ" b="1" dirty="0"/>
              <a:t> za užití vorů:</a:t>
            </a:r>
          </a:p>
          <a:p>
            <a:pPr algn="l"/>
            <a:r>
              <a:rPr lang="cs-CZ" b="1" i="1" dirty="0"/>
              <a:t>„</a:t>
            </a:r>
            <a:r>
              <a:rPr lang="cs-CZ" i="1" dirty="0"/>
              <a:t>Mnoho z nich se podařilo dostat na druhou stranu, ale jiní byli tak zděšeni, že se v polovině cesty vrhli do řeky. </a:t>
            </a:r>
            <a:r>
              <a:rPr lang="cs-CZ" b="1" i="1" dirty="0"/>
              <a:t>Všichni </a:t>
            </a:r>
            <a:r>
              <a:rPr lang="cs-CZ" b="1" i="1" dirty="0" err="1"/>
              <a:t>mahúti</a:t>
            </a:r>
            <a:r>
              <a:rPr lang="cs-CZ" b="1" i="1" dirty="0"/>
              <a:t> utonuli</a:t>
            </a:r>
            <a:r>
              <a:rPr lang="cs-CZ" i="1" dirty="0"/>
              <a:t>, ale sloni se zachránili, neboť díky síle a délce svých chobotů se udrželi nad vodou a dýchali skrze ně a zároveň chrlili veškerou vodu, jež se jim dostala do tlamy.“</a:t>
            </a:r>
            <a:endParaRPr lang="cs-CZ" dirty="0"/>
          </a:p>
          <a:p>
            <a:pPr algn="l"/>
            <a:r>
              <a:rPr lang="cs-CZ" b="1" dirty="0"/>
              <a:t>Bitva u Ticina:</a:t>
            </a:r>
          </a:p>
          <a:p>
            <a:pPr algn="l"/>
            <a:r>
              <a:rPr lang="cs-CZ" b="1" dirty="0"/>
              <a:t> žádné zmínky o nasazení slonů</a:t>
            </a:r>
          </a:p>
          <a:p>
            <a:pPr algn="l"/>
            <a:r>
              <a:rPr lang="cs-CZ" b="1" dirty="0"/>
              <a:t>Bitva u </a:t>
            </a:r>
            <a:r>
              <a:rPr lang="cs-CZ" b="1" dirty="0" err="1"/>
              <a:t>Trebia</a:t>
            </a:r>
            <a:r>
              <a:rPr lang="cs-CZ" b="1" dirty="0"/>
              <a:t> a následky zimy:</a:t>
            </a:r>
          </a:p>
          <a:p>
            <a:pPr algn="l"/>
            <a:r>
              <a:rPr lang="cs-CZ" i="1" dirty="0"/>
              <a:t>„Hannibal sestavil svou pěchotu, v počtu asi dvaceti tisíc, sestávající ze Španělů, Keltů a Afričanů, do jediné řady, zatímco svou jízdu, čítající spolu s keltskými spojenci více než deset tisíc, rozdělil a rozmístil na každé křídlo. </a:t>
            </a:r>
            <a:r>
              <a:rPr lang="cs-CZ" b="1" i="1" dirty="0"/>
              <a:t>Rozdělil také své slony a umístil je před křídla tak, aby jeho boky byly dvojnásobně chráněny.</a:t>
            </a:r>
            <a:r>
              <a:rPr lang="cs-CZ" i="1" dirty="0"/>
              <a:t> Tiberius postavil svou pěchotu v obvyklém římském pořadí. Bylo zde asi šestnáct tisíc Římanů a dvacet tisíc spojenců. </a:t>
            </a:r>
            <a:r>
              <a:rPr lang="cs-CZ" b="1" i="1" dirty="0"/>
              <a:t>Poté rozmístil na každé křídlo svou jízdu v počtu asi čtyř tisíc a postupoval na nepřítele v impozantním stylu pomalým krokem.</a:t>
            </a:r>
            <a:r>
              <a:rPr lang="cs-CZ" i="1" dirty="0"/>
              <a:t> (…) </a:t>
            </a:r>
            <a:r>
              <a:rPr lang="cs-CZ" b="1" i="1" dirty="0"/>
              <a:t>Obě </a:t>
            </a:r>
            <a:r>
              <a:rPr lang="cs-CZ" b="1" i="1" dirty="0" err="1"/>
              <a:t>Tiberiova</a:t>
            </a:r>
            <a:r>
              <a:rPr lang="cs-CZ" b="1" i="1" dirty="0"/>
              <a:t> křídla byla tvrdě tlačená zepředu slony a lehce ozbrojenými jednotkami kolem nich</a:t>
            </a:r>
            <a:r>
              <a:rPr lang="cs-CZ" i="1" dirty="0"/>
              <a:t>. Otočila se a pronásledovatelé je zahnali až za řeku. (…) </a:t>
            </a:r>
            <a:r>
              <a:rPr lang="cs-CZ" b="1" i="1" dirty="0"/>
              <a:t>Deštěm a sněhem, které následovaly v zimě, však Kartaginci trpěli tak těžce, že všichni sloni kromě jednoho zahynuli a také mnoho mužů a koní zemřelo zimou.</a:t>
            </a:r>
            <a:r>
              <a:rPr lang="cs-CZ" i="1" dirty="0"/>
              <a:t>“</a:t>
            </a:r>
          </a:p>
          <a:p>
            <a:pPr algn="l"/>
            <a:r>
              <a:rPr lang="cs-CZ" dirty="0" err="1"/>
              <a:t>Polybios</a:t>
            </a:r>
            <a:r>
              <a:rPr lang="cs-CZ" dirty="0"/>
              <a:t>. </a:t>
            </a:r>
            <a:r>
              <a:rPr lang="cs-CZ" i="1" dirty="0" err="1"/>
              <a:t>Historiai</a:t>
            </a:r>
            <a:r>
              <a:rPr lang="cs-CZ" dirty="0"/>
              <a:t> 3,72 – 74.</a:t>
            </a:r>
          </a:p>
        </p:txBody>
      </p:sp>
      <p:pic>
        <p:nvPicPr>
          <p:cNvPr id="5" name="Obrázek 4" descr="Obsah obrázku text, snímek obrazovky, diagram, Písmo&#10;&#10;Popis byl vytvořen automaticky">
            <a:extLst>
              <a:ext uri="{FF2B5EF4-FFF2-40B4-BE49-F238E27FC236}">
                <a16:creationId xmlns:a16="http://schemas.microsoft.com/office/drawing/2014/main" id="{C49E97F3-9AAF-5180-39E3-604A90D1E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2834" y="3263160"/>
            <a:ext cx="4452225" cy="3153660"/>
          </a:xfrm>
          <a:prstGeom prst="rect">
            <a:avLst/>
          </a:prstGeom>
        </p:spPr>
      </p:pic>
    </p:spTree>
    <p:extLst>
      <p:ext uri="{BB962C8B-B14F-4D97-AF65-F5344CB8AC3E}">
        <p14:creationId xmlns:p14="http://schemas.microsoft.com/office/powerpoint/2010/main" val="363530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531300"/>
            <a:ext cx="9380437" cy="741768"/>
          </a:xfrm>
        </p:spPr>
        <p:txBody>
          <a:bodyPr>
            <a:normAutofit fontScale="90000"/>
          </a:bodyPr>
          <a:lstStyle/>
          <a:p>
            <a:pPr algn="l"/>
            <a:r>
              <a:rPr lang="cs-CZ" sz="4900" b="1" dirty="0"/>
              <a:t>Anatomické slabiny – citlivé body</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452386" y="1405288"/>
            <a:ext cx="6391175" cy="3495768"/>
          </a:xfrm>
        </p:spPr>
        <p:txBody>
          <a:bodyPr>
            <a:normAutofit fontScale="85000" lnSpcReduction="10000"/>
          </a:bodyPr>
          <a:lstStyle/>
          <a:p>
            <a:pPr marL="342900" indent="-342900" algn="l">
              <a:buFont typeface="Arial" panose="020B0604020202020204" pitchFamily="34" charset="0"/>
              <a:buChar char="•"/>
            </a:pPr>
            <a:r>
              <a:rPr lang="cs-CZ" dirty="0"/>
              <a:t>Zasažením citlivých bodů byl slon ochromen a s velkou pravděpodobností se splaší.</a:t>
            </a:r>
          </a:p>
          <a:p>
            <a:pPr marL="342900" indent="-342900" algn="l">
              <a:buFont typeface="Arial" panose="020B0604020202020204" pitchFamily="34" charset="0"/>
              <a:buChar char="•"/>
            </a:pPr>
            <a:r>
              <a:rPr lang="cs-CZ" b="1" dirty="0"/>
              <a:t>Nejnebezpečnější body:</a:t>
            </a:r>
          </a:p>
          <a:p>
            <a:pPr algn="l"/>
            <a:r>
              <a:rPr lang="cs-CZ" dirty="0"/>
              <a:t>-</a:t>
            </a:r>
            <a:r>
              <a:rPr lang="cs-CZ" b="1" dirty="0"/>
              <a:t>chobot</a:t>
            </a:r>
            <a:r>
              <a:rPr lang="cs-CZ" dirty="0"/>
              <a:t> – hlavní senzitivní orgán a prostředek pro příjem potravy. Zranění není často slučitelné se životem.</a:t>
            </a:r>
          </a:p>
          <a:p>
            <a:pPr algn="l"/>
            <a:r>
              <a:rPr lang="cs-CZ" dirty="0"/>
              <a:t>-</a:t>
            </a:r>
            <a:r>
              <a:rPr lang="cs-CZ" b="1" dirty="0"/>
              <a:t>kly</a:t>
            </a:r>
            <a:r>
              <a:rPr lang="cs-CZ" dirty="0"/>
              <a:t> – jedná se o prodloužené tesáky. Při zlomení může dojít k zanícení až smrti.</a:t>
            </a:r>
          </a:p>
          <a:p>
            <a:pPr algn="l"/>
            <a:r>
              <a:rPr lang="cs-CZ" dirty="0"/>
              <a:t>-</a:t>
            </a:r>
            <a:r>
              <a:rPr lang="cs-CZ" b="1" dirty="0"/>
              <a:t>uši</a:t>
            </a:r>
            <a:r>
              <a:rPr lang="cs-CZ" dirty="0"/>
              <a:t> – poškození boltce může vést k prostorové dezorientaci, protože slon se do velké míry řídí sluchem.</a:t>
            </a:r>
          </a:p>
          <a:p>
            <a:pPr algn="l"/>
            <a:r>
              <a:rPr lang="cs-CZ" dirty="0"/>
              <a:t>-</a:t>
            </a:r>
            <a:r>
              <a:rPr lang="cs-CZ" b="1" dirty="0"/>
              <a:t>oči</a:t>
            </a:r>
            <a:r>
              <a:rPr lang="cs-CZ" dirty="0"/>
              <a:t> – při zranění hrozí zánět a smrt.</a:t>
            </a:r>
          </a:p>
          <a:p>
            <a:pPr algn="l"/>
            <a:endParaRPr lang="cs-CZ" dirty="0"/>
          </a:p>
        </p:txBody>
      </p:sp>
      <p:pic>
        <p:nvPicPr>
          <p:cNvPr id="6" name="Obrázek 5">
            <a:extLst>
              <a:ext uri="{FF2B5EF4-FFF2-40B4-BE49-F238E27FC236}">
                <a16:creationId xmlns:a16="http://schemas.microsoft.com/office/drawing/2014/main" id="{01824CF5-9040-E4D0-4BD5-0E056E021514}"/>
              </a:ext>
            </a:extLst>
          </p:cNvPr>
          <p:cNvPicPr>
            <a:picLocks noChangeAspect="1"/>
          </p:cNvPicPr>
          <p:nvPr/>
        </p:nvPicPr>
        <p:blipFill>
          <a:blip r:embed="rId3"/>
          <a:stretch>
            <a:fillRect/>
          </a:stretch>
        </p:blipFill>
        <p:spPr>
          <a:xfrm>
            <a:off x="6843561" y="2391533"/>
            <a:ext cx="5132425" cy="3348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3931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30" y="853179"/>
            <a:ext cx="9144000" cy="741768"/>
          </a:xfrm>
        </p:spPr>
        <p:txBody>
          <a:bodyPr>
            <a:normAutofit fontScale="90000"/>
          </a:bodyPr>
          <a:lstStyle/>
          <a:p>
            <a:pPr algn="l"/>
            <a:r>
              <a:rPr lang="cs-CZ" sz="4000" b="1" dirty="0"/>
              <a:t>Nepoddajnost</a:t>
            </a:r>
            <a:br>
              <a:rPr lang="cs-CZ" sz="4000" dirty="0"/>
            </a:br>
            <a:r>
              <a:rPr lang="cs-CZ" sz="2400" dirty="0"/>
              <a:t>Bitva u </a:t>
            </a:r>
            <a:r>
              <a:rPr lang="cs-CZ" sz="2400" dirty="0" err="1"/>
              <a:t>Gaugamél</a:t>
            </a:r>
            <a:r>
              <a:rPr lang="cs-CZ" sz="2400" dirty="0"/>
              <a:t> roku 331 př. n. l. – druhý velký střet mezi makedonským králem Alexandrem Velikým a perským králem </a:t>
            </a:r>
            <a:r>
              <a:rPr lang="cs-CZ" sz="2400" dirty="0" err="1"/>
              <a:t>Dáreiem</a:t>
            </a:r>
            <a:r>
              <a:rPr lang="cs-CZ" sz="2400" dirty="0"/>
              <a:t> III.</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0" y="1734629"/>
            <a:ext cx="8605181" cy="4156772"/>
          </a:xfrm>
        </p:spPr>
        <p:txBody>
          <a:bodyPr>
            <a:normAutofit/>
          </a:bodyPr>
          <a:lstStyle/>
          <a:p>
            <a:pPr algn="l"/>
            <a:r>
              <a:rPr lang="cs-CZ" dirty="0"/>
              <a:t>„</a:t>
            </a:r>
            <a:r>
              <a:rPr lang="cs-CZ" i="1" dirty="0"/>
              <a:t>Celá </a:t>
            </a:r>
            <a:r>
              <a:rPr lang="cs-CZ" i="1" dirty="0" err="1"/>
              <a:t>Dáreiova</a:t>
            </a:r>
            <a:r>
              <a:rPr lang="cs-CZ" i="1" dirty="0"/>
              <a:t> armáda prý čítala asi čtyřicet tisíc jezdců, přibližně milion pěšáků, dvě stě </a:t>
            </a:r>
            <a:r>
              <a:rPr lang="cs-CZ" i="1" dirty="0" err="1"/>
              <a:t>srponosných</a:t>
            </a:r>
            <a:r>
              <a:rPr lang="cs-CZ" i="1" dirty="0"/>
              <a:t> vozů a </a:t>
            </a:r>
            <a:r>
              <a:rPr lang="cs-CZ" b="1" i="1" dirty="0"/>
              <a:t>malý počet, nejvýše patnáct, slonů, jež s sebou vedli Indové, sídlící na této straně Indu. </a:t>
            </a:r>
            <a:r>
              <a:rPr lang="cs-CZ" i="1" dirty="0" err="1"/>
              <a:t>Dáreios</a:t>
            </a:r>
            <a:r>
              <a:rPr lang="cs-CZ" i="1" dirty="0"/>
              <a:t> se utábořil u </a:t>
            </a:r>
            <a:r>
              <a:rPr lang="cs-CZ" i="1" dirty="0" err="1"/>
              <a:t>Gaugamél</a:t>
            </a:r>
            <a:r>
              <a:rPr lang="cs-CZ" i="1" dirty="0"/>
              <a:t> při řece </a:t>
            </a:r>
            <a:r>
              <a:rPr lang="cs-CZ" i="1" dirty="0" err="1"/>
              <a:t>Búmélu</a:t>
            </a:r>
            <a:r>
              <a:rPr lang="cs-CZ" i="1" dirty="0"/>
              <a:t>, asi šest stadií od města </a:t>
            </a:r>
            <a:r>
              <a:rPr lang="cs-CZ" i="1" dirty="0" err="1"/>
              <a:t>Arbél</a:t>
            </a:r>
            <a:r>
              <a:rPr lang="cs-CZ" i="1" dirty="0"/>
              <a:t>, v krajině úplně rovinaté, protože všechny nerovnosti terénu, nehodící se pro jízdu na koni, dal předem vyrovnat. Někteří lidé se totiž snažili </a:t>
            </a:r>
            <a:r>
              <a:rPr lang="cs-CZ" i="1" dirty="0" err="1"/>
              <a:t>Dáreia</a:t>
            </a:r>
            <a:r>
              <a:rPr lang="cs-CZ" i="1" dirty="0"/>
              <a:t> přesvědčit, že ho v bitvě u Issu přivedl do nevýhody právě stísněný terén, a </a:t>
            </a:r>
            <a:r>
              <a:rPr lang="cs-CZ" i="1" dirty="0" err="1"/>
              <a:t>Dáreios</a:t>
            </a:r>
            <a:r>
              <a:rPr lang="cs-CZ" i="1" dirty="0"/>
              <a:t> jim nepředloženě uvěřil.“</a:t>
            </a:r>
          </a:p>
          <a:p>
            <a:pPr algn="l"/>
            <a:r>
              <a:rPr lang="cs-CZ" dirty="0" err="1"/>
              <a:t>Arriános</a:t>
            </a:r>
            <a:r>
              <a:rPr lang="cs-CZ" dirty="0"/>
              <a:t>. </a:t>
            </a:r>
            <a:r>
              <a:rPr lang="cs-CZ" i="1" dirty="0" err="1"/>
              <a:t>Anabasis</a:t>
            </a:r>
            <a:r>
              <a:rPr lang="cs-CZ" i="1" dirty="0"/>
              <a:t> </a:t>
            </a:r>
            <a:r>
              <a:rPr lang="cs-CZ" i="1" dirty="0" err="1"/>
              <a:t>Alexandri</a:t>
            </a:r>
            <a:r>
              <a:rPr lang="cs-CZ" i="1" dirty="0"/>
              <a:t> </a:t>
            </a:r>
            <a:r>
              <a:rPr lang="cs-CZ" dirty="0"/>
              <a:t>3,8.</a:t>
            </a:r>
          </a:p>
          <a:p>
            <a:endParaRPr lang="cs-CZ" dirty="0"/>
          </a:p>
        </p:txBody>
      </p:sp>
      <p:pic>
        <p:nvPicPr>
          <p:cNvPr id="14" name="Obrázek 13" descr="Obsah obrázku Otěže, kresba, Potřeby pro koně, kočár&#10;&#10;Popis byl vytvořen automaticky">
            <a:extLst>
              <a:ext uri="{FF2B5EF4-FFF2-40B4-BE49-F238E27FC236}">
                <a16:creationId xmlns:a16="http://schemas.microsoft.com/office/drawing/2014/main" id="{DBD49565-AA08-8CA7-B223-730510395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4396" y="3148698"/>
            <a:ext cx="3808147" cy="3261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08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531300"/>
            <a:ext cx="9380437" cy="741768"/>
          </a:xfrm>
        </p:spPr>
        <p:txBody>
          <a:bodyPr>
            <a:normAutofit fontScale="90000"/>
          </a:bodyPr>
          <a:lstStyle/>
          <a:p>
            <a:pPr algn="l"/>
            <a:r>
              <a:rPr lang="cs-CZ" sz="4900" b="1" dirty="0"/>
              <a:t>Anatomické slabiny – chodidla a zrak</a:t>
            </a:r>
            <a:br>
              <a:rPr lang="cs-CZ" sz="4000" dirty="0"/>
            </a:br>
            <a:r>
              <a:rPr lang="cs-CZ" sz="2400" dirty="0"/>
              <a:t>Střet Ptolemaia </a:t>
            </a:r>
            <a:r>
              <a:rPr lang="cs-CZ" sz="2400" dirty="0" err="1"/>
              <a:t>Sótéra</a:t>
            </a:r>
            <a:r>
              <a:rPr lang="cs-CZ" sz="2400" dirty="0"/>
              <a:t> a </a:t>
            </a:r>
            <a:r>
              <a:rPr lang="cs-CZ" sz="2400" dirty="0" err="1"/>
              <a:t>Seleuka</a:t>
            </a:r>
            <a:r>
              <a:rPr lang="cs-CZ" sz="2400" dirty="0"/>
              <a:t> </a:t>
            </a:r>
            <a:r>
              <a:rPr lang="cs-CZ" sz="2400" dirty="0" err="1"/>
              <a:t>Níkátora</a:t>
            </a:r>
            <a:r>
              <a:rPr lang="cs-CZ" sz="2400" dirty="0"/>
              <a:t> s </a:t>
            </a:r>
            <a:r>
              <a:rPr lang="cs-CZ" sz="2400" dirty="0" err="1"/>
              <a:t>Démétriem</a:t>
            </a:r>
            <a:r>
              <a:rPr lang="cs-CZ" sz="2400" dirty="0"/>
              <a:t> </a:t>
            </a:r>
            <a:r>
              <a:rPr lang="cs-CZ" sz="2400" dirty="0" err="1"/>
              <a:t>Poliorkétem</a:t>
            </a:r>
            <a:r>
              <a:rPr lang="cs-CZ" sz="2400" dirty="0"/>
              <a:t> během válek diadochů v bitvě u Gazy roku 313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780598" y="1426719"/>
            <a:ext cx="6534602" cy="5328644"/>
          </a:xfrm>
        </p:spPr>
        <p:txBody>
          <a:bodyPr>
            <a:normAutofit fontScale="85000" lnSpcReduction="20000"/>
          </a:bodyPr>
          <a:lstStyle/>
          <a:p>
            <a:pPr algn="l"/>
            <a:r>
              <a:rPr lang="cs-CZ" i="1" dirty="0"/>
              <a:t>„(…)Ptolemaios a </a:t>
            </a:r>
            <a:r>
              <a:rPr lang="cs-CZ" i="1" dirty="0" err="1"/>
              <a:t>Seleukos</a:t>
            </a:r>
            <a:r>
              <a:rPr lang="cs-CZ" i="1" dirty="0"/>
              <a:t> na toto křídlo přitáhli tři tisíce nejsilnějších jezdců, jimž se sami rozhodli velet. </a:t>
            </a:r>
            <a:r>
              <a:rPr lang="cs-CZ" b="1" i="1" dirty="0"/>
              <a:t>Před ně postavili muže, kteří měli manipulovat s hroty ze železa spojenými řetězy, které připravili proti nástupu slonů. </a:t>
            </a:r>
            <a:r>
              <a:rPr lang="cs-CZ" i="1" dirty="0"/>
              <a:t>Když byl tento vynález natažen, bylo snadné zabránit </a:t>
            </a:r>
            <a:r>
              <a:rPr lang="cs-CZ" i="1" dirty="0" err="1"/>
              <a:t>bestijím</a:t>
            </a:r>
            <a:r>
              <a:rPr lang="cs-CZ" i="1" dirty="0"/>
              <a:t> v pohybu vpřed. (…) Poté, co jezdecká bitva pokračovala dlouhou dobu za rovných podmínek, sloni, vybídnutí do boje svými indickými </a:t>
            </a:r>
            <a:r>
              <a:rPr lang="cs-CZ" i="1" dirty="0" err="1"/>
              <a:t>mahúty</a:t>
            </a:r>
            <a:r>
              <a:rPr lang="cs-CZ" i="1" dirty="0"/>
              <a:t>, postoupili způsobem, který vyvolal hrůzu a zdání jako by jim nikdo nemohl odolal. </a:t>
            </a:r>
            <a:r>
              <a:rPr lang="cs-CZ" b="1" i="1" dirty="0"/>
              <a:t>Když se však dostali k bariéře hrotů, zástup oštěpařů a lučištníků, kteří neustále vysílali své střely, začal těžce zraňovat samotné slony i ty, kteří na nich seděli. Zatímco </a:t>
            </a:r>
            <a:r>
              <a:rPr lang="cs-CZ" b="1" i="1" dirty="0" err="1"/>
              <a:t>mahúti</a:t>
            </a:r>
            <a:r>
              <a:rPr lang="cs-CZ" b="1" i="1" dirty="0"/>
              <a:t> poháněli bestie kupředu svými háky, někteří sloni se napíchli na důmyslně vymyšlené hroty a trýzněni svými ranami a soustředěným úsilím útočníků začali způsobovat chaos.  Na hladké a poddajné půdě tato zvířata vládnou hrubou silou, která je neodolatelná, ale v terénu, který je drsný a obtížný, je jejich síla pro jemnost jejich nohou zcela zbytečná. Proto také při této příležitosti, jak Ptolemaios chytře předvídal, bude důsledkem nastavení hrotů, že síla slona zůstane nevyužitou. Konečným důsledkem bylo, že poté, co byla většina </a:t>
            </a:r>
            <a:r>
              <a:rPr lang="cs-CZ" b="1" i="1" dirty="0" err="1"/>
              <a:t>mahútů</a:t>
            </a:r>
            <a:r>
              <a:rPr lang="cs-CZ" b="1" i="1" dirty="0"/>
              <a:t> zastřelena, všichni sloni byli zajati.“</a:t>
            </a:r>
          </a:p>
          <a:p>
            <a:pPr algn="l"/>
            <a:r>
              <a:rPr lang="cs-CZ" dirty="0" err="1"/>
              <a:t>Diodóros</a:t>
            </a:r>
            <a:r>
              <a:rPr lang="cs-CZ" dirty="0"/>
              <a:t> Sicilský. </a:t>
            </a:r>
            <a:r>
              <a:rPr lang="cs-CZ" i="1" dirty="0" err="1"/>
              <a:t>Bibliothéké</a:t>
            </a:r>
            <a:r>
              <a:rPr lang="cs-CZ" i="1" dirty="0"/>
              <a:t> </a:t>
            </a:r>
            <a:r>
              <a:rPr lang="cs-CZ" i="1" dirty="0" err="1"/>
              <a:t>Historiké</a:t>
            </a:r>
            <a:r>
              <a:rPr lang="cs-CZ" dirty="0"/>
              <a:t> 19,83 – 84.</a:t>
            </a:r>
          </a:p>
        </p:txBody>
      </p:sp>
      <p:pic>
        <p:nvPicPr>
          <p:cNvPr id="5" name="Obrázek 4" descr="Obsah obrázku text, mapa, snímek obrazovky, diagram&#10;&#10;Popis byl vytvořen automaticky">
            <a:extLst>
              <a:ext uri="{FF2B5EF4-FFF2-40B4-BE49-F238E27FC236}">
                <a16:creationId xmlns:a16="http://schemas.microsoft.com/office/drawing/2014/main" id="{5C55C916-C33F-E9D8-BB60-7821F6276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373" y="902184"/>
            <a:ext cx="3763428" cy="3263598"/>
          </a:xfrm>
          <a:prstGeom prst="rect">
            <a:avLst/>
          </a:prstGeom>
        </p:spPr>
      </p:pic>
      <p:pic>
        <p:nvPicPr>
          <p:cNvPr id="8" name="Obrázek 7" descr="Obsah obrázku skica, kresba, text, obraz&#10;&#10;Popis byl vytvořen automaticky">
            <a:extLst>
              <a:ext uri="{FF2B5EF4-FFF2-40B4-BE49-F238E27FC236}">
                <a16:creationId xmlns:a16="http://schemas.microsoft.com/office/drawing/2014/main" id="{0965C9E9-27D7-D397-9EFF-C438A9AF4A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399" y="4164094"/>
            <a:ext cx="3977908" cy="2685088"/>
          </a:xfrm>
          <a:prstGeom prst="rect">
            <a:avLst/>
          </a:prstGeom>
        </p:spPr>
      </p:pic>
    </p:spTree>
    <p:extLst>
      <p:ext uri="{BB962C8B-B14F-4D97-AF65-F5344CB8AC3E}">
        <p14:creationId xmlns:p14="http://schemas.microsoft.com/office/powerpoint/2010/main" val="2123596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531300"/>
            <a:ext cx="9380437" cy="741768"/>
          </a:xfrm>
        </p:spPr>
        <p:txBody>
          <a:bodyPr>
            <a:normAutofit fontScale="90000"/>
          </a:bodyPr>
          <a:lstStyle/>
          <a:p>
            <a:pPr algn="l"/>
            <a:r>
              <a:rPr lang="cs-CZ" sz="4900" b="1" dirty="0"/>
              <a:t>Neschopnost skákat</a:t>
            </a:r>
            <a:br>
              <a:rPr lang="cs-CZ" sz="4000" dirty="0"/>
            </a:br>
            <a:r>
              <a:rPr lang="cs-CZ" sz="2400" dirty="0"/>
              <a:t>Pokus Pyrrha o dobytí oslabené Sparty roku 272 př. n. l., kdy byla většina vojenské síly na Krétě a ve městě převažovali starci, ženy a děti.</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780598" y="1426719"/>
            <a:ext cx="6534602" cy="5328644"/>
          </a:xfrm>
        </p:spPr>
        <p:txBody>
          <a:bodyPr>
            <a:normAutofit fontScale="92500" lnSpcReduction="20000"/>
          </a:bodyPr>
          <a:lstStyle/>
          <a:p>
            <a:pPr algn="l"/>
            <a:r>
              <a:rPr lang="cs-CZ" i="1" dirty="0"/>
              <a:t>„Když přišla noc, </a:t>
            </a:r>
            <a:r>
              <a:rPr lang="cs-CZ" i="1" dirty="0" err="1"/>
              <a:t>Lakedajmonští</a:t>
            </a:r>
            <a:r>
              <a:rPr lang="cs-CZ" i="1" dirty="0"/>
              <a:t> nejprve přijali usnesení poslat své ženy pryč na Krétu, ty ale byly proti. </a:t>
            </a:r>
            <a:r>
              <a:rPr lang="cs-CZ" i="1" dirty="0" err="1"/>
              <a:t>Archidámia</a:t>
            </a:r>
            <a:r>
              <a:rPr lang="cs-CZ" i="1" dirty="0"/>
              <a:t> přišla s mečem v ruce k senátorům a pokárala je jménem žen za to, že si mysleli, že by měly žít poté, co by Sparta padla. </a:t>
            </a:r>
            <a:r>
              <a:rPr lang="cs-CZ" b="1" i="1" dirty="0"/>
              <a:t>Poté bylo rozhodnuto vést příkop rovnoběžně s táborem nepřítele a na každém jeho konci postavit své vozy, zapuštěné po nápravy kol do země tak, aby stály pevně na místě a mohly bránit postupu slonů.</a:t>
            </a:r>
            <a:r>
              <a:rPr lang="cs-CZ" i="1" dirty="0"/>
              <a:t> Když začali s realizací tohoto projektu, přišly ženy a dívky, některé ve svých róbách a tunikách, jiné pouze v tunikách, aby pomohly starším mužům v práci. Mužům, kteří se chystali bojovat, ženy nařídily, aby byli zticha, ujali se svého dílu práce a dokončili vlastníma rukama třetinu zákopu. Když nastal den a nepřátelé se dali do pohybu, tyto ženy nasadily mladíkům jejich  brnění, svěřily zákop do jejich rukou a řekly jim, aby ho střežili a bránili, přesvědčené, že je sladké dobývat před jejich očima vlast a slavně zemřít v náručí svých matek a manželek při pádu hodném Sparty.“</a:t>
            </a:r>
          </a:p>
          <a:p>
            <a:pPr algn="l"/>
            <a:r>
              <a:rPr lang="cs-CZ" dirty="0"/>
              <a:t> </a:t>
            </a:r>
            <a:r>
              <a:rPr lang="cs-CZ" dirty="0" err="1"/>
              <a:t>Plútarchos</a:t>
            </a:r>
            <a:r>
              <a:rPr lang="cs-CZ" dirty="0"/>
              <a:t>. </a:t>
            </a:r>
            <a:r>
              <a:rPr lang="cs-CZ" i="1" dirty="0"/>
              <a:t>Pyrrhos</a:t>
            </a:r>
            <a:r>
              <a:rPr lang="cs-CZ" dirty="0"/>
              <a:t> 27.</a:t>
            </a:r>
          </a:p>
          <a:p>
            <a:pPr algn="l"/>
            <a:endParaRPr lang="cs-CZ" dirty="0"/>
          </a:p>
        </p:txBody>
      </p:sp>
      <p:pic>
        <p:nvPicPr>
          <p:cNvPr id="6" name="Obrázek 5" descr="Obsah obrázku savec, venku&#10;&#10;Popis byl vytvořen automaticky">
            <a:extLst>
              <a:ext uri="{FF2B5EF4-FFF2-40B4-BE49-F238E27FC236}">
                <a16:creationId xmlns:a16="http://schemas.microsoft.com/office/drawing/2014/main" id="{BD74B6C6-F491-72A3-D14D-808B67E97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151" y="1083370"/>
            <a:ext cx="3295650" cy="537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40249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531300"/>
            <a:ext cx="9380437" cy="741768"/>
          </a:xfrm>
        </p:spPr>
        <p:txBody>
          <a:bodyPr>
            <a:normAutofit fontScale="90000"/>
          </a:bodyPr>
          <a:lstStyle/>
          <a:p>
            <a:pPr algn="l"/>
            <a:r>
              <a:rPr lang="hi-IN" sz="4900" b="1" dirty="0">
                <a:effectLst/>
              </a:rPr>
              <a:t>मस्त</a:t>
            </a:r>
            <a:r>
              <a:rPr lang="cs-CZ" sz="4900" b="1" dirty="0">
                <a:effectLst/>
              </a:rPr>
              <a:t> – </a:t>
            </a:r>
            <a:r>
              <a:rPr lang="cs-CZ" sz="4900" b="1" i="1" dirty="0">
                <a:effectLst/>
              </a:rPr>
              <a:t>„</a:t>
            </a:r>
            <a:r>
              <a:rPr lang="cs-CZ" sz="4900" b="1" i="1" dirty="0" err="1">
                <a:effectLst/>
              </a:rPr>
              <a:t>Múš</a:t>
            </a:r>
            <a:r>
              <a:rPr lang="cs-CZ" sz="4900" b="1" i="1" dirty="0">
                <a:effectLst/>
              </a:rPr>
              <a:t>“ </a:t>
            </a:r>
            <a:endParaRPr lang="cs-CZ" sz="4900" i="1"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780597" y="1426719"/>
            <a:ext cx="6198701" cy="4899981"/>
          </a:xfrm>
        </p:spPr>
        <p:txBody>
          <a:bodyPr>
            <a:normAutofit fontScale="92500" lnSpcReduction="20000"/>
          </a:bodyPr>
          <a:lstStyle/>
          <a:p>
            <a:pPr marL="342900" indent="-342900" algn="l">
              <a:buFont typeface="Arial" panose="020B0604020202020204" pitchFamily="34" charset="0"/>
              <a:buChar char="•"/>
            </a:pPr>
            <a:r>
              <a:rPr lang="cs-CZ" dirty="0"/>
              <a:t>„otrávený“, „šílený“, „pomatený“</a:t>
            </a:r>
          </a:p>
          <a:p>
            <a:pPr marL="342900" indent="-342900" algn="l">
              <a:buFont typeface="Arial" panose="020B0604020202020204" pitchFamily="34" charset="0"/>
              <a:buChar char="•"/>
            </a:pPr>
            <a:r>
              <a:rPr lang="cs-CZ" dirty="0"/>
              <a:t>Hormonální </a:t>
            </a:r>
            <a:r>
              <a:rPr lang="cs-CZ" dirty="0" err="1"/>
              <a:t>disbalance</a:t>
            </a:r>
            <a:r>
              <a:rPr lang="cs-CZ" dirty="0"/>
              <a:t> periodicky se vyskytující u sloních samců (více se projevuje u slonů indických)</a:t>
            </a:r>
          </a:p>
          <a:p>
            <a:pPr marL="342900" indent="-342900" algn="l">
              <a:buFont typeface="Arial" panose="020B0604020202020204" pitchFamily="34" charset="0"/>
              <a:buChar char="•"/>
            </a:pPr>
            <a:r>
              <a:rPr lang="cs-CZ" dirty="0"/>
              <a:t>Zvýšení hladiny pohlavních hormonů v průměru o 6 000 % (max o 14 000 %)</a:t>
            </a:r>
          </a:p>
          <a:p>
            <a:pPr marL="342900" indent="-342900" algn="l">
              <a:buFont typeface="Arial" panose="020B0604020202020204" pitchFamily="34" charset="0"/>
              <a:buChar char="•"/>
            </a:pPr>
            <a:r>
              <a:rPr lang="cs-CZ" dirty="0"/>
              <a:t>Projevuje se nárustem nevyprovokované agresivity vůči všemu živému ( někdy i neživému)</a:t>
            </a:r>
          </a:p>
          <a:p>
            <a:pPr marL="342900" indent="-342900" algn="l">
              <a:buFont typeface="Arial" panose="020B0604020202020204" pitchFamily="34" charset="0"/>
              <a:buChar char="•"/>
            </a:pPr>
            <a:r>
              <a:rPr lang="cs-CZ" dirty="0"/>
              <a:t>Indikací je sekrece </a:t>
            </a:r>
            <a:r>
              <a:rPr lang="cs-CZ" dirty="0" err="1"/>
              <a:t>temporinu</a:t>
            </a:r>
            <a:r>
              <a:rPr lang="cs-CZ" dirty="0"/>
              <a:t> ze spánkových laloků slonu</a:t>
            </a:r>
          </a:p>
          <a:p>
            <a:pPr marL="342900" indent="-342900" algn="l">
              <a:buFont typeface="Arial" panose="020B0604020202020204" pitchFamily="34" charset="0"/>
              <a:buChar char="•"/>
            </a:pPr>
            <a:r>
              <a:rPr lang="cs-CZ" dirty="0"/>
              <a:t>Výskyt u zdravých jedinců ve věku 15 – cca 60 let (nejsilnější projevy ve 20 – 40 letech)</a:t>
            </a:r>
          </a:p>
          <a:p>
            <a:pPr marL="342900" indent="-342900" algn="l">
              <a:buFont typeface="Arial" panose="020B0604020202020204" pitchFamily="34" charset="0"/>
              <a:buChar char="•"/>
            </a:pPr>
            <a:r>
              <a:rPr lang="cs-CZ" dirty="0"/>
              <a:t>Doba trvání: 2 týdny  – 5 měsíce (obvykle 2 – 3 měsíce)</a:t>
            </a:r>
          </a:p>
          <a:p>
            <a:pPr marL="342900" indent="-342900" algn="l">
              <a:buFont typeface="Arial" panose="020B0604020202020204" pitchFamily="34" charset="0"/>
              <a:buChar char="•"/>
            </a:pPr>
            <a:r>
              <a:rPr lang="cs-CZ" dirty="0"/>
              <a:t>Doba výskytu: kdykoliv s výjimkou léta (nejčastěji v zimě)</a:t>
            </a:r>
          </a:p>
        </p:txBody>
      </p:sp>
      <p:pic>
        <p:nvPicPr>
          <p:cNvPr id="5" name="Obrázek 4" descr="Obsah obrázku savec, slon, venku, strom&#10;&#10;Popis byl vytvořen automaticky">
            <a:extLst>
              <a:ext uri="{FF2B5EF4-FFF2-40B4-BE49-F238E27FC236}">
                <a16:creationId xmlns:a16="http://schemas.microsoft.com/office/drawing/2014/main" id="{DF5DBDAF-9E06-5F82-F251-8487B55DE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152" y="2377440"/>
            <a:ext cx="5139889" cy="3854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69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80598" y="531300"/>
            <a:ext cx="9380437" cy="741768"/>
          </a:xfrm>
        </p:spPr>
        <p:txBody>
          <a:bodyPr>
            <a:normAutofit fontScale="90000"/>
          </a:bodyPr>
          <a:lstStyle/>
          <a:p>
            <a:pPr algn="l"/>
            <a:r>
              <a:rPr lang="hi-IN" sz="4900" b="1" dirty="0">
                <a:effectLst/>
              </a:rPr>
              <a:t>मस्त</a:t>
            </a:r>
            <a:r>
              <a:rPr lang="cs-CZ" sz="4900" b="1" dirty="0">
                <a:effectLst/>
              </a:rPr>
              <a:t> – </a:t>
            </a:r>
            <a:r>
              <a:rPr lang="cs-CZ" sz="4900" b="1" i="1" dirty="0">
                <a:effectLst/>
              </a:rPr>
              <a:t>„</a:t>
            </a:r>
            <a:r>
              <a:rPr lang="cs-CZ" sz="4900" b="1" i="1" dirty="0" err="1">
                <a:effectLst/>
              </a:rPr>
              <a:t>Múš</a:t>
            </a:r>
            <a:r>
              <a:rPr lang="cs-CZ" sz="4900" b="1" i="1" dirty="0">
                <a:effectLst/>
              </a:rPr>
              <a:t>“ </a:t>
            </a:r>
            <a:endParaRPr lang="cs-CZ" sz="49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334027" y="1273068"/>
            <a:ext cx="5543201" cy="4675010"/>
          </a:xfrm>
        </p:spPr>
        <p:txBody>
          <a:bodyPr>
            <a:normAutofit/>
          </a:bodyPr>
          <a:lstStyle/>
          <a:p>
            <a:pPr marL="342900" indent="-342900" algn="l">
              <a:buFont typeface="Arial" panose="020B0604020202020204" pitchFamily="34" charset="0"/>
              <a:buChar char="•"/>
            </a:pPr>
            <a:r>
              <a:rPr lang="cs-CZ" b="1" dirty="0"/>
              <a:t>Nejasná příčina</a:t>
            </a:r>
          </a:p>
          <a:p>
            <a:pPr marL="342900" indent="-342900" algn="l">
              <a:buFont typeface="Arial" panose="020B0604020202020204" pitchFamily="34" charset="0"/>
              <a:buChar char="•"/>
            </a:pPr>
            <a:r>
              <a:rPr lang="cs-CZ" dirty="0"/>
              <a:t>2 možná vysvětlení:</a:t>
            </a:r>
            <a:r>
              <a:rPr lang="cs-CZ" b="1" dirty="0"/>
              <a:t> </a:t>
            </a:r>
          </a:p>
          <a:p>
            <a:pPr algn="l"/>
            <a:r>
              <a:rPr lang="cs-CZ" b="1" dirty="0"/>
              <a:t>1. boj o samice</a:t>
            </a:r>
          </a:p>
          <a:p>
            <a:pPr algn="l"/>
            <a:r>
              <a:rPr lang="cs-CZ" dirty="0"/>
              <a:t>→</a:t>
            </a:r>
            <a:r>
              <a:rPr lang="cs-CZ" b="1" dirty="0"/>
              <a:t> </a:t>
            </a:r>
            <a:r>
              <a:rPr lang="cs-CZ" dirty="0"/>
              <a:t>zpochybňováno – </a:t>
            </a:r>
            <a:r>
              <a:rPr lang="cs-CZ" dirty="0" err="1"/>
              <a:t>Múš</a:t>
            </a:r>
            <a:r>
              <a:rPr lang="cs-CZ" dirty="0"/>
              <a:t> nutně nenastává v období říje u samic. Projevy agrese bývají mířeny i na samice.</a:t>
            </a:r>
          </a:p>
          <a:p>
            <a:pPr algn="l"/>
            <a:r>
              <a:rPr lang="cs-CZ" b="1" dirty="0"/>
              <a:t>2. teritoriální boje, vymezování si dominance v rámci stáda</a:t>
            </a:r>
          </a:p>
          <a:p>
            <a:pPr algn="l"/>
            <a:r>
              <a:rPr lang="cs-CZ" dirty="0"/>
              <a:t>→ pravděpodobnější </a:t>
            </a:r>
            <a:endParaRPr lang="cs-CZ" b="1" dirty="0"/>
          </a:p>
        </p:txBody>
      </p:sp>
      <p:pic>
        <p:nvPicPr>
          <p:cNvPr id="6" name="Obrázek 5" descr="Obsah obrázku savec, slon, venku, Sloni a mamuti&#10;&#10;Popis byl vytvořen automaticky">
            <a:extLst>
              <a:ext uri="{FF2B5EF4-FFF2-40B4-BE49-F238E27FC236}">
                <a16:creationId xmlns:a16="http://schemas.microsoft.com/office/drawing/2014/main" id="{33F35901-0686-2466-DD39-3D8DA90D3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285" y="2698906"/>
            <a:ext cx="6721215" cy="3528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228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593985" y="1296410"/>
            <a:ext cx="9380437" cy="741768"/>
          </a:xfrm>
        </p:spPr>
        <p:txBody>
          <a:bodyPr>
            <a:normAutofit fontScale="90000"/>
          </a:bodyPr>
          <a:lstStyle/>
          <a:p>
            <a:pPr algn="l"/>
            <a:r>
              <a:rPr lang="hi-IN" sz="4900" b="1" dirty="0">
                <a:effectLst/>
              </a:rPr>
              <a:t>मस्त</a:t>
            </a:r>
            <a:r>
              <a:rPr lang="cs-CZ" sz="4900" b="1" dirty="0">
                <a:effectLst/>
              </a:rPr>
              <a:t> – </a:t>
            </a:r>
            <a:r>
              <a:rPr lang="cs-CZ" sz="4900" b="1" i="1" dirty="0">
                <a:effectLst/>
              </a:rPr>
              <a:t>„</a:t>
            </a:r>
            <a:r>
              <a:rPr lang="cs-CZ" sz="4900" b="1" i="1" dirty="0" err="1">
                <a:effectLst/>
              </a:rPr>
              <a:t>Múš</a:t>
            </a:r>
            <a:r>
              <a:rPr lang="cs-CZ" sz="4900" b="1" i="1" dirty="0">
                <a:effectLst/>
              </a:rPr>
              <a:t>“ </a:t>
            </a:r>
            <a:br>
              <a:rPr lang="cs-CZ" sz="4900" b="1" i="1" dirty="0">
                <a:effectLst/>
              </a:rPr>
            </a:br>
            <a:endParaRPr lang="cs-CZ" sz="49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380028" y="1604865"/>
            <a:ext cx="10490135" cy="5906278"/>
          </a:xfrm>
        </p:spPr>
        <p:txBody>
          <a:bodyPr>
            <a:normAutofit/>
          </a:bodyPr>
          <a:lstStyle/>
          <a:p>
            <a:pPr algn="l"/>
            <a:r>
              <a:rPr lang="cs-CZ" sz="3600" dirty="0"/>
              <a:t>„Disciplinovaní tréninkem a pohánění bodcem a hákem, sloni, kteří nejsou pomatení, útočí na ty, kteří jsou postihnuti </a:t>
            </a:r>
            <a:r>
              <a:rPr lang="cs-CZ" sz="3600" dirty="0" err="1"/>
              <a:t>múš</a:t>
            </a:r>
            <a:r>
              <a:rPr lang="cs-CZ" sz="3600" dirty="0"/>
              <a:t>. A někteří leviatani, narážejíce na ty pomatené, běží na všechny strany a křičí jako jeřábi. Mnoho vznešených mastodontů, dobře vycvičených, se šťávou stékající ze spánků a úst, je potrháno meči, kopími, šípy na životně důležitých místech, strašlivě troubí a padají mrtví a otřásají při tom zemí.“</a:t>
            </a:r>
          </a:p>
          <a:p>
            <a:pPr algn="l"/>
            <a:r>
              <a:rPr lang="cs-CZ" sz="3600" dirty="0" err="1"/>
              <a:t>Vjása</a:t>
            </a:r>
            <a:r>
              <a:rPr lang="cs-CZ" sz="3600" i="1" dirty="0"/>
              <a:t>. Mahábhárata</a:t>
            </a:r>
            <a:r>
              <a:rPr lang="cs-CZ" sz="3600" dirty="0"/>
              <a:t> 5,46.</a:t>
            </a:r>
          </a:p>
          <a:p>
            <a:pPr algn="l"/>
            <a:endParaRPr lang="cs-CZ" sz="3600" b="1" dirty="0"/>
          </a:p>
          <a:p>
            <a:pPr algn="l"/>
            <a:endParaRPr lang="cs-CZ" sz="3600" b="1" dirty="0"/>
          </a:p>
        </p:txBody>
      </p:sp>
    </p:spTree>
    <p:extLst>
      <p:ext uri="{BB962C8B-B14F-4D97-AF65-F5344CB8AC3E}">
        <p14:creationId xmlns:p14="http://schemas.microsoft.com/office/powerpoint/2010/main" val="1598074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19316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855243" y="942003"/>
            <a:ext cx="9380437" cy="741768"/>
          </a:xfrm>
        </p:spPr>
        <p:txBody>
          <a:bodyPr>
            <a:normAutofit fontScale="90000"/>
          </a:bodyPr>
          <a:lstStyle/>
          <a:p>
            <a:pPr algn="l"/>
            <a:r>
              <a:rPr lang="cs-CZ" sz="4900" b="1" dirty="0"/>
              <a:t>Strava</a:t>
            </a:r>
            <a:br>
              <a:rPr lang="cs-CZ" sz="4000" dirty="0"/>
            </a:b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598118" y="5209075"/>
            <a:ext cx="10780032" cy="5328644"/>
          </a:xfrm>
        </p:spPr>
        <p:txBody>
          <a:bodyPr>
            <a:normAutofit/>
          </a:bodyPr>
          <a:lstStyle/>
          <a:p>
            <a:pPr algn="l"/>
            <a:r>
              <a:rPr lang="cs-CZ" dirty="0"/>
              <a:t>→Trávicí trakt slona je nedokonalý. Dokáže zpracovat pouhých 40 % přijaté potravy.</a:t>
            </a:r>
          </a:p>
        </p:txBody>
      </p:sp>
      <p:graphicFrame>
        <p:nvGraphicFramePr>
          <p:cNvPr id="4" name="Tabulka 4">
            <a:extLst>
              <a:ext uri="{FF2B5EF4-FFF2-40B4-BE49-F238E27FC236}">
                <a16:creationId xmlns:a16="http://schemas.microsoft.com/office/drawing/2014/main" id="{3506C882-AA49-6F9D-DFCA-9CB12A5C0FC1}"/>
              </a:ext>
            </a:extLst>
          </p:cNvPr>
          <p:cNvGraphicFramePr>
            <a:graphicFrameLocks noGrp="1"/>
          </p:cNvGraphicFramePr>
          <p:nvPr>
            <p:extLst>
              <p:ext uri="{D42A27DB-BD31-4B8C-83A1-F6EECF244321}">
                <p14:modId xmlns:p14="http://schemas.microsoft.com/office/powerpoint/2010/main" val="1820940445"/>
              </p:ext>
            </p:extLst>
          </p:nvPr>
        </p:nvGraphicFramePr>
        <p:xfrm>
          <a:off x="1667006" y="1421608"/>
          <a:ext cx="8642256" cy="2604042"/>
        </p:xfrm>
        <a:graphic>
          <a:graphicData uri="http://schemas.openxmlformats.org/drawingml/2006/table">
            <a:tbl>
              <a:tblPr firstRow="1" bandRow="1">
                <a:tableStyleId>{5C22544A-7EE6-4342-B048-85BDC9FD1C3A}</a:tableStyleId>
              </a:tblPr>
              <a:tblGrid>
                <a:gridCol w="2160564">
                  <a:extLst>
                    <a:ext uri="{9D8B030D-6E8A-4147-A177-3AD203B41FA5}">
                      <a16:colId xmlns:a16="http://schemas.microsoft.com/office/drawing/2014/main" val="3339501594"/>
                    </a:ext>
                  </a:extLst>
                </a:gridCol>
                <a:gridCol w="2160564">
                  <a:extLst>
                    <a:ext uri="{9D8B030D-6E8A-4147-A177-3AD203B41FA5}">
                      <a16:colId xmlns:a16="http://schemas.microsoft.com/office/drawing/2014/main" val="3645039833"/>
                    </a:ext>
                  </a:extLst>
                </a:gridCol>
                <a:gridCol w="2160564">
                  <a:extLst>
                    <a:ext uri="{9D8B030D-6E8A-4147-A177-3AD203B41FA5}">
                      <a16:colId xmlns:a16="http://schemas.microsoft.com/office/drawing/2014/main" val="2843277427"/>
                    </a:ext>
                  </a:extLst>
                </a:gridCol>
                <a:gridCol w="2160564">
                  <a:extLst>
                    <a:ext uri="{9D8B030D-6E8A-4147-A177-3AD203B41FA5}">
                      <a16:colId xmlns:a16="http://schemas.microsoft.com/office/drawing/2014/main" val="3619525901"/>
                    </a:ext>
                  </a:extLst>
                </a:gridCol>
              </a:tblGrid>
              <a:tr h="616138">
                <a:tc>
                  <a:txBody>
                    <a:bodyPr/>
                    <a:lstStyle/>
                    <a:p>
                      <a:endParaRPr lang="cs-CZ"/>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Hmotnost jedince (kg)</a:t>
                      </a:r>
                    </a:p>
                    <a:p>
                      <a:endParaRPr lang="cs-CZ"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Hmotnost suché stravy (kg)</a:t>
                      </a:r>
                    </a:p>
                    <a:p>
                      <a:endParaRPr lang="cs-CZ"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Poměr stravy v závislosti na hmotnosti jedince (%)</a:t>
                      </a:r>
                    </a:p>
                  </a:txBody>
                  <a:tcPr/>
                </a:tc>
                <a:extLst>
                  <a:ext uri="{0D108BD9-81ED-4DB2-BD59-A6C34878D82A}">
                    <a16:rowId xmlns:a16="http://schemas.microsoft.com/office/drawing/2014/main" val="1202923517"/>
                  </a:ext>
                </a:extLst>
              </a:tr>
              <a:tr h="471774">
                <a:tc>
                  <a:txBody>
                    <a:bodyPr/>
                    <a:lstStyle/>
                    <a:p>
                      <a:r>
                        <a:rPr lang="cs-CZ" dirty="0"/>
                        <a:t>Slon</a:t>
                      </a:r>
                    </a:p>
                  </a:txBody>
                  <a:tcPr/>
                </a:tc>
                <a:tc>
                  <a:txBody>
                    <a:bodyPr/>
                    <a:lstStyle/>
                    <a:p>
                      <a:r>
                        <a:rPr lang="cs-CZ" b="1" dirty="0"/>
                        <a:t>4000</a:t>
                      </a:r>
                    </a:p>
                  </a:txBody>
                  <a:tcPr/>
                </a:tc>
                <a:tc>
                  <a:txBody>
                    <a:bodyPr/>
                    <a:lstStyle/>
                    <a:p>
                      <a:r>
                        <a:rPr lang="cs-CZ" b="1" dirty="0"/>
                        <a:t>400</a:t>
                      </a:r>
                    </a:p>
                  </a:txBody>
                  <a:tcPr/>
                </a:tc>
                <a:tc>
                  <a:txBody>
                    <a:bodyPr/>
                    <a:lstStyle/>
                    <a:p>
                      <a:r>
                        <a:rPr lang="cs-CZ" b="1" dirty="0"/>
                        <a:t>10</a:t>
                      </a:r>
                    </a:p>
                  </a:txBody>
                  <a:tcPr/>
                </a:tc>
                <a:extLst>
                  <a:ext uri="{0D108BD9-81ED-4DB2-BD59-A6C34878D82A}">
                    <a16:rowId xmlns:a16="http://schemas.microsoft.com/office/drawing/2014/main" val="120981913"/>
                  </a:ext>
                </a:extLst>
              </a:tr>
              <a:tr h="471774">
                <a:tc>
                  <a:txBody>
                    <a:bodyPr/>
                    <a:lstStyle/>
                    <a:p>
                      <a:r>
                        <a:rPr lang="cs-CZ" dirty="0"/>
                        <a:t>Velbloud</a:t>
                      </a:r>
                    </a:p>
                  </a:txBody>
                  <a:tcPr/>
                </a:tc>
                <a:tc>
                  <a:txBody>
                    <a:bodyPr/>
                    <a:lstStyle/>
                    <a:p>
                      <a:r>
                        <a:rPr lang="cs-CZ" dirty="0"/>
                        <a:t>600</a:t>
                      </a:r>
                    </a:p>
                  </a:txBody>
                  <a:tcPr/>
                </a:tc>
                <a:tc>
                  <a:txBody>
                    <a:bodyPr/>
                    <a:lstStyle/>
                    <a:p>
                      <a:r>
                        <a:rPr lang="cs-CZ" dirty="0"/>
                        <a:t>12</a:t>
                      </a:r>
                    </a:p>
                  </a:txBody>
                  <a:tcPr/>
                </a:tc>
                <a:tc>
                  <a:txBody>
                    <a:bodyPr/>
                    <a:lstStyle/>
                    <a:p>
                      <a:r>
                        <a:rPr lang="cs-CZ" dirty="0"/>
                        <a:t>2</a:t>
                      </a:r>
                    </a:p>
                  </a:txBody>
                  <a:tcPr/>
                </a:tc>
                <a:extLst>
                  <a:ext uri="{0D108BD9-81ED-4DB2-BD59-A6C34878D82A}">
                    <a16:rowId xmlns:a16="http://schemas.microsoft.com/office/drawing/2014/main" val="2211250592"/>
                  </a:ext>
                </a:extLst>
              </a:tr>
              <a:tr h="471774">
                <a:tc>
                  <a:txBody>
                    <a:bodyPr/>
                    <a:lstStyle/>
                    <a:p>
                      <a:r>
                        <a:rPr lang="cs-CZ" dirty="0"/>
                        <a:t>Kůň</a:t>
                      </a:r>
                    </a:p>
                  </a:txBody>
                  <a:tcPr/>
                </a:tc>
                <a:tc>
                  <a:txBody>
                    <a:bodyPr/>
                    <a:lstStyle/>
                    <a:p>
                      <a:r>
                        <a:rPr lang="cs-CZ" dirty="0"/>
                        <a:t>350</a:t>
                      </a:r>
                    </a:p>
                  </a:txBody>
                  <a:tcPr/>
                </a:tc>
                <a:tc>
                  <a:txBody>
                    <a:bodyPr/>
                    <a:lstStyle/>
                    <a:p>
                      <a:r>
                        <a:rPr lang="cs-CZ" dirty="0"/>
                        <a:t>7</a:t>
                      </a:r>
                    </a:p>
                  </a:txBody>
                  <a:tcPr/>
                </a:tc>
                <a:tc>
                  <a:txBody>
                    <a:bodyPr/>
                    <a:lstStyle/>
                    <a:p>
                      <a:r>
                        <a:rPr lang="cs-CZ" dirty="0"/>
                        <a:t>2</a:t>
                      </a:r>
                    </a:p>
                  </a:txBody>
                  <a:tcPr/>
                </a:tc>
                <a:extLst>
                  <a:ext uri="{0D108BD9-81ED-4DB2-BD59-A6C34878D82A}">
                    <a16:rowId xmlns:a16="http://schemas.microsoft.com/office/drawing/2014/main" val="1590569974"/>
                  </a:ext>
                </a:extLst>
              </a:tr>
            </a:tbl>
          </a:graphicData>
        </a:graphic>
      </p:graphicFrame>
      <p:sp>
        <p:nvSpPr>
          <p:cNvPr id="5" name="TextovéPole 4">
            <a:extLst>
              <a:ext uri="{FF2B5EF4-FFF2-40B4-BE49-F238E27FC236}">
                <a16:creationId xmlns:a16="http://schemas.microsoft.com/office/drawing/2014/main" id="{1E7F523A-EBCC-3FAD-3FEC-C6823F7739A1}"/>
              </a:ext>
            </a:extLst>
          </p:cNvPr>
          <p:cNvSpPr txBox="1"/>
          <p:nvPr/>
        </p:nvSpPr>
        <p:spPr>
          <a:xfrm>
            <a:off x="1293996" y="4134371"/>
            <a:ext cx="10223440" cy="369332"/>
          </a:xfrm>
          <a:prstGeom prst="rect">
            <a:avLst/>
          </a:prstGeom>
          <a:noFill/>
        </p:spPr>
        <p:txBody>
          <a:bodyPr wrap="none" rtlCol="0">
            <a:spAutoFit/>
          </a:bodyPr>
          <a:lstStyle/>
          <a:p>
            <a:r>
              <a:rPr lang="cs-CZ" dirty="0"/>
              <a:t>Tabulka zobrazující srovnání denního komfortního příjmu suché rostlinné stravy u průměrně velkých samců. </a:t>
            </a:r>
          </a:p>
        </p:txBody>
      </p:sp>
    </p:spTree>
    <p:extLst>
      <p:ext uri="{BB962C8B-B14F-4D97-AF65-F5344CB8AC3E}">
        <p14:creationId xmlns:p14="http://schemas.microsoft.com/office/powerpoint/2010/main" val="42090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0"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1125830" y="1162720"/>
            <a:ext cx="9380437" cy="741768"/>
          </a:xfrm>
        </p:spPr>
        <p:txBody>
          <a:bodyPr>
            <a:normAutofit fontScale="90000"/>
          </a:bodyPr>
          <a:lstStyle/>
          <a:p>
            <a:pPr algn="l"/>
            <a:r>
              <a:rPr lang="cs-CZ" sz="4900" b="1" dirty="0"/>
              <a:t>Strava</a:t>
            </a:r>
            <a:br>
              <a:rPr lang="cs-CZ" sz="4900" b="1" dirty="0"/>
            </a:br>
            <a:br>
              <a:rPr lang="cs-CZ" sz="4000" dirty="0"/>
            </a:br>
            <a:r>
              <a:rPr lang="cs-CZ" sz="2700" dirty="0"/>
              <a:t>Osud Hannibalových 37 slonů v zimě z roku 218 př. n. l. na rok 217 př. n. l.</a:t>
            </a:r>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957880" y="2406434"/>
            <a:ext cx="6534602" cy="5328644"/>
          </a:xfrm>
        </p:spPr>
        <p:txBody>
          <a:bodyPr>
            <a:normAutofit/>
          </a:bodyPr>
          <a:lstStyle/>
          <a:p>
            <a:pPr algn="l"/>
            <a:r>
              <a:rPr lang="cs-CZ" sz="3200" i="1" dirty="0"/>
              <a:t>„</a:t>
            </a:r>
            <a:r>
              <a:rPr lang="cs-CZ" sz="3200" b="1" i="1" dirty="0"/>
              <a:t>Deštěm a sněhem, které následovaly v zimě, však Kartaginci trpěli tak těžce, že všichni sloni kromě jednoho zahynuli a také mnoho mužů a koní zemřelo zimou.“</a:t>
            </a:r>
            <a:endParaRPr lang="cs-CZ" sz="3200" i="1" dirty="0"/>
          </a:p>
          <a:p>
            <a:pPr algn="l"/>
            <a:r>
              <a:rPr lang="cs-CZ" sz="3200" dirty="0"/>
              <a:t> </a:t>
            </a:r>
            <a:r>
              <a:rPr lang="cs-CZ" sz="3200" dirty="0" err="1"/>
              <a:t>Polybios</a:t>
            </a:r>
            <a:r>
              <a:rPr lang="cs-CZ" sz="3200" dirty="0"/>
              <a:t>. </a:t>
            </a:r>
            <a:r>
              <a:rPr lang="cs-CZ" sz="3200" i="1" dirty="0" err="1"/>
              <a:t>Historiai</a:t>
            </a:r>
            <a:r>
              <a:rPr lang="cs-CZ" sz="3200" dirty="0"/>
              <a:t> 3,72 – 74.</a:t>
            </a:r>
          </a:p>
          <a:p>
            <a:pPr algn="l"/>
            <a:endParaRPr lang="cs-CZ" dirty="0"/>
          </a:p>
        </p:txBody>
      </p:sp>
    </p:spTree>
    <p:extLst>
      <p:ext uri="{BB962C8B-B14F-4D97-AF65-F5344CB8AC3E}">
        <p14:creationId xmlns:p14="http://schemas.microsoft.com/office/powerpoint/2010/main" val="3330504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532109" y="-107317"/>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724615" y="1432264"/>
            <a:ext cx="9144000" cy="741768"/>
          </a:xfrm>
        </p:spPr>
        <p:txBody>
          <a:bodyPr>
            <a:normAutofit fontScale="90000"/>
          </a:bodyPr>
          <a:lstStyle/>
          <a:p>
            <a:pPr algn="l"/>
            <a:r>
              <a:rPr lang="cs-CZ" sz="4000" b="1" dirty="0"/>
              <a:t>Nepoddajnost</a:t>
            </a:r>
            <a:br>
              <a:rPr lang="cs-CZ" sz="4000" b="1" dirty="0"/>
            </a:br>
            <a:br>
              <a:rPr lang="cs-CZ" sz="4000" b="1" dirty="0"/>
            </a:br>
            <a:r>
              <a:rPr lang="cs-CZ" sz="2400" dirty="0"/>
              <a:t>Bitva u </a:t>
            </a:r>
            <a:r>
              <a:rPr lang="cs-CZ" sz="2400" dirty="0" err="1"/>
              <a:t>Gaugamél</a:t>
            </a:r>
            <a:r>
              <a:rPr lang="cs-CZ" sz="2400" dirty="0"/>
              <a:t> roku 331 př. n. l. – druhý velký střet mezi makedonským králem Alexandrem Velikým a perským králem </a:t>
            </a:r>
            <a:r>
              <a:rPr lang="cs-CZ" sz="2400" dirty="0" err="1"/>
              <a:t>Dáreiem</a:t>
            </a:r>
            <a:r>
              <a:rPr lang="cs-CZ" sz="2400" dirty="0"/>
              <a:t> III.</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541177" y="2649894"/>
            <a:ext cx="9144000" cy="3902847"/>
          </a:xfrm>
        </p:spPr>
        <p:txBody>
          <a:bodyPr>
            <a:normAutofit fontScale="92500" lnSpcReduction="20000"/>
          </a:bodyPr>
          <a:lstStyle/>
          <a:p>
            <a:pPr algn="l"/>
            <a:r>
              <a:rPr lang="cs-CZ" dirty="0"/>
              <a:t>„</a:t>
            </a:r>
            <a:r>
              <a:rPr lang="cs-CZ" i="1" dirty="0"/>
              <a:t>Alexandr vydal rozkaz, aby se vojáci najedli a uložili ke spánku. </a:t>
            </a:r>
            <a:r>
              <a:rPr lang="cs-CZ" i="1" dirty="0" err="1"/>
              <a:t>Parmenión</a:t>
            </a:r>
            <a:r>
              <a:rPr lang="cs-CZ" i="1" dirty="0"/>
              <a:t> prý za ním přišel do stanu a radil mu, aby zaútočil na Peršany ještě v noci, že takový neočekávaný útok uvede nepřítele ve zmatek a temnota zvýší jeho hrůzu. Alexandr mu však odpověděl, jejich rozhovor totiž slyšeli i jiní: Ukrást vítězství je hanebné, Alexandr musí zvítězit za bílého dne a bez úkladu.“(…) </a:t>
            </a:r>
            <a:r>
              <a:rPr lang="cs-CZ" b="1" i="1" dirty="0" err="1"/>
              <a:t>Dáreiovi</a:t>
            </a:r>
            <a:r>
              <a:rPr lang="cs-CZ" b="1" i="1" dirty="0"/>
              <a:t> vojáci zůstali přes noc ve svých bojových postaveních a nestavěli bezpečně zajištěný tábor, protože se obávali nočního napadení. </a:t>
            </a:r>
            <a:r>
              <a:rPr lang="cs-CZ" i="1" dirty="0"/>
              <a:t>A to snad byla největší chyba, které se tehdy Peršané dopustili – dlouhá bojová pohotovost a celonoční strach. Je-li bojovník příliš dlouho vystaven strachu, tísní ho a ochromuje. (…) Před </a:t>
            </a:r>
            <a:r>
              <a:rPr lang="cs-CZ" i="1" dirty="0" err="1"/>
              <a:t>Dáreiovým</a:t>
            </a:r>
            <a:r>
              <a:rPr lang="cs-CZ" i="1" dirty="0"/>
              <a:t> levým křídlem, proti Alexandrovu pravému, byli připraveni skythští jezdci, asi tisíc </a:t>
            </a:r>
            <a:r>
              <a:rPr lang="cs-CZ" i="1" dirty="0" err="1"/>
              <a:t>Baktrů</a:t>
            </a:r>
            <a:r>
              <a:rPr lang="cs-CZ" i="1" dirty="0"/>
              <a:t> a sto </a:t>
            </a:r>
            <a:r>
              <a:rPr lang="cs-CZ" i="1" dirty="0" err="1"/>
              <a:t>srponosných</a:t>
            </a:r>
            <a:r>
              <a:rPr lang="cs-CZ" i="1" dirty="0"/>
              <a:t> vozů. </a:t>
            </a:r>
            <a:r>
              <a:rPr lang="cs-CZ" b="1" i="1" dirty="0"/>
              <a:t>Sloni a asi padesát </a:t>
            </a:r>
            <a:r>
              <a:rPr lang="cs-CZ" b="1" i="1" dirty="0" err="1"/>
              <a:t>srponosných</a:t>
            </a:r>
            <a:r>
              <a:rPr lang="cs-CZ" b="1" i="1" dirty="0"/>
              <a:t> vozů stáli před </a:t>
            </a:r>
            <a:r>
              <a:rPr lang="cs-CZ" b="1" i="1" dirty="0" err="1"/>
              <a:t>Dáreiovou</a:t>
            </a:r>
            <a:r>
              <a:rPr lang="cs-CZ" b="1" i="1" dirty="0"/>
              <a:t> královskou jízdní gardou</a:t>
            </a:r>
            <a:r>
              <a:rPr lang="cs-CZ" i="1" dirty="0"/>
              <a:t>. Před pravým křídlem stáli arménští a kapadočtí jezdci a padesát </a:t>
            </a:r>
            <a:r>
              <a:rPr lang="cs-CZ" i="1" dirty="0" err="1"/>
              <a:t>srponosných</a:t>
            </a:r>
            <a:r>
              <a:rPr lang="cs-CZ" i="1" dirty="0"/>
              <a:t> vozů.“</a:t>
            </a:r>
          </a:p>
          <a:p>
            <a:pPr algn="l"/>
            <a:r>
              <a:rPr lang="cs-CZ" dirty="0" err="1"/>
              <a:t>Arriános</a:t>
            </a:r>
            <a:r>
              <a:rPr lang="cs-CZ" dirty="0"/>
              <a:t>. </a:t>
            </a:r>
            <a:r>
              <a:rPr lang="cs-CZ" i="1" dirty="0" err="1"/>
              <a:t>Anabasis</a:t>
            </a:r>
            <a:r>
              <a:rPr lang="cs-CZ" i="1" dirty="0"/>
              <a:t> </a:t>
            </a:r>
            <a:r>
              <a:rPr lang="cs-CZ" i="1" dirty="0" err="1"/>
              <a:t>Alexandri</a:t>
            </a:r>
            <a:r>
              <a:rPr lang="cs-CZ" i="1" dirty="0"/>
              <a:t> </a:t>
            </a:r>
            <a:r>
              <a:rPr lang="cs-CZ" dirty="0"/>
              <a:t>3,8 – 9.</a:t>
            </a:r>
          </a:p>
          <a:p>
            <a:endParaRPr lang="cs-CZ" dirty="0"/>
          </a:p>
        </p:txBody>
      </p:sp>
      <p:pic>
        <p:nvPicPr>
          <p:cNvPr id="6" name="Obrázek 5" descr="Obsah obrázku text, snímek obrazovky, papírnictví / kancelářské potřeby, Písmo&#10;&#10;Popis byl vytvořen automaticky">
            <a:extLst>
              <a:ext uri="{FF2B5EF4-FFF2-40B4-BE49-F238E27FC236}">
                <a16:creationId xmlns:a16="http://schemas.microsoft.com/office/drawing/2014/main" id="{20FE8DAC-5798-C8D6-08AA-295208CB9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77" y="168713"/>
            <a:ext cx="10518250" cy="6520573"/>
          </a:xfrm>
          <a:prstGeom prst="rect">
            <a:avLst/>
          </a:prstGeom>
        </p:spPr>
      </p:pic>
    </p:spTree>
    <p:extLst>
      <p:ext uri="{BB962C8B-B14F-4D97-AF65-F5344CB8AC3E}">
        <p14:creationId xmlns:p14="http://schemas.microsoft.com/office/powerpoint/2010/main" val="10127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532109" y="-107317"/>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1656293" y="677671"/>
            <a:ext cx="9144000" cy="741768"/>
          </a:xfrm>
        </p:spPr>
        <p:txBody>
          <a:bodyPr>
            <a:normAutofit fontScale="90000"/>
          </a:bodyPr>
          <a:lstStyle/>
          <a:p>
            <a:pPr algn="l"/>
            <a:r>
              <a:rPr lang="cs-CZ" sz="4000" b="1" dirty="0"/>
              <a:t>Nepoddajnost</a:t>
            </a:r>
            <a:br>
              <a:rPr lang="cs-CZ" sz="4000" b="1" dirty="0"/>
            </a:br>
            <a:br>
              <a:rPr lang="cs-CZ" sz="4000" b="1" dirty="0"/>
            </a:br>
            <a:r>
              <a:rPr lang="cs-CZ" sz="2200" dirty="0"/>
              <a:t>Alexandrovo pronásledování </a:t>
            </a:r>
            <a:r>
              <a:rPr lang="cs-CZ" sz="2200" dirty="0" err="1"/>
              <a:t>Dáreia</a:t>
            </a:r>
            <a:r>
              <a:rPr lang="cs-CZ" sz="2200" dirty="0"/>
              <a:t> III. po vítězné bitvě u </a:t>
            </a:r>
            <a:r>
              <a:rPr lang="cs-CZ" sz="2200" dirty="0" err="1"/>
              <a:t>Gaugamél</a:t>
            </a:r>
            <a:r>
              <a:rPr lang="cs-CZ" sz="2200" dirty="0"/>
              <a:t> roku 331 př. n. l.</a:t>
            </a:r>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534917" y="1726164"/>
            <a:ext cx="9265376" cy="3892927"/>
          </a:xfrm>
        </p:spPr>
        <p:txBody>
          <a:bodyPr>
            <a:normAutofit/>
          </a:bodyPr>
          <a:lstStyle/>
          <a:p>
            <a:pPr algn="l"/>
            <a:r>
              <a:rPr lang="cs-CZ" i="1" dirty="0"/>
              <a:t>„Ti, kteří se probili skrze Alexandrovy oddíly, prchali ze všech sil. Alexandr se už chystal napadnout perské pravé křídlo, leč jeho </a:t>
            </a:r>
            <a:r>
              <a:rPr lang="cs-CZ" i="1" dirty="0" err="1"/>
              <a:t>thessálští</a:t>
            </a:r>
            <a:r>
              <a:rPr lang="cs-CZ" i="1" dirty="0"/>
              <a:t> jezdci si zde vedli tak skvěle, že ani nebylo třeba jeho zásahu. Než stačil udeřit, barbaři už byli na útěku. A tak se se Alexandr pustil do stíhání </a:t>
            </a:r>
            <a:r>
              <a:rPr lang="cs-CZ" i="1" dirty="0" err="1"/>
              <a:t>Dáreia</a:t>
            </a:r>
            <a:r>
              <a:rPr lang="cs-CZ" i="1" dirty="0"/>
              <a:t> a pronásledoval ho, dokud bylo světlo. Také </a:t>
            </a:r>
            <a:r>
              <a:rPr lang="cs-CZ" i="1" dirty="0" err="1"/>
              <a:t>Parmenión</a:t>
            </a:r>
            <a:r>
              <a:rPr lang="cs-CZ" i="1" dirty="0"/>
              <a:t> a jeho lidé usilovně pronásledovali poražené nepřátele. Po přechodu přes řeku </a:t>
            </a:r>
            <a:r>
              <a:rPr lang="cs-CZ" i="1" dirty="0" err="1"/>
              <a:t>Lykos</a:t>
            </a:r>
            <a:r>
              <a:rPr lang="cs-CZ" i="1" dirty="0"/>
              <a:t> se Alexandr utábořil, aby dopřál mužům i koním krátký odpočinek, zatímco </a:t>
            </a:r>
            <a:r>
              <a:rPr lang="cs-CZ" b="1" i="1" dirty="0" err="1"/>
              <a:t>Parmenión</a:t>
            </a:r>
            <a:r>
              <a:rPr lang="cs-CZ" b="1" i="1" dirty="0"/>
              <a:t> se zmocnil tábora barbarů, všech jejich zásob, slonů a velbloudů.</a:t>
            </a:r>
            <a:r>
              <a:rPr lang="cs-CZ" i="1" dirty="0"/>
              <a:t>“</a:t>
            </a:r>
          </a:p>
          <a:p>
            <a:pPr algn="l"/>
            <a:r>
              <a:rPr lang="cs-CZ" dirty="0" err="1"/>
              <a:t>Arriános</a:t>
            </a:r>
            <a:r>
              <a:rPr lang="cs-CZ" dirty="0"/>
              <a:t>. </a:t>
            </a:r>
            <a:r>
              <a:rPr lang="cs-CZ" i="1" dirty="0" err="1"/>
              <a:t>Anabasis</a:t>
            </a:r>
            <a:r>
              <a:rPr lang="cs-CZ" i="1" dirty="0"/>
              <a:t> </a:t>
            </a:r>
            <a:r>
              <a:rPr lang="cs-CZ" i="1" dirty="0" err="1"/>
              <a:t>Alexandri</a:t>
            </a:r>
            <a:r>
              <a:rPr lang="cs-CZ" i="1" dirty="0"/>
              <a:t> </a:t>
            </a:r>
            <a:r>
              <a:rPr lang="cs-CZ" dirty="0"/>
              <a:t>3,15.</a:t>
            </a:r>
          </a:p>
          <a:p>
            <a:endParaRPr lang="cs-CZ" dirty="0"/>
          </a:p>
        </p:txBody>
      </p:sp>
      <p:pic>
        <p:nvPicPr>
          <p:cNvPr id="4" name="Obrázek 3">
            <a:extLst>
              <a:ext uri="{FF2B5EF4-FFF2-40B4-BE49-F238E27FC236}">
                <a16:creationId xmlns:a16="http://schemas.microsoft.com/office/drawing/2014/main" id="{A51BF5E9-9BE0-1833-EE13-1CF3BEB7B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657" y="819033"/>
            <a:ext cx="9800686" cy="5819156"/>
          </a:xfrm>
          <a:prstGeom prst="rect">
            <a:avLst/>
          </a:prstGeom>
        </p:spPr>
      </p:pic>
    </p:spTree>
    <p:extLst>
      <p:ext uri="{BB962C8B-B14F-4D97-AF65-F5344CB8AC3E}">
        <p14:creationId xmlns:p14="http://schemas.microsoft.com/office/powerpoint/2010/main" val="193707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30" y="853179"/>
            <a:ext cx="9144000" cy="741768"/>
          </a:xfrm>
        </p:spPr>
        <p:txBody>
          <a:bodyPr>
            <a:normAutofit fontScale="90000"/>
          </a:bodyPr>
          <a:lstStyle/>
          <a:p>
            <a:pPr algn="l"/>
            <a:r>
              <a:rPr lang="cs-CZ" sz="4900" b="1" dirty="0"/>
              <a:t>Individualita</a:t>
            </a:r>
            <a:r>
              <a:rPr lang="cs-CZ" sz="4000" b="1" dirty="0"/>
              <a:t> </a:t>
            </a:r>
            <a:br>
              <a:rPr lang="cs-CZ" sz="4000" dirty="0"/>
            </a:br>
            <a:r>
              <a:rPr lang="cs-CZ" sz="2400" dirty="0"/>
              <a:t>Přeprava slonů zajatých během první punské války v bitvě u </a:t>
            </a:r>
            <a:r>
              <a:rPr lang="cs-CZ" sz="2400" dirty="0" err="1"/>
              <a:t>Panormu</a:t>
            </a:r>
            <a:r>
              <a:rPr lang="cs-CZ" sz="2400" dirty="0"/>
              <a:t> roku 251 př. n. l. Luciem </a:t>
            </a:r>
            <a:r>
              <a:rPr lang="cs-CZ" sz="2400" dirty="0" err="1"/>
              <a:t>Caeciliem</a:t>
            </a:r>
            <a:r>
              <a:rPr lang="cs-CZ" sz="2400" dirty="0"/>
              <a:t> </a:t>
            </a:r>
            <a:r>
              <a:rPr lang="cs-CZ" sz="2400" dirty="0" err="1"/>
              <a:t>Metellem</a:t>
            </a:r>
            <a:r>
              <a:rPr lang="cs-CZ" sz="2400" dirty="0"/>
              <a:t> z </a:t>
            </a:r>
            <a:r>
              <a:rPr lang="cs-CZ" sz="2400" dirty="0" err="1"/>
              <a:t>Hastrubalova</a:t>
            </a:r>
            <a:r>
              <a:rPr lang="cs-CZ" sz="2400" dirty="0"/>
              <a:t> kartaginského vojska</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2" y="1753290"/>
            <a:ext cx="7016619" cy="4156772"/>
          </a:xfrm>
        </p:spPr>
        <p:txBody>
          <a:bodyPr>
            <a:normAutofit lnSpcReduction="10000"/>
          </a:bodyPr>
          <a:lstStyle/>
          <a:p>
            <a:pPr algn="l"/>
            <a:r>
              <a:rPr lang="cs-CZ" dirty="0"/>
              <a:t>„</a:t>
            </a:r>
            <a:r>
              <a:rPr lang="cs-CZ" i="1" dirty="0"/>
              <a:t>Itálie viděla slony poprvé ve válce s králem Pyrrhem a nazývala je </a:t>
            </a:r>
            <a:r>
              <a:rPr lang="cs-CZ" i="1" dirty="0" err="1"/>
              <a:t>lukánskými</a:t>
            </a:r>
            <a:r>
              <a:rPr lang="cs-CZ" i="1" dirty="0"/>
              <a:t> voly, protože byli viděni v </a:t>
            </a:r>
            <a:r>
              <a:rPr lang="cs-CZ" i="1" dirty="0" err="1"/>
              <a:t>Lukánii</a:t>
            </a:r>
            <a:r>
              <a:rPr lang="cs-CZ" i="1" dirty="0"/>
              <a:t>, ale Řím je poprvé viděl k datu o pět let pozdějšímu  během triumfu. </a:t>
            </a:r>
            <a:r>
              <a:rPr lang="cs-CZ" b="1" i="1" dirty="0"/>
              <a:t>Později také obrovské množství, které bylo zajato od Kartaginců na Sicílii vítězstvím </a:t>
            </a:r>
            <a:r>
              <a:rPr lang="cs-CZ" b="1" i="1" dirty="0" err="1"/>
              <a:t>pontifika</a:t>
            </a:r>
            <a:r>
              <a:rPr lang="cs-CZ" b="1" i="1" dirty="0"/>
              <a:t> Lucia </a:t>
            </a:r>
            <a:r>
              <a:rPr lang="cs-CZ" b="1" i="1" dirty="0" err="1"/>
              <a:t>Metella</a:t>
            </a:r>
            <a:r>
              <a:rPr lang="cs-CZ" b="1" i="1" dirty="0"/>
              <a:t>. Bylo jich 142, podle některých údajů 140, a byli převezeni na vorech, jež </a:t>
            </a:r>
            <a:r>
              <a:rPr lang="cs-CZ" b="1" i="1" dirty="0" err="1"/>
              <a:t>Metellus</a:t>
            </a:r>
            <a:r>
              <a:rPr lang="cs-CZ" b="1" i="1" dirty="0"/>
              <a:t> vyrobil tak, že položil paluby na řadu sudů svázaných k sobě</a:t>
            </a:r>
            <a:r>
              <a:rPr lang="cs-CZ" i="1" dirty="0"/>
              <a:t>. </a:t>
            </a:r>
            <a:r>
              <a:rPr lang="cs-CZ" i="1" dirty="0" err="1"/>
              <a:t>Verrius</a:t>
            </a:r>
            <a:r>
              <a:rPr lang="cs-CZ" i="1" dirty="0"/>
              <a:t> zaznamenal, že bojovali v cirku a byli zabiti oštěpy, neboť se nevědělo, co s nimi, protože bylo rozhodnuto, že si je Řím neponechá, ani je nevěnuje žádnému spojeneckému králi.“</a:t>
            </a:r>
          </a:p>
          <a:p>
            <a:pPr algn="l"/>
            <a:r>
              <a:rPr lang="cs-CZ" dirty="0"/>
              <a:t>Plinius Starší. </a:t>
            </a:r>
            <a:r>
              <a:rPr lang="cs-CZ" i="1" dirty="0" err="1"/>
              <a:t>Historia</a:t>
            </a:r>
            <a:r>
              <a:rPr lang="cs-CZ" i="1" dirty="0"/>
              <a:t> </a:t>
            </a:r>
            <a:r>
              <a:rPr lang="cs-CZ" i="1" dirty="0" err="1"/>
              <a:t>Animalium</a:t>
            </a:r>
            <a:r>
              <a:rPr lang="cs-CZ" i="1" dirty="0"/>
              <a:t> </a:t>
            </a:r>
            <a:r>
              <a:rPr lang="cs-CZ" dirty="0"/>
              <a:t>8,6.</a:t>
            </a:r>
          </a:p>
          <a:p>
            <a:endParaRPr lang="cs-CZ" dirty="0"/>
          </a:p>
        </p:txBody>
      </p:sp>
      <p:pic>
        <p:nvPicPr>
          <p:cNvPr id="5" name="Obrázek 4" descr="Obsah obrázku mince, měna, kov, peníze&#10;&#10;Popis byl vytvořen automaticky">
            <a:extLst>
              <a:ext uri="{FF2B5EF4-FFF2-40B4-BE49-F238E27FC236}">
                <a16:creationId xmlns:a16="http://schemas.microsoft.com/office/drawing/2014/main" id="{44B3F9A1-1A0F-1FD8-B18F-6B8324080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0780" y="4379495"/>
            <a:ext cx="4872933" cy="2272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593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Individualita</a:t>
            </a:r>
            <a:br>
              <a:rPr lang="cs-CZ" sz="4000" dirty="0"/>
            </a:br>
            <a:r>
              <a:rPr lang="cs-CZ" sz="2400" dirty="0"/>
              <a:t>Přeprava Hannibalových slonů přes řeku </a:t>
            </a:r>
            <a:r>
              <a:rPr lang="cs-CZ" sz="2400" dirty="0" err="1"/>
              <a:t>Rhónu</a:t>
            </a:r>
            <a:r>
              <a:rPr lang="cs-CZ" sz="2400" dirty="0"/>
              <a:t> po cestě do Itálie roku 218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8605181" cy="4156772"/>
          </a:xfrm>
        </p:spPr>
        <p:txBody>
          <a:bodyPr>
            <a:normAutofit fontScale="70000" lnSpcReduction="20000"/>
          </a:bodyPr>
          <a:lstStyle/>
          <a:p>
            <a:pPr algn="l"/>
            <a:r>
              <a:rPr lang="cs-CZ" dirty="0"/>
              <a:t>„</a:t>
            </a:r>
            <a:r>
              <a:rPr lang="cs-CZ" i="1" dirty="0"/>
              <a:t>Způsob, jakým dostali slony na druhý břeh, byl následující. Postavili několik velice pevných vorů a svázáním dvou z nich je stabilně upevnili ke břehu řeky. K nim na vzdálenější straně připojili další a prodloužili tak most do toku. Stranu voru obrácenou směrem do řeky zajistili lany, které přivázali ke stromům na břehu tak, aby celá konstrukce zůstala na místě a nebyla unášena proudem. Když z vorů postavili asi 200 stop dlouhé molo, přivázali na jeho konec dva zvlášť kompaktní, vzájemně pevně spojené, vory tak, aby bylo možné je snadno odříznout. K vorům připevnili několik vlečných lan, za která je měly táhnout čluny, aniž by byli unášeny proudem, a tak měli být přepraveni sloni. Poté nashromáždili množství zeminy, kterou všechny vory pokryli, až měly stejnou výšku i vzhled jako cesta na břehu. </a:t>
            </a:r>
            <a:r>
              <a:rPr lang="cs-CZ" b="1" i="1" dirty="0"/>
              <a:t>Zvířata byla zvyklá vždy poslouchat své </a:t>
            </a:r>
            <a:r>
              <a:rPr lang="cs-CZ" b="1" i="1" dirty="0" err="1"/>
              <a:t>mahúty</a:t>
            </a:r>
            <a:r>
              <a:rPr lang="cs-CZ" b="1" i="1" dirty="0"/>
              <a:t> až k vodě, ale nikdy do ní nevstoupila. Stádo poslušně následovalo dvě samice vpředu. Jakmile vstoupili na poslední vory, lana, která je přidržovala, byla odseknuta, čluny napjaly vlečná lana a odtáhli slony na vorech. Zvířata se zprvu velmi děsila a rozbíhala se na všechny strany, ale že byla ze všech stran oddělena vodou, musela se uklidnit. Takto se podařilo mnoho z nich dostat na druhou stranu, ale jiní byli tak zděšeni, že se v polovině cesty vrhli do řeky. Všichni </a:t>
            </a:r>
            <a:r>
              <a:rPr lang="cs-CZ" b="1" i="1" dirty="0" err="1"/>
              <a:t>mahúti</a:t>
            </a:r>
            <a:r>
              <a:rPr lang="cs-CZ" b="1" i="1" dirty="0"/>
              <a:t> utonuli, ale sloni se zachránili, neboť díky síle a délce svých chobotů se udrželi nad vodou a dýchali skrze ně a zároveň chrlili veškerou vodu, jež se jim dostala do tlamy.</a:t>
            </a:r>
            <a:r>
              <a:rPr lang="cs-CZ" i="1" dirty="0"/>
              <a:t>“</a:t>
            </a:r>
          </a:p>
          <a:p>
            <a:pPr algn="l"/>
            <a:r>
              <a:rPr lang="cs-CZ" dirty="0" err="1"/>
              <a:t>Polybios</a:t>
            </a:r>
            <a:r>
              <a:rPr lang="cs-CZ" dirty="0"/>
              <a:t>. </a:t>
            </a:r>
            <a:r>
              <a:rPr lang="cs-CZ" i="1" dirty="0" err="1"/>
              <a:t>Historiai</a:t>
            </a:r>
            <a:r>
              <a:rPr lang="cs-CZ" dirty="0"/>
              <a:t> 3,45</a:t>
            </a:r>
          </a:p>
        </p:txBody>
      </p:sp>
      <p:pic>
        <p:nvPicPr>
          <p:cNvPr id="5" name="Obrázek 4" descr="Obsah obrázku obraz, kresba, umění, skica&#10;&#10;Popis byl vytvořen automaticky">
            <a:extLst>
              <a:ext uri="{FF2B5EF4-FFF2-40B4-BE49-F238E27FC236}">
                <a16:creationId xmlns:a16="http://schemas.microsoft.com/office/drawing/2014/main" id="{A00CF1C7-E14C-E991-FEAE-598B11595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3132" y="3831676"/>
            <a:ext cx="3404135" cy="2553101"/>
          </a:xfrm>
          <a:prstGeom prst="rect">
            <a:avLst/>
          </a:prstGeom>
        </p:spPr>
      </p:pic>
    </p:spTree>
    <p:extLst>
      <p:ext uri="{BB962C8B-B14F-4D97-AF65-F5344CB8AC3E}">
        <p14:creationId xmlns:p14="http://schemas.microsoft.com/office/powerpoint/2010/main" val="2152877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603715" y="-2362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Stinná stránka velikosti</a:t>
            </a:r>
            <a:br>
              <a:rPr lang="cs-CZ" sz="4000" dirty="0"/>
            </a:br>
            <a:r>
              <a:rPr lang="cs-CZ" sz="2400" dirty="0"/>
              <a:t>Pyrrhův pokus o obsazení města </a:t>
            </a:r>
            <a:r>
              <a:rPr lang="cs-CZ" sz="2400" dirty="0" err="1"/>
              <a:t>Argos</a:t>
            </a:r>
            <a:r>
              <a:rPr lang="cs-CZ" sz="2400" dirty="0"/>
              <a:t> roku 272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90"/>
            <a:ext cx="8605181" cy="4156772"/>
          </a:xfrm>
        </p:spPr>
        <p:txBody>
          <a:bodyPr>
            <a:normAutofit/>
          </a:bodyPr>
          <a:lstStyle/>
          <a:p>
            <a:pPr algn="l"/>
            <a:r>
              <a:rPr lang="cs-CZ" dirty="0"/>
              <a:t>„</a:t>
            </a:r>
            <a:r>
              <a:rPr lang="cs-CZ" i="1" dirty="0"/>
              <a:t>V temnotě noci přišel Pyrrhos ke zdem města, když zjistil, že bránu zvanou </a:t>
            </a:r>
            <a:r>
              <a:rPr lang="cs-CZ" i="1" dirty="0" err="1"/>
              <a:t>Diamperés</a:t>
            </a:r>
            <a:r>
              <a:rPr lang="cs-CZ" i="1" dirty="0"/>
              <a:t> mu otevřel </a:t>
            </a:r>
            <a:r>
              <a:rPr lang="cs-CZ" i="1" dirty="0" err="1"/>
              <a:t>Aristeás</a:t>
            </a:r>
            <a:r>
              <a:rPr lang="cs-CZ" i="1" dirty="0"/>
              <a:t>. Pyrrhos zůstal neobjeven dost dlouho na to, aby jeho Galové vstoupili do města a zmocnili se tržiště. </a:t>
            </a:r>
            <a:r>
              <a:rPr lang="cs-CZ" b="1" i="1" dirty="0"/>
              <a:t>Branou však neprošli jeho sloni, a proto bylo nutné sundat jim věže ze zad a opět jim je ve tmě a zmatku nasadit, když byla zvířata uvnitř.</a:t>
            </a:r>
            <a:r>
              <a:rPr lang="cs-CZ" i="1" dirty="0"/>
              <a:t> To způsobilo zpoždění a </a:t>
            </a:r>
            <a:r>
              <a:rPr lang="cs-CZ" i="1" dirty="0" err="1"/>
              <a:t>Argejci</a:t>
            </a:r>
            <a:r>
              <a:rPr lang="cs-CZ" i="1" dirty="0"/>
              <a:t> zpustili poplach, běželi do </a:t>
            </a:r>
            <a:r>
              <a:rPr lang="cs-CZ" i="1" dirty="0" err="1"/>
              <a:t>Aspitu</a:t>
            </a:r>
            <a:r>
              <a:rPr lang="cs-CZ" i="1" dirty="0"/>
              <a:t> a jiných pevností města a poslali pro Antigona (</a:t>
            </a:r>
            <a:r>
              <a:rPr lang="cs-CZ" i="1" dirty="0" err="1"/>
              <a:t>Gonatás</a:t>
            </a:r>
            <a:r>
              <a:rPr lang="cs-CZ" i="1" dirty="0"/>
              <a:t>) s prosbou o pomoc.“</a:t>
            </a:r>
          </a:p>
          <a:p>
            <a:pPr algn="l"/>
            <a:r>
              <a:rPr lang="cs-CZ" dirty="0" err="1"/>
              <a:t>Plútarchos</a:t>
            </a:r>
            <a:r>
              <a:rPr lang="cs-CZ" dirty="0"/>
              <a:t>. </a:t>
            </a:r>
            <a:r>
              <a:rPr lang="cs-CZ" i="1" dirty="0"/>
              <a:t>Pyrrhos</a:t>
            </a:r>
            <a:r>
              <a:rPr lang="cs-CZ" dirty="0"/>
              <a:t> 32.</a:t>
            </a:r>
          </a:p>
        </p:txBody>
      </p:sp>
      <p:pic>
        <p:nvPicPr>
          <p:cNvPr id="5" name="Obrázek 4" descr="Obsah obrázku socha, muzeum, Busta, Artefakt&#10;&#10;Popis byl vytvořen automaticky">
            <a:extLst>
              <a:ext uri="{FF2B5EF4-FFF2-40B4-BE49-F238E27FC236}">
                <a16:creationId xmlns:a16="http://schemas.microsoft.com/office/drawing/2014/main" id="{D0C6727B-E3F6-6616-2F6B-2165F5BFA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3058" y="1876048"/>
            <a:ext cx="3510116" cy="4677230"/>
          </a:xfrm>
          <a:prstGeom prst="rect">
            <a:avLst/>
          </a:prstGeom>
        </p:spPr>
      </p:pic>
    </p:spTree>
    <p:extLst>
      <p:ext uri="{BB962C8B-B14F-4D97-AF65-F5344CB8AC3E}">
        <p14:creationId xmlns:p14="http://schemas.microsoft.com/office/powerpoint/2010/main" val="2319631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501078"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Stinná stránka velikosti</a:t>
            </a:r>
            <a:br>
              <a:rPr lang="cs-CZ" sz="4000" dirty="0"/>
            </a:br>
            <a:r>
              <a:rPr lang="cs-CZ" sz="2400" dirty="0"/>
              <a:t>Pyrrhův pokus o obsazení města </a:t>
            </a:r>
            <a:r>
              <a:rPr lang="cs-CZ" sz="2400" dirty="0" err="1"/>
              <a:t>Argos</a:t>
            </a:r>
            <a:r>
              <a:rPr lang="cs-CZ" sz="2400" dirty="0"/>
              <a:t> roku 272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1" y="1753289"/>
            <a:ext cx="10842171" cy="4656841"/>
          </a:xfrm>
        </p:spPr>
        <p:txBody>
          <a:bodyPr>
            <a:normAutofit/>
          </a:bodyPr>
          <a:lstStyle/>
          <a:p>
            <a:pPr algn="l"/>
            <a:r>
              <a:rPr lang="cs-CZ" dirty="0"/>
              <a:t>„</a:t>
            </a:r>
            <a:r>
              <a:rPr lang="cs-CZ" i="1" dirty="0"/>
              <a:t>Sklíčen tímto pohledem a také tím, že se žádná z jeho nadějí nenaplnila, zavelel Pyrrhos k ústupu, ale </a:t>
            </a:r>
            <a:r>
              <a:rPr lang="cs-CZ" b="1" i="1" dirty="0"/>
              <a:t>ze strachu z těsných bran</a:t>
            </a:r>
            <a:r>
              <a:rPr lang="cs-CZ" i="1" dirty="0"/>
              <a:t> vyslal posla ke svému synovi Helénovi, který byl ponechán mimo město s větší části vojska, s rozkazem , aby strhnul část hradem a pomohl těm, kteří budou průrvou utíkat. Kvůli spěchu a zmatku ale udělal posel chybu a nedonesl žádné jasné rozkazy, a tak mladý princ vzal zbytek slonů a nejlepší ze svých vojáků a vydal se na pochod branou do města, aby pomohl otci. Pyrrhos byl ale už na ústupu. Dokud byl na tržišti měl prostor pro boj a odražení útočníků, ale jakmile byl vyhnán z tržiště do ulice vedoucí k bráně, narazil na ty, kteří mu spěchali na pomoc z opačného směru. Někteří z nich ho neslyšeli, jak volal, aby se stáhli, a ti, co ho slyšeli a chtěli tak učinit, byli blokováni těmi, kteří se hrnuli z brány. </a:t>
            </a:r>
            <a:r>
              <a:rPr lang="cs-CZ" b="1" i="1" dirty="0"/>
              <a:t>Největší ze slonů padl v bráně, ležel tam s řevem v cestě těm, kteří se chtěli vrátit.</a:t>
            </a:r>
            <a:r>
              <a:rPr lang="cs-CZ" i="1" dirty="0"/>
              <a:t>“</a:t>
            </a:r>
          </a:p>
          <a:p>
            <a:pPr algn="l"/>
            <a:r>
              <a:rPr lang="cs-CZ" dirty="0" err="1"/>
              <a:t>Plútarchos</a:t>
            </a:r>
            <a:r>
              <a:rPr lang="cs-CZ" dirty="0"/>
              <a:t>. </a:t>
            </a:r>
            <a:r>
              <a:rPr lang="cs-CZ" i="1" dirty="0"/>
              <a:t>Pyrrhos</a:t>
            </a:r>
            <a:r>
              <a:rPr lang="cs-CZ" dirty="0"/>
              <a:t> 33.</a:t>
            </a:r>
          </a:p>
        </p:txBody>
      </p:sp>
    </p:spTree>
    <p:extLst>
      <p:ext uri="{BB962C8B-B14F-4D97-AF65-F5344CB8AC3E}">
        <p14:creationId xmlns:p14="http://schemas.microsoft.com/office/powerpoint/2010/main" val="2123088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kůň, venku">
            <a:extLst>
              <a:ext uri="{FF2B5EF4-FFF2-40B4-BE49-F238E27FC236}">
                <a16:creationId xmlns:a16="http://schemas.microsoft.com/office/drawing/2014/main" id="{E901239A-23D7-AAF4-8BF6-A3E2E7AC70D0}"/>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23228"/>
          <a:stretch/>
        </p:blipFill>
        <p:spPr>
          <a:xfrm>
            <a:off x="-491747" y="0"/>
            <a:ext cx="13399429" cy="6858000"/>
          </a:xfrm>
          <a:prstGeom prst="rect">
            <a:avLst/>
          </a:prstGeom>
          <a:solidFill>
            <a:schemeClr val="accent2"/>
          </a:solidFill>
        </p:spPr>
      </p:pic>
      <p:sp>
        <p:nvSpPr>
          <p:cNvPr id="2" name="Nadpis 1">
            <a:extLst>
              <a:ext uri="{FF2B5EF4-FFF2-40B4-BE49-F238E27FC236}">
                <a16:creationId xmlns:a16="http://schemas.microsoft.com/office/drawing/2014/main" id="{5AB95DF0-678F-A510-5762-D5EA80EA949A}"/>
              </a:ext>
            </a:extLst>
          </p:cNvPr>
          <p:cNvSpPr>
            <a:spLocks noGrp="1"/>
          </p:cNvSpPr>
          <p:nvPr>
            <p:ph type="ctrTitle"/>
          </p:nvPr>
        </p:nvSpPr>
        <p:spPr>
          <a:xfrm>
            <a:off x="332729" y="853179"/>
            <a:ext cx="9380437" cy="741768"/>
          </a:xfrm>
        </p:spPr>
        <p:txBody>
          <a:bodyPr>
            <a:normAutofit fontScale="90000"/>
          </a:bodyPr>
          <a:lstStyle/>
          <a:p>
            <a:pPr algn="l"/>
            <a:r>
              <a:rPr lang="cs-CZ" sz="4900" b="1" dirty="0"/>
              <a:t>Stinná stránka velikosti</a:t>
            </a:r>
            <a:br>
              <a:rPr lang="cs-CZ" sz="4000" dirty="0"/>
            </a:br>
            <a:r>
              <a:rPr lang="cs-CZ" sz="2400" dirty="0"/>
              <a:t>Pyrrhův pokus o obsazení města </a:t>
            </a:r>
            <a:r>
              <a:rPr lang="cs-CZ" sz="2400" dirty="0" err="1"/>
              <a:t>Argos</a:t>
            </a:r>
            <a:r>
              <a:rPr lang="cs-CZ" sz="2400" dirty="0"/>
              <a:t> roku 272 př. n. l.</a:t>
            </a:r>
            <a:endParaRPr lang="cs-CZ" sz="4000" dirty="0"/>
          </a:p>
        </p:txBody>
      </p:sp>
      <p:sp>
        <p:nvSpPr>
          <p:cNvPr id="3" name="Podnadpis 2">
            <a:extLst>
              <a:ext uri="{FF2B5EF4-FFF2-40B4-BE49-F238E27FC236}">
                <a16:creationId xmlns:a16="http://schemas.microsoft.com/office/drawing/2014/main" id="{3B6B56FB-64E5-3F69-3823-A0959083C93D}"/>
              </a:ext>
            </a:extLst>
          </p:cNvPr>
          <p:cNvSpPr>
            <a:spLocks noGrp="1"/>
          </p:cNvSpPr>
          <p:nvPr>
            <p:ph type="subTitle" idx="1"/>
          </p:nvPr>
        </p:nvSpPr>
        <p:spPr>
          <a:xfrm>
            <a:off x="167952" y="1753290"/>
            <a:ext cx="7874836" cy="4156772"/>
          </a:xfrm>
        </p:spPr>
        <p:txBody>
          <a:bodyPr>
            <a:normAutofit lnSpcReduction="10000"/>
          </a:bodyPr>
          <a:lstStyle/>
          <a:p>
            <a:pPr algn="l"/>
            <a:r>
              <a:rPr lang="cs-CZ" dirty="0"/>
              <a:t>„</a:t>
            </a:r>
            <a:r>
              <a:rPr lang="cs-CZ" i="1" dirty="0"/>
              <a:t>Pyrrhos viděl rozbouřené moře, které se kolem něho vzdouvalo, sňal korunu a dal ji jednomu ze svých druhů. Pak, spoléhaje se na svého koně, vrhnul se mezi nepřátele. Zde byl raněn kopím, ale zranění nebylo vážné. Obrátil se proti muži, který ho udeřil, což byl </a:t>
            </a:r>
            <a:r>
              <a:rPr lang="cs-CZ" i="1" dirty="0" err="1"/>
              <a:t>Argejec</a:t>
            </a:r>
            <a:r>
              <a:rPr lang="cs-CZ" i="1" dirty="0"/>
              <a:t> neslavného původu, syn chudé stařeny. Jeho matka spolu s ostatními ženami  v tuto chvíli sledovala bitvu ze střechy domu, a když viděla, že její syn je v souboji s Pyrrhem, byla plná úzkosti vzhledem k nebezpečí, které mu hrozilo. Oběma rukama zdvihla dlaždici a hodila ji na Pyrrha. Spadla mu na hlavu pod helmou a rozdrtila mu obratle, načež sestoupil z koně a padl.“</a:t>
            </a:r>
          </a:p>
          <a:p>
            <a:pPr algn="l"/>
            <a:r>
              <a:rPr lang="cs-CZ" dirty="0" err="1"/>
              <a:t>Plútarchos</a:t>
            </a:r>
            <a:r>
              <a:rPr lang="cs-CZ" dirty="0"/>
              <a:t>. </a:t>
            </a:r>
            <a:r>
              <a:rPr lang="cs-CZ" i="1" dirty="0"/>
              <a:t>Pyrrhos</a:t>
            </a:r>
            <a:r>
              <a:rPr lang="cs-CZ" dirty="0"/>
              <a:t> 34.</a:t>
            </a:r>
          </a:p>
        </p:txBody>
      </p:sp>
      <p:pic>
        <p:nvPicPr>
          <p:cNvPr id="5" name="Obrázek 4" descr="Obsah obrázku skica, kresba, Umělecký tisk, ilustrace&#10;&#10;Popis byl vytvořen automaticky">
            <a:extLst>
              <a:ext uri="{FF2B5EF4-FFF2-40B4-BE49-F238E27FC236}">
                <a16:creationId xmlns:a16="http://schemas.microsoft.com/office/drawing/2014/main" id="{7A3CC8B9-5C72-DDF1-048E-47961241C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4068" y="3215148"/>
            <a:ext cx="4525004" cy="3530741"/>
          </a:xfrm>
          <a:prstGeom prst="rect">
            <a:avLst/>
          </a:prstGeom>
          <a:ln>
            <a:noFill/>
          </a:ln>
          <a:effectLst>
            <a:softEdge rad="112500"/>
          </a:effectLst>
        </p:spPr>
      </p:pic>
    </p:spTree>
    <p:extLst>
      <p:ext uri="{BB962C8B-B14F-4D97-AF65-F5344CB8AC3E}">
        <p14:creationId xmlns:p14="http://schemas.microsoft.com/office/powerpoint/2010/main" val="31777789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52765</TotalTime>
  <Words>3991</Words>
  <Application>Microsoft Office PowerPoint</Application>
  <PresentationFormat>Širokoúhlá obrazovka</PresentationFormat>
  <Paragraphs>121</Paragraphs>
  <Slides>26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Arial</vt:lpstr>
      <vt:lpstr>Calibri</vt:lpstr>
      <vt:lpstr>Calibri Light</vt:lpstr>
      <vt:lpstr>Motiv Office</vt:lpstr>
      <vt:lpstr>Sloni ve starověkém vojenství</vt:lpstr>
      <vt:lpstr>Nepoddajnost Bitva u Gaugamél roku 331 př. n. l. – druhý velký střet mezi makedonským králem Alexandrem Velikým a perským králem Dáreiem III.</vt:lpstr>
      <vt:lpstr>Nepoddajnost  Bitva u Gaugamél roku 331 př. n. l. – druhý velký střet mezi makedonským králem Alexandrem Velikým a perským králem Dáreiem III.</vt:lpstr>
      <vt:lpstr>Nepoddajnost  Alexandrovo pronásledování Dáreia III. po vítězné bitvě u Gaugamél roku 331 př. n. l.</vt:lpstr>
      <vt:lpstr>Individualita  Přeprava slonů zajatých během první punské války v bitvě u Panormu roku 251 př. n. l. Luciem Caeciliem Metellem z Hastrubalova kartaginského vojska</vt:lpstr>
      <vt:lpstr>Individualita Přeprava Hannibalových slonů přes řeku Rhónu po cestě do Itálie roku 218 př. n. l.</vt:lpstr>
      <vt:lpstr>Stinná stránka velikosti Pyrrhův pokus o obsazení města Argos roku 272 př. n. l.</vt:lpstr>
      <vt:lpstr>Stinná stránka velikosti Pyrrhův pokus o obsazení města Argos roku 272 př. n. l.</vt:lpstr>
      <vt:lpstr>Stinná stránka velikosti Pyrrhův pokus o obsazení města Argos roku 272 př. n. l.</vt:lpstr>
      <vt:lpstr>Stinná stránka velikosti Střet římského konzula Quinta Caecilia Metella Numidica a numidského krále Jugurthy u řeky Muthul roku 109 př. n. l.</vt:lpstr>
      <vt:lpstr>Plachost Střet římského vojevůdce Publia Cornelia Scipiona Africana s kartaginským vojskem vedeným Hannibalem v rozhodující bitvě u Zamy roku 202 př. n. l. </vt:lpstr>
      <vt:lpstr>Plachost Střet egyptského faraona Ptolemáia IV. Filopátóra a syrského krále Antiocha III. Velikého v bitvě u Rafia v Koilé Syria roku 217 př. n. l. – jediný popsaný boj mezi africkými a indickými slony.</vt:lpstr>
      <vt:lpstr>Plachost Střet Gaia Julia Caesara a Metella Scipiona u Thapsu roku 45 př. n. l. během občanské války </vt:lpstr>
      <vt:lpstr>Plachost </vt:lpstr>
      <vt:lpstr>Stádovost Konflikt Římanů s hispánským obyvatelstvem v roce 150 př. n. l. během 2. keltiberské války </vt:lpstr>
      <vt:lpstr>Stádovost Potyčka mezi římským vojevůdcem Markem Claudiem Marcellem a Hannibalem během druhé punské války roku 209 př. n. l.</vt:lpstr>
      <vt:lpstr>Fixace na mahúta  Pyrrhův pokus o obsazení města Argos roku 272 př. n. l.</vt:lpstr>
      <vt:lpstr>Fixace na mahúta Hannibalovi sloni v bitvách po přechodu Alp roku 218 př. n. l. </vt:lpstr>
      <vt:lpstr>Anatomické slabiny – citlivé body</vt:lpstr>
      <vt:lpstr>Anatomické slabiny – chodidla a zrak Střet Ptolemaia Sótéra a Seleuka Níkátora s Démétriem Poliorkétem během válek diadochů v bitvě u Gazy roku 313 př. n. l.</vt:lpstr>
      <vt:lpstr>Neschopnost skákat Pokus Pyrrha o dobytí oslabené Sparty roku 272 př. n. l., kdy byla většina vojenské síly na Krétě a ve městě převažovali starci, ženy a děti.</vt:lpstr>
      <vt:lpstr>मस्त – „Múš“ </vt:lpstr>
      <vt:lpstr>मस्त – „Múš“ </vt:lpstr>
      <vt:lpstr>मस्त – „Múš“  </vt:lpstr>
      <vt:lpstr>Strava </vt:lpstr>
      <vt:lpstr>Strava  Osud Hannibalových 37 slonů v zimě z roku 218 př. n. l. na rok 217 př. n. 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Sloni ve starověkém vojenství</dc:title>
  <dc:creator>Michal Musil</dc:creator>
  <cp:lastModifiedBy>Michal Musil</cp:lastModifiedBy>
  <cp:revision>2</cp:revision>
  <dcterms:created xsi:type="dcterms:W3CDTF">2023-08-12T08:45:13Z</dcterms:created>
  <dcterms:modified xsi:type="dcterms:W3CDTF">2023-11-09T17:02:25Z</dcterms:modified>
</cp:coreProperties>
</file>