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2" r:id="rId5"/>
    <p:sldId id="263" r:id="rId6"/>
    <p:sldId id="264" r:id="rId7"/>
    <p:sldId id="265" r:id="rId8"/>
    <p:sldId id="266" r:id="rId9"/>
    <p:sldId id="270" r:id="rId10"/>
    <p:sldId id="271" r:id="rId11"/>
    <p:sldId id="274" r:id="rId12"/>
    <p:sldId id="276" r:id="rId13"/>
    <p:sldId id="278" r:id="rId14"/>
    <p:sldId id="279" r:id="rId15"/>
    <p:sldId id="281" r:id="rId16"/>
    <p:sldId id="283" r:id="rId17"/>
    <p:sldId id="285" r:id="rId18"/>
    <p:sldId id="287" r:id="rId19"/>
    <p:sldId id="288" r:id="rId20"/>
    <p:sldId id="291" r:id="rId21"/>
    <p:sldId id="293" r:id="rId22"/>
    <p:sldId id="294" r:id="rId23"/>
    <p:sldId id="295" r:id="rId24"/>
    <p:sldId id="297" r:id="rId25"/>
    <p:sldId id="296" r:id="rId26"/>
    <p:sldId id="299" r:id="rId27"/>
    <p:sldId id="298" r:id="rId28"/>
    <p:sldId id="300" r:id="rId29"/>
    <p:sldId id="301" r:id="rId30"/>
    <p:sldId id="309" r:id="rId31"/>
    <p:sldId id="310" r:id="rId32"/>
    <p:sldId id="311" r:id="rId33"/>
    <p:sldId id="312" r:id="rId34"/>
    <p:sldId id="313" r:id="rId35"/>
    <p:sldId id="317" r:id="rId3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2" d="100"/>
          <a:sy n="72" d="100"/>
        </p:scale>
        <p:origin x="54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Musil" userId="3aa62fdf-77b2-400f-b0ca-6927a71c643f" providerId="ADAL" clId="{E4866CAC-0B94-4865-8EFA-BA47E4D9FCDE}"/>
    <pc:docChg chg="delSld">
      <pc:chgData name="Michal Musil" userId="3aa62fdf-77b2-400f-b0ca-6927a71c643f" providerId="ADAL" clId="{E4866CAC-0B94-4865-8EFA-BA47E4D9FCDE}" dt="2023-11-09T17:10:26.673" v="24" actId="47"/>
      <pc:docMkLst>
        <pc:docMk/>
      </pc:docMkLst>
      <pc:sldChg chg="del">
        <pc:chgData name="Michal Musil" userId="3aa62fdf-77b2-400f-b0ca-6927a71c643f" providerId="ADAL" clId="{E4866CAC-0B94-4865-8EFA-BA47E4D9FCDE}" dt="2023-11-09T17:09:45.150" v="0" actId="47"/>
        <pc:sldMkLst>
          <pc:docMk/>
          <pc:sldMk cId="3184466252" sldId="258"/>
        </pc:sldMkLst>
      </pc:sldChg>
      <pc:sldChg chg="del">
        <pc:chgData name="Michal Musil" userId="3aa62fdf-77b2-400f-b0ca-6927a71c643f" providerId="ADAL" clId="{E4866CAC-0B94-4865-8EFA-BA47E4D9FCDE}" dt="2023-11-09T17:09:46.144" v="1" actId="47"/>
        <pc:sldMkLst>
          <pc:docMk/>
          <pc:sldMk cId="842852224" sldId="261"/>
        </pc:sldMkLst>
      </pc:sldChg>
      <pc:sldChg chg="del">
        <pc:chgData name="Michal Musil" userId="3aa62fdf-77b2-400f-b0ca-6927a71c643f" providerId="ADAL" clId="{E4866CAC-0B94-4865-8EFA-BA47E4D9FCDE}" dt="2023-11-09T17:09:46.993" v="2" actId="47"/>
        <pc:sldMkLst>
          <pc:docMk/>
          <pc:sldMk cId="2720264353" sldId="267"/>
        </pc:sldMkLst>
      </pc:sldChg>
      <pc:sldChg chg="del">
        <pc:chgData name="Michal Musil" userId="3aa62fdf-77b2-400f-b0ca-6927a71c643f" providerId="ADAL" clId="{E4866CAC-0B94-4865-8EFA-BA47E4D9FCDE}" dt="2023-11-09T17:09:48.288" v="3" actId="47"/>
        <pc:sldMkLst>
          <pc:docMk/>
          <pc:sldMk cId="693835943" sldId="268"/>
        </pc:sldMkLst>
      </pc:sldChg>
      <pc:sldChg chg="del">
        <pc:chgData name="Michal Musil" userId="3aa62fdf-77b2-400f-b0ca-6927a71c643f" providerId="ADAL" clId="{E4866CAC-0B94-4865-8EFA-BA47E4D9FCDE}" dt="2023-11-09T17:09:51.004" v="4" actId="47"/>
        <pc:sldMkLst>
          <pc:docMk/>
          <pc:sldMk cId="2537922079" sldId="269"/>
        </pc:sldMkLst>
      </pc:sldChg>
      <pc:sldChg chg="del">
        <pc:chgData name="Michal Musil" userId="3aa62fdf-77b2-400f-b0ca-6927a71c643f" providerId="ADAL" clId="{E4866CAC-0B94-4865-8EFA-BA47E4D9FCDE}" dt="2023-11-09T17:09:55.003" v="5" actId="47"/>
        <pc:sldMkLst>
          <pc:docMk/>
          <pc:sldMk cId="3896651407" sldId="272"/>
        </pc:sldMkLst>
      </pc:sldChg>
      <pc:sldChg chg="del">
        <pc:chgData name="Michal Musil" userId="3aa62fdf-77b2-400f-b0ca-6927a71c643f" providerId="ADAL" clId="{E4866CAC-0B94-4865-8EFA-BA47E4D9FCDE}" dt="2023-11-09T17:09:56.358" v="6" actId="47"/>
        <pc:sldMkLst>
          <pc:docMk/>
          <pc:sldMk cId="427193874" sldId="275"/>
        </pc:sldMkLst>
      </pc:sldChg>
      <pc:sldChg chg="del">
        <pc:chgData name="Michal Musil" userId="3aa62fdf-77b2-400f-b0ca-6927a71c643f" providerId="ADAL" clId="{E4866CAC-0B94-4865-8EFA-BA47E4D9FCDE}" dt="2023-11-09T17:09:58.358" v="7" actId="47"/>
        <pc:sldMkLst>
          <pc:docMk/>
          <pc:sldMk cId="2671898135" sldId="277"/>
        </pc:sldMkLst>
      </pc:sldChg>
      <pc:sldChg chg="del">
        <pc:chgData name="Michal Musil" userId="3aa62fdf-77b2-400f-b0ca-6927a71c643f" providerId="ADAL" clId="{E4866CAC-0B94-4865-8EFA-BA47E4D9FCDE}" dt="2023-11-09T17:10:01.117" v="8" actId="47"/>
        <pc:sldMkLst>
          <pc:docMk/>
          <pc:sldMk cId="3159571507" sldId="280"/>
        </pc:sldMkLst>
      </pc:sldChg>
      <pc:sldChg chg="del">
        <pc:chgData name="Michal Musil" userId="3aa62fdf-77b2-400f-b0ca-6927a71c643f" providerId="ADAL" clId="{E4866CAC-0B94-4865-8EFA-BA47E4D9FCDE}" dt="2023-11-09T17:10:02.808" v="9" actId="47"/>
        <pc:sldMkLst>
          <pc:docMk/>
          <pc:sldMk cId="2972150110" sldId="282"/>
        </pc:sldMkLst>
      </pc:sldChg>
      <pc:sldChg chg="del">
        <pc:chgData name="Michal Musil" userId="3aa62fdf-77b2-400f-b0ca-6927a71c643f" providerId="ADAL" clId="{E4866CAC-0B94-4865-8EFA-BA47E4D9FCDE}" dt="2023-11-09T17:10:03.995" v="10" actId="47"/>
        <pc:sldMkLst>
          <pc:docMk/>
          <pc:sldMk cId="1096607444" sldId="284"/>
        </pc:sldMkLst>
      </pc:sldChg>
      <pc:sldChg chg="del">
        <pc:chgData name="Michal Musil" userId="3aa62fdf-77b2-400f-b0ca-6927a71c643f" providerId="ADAL" clId="{E4866CAC-0B94-4865-8EFA-BA47E4D9FCDE}" dt="2023-11-09T17:10:05.544" v="11" actId="47"/>
        <pc:sldMkLst>
          <pc:docMk/>
          <pc:sldMk cId="712469209" sldId="286"/>
        </pc:sldMkLst>
      </pc:sldChg>
      <pc:sldChg chg="del">
        <pc:chgData name="Michal Musil" userId="3aa62fdf-77b2-400f-b0ca-6927a71c643f" providerId="ADAL" clId="{E4866CAC-0B94-4865-8EFA-BA47E4D9FCDE}" dt="2023-11-09T17:10:07.041" v="12" actId="47"/>
        <pc:sldMkLst>
          <pc:docMk/>
          <pc:sldMk cId="2185071228" sldId="289"/>
        </pc:sldMkLst>
      </pc:sldChg>
      <pc:sldChg chg="del">
        <pc:chgData name="Michal Musil" userId="3aa62fdf-77b2-400f-b0ca-6927a71c643f" providerId="ADAL" clId="{E4866CAC-0B94-4865-8EFA-BA47E4D9FCDE}" dt="2023-11-09T17:10:08.299" v="13" actId="47"/>
        <pc:sldMkLst>
          <pc:docMk/>
          <pc:sldMk cId="2747332957" sldId="290"/>
        </pc:sldMkLst>
      </pc:sldChg>
      <pc:sldChg chg="del">
        <pc:chgData name="Michal Musil" userId="3aa62fdf-77b2-400f-b0ca-6927a71c643f" providerId="ADAL" clId="{E4866CAC-0B94-4865-8EFA-BA47E4D9FCDE}" dt="2023-11-09T17:10:09.627" v="14" actId="47"/>
        <pc:sldMkLst>
          <pc:docMk/>
          <pc:sldMk cId="2027850312" sldId="292"/>
        </pc:sldMkLst>
      </pc:sldChg>
      <pc:sldChg chg="del">
        <pc:chgData name="Michal Musil" userId="3aa62fdf-77b2-400f-b0ca-6927a71c643f" providerId="ADAL" clId="{E4866CAC-0B94-4865-8EFA-BA47E4D9FCDE}" dt="2023-11-09T17:10:12.009" v="15" actId="47"/>
        <pc:sldMkLst>
          <pc:docMk/>
          <pc:sldMk cId="2841520831" sldId="302"/>
        </pc:sldMkLst>
      </pc:sldChg>
      <pc:sldChg chg="del">
        <pc:chgData name="Michal Musil" userId="3aa62fdf-77b2-400f-b0ca-6927a71c643f" providerId="ADAL" clId="{E4866CAC-0B94-4865-8EFA-BA47E4D9FCDE}" dt="2023-11-09T17:10:13.368" v="16" actId="47"/>
        <pc:sldMkLst>
          <pc:docMk/>
          <pc:sldMk cId="1471911665" sldId="303"/>
        </pc:sldMkLst>
      </pc:sldChg>
      <pc:sldChg chg="del">
        <pc:chgData name="Michal Musil" userId="3aa62fdf-77b2-400f-b0ca-6927a71c643f" providerId="ADAL" clId="{E4866CAC-0B94-4865-8EFA-BA47E4D9FCDE}" dt="2023-11-09T17:10:15.154" v="17" actId="47"/>
        <pc:sldMkLst>
          <pc:docMk/>
          <pc:sldMk cId="806080658" sldId="304"/>
        </pc:sldMkLst>
      </pc:sldChg>
      <pc:sldChg chg="del">
        <pc:chgData name="Michal Musil" userId="3aa62fdf-77b2-400f-b0ca-6927a71c643f" providerId="ADAL" clId="{E4866CAC-0B94-4865-8EFA-BA47E4D9FCDE}" dt="2023-11-09T17:10:16.480" v="18" actId="47"/>
        <pc:sldMkLst>
          <pc:docMk/>
          <pc:sldMk cId="234571797" sldId="305"/>
        </pc:sldMkLst>
      </pc:sldChg>
      <pc:sldChg chg="del">
        <pc:chgData name="Michal Musil" userId="3aa62fdf-77b2-400f-b0ca-6927a71c643f" providerId="ADAL" clId="{E4866CAC-0B94-4865-8EFA-BA47E4D9FCDE}" dt="2023-11-09T17:10:17.803" v="19" actId="47"/>
        <pc:sldMkLst>
          <pc:docMk/>
          <pc:sldMk cId="3113471705" sldId="306"/>
        </pc:sldMkLst>
      </pc:sldChg>
      <pc:sldChg chg="del">
        <pc:chgData name="Michal Musil" userId="3aa62fdf-77b2-400f-b0ca-6927a71c643f" providerId="ADAL" clId="{E4866CAC-0B94-4865-8EFA-BA47E4D9FCDE}" dt="2023-11-09T17:10:19.436" v="20" actId="47"/>
        <pc:sldMkLst>
          <pc:docMk/>
          <pc:sldMk cId="777793665" sldId="307"/>
        </pc:sldMkLst>
      </pc:sldChg>
      <pc:sldChg chg="del">
        <pc:chgData name="Michal Musil" userId="3aa62fdf-77b2-400f-b0ca-6927a71c643f" providerId="ADAL" clId="{E4866CAC-0B94-4865-8EFA-BA47E4D9FCDE}" dt="2023-11-09T17:10:21.406" v="21" actId="47"/>
        <pc:sldMkLst>
          <pc:docMk/>
          <pc:sldMk cId="3891005397" sldId="308"/>
        </pc:sldMkLst>
      </pc:sldChg>
      <pc:sldChg chg="del">
        <pc:chgData name="Michal Musil" userId="3aa62fdf-77b2-400f-b0ca-6927a71c643f" providerId="ADAL" clId="{E4866CAC-0B94-4865-8EFA-BA47E4D9FCDE}" dt="2023-11-09T17:10:23.604" v="22" actId="47"/>
        <pc:sldMkLst>
          <pc:docMk/>
          <pc:sldMk cId="3895293891" sldId="314"/>
        </pc:sldMkLst>
      </pc:sldChg>
      <pc:sldChg chg="del">
        <pc:chgData name="Michal Musil" userId="3aa62fdf-77b2-400f-b0ca-6927a71c643f" providerId="ADAL" clId="{E4866CAC-0B94-4865-8EFA-BA47E4D9FCDE}" dt="2023-11-09T17:10:25.528" v="23" actId="47"/>
        <pc:sldMkLst>
          <pc:docMk/>
          <pc:sldMk cId="1803061635" sldId="315"/>
        </pc:sldMkLst>
      </pc:sldChg>
      <pc:sldChg chg="del">
        <pc:chgData name="Michal Musil" userId="3aa62fdf-77b2-400f-b0ca-6927a71c643f" providerId="ADAL" clId="{E4866CAC-0B94-4865-8EFA-BA47E4D9FCDE}" dt="2023-11-09T17:10:26.673" v="24" actId="47"/>
        <pc:sldMkLst>
          <pc:docMk/>
          <pc:sldMk cId="2513792260" sldId="31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7E3FD2-E65E-F37C-3019-7CF8C6249C57}"/>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86AA762-8EE1-906E-3F01-1D4C7A478C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1ECEB53-7E39-147C-6897-CBD6D582940C}"/>
              </a:ext>
            </a:extLst>
          </p:cNvPr>
          <p:cNvSpPr>
            <a:spLocks noGrp="1"/>
          </p:cNvSpPr>
          <p:nvPr>
            <p:ph type="dt" sz="half" idx="10"/>
          </p:nvPr>
        </p:nvSpPr>
        <p:spPr/>
        <p:txBody>
          <a:bodyPr/>
          <a:lstStyle/>
          <a:p>
            <a:fld id="{F1DD8822-DD1F-45CD-B76D-7728992EEDFD}" type="datetimeFigureOut">
              <a:rPr lang="cs-CZ" smtClean="0"/>
              <a:t>01.11.2023</a:t>
            </a:fld>
            <a:endParaRPr lang="cs-CZ"/>
          </a:p>
        </p:txBody>
      </p:sp>
      <p:sp>
        <p:nvSpPr>
          <p:cNvPr id="5" name="Zástupný symbol pro zápatí 4">
            <a:extLst>
              <a:ext uri="{FF2B5EF4-FFF2-40B4-BE49-F238E27FC236}">
                <a16:creationId xmlns:a16="http://schemas.microsoft.com/office/drawing/2014/main" id="{C240BF72-E66B-BEC1-429E-8A806C83841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E0953F7-FB25-B86C-B35C-92A371EFA474}"/>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1314378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22F574-D82F-525E-8354-2DE074F7A5B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548640C-DA47-AA16-7925-516D0AD27EE6}"/>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613FC33-D0AA-4606-1B44-906CD03B2B49}"/>
              </a:ext>
            </a:extLst>
          </p:cNvPr>
          <p:cNvSpPr>
            <a:spLocks noGrp="1"/>
          </p:cNvSpPr>
          <p:nvPr>
            <p:ph type="dt" sz="half" idx="10"/>
          </p:nvPr>
        </p:nvSpPr>
        <p:spPr/>
        <p:txBody>
          <a:bodyPr/>
          <a:lstStyle/>
          <a:p>
            <a:fld id="{F1DD8822-DD1F-45CD-B76D-7728992EEDFD}" type="datetimeFigureOut">
              <a:rPr lang="cs-CZ" smtClean="0"/>
              <a:t>01.11.2023</a:t>
            </a:fld>
            <a:endParaRPr lang="cs-CZ"/>
          </a:p>
        </p:txBody>
      </p:sp>
      <p:sp>
        <p:nvSpPr>
          <p:cNvPr id="5" name="Zástupný symbol pro zápatí 4">
            <a:extLst>
              <a:ext uri="{FF2B5EF4-FFF2-40B4-BE49-F238E27FC236}">
                <a16:creationId xmlns:a16="http://schemas.microsoft.com/office/drawing/2014/main" id="{DDB7E9F5-D929-1865-D700-F0284EE233C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9DD96FA-F444-83A0-A7A6-957600378F73}"/>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365559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00741344-02FA-176E-C55D-3BEA9BB3153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5B1FD43-A003-F57E-0065-F2D829A6D67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99F3245-52C6-FF3F-211B-9D7BF97C4520}"/>
              </a:ext>
            </a:extLst>
          </p:cNvPr>
          <p:cNvSpPr>
            <a:spLocks noGrp="1"/>
          </p:cNvSpPr>
          <p:nvPr>
            <p:ph type="dt" sz="half" idx="10"/>
          </p:nvPr>
        </p:nvSpPr>
        <p:spPr/>
        <p:txBody>
          <a:bodyPr/>
          <a:lstStyle/>
          <a:p>
            <a:fld id="{F1DD8822-DD1F-45CD-B76D-7728992EEDFD}" type="datetimeFigureOut">
              <a:rPr lang="cs-CZ" smtClean="0"/>
              <a:t>01.11.2023</a:t>
            </a:fld>
            <a:endParaRPr lang="cs-CZ"/>
          </a:p>
        </p:txBody>
      </p:sp>
      <p:sp>
        <p:nvSpPr>
          <p:cNvPr id="5" name="Zástupný symbol pro zápatí 4">
            <a:extLst>
              <a:ext uri="{FF2B5EF4-FFF2-40B4-BE49-F238E27FC236}">
                <a16:creationId xmlns:a16="http://schemas.microsoft.com/office/drawing/2014/main" id="{73073D21-822E-0BE8-1388-2F1FE405636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8A213F3-42C8-77FF-FB85-6A215EF21AFF}"/>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146698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16B1A2-666E-7911-7B89-372D90542F8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09F39FA-E5C8-C047-58F3-130C02D92328}"/>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3A16AC2-09F1-58A7-789D-ACB6E7165960}"/>
              </a:ext>
            </a:extLst>
          </p:cNvPr>
          <p:cNvSpPr>
            <a:spLocks noGrp="1"/>
          </p:cNvSpPr>
          <p:nvPr>
            <p:ph type="dt" sz="half" idx="10"/>
          </p:nvPr>
        </p:nvSpPr>
        <p:spPr/>
        <p:txBody>
          <a:bodyPr/>
          <a:lstStyle/>
          <a:p>
            <a:fld id="{F1DD8822-DD1F-45CD-B76D-7728992EEDFD}" type="datetimeFigureOut">
              <a:rPr lang="cs-CZ" smtClean="0"/>
              <a:t>01.11.2023</a:t>
            </a:fld>
            <a:endParaRPr lang="cs-CZ"/>
          </a:p>
        </p:txBody>
      </p:sp>
      <p:sp>
        <p:nvSpPr>
          <p:cNvPr id="5" name="Zástupný symbol pro zápatí 4">
            <a:extLst>
              <a:ext uri="{FF2B5EF4-FFF2-40B4-BE49-F238E27FC236}">
                <a16:creationId xmlns:a16="http://schemas.microsoft.com/office/drawing/2014/main" id="{F6CF1E5F-1875-142D-D42B-36A4DE9B3FD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3AAC6D7-1357-7E43-E73C-F9A725BAEA2A}"/>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1885774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287D94-AD1A-7990-B8DE-782A989B0AD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7FA7976B-AB7F-EE98-C25E-2522FA7E55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8225F58-F4CA-ADCB-EF56-CAA82FA17B4E}"/>
              </a:ext>
            </a:extLst>
          </p:cNvPr>
          <p:cNvSpPr>
            <a:spLocks noGrp="1"/>
          </p:cNvSpPr>
          <p:nvPr>
            <p:ph type="dt" sz="half" idx="10"/>
          </p:nvPr>
        </p:nvSpPr>
        <p:spPr/>
        <p:txBody>
          <a:bodyPr/>
          <a:lstStyle/>
          <a:p>
            <a:fld id="{F1DD8822-DD1F-45CD-B76D-7728992EEDFD}" type="datetimeFigureOut">
              <a:rPr lang="cs-CZ" smtClean="0"/>
              <a:t>01.11.2023</a:t>
            </a:fld>
            <a:endParaRPr lang="cs-CZ"/>
          </a:p>
        </p:txBody>
      </p:sp>
      <p:sp>
        <p:nvSpPr>
          <p:cNvPr id="5" name="Zástupný symbol pro zápatí 4">
            <a:extLst>
              <a:ext uri="{FF2B5EF4-FFF2-40B4-BE49-F238E27FC236}">
                <a16:creationId xmlns:a16="http://schemas.microsoft.com/office/drawing/2014/main" id="{1325119B-492E-EAE3-4D14-7F922278F00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C570E56-1FEB-8550-B532-F65EA577C69E}"/>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580256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93E394-7F4B-CB8B-A627-646CCCDFBEA0}"/>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717DB67-715C-2467-0CC0-EBA0EA4174C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D6270927-DF01-B6CB-9B1F-9CE763CBF81B}"/>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799071E-3C78-13B8-D3ED-AF6B8E96319B}"/>
              </a:ext>
            </a:extLst>
          </p:cNvPr>
          <p:cNvSpPr>
            <a:spLocks noGrp="1"/>
          </p:cNvSpPr>
          <p:nvPr>
            <p:ph type="dt" sz="half" idx="10"/>
          </p:nvPr>
        </p:nvSpPr>
        <p:spPr/>
        <p:txBody>
          <a:bodyPr/>
          <a:lstStyle/>
          <a:p>
            <a:fld id="{F1DD8822-DD1F-45CD-B76D-7728992EEDFD}" type="datetimeFigureOut">
              <a:rPr lang="cs-CZ" smtClean="0"/>
              <a:t>01.11.2023</a:t>
            </a:fld>
            <a:endParaRPr lang="cs-CZ"/>
          </a:p>
        </p:txBody>
      </p:sp>
      <p:sp>
        <p:nvSpPr>
          <p:cNvPr id="6" name="Zástupný symbol pro zápatí 5">
            <a:extLst>
              <a:ext uri="{FF2B5EF4-FFF2-40B4-BE49-F238E27FC236}">
                <a16:creationId xmlns:a16="http://schemas.microsoft.com/office/drawing/2014/main" id="{C688ECCD-950D-2728-1DD0-968BC61A1B4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8305041-7D53-0E97-18CD-5E2AB47CA803}"/>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137375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42FAFD-744F-F4DC-9B12-FE5DEDDA988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9137F9E-8195-397D-B075-099C6D6E6C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D43A848-6010-FFFB-BBA7-09CDF3AE2DC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42E21451-3FB8-18AA-EE73-EE2237AA2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A0F0A82-5C79-B1F0-B586-AA7D0CD0BFF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7CAADF21-9791-E7F0-74A4-8CFC51AC0811}"/>
              </a:ext>
            </a:extLst>
          </p:cNvPr>
          <p:cNvSpPr>
            <a:spLocks noGrp="1"/>
          </p:cNvSpPr>
          <p:nvPr>
            <p:ph type="dt" sz="half" idx="10"/>
          </p:nvPr>
        </p:nvSpPr>
        <p:spPr/>
        <p:txBody>
          <a:bodyPr/>
          <a:lstStyle/>
          <a:p>
            <a:fld id="{F1DD8822-DD1F-45CD-B76D-7728992EEDFD}" type="datetimeFigureOut">
              <a:rPr lang="cs-CZ" smtClean="0"/>
              <a:t>01.11.2023</a:t>
            </a:fld>
            <a:endParaRPr lang="cs-CZ"/>
          </a:p>
        </p:txBody>
      </p:sp>
      <p:sp>
        <p:nvSpPr>
          <p:cNvPr id="8" name="Zástupný symbol pro zápatí 7">
            <a:extLst>
              <a:ext uri="{FF2B5EF4-FFF2-40B4-BE49-F238E27FC236}">
                <a16:creationId xmlns:a16="http://schemas.microsoft.com/office/drawing/2014/main" id="{86ACFFC3-2DEF-1417-2E98-14F442BA3347}"/>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0770715-D217-14D6-1CDB-C4FB1F67C5F2}"/>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1266312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2236CB-A244-A44A-6367-CA78D35DB9E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A93D592-157D-0209-19D9-4AAACF29762E}"/>
              </a:ext>
            </a:extLst>
          </p:cNvPr>
          <p:cNvSpPr>
            <a:spLocks noGrp="1"/>
          </p:cNvSpPr>
          <p:nvPr>
            <p:ph type="dt" sz="half" idx="10"/>
          </p:nvPr>
        </p:nvSpPr>
        <p:spPr/>
        <p:txBody>
          <a:bodyPr/>
          <a:lstStyle/>
          <a:p>
            <a:fld id="{F1DD8822-DD1F-45CD-B76D-7728992EEDFD}" type="datetimeFigureOut">
              <a:rPr lang="cs-CZ" smtClean="0"/>
              <a:t>01.11.2023</a:t>
            </a:fld>
            <a:endParaRPr lang="cs-CZ"/>
          </a:p>
        </p:txBody>
      </p:sp>
      <p:sp>
        <p:nvSpPr>
          <p:cNvPr id="4" name="Zástupný symbol pro zápatí 3">
            <a:extLst>
              <a:ext uri="{FF2B5EF4-FFF2-40B4-BE49-F238E27FC236}">
                <a16:creationId xmlns:a16="http://schemas.microsoft.com/office/drawing/2014/main" id="{67541F45-18D0-853B-FF57-983520FA379D}"/>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2C7FF3A3-6A3C-8740-D28B-724D6625A56D}"/>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385183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137DC35-E36A-1BE7-7C0E-3A8D125E8745}"/>
              </a:ext>
            </a:extLst>
          </p:cNvPr>
          <p:cNvSpPr>
            <a:spLocks noGrp="1"/>
          </p:cNvSpPr>
          <p:nvPr>
            <p:ph type="dt" sz="half" idx="10"/>
          </p:nvPr>
        </p:nvSpPr>
        <p:spPr/>
        <p:txBody>
          <a:bodyPr/>
          <a:lstStyle/>
          <a:p>
            <a:fld id="{F1DD8822-DD1F-45CD-B76D-7728992EEDFD}" type="datetimeFigureOut">
              <a:rPr lang="cs-CZ" smtClean="0"/>
              <a:t>01.11.2023</a:t>
            </a:fld>
            <a:endParaRPr lang="cs-CZ"/>
          </a:p>
        </p:txBody>
      </p:sp>
      <p:sp>
        <p:nvSpPr>
          <p:cNvPr id="3" name="Zástupný symbol pro zápatí 2">
            <a:extLst>
              <a:ext uri="{FF2B5EF4-FFF2-40B4-BE49-F238E27FC236}">
                <a16:creationId xmlns:a16="http://schemas.microsoft.com/office/drawing/2014/main" id="{79AA3369-1812-378F-C711-CC8F7DEBC19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127F39C-DB1C-FCF9-7268-16C287D7177D}"/>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3333368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C5E524-C3FB-78C7-323A-1E4756F7538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2B72B66-C038-DC5B-D7B6-4089887F1F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5EBB9F2B-40EB-1C56-A17F-00E4101909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FF32D59-584B-D6AC-1010-149F94B2B00F}"/>
              </a:ext>
            </a:extLst>
          </p:cNvPr>
          <p:cNvSpPr>
            <a:spLocks noGrp="1"/>
          </p:cNvSpPr>
          <p:nvPr>
            <p:ph type="dt" sz="half" idx="10"/>
          </p:nvPr>
        </p:nvSpPr>
        <p:spPr/>
        <p:txBody>
          <a:bodyPr/>
          <a:lstStyle/>
          <a:p>
            <a:fld id="{F1DD8822-DD1F-45CD-B76D-7728992EEDFD}" type="datetimeFigureOut">
              <a:rPr lang="cs-CZ" smtClean="0"/>
              <a:t>01.11.2023</a:t>
            </a:fld>
            <a:endParaRPr lang="cs-CZ"/>
          </a:p>
        </p:txBody>
      </p:sp>
      <p:sp>
        <p:nvSpPr>
          <p:cNvPr id="6" name="Zástupný symbol pro zápatí 5">
            <a:extLst>
              <a:ext uri="{FF2B5EF4-FFF2-40B4-BE49-F238E27FC236}">
                <a16:creationId xmlns:a16="http://schemas.microsoft.com/office/drawing/2014/main" id="{8F509254-EB3B-2663-676D-C690DD9A024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95B5BBA-6DA3-725F-6082-3E3989A0FC15}"/>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1104752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40B702-1EF7-B6E5-BB62-C8EBFB0AADE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B485806-0A2A-5315-2272-A3966894B6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58203A5-2F03-7B57-1A72-990324DF2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9424308-D085-818A-25A1-FAD4AD3B7310}"/>
              </a:ext>
            </a:extLst>
          </p:cNvPr>
          <p:cNvSpPr>
            <a:spLocks noGrp="1"/>
          </p:cNvSpPr>
          <p:nvPr>
            <p:ph type="dt" sz="half" idx="10"/>
          </p:nvPr>
        </p:nvSpPr>
        <p:spPr/>
        <p:txBody>
          <a:bodyPr/>
          <a:lstStyle/>
          <a:p>
            <a:fld id="{F1DD8822-DD1F-45CD-B76D-7728992EEDFD}" type="datetimeFigureOut">
              <a:rPr lang="cs-CZ" smtClean="0"/>
              <a:t>01.11.2023</a:t>
            </a:fld>
            <a:endParaRPr lang="cs-CZ"/>
          </a:p>
        </p:txBody>
      </p:sp>
      <p:sp>
        <p:nvSpPr>
          <p:cNvPr id="6" name="Zástupný symbol pro zápatí 5">
            <a:extLst>
              <a:ext uri="{FF2B5EF4-FFF2-40B4-BE49-F238E27FC236}">
                <a16:creationId xmlns:a16="http://schemas.microsoft.com/office/drawing/2014/main" id="{ACE85B2B-BB22-890E-3489-0C8342F739C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34074B0-D395-CE5E-FA5F-8C8666DF1A3D}"/>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292442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795DBDE-65CD-B4F5-1158-20F6DBC8D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CA463AC3-8C39-41E2-B4B7-781AEF60A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EA0FB01-9F47-E4DE-3025-85885550AE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D8822-DD1F-45CD-B76D-7728992EEDFD}" type="datetimeFigureOut">
              <a:rPr lang="cs-CZ" smtClean="0"/>
              <a:t>01.11.2023</a:t>
            </a:fld>
            <a:endParaRPr lang="cs-CZ"/>
          </a:p>
        </p:txBody>
      </p:sp>
      <p:sp>
        <p:nvSpPr>
          <p:cNvPr id="5" name="Zástupný symbol pro zápatí 4">
            <a:extLst>
              <a:ext uri="{FF2B5EF4-FFF2-40B4-BE49-F238E27FC236}">
                <a16:creationId xmlns:a16="http://schemas.microsoft.com/office/drawing/2014/main" id="{34B4B398-6A99-F3DC-0F8B-832C9A92A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BB2E718-3A76-8177-5BD0-162298410F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935CD-A837-4580-96BC-11F9BC5CBF82}" type="slidenum">
              <a:rPr lang="cs-CZ" smtClean="0"/>
              <a:t>‹#›</a:t>
            </a:fld>
            <a:endParaRPr lang="cs-CZ"/>
          </a:p>
        </p:txBody>
      </p:sp>
    </p:spTree>
    <p:extLst>
      <p:ext uri="{BB962C8B-B14F-4D97-AF65-F5344CB8AC3E}">
        <p14:creationId xmlns:p14="http://schemas.microsoft.com/office/powerpoint/2010/main" val="2560487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savec, venku, tráva, slon&#10;&#10;Popis byl vytvořen automaticky">
            <a:extLst>
              <a:ext uri="{FF2B5EF4-FFF2-40B4-BE49-F238E27FC236}">
                <a16:creationId xmlns:a16="http://schemas.microsoft.com/office/drawing/2014/main" id="{91538CBB-6C15-3A8E-AAED-570B106808B9}"/>
              </a:ext>
            </a:extLst>
          </p:cNvPr>
          <p:cNvPicPr>
            <a:picLocks noChangeAspect="1"/>
          </p:cNvPicPr>
          <p:nvPr/>
        </p:nvPicPr>
        <p:blipFill rotWithShape="1">
          <a:blip r:embed="rId2">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70C52512-3926-F3BF-85FE-123E491600AE}"/>
              </a:ext>
            </a:extLst>
          </p:cNvPr>
          <p:cNvSpPr>
            <a:spLocks noGrp="1"/>
          </p:cNvSpPr>
          <p:nvPr>
            <p:ph type="ctrTitle"/>
          </p:nvPr>
        </p:nvSpPr>
        <p:spPr>
          <a:xfrm>
            <a:off x="1524000" y="-1284934"/>
            <a:ext cx="9144000" cy="2387600"/>
          </a:xfrm>
        </p:spPr>
        <p:txBody>
          <a:bodyPr/>
          <a:lstStyle/>
          <a:p>
            <a:r>
              <a:rPr lang="cs-CZ" sz="6000" b="1" dirty="0"/>
              <a:t>Sloni ve starověkém vojenství</a:t>
            </a:r>
            <a:endParaRPr lang="cs-CZ" dirty="0"/>
          </a:p>
        </p:txBody>
      </p:sp>
      <p:sp>
        <p:nvSpPr>
          <p:cNvPr id="3" name="Podnadpis 2">
            <a:extLst>
              <a:ext uri="{FF2B5EF4-FFF2-40B4-BE49-F238E27FC236}">
                <a16:creationId xmlns:a16="http://schemas.microsoft.com/office/drawing/2014/main" id="{C8BF6A8D-46D6-384B-51D7-160B547B1727}"/>
              </a:ext>
            </a:extLst>
          </p:cNvPr>
          <p:cNvSpPr>
            <a:spLocks noGrp="1"/>
          </p:cNvSpPr>
          <p:nvPr>
            <p:ph type="subTitle" idx="1"/>
          </p:nvPr>
        </p:nvSpPr>
        <p:spPr>
          <a:xfrm>
            <a:off x="289249" y="5057614"/>
            <a:ext cx="11031893" cy="1655762"/>
          </a:xfrm>
        </p:spPr>
        <p:txBody>
          <a:bodyPr>
            <a:normAutofit lnSpcReduction="10000"/>
          </a:bodyPr>
          <a:lstStyle/>
          <a:p>
            <a:pPr algn="l"/>
            <a:r>
              <a:rPr lang="cs-CZ" sz="3600" dirty="0"/>
              <a:t>     Chovatelství slonů</a:t>
            </a:r>
          </a:p>
          <a:p>
            <a:pPr algn="r"/>
            <a:endParaRPr lang="cs-CZ" dirty="0"/>
          </a:p>
          <a:p>
            <a:pPr algn="r"/>
            <a:r>
              <a:rPr lang="cs-CZ" sz="3600" dirty="0"/>
              <a:t>Mgr. Michal Musil</a:t>
            </a:r>
          </a:p>
          <a:p>
            <a:endParaRPr lang="cs-CZ" dirty="0"/>
          </a:p>
        </p:txBody>
      </p:sp>
    </p:spTree>
    <p:extLst>
      <p:ext uri="{BB962C8B-B14F-4D97-AF65-F5344CB8AC3E}">
        <p14:creationId xmlns:p14="http://schemas.microsoft.com/office/powerpoint/2010/main" val="2901369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p:txBody>
          <a:bodyPr/>
          <a:lstStyle/>
          <a:p>
            <a:r>
              <a:rPr lang="cs-CZ" b="1" dirty="0"/>
              <a:t>Výcvik</a:t>
            </a:r>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03701" y="1690687"/>
            <a:ext cx="11595466" cy="5019675"/>
          </a:xfrm>
        </p:spPr>
        <p:txBody>
          <a:bodyPr>
            <a:noAutofit/>
          </a:bodyPr>
          <a:lstStyle/>
          <a:p>
            <a:pPr marL="0" indent="0">
              <a:buNone/>
            </a:pPr>
            <a:r>
              <a:rPr lang="cs-CZ" sz="3600" i="1" dirty="0"/>
              <a:t>„Slony lze klasifikovat do čtyř tříd podle tréninku, který jim je dán, na ty, kteří jsou </a:t>
            </a:r>
            <a:r>
              <a:rPr lang="cs-CZ" sz="3600" i="1" dirty="0" err="1"/>
              <a:t>cvičitelní</a:t>
            </a:r>
            <a:r>
              <a:rPr lang="cs-CZ" sz="3600" i="1" dirty="0"/>
              <a:t> (</a:t>
            </a:r>
            <a:r>
              <a:rPr lang="cs-CZ" sz="3600" i="1" dirty="0" err="1"/>
              <a:t>damya</a:t>
            </a:r>
            <a:r>
              <a:rPr lang="cs-CZ" sz="3600" i="1" dirty="0"/>
              <a:t>), ty, kteří jsou trénováni pro válku (</a:t>
            </a:r>
            <a:r>
              <a:rPr lang="cs-CZ" sz="3600" i="1" dirty="0" err="1"/>
              <a:t>sánnáhya</a:t>
            </a:r>
            <a:r>
              <a:rPr lang="cs-CZ" sz="3600" i="1" dirty="0"/>
              <a:t>), ty, kteří jsou trénování pro jízdu (</a:t>
            </a:r>
            <a:r>
              <a:rPr lang="cs-CZ" sz="3600" i="1" dirty="0" err="1"/>
              <a:t>aupaváhya</a:t>
            </a:r>
            <a:r>
              <a:rPr lang="cs-CZ" sz="3600" i="1" dirty="0"/>
              <a:t>) a na ničemné slony (</a:t>
            </a:r>
            <a:r>
              <a:rPr lang="cs-CZ" sz="3600" i="1" dirty="0" err="1"/>
              <a:t>vyála</a:t>
            </a:r>
            <a:r>
              <a:rPr lang="cs-CZ" sz="3600" i="1" dirty="0"/>
              <a:t>). (…) Vojenský výcvik je sedmi druhů. Drilování (</a:t>
            </a:r>
            <a:r>
              <a:rPr lang="cs-CZ" sz="3600" i="1" dirty="0" err="1"/>
              <a:t>upasthána</a:t>
            </a:r>
            <a:r>
              <a:rPr lang="cs-CZ" sz="3600" i="1" dirty="0"/>
              <a:t>), obraty (</a:t>
            </a:r>
            <a:r>
              <a:rPr lang="cs-CZ" sz="3600" i="1" dirty="0" err="1"/>
              <a:t>samvartana</a:t>
            </a:r>
            <a:r>
              <a:rPr lang="cs-CZ" sz="3600" i="1" dirty="0"/>
              <a:t>), pochod (</a:t>
            </a:r>
            <a:r>
              <a:rPr lang="cs-CZ" sz="3600" i="1" dirty="0" err="1"/>
              <a:t>samyána</a:t>
            </a:r>
            <a:r>
              <a:rPr lang="cs-CZ" sz="3600" i="1" dirty="0"/>
              <a:t>), dupání a zabíjení (</a:t>
            </a:r>
            <a:r>
              <a:rPr lang="cs-CZ" sz="3600" i="1" dirty="0" err="1"/>
              <a:t>vadhávadra</a:t>
            </a:r>
            <a:r>
              <a:rPr lang="cs-CZ" sz="3600" i="1" dirty="0"/>
              <a:t>), boj s jinými slony (</a:t>
            </a:r>
            <a:r>
              <a:rPr lang="cs-CZ" sz="3600" i="1" dirty="0" err="1"/>
              <a:t>hastiyuddha</a:t>
            </a:r>
            <a:r>
              <a:rPr lang="cs-CZ" sz="3600" i="1" dirty="0"/>
              <a:t>), útočení na pevnosti a města (</a:t>
            </a:r>
            <a:r>
              <a:rPr lang="cs-CZ" sz="3600" i="1" dirty="0" err="1"/>
              <a:t>nágaráyanam</a:t>
            </a:r>
            <a:r>
              <a:rPr lang="cs-CZ" sz="3600" i="1" dirty="0"/>
              <a:t>) a boj samotný.“</a:t>
            </a:r>
          </a:p>
          <a:p>
            <a:pPr marL="0" indent="0">
              <a:buNone/>
            </a:pPr>
            <a:r>
              <a:rPr lang="cs-CZ" sz="3600" dirty="0" err="1"/>
              <a:t>Čánakja</a:t>
            </a:r>
            <a:r>
              <a:rPr lang="cs-CZ" sz="3600" dirty="0"/>
              <a:t>. </a:t>
            </a:r>
            <a:r>
              <a:rPr lang="cs-CZ" sz="3600" i="1" dirty="0" err="1"/>
              <a:t>Arthašástra</a:t>
            </a:r>
            <a:r>
              <a:rPr lang="cs-CZ" sz="3600" dirty="0"/>
              <a:t> 2, 32.</a:t>
            </a:r>
          </a:p>
        </p:txBody>
      </p:sp>
    </p:spTree>
    <p:extLst>
      <p:ext uri="{BB962C8B-B14F-4D97-AF65-F5344CB8AC3E}">
        <p14:creationId xmlns:p14="http://schemas.microsoft.com/office/powerpoint/2010/main" val="3146239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838200" y="-185381"/>
            <a:ext cx="10515600" cy="1325563"/>
          </a:xfrm>
        </p:spPr>
        <p:txBody>
          <a:bodyPr/>
          <a:lstStyle/>
          <a:p>
            <a:r>
              <a:rPr lang="cs-CZ" b="1" dirty="0"/>
              <a:t>Výcvik</a:t>
            </a:r>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366378" y="748295"/>
            <a:ext cx="11595466" cy="5019675"/>
          </a:xfrm>
        </p:spPr>
        <p:txBody>
          <a:bodyPr>
            <a:noAutofit/>
          </a:bodyPr>
          <a:lstStyle/>
          <a:p>
            <a:pPr marL="0" indent="0">
              <a:buNone/>
            </a:pPr>
            <a:r>
              <a:rPr lang="cs-CZ" sz="1800" i="1" dirty="0"/>
              <a:t>„</a:t>
            </a:r>
            <a:r>
              <a:rPr lang="cs-CZ" sz="1800" i="1" dirty="0" err="1"/>
              <a:t>Aggivessana</a:t>
            </a:r>
            <a:r>
              <a:rPr lang="cs-CZ" sz="1800" i="1" dirty="0"/>
              <a:t>, vznešený pomazaný král oslovuje lovce slonů slovy: „Ty, dobrý lovče slonů, nasedni na královského slona a jdi do sloního lesa. Až uvidíš pralesního slona, přivaž ho k tělu královského slona.“ A </a:t>
            </a:r>
            <a:r>
              <a:rPr lang="cs-CZ" sz="1800" i="1" dirty="0" err="1"/>
              <a:t>Aggivessana</a:t>
            </a:r>
            <a:r>
              <a:rPr lang="cs-CZ" sz="1800" i="1" dirty="0"/>
              <a:t>, lovec slonů, který odpověděl: „Ano, pane,“ na souhlas vznešeného pomazaného krále, nasedne na královského slona a jde do sloního lesa. Když spatří lesního slona, přiváže ho k tělu královského slona. A tak ho královský slon vytáhne na otevřené prostranství. Ale, </a:t>
            </a:r>
            <a:r>
              <a:rPr lang="cs-CZ" sz="1800" i="1" dirty="0" err="1"/>
              <a:t>Aggivessana</a:t>
            </a:r>
            <a:r>
              <a:rPr lang="cs-CZ" sz="1800" i="1" dirty="0"/>
              <a:t>, pralesní slon má touhu, touhu po sloním lese. V souvislosti s tím pak lovec slonů řekne vznešenému pomazanému králi, že dostal pralesního slona ven. Vznešený pomazaný král pak osloví krotitele slonů a říká: „Pojď ty, dobrý krotiteli slonů, zkroť pralesního slona tím, že utlumíš jeho lesní zvyky, utlumíš jeho lesní vzpomínky a touhy a utlumíš jeho úzkost, jeho trápení a jeho lesní horečku, tím, že ho potěšíš vesnicemi a přivykneš ho lidským způsobům.“ A </a:t>
            </a:r>
            <a:r>
              <a:rPr lang="cs-CZ" sz="1800" i="1" dirty="0" err="1"/>
              <a:t>Aggivessana</a:t>
            </a:r>
            <a:r>
              <a:rPr lang="cs-CZ" sz="1800" i="1" dirty="0"/>
              <a:t>, krotitel slonů, když odpověděl „Ano, pane,“ na souhlas vznešeného pomazaného krále, zarazil velký sloup do země a připoutal k němu pralesního slona za krk, aby potlačil jeho lesní způsoby a navyknul ho na lidské způsoby. Potom ho krotitel slonů osloví slovy, která jsou něžná, lahodící uchu, milá, jdoucí od srdce, zdvořilá, příjemná pro mnoho lidí, oblíbená mnoha lidmi. A </a:t>
            </a:r>
            <a:r>
              <a:rPr lang="cs-CZ" sz="1800" i="1" dirty="0" err="1"/>
              <a:t>Aggivessana</a:t>
            </a:r>
            <a:r>
              <a:rPr lang="cs-CZ" sz="1800" i="1" dirty="0"/>
              <a:t>, pralesní slon, když je oslovován slovy, která jsou něžná a oblíbená mnoha lidmi, naslouchá, naslouchá a soustředí svou mysl k učení. Dále mu krotitel slonů dává trávu a vodu. Když, </a:t>
            </a:r>
            <a:r>
              <a:rPr lang="cs-CZ" sz="1800" i="1" dirty="0" err="1"/>
              <a:t>Aggivessana</a:t>
            </a:r>
            <a:r>
              <a:rPr lang="cs-CZ" sz="1800" i="1" dirty="0"/>
              <a:t>, pralesní slon přijal trávu a vodu od krotitele slonů, propadnul krotiteli slonů: „Jako královský slon bude nyní žít.“ </a:t>
            </a:r>
            <a:r>
              <a:rPr lang="cs-CZ" sz="1800" b="1" i="1" dirty="0"/>
              <a:t>Potom ho krotitel slonů přiměje k dalšímu úkolu: „Zvedni, polož.“ Když královský slon </a:t>
            </a:r>
            <a:r>
              <a:rPr lang="cs-CZ" sz="1800" b="1" i="1" dirty="0" err="1"/>
              <a:t>Aggivessana</a:t>
            </a:r>
            <a:r>
              <a:rPr lang="cs-CZ" sz="1800" b="1" i="1" dirty="0"/>
              <a:t> poslouchá krotitele slonů a jedná podle jeho pokynů, aby zvedl a položil, pak ho krotitel slonů přiměje k dalšímu úkolu: „Vstaň, posaď se“. Když, </a:t>
            </a:r>
            <a:r>
              <a:rPr lang="cs-CZ" sz="1800" b="1" i="1" dirty="0" err="1"/>
              <a:t>Aggivessana</a:t>
            </a:r>
            <a:r>
              <a:rPr lang="cs-CZ" sz="1800" b="1" i="1" dirty="0"/>
              <a:t>, králův slon, poslouchá krotitele slonů a jedná podle jeho pokynů, aby vstal a posadil se, pak ho krotitel slonů přiměje k dalšímu úkolu známému jako „stůj si za svým“. Přiváže štít k chobotu velkého zvířete, muž držící kopí mu sedí na krku a jiní muži držící kopí stojí kolem něj ze všech stran a krotitel slonů, držící kopí s dlouhou násadou, stojí vpředu. Zatímco slon plní úkol „stůj na místě“, nepohybuje přední ani zadní nohou, ani nepohybuje přední částí těla, ani zadní částí těla, ani nehýbe hlavou, nehýbe uchem, nehýbe klem, nehýbe ocasem, ani nehýbe chobotem. Královský slon je ten, kdo snáší rány meče, sekery, šípu, sekerky a dunivý rachot bubnu a bubínku, lastury a tam-</a:t>
            </a:r>
            <a:r>
              <a:rPr lang="cs-CZ" sz="1800" b="1" i="1" dirty="0" err="1"/>
              <a:t>tamu</a:t>
            </a:r>
            <a:r>
              <a:rPr lang="cs-CZ" sz="1800" b="1" i="1" dirty="0"/>
              <a:t>, je jako čisté zlato očištěné od všech nečistot a špín. Pro krále je královským majetkem a počítán je jako královský atribut..</a:t>
            </a:r>
            <a:r>
              <a:rPr lang="cs-CZ" sz="1800" i="1" dirty="0"/>
              <a:t>“</a:t>
            </a:r>
          </a:p>
          <a:p>
            <a:pPr marL="0" indent="0">
              <a:buNone/>
            </a:pPr>
            <a:r>
              <a:rPr lang="cs-CZ" sz="1800" i="1" dirty="0" err="1"/>
              <a:t>Madždžhima</a:t>
            </a:r>
            <a:r>
              <a:rPr lang="cs-CZ" sz="1800" i="1" dirty="0"/>
              <a:t> </a:t>
            </a:r>
            <a:r>
              <a:rPr lang="cs-CZ" sz="1800" i="1" dirty="0" err="1"/>
              <a:t>Nikája</a:t>
            </a:r>
            <a:r>
              <a:rPr lang="cs-CZ" sz="1800" dirty="0"/>
              <a:t> 125.</a:t>
            </a:r>
          </a:p>
        </p:txBody>
      </p:sp>
    </p:spTree>
    <p:extLst>
      <p:ext uri="{BB962C8B-B14F-4D97-AF65-F5344CB8AC3E}">
        <p14:creationId xmlns:p14="http://schemas.microsoft.com/office/powerpoint/2010/main" val="2876159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922175" y="94647"/>
            <a:ext cx="10515600" cy="1325563"/>
          </a:xfrm>
        </p:spPr>
        <p:txBody>
          <a:bodyPr>
            <a:normAutofit/>
          </a:bodyPr>
          <a:lstStyle/>
          <a:p>
            <a:r>
              <a:rPr lang="cs-CZ" b="1" dirty="0"/>
              <a:t>Užití chobotu v boji</a:t>
            </a:r>
            <a:br>
              <a:rPr lang="cs-CZ" b="1" dirty="0"/>
            </a:br>
            <a:r>
              <a:rPr lang="cs-CZ" sz="2200" b="1" dirty="0"/>
              <a:t>Střet Gaia Julia Caesara a </a:t>
            </a:r>
            <a:r>
              <a:rPr lang="cs-CZ" sz="2200" b="1" dirty="0" err="1"/>
              <a:t>Metella</a:t>
            </a:r>
            <a:r>
              <a:rPr lang="cs-CZ" sz="2200" b="1" dirty="0"/>
              <a:t> </a:t>
            </a:r>
            <a:r>
              <a:rPr lang="cs-CZ" sz="2200" b="1" dirty="0" err="1"/>
              <a:t>Scipiona</a:t>
            </a:r>
            <a:r>
              <a:rPr lang="cs-CZ" sz="2200" b="1" dirty="0"/>
              <a:t> u </a:t>
            </a:r>
            <a:r>
              <a:rPr lang="cs-CZ" sz="2200" b="1" dirty="0" err="1"/>
              <a:t>Thapsu</a:t>
            </a:r>
            <a:r>
              <a:rPr lang="cs-CZ" sz="2200" b="1" dirty="0"/>
              <a:t> roku 45 př. n. l. během občanské války</a:t>
            </a:r>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79918" y="1356778"/>
            <a:ext cx="11625943" cy="4801426"/>
          </a:xfrm>
        </p:spPr>
        <p:txBody>
          <a:bodyPr>
            <a:noAutofit/>
          </a:bodyPr>
          <a:lstStyle/>
          <a:p>
            <a:pPr marL="0" indent="0">
              <a:buNone/>
            </a:pPr>
            <a:r>
              <a:rPr lang="cs-CZ" i="1" dirty="0"/>
              <a:t>„Myslím, že bych neměl vynechat zmínku o statečnosti veterána z páté legie. Slon na levém křídle, splašený ranou, kterou utržil, napadl neozbrojeného vojáka, přišpendlil ho pod svýma nohama, načež si na něj klekl a, se vztyčeným a kývajícím se trupem, za hlasitého troubení ho svou vahou drtil k smrti. To bylo víc, než mohl voják snést, nemohl se postavit nestvůře v plné zbroji. </a:t>
            </a:r>
            <a:r>
              <a:rPr lang="cs-CZ" b="1" i="1" dirty="0"/>
              <a:t>Když slon viděl, jak se k němu blíží válečník se zbraní připravenou k útoku, opustil mrtvolu, chytil vojáka chobotem a zvedl ho do vzduchu. Voják, který pochopil, že nebezpečí, ve kterém se nachází, vyžaduje z jeho strany rozhodné jednání, znovu a znovu vší silou, kterou měl, sekal mečem do svírajícího chobotu.</a:t>
            </a:r>
            <a:r>
              <a:rPr lang="cs-CZ" i="1" dirty="0"/>
              <a:t> Výsledná bolest způsobila, že slon vojáka zahodil, otočil se a s pronikavým troubením se veškerou rychlost rozběhl, aby se znovu připojil ke svým druhům.“</a:t>
            </a:r>
          </a:p>
          <a:p>
            <a:pPr marL="0" indent="0">
              <a:buNone/>
            </a:pPr>
            <a:r>
              <a:rPr lang="cs-CZ" dirty="0" err="1"/>
              <a:t>Gaius</a:t>
            </a:r>
            <a:r>
              <a:rPr lang="cs-CZ" dirty="0"/>
              <a:t> Julius </a:t>
            </a:r>
            <a:r>
              <a:rPr lang="cs-CZ" dirty="0" err="1"/>
              <a:t>Caesat</a:t>
            </a:r>
            <a:r>
              <a:rPr lang="cs-CZ" dirty="0"/>
              <a:t>. </a:t>
            </a:r>
            <a:r>
              <a:rPr lang="cs-CZ" i="1" dirty="0"/>
              <a:t>De</a:t>
            </a:r>
            <a:r>
              <a:rPr lang="cs-CZ" dirty="0"/>
              <a:t> </a:t>
            </a:r>
            <a:r>
              <a:rPr lang="cs-CZ" i="1" dirty="0"/>
              <a:t>Bello </a:t>
            </a:r>
            <a:r>
              <a:rPr lang="cs-CZ" i="1" dirty="0" err="1"/>
              <a:t>Africo</a:t>
            </a:r>
            <a:r>
              <a:rPr lang="cs-CZ" i="1" dirty="0"/>
              <a:t> </a:t>
            </a:r>
            <a:r>
              <a:rPr lang="cs-CZ" dirty="0"/>
              <a:t>84.</a:t>
            </a:r>
          </a:p>
        </p:txBody>
      </p:sp>
    </p:spTree>
    <p:extLst>
      <p:ext uri="{BB962C8B-B14F-4D97-AF65-F5344CB8AC3E}">
        <p14:creationId xmlns:p14="http://schemas.microsoft.com/office/powerpoint/2010/main" val="1602974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74644"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922175" y="94647"/>
            <a:ext cx="10515600" cy="1325563"/>
          </a:xfrm>
        </p:spPr>
        <p:txBody>
          <a:bodyPr>
            <a:normAutofit/>
          </a:bodyPr>
          <a:lstStyle/>
          <a:p>
            <a:r>
              <a:rPr lang="cs-CZ" b="1" dirty="0" err="1"/>
              <a:t>Mahút</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79918" y="1009650"/>
            <a:ext cx="8178282" cy="5148554"/>
          </a:xfrm>
        </p:spPr>
        <p:txBody>
          <a:bodyPr>
            <a:noAutofit/>
          </a:bodyPr>
          <a:lstStyle/>
          <a:p>
            <a:r>
              <a:rPr lang="cs-CZ" dirty="0"/>
              <a:t>Lovec, krotitel a cvičitel slonů</a:t>
            </a:r>
          </a:p>
          <a:p>
            <a:r>
              <a:rPr lang="cs-CZ" dirty="0"/>
              <a:t>Válečník řídící válečného slona složitým systémem verbálních a neverbálních povelů</a:t>
            </a:r>
          </a:p>
          <a:p>
            <a:r>
              <a:rPr lang="cs-CZ" dirty="0"/>
              <a:t>Pečovatel o zdraví a výživu slonů</a:t>
            </a:r>
          </a:p>
          <a:p>
            <a:r>
              <a:rPr lang="cs-CZ" dirty="0"/>
              <a:t>Při řízení slona užívá tzv. </a:t>
            </a:r>
            <a:r>
              <a:rPr lang="cs-CZ" dirty="0" err="1"/>
              <a:t>ankúš</a:t>
            </a:r>
            <a:endParaRPr lang="cs-CZ" dirty="0"/>
          </a:p>
          <a:p>
            <a:r>
              <a:rPr lang="cs-CZ" dirty="0"/>
              <a:t>Velmi dobré společenské postavení</a:t>
            </a:r>
          </a:p>
          <a:p>
            <a:r>
              <a:rPr lang="cs-CZ" dirty="0"/>
              <a:t>Profese předávaná z otce na syna</a:t>
            </a:r>
          </a:p>
          <a:p>
            <a:r>
              <a:rPr lang="cs-CZ" dirty="0"/>
              <a:t>Sloni často nežili ve společných ohradách, ale samostatně v okolí obydlí svých </a:t>
            </a:r>
            <a:r>
              <a:rPr lang="cs-CZ" dirty="0" err="1"/>
              <a:t>mahútů</a:t>
            </a:r>
            <a:r>
              <a:rPr lang="cs-CZ" dirty="0"/>
              <a:t>, čímž si s nimi budovali hlubší vztah a současně se byli schopni sami uživit pastvou</a:t>
            </a:r>
          </a:p>
          <a:p>
            <a:endParaRPr lang="cs-CZ" dirty="0"/>
          </a:p>
        </p:txBody>
      </p:sp>
      <p:pic>
        <p:nvPicPr>
          <p:cNvPr id="6" name="Obrázek 5" descr="Obsah obrázku nářadí, zbraň, Chladná zbraň, meč&#10;&#10;Popis byl vytvořen automaticky">
            <a:extLst>
              <a:ext uri="{FF2B5EF4-FFF2-40B4-BE49-F238E27FC236}">
                <a16:creationId xmlns:a16="http://schemas.microsoft.com/office/drawing/2014/main" id="{D2377CC5-BEBF-3A38-D5B2-21777674E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300" y="264501"/>
            <a:ext cx="1741325" cy="5838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ovéPole 6">
            <a:extLst>
              <a:ext uri="{FF2B5EF4-FFF2-40B4-BE49-F238E27FC236}">
                <a16:creationId xmlns:a16="http://schemas.microsoft.com/office/drawing/2014/main" id="{B539A66B-7A86-241D-F77E-E7D7F52AF7A9}"/>
              </a:ext>
            </a:extLst>
          </p:cNvPr>
          <p:cNvSpPr txBox="1"/>
          <p:nvPr/>
        </p:nvSpPr>
        <p:spPr>
          <a:xfrm>
            <a:off x="8829675" y="6296025"/>
            <a:ext cx="2826479" cy="369332"/>
          </a:xfrm>
          <a:prstGeom prst="rect">
            <a:avLst/>
          </a:prstGeom>
          <a:noFill/>
        </p:spPr>
        <p:txBody>
          <a:bodyPr wrap="none" rtlCol="0">
            <a:spAutoFit/>
          </a:bodyPr>
          <a:lstStyle/>
          <a:p>
            <a:r>
              <a:rPr lang="cs-CZ" dirty="0"/>
              <a:t>Zdobený </a:t>
            </a:r>
            <a:r>
              <a:rPr lang="cs-CZ" dirty="0" err="1"/>
              <a:t>ankúš</a:t>
            </a:r>
            <a:r>
              <a:rPr lang="cs-CZ" dirty="0"/>
              <a:t> ze 17. století</a:t>
            </a:r>
          </a:p>
        </p:txBody>
      </p:sp>
    </p:spTree>
    <p:extLst>
      <p:ext uri="{BB962C8B-B14F-4D97-AF65-F5344CB8AC3E}">
        <p14:creationId xmlns:p14="http://schemas.microsoft.com/office/powerpoint/2010/main" val="27639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1000"/>
                                        <p:tgtEl>
                                          <p:spTgt spid="3">
                                            <p:txEl>
                                              <p:pRg st="5" end="5"/>
                                            </p:txEl>
                                          </p:spTgt>
                                        </p:tgtEl>
                                      </p:cBhvr>
                                    </p:animEffect>
                                    <p:anim calcmode="lin" valueType="num">
                                      <p:cBhvr>
                                        <p:cTn id="5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1000"/>
                                        <p:tgtEl>
                                          <p:spTgt spid="3">
                                            <p:txEl>
                                              <p:pRg st="6" end="6"/>
                                            </p:txEl>
                                          </p:spTgt>
                                        </p:tgtEl>
                                      </p:cBhvr>
                                    </p:animEffect>
                                    <p:anim calcmode="lin" valueType="num">
                                      <p:cBhvr>
                                        <p:cTn id="6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922175" y="94647"/>
            <a:ext cx="10515600" cy="1325563"/>
          </a:xfrm>
        </p:spPr>
        <p:txBody>
          <a:bodyPr>
            <a:normAutofit/>
          </a:bodyPr>
          <a:lstStyle/>
          <a:p>
            <a:r>
              <a:rPr lang="cs-CZ" b="1" dirty="0"/>
              <a:t>Lékařská péče o slony</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79918" y="1356778"/>
            <a:ext cx="11625943" cy="4801426"/>
          </a:xfrm>
        </p:spPr>
        <p:txBody>
          <a:bodyPr>
            <a:noAutofit/>
          </a:bodyPr>
          <a:lstStyle/>
          <a:p>
            <a:pPr marL="0" indent="0">
              <a:buNone/>
            </a:pPr>
            <a:r>
              <a:rPr lang="cs-CZ" i="1" dirty="0"/>
              <a:t>„Indové léčí slonům rány, které utrží, následujícím způsobem. Zacházejí s nimi stejně tak, jak starý dobrý Homér praví, že </a:t>
            </a:r>
            <a:r>
              <a:rPr lang="cs-CZ" i="1" dirty="0" err="1"/>
              <a:t>Patroklés</a:t>
            </a:r>
            <a:r>
              <a:rPr lang="cs-CZ" i="1" dirty="0"/>
              <a:t> ošetřil ránu </a:t>
            </a:r>
            <a:r>
              <a:rPr lang="cs-CZ" i="1" dirty="0" err="1"/>
              <a:t>Eurypylovu</a:t>
            </a:r>
            <a:r>
              <a:rPr lang="cs-CZ" i="1" dirty="0"/>
              <a:t>. Prolijí je vlažnou vodou, poté je potírají máslem, a pokud jsou hluboké, zánět zmírňují přikládáním kousků vepřového masa, které je horké, ale stále zadržuje krev. Oční chorobu léčí kravským mlékem, které nejprve použijí jako stimul pro oko, a poté je do něj vstříknou. Zvířata otevřou víčka a zjistí, že lépe vidí, jsou potěšena a uvědomují si prospěch léčby stejně jako lidské bytosti. Úměrně tomu, jak jejich slepota ustupuje, jejich nadšení roste, což je známka toho, že nemoc se léčí. Lékem na jiné neduhy, jimž podléhají, je černé víno. Pokud ani tento lektvar nefunguje, nic jiného je nemůže zachránit.“</a:t>
            </a:r>
          </a:p>
          <a:p>
            <a:pPr marL="0" indent="0" algn="l">
              <a:buNone/>
            </a:pPr>
            <a:r>
              <a:rPr lang="cs-CZ" sz="2800" dirty="0" err="1"/>
              <a:t>Megasthenés</a:t>
            </a:r>
            <a:r>
              <a:rPr lang="cs-CZ" sz="2800" dirty="0"/>
              <a:t>. </a:t>
            </a:r>
            <a:r>
              <a:rPr lang="cs-CZ" sz="2800" i="1" dirty="0" err="1"/>
              <a:t>Indika</a:t>
            </a:r>
            <a:r>
              <a:rPr lang="cs-CZ" sz="2800" i="1" dirty="0"/>
              <a:t> </a:t>
            </a:r>
            <a:r>
              <a:rPr lang="cs-CZ" sz="2800" dirty="0"/>
              <a:t>38.</a:t>
            </a:r>
          </a:p>
        </p:txBody>
      </p:sp>
    </p:spTree>
    <p:extLst>
      <p:ext uri="{BB962C8B-B14F-4D97-AF65-F5344CB8AC3E}">
        <p14:creationId xmlns:p14="http://schemas.microsoft.com/office/powerpoint/2010/main" val="834269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418693" y="102002"/>
            <a:ext cx="10515600" cy="1325563"/>
          </a:xfrm>
        </p:spPr>
        <p:txBody>
          <a:bodyPr>
            <a:normAutofit/>
          </a:bodyPr>
          <a:lstStyle/>
          <a:p>
            <a:pPr algn="ctr"/>
            <a:r>
              <a:rPr lang="cs-CZ" b="1" dirty="0" err="1"/>
              <a:t>Seleukovské</a:t>
            </a:r>
            <a:r>
              <a:rPr lang="cs-CZ" b="1" dirty="0"/>
              <a:t> chovatelství - počátky</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95615" y="1164920"/>
            <a:ext cx="6301856" cy="4801426"/>
          </a:xfrm>
        </p:spPr>
        <p:txBody>
          <a:bodyPr>
            <a:noAutofit/>
          </a:bodyPr>
          <a:lstStyle/>
          <a:p>
            <a:pPr marL="0" indent="0">
              <a:buNone/>
            </a:pPr>
            <a:r>
              <a:rPr lang="cs-CZ" i="1" dirty="0"/>
              <a:t>„Zeměpisná poloha kmenů je následující: podél Indu jsou </a:t>
            </a:r>
            <a:r>
              <a:rPr lang="cs-CZ" i="1" dirty="0" err="1"/>
              <a:t>Paropamisadové</a:t>
            </a:r>
            <a:r>
              <a:rPr lang="cs-CZ" i="1" dirty="0"/>
              <a:t>, nad nimiž stoupá hora </a:t>
            </a:r>
            <a:r>
              <a:rPr lang="cs-CZ" i="1" dirty="0" err="1"/>
              <a:t>Paropamisus</a:t>
            </a:r>
            <a:r>
              <a:rPr lang="cs-CZ" i="1" dirty="0"/>
              <a:t>, dále na jih </a:t>
            </a:r>
            <a:r>
              <a:rPr lang="cs-CZ" i="1" dirty="0" err="1"/>
              <a:t>Arachótové</a:t>
            </a:r>
            <a:r>
              <a:rPr lang="cs-CZ" i="1" dirty="0"/>
              <a:t>, dále na jih </a:t>
            </a:r>
            <a:r>
              <a:rPr lang="cs-CZ" i="1" dirty="0" err="1"/>
              <a:t>Gedrosenové</a:t>
            </a:r>
            <a:r>
              <a:rPr lang="cs-CZ" i="1" dirty="0"/>
              <a:t> s ostatními kmeny, které obývají pobřeží. Indus leží po celé šíři všech těchto oblastí. Z těchto oblastí, které leží podél Indu, jsou některá v držení Indů, ačkoli dříve patřila Peršanům. </a:t>
            </a:r>
            <a:r>
              <a:rPr lang="cs-CZ" b="1" i="1" dirty="0"/>
              <a:t>Alexander je odebral </a:t>
            </a:r>
            <a:r>
              <a:rPr lang="cs-CZ" b="1" i="1" dirty="0" err="1"/>
              <a:t>Arjům</a:t>
            </a:r>
            <a:r>
              <a:rPr lang="cs-CZ" b="1" i="1" dirty="0"/>
              <a:t> a založil své vlastní osady, ale </a:t>
            </a:r>
            <a:r>
              <a:rPr lang="cs-CZ" b="1" i="1" dirty="0" err="1"/>
              <a:t>Seleukos</a:t>
            </a:r>
            <a:r>
              <a:rPr lang="cs-CZ" b="1" i="1" dirty="0"/>
              <a:t> </a:t>
            </a:r>
            <a:r>
              <a:rPr lang="cs-CZ" b="1" i="1" dirty="0" err="1"/>
              <a:t>Níkátor</a:t>
            </a:r>
            <a:r>
              <a:rPr lang="cs-CZ" b="1" i="1" dirty="0"/>
              <a:t> je dal </a:t>
            </a:r>
            <a:r>
              <a:rPr lang="cs-CZ" b="1" i="1" dirty="0" err="1"/>
              <a:t>Sandrokottovi</a:t>
            </a:r>
            <a:r>
              <a:rPr lang="cs-CZ" b="1" i="1" dirty="0"/>
              <a:t> pod podmínkou smíšeného sňatku a výměnou za pět set slonů</a:t>
            </a:r>
            <a:r>
              <a:rPr lang="cs-CZ" i="1" dirty="0"/>
              <a:t>.“</a:t>
            </a:r>
          </a:p>
          <a:p>
            <a:pPr marL="0" indent="0" algn="l">
              <a:buNone/>
            </a:pPr>
            <a:r>
              <a:rPr lang="cs-CZ" dirty="0" err="1"/>
              <a:t>Strabón</a:t>
            </a:r>
            <a:r>
              <a:rPr lang="cs-CZ" sz="2800" dirty="0"/>
              <a:t>. </a:t>
            </a:r>
            <a:r>
              <a:rPr lang="cs-CZ" i="1" dirty="0" err="1"/>
              <a:t>Geograf</a:t>
            </a:r>
            <a:r>
              <a:rPr lang="cs-CZ" sz="2800" i="1" dirty="0" err="1"/>
              <a:t>ika</a:t>
            </a:r>
            <a:r>
              <a:rPr lang="cs-CZ" sz="2800" i="1" dirty="0"/>
              <a:t> </a:t>
            </a:r>
            <a:r>
              <a:rPr lang="cs-CZ" sz="2800" dirty="0"/>
              <a:t>15,2,9.</a:t>
            </a:r>
          </a:p>
        </p:txBody>
      </p:sp>
      <p:pic>
        <p:nvPicPr>
          <p:cNvPr id="6" name="Obrázek 5" descr="Obsah obrázku socha, Busta, Lidská tvář, Bronzová socha&#10;&#10;Popis byl vytvořen automaticky">
            <a:extLst>
              <a:ext uri="{FF2B5EF4-FFF2-40B4-BE49-F238E27FC236}">
                <a16:creationId xmlns:a16="http://schemas.microsoft.com/office/drawing/2014/main" id="{C16518CE-CB26-9CEA-EAAA-81E6E59D4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508" y="985133"/>
            <a:ext cx="2709016" cy="3614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ázek 7" descr="Obsah obrázku socha, venku, chrám, Řezba&#10;&#10;Popis byl vytvořen automaticky">
            <a:extLst>
              <a:ext uri="{FF2B5EF4-FFF2-40B4-BE49-F238E27FC236}">
                <a16:creationId xmlns:a16="http://schemas.microsoft.com/office/drawing/2014/main" id="{99111E84-7F15-7CE9-9AE6-EC1554EB0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9047" y="985133"/>
            <a:ext cx="2877356" cy="3632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7146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922175" y="94647"/>
            <a:ext cx="10515600" cy="1325563"/>
          </a:xfrm>
        </p:spPr>
        <p:txBody>
          <a:bodyPr>
            <a:normAutofit/>
          </a:bodyPr>
          <a:lstStyle/>
          <a:p>
            <a:r>
              <a:rPr lang="cs-CZ" b="1" dirty="0" err="1"/>
              <a:t>Seleukovské</a:t>
            </a:r>
            <a:r>
              <a:rPr lang="cs-CZ" b="1" dirty="0"/>
              <a:t> chovatelství – centrum chovu</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68166" y="985133"/>
            <a:ext cx="7286290" cy="4801426"/>
          </a:xfrm>
        </p:spPr>
        <p:txBody>
          <a:bodyPr>
            <a:noAutofit/>
          </a:bodyPr>
          <a:lstStyle/>
          <a:p>
            <a:pPr marL="0" indent="0">
              <a:buNone/>
            </a:pPr>
            <a:r>
              <a:rPr lang="cs-CZ" sz="2200" i="1" dirty="0"/>
              <a:t>„Region </a:t>
            </a:r>
            <a:r>
              <a:rPr lang="cs-CZ" sz="2200" i="1" dirty="0" err="1"/>
              <a:t>Apameia</a:t>
            </a:r>
            <a:r>
              <a:rPr lang="cs-CZ" sz="2200" i="1" dirty="0"/>
              <a:t> má také město, které je celkově dobře opevněné. Je to skvěle opevněný kopec uprostřed úplné roviny. Tento kopec současně tvoří poloostrov v </a:t>
            </a:r>
            <a:r>
              <a:rPr lang="cs-CZ" sz="2200" i="1" dirty="0" err="1"/>
              <a:t>Orontu</a:t>
            </a:r>
            <a:r>
              <a:rPr lang="cs-CZ" sz="2200" i="1" dirty="0"/>
              <a:t> a velkém jezeře, které leží poblíž a rozprostírá se do širokých bažin a mimořádně velkých pastvin pro dobytek a koně. Město je tedy situované takto skrytě, a tak se mu také pro jeho polohu říká </a:t>
            </a:r>
            <a:r>
              <a:rPr lang="cs-CZ" sz="2200" i="1" dirty="0" err="1"/>
              <a:t>Cherronesus</a:t>
            </a:r>
            <a:r>
              <a:rPr lang="cs-CZ" sz="2200" i="1" dirty="0"/>
              <a:t>. Je dobře zásobeno velmi velkým a úrodným územím, kterým protéká </a:t>
            </a:r>
            <a:r>
              <a:rPr lang="cs-CZ" sz="2200" i="1" dirty="0" err="1"/>
              <a:t>Orontés</a:t>
            </a:r>
            <a:r>
              <a:rPr lang="cs-CZ" sz="2200" i="1" dirty="0"/>
              <a:t> a na tomto území je tedy závislá celá řada měst. </a:t>
            </a:r>
            <a:r>
              <a:rPr lang="cs-CZ" sz="2200" b="1" i="1" dirty="0"/>
              <a:t>Zde také </a:t>
            </a:r>
            <a:r>
              <a:rPr lang="cs-CZ" sz="2200" b="1" i="1" dirty="0" err="1"/>
              <a:t>Seleukos</a:t>
            </a:r>
            <a:r>
              <a:rPr lang="cs-CZ" sz="2200" b="1" i="1" dirty="0"/>
              <a:t> </a:t>
            </a:r>
            <a:r>
              <a:rPr lang="cs-CZ" sz="2200" b="1" i="1" dirty="0" err="1"/>
              <a:t>Níkátor</a:t>
            </a:r>
            <a:r>
              <a:rPr lang="cs-CZ" sz="2200" b="1" i="1" dirty="0"/>
              <a:t> umístil svých pět set slonů a větší část armády, stejně jako pozdější králové</a:t>
            </a:r>
            <a:r>
              <a:rPr lang="cs-CZ" sz="2200" i="1" dirty="0"/>
              <a:t>. První Makedonci město kdysi také nazývali </a:t>
            </a:r>
            <a:r>
              <a:rPr lang="cs-CZ" sz="2200" i="1" dirty="0" err="1"/>
              <a:t>Pella</a:t>
            </a:r>
            <a:r>
              <a:rPr lang="cs-CZ" sz="2200" i="1" dirty="0"/>
              <a:t>, protože většina Makedonců, kteří se účastnili výpravy, se zde usadila, a protože </a:t>
            </a:r>
            <a:r>
              <a:rPr lang="cs-CZ" sz="2200" i="1" dirty="0" err="1"/>
              <a:t>Pella</a:t>
            </a:r>
            <a:r>
              <a:rPr lang="cs-CZ" sz="2200" i="1" dirty="0"/>
              <a:t>, rodné město Filipa a Alexandra, se stalo takříkajíc metropolí Makedonců. Také zde bylo vojenské centrum a královský hřebčín. Královský hřebčín tvořilo více než třicet tisíc klisen a tři sta hřebců. Také zde byli krotitelé koní a instruktoři, kteří byli placeni za výuku válečného umění.“</a:t>
            </a:r>
          </a:p>
          <a:p>
            <a:pPr marL="0" indent="0" algn="l">
              <a:buNone/>
            </a:pPr>
            <a:r>
              <a:rPr lang="cs-CZ" sz="2200" dirty="0" err="1"/>
              <a:t>Strabón</a:t>
            </a:r>
            <a:r>
              <a:rPr lang="cs-CZ" sz="2200" dirty="0"/>
              <a:t>. </a:t>
            </a:r>
            <a:r>
              <a:rPr lang="cs-CZ" sz="2200" i="1" dirty="0" err="1"/>
              <a:t>Geografika</a:t>
            </a:r>
            <a:r>
              <a:rPr lang="cs-CZ" sz="2200" i="1" dirty="0"/>
              <a:t> </a:t>
            </a:r>
            <a:r>
              <a:rPr lang="cs-CZ" sz="2200" dirty="0"/>
              <a:t>16,2,10.</a:t>
            </a:r>
          </a:p>
        </p:txBody>
      </p:sp>
      <p:pic>
        <p:nvPicPr>
          <p:cNvPr id="7" name="Obrázek 6" descr="Obsah obrázku text, mapa, atlas, Písmo&#10;&#10;Popis byl vytvořen automaticky">
            <a:extLst>
              <a:ext uri="{FF2B5EF4-FFF2-40B4-BE49-F238E27FC236}">
                <a16:creationId xmlns:a16="http://schemas.microsoft.com/office/drawing/2014/main" id="{3CB069E0-43C6-7A64-8671-99BE07005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088" y="1420210"/>
            <a:ext cx="4568696" cy="294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0612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pic>
        <p:nvPicPr>
          <p:cNvPr id="68" name="Obrázek 67">
            <a:extLst>
              <a:ext uri="{FF2B5EF4-FFF2-40B4-BE49-F238E27FC236}">
                <a16:creationId xmlns:a16="http://schemas.microsoft.com/office/drawing/2014/main" id="{784BDAE6-AD2D-CFFC-ADEA-E252E88F6769}"/>
              </a:ext>
            </a:extLst>
          </p:cNvPr>
          <p:cNvPicPr>
            <a:picLocks noChangeAspect="1"/>
          </p:cNvPicPr>
          <p:nvPr/>
        </p:nvPicPr>
        <p:blipFill>
          <a:blip r:embed="rId3"/>
          <a:stretch>
            <a:fillRect/>
          </a:stretch>
        </p:blipFill>
        <p:spPr>
          <a:xfrm>
            <a:off x="2909939" y="6465777"/>
            <a:ext cx="5703548" cy="22862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922175" y="94647"/>
            <a:ext cx="10515600" cy="1325563"/>
          </a:xfrm>
        </p:spPr>
        <p:txBody>
          <a:bodyPr>
            <a:normAutofit/>
          </a:bodyPr>
          <a:lstStyle/>
          <a:p>
            <a:r>
              <a:rPr lang="cs-CZ" b="1" dirty="0" err="1"/>
              <a:t>Seleukovské</a:t>
            </a:r>
            <a:r>
              <a:rPr lang="cs-CZ" b="1" dirty="0"/>
              <a:t> chovatelství – vojenská organizace</a:t>
            </a:r>
            <a:br>
              <a:rPr lang="cs-CZ" b="1" dirty="0"/>
            </a:br>
            <a:endParaRPr lang="cs-CZ" sz="2200" b="1" dirty="0"/>
          </a:p>
        </p:txBody>
      </p:sp>
      <p:pic>
        <p:nvPicPr>
          <p:cNvPr id="6" name="Zástupný obsah 5" descr="Obsah obrázku klipart, savec, silueta, ilustrace&#10;&#10;Popis byl vytvořen automaticky">
            <a:extLst>
              <a:ext uri="{FF2B5EF4-FFF2-40B4-BE49-F238E27FC236}">
                <a16:creationId xmlns:a16="http://schemas.microsoft.com/office/drawing/2014/main" id="{50D93BED-E34E-69BF-8A7E-69FFDAF58B6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37736" y="5136395"/>
            <a:ext cx="1440000" cy="1440000"/>
          </a:xfrm>
        </p:spPr>
      </p:pic>
      <p:pic>
        <p:nvPicPr>
          <p:cNvPr id="10" name="Zástupný obsah 5" descr="Obsah obrázku klipart, savec, silueta, ilustrace&#10;&#10;Popis byl vytvořen automaticky">
            <a:extLst>
              <a:ext uri="{FF2B5EF4-FFF2-40B4-BE49-F238E27FC236}">
                <a16:creationId xmlns:a16="http://schemas.microsoft.com/office/drawing/2014/main" id="{301138DD-34EE-10E6-D93B-60DB9B371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733" y="3739644"/>
            <a:ext cx="1440000" cy="1440000"/>
          </a:xfrm>
          <a:prstGeom prst="rect">
            <a:avLst/>
          </a:prstGeom>
        </p:spPr>
      </p:pic>
      <p:pic>
        <p:nvPicPr>
          <p:cNvPr id="11" name="Zástupný obsah 5" descr="Obsah obrázku klipart, savec, silueta, ilustrace&#10;&#10;Popis byl vytvořen automaticky">
            <a:extLst>
              <a:ext uri="{FF2B5EF4-FFF2-40B4-BE49-F238E27FC236}">
                <a16:creationId xmlns:a16="http://schemas.microsoft.com/office/drawing/2014/main" id="{4571280C-5A91-DD71-3B39-97A18622A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939" y="5152149"/>
            <a:ext cx="1440000" cy="1440000"/>
          </a:xfrm>
          <a:prstGeom prst="rect">
            <a:avLst/>
          </a:prstGeom>
        </p:spPr>
      </p:pic>
      <p:pic>
        <p:nvPicPr>
          <p:cNvPr id="12" name="Zástupný obsah 5" descr="Obsah obrázku klipart, savec, silueta, ilustrace&#10;&#10;Popis byl vytvořen automaticky">
            <a:extLst>
              <a:ext uri="{FF2B5EF4-FFF2-40B4-BE49-F238E27FC236}">
                <a16:creationId xmlns:a16="http://schemas.microsoft.com/office/drawing/2014/main" id="{0279C8EA-35F9-7E07-9945-C04DBA5E1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478" y="3733266"/>
            <a:ext cx="1440000" cy="1440000"/>
          </a:xfrm>
          <a:prstGeom prst="rect">
            <a:avLst/>
          </a:prstGeom>
        </p:spPr>
      </p:pic>
      <p:pic>
        <p:nvPicPr>
          <p:cNvPr id="13" name="Zástupný obsah 5" descr="Obsah obrázku klipart, savec, silueta, ilustrace&#10;&#10;Popis byl vytvořen automaticky">
            <a:extLst>
              <a:ext uri="{FF2B5EF4-FFF2-40B4-BE49-F238E27FC236}">
                <a16:creationId xmlns:a16="http://schemas.microsoft.com/office/drawing/2014/main" id="{23029E58-7CEA-B44A-29FA-E28221F7F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245" y="3737000"/>
            <a:ext cx="1440000" cy="1440000"/>
          </a:xfrm>
          <a:prstGeom prst="rect">
            <a:avLst/>
          </a:prstGeom>
        </p:spPr>
      </p:pic>
      <p:pic>
        <p:nvPicPr>
          <p:cNvPr id="15" name="Zástupný obsah 5" descr="Obsah obrázku klipart, savec, silueta, ilustrace&#10;&#10;Popis byl vytvořen automaticky">
            <a:extLst>
              <a:ext uri="{FF2B5EF4-FFF2-40B4-BE49-F238E27FC236}">
                <a16:creationId xmlns:a16="http://schemas.microsoft.com/office/drawing/2014/main" id="{AD29EC35-5A26-EDC0-6F5A-CC78F70F9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632" y="5152149"/>
            <a:ext cx="1440000" cy="1440000"/>
          </a:xfrm>
          <a:prstGeom prst="rect">
            <a:avLst/>
          </a:prstGeom>
        </p:spPr>
      </p:pic>
      <p:pic>
        <p:nvPicPr>
          <p:cNvPr id="8" name="Zástupný obsah 5" descr="Obsah obrázku klipart, savec, silueta, ilustrace&#10;&#10;Popis byl vytvořen automaticky">
            <a:extLst>
              <a:ext uri="{FF2B5EF4-FFF2-40B4-BE49-F238E27FC236}">
                <a16:creationId xmlns:a16="http://schemas.microsoft.com/office/drawing/2014/main" id="{1E137733-511A-9317-2262-550D430EF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4816" y="2322050"/>
            <a:ext cx="1440000" cy="1440000"/>
          </a:xfrm>
          <a:prstGeom prst="rect">
            <a:avLst/>
          </a:prstGeom>
        </p:spPr>
      </p:pic>
      <p:pic>
        <p:nvPicPr>
          <p:cNvPr id="9" name="Zástupný obsah 5" descr="Obsah obrázku klipart, savec, silueta, ilustrace&#10;&#10;Popis byl vytvořen automaticky">
            <a:extLst>
              <a:ext uri="{FF2B5EF4-FFF2-40B4-BE49-F238E27FC236}">
                <a16:creationId xmlns:a16="http://schemas.microsoft.com/office/drawing/2014/main" id="{5865B7A6-24B0-5FE3-A12A-4584D51B4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281" y="2312067"/>
            <a:ext cx="1440000" cy="1440000"/>
          </a:xfrm>
          <a:prstGeom prst="rect">
            <a:avLst/>
          </a:prstGeom>
        </p:spPr>
      </p:pic>
      <p:pic>
        <p:nvPicPr>
          <p:cNvPr id="14" name="Zástupný obsah 5" descr="Obsah obrázku klipart, savec, silueta, ilustrace&#10;&#10;Popis byl vytvořen automaticky">
            <a:extLst>
              <a:ext uri="{FF2B5EF4-FFF2-40B4-BE49-F238E27FC236}">
                <a16:creationId xmlns:a16="http://schemas.microsoft.com/office/drawing/2014/main" id="{D14EFACD-907A-2377-39D5-1FBEB55F6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486" y="5188333"/>
            <a:ext cx="1440000" cy="1440000"/>
          </a:xfrm>
          <a:prstGeom prst="rect">
            <a:avLst/>
          </a:prstGeom>
        </p:spPr>
      </p:pic>
      <p:pic>
        <p:nvPicPr>
          <p:cNvPr id="16" name="Zástupný obsah 5" descr="Obsah obrázku klipart, savec, silueta, ilustrace&#10;&#10;Popis byl vytvořen automaticky">
            <a:extLst>
              <a:ext uri="{FF2B5EF4-FFF2-40B4-BE49-F238E27FC236}">
                <a16:creationId xmlns:a16="http://schemas.microsoft.com/office/drawing/2014/main" id="{0B401516-92DB-8718-1C0D-35F0CEF27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816" y="2322050"/>
            <a:ext cx="1440000" cy="1440000"/>
          </a:xfrm>
          <a:prstGeom prst="rect">
            <a:avLst/>
          </a:prstGeom>
        </p:spPr>
      </p:pic>
      <p:pic>
        <p:nvPicPr>
          <p:cNvPr id="17" name="Zástupný obsah 5" descr="Obsah obrázku klipart, savec, silueta, ilustrace&#10;&#10;Popis byl vytvořen automaticky">
            <a:extLst>
              <a:ext uri="{FF2B5EF4-FFF2-40B4-BE49-F238E27FC236}">
                <a16:creationId xmlns:a16="http://schemas.microsoft.com/office/drawing/2014/main" id="{8547326B-BB0D-995A-2DE7-BF0CBD6C6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9291" y="2338801"/>
            <a:ext cx="1440000" cy="1440000"/>
          </a:xfrm>
          <a:prstGeom prst="rect">
            <a:avLst/>
          </a:prstGeom>
        </p:spPr>
      </p:pic>
      <p:pic>
        <p:nvPicPr>
          <p:cNvPr id="18" name="Zástupný obsah 5" descr="Obsah obrázku klipart, savec, silueta, ilustrace&#10;&#10;Popis byl vytvořen automaticky">
            <a:extLst>
              <a:ext uri="{FF2B5EF4-FFF2-40B4-BE49-F238E27FC236}">
                <a16:creationId xmlns:a16="http://schemas.microsoft.com/office/drawing/2014/main" id="{15BBE244-999F-D332-7E01-220DB3E7B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486" y="3775766"/>
            <a:ext cx="1440000" cy="1440000"/>
          </a:xfrm>
          <a:prstGeom prst="rect">
            <a:avLst/>
          </a:prstGeom>
        </p:spPr>
      </p:pic>
      <p:pic>
        <p:nvPicPr>
          <p:cNvPr id="19" name="Zástupný obsah 5" descr="Obsah obrázku klipart, savec, silueta, ilustrace&#10;&#10;Popis byl vytvořen automaticky">
            <a:extLst>
              <a:ext uri="{FF2B5EF4-FFF2-40B4-BE49-F238E27FC236}">
                <a16:creationId xmlns:a16="http://schemas.microsoft.com/office/drawing/2014/main" id="{CB2E2895-E690-5DEB-C71F-9F5D48177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486" y="898890"/>
            <a:ext cx="1440000" cy="1440000"/>
          </a:xfrm>
          <a:prstGeom prst="rect">
            <a:avLst/>
          </a:prstGeom>
        </p:spPr>
      </p:pic>
      <p:pic>
        <p:nvPicPr>
          <p:cNvPr id="20" name="Zástupný obsah 5" descr="Obsah obrázku klipart, savec, silueta, ilustrace&#10;&#10;Popis byl vytvořen automaticky">
            <a:extLst>
              <a:ext uri="{FF2B5EF4-FFF2-40B4-BE49-F238E27FC236}">
                <a16:creationId xmlns:a16="http://schemas.microsoft.com/office/drawing/2014/main" id="{F354E24C-0072-ECF5-3470-913FD21D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1951" y="898801"/>
            <a:ext cx="1440000" cy="1440000"/>
          </a:xfrm>
          <a:prstGeom prst="rect">
            <a:avLst/>
          </a:prstGeom>
        </p:spPr>
      </p:pic>
      <p:pic>
        <p:nvPicPr>
          <p:cNvPr id="21" name="Zástupný obsah 5" descr="Obsah obrázku klipart, savec, silueta, ilustrace&#10;&#10;Popis byl vytvořen automaticky">
            <a:extLst>
              <a:ext uri="{FF2B5EF4-FFF2-40B4-BE49-F238E27FC236}">
                <a16:creationId xmlns:a16="http://schemas.microsoft.com/office/drawing/2014/main" id="{BF43F932-BFE3-D1A7-8625-77333C00F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5484" y="889450"/>
            <a:ext cx="1440000" cy="1440000"/>
          </a:xfrm>
          <a:prstGeom prst="rect">
            <a:avLst/>
          </a:prstGeom>
        </p:spPr>
      </p:pic>
      <p:pic>
        <p:nvPicPr>
          <p:cNvPr id="22" name="Zástupný obsah 5" descr="Obsah obrázku klipart, savec, silueta, ilustrace&#10;&#10;Popis byl vytvořen automaticky">
            <a:extLst>
              <a:ext uri="{FF2B5EF4-FFF2-40B4-BE49-F238E27FC236}">
                <a16:creationId xmlns:a16="http://schemas.microsoft.com/office/drawing/2014/main" id="{481249A2-1C2E-A91E-81E1-8066D768E3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016" y="889450"/>
            <a:ext cx="1440000" cy="1440000"/>
          </a:xfrm>
          <a:prstGeom prst="rect">
            <a:avLst/>
          </a:prstGeom>
        </p:spPr>
      </p:pic>
      <p:grpSp>
        <p:nvGrpSpPr>
          <p:cNvPr id="36" name="Skupina 35">
            <a:extLst>
              <a:ext uri="{FF2B5EF4-FFF2-40B4-BE49-F238E27FC236}">
                <a16:creationId xmlns:a16="http://schemas.microsoft.com/office/drawing/2014/main" id="{39C3EECF-4418-346D-1149-40916070765D}"/>
              </a:ext>
            </a:extLst>
          </p:cNvPr>
          <p:cNvGrpSpPr/>
          <p:nvPr/>
        </p:nvGrpSpPr>
        <p:grpSpPr>
          <a:xfrm>
            <a:off x="608736" y="891023"/>
            <a:ext cx="8037283" cy="5762582"/>
            <a:chOff x="603263" y="1225036"/>
            <a:chExt cx="8037283" cy="5762582"/>
          </a:xfrm>
        </p:grpSpPr>
        <p:grpSp>
          <p:nvGrpSpPr>
            <p:cNvPr id="34" name="Skupina 33">
              <a:extLst>
                <a:ext uri="{FF2B5EF4-FFF2-40B4-BE49-F238E27FC236}">
                  <a16:creationId xmlns:a16="http://schemas.microsoft.com/office/drawing/2014/main" id="{8B8C3616-0691-A77D-13A4-42CCCDA7AF0D}"/>
                </a:ext>
              </a:extLst>
            </p:cNvPr>
            <p:cNvGrpSpPr/>
            <p:nvPr/>
          </p:nvGrpSpPr>
          <p:grpSpPr>
            <a:xfrm>
              <a:off x="2072451" y="1225036"/>
              <a:ext cx="6568095" cy="5762582"/>
              <a:chOff x="2072451" y="1225036"/>
              <a:chExt cx="6568095" cy="5762582"/>
            </a:xfrm>
          </p:grpSpPr>
          <p:sp>
            <p:nvSpPr>
              <p:cNvPr id="26" name="Obdélník 25">
                <a:extLst>
                  <a:ext uri="{FF2B5EF4-FFF2-40B4-BE49-F238E27FC236}">
                    <a16:creationId xmlns:a16="http://schemas.microsoft.com/office/drawing/2014/main" id="{842E27CA-E567-AEC6-F159-62483A679898}"/>
                  </a:ext>
                </a:extLst>
              </p:cNvPr>
              <p:cNvSpPr/>
              <p:nvPr/>
            </p:nvSpPr>
            <p:spPr>
              <a:xfrm>
                <a:off x="2904466" y="1225036"/>
                <a:ext cx="5736080" cy="57625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0" name="Přímá spojnice 29">
                <a:extLst>
                  <a:ext uri="{FF2B5EF4-FFF2-40B4-BE49-F238E27FC236}">
                    <a16:creationId xmlns:a16="http://schemas.microsoft.com/office/drawing/2014/main" id="{7A4B82E0-9EFD-C154-5131-6AFF599A152F}"/>
                  </a:ext>
                </a:extLst>
              </p:cNvPr>
              <p:cNvCxnSpPr>
                <a:cxnSpLocks/>
                <a:endCxn id="26" idx="1"/>
              </p:cNvCxnSpPr>
              <p:nvPr/>
            </p:nvCxnSpPr>
            <p:spPr>
              <a:xfrm>
                <a:off x="2072451" y="4097636"/>
                <a:ext cx="832015" cy="86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TextovéPole 34">
              <a:extLst>
                <a:ext uri="{FF2B5EF4-FFF2-40B4-BE49-F238E27FC236}">
                  <a16:creationId xmlns:a16="http://schemas.microsoft.com/office/drawing/2014/main" id="{FB463C9D-7D5B-87A3-05E1-12FC86B8EB11}"/>
                </a:ext>
              </a:extLst>
            </p:cNvPr>
            <p:cNvSpPr txBox="1"/>
            <p:nvPr/>
          </p:nvSpPr>
          <p:spPr>
            <a:xfrm>
              <a:off x="603263" y="3873602"/>
              <a:ext cx="1543499" cy="400110"/>
            </a:xfrm>
            <a:prstGeom prst="rect">
              <a:avLst/>
            </a:prstGeom>
            <a:noFill/>
          </p:spPr>
          <p:txBody>
            <a:bodyPr wrap="none" rtlCol="0">
              <a:spAutoFit/>
            </a:bodyPr>
            <a:lstStyle/>
            <a:p>
              <a:r>
                <a:rPr lang="cs-CZ" sz="2000" dirty="0" err="1">
                  <a:solidFill>
                    <a:srgbClr val="FF0000"/>
                  </a:solidFill>
                  <a:highlight>
                    <a:srgbClr val="C0C0C0"/>
                  </a:highlight>
                </a:rPr>
                <a:t>Elefantarchia</a:t>
              </a:r>
              <a:endParaRPr lang="cs-CZ" sz="2000" dirty="0">
                <a:solidFill>
                  <a:srgbClr val="FF0000"/>
                </a:solidFill>
                <a:highlight>
                  <a:srgbClr val="C0C0C0"/>
                </a:highlight>
              </a:endParaRPr>
            </a:p>
          </p:txBody>
        </p:sp>
      </p:grpSp>
      <p:sp>
        <p:nvSpPr>
          <p:cNvPr id="37" name="Obdélník 36">
            <a:extLst>
              <a:ext uri="{FF2B5EF4-FFF2-40B4-BE49-F238E27FC236}">
                <a16:creationId xmlns:a16="http://schemas.microsoft.com/office/drawing/2014/main" id="{DDB758F1-7683-29EE-D508-D5C8A45381E2}"/>
              </a:ext>
            </a:extLst>
          </p:cNvPr>
          <p:cNvSpPr/>
          <p:nvPr/>
        </p:nvSpPr>
        <p:spPr>
          <a:xfrm>
            <a:off x="3013788" y="973141"/>
            <a:ext cx="5533053" cy="2740221"/>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9" name="Přímá spojnice 38">
            <a:extLst>
              <a:ext uri="{FF2B5EF4-FFF2-40B4-BE49-F238E27FC236}">
                <a16:creationId xmlns:a16="http://schemas.microsoft.com/office/drawing/2014/main" id="{B3DAA338-A919-C4D8-2725-B78AC14AD98C}"/>
              </a:ext>
            </a:extLst>
          </p:cNvPr>
          <p:cNvCxnSpPr>
            <a:cxnSpLocks/>
            <a:endCxn id="37" idx="1"/>
          </p:cNvCxnSpPr>
          <p:nvPr/>
        </p:nvCxnSpPr>
        <p:spPr>
          <a:xfrm>
            <a:off x="2181773" y="2329659"/>
            <a:ext cx="832015" cy="1359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TextovéPole 40">
            <a:extLst>
              <a:ext uri="{FF2B5EF4-FFF2-40B4-BE49-F238E27FC236}">
                <a16:creationId xmlns:a16="http://schemas.microsoft.com/office/drawing/2014/main" id="{0C0E7A0F-F4BC-4FFE-23AD-684A89596F4B}"/>
              </a:ext>
            </a:extLst>
          </p:cNvPr>
          <p:cNvSpPr txBox="1"/>
          <p:nvPr/>
        </p:nvSpPr>
        <p:spPr>
          <a:xfrm>
            <a:off x="1733110" y="2129604"/>
            <a:ext cx="431528" cy="400110"/>
          </a:xfrm>
          <a:prstGeom prst="rect">
            <a:avLst/>
          </a:prstGeom>
          <a:noFill/>
        </p:spPr>
        <p:txBody>
          <a:bodyPr wrap="none" rtlCol="0">
            <a:spAutoFit/>
          </a:bodyPr>
          <a:lstStyle/>
          <a:p>
            <a:r>
              <a:rPr lang="cs-CZ" sz="2000" dirty="0" err="1">
                <a:solidFill>
                  <a:srgbClr val="0070C0"/>
                </a:solidFill>
                <a:highlight>
                  <a:srgbClr val="C0C0C0"/>
                </a:highlight>
              </a:rPr>
              <a:t>Ila</a:t>
            </a:r>
            <a:endParaRPr lang="cs-CZ" sz="2000" dirty="0">
              <a:solidFill>
                <a:srgbClr val="0070C0"/>
              </a:solidFill>
              <a:highlight>
                <a:srgbClr val="C0C0C0"/>
              </a:highlight>
            </a:endParaRPr>
          </a:p>
        </p:txBody>
      </p:sp>
      <p:sp>
        <p:nvSpPr>
          <p:cNvPr id="42" name="Obdélník 41">
            <a:extLst>
              <a:ext uri="{FF2B5EF4-FFF2-40B4-BE49-F238E27FC236}">
                <a16:creationId xmlns:a16="http://schemas.microsoft.com/office/drawing/2014/main" id="{F8CA11C4-64DA-083E-263B-AC5F4219D04C}"/>
              </a:ext>
            </a:extLst>
          </p:cNvPr>
          <p:cNvSpPr/>
          <p:nvPr/>
        </p:nvSpPr>
        <p:spPr>
          <a:xfrm>
            <a:off x="3107094" y="1082351"/>
            <a:ext cx="2634982" cy="2483519"/>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Obdélník 42">
            <a:extLst>
              <a:ext uri="{FF2B5EF4-FFF2-40B4-BE49-F238E27FC236}">
                <a16:creationId xmlns:a16="http://schemas.microsoft.com/office/drawing/2014/main" id="{8C7D9A46-19AB-3631-2709-C8D6220E6C82}"/>
              </a:ext>
            </a:extLst>
          </p:cNvPr>
          <p:cNvSpPr/>
          <p:nvPr/>
        </p:nvSpPr>
        <p:spPr>
          <a:xfrm>
            <a:off x="3013788" y="3859638"/>
            <a:ext cx="5533053" cy="2722590"/>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Obdélník 43">
            <a:extLst>
              <a:ext uri="{FF2B5EF4-FFF2-40B4-BE49-F238E27FC236}">
                <a16:creationId xmlns:a16="http://schemas.microsoft.com/office/drawing/2014/main" id="{E1AFFCC5-FAF2-7880-FEFC-A2A51E027031}"/>
              </a:ext>
            </a:extLst>
          </p:cNvPr>
          <p:cNvSpPr/>
          <p:nvPr/>
        </p:nvSpPr>
        <p:spPr>
          <a:xfrm>
            <a:off x="5823727" y="1083190"/>
            <a:ext cx="2634982" cy="2483519"/>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Obdélník 44">
            <a:extLst>
              <a:ext uri="{FF2B5EF4-FFF2-40B4-BE49-F238E27FC236}">
                <a16:creationId xmlns:a16="http://schemas.microsoft.com/office/drawing/2014/main" id="{BCA97889-7971-8460-FD3A-BDE84915CC4A}"/>
              </a:ext>
            </a:extLst>
          </p:cNvPr>
          <p:cNvSpPr/>
          <p:nvPr/>
        </p:nvSpPr>
        <p:spPr>
          <a:xfrm>
            <a:off x="3114141" y="3983463"/>
            <a:ext cx="2634982" cy="2483519"/>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bdélník 45">
            <a:extLst>
              <a:ext uri="{FF2B5EF4-FFF2-40B4-BE49-F238E27FC236}">
                <a16:creationId xmlns:a16="http://schemas.microsoft.com/office/drawing/2014/main" id="{E3CC822F-BAB8-906D-90F5-A58AE49EA5E1}"/>
              </a:ext>
            </a:extLst>
          </p:cNvPr>
          <p:cNvSpPr/>
          <p:nvPr/>
        </p:nvSpPr>
        <p:spPr>
          <a:xfrm>
            <a:off x="5823727" y="3991509"/>
            <a:ext cx="2634982" cy="2483519"/>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8" name="Přímá spojnice 47">
            <a:extLst>
              <a:ext uri="{FF2B5EF4-FFF2-40B4-BE49-F238E27FC236}">
                <a16:creationId xmlns:a16="http://schemas.microsoft.com/office/drawing/2014/main" id="{E3CD1B22-BDDC-C74D-73E5-E7799537F9C5}"/>
              </a:ext>
            </a:extLst>
          </p:cNvPr>
          <p:cNvCxnSpPr>
            <a:cxnSpLocks/>
            <a:endCxn id="45" idx="1"/>
          </p:cNvCxnSpPr>
          <p:nvPr/>
        </p:nvCxnSpPr>
        <p:spPr>
          <a:xfrm>
            <a:off x="2193121" y="5220933"/>
            <a:ext cx="921020" cy="429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51" name="TextovéPole 50">
            <a:extLst>
              <a:ext uri="{FF2B5EF4-FFF2-40B4-BE49-F238E27FC236}">
                <a16:creationId xmlns:a16="http://schemas.microsoft.com/office/drawing/2014/main" id="{4EA54B25-66F0-E73D-35B2-E88DDFC2F15B}"/>
              </a:ext>
            </a:extLst>
          </p:cNvPr>
          <p:cNvSpPr txBox="1"/>
          <p:nvPr/>
        </p:nvSpPr>
        <p:spPr>
          <a:xfrm>
            <a:off x="578576" y="5005870"/>
            <a:ext cx="1573444" cy="400110"/>
          </a:xfrm>
          <a:prstGeom prst="rect">
            <a:avLst/>
          </a:prstGeom>
          <a:noFill/>
        </p:spPr>
        <p:txBody>
          <a:bodyPr wrap="none" rtlCol="0">
            <a:spAutoFit/>
          </a:bodyPr>
          <a:lstStyle/>
          <a:p>
            <a:r>
              <a:rPr lang="cs-CZ" sz="2000" dirty="0" err="1">
                <a:solidFill>
                  <a:srgbClr val="FFFF00"/>
                </a:solidFill>
                <a:highlight>
                  <a:srgbClr val="C0C0C0"/>
                </a:highlight>
              </a:rPr>
              <a:t>Epithérarchia</a:t>
            </a:r>
            <a:endParaRPr lang="cs-CZ" sz="2000" dirty="0">
              <a:solidFill>
                <a:srgbClr val="FFFF00"/>
              </a:solidFill>
              <a:highlight>
                <a:srgbClr val="C0C0C0"/>
              </a:highlight>
            </a:endParaRPr>
          </a:p>
        </p:txBody>
      </p:sp>
      <p:sp>
        <p:nvSpPr>
          <p:cNvPr id="53" name="Obdélník 52">
            <a:extLst>
              <a:ext uri="{FF2B5EF4-FFF2-40B4-BE49-F238E27FC236}">
                <a16:creationId xmlns:a16="http://schemas.microsoft.com/office/drawing/2014/main" id="{C3BAFBF5-BE8A-74B6-0BC6-A230AE2FE57C}"/>
              </a:ext>
            </a:extLst>
          </p:cNvPr>
          <p:cNvSpPr/>
          <p:nvPr/>
        </p:nvSpPr>
        <p:spPr>
          <a:xfrm>
            <a:off x="3191069" y="1166327"/>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bdélník 53">
            <a:extLst>
              <a:ext uri="{FF2B5EF4-FFF2-40B4-BE49-F238E27FC236}">
                <a16:creationId xmlns:a16="http://schemas.microsoft.com/office/drawing/2014/main" id="{0085CF09-9D75-A193-792B-D5F60563019D}"/>
              </a:ext>
            </a:extLst>
          </p:cNvPr>
          <p:cNvSpPr/>
          <p:nvPr/>
        </p:nvSpPr>
        <p:spPr>
          <a:xfrm>
            <a:off x="4510182" y="1163489"/>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Obdélník 54">
            <a:extLst>
              <a:ext uri="{FF2B5EF4-FFF2-40B4-BE49-F238E27FC236}">
                <a16:creationId xmlns:a16="http://schemas.microsoft.com/office/drawing/2014/main" id="{61000E8E-0C0C-04D0-EB51-144FF56C4C6C}"/>
              </a:ext>
            </a:extLst>
          </p:cNvPr>
          <p:cNvSpPr/>
          <p:nvPr/>
        </p:nvSpPr>
        <p:spPr>
          <a:xfrm>
            <a:off x="3207901" y="4106437"/>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6" name="Obdélník 55">
            <a:extLst>
              <a:ext uri="{FF2B5EF4-FFF2-40B4-BE49-F238E27FC236}">
                <a16:creationId xmlns:a16="http://schemas.microsoft.com/office/drawing/2014/main" id="{7568535E-E92E-75A3-2DE0-E680B175C46E}"/>
              </a:ext>
            </a:extLst>
          </p:cNvPr>
          <p:cNvSpPr/>
          <p:nvPr/>
        </p:nvSpPr>
        <p:spPr>
          <a:xfrm>
            <a:off x="4554009" y="4108337"/>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Obdélník 56">
            <a:extLst>
              <a:ext uri="{FF2B5EF4-FFF2-40B4-BE49-F238E27FC236}">
                <a16:creationId xmlns:a16="http://schemas.microsoft.com/office/drawing/2014/main" id="{BB0C6AED-D0D1-0569-733A-5E58F05128F4}"/>
              </a:ext>
            </a:extLst>
          </p:cNvPr>
          <p:cNvSpPr/>
          <p:nvPr/>
        </p:nvSpPr>
        <p:spPr>
          <a:xfrm>
            <a:off x="7289686" y="1180067"/>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Obdélník 57">
            <a:extLst>
              <a:ext uri="{FF2B5EF4-FFF2-40B4-BE49-F238E27FC236}">
                <a16:creationId xmlns:a16="http://schemas.microsoft.com/office/drawing/2014/main" id="{C9542731-2FE5-C0EA-B01F-B64316462FE2}"/>
              </a:ext>
            </a:extLst>
          </p:cNvPr>
          <p:cNvSpPr/>
          <p:nvPr/>
        </p:nvSpPr>
        <p:spPr>
          <a:xfrm>
            <a:off x="5923967" y="1184606"/>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Obdélník 58">
            <a:extLst>
              <a:ext uri="{FF2B5EF4-FFF2-40B4-BE49-F238E27FC236}">
                <a16:creationId xmlns:a16="http://schemas.microsoft.com/office/drawing/2014/main" id="{ED1CFE70-8E2F-8CED-4F87-0A1C23676091}"/>
              </a:ext>
            </a:extLst>
          </p:cNvPr>
          <p:cNvSpPr/>
          <p:nvPr/>
        </p:nvSpPr>
        <p:spPr>
          <a:xfrm>
            <a:off x="7255309" y="4100575"/>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0" name="Obdélník 59">
            <a:extLst>
              <a:ext uri="{FF2B5EF4-FFF2-40B4-BE49-F238E27FC236}">
                <a16:creationId xmlns:a16="http://schemas.microsoft.com/office/drawing/2014/main" id="{D494F375-70BE-DE6A-5C85-C86D814E5534}"/>
              </a:ext>
            </a:extLst>
          </p:cNvPr>
          <p:cNvSpPr/>
          <p:nvPr/>
        </p:nvSpPr>
        <p:spPr>
          <a:xfrm>
            <a:off x="5918450" y="4100575"/>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2" name="Přímá spojnice 61">
            <a:extLst>
              <a:ext uri="{FF2B5EF4-FFF2-40B4-BE49-F238E27FC236}">
                <a16:creationId xmlns:a16="http://schemas.microsoft.com/office/drawing/2014/main" id="{D2E95A2A-9658-949F-F5B8-C08ECCE50825}"/>
              </a:ext>
            </a:extLst>
          </p:cNvPr>
          <p:cNvCxnSpPr>
            <a:cxnSpLocks/>
          </p:cNvCxnSpPr>
          <p:nvPr/>
        </p:nvCxnSpPr>
        <p:spPr>
          <a:xfrm>
            <a:off x="2293397" y="5941518"/>
            <a:ext cx="8976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65" name="TextovéPole 64">
            <a:extLst>
              <a:ext uri="{FF2B5EF4-FFF2-40B4-BE49-F238E27FC236}">
                <a16:creationId xmlns:a16="http://schemas.microsoft.com/office/drawing/2014/main" id="{AC9F8899-4B0D-8DA2-FEB3-38E62E0FC0B2}"/>
              </a:ext>
            </a:extLst>
          </p:cNvPr>
          <p:cNvSpPr txBox="1"/>
          <p:nvPr/>
        </p:nvSpPr>
        <p:spPr>
          <a:xfrm>
            <a:off x="914629" y="5711530"/>
            <a:ext cx="1297728" cy="400110"/>
          </a:xfrm>
          <a:prstGeom prst="rect">
            <a:avLst/>
          </a:prstGeom>
          <a:noFill/>
        </p:spPr>
        <p:txBody>
          <a:bodyPr wrap="none" rtlCol="0">
            <a:spAutoFit/>
          </a:bodyPr>
          <a:lstStyle/>
          <a:p>
            <a:r>
              <a:rPr lang="cs-CZ" sz="2000" dirty="0" err="1">
                <a:solidFill>
                  <a:srgbClr val="00B050"/>
                </a:solidFill>
                <a:highlight>
                  <a:srgbClr val="C0C0C0"/>
                </a:highlight>
              </a:rPr>
              <a:t>Thérarchie</a:t>
            </a:r>
            <a:endParaRPr lang="cs-CZ" dirty="0">
              <a:solidFill>
                <a:srgbClr val="00B050"/>
              </a:solidFill>
              <a:highlight>
                <a:srgbClr val="C0C0C0"/>
              </a:highlight>
            </a:endParaRPr>
          </a:p>
        </p:txBody>
      </p:sp>
    </p:spTree>
    <p:extLst>
      <p:ext uri="{BB962C8B-B14F-4D97-AF65-F5344CB8AC3E}">
        <p14:creationId xmlns:p14="http://schemas.microsoft.com/office/powerpoint/2010/main" val="147065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anim calcmode="lin" valueType="num">
                                      <p:cBhvr>
                                        <p:cTn id="37" dur="1000" fill="hold"/>
                                        <p:tgtEl>
                                          <p:spTgt spid="45"/>
                                        </p:tgtEl>
                                        <p:attrNameLst>
                                          <p:attrName>ppt_x</p:attrName>
                                        </p:attrNameLst>
                                      </p:cBhvr>
                                      <p:tavLst>
                                        <p:tav tm="0">
                                          <p:val>
                                            <p:strVal val="#ppt_x"/>
                                          </p:val>
                                        </p:tav>
                                        <p:tav tm="100000">
                                          <p:val>
                                            <p:strVal val="#ppt_x"/>
                                          </p:val>
                                        </p:tav>
                                      </p:tavLst>
                                    </p:anim>
                                    <p:anim calcmode="lin" valueType="num">
                                      <p:cBhvr>
                                        <p:cTn id="38" dur="1000" fill="hold"/>
                                        <p:tgtEl>
                                          <p:spTgt spid="4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1000"/>
                                        <p:tgtEl>
                                          <p:spTgt spid="46"/>
                                        </p:tgtEl>
                                      </p:cBhvr>
                                    </p:animEffect>
                                    <p:anim calcmode="lin" valueType="num">
                                      <p:cBhvr>
                                        <p:cTn id="42" dur="1000" fill="hold"/>
                                        <p:tgtEl>
                                          <p:spTgt spid="46"/>
                                        </p:tgtEl>
                                        <p:attrNameLst>
                                          <p:attrName>ppt_x</p:attrName>
                                        </p:attrNameLst>
                                      </p:cBhvr>
                                      <p:tavLst>
                                        <p:tav tm="0">
                                          <p:val>
                                            <p:strVal val="#ppt_x"/>
                                          </p:val>
                                        </p:tav>
                                        <p:tav tm="100000">
                                          <p:val>
                                            <p:strVal val="#ppt_x"/>
                                          </p:val>
                                        </p:tav>
                                      </p:tavLst>
                                    </p:anim>
                                    <p:anim calcmode="lin" valueType="num">
                                      <p:cBhvr>
                                        <p:cTn id="43" dur="1000" fill="hold"/>
                                        <p:tgtEl>
                                          <p:spTgt spid="4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1000"/>
                                        <p:tgtEl>
                                          <p:spTgt spid="44"/>
                                        </p:tgtEl>
                                      </p:cBhvr>
                                    </p:animEffect>
                                    <p:anim calcmode="lin" valueType="num">
                                      <p:cBhvr>
                                        <p:cTn id="47" dur="1000" fill="hold"/>
                                        <p:tgtEl>
                                          <p:spTgt spid="44"/>
                                        </p:tgtEl>
                                        <p:attrNameLst>
                                          <p:attrName>ppt_x</p:attrName>
                                        </p:attrNameLst>
                                      </p:cBhvr>
                                      <p:tavLst>
                                        <p:tav tm="0">
                                          <p:val>
                                            <p:strVal val="#ppt_x"/>
                                          </p:val>
                                        </p:tav>
                                        <p:tav tm="100000">
                                          <p:val>
                                            <p:strVal val="#ppt_x"/>
                                          </p:val>
                                        </p:tav>
                                      </p:tavLst>
                                    </p:anim>
                                    <p:anim calcmode="lin" valueType="num">
                                      <p:cBhvr>
                                        <p:cTn id="48" dur="1000" fill="hold"/>
                                        <p:tgtEl>
                                          <p:spTgt spid="4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1000"/>
                                        <p:tgtEl>
                                          <p:spTgt spid="48"/>
                                        </p:tgtEl>
                                      </p:cBhvr>
                                    </p:animEffect>
                                    <p:anim calcmode="lin" valueType="num">
                                      <p:cBhvr>
                                        <p:cTn id="57" dur="1000" fill="hold"/>
                                        <p:tgtEl>
                                          <p:spTgt spid="48"/>
                                        </p:tgtEl>
                                        <p:attrNameLst>
                                          <p:attrName>ppt_x</p:attrName>
                                        </p:attrNameLst>
                                      </p:cBhvr>
                                      <p:tavLst>
                                        <p:tav tm="0">
                                          <p:val>
                                            <p:strVal val="#ppt_x"/>
                                          </p:val>
                                        </p:tav>
                                        <p:tav tm="100000">
                                          <p:val>
                                            <p:strVal val="#ppt_x"/>
                                          </p:val>
                                        </p:tav>
                                      </p:tavLst>
                                    </p:anim>
                                    <p:anim calcmode="lin" valueType="num">
                                      <p:cBhvr>
                                        <p:cTn id="58" dur="1000" fill="hold"/>
                                        <p:tgtEl>
                                          <p:spTgt spid="4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1000"/>
                                        <p:tgtEl>
                                          <p:spTgt spid="51"/>
                                        </p:tgtEl>
                                      </p:cBhvr>
                                    </p:animEffect>
                                    <p:anim calcmode="lin" valueType="num">
                                      <p:cBhvr>
                                        <p:cTn id="62" dur="1000" fill="hold"/>
                                        <p:tgtEl>
                                          <p:spTgt spid="51"/>
                                        </p:tgtEl>
                                        <p:attrNameLst>
                                          <p:attrName>ppt_x</p:attrName>
                                        </p:attrNameLst>
                                      </p:cBhvr>
                                      <p:tavLst>
                                        <p:tav tm="0">
                                          <p:val>
                                            <p:strVal val="#ppt_x"/>
                                          </p:val>
                                        </p:tav>
                                        <p:tav tm="100000">
                                          <p:val>
                                            <p:strVal val="#ppt_x"/>
                                          </p:val>
                                        </p:tav>
                                      </p:tavLst>
                                    </p:anim>
                                    <p:anim calcmode="lin" valueType="num">
                                      <p:cBhvr>
                                        <p:cTn id="6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1000"/>
                                        <p:tgtEl>
                                          <p:spTgt spid="53"/>
                                        </p:tgtEl>
                                      </p:cBhvr>
                                    </p:animEffect>
                                    <p:anim calcmode="lin" valueType="num">
                                      <p:cBhvr>
                                        <p:cTn id="69" dur="1000" fill="hold"/>
                                        <p:tgtEl>
                                          <p:spTgt spid="53"/>
                                        </p:tgtEl>
                                        <p:attrNameLst>
                                          <p:attrName>ppt_x</p:attrName>
                                        </p:attrNameLst>
                                      </p:cBhvr>
                                      <p:tavLst>
                                        <p:tav tm="0">
                                          <p:val>
                                            <p:strVal val="#ppt_x"/>
                                          </p:val>
                                        </p:tav>
                                        <p:tav tm="100000">
                                          <p:val>
                                            <p:strVal val="#ppt_x"/>
                                          </p:val>
                                        </p:tav>
                                      </p:tavLst>
                                    </p:anim>
                                    <p:anim calcmode="lin" valueType="num">
                                      <p:cBhvr>
                                        <p:cTn id="70" dur="1000" fill="hold"/>
                                        <p:tgtEl>
                                          <p:spTgt spid="53"/>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1000"/>
                                        <p:tgtEl>
                                          <p:spTgt spid="54"/>
                                        </p:tgtEl>
                                      </p:cBhvr>
                                    </p:animEffect>
                                    <p:anim calcmode="lin" valueType="num">
                                      <p:cBhvr>
                                        <p:cTn id="74" dur="1000" fill="hold"/>
                                        <p:tgtEl>
                                          <p:spTgt spid="54"/>
                                        </p:tgtEl>
                                        <p:attrNameLst>
                                          <p:attrName>ppt_x</p:attrName>
                                        </p:attrNameLst>
                                      </p:cBhvr>
                                      <p:tavLst>
                                        <p:tav tm="0">
                                          <p:val>
                                            <p:strVal val="#ppt_x"/>
                                          </p:val>
                                        </p:tav>
                                        <p:tav tm="100000">
                                          <p:val>
                                            <p:strVal val="#ppt_x"/>
                                          </p:val>
                                        </p:tav>
                                      </p:tavLst>
                                    </p:anim>
                                    <p:anim calcmode="lin" valueType="num">
                                      <p:cBhvr>
                                        <p:cTn id="75" dur="1000" fill="hold"/>
                                        <p:tgtEl>
                                          <p:spTgt spid="54"/>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1000"/>
                                        <p:tgtEl>
                                          <p:spTgt spid="58"/>
                                        </p:tgtEl>
                                      </p:cBhvr>
                                    </p:animEffect>
                                    <p:anim calcmode="lin" valueType="num">
                                      <p:cBhvr>
                                        <p:cTn id="79" dur="1000" fill="hold"/>
                                        <p:tgtEl>
                                          <p:spTgt spid="58"/>
                                        </p:tgtEl>
                                        <p:attrNameLst>
                                          <p:attrName>ppt_x</p:attrName>
                                        </p:attrNameLst>
                                      </p:cBhvr>
                                      <p:tavLst>
                                        <p:tav tm="0">
                                          <p:val>
                                            <p:strVal val="#ppt_x"/>
                                          </p:val>
                                        </p:tav>
                                        <p:tav tm="100000">
                                          <p:val>
                                            <p:strVal val="#ppt_x"/>
                                          </p:val>
                                        </p:tav>
                                      </p:tavLst>
                                    </p:anim>
                                    <p:anim calcmode="lin" valueType="num">
                                      <p:cBhvr>
                                        <p:cTn id="80" dur="1000" fill="hold"/>
                                        <p:tgtEl>
                                          <p:spTgt spid="5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1000"/>
                                        <p:tgtEl>
                                          <p:spTgt spid="57"/>
                                        </p:tgtEl>
                                      </p:cBhvr>
                                    </p:animEffect>
                                    <p:anim calcmode="lin" valueType="num">
                                      <p:cBhvr>
                                        <p:cTn id="84" dur="1000" fill="hold"/>
                                        <p:tgtEl>
                                          <p:spTgt spid="57"/>
                                        </p:tgtEl>
                                        <p:attrNameLst>
                                          <p:attrName>ppt_x</p:attrName>
                                        </p:attrNameLst>
                                      </p:cBhvr>
                                      <p:tavLst>
                                        <p:tav tm="0">
                                          <p:val>
                                            <p:strVal val="#ppt_x"/>
                                          </p:val>
                                        </p:tav>
                                        <p:tav tm="100000">
                                          <p:val>
                                            <p:strVal val="#ppt_x"/>
                                          </p:val>
                                        </p:tav>
                                      </p:tavLst>
                                    </p:anim>
                                    <p:anim calcmode="lin" valueType="num">
                                      <p:cBhvr>
                                        <p:cTn id="85" dur="1000" fill="hold"/>
                                        <p:tgtEl>
                                          <p:spTgt spid="57"/>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fade">
                                      <p:cBhvr>
                                        <p:cTn id="88" dur="1000"/>
                                        <p:tgtEl>
                                          <p:spTgt spid="60"/>
                                        </p:tgtEl>
                                      </p:cBhvr>
                                    </p:animEffect>
                                    <p:anim calcmode="lin" valueType="num">
                                      <p:cBhvr>
                                        <p:cTn id="89" dur="1000" fill="hold"/>
                                        <p:tgtEl>
                                          <p:spTgt spid="60"/>
                                        </p:tgtEl>
                                        <p:attrNameLst>
                                          <p:attrName>ppt_x</p:attrName>
                                        </p:attrNameLst>
                                      </p:cBhvr>
                                      <p:tavLst>
                                        <p:tav tm="0">
                                          <p:val>
                                            <p:strVal val="#ppt_x"/>
                                          </p:val>
                                        </p:tav>
                                        <p:tav tm="100000">
                                          <p:val>
                                            <p:strVal val="#ppt_x"/>
                                          </p:val>
                                        </p:tav>
                                      </p:tavLst>
                                    </p:anim>
                                    <p:anim calcmode="lin" valueType="num">
                                      <p:cBhvr>
                                        <p:cTn id="90" dur="1000" fill="hold"/>
                                        <p:tgtEl>
                                          <p:spTgt spid="60"/>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1000"/>
                                        <p:tgtEl>
                                          <p:spTgt spid="59"/>
                                        </p:tgtEl>
                                      </p:cBhvr>
                                    </p:animEffect>
                                    <p:anim calcmode="lin" valueType="num">
                                      <p:cBhvr>
                                        <p:cTn id="94" dur="1000" fill="hold"/>
                                        <p:tgtEl>
                                          <p:spTgt spid="59"/>
                                        </p:tgtEl>
                                        <p:attrNameLst>
                                          <p:attrName>ppt_x</p:attrName>
                                        </p:attrNameLst>
                                      </p:cBhvr>
                                      <p:tavLst>
                                        <p:tav tm="0">
                                          <p:val>
                                            <p:strVal val="#ppt_x"/>
                                          </p:val>
                                        </p:tav>
                                        <p:tav tm="100000">
                                          <p:val>
                                            <p:strVal val="#ppt_x"/>
                                          </p:val>
                                        </p:tav>
                                      </p:tavLst>
                                    </p:anim>
                                    <p:anim calcmode="lin" valueType="num">
                                      <p:cBhvr>
                                        <p:cTn id="95" dur="1000" fill="hold"/>
                                        <p:tgtEl>
                                          <p:spTgt spid="59"/>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1000"/>
                                        <p:tgtEl>
                                          <p:spTgt spid="56"/>
                                        </p:tgtEl>
                                      </p:cBhvr>
                                    </p:animEffect>
                                    <p:anim calcmode="lin" valueType="num">
                                      <p:cBhvr>
                                        <p:cTn id="99" dur="1000" fill="hold"/>
                                        <p:tgtEl>
                                          <p:spTgt spid="56"/>
                                        </p:tgtEl>
                                        <p:attrNameLst>
                                          <p:attrName>ppt_x</p:attrName>
                                        </p:attrNameLst>
                                      </p:cBhvr>
                                      <p:tavLst>
                                        <p:tav tm="0">
                                          <p:val>
                                            <p:strVal val="#ppt_x"/>
                                          </p:val>
                                        </p:tav>
                                        <p:tav tm="100000">
                                          <p:val>
                                            <p:strVal val="#ppt_x"/>
                                          </p:val>
                                        </p:tav>
                                      </p:tavLst>
                                    </p:anim>
                                    <p:anim calcmode="lin" valueType="num">
                                      <p:cBhvr>
                                        <p:cTn id="100" dur="1000" fill="hold"/>
                                        <p:tgtEl>
                                          <p:spTgt spid="56"/>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1000"/>
                                        <p:tgtEl>
                                          <p:spTgt spid="55"/>
                                        </p:tgtEl>
                                      </p:cBhvr>
                                    </p:animEffect>
                                    <p:anim calcmode="lin" valueType="num">
                                      <p:cBhvr>
                                        <p:cTn id="104" dur="1000" fill="hold"/>
                                        <p:tgtEl>
                                          <p:spTgt spid="55"/>
                                        </p:tgtEl>
                                        <p:attrNameLst>
                                          <p:attrName>ppt_x</p:attrName>
                                        </p:attrNameLst>
                                      </p:cBhvr>
                                      <p:tavLst>
                                        <p:tav tm="0">
                                          <p:val>
                                            <p:strVal val="#ppt_x"/>
                                          </p:val>
                                        </p:tav>
                                        <p:tav tm="100000">
                                          <p:val>
                                            <p:strVal val="#ppt_x"/>
                                          </p:val>
                                        </p:tav>
                                      </p:tavLst>
                                    </p:anim>
                                    <p:anim calcmode="lin" valueType="num">
                                      <p:cBhvr>
                                        <p:cTn id="105" dur="1000" fill="hold"/>
                                        <p:tgtEl>
                                          <p:spTgt spid="55"/>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62"/>
                                        </p:tgtEl>
                                        <p:attrNameLst>
                                          <p:attrName>style.visibility</p:attrName>
                                        </p:attrNameLst>
                                      </p:cBhvr>
                                      <p:to>
                                        <p:strVal val="visible"/>
                                      </p:to>
                                    </p:set>
                                    <p:animEffect transition="in" filter="fade">
                                      <p:cBhvr>
                                        <p:cTn id="108" dur="1000"/>
                                        <p:tgtEl>
                                          <p:spTgt spid="62"/>
                                        </p:tgtEl>
                                      </p:cBhvr>
                                    </p:animEffect>
                                    <p:anim calcmode="lin" valueType="num">
                                      <p:cBhvr>
                                        <p:cTn id="109" dur="1000" fill="hold"/>
                                        <p:tgtEl>
                                          <p:spTgt spid="62"/>
                                        </p:tgtEl>
                                        <p:attrNameLst>
                                          <p:attrName>ppt_x</p:attrName>
                                        </p:attrNameLst>
                                      </p:cBhvr>
                                      <p:tavLst>
                                        <p:tav tm="0">
                                          <p:val>
                                            <p:strVal val="#ppt_x"/>
                                          </p:val>
                                        </p:tav>
                                        <p:tav tm="100000">
                                          <p:val>
                                            <p:strVal val="#ppt_x"/>
                                          </p:val>
                                        </p:tav>
                                      </p:tavLst>
                                    </p:anim>
                                    <p:anim calcmode="lin" valueType="num">
                                      <p:cBhvr>
                                        <p:cTn id="110" dur="1000" fill="hold"/>
                                        <p:tgtEl>
                                          <p:spTgt spid="62"/>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65"/>
                                        </p:tgtEl>
                                        <p:attrNameLst>
                                          <p:attrName>style.visibility</p:attrName>
                                        </p:attrNameLst>
                                      </p:cBhvr>
                                      <p:to>
                                        <p:strVal val="visible"/>
                                      </p:to>
                                    </p:set>
                                    <p:animEffect transition="in" filter="fade">
                                      <p:cBhvr>
                                        <p:cTn id="113" dur="1000"/>
                                        <p:tgtEl>
                                          <p:spTgt spid="65"/>
                                        </p:tgtEl>
                                      </p:cBhvr>
                                    </p:animEffect>
                                    <p:anim calcmode="lin" valueType="num">
                                      <p:cBhvr>
                                        <p:cTn id="114" dur="1000" fill="hold"/>
                                        <p:tgtEl>
                                          <p:spTgt spid="65"/>
                                        </p:tgtEl>
                                        <p:attrNameLst>
                                          <p:attrName>ppt_x</p:attrName>
                                        </p:attrNameLst>
                                      </p:cBhvr>
                                      <p:tavLst>
                                        <p:tav tm="0">
                                          <p:val>
                                            <p:strVal val="#ppt_x"/>
                                          </p:val>
                                        </p:tav>
                                        <p:tav tm="100000">
                                          <p:val>
                                            <p:strVal val="#ppt_x"/>
                                          </p:val>
                                        </p:tav>
                                      </p:tavLst>
                                    </p:anim>
                                    <p:anim calcmode="lin" valueType="num">
                                      <p:cBhvr>
                                        <p:cTn id="115"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p:bldP spid="42" grpId="0" animBg="1"/>
      <p:bldP spid="43" grpId="0" animBg="1"/>
      <p:bldP spid="44" grpId="0" animBg="1"/>
      <p:bldP spid="45" grpId="0" animBg="1"/>
      <p:bldP spid="46" grpId="0" animBg="1"/>
      <p:bldP spid="51" grpId="0"/>
      <p:bldP spid="53" grpId="0" animBg="1"/>
      <p:bldP spid="54" grpId="0" animBg="1"/>
      <p:bldP spid="55" grpId="0" animBg="1"/>
      <p:bldP spid="56" grpId="0" animBg="1"/>
      <p:bldP spid="57" grpId="0" animBg="1"/>
      <p:bldP spid="58" grpId="0" animBg="1"/>
      <p:bldP spid="59" grpId="0" animBg="1"/>
      <p:bldP spid="60" grpId="0" animBg="1"/>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98408" y="286985"/>
            <a:ext cx="11861320" cy="1325563"/>
          </a:xfrm>
        </p:spPr>
        <p:txBody>
          <a:bodyPr>
            <a:normAutofit fontScale="90000"/>
          </a:bodyPr>
          <a:lstStyle/>
          <a:p>
            <a:r>
              <a:rPr lang="cs-CZ" sz="4000" b="1" dirty="0" err="1"/>
              <a:t>Seleukovské</a:t>
            </a:r>
            <a:r>
              <a:rPr lang="cs-CZ" sz="4000" b="1" dirty="0"/>
              <a:t> chovatelství – role Řecko-</a:t>
            </a:r>
            <a:r>
              <a:rPr lang="cs-CZ" sz="4000" b="1" dirty="0" err="1"/>
              <a:t>baktrijského</a:t>
            </a:r>
            <a:r>
              <a:rPr lang="cs-CZ" sz="4000" b="1" dirty="0"/>
              <a:t> království</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337177" y="1899533"/>
            <a:ext cx="7286290" cy="4801426"/>
          </a:xfrm>
        </p:spPr>
        <p:txBody>
          <a:bodyPr>
            <a:noAutofit/>
          </a:bodyPr>
          <a:lstStyle/>
          <a:p>
            <a:pPr marL="0" indent="0">
              <a:buNone/>
            </a:pPr>
            <a:r>
              <a:rPr lang="cs-CZ" sz="2400" i="1" dirty="0"/>
              <a:t>„Pokud jde o </a:t>
            </a:r>
            <a:r>
              <a:rPr lang="cs-CZ" sz="2400" i="1" dirty="0" err="1"/>
              <a:t>Baktrii</a:t>
            </a:r>
            <a:r>
              <a:rPr lang="cs-CZ" sz="2400" i="1" dirty="0"/>
              <a:t>, její část leží podél </a:t>
            </a:r>
            <a:r>
              <a:rPr lang="cs-CZ" sz="2400" i="1" dirty="0" err="1"/>
              <a:t>Arie</a:t>
            </a:r>
            <a:r>
              <a:rPr lang="cs-CZ" sz="2400" i="1" dirty="0"/>
              <a:t> směrem na sever, i když většina leží nad ní a na východ od ní. Tato země produkuje snad všechno kromě ropy. Řekové, kteří způsobili vzpouru </a:t>
            </a:r>
            <a:r>
              <a:rPr lang="cs-CZ" sz="2400" i="1" dirty="0" err="1"/>
              <a:t>Baktrie</a:t>
            </a:r>
            <a:r>
              <a:rPr lang="cs-CZ" sz="2400" i="1" dirty="0"/>
              <a:t>, díky úrodnosti země natolik zesílili, že se stali pány nejen </a:t>
            </a:r>
            <a:r>
              <a:rPr lang="cs-CZ" sz="2400" i="1" dirty="0" err="1"/>
              <a:t>Arijany</a:t>
            </a:r>
            <a:r>
              <a:rPr lang="cs-CZ" sz="2400" i="1" dirty="0"/>
              <a:t>, ale i Indie. Jak říká </a:t>
            </a:r>
            <a:r>
              <a:rPr lang="cs-CZ" sz="2400" i="1" dirty="0" err="1"/>
              <a:t>Apollodóros</a:t>
            </a:r>
            <a:r>
              <a:rPr lang="cs-CZ" sz="2400" i="1" dirty="0"/>
              <a:t> z Artemidy, bylo jimi podrobeno více kmenů než Alexandrem – zvláště </a:t>
            </a:r>
            <a:r>
              <a:rPr lang="cs-CZ" sz="2400" i="1" dirty="0" err="1"/>
              <a:t>Menandrem</a:t>
            </a:r>
            <a:r>
              <a:rPr lang="cs-CZ" sz="2400" i="1" dirty="0"/>
              <a:t>, tedy pokud skutečně překročil </a:t>
            </a:r>
            <a:r>
              <a:rPr lang="cs-CZ" sz="2400" i="1" dirty="0" err="1"/>
              <a:t>Hypanis</a:t>
            </a:r>
            <a:r>
              <a:rPr lang="cs-CZ" sz="2400" i="1" dirty="0"/>
              <a:t> směrem na východ a postoupil až k </a:t>
            </a:r>
            <a:r>
              <a:rPr lang="cs-CZ" sz="2400" i="1" dirty="0" err="1"/>
              <a:t>Imau</a:t>
            </a:r>
            <a:r>
              <a:rPr lang="cs-CZ" sz="2400" i="1" dirty="0"/>
              <a:t>. Někteří byli pokořeni jím osobně a jiní </a:t>
            </a:r>
            <a:r>
              <a:rPr lang="cs-CZ" sz="2400" i="1" dirty="0" err="1"/>
              <a:t>Démétriem</a:t>
            </a:r>
            <a:r>
              <a:rPr lang="cs-CZ" sz="2400" i="1" dirty="0"/>
              <a:t>, synem </a:t>
            </a:r>
            <a:r>
              <a:rPr lang="cs-CZ" sz="2400" i="1" dirty="0" err="1"/>
              <a:t>Euthydéma</a:t>
            </a:r>
            <a:r>
              <a:rPr lang="cs-CZ" sz="2400" i="1" dirty="0"/>
              <a:t>, krále </a:t>
            </a:r>
            <a:r>
              <a:rPr lang="cs-CZ" sz="2400" i="1" dirty="0" err="1"/>
              <a:t>Baktrů</a:t>
            </a:r>
            <a:r>
              <a:rPr lang="cs-CZ" sz="2400" i="1" dirty="0"/>
              <a:t>.“</a:t>
            </a:r>
          </a:p>
          <a:p>
            <a:pPr marL="0" indent="0">
              <a:buNone/>
            </a:pPr>
            <a:r>
              <a:rPr lang="cs-CZ" sz="2400" dirty="0" err="1"/>
              <a:t>Strabón</a:t>
            </a:r>
            <a:r>
              <a:rPr lang="cs-CZ" sz="2400" dirty="0"/>
              <a:t>. </a:t>
            </a:r>
            <a:r>
              <a:rPr lang="cs-CZ" sz="2400" i="1" dirty="0" err="1"/>
              <a:t>Geografika</a:t>
            </a:r>
            <a:r>
              <a:rPr lang="cs-CZ" sz="2400" i="1" dirty="0"/>
              <a:t> </a:t>
            </a:r>
            <a:r>
              <a:rPr lang="cs-CZ" sz="2400" dirty="0"/>
              <a:t>11,11,1.</a:t>
            </a:r>
          </a:p>
        </p:txBody>
      </p:sp>
      <p:pic>
        <p:nvPicPr>
          <p:cNvPr id="6" name="Obrázek 5">
            <a:extLst>
              <a:ext uri="{FF2B5EF4-FFF2-40B4-BE49-F238E27FC236}">
                <a16:creationId xmlns:a16="http://schemas.microsoft.com/office/drawing/2014/main" id="{D83879DE-1BAF-D58A-63B6-6DD0F5227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644" y="1829418"/>
            <a:ext cx="3571875" cy="3448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ovéPole 7">
            <a:extLst>
              <a:ext uri="{FF2B5EF4-FFF2-40B4-BE49-F238E27FC236}">
                <a16:creationId xmlns:a16="http://schemas.microsoft.com/office/drawing/2014/main" id="{465FF91C-35E0-9615-6E61-2C018D908B88}"/>
              </a:ext>
            </a:extLst>
          </p:cNvPr>
          <p:cNvSpPr txBox="1"/>
          <p:nvPr/>
        </p:nvSpPr>
        <p:spPr>
          <a:xfrm>
            <a:off x="7960644" y="5494338"/>
            <a:ext cx="3741922" cy="369332"/>
          </a:xfrm>
          <a:prstGeom prst="rect">
            <a:avLst/>
          </a:prstGeom>
          <a:noFill/>
        </p:spPr>
        <p:txBody>
          <a:bodyPr wrap="none" rtlCol="0">
            <a:spAutoFit/>
          </a:bodyPr>
          <a:lstStyle/>
          <a:p>
            <a:r>
              <a:rPr lang="cs-CZ" dirty="0" err="1"/>
              <a:t>Diodotos</a:t>
            </a:r>
            <a:r>
              <a:rPr lang="cs-CZ" dirty="0"/>
              <a:t> I. (vládnul 255 – 235 př. n. l.)</a:t>
            </a:r>
          </a:p>
        </p:txBody>
      </p:sp>
    </p:spTree>
    <p:extLst>
      <p:ext uri="{BB962C8B-B14F-4D97-AF65-F5344CB8AC3E}">
        <p14:creationId xmlns:p14="http://schemas.microsoft.com/office/powerpoint/2010/main" val="1436082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250912" y="94647"/>
            <a:ext cx="12058981" cy="1325563"/>
          </a:xfrm>
        </p:spPr>
        <p:txBody>
          <a:bodyPr>
            <a:normAutofit fontScale="90000"/>
          </a:bodyPr>
          <a:lstStyle/>
          <a:p>
            <a:r>
              <a:rPr lang="cs-CZ" sz="4000" b="1" dirty="0" err="1"/>
              <a:t>Seleukovské</a:t>
            </a:r>
            <a:r>
              <a:rPr lang="cs-CZ" sz="4000" b="1" dirty="0"/>
              <a:t> chovatelství </a:t>
            </a:r>
            <a:br>
              <a:rPr lang="cs-CZ" sz="4000" b="1" dirty="0"/>
            </a:br>
            <a:r>
              <a:rPr lang="cs-CZ" sz="4000" b="1" dirty="0"/>
              <a:t>– role Řecko-</a:t>
            </a:r>
            <a:r>
              <a:rPr lang="cs-CZ" sz="4000" b="1" dirty="0" err="1"/>
              <a:t>baktrijského</a:t>
            </a:r>
            <a:r>
              <a:rPr lang="cs-CZ" sz="4000" b="1" dirty="0"/>
              <a:t> království</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50913" y="1287057"/>
            <a:ext cx="7970060" cy="4801426"/>
          </a:xfrm>
        </p:spPr>
        <p:txBody>
          <a:bodyPr>
            <a:noAutofit/>
          </a:bodyPr>
          <a:lstStyle/>
          <a:p>
            <a:pPr marL="0" indent="0">
              <a:buNone/>
            </a:pPr>
            <a:r>
              <a:rPr lang="cs-CZ" sz="1800" i="1" dirty="0"/>
              <a:t>„Sám </a:t>
            </a:r>
            <a:r>
              <a:rPr lang="cs-CZ" sz="1800" i="1" dirty="0" err="1"/>
              <a:t>Euthydémus</a:t>
            </a:r>
            <a:r>
              <a:rPr lang="cs-CZ" sz="1800" i="1" dirty="0"/>
              <a:t> byl rodák z </a:t>
            </a:r>
            <a:r>
              <a:rPr lang="cs-CZ" sz="1800" i="1" dirty="0" err="1"/>
              <a:t>Magnésia</a:t>
            </a:r>
            <a:r>
              <a:rPr lang="cs-CZ" sz="1800" i="1" dirty="0"/>
              <a:t> a nyní, ve své obraně </a:t>
            </a:r>
            <a:r>
              <a:rPr lang="cs-CZ" sz="1800" i="1" dirty="0" err="1"/>
              <a:t>Teleovi</a:t>
            </a:r>
            <a:r>
              <a:rPr lang="cs-CZ" sz="1800" i="1" dirty="0"/>
              <a:t> řekl, že </a:t>
            </a:r>
            <a:r>
              <a:rPr lang="cs-CZ" sz="1800" i="1" dirty="0" err="1"/>
              <a:t>Antiochos</a:t>
            </a:r>
            <a:r>
              <a:rPr lang="cs-CZ" sz="1800" i="1" dirty="0"/>
              <a:t> nebyl oprávněn pokoušet se ho připravit o jeho království, protože on sám se nikdy proti králi nevzbouřil, nýbrž poté, co se vzbouřili jiní, se zmocnil trůnu </a:t>
            </a:r>
            <a:r>
              <a:rPr lang="cs-CZ" sz="1800" i="1" dirty="0" err="1"/>
              <a:t>Baktrie</a:t>
            </a:r>
            <a:r>
              <a:rPr lang="cs-CZ" sz="1800" i="1" dirty="0"/>
              <a:t> zničením jejich potomků. Poté, co dlouze mluvil ve stejném smyslu, prosil </a:t>
            </a:r>
            <a:r>
              <a:rPr lang="cs-CZ" sz="1800" i="1" dirty="0" err="1"/>
              <a:t>Teleu</a:t>
            </a:r>
            <a:r>
              <a:rPr lang="cs-CZ" sz="1800" i="1" dirty="0"/>
              <a:t>, aby mezi nimi zprostředkoval přátelské vazby a dosáhl smíření a aby žádal </a:t>
            </a:r>
            <a:r>
              <a:rPr lang="cs-CZ" sz="1800" i="1" dirty="0" err="1"/>
              <a:t>Antiocha</a:t>
            </a:r>
            <a:r>
              <a:rPr lang="cs-CZ" sz="1800" i="1" dirty="0"/>
              <a:t>, aby mu nezazlíval titul a stav krále, protože kdyby této prosby neuposlechl, ani jeden z nich by nebyl v bezpečí, neboť se blížily značné hordy nomádů, a to pro ně oba představovalo nejen vážné nebezpečí, ale pokud by je přijali, země by jistě </a:t>
            </a:r>
            <a:r>
              <a:rPr lang="cs-CZ" sz="1800" i="1" dirty="0" err="1"/>
              <a:t>úpadly</a:t>
            </a:r>
            <a:r>
              <a:rPr lang="cs-CZ" sz="1800" i="1" dirty="0"/>
              <a:t> v barbarství. Po těchto slovech vyslal </a:t>
            </a:r>
            <a:r>
              <a:rPr lang="cs-CZ" sz="1800" i="1" dirty="0" err="1"/>
              <a:t>Teleu</a:t>
            </a:r>
            <a:r>
              <a:rPr lang="cs-CZ" sz="1800" i="1" dirty="0"/>
              <a:t> k </a:t>
            </a:r>
            <a:r>
              <a:rPr lang="cs-CZ" sz="1800" i="1" dirty="0" err="1"/>
              <a:t>Antiochovi</a:t>
            </a:r>
            <a:r>
              <a:rPr lang="cs-CZ" sz="1800" i="1" dirty="0"/>
              <a:t>. Král, který po obdržení </a:t>
            </a:r>
            <a:r>
              <a:rPr lang="cs-CZ" sz="1800" i="1" dirty="0" err="1"/>
              <a:t>Teleovi</a:t>
            </a:r>
            <a:r>
              <a:rPr lang="cs-CZ" sz="1800" i="1" dirty="0"/>
              <a:t> zprávy dlouho hledal řešení tohoto problému, nakonec s potěšením z výše uvedených důvodů s dohodou souhlasil. </a:t>
            </a:r>
            <a:r>
              <a:rPr lang="cs-CZ" sz="1800" i="1" dirty="0" err="1"/>
              <a:t>Teleás</a:t>
            </a:r>
            <a:r>
              <a:rPr lang="cs-CZ" sz="1800" i="1" dirty="0"/>
              <a:t> putoval k oběma králům více než jednou tam a zpět, až nakonec </a:t>
            </a:r>
            <a:r>
              <a:rPr lang="cs-CZ" sz="1800" i="1" dirty="0" err="1"/>
              <a:t>Euthydémus</a:t>
            </a:r>
            <a:r>
              <a:rPr lang="cs-CZ" sz="1800" i="1" dirty="0"/>
              <a:t> poslal svého syna </a:t>
            </a:r>
            <a:r>
              <a:rPr lang="cs-CZ" sz="1800" i="1" dirty="0" err="1"/>
              <a:t>Démétria</a:t>
            </a:r>
            <a:r>
              <a:rPr lang="cs-CZ" sz="1800" i="1" dirty="0"/>
              <a:t>, aby dohodu ratifikoval. Když </a:t>
            </a:r>
            <a:r>
              <a:rPr lang="cs-CZ" sz="1800" i="1" dirty="0" err="1"/>
              <a:t>Antiochos</a:t>
            </a:r>
            <a:r>
              <a:rPr lang="cs-CZ" sz="1800" i="1" dirty="0"/>
              <a:t> přijal mladého muže a usoudil, že podle jeho vzhledu, hovoru s ním a jeho důstojnosti je hoden královské hodnosti, nejprve slíbil, že mu dá za ženu jednu ze svých dcer, a poté dal svolení jeho otci, aby tituloval sám sebe králem. </a:t>
            </a:r>
            <a:r>
              <a:rPr lang="cs-CZ" sz="1800" b="1" i="1" dirty="0"/>
              <a:t>Poté, co </a:t>
            </a:r>
            <a:r>
              <a:rPr lang="cs-CZ" sz="1800" b="1" i="1" dirty="0" err="1"/>
              <a:t>Antiochos</a:t>
            </a:r>
            <a:r>
              <a:rPr lang="cs-CZ" sz="1800" b="1" i="1" dirty="0"/>
              <a:t> uzavřel písemnou smlouvu v dalších bodech a vstoupili do přísežného spojenectví, odešel, rozdal svým vojákům štědré příděly obilí a přidal ke svým slonům ty, kteří patřili </a:t>
            </a:r>
            <a:r>
              <a:rPr lang="cs-CZ" sz="1800" b="1" i="1" dirty="0" err="1"/>
              <a:t>Euthydémovi</a:t>
            </a:r>
            <a:r>
              <a:rPr lang="cs-CZ" sz="1800" i="1" dirty="0"/>
              <a:t>. </a:t>
            </a:r>
            <a:r>
              <a:rPr lang="cs-CZ" sz="1800" b="1" i="1" dirty="0"/>
              <a:t>Přes Kavkaz sestoupil do Indie a obnovil své spojenectví s indickým králem </a:t>
            </a:r>
            <a:r>
              <a:rPr lang="cs-CZ" sz="1800" b="1" i="1" dirty="0" err="1"/>
              <a:t>Sofagasenem</a:t>
            </a:r>
            <a:r>
              <a:rPr lang="cs-CZ" sz="1800" b="1" i="1" dirty="0"/>
              <a:t>. Zde si opatřil další slony, takže jejich celkový počet nyní činil sto padesát</a:t>
            </a:r>
            <a:r>
              <a:rPr lang="cs-CZ" sz="1800" i="1" dirty="0"/>
              <a:t>“</a:t>
            </a:r>
          </a:p>
          <a:p>
            <a:pPr marL="0" indent="0">
              <a:buNone/>
            </a:pPr>
            <a:r>
              <a:rPr lang="cs-CZ" sz="1800" i="1" dirty="0"/>
              <a:t> </a:t>
            </a:r>
            <a:r>
              <a:rPr lang="cs-CZ" sz="1800" dirty="0" err="1"/>
              <a:t>Polybios</a:t>
            </a:r>
            <a:r>
              <a:rPr lang="cs-CZ" sz="1800" dirty="0"/>
              <a:t>. </a:t>
            </a:r>
            <a:r>
              <a:rPr lang="cs-CZ" sz="1800" i="1" dirty="0" err="1"/>
              <a:t>Historiai</a:t>
            </a:r>
            <a:r>
              <a:rPr lang="cs-CZ" sz="1800" i="1" dirty="0"/>
              <a:t> </a:t>
            </a:r>
            <a:r>
              <a:rPr lang="cs-CZ" sz="1800" dirty="0"/>
              <a:t>11,34.</a:t>
            </a:r>
          </a:p>
          <a:p>
            <a:pPr marL="0" indent="0">
              <a:buNone/>
            </a:pPr>
            <a:endParaRPr lang="cs-CZ" sz="2000" dirty="0"/>
          </a:p>
        </p:txBody>
      </p:sp>
      <p:pic>
        <p:nvPicPr>
          <p:cNvPr id="11" name="Obrázek 10" descr="Obsah obrázku umění, černobílá&#10;&#10;Popis byl vytvořen automaticky">
            <a:extLst>
              <a:ext uri="{FF2B5EF4-FFF2-40B4-BE49-F238E27FC236}">
                <a16:creationId xmlns:a16="http://schemas.microsoft.com/office/drawing/2014/main" id="{A98DCAFE-74DB-CF37-CD2F-1454EF50C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7410" y="130966"/>
            <a:ext cx="2866051" cy="3307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Obrázek 12" descr="Obsah obrázku socha, Bronzová socha, umění, osoba&#10;&#10;Popis byl vytvořen automaticky">
            <a:extLst>
              <a:ext uri="{FF2B5EF4-FFF2-40B4-BE49-F238E27FC236}">
                <a16:creationId xmlns:a16="http://schemas.microsoft.com/office/drawing/2014/main" id="{DBB6B100-18F1-EACA-082F-1A56E3691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410" y="3475117"/>
            <a:ext cx="2866051" cy="2866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ovéPole 13">
            <a:extLst>
              <a:ext uri="{FF2B5EF4-FFF2-40B4-BE49-F238E27FC236}">
                <a16:creationId xmlns:a16="http://schemas.microsoft.com/office/drawing/2014/main" id="{F11C4F53-D60F-8D20-C494-40E2D99ADF32}"/>
              </a:ext>
            </a:extLst>
          </p:cNvPr>
          <p:cNvSpPr txBox="1"/>
          <p:nvPr/>
        </p:nvSpPr>
        <p:spPr>
          <a:xfrm>
            <a:off x="8220973" y="6434269"/>
            <a:ext cx="3872791" cy="369332"/>
          </a:xfrm>
          <a:prstGeom prst="rect">
            <a:avLst/>
          </a:prstGeom>
          <a:noFill/>
        </p:spPr>
        <p:txBody>
          <a:bodyPr wrap="none" rtlCol="0">
            <a:spAutoFit/>
          </a:bodyPr>
          <a:lstStyle/>
          <a:p>
            <a:r>
              <a:rPr lang="cs-CZ" dirty="0" err="1"/>
              <a:t>Démétrios</a:t>
            </a:r>
            <a:r>
              <a:rPr lang="cs-CZ" dirty="0"/>
              <a:t> I. (vládnul 200 – 180 př. n. l.)</a:t>
            </a:r>
          </a:p>
        </p:txBody>
      </p:sp>
    </p:spTree>
    <p:extLst>
      <p:ext uri="{BB962C8B-B14F-4D97-AF65-F5344CB8AC3E}">
        <p14:creationId xmlns:p14="http://schemas.microsoft.com/office/powerpoint/2010/main" val="2541770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p:txBody>
          <a:bodyPr/>
          <a:lstStyle/>
          <a:p>
            <a:r>
              <a:rPr lang="cs-CZ" b="1" dirty="0"/>
              <a:t>Byl slon domestikován?</a:t>
            </a:r>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82859" y="2208180"/>
            <a:ext cx="11226282" cy="4351338"/>
          </a:xfrm>
        </p:spPr>
        <p:txBody>
          <a:bodyPr/>
          <a:lstStyle/>
          <a:p>
            <a:pPr marL="0" indent="0">
              <a:buNone/>
            </a:pPr>
            <a:r>
              <a:rPr lang="cs-CZ" sz="4400" i="1" dirty="0"/>
              <a:t>„Zvíře může být definováno jako domestikované, jestliže se množí v zajetí a má pro danou komunitu významný užitek.“</a:t>
            </a:r>
          </a:p>
          <a:p>
            <a:pPr marL="0" indent="0">
              <a:buNone/>
            </a:pPr>
            <a:r>
              <a:rPr lang="en-US" sz="1800" dirty="0"/>
              <a:t>DYSON, Robert, H. Archeology and the Domestication of Animals in the Old World. American</a:t>
            </a:r>
            <a:r>
              <a:rPr lang="cs-CZ" sz="1800" dirty="0"/>
              <a:t> </a:t>
            </a:r>
            <a:r>
              <a:rPr lang="en-US" sz="1800" dirty="0"/>
              <a:t>Anthropologist. 2009, Vol. 55. s. 661</a:t>
            </a:r>
            <a:endParaRPr lang="cs-CZ" sz="1800" dirty="0"/>
          </a:p>
        </p:txBody>
      </p:sp>
    </p:spTree>
    <p:extLst>
      <p:ext uri="{BB962C8B-B14F-4D97-AF65-F5344CB8AC3E}">
        <p14:creationId xmlns:p14="http://schemas.microsoft.com/office/powerpoint/2010/main" val="824440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250912" y="94647"/>
            <a:ext cx="12058981" cy="1325563"/>
          </a:xfrm>
        </p:spPr>
        <p:txBody>
          <a:bodyPr>
            <a:normAutofit fontScale="90000"/>
          </a:bodyPr>
          <a:lstStyle/>
          <a:p>
            <a:r>
              <a:rPr lang="cs-CZ" sz="4000" b="1" dirty="0" err="1"/>
              <a:t>Seleukovské</a:t>
            </a:r>
            <a:r>
              <a:rPr lang="cs-CZ" sz="4000" b="1" dirty="0"/>
              <a:t> chovatelství – zákaz</a:t>
            </a:r>
            <a:br>
              <a:rPr lang="cs-CZ" sz="4000" b="1" dirty="0"/>
            </a:br>
            <a:br>
              <a:rPr lang="cs-CZ" sz="2000" b="1" dirty="0"/>
            </a:br>
            <a:r>
              <a:rPr lang="cs-CZ" sz="2000" b="1" dirty="0"/>
              <a:t>Mírová smlouva s Římem po bitvě u </a:t>
            </a:r>
            <a:r>
              <a:rPr lang="cs-CZ" sz="2000" b="1" dirty="0" err="1"/>
              <a:t>Magnésia</a:t>
            </a:r>
            <a:r>
              <a:rPr lang="cs-CZ" sz="2000" b="1" dirty="0"/>
              <a:t> roku 190 př. n. l.</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50912" y="1287056"/>
            <a:ext cx="9246771" cy="5398415"/>
          </a:xfrm>
        </p:spPr>
        <p:txBody>
          <a:bodyPr>
            <a:noAutofit/>
          </a:bodyPr>
          <a:lstStyle/>
          <a:p>
            <a:pPr marL="0" indent="0">
              <a:buNone/>
            </a:pPr>
            <a:r>
              <a:rPr lang="cs-CZ" sz="1600" i="1" dirty="0"/>
              <a:t>„Se souhlasem deseti vyslanců byla s </a:t>
            </a:r>
            <a:r>
              <a:rPr lang="cs-CZ" sz="1600" i="1" dirty="0" err="1"/>
              <a:t>Antiochem</a:t>
            </a:r>
            <a:r>
              <a:rPr lang="cs-CZ" sz="1600" i="1" dirty="0"/>
              <a:t> uzavřena smlouva, která zněla nějak takto: „Mezi králem </a:t>
            </a:r>
            <a:r>
              <a:rPr lang="cs-CZ" sz="1600" i="1" dirty="0" err="1"/>
              <a:t>Antiochem</a:t>
            </a:r>
            <a:r>
              <a:rPr lang="cs-CZ" sz="1600" i="1" dirty="0"/>
              <a:t> a římským lidem bude přátelství za těchto podmínek. Nestrpí, aby žádná armáda, která by plánovala zakročit proti římskému lidu nebo jeho spojencům, procházela jeho vlastním královstvím nebo územím jakéhokoli státu pod jeho nadvládou. Nebude jí dodávat zásoby, ani poskytovat jinou pomoc. Římané a jejich spojenci se budou chovat stejně vůči </a:t>
            </a:r>
            <a:r>
              <a:rPr lang="cs-CZ" sz="1600" i="1" dirty="0" err="1"/>
              <a:t>Antiochovi</a:t>
            </a:r>
            <a:r>
              <a:rPr lang="cs-CZ" sz="1600" i="1" dirty="0"/>
              <a:t> a těm, kteří jsou pod jeho vládou. </a:t>
            </a:r>
            <a:r>
              <a:rPr lang="cs-CZ" sz="1600" i="1" dirty="0" err="1"/>
              <a:t>Antiochovi</a:t>
            </a:r>
            <a:r>
              <a:rPr lang="cs-CZ" sz="1600" i="1" dirty="0"/>
              <a:t> nebude dovoleno vést válku s obyvateli ostrovů nebo přejít do Evropy. Vyklidí města, země, vesnice a pevnosti na této straně hory </a:t>
            </a:r>
            <a:r>
              <a:rPr lang="cs-CZ" sz="1600" i="1" dirty="0" err="1"/>
              <a:t>Tauros</a:t>
            </a:r>
            <a:r>
              <a:rPr lang="cs-CZ" sz="1600" i="1" dirty="0"/>
              <a:t> až k řece </a:t>
            </a:r>
            <a:r>
              <a:rPr lang="cs-CZ" sz="1600" i="1" dirty="0" err="1"/>
              <a:t>Halys</a:t>
            </a:r>
            <a:r>
              <a:rPr lang="cs-CZ" sz="1600" i="1" dirty="0"/>
              <a:t>. Nesmí odnést žádné zbraně z žádného z vyklizených měst, zemí nebo pevností, a pokud již některé odcizil, nahradí je. (…) Všechny otroky, ať už uprchlé nebo zajaté ve válce, stejně jako všechny osoby narozené na svobodě, ať už zajatce nebo dezertéry, vydá zpět Římanům a jejich spojencům. </a:t>
            </a:r>
            <a:r>
              <a:rPr lang="cs-CZ" sz="1600" b="1" i="1" dirty="0"/>
              <a:t>Vzdá se všech svých slonů a nebude si obstarávat jiné.</a:t>
            </a:r>
            <a:r>
              <a:rPr lang="cs-CZ" sz="1600" i="1" dirty="0"/>
              <a:t> Odevzdá také své válečné lodě a jejich zásoby, nebude držet více než deset lehkých obchodních plavidel, z nichž žádné nemůže být poháněné více než třiceti vesly, nebude držet galéru ani o jedné řadě vesel pro účely útočné války. Žádná jeho loď nepřipluje na tuto stranu </a:t>
            </a:r>
            <a:r>
              <a:rPr lang="cs-CZ" sz="1600" i="1" dirty="0" err="1"/>
              <a:t>misů</a:t>
            </a:r>
            <a:r>
              <a:rPr lang="cs-CZ" sz="1600" i="1" dirty="0"/>
              <a:t> </a:t>
            </a:r>
            <a:r>
              <a:rPr lang="cs-CZ" sz="1600" i="1" dirty="0" err="1"/>
              <a:t>Kalykadnos</a:t>
            </a:r>
            <a:r>
              <a:rPr lang="cs-CZ" sz="1600" i="1" dirty="0"/>
              <a:t> a </a:t>
            </a:r>
            <a:r>
              <a:rPr lang="cs-CZ" sz="1600" i="1" dirty="0" err="1"/>
              <a:t>Sarpedón</a:t>
            </a:r>
            <a:r>
              <a:rPr lang="cs-CZ" sz="1600" i="1" dirty="0"/>
              <a:t>, ledaže by loď vezla peníze, tribut, velvyslance nebo rukojmí. Král </a:t>
            </a:r>
            <a:r>
              <a:rPr lang="cs-CZ" sz="1600" i="1" dirty="0" err="1"/>
              <a:t>Antiochos</a:t>
            </a:r>
            <a:r>
              <a:rPr lang="cs-CZ" sz="1600" i="1" dirty="0"/>
              <a:t> nebude najímat vojáky z národů, které jsou pod nadvládou římského lidu. (…) Do dvanácti let zaplatí rovnými ročními platbami dvanáct tisíc talentů stříbra pravého </a:t>
            </a:r>
            <a:r>
              <a:rPr lang="cs-CZ" sz="1600" i="1" dirty="0" err="1"/>
              <a:t>attického</a:t>
            </a:r>
            <a:r>
              <a:rPr lang="cs-CZ" sz="1600" i="1" dirty="0"/>
              <a:t> standardu, talent bude vážit nejméně osmdesát římských liber. Zaplatí králi </a:t>
            </a:r>
            <a:r>
              <a:rPr lang="cs-CZ" sz="1600" i="1" dirty="0" err="1"/>
              <a:t>Eumenovi</a:t>
            </a:r>
            <a:r>
              <a:rPr lang="cs-CZ" sz="1600" i="1" dirty="0"/>
              <a:t> do pěti let tři sta padesát talentů, dále také za dlužné obilí dle jeho vlastního odhadu dalších sto dvacet sedm talentů. Doručí Římanům dvacet rukojmích a vymění je každý třetí rok. Žádný z nich nesmí být mladší než osmnáct let nebo starší než čtyřicet pět let. Jestliže kterýkoli ze spojenců římského lidu povede válku proti </a:t>
            </a:r>
            <a:r>
              <a:rPr lang="cs-CZ" sz="1600" i="1" dirty="0" err="1"/>
              <a:t>Antiochovi</a:t>
            </a:r>
            <a:r>
              <a:rPr lang="cs-CZ" sz="1600" i="1" dirty="0"/>
              <a:t>, bude ho moci odrazit silou, za předpokladu, že si neponechá v držení žádné město. Jakékoli spory mezi ním a nimi, budou rozhodnuty arbitráží podle pravidel spravedlnosti, nebo, bude-li to volba obou stran, zbraní.“ K této smlouvě byla přidána klauzule o vydání Hannibala.“</a:t>
            </a:r>
          </a:p>
          <a:p>
            <a:pPr marL="0" indent="0" algn="l">
              <a:buNone/>
            </a:pPr>
            <a:r>
              <a:rPr lang="cs-CZ" sz="1600" i="1" dirty="0"/>
              <a:t> </a:t>
            </a:r>
            <a:r>
              <a:rPr lang="cs-CZ" sz="1600" dirty="0"/>
              <a:t>Titus Livius. </a:t>
            </a:r>
            <a:r>
              <a:rPr lang="cs-CZ" sz="1600" i="1" dirty="0"/>
              <a:t>Ad </a:t>
            </a:r>
            <a:r>
              <a:rPr lang="cs-CZ" sz="1600" i="1" dirty="0" err="1"/>
              <a:t>Urbe</a:t>
            </a:r>
            <a:r>
              <a:rPr lang="cs-CZ" sz="1600" i="1" dirty="0"/>
              <a:t> </a:t>
            </a:r>
            <a:r>
              <a:rPr lang="cs-CZ" sz="1600" i="1" dirty="0" err="1"/>
              <a:t>condita</a:t>
            </a:r>
            <a:r>
              <a:rPr lang="cs-CZ" sz="1600" i="1" dirty="0"/>
              <a:t> 37</a:t>
            </a:r>
            <a:r>
              <a:rPr lang="cs-CZ" sz="1600" dirty="0"/>
              <a:t>,38.</a:t>
            </a:r>
            <a:endParaRPr lang="cs-CZ" dirty="0"/>
          </a:p>
        </p:txBody>
      </p:sp>
      <p:pic>
        <p:nvPicPr>
          <p:cNvPr id="6" name="Obrázek 5" descr="Obsah obrázku socha, Busta, Artefakt, Lidská tvář&#10;&#10;Popis byl vytvořen automaticky">
            <a:extLst>
              <a:ext uri="{FF2B5EF4-FFF2-40B4-BE49-F238E27FC236}">
                <a16:creationId xmlns:a16="http://schemas.microsoft.com/office/drawing/2014/main" id="{18E97E10-9BAA-2EEB-27C9-E9CCAD6F6867}"/>
              </a:ext>
            </a:extLst>
          </p:cNvPr>
          <p:cNvPicPr>
            <a:picLocks noChangeAspect="1"/>
          </p:cNvPicPr>
          <p:nvPr/>
        </p:nvPicPr>
        <p:blipFill rotWithShape="1">
          <a:blip r:embed="rId3">
            <a:extLst>
              <a:ext uri="{28A0092B-C50C-407E-A947-70E740481C1C}">
                <a14:useLocalDpi xmlns:a14="http://schemas.microsoft.com/office/drawing/2010/main" val="0"/>
              </a:ext>
            </a:extLst>
          </a:blip>
          <a:srcRect l="6588" r="9592"/>
          <a:stretch/>
        </p:blipFill>
        <p:spPr>
          <a:xfrm>
            <a:off x="9748595" y="2256698"/>
            <a:ext cx="2192493" cy="3592284"/>
          </a:xfrm>
          <a:prstGeom prst="rect">
            <a:avLst/>
          </a:prstGeom>
        </p:spPr>
      </p:pic>
    </p:spTree>
    <p:extLst>
      <p:ext uri="{BB962C8B-B14F-4D97-AF65-F5344CB8AC3E}">
        <p14:creationId xmlns:p14="http://schemas.microsoft.com/office/powerpoint/2010/main" val="1682558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250912" y="94647"/>
            <a:ext cx="12058981" cy="1325563"/>
          </a:xfrm>
        </p:spPr>
        <p:txBody>
          <a:bodyPr>
            <a:normAutofit/>
          </a:bodyPr>
          <a:lstStyle/>
          <a:p>
            <a:r>
              <a:rPr lang="cs-CZ" sz="4000" b="1" dirty="0" err="1"/>
              <a:t>Seleukovské</a:t>
            </a:r>
            <a:r>
              <a:rPr lang="cs-CZ" sz="4000" b="1" dirty="0"/>
              <a:t> chovatelství – konec</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50912" y="1287056"/>
            <a:ext cx="6933659" cy="5398415"/>
          </a:xfrm>
        </p:spPr>
        <p:txBody>
          <a:bodyPr>
            <a:noAutofit/>
          </a:bodyPr>
          <a:lstStyle/>
          <a:p>
            <a:r>
              <a:rPr lang="cs-CZ" dirty="0"/>
              <a:t>Následovníci </a:t>
            </a:r>
            <a:r>
              <a:rPr lang="cs-CZ" dirty="0" err="1"/>
              <a:t>Antiocha</a:t>
            </a:r>
            <a:r>
              <a:rPr lang="cs-CZ" dirty="0"/>
              <a:t> III. Velikého porušovali římský zákaz a slony v armádě používali</a:t>
            </a:r>
          </a:p>
          <a:p>
            <a:r>
              <a:rPr lang="cs-CZ" dirty="0"/>
              <a:t>Obvykle se jednalo o několik málo jedinců</a:t>
            </a:r>
          </a:p>
          <a:p>
            <a:r>
              <a:rPr lang="cs-CZ" dirty="0"/>
              <a:t>Obchodní styky s východem byly zpřetrhané, tudíž se jednalo o drobné neefektivní slony severoafrické</a:t>
            </a:r>
          </a:p>
          <a:p>
            <a:r>
              <a:rPr lang="cs-CZ" dirty="0"/>
              <a:t>Poslední indicie evokující užití slonů ve vojsku </a:t>
            </a:r>
            <a:r>
              <a:rPr lang="cs-CZ" dirty="0" err="1"/>
              <a:t>Seleukovců</a:t>
            </a:r>
            <a:r>
              <a:rPr lang="cs-CZ" dirty="0"/>
              <a:t> je ikonografický nález na minci </a:t>
            </a:r>
            <a:r>
              <a:rPr lang="cs-CZ" dirty="0" err="1"/>
              <a:t>Antiocha</a:t>
            </a:r>
            <a:r>
              <a:rPr lang="cs-CZ" dirty="0"/>
              <a:t> VI. Dionýsa (vládnul 148 – 142 př. n. l.)</a:t>
            </a:r>
          </a:p>
          <a:p>
            <a:r>
              <a:rPr lang="cs-CZ" b="1" dirty="0"/>
              <a:t>Chovatelská tradice trvalo mezi léty 303 – cca 140 př. n. l.</a:t>
            </a:r>
          </a:p>
          <a:p>
            <a:endParaRPr lang="cs-CZ" dirty="0"/>
          </a:p>
          <a:p>
            <a:endParaRPr lang="cs-CZ" dirty="0"/>
          </a:p>
        </p:txBody>
      </p:sp>
      <p:pic>
        <p:nvPicPr>
          <p:cNvPr id="6" name="Obrázek 5" descr="Obsah obrázku bronz, kov&#10;&#10;Popis byl vytvořen automaticky">
            <a:extLst>
              <a:ext uri="{FF2B5EF4-FFF2-40B4-BE49-F238E27FC236}">
                <a16:creationId xmlns:a16="http://schemas.microsoft.com/office/drawing/2014/main" id="{FF32BE0B-3907-C215-3613-5E3170A83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6082" y="3707660"/>
            <a:ext cx="4767108" cy="2548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817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380986" y="282417"/>
            <a:ext cx="10515600" cy="1325563"/>
          </a:xfrm>
        </p:spPr>
        <p:txBody>
          <a:bodyPr>
            <a:normAutofit fontScale="90000"/>
          </a:bodyPr>
          <a:lstStyle/>
          <a:p>
            <a:pPr algn="ctr"/>
            <a:r>
              <a:rPr lang="cs-CZ" sz="4700" b="1" dirty="0"/>
              <a:t>Ptolemaiovské chovatelství – počátky</a:t>
            </a:r>
            <a:br>
              <a:rPr lang="cs-CZ" b="1" dirty="0"/>
            </a:br>
            <a:br>
              <a:rPr lang="cs-CZ" sz="2700" b="1" dirty="0"/>
            </a:br>
            <a:r>
              <a:rPr lang="cs-CZ" sz="2700" b="1" dirty="0" err="1"/>
              <a:t>Perdikkův</a:t>
            </a:r>
            <a:r>
              <a:rPr lang="cs-CZ" sz="2700" b="1" dirty="0"/>
              <a:t> pokus o přebrodění Nilu s armádou a slony roku 321 př. n. l.</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0" y="1607980"/>
            <a:ext cx="8601717" cy="4801426"/>
          </a:xfrm>
        </p:spPr>
        <p:txBody>
          <a:bodyPr>
            <a:noAutofit/>
          </a:bodyPr>
          <a:lstStyle/>
          <a:p>
            <a:pPr marL="0" indent="0">
              <a:buNone/>
            </a:pPr>
            <a:r>
              <a:rPr lang="cs-CZ" sz="2600" i="1" dirty="0"/>
              <a:t>„</a:t>
            </a:r>
            <a:r>
              <a:rPr lang="cs-CZ" sz="2600" b="1" i="1" dirty="0"/>
              <a:t>Po těchto událostech byli Makedonci na </a:t>
            </a:r>
            <a:r>
              <a:rPr lang="cs-CZ" sz="2600" b="1" i="1" dirty="0" err="1"/>
              <a:t>Perdikku</a:t>
            </a:r>
            <a:r>
              <a:rPr lang="cs-CZ" sz="2600" b="1" i="1" dirty="0"/>
              <a:t> v mnohém rozhořčeni, a tak se s přízní obrátili k Ptolemaiovi. </a:t>
            </a:r>
            <a:r>
              <a:rPr lang="cs-CZ" sz="2600" i="1" dirty="0"/>
              <a:t>Když přišla noc, tábor byl naplněn nářky a smutkem, protože tolik mužů bylo nesmyslně ztraceno bez úderu nepřítele, a z nich ne méně než tisíc se stalo potravou dravců. Mnoho velitelů se spojilo a obvinilo z toho </a:t>
            </a:r>
            <a:r>
              <a:rPr lang="cs-CZ" sz="2600" i="1" dirty="0" err="1"/>
              <a:t>Perdikku</a:t>
            </a:r>
            <a:r>
              <a:rPr lang="cs-CZ" sz="2600" i="1" dirty="0"/>
              <a:t> a celá falanga se mu nyní odcizila, přičemž dala najevo své nepřátelství výhružnými výkřiky. Vzbouřilo se proti němu prve asi sto velitelů, z nichž nejproslulejší byl </a:t>
            </a:r>
            <a:r>
              <a:rPr lang="cs-CZ" sz="2600" i="1" dirty="0" err="1"/>
              <a:t>Pithón</a:t>
            </a:r>
            <a:r>
              <a:rPr lang="cs-CZ" sz="2600" i="1" dirty="0"/>
              <a:t>, který potlačil vzpurné Řeky a kterému nebyl co do odvahy a pověsti roven žádný z Alexandrových společníků. Poté se také spikli někteří z jezdců, šli do </a:t>
            </a:r>
            <a:r>
              <a:rPr lang="cs-CZ" sz="2600" i="1" dirty="0" err="1"/>
              <a:t>Perdikkova</a:t>
            </a:r>
            <a:r>
              <a:rPr lang="cs-CZ" sz="2600" i="1" dirty="0"/>
              <a:t> stanu, kde na něj vpadli a ubodali ho k smrti.“</a:t>
            </a:r>
          </a:p>
          <a:p>
            <a:pPr marL="0" indent="0">
              <a:buNone/>
            </a:pPr>
            <a:r>
              <a:rPr lang="cs-CZ" sz="2600" dirty="0" err="1"/>
              <a:t>Diodóros</a:t>
            </a:r>
            <a:r>
              <a:rPr lang="cs-CZ" sz="2600" dirty="0"/>
              <a:t> Sicilský. </a:t>
            </a:r>
            <a:r>
              <a:rPr lang="cs-CZ" sz="2600" i="1" dirty="0" err="1"/>
              <a:t>Bibliothéké</a:t>
            </a:r>
            <a:r>
              <a:rPr lang="cs-CZ" sz="2600" i="1" dirty="0"/>
              <a:t> </a:t>
            </a:r>
            <a:r>
              <a:rPr lang="cs-CZ" sz="2600" i="1" dirty="0" err="1"/>
              <a:t>Historiké</a:t>
            </a:r>
            <a:r>
              <a:rPr lang="cs-CZ" sz="2600" dirty="0"/>
              <a:t> 18,36.</a:t>
            </a:r>
          </a:p>
          <a:p>
            <a:pPr marL="0" indent="0" algn="l">
              <a:buNone/>
            </a:pPr>
            <a:endParaRPr lang="cs-CZ" sz="2800" dirty="0"/>
          </a:p>
        </p:txBody>
      </p:sp>
      <p:pic>
        <p:nvPicPr>
          <p:cNvPr id="7" name="Obrázek 6">
            <a:extLst>
              <a:ext uri="{FF2B5EF4-FFF2-40B4-BE49-F238E27FC236}">
                <a16:creationId xmlns:a16="http://schemas.microsoft.com/office/drawing/2014/main" id="{F9AB502E-EFE6-96E3-0A90-1CFC53ACA4BA}"/>
              </a:ext>
            </a:extLst>
          </p:cNvPr>
          <p:cNvPicPr>
            <a:picLocks noChangeAspect="1"/>
          </p:cNvPicPr>
          <p:nvPr/>
        </p:nvPicPr>
        <p:blipFill rotWithShape="1">
          <a:blip r:embed="rId3">
            <a:extLst>
              <a:ext uri="{28A0092B-C50C-407E-A947-70E740481C1C}">
                <a14:useLocalDpi xmlns:a14="http://schemas.microsoft.com/office/drawing/2010/main" val="0"/>
              </a:ext>
            </a:extLst>
          </a:blip>
          <a:srcRect l="6991" r="11508"/>
          <a:stretch/>
        </p:blipFill>
        <p:spPr>
          <a:xfrm>
            <a:off x="8728449" y="1607980"/>
            <a:ext cx="3299911" cy="4221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3919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380986" y="282417"/>
            <a:ext cx="10515600" cy="1325563"/>
          </a:xfrm>
        </p:spPr>
        <p:txBody>
          <a:bodyPr>
            <a:normAutofit fontScale="90000"/>
          </a:bodyPr>
          <a:lstStyle/>
          <a:p>
            <a:pPr algn="ctr"/>
            <a:r>
              <a:rPr lang="cs-CZ" sz="4700" b="1" dirty="0"/>
              <a:t>Ptolemaiovské chovatelství – počátky</a:t>
            </a:r>
            <a:br>
              <a:rPr lang="cs-CZ" b="1" dirty="0"/>
            </a:br>
            <a:r>
              <a:rPr lang="cs-CZ" sz="2800" b="1" dirty="0"/>
              <a:t>Střet Ptolemaia </a:t>
            </a:r>
            <a:r>
              <a:rPr lang="cs-CZ" sz="2800" b="1" dirty="0" err="1"/>
              <a:t>Sótéra</a:t>
            </a:r>
            <a:r>
              <a:rPr lang="cs-CZ" sz="2800" b="1" dirty="0"/>
              <a:t> a </a:t>
            </a:r>
            <a:r>
              <a:rPr lang="cs-CZ" sz="2800" b="1" dirty="0" err="1"/>
              <a:t>Seleuka</a:t>
            </a:r>
            <a:r>
              <a:rPr lang="cs-CZ" sz="2800" b="1" dirty="0"/>
              <a:t> </a:t>
            </a:r>
            <a:r>
              <a:rPr lang="cs-CZ" sz="2800" b="1" dirty="0" err="1"/>
              <a:t>Níkátora</a:t>
            </a:r>
            <a:r>
              <a:rPr lang="cs-CZ" sz="2800" b="1" dirty="0"/>
              <a:t> s </a:t>
            </a:r>
            <a:r>
              <a:rPr lang="cs-CZ" sz="2800" b="1" dirty="0" err="1"/>
              <a:t>Démétriem</a:t>
            </a:r>
            <a:r>
              <a:rPr lang="cs-CZ" sz="2800" b="1" dirty="0"/>
              <a:t> </a:t>
            </a:r>
            <a:r>
              <a:rPr lang="cs-CZ" sz="2800" b="1" dirty="0" err="1"/>
              <a:t>Poliorkétem</a:t>
            </a:r>
            <a:r>
              <a:rPr lang="cs-CZ" sz="2800" b="1" dirty="0"/>
              <a:t> během válek diadochů v bitvě u Gazy roku 313 př. n. l.</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1" y="1607980"/>
            <a:ext cx="7481498" cy="4801426"/>
          </a:xfrm>
        </p:spPr>
        <p:txBody>
          <a:bodyPr>
            <a:noAutofit/>
          </a:bodyPr>
          <a:lstStyle/>
          <a:p>
            <a:pPr marL="0" indent="0">
              <a:buNone/>
            </a:pPr>
            <a:r>
              <a:rPr lang="cs-CZ" sz="2600" i="1" dirty="0"/>
              <a:t>„</a:t>
            </a:r>
            <a:r>
              <a:rPr lang="cs-CZ" sz="2400" i="1" dirty="0"/>
              <a:t>Když se však sloni dostali k bariéře hrotů, zástup oštěpařů a lučištníků, kteří neustále vysílali své střely, začal těžce zraňovat samotné slony i ty, kteří na nich seděli. Zatímco </a:t>
            </a:r>
            <a:r>
              <a:rPr lang="cs-CZ" sz="2400" i="1" dirty="0" err="1"/>
              <a:t>mahúti</a:t>
            </a:r>
            <a:r>
              <a:rPr lang="cs-CZ" sz="2400" i="1" dirty="0"/>
              <a:t> poháněli bestie kupředu svými háky, někteří sloni se napíchli na důmyslně vymyšlené hroty a trýzněni svými ranami a soustředěným úsilím útočníků začali způsobovat chaos.  Na hladké a poddajné půdě tato zvířata vládnou hrubou silou, která je neodolatelná, ale v terénu, který je drsný a obtížný, je jejich síla pro jemnost jejich nohou zcela zbytečná. Proto také při této příležitosti, jak Ptolemaios chytře předvídal, bude důsledkem nastavení hrotů, že síla slona zůstane nevyužitou. </a:t>
            </a:r>
            <a:r>
              <a:rPr lang="cs-CZ" sz="2400" b="1" i="1" dirty="0"/>
              <a:t>Konečným důsledkem bylo, že poté, co byla většina </a:t>
            </a:r>
            <a:r>
              <a:rPr lang="cs-CZ" sz="2400" b="1" i="1" dirty="0" err="1"/>
              <a:t>mahútů</a:t>
            </a:r>
            <a:r>
              <a:rPr lang="cs-CZ" sz="2400" b="1" i="1" dirty="0"/>
              <a:t> zastřelena, všichni sloni byli zajati.</a:t>
            </a:r>
            <a:r>
              <a:rPr lang="cs-CZ" sz="2400" i="1" dirty="0"/>
              <a:t>“</a:t>
            </a:r>
            <a:endParaRPr lang="cs-CZ" sz="2600" i="1" dirty="0"/>
          </a:p>
          <a:p>
            <a:pPr marL="0" indent="0">
              <a:buNone/>
            </a:pPr>
            <a:r>
              <a:rPr lang="cs-CZ" sz="2400" dirty="0" err="1"/>
              <a:t>Diodóros</a:t>
            </a:r>
            <a:r>
              <a:rPr lang="cs-CZ" sz="2400" dirty="0"/>
              <a:t> Sicilský. </a:t>
            </a:r>
            <a:r>
              <a:rPr lang="cs-CZ" sz="2400" i="1" dirty="0" err="1"/>
              <a:t>Bibliothéké</a:t>
            </a:r>
            <a:r>
              <a:rPr lang="cs-CZ" sz="2400" i="1" dirty="0"/>
              <a:t> </a:t>
            </a:r>
            <a:r>
              <a:rPr lang="cs-CZ" sz="2400" i="1" dirty="0" err="1"/>
              <a:t>Historiké</a:t>
            </a:r>
            <a:r>
              <a:rPr lang="cs-CZ" sz="2400" dirty="0"/>
              <a:t> 19,83 – 84.</a:t>
            </a:r>
          </a:p>
          <a:p>
            <a:pPr marL="0" indent="0" algn="l">
              <a:buNone/>
            </a:pPr>
            <a:endParaRPr lang="cs-CZ" sz="2800" dirty="0"/>
          </a:p>
        </p:txBody>
      </p:sp>
      <p:pic>
        <p:nvPicPr>
          <p:cNvPr id="7" name="Obrázek 6">
            <a:extLst>
              <a:ext uri="{FF2B5EF4-FFF2-40B4-BE49-F238E27FC236}">
                <a16:creationId xmlns:a16="http://schemas.microsoft.com/office/drawing/2014/main" id="{F9AB502E-EFE6-96E3-0A90-1CFC53ACA4BA}"/>
              </a:ext>
            </a:extLst>
          </p:cNvPr>
          <p:cNvPicPr>
            <a:picLocks noChangeAspect="1"/>
          </p:cNvPicPr>
          <p:nvPr/>
        </p:nvPicPr>
        <p:blipFill rotWithShape="1">
          <a:blip r:embed="rId3">
            <a:extLst>
              <a:ext uri="{28A0092B-C50C-407E-A947-70E740481C1C}">
                <a14:useLocalDpi xmlns:a14="http://schemas.microsoft.com/office/drawing/2010/main" val="0"/>
              </a:ext>
            </a:extLst>
          </a:blip>
          <a:srcRect l="6991" r="11508"/>
          <a:stretch/>
        </p:blipFill>
        <p:spPr>
          <a:xfrm>
            <a:off x="8609393" y="1142920"/>
            <a:ext cx="2080749" cy="2662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Obrázek 5" descr="Obsah obrázku socha, Lidská tvář, Busta, Artefakt&#10;&#10;Popis byl vytvořen automaticky">
            <a:extLst>
              <a:ext uri="{FF2B5EF4-FFF2-40B4-BE49-F238E27FC236}">
                <a16:creationId xmlns:a16="http://schemas.microsoft.com/office/drawing/2014/main" id="{37E1862F-B9C7-4FD0-6FA4-7887436A99A5}"/>
              </a:ext>
            </a:extLst>
          </p:cNvPr>
          <p:cNvPicPr>
            <a:picLocks noChangeAspect="1"/>
          </p:cNvPicPr>
          <p:nvPr/>
        </p:nvPicPr>
        <p:blipFill rotWithShape="1">
          <a:blip r:embed="rId4">
            <a:extLst>
              <a:ext uri="{28A0092B-C50C-407E-A947-70E740481C1C}">
                <a14:useLocalDpi xmlns:a14="http://schemas.microsoft.com/office/drawing/2010/main" val="0"/>
              </a:ext>
            </a:extLst>
          </a:blip>
          <a:srcRect t="2887" b="3884"/>
          <a:stretch/>
        </p:blipFill>
        <p:spPr>
          <a:xfrm>
            <a:off x="8609393" y="3905680"/>
            <a:ext cx="2080749" cy="2851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9562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63640" y="141209"/>
            <a:ext cx="12028360" cy="1325563"/>
          </a:xfrm>
        </p:spPr>
        <p:txBody>
          <a:bodyPr>
            <a:normAutofit fontScale="90000"/>
          </a:bodyPr>
          <a:lstStyle/>
          <a:p>
            <a:pPr algn="ctr"/>
            <a:r>
              <a:rPr lang="cs-CZ" sz="4700" b="1" dirty="0"/>
              <a:t>Ptolemaiovské chovatelství – zrod afrického programu</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00677" y="1095258"/>
            <a:ext cx="7138453" cy="4801426"/>
          </a:xfrm>
        </p:spPr>
        <p:txBody>
          <a:bodyPr>
            <a:noAutofit/>
          </a:bodyPr>
          <a:lstStyle/>
          <a:p>
            <a:pPr marL="0" indent="0">
              <a:buNone/>
            </a:pPr>
            <a:r>
              <a:rPr lang="cs-CZ" sz="2700" i="1" dirty="0"/>
              <a:t>„V této zemi (Indii) jsou pohledy na nebesa a východ hvězd odlišné a jsou zde dvě léta a dvě sklizně ročně, oddělené zimou doprovázenou </a:t>
            </a:r>
            <a:r>
              <a:rPr lang="cs-CZ" sz="2700" i="1" dirty="0" err="1"/>
              <a:t>étezskými</a:t>
            </a:r>
            <a:r>
              <a:rPr lang="cs-CZ" sz="2700" i="1" dirty="0"/>
              <a:t> větry. (…) Jejích ras a měst je nespočet, pokud by je někdo chtěl vyjmenovat všechny. Poznaly to nejen ozbrojené síly Alexandra Velikého, ale i </a:t>
            </a:r>
            <a:r>
              <a:rPr lang="cs-CZ" sz="2700" i="1" dirty="0" err="1"/>
              <a:t>Seleukos</a:t>
            </a:r>
            <a:r>
              <a:rPr lang="cs-CZ" sz="2700" i="1" dirty="0"/>
              <a:t> a </a:t>
            </a:r>
            <a:r>
              <a:rPr lang="cs-CZ" sz="2700" i="1" dirty="0" err="1"/>
              <a:t>Antiochos</a:t>
            </a:r>
            <a:r>
              <a:rPr lang="cs-CZ" sz="2700" i="1" dirty="0"/>
              <a:t>, králové, kteří ho následovali a jejich admirál flotily </a:t>
            </a:r>
            <a:r>
              <a:rPr lang="cs-CZ" sz="2700" i="1" dirty="0" err="1"/>
              <a:t>Patroklés</a:t>
            </a:r>
            <a:r>
              <a:rPr lang="cs-CZ" sz="2700" i="1" dirty="0"/>
              <a:t>, který ji obepluli až k </a:t>
            </a:r>
            <a:r>
              <a:rPr lang="cs-CZ" sz="2700" i="1" dirty="0" err="1"/>
              <a:t>Hyrkánskému</a:t>
            </a:r>
            <a:r>
              <a:rPr lang="cs-CZ" sz="2700" i="1" dirty="0"/>
              <a:t> a Kaspickému moři, ale také další. </a:t>
            </a:r>
            <a:r>
              <a:rPr lang="cs-CZ" sz="2700" b="1" i="1" dirty="0"/>
              <a:t>Řečtí autoři, kteří pobývali jako hosté u indických králů, například </a:t>
            </a:r>
            <a:r>
              <a:rPr lang="cs-CZ" sz="2700" b="1" i="1" dirty="0" err="1"/>
              <a:t>Megasthenés</a:t>
            </a:r>
            <a:r>
              <a:rPr lang="cs-CZ" sz="2700" b="1" i="1" dirty="0"/>
              <a:t> a </a:t>
            </a:r>
            <a:r>
              <a:rPr lang="cs-CZ" sz="2700" b="1" i="1" dirty="0" err="1"/>
              <a:t>Dionýsios</a:t>
            </a:r>
            <a:r>
              <a:rPr lang="cs-CZ" sz="2700" b="1" i="1" dirty="0"/>
              <a:t> vyslaný </a:t>
            </a:r>
            <a:r>
              <a:rPr lang="cs-CZ" sz="2700" b="1" i="1" dirty="0" err="1"/>
              <a:t>Filadelfem</a:t>
            </a:r>
            <a:r>
              <a:rPr lang="cs-CZ" sz="2700" b="1" i="1" dirty="0"/>
              <a:t> za účelem, aby referoval o síle těchto národů.</a:t>
            </a:r>
            <a:r>
              <a:rPr lang="cs-CZ" sz="2700" i="1" dirty="0"/>
              <a:t>“</a:t>
            </a:r>
          </a:p>
          <a:p>
            <a:pPr marL="0" indent="0">
              <a:buNone/>
            </a:pPr>
            <a:r>
              <a:rPr lang="cs-CZ" sz="2700" dirty="0"/>
              <a:t>Plinius Starší. </a:t>
            </a:r>
            <a:r>
              <a:rPr lang="cs-CZ" sz="2700" i="1" dirty="0" err="1"/>
              <a:t>Historia</a:t>
            </a:r>
            <a:r>
              <a:rPr lang="cs-CZ" sz="2700" i="1" dirty="0"/>
              <a:t> </a:t>
            </a:r>
            <a:r>
              <a:rPr lang="cs-CZ" sz="2700" i="1" dirty="0" err="1"/>
              <a:t>Animalium</a:t>
            </a:r>
            <a:r>
              <a:rPr lang="cs-CZ" sz="2700" i="1" dirty="0"/>
              <a:t> </a:t>
            </a:r>
            <a:r>
              <a:rPr lang="cs-CZ" sz="2700" dirty="0"/>
              <a:t>6,21.</a:t>
            </a:r>
          </a:p>
          <a:p>
            <a:pPr marL="0" indent="0">
              <a:buNone/>
            </a:pPr>
            <a:endParaRPr lang="cs-CZ" sz="2400" dirty="0"/>
          </a:p>
          <a:p>
            <a:pPr marL="0" indent="0" algn="l">
              <a:buNone/>
            </a:pPr>
            <a:endParaRPr lang="cs-CZ" sz="2800" dirty="0"/>
          </a:p>
        </p:txBody>
      </p:sp>
      <p:pic>
        <p:nvPicPr>
          <p:cNvPr id="6" name="Obrázek 5" descr="Obsah obrázku mapa, text, atlas&#10;&#10;Popis byl vytvořen automaticky">
            <a:extLst>
              <a:ext uri="{FF2B5EF4-FFF2-40B4-BE49-F238E27FC236}">
                <a16:creationId xmlns:a16="http://schemas.microsoft.com/office/drawing/2014/main" id="{45A69189-AF46-2924-7C0E-8D6945E2BD67}"/>
              </a:ext>
            </a:extLst>
          </p:cNvPr>
          <p:cNvPicPr>
            <a:picLocks noChangeAspect="1"/>
          </p:cNvPicPr>
          <p:nvPr/>
        </p:nvPicPr>
        <p:blipFill rotWithShape="1">
          <a:blip r:embed="rId3">
            <a:extLst>
              <a:ext uri="{28A0092B-C50C-407E-A947-70E740481C1C}">
                <a14:useLocalDpi xmlns:a14="http://schemas.microsoft.com/office/drawing/2010/main" val="0"/>
              </a:ext>
            </a:extLst>
          </a:blip>
          <a:srcRect l="13800" r="2582"/>
          <a:stretch/>
        </p:blipFill>
        <p:spPr>
          <a:xfrm>
            <a:off x="7339130" y="2152058"/>
            <a:ext cx="4736071" cy="3610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8197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63640" y="26840"/>
            <a:ext cx="12028360" cy="1325563"/>
          </a:xfrm>
        </p:spPr>
        <p:txBody>
          <a:bodyPr>
            <a:normAutofit fontScale="90000"/>
          </a:bodyPr>
          <a:lstStyle/>
          <a:p>
            <a:pPr algn="ctr"/>
            <a:r>
              <a:rPr lang="cs-CZ" sz="4700" b="1" dirty="0"/>
              <a:t>Ptolemaiovské chovatelství – zrod afrického programu</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0" y="1136640"/>
            <a:ext cx="8601717" cy="4801426"/>
          </a:xfrm>
        </p:spPr>
        <p:txBody>
          <a:bodyPr>
            <a:noAutofit/>
          </a:bodyPr>
          <a:lstStyle/>
          <a:p>
            <a:pPr marL="0" indent="0">
              <a:buNone/>
            </a:pPr>
            <a:r>
              <a:rPr lang="cs-CZ" sz="2600" i="1" dirty="0"/>
              <a:t>„Když se člověk plaví z Města hrdinů podél země Troglodytů, přichází do města </a:t>
            </a:r>
            <a:r>
              <a:rPr lang="cs-CZ" sz="2600" i="1" dirty="0" err="1"/>
              <a:t>Filotéra</a:t>
            </a:r>
            <a:r>
              <a:rPr lang="cs-CZ" sz="2600" i="1" dirty="0"/>
              <a:t>, které bylo pojmenováno po sestře Ptolemaia II. Založil jej </a:t>
            </a:r>
            <a:r>
              <a:rPr lang="cs-CZ" sz="2600" i="1" dirty="0" err="1"/>
              <a:t>Satyros</a:t>
            </a:r>
            <a:r>
              <a:rPr lang="cs-CZ" sz="2600" i="1" dirty="0"/>
              <a:t>, který byl vyslán za účelem průzkumu troglodytské země a lovu slonů.“</a:t>
            </a:r>
          </a:p>
          <a:p>
            <a:pPr marL="0" indent="0" algn="l">
              <a:buNone/>
            </a:pPr>
            <a:r>
              <a:rPr lang="cs-CZ" sz="2600" dirty="0" err="1"/>
              <a:t>Strabón</a:t>
            </a:r>
            <a:r>
              <a:rPr lang="cs-CZ" sz="2600" dirty="0"/>
              <a:t>. </a:t>
            </a:r>
            <a:r>
              <a:rPr lang="cs-CZ" sz="2600" i="1" dirty="0" err="1"/>
              <a:t>Geografika</a:t>
            </a:r>
            <a:r>
              <a:rPr lang="cs-CZ" sz="2600" i="1" dirty="0"/>
              <a:t> </a:t>
            </a:r>
            <a:r>
              <a:rPr lang="cs-CZ" sz="2600" dirty="0"/>
              <a:t>16,4,2.</a:t>
            </a:r>
          </a:p>
          <a:p>
            <a:pPr marL="0" indent="0" algn="l">
              <a:buNone/>
            </a:pPr>
            <a:endParaRPr lang="cs-CZ" sz="2600" dirty="0"/>
          </a:p>
          <a:p>
            <a:pPr marL="0" indent="0" algn="l">
              <a:buNone/>
            </a:pPr>
            <a:r>
              <a:rPr lang="cs-CZ" sz="2600" i="1" dirty="0"/>
              <a:t>„Také Ptolemaios III., který vášnivě miloval lov slonů, kteří se v této oblasti vyskytují, poslal jednoho ze svých přátel jménem </a:t>
            </a:r>
            <a:r>
              <a:rPr lang="cs-CZ" sz="2600" i="1" dirty="0" err="1"/>
              <a:t>Simmiás</a:t>
            </a:r>
            <a:r>
              <a:rPr lang="cs-CZ" sz="2600" i="1" dirty="0"/>
              <a:t>, aby prozkoumal tuto zemi a ten, když vyrazil s dostatkem zásob, provedl, jak tvrdí historik </a:t>
            </a:r>
            <a:r>
              <a:rPr lang="cs-CZ" sz="2600" i="1" dirty="0" err="1"/>
              <a:t>Agatharchidés</a:t>
            </a:r>
            <a:r>
              <a:rPr lang="cs-CZ" sz="2600" i="1" dirty="0"/>
              <a:t> z </a:t>
            </a:r>
            <a:r>
              <a:rPr lang="cs-CZ" sz="2600" i="1" dirty="0" err="1"/>
              <a:t>Knidu</a:t>
            </a:r>
            <a:r>
              <a:rPr lang="cs-CZ" sz="2600" i="1" dirty="0"/>
              <a:t>, důkladný průzkum národů ležících podél pobřeží.“</a:t>
            </a:r>
          </a:p>
          <a:p>
            <a:pPr marL="0" indent="0" algn="l">
              <a:buNone/>
            </a:pPr>
            <a:r>
              <a:rPr lang="cs-CZ" sz="2600" dirty="0" err="1"/>
              <a:t>Diodóros</a:t>
            </a:r>
            <a:r>
              <a:rPr lang="cs-CZ" sz="2600" dirty="0"/>
              <a:t> Sicilský. </a:t>
            </a:r>
            <a:r>
              <a:rPr lang="cs-CZ" sz="2600" i="1" dirty="0" err="1"/>
              <a:t>Bibliothéké</a:t>
            </a:r>
            <a:r>
              <a:rPr lang="cs-CZ" sz="2600" i="1" dirty="0"/>
              <a:t> </a:t>
            </a:r>
            <a:r>
              <a:rPr lang="cs-CZ" sz="2600" i="1" dirty="0" err="1"/>
              <a:t>Historiké</a:t>
            </a:r>
            <a:r>
              <a:rPr lang="cs-CZ" sz="2600" dirty="0"/>
              <a:t> 3,18.</a:t>
            </a:r>
          </a:p>
          <a:p>
            <a:pPr marL="0" indent="0" algn="l">
              <a:buNone/>
            </a:pPr>
            <a:endParaRPr lang="cs-CZ" sz="2400" dirty="0"/>
          </a:p>
          <a:p>
            <a:pPr marL="0" indent="0" algn="l">
              <a:buNone/>
            </a:pPr>
            <a:endParaRPr lang="cs-CZ" sz="2800" dirty="0"/>
          </a:p>
        </p:txBody>
      </p:sp>
      <p:pic>
        <p:nvPicPr>
          <p:cNvPr id="6" name="Obrázek 5" descr="Obsah obrázku socha, Busta, Artefakt, umění&#10;&#10;Popis byl vytvořen automaticky">
            <a:extLst>
              <a:ext uri="{FF2B5EF4-FFF2-40B4-BE49-F238E27FC236}">
                <a16:creationId xmlns:a16="http://schemas.microsoft.com/office/drawing/2014/main" id="{30D49527-6F4E-B716-A536-D2AF6DEC2DEE}"/>
              </a:ext>
            </a:extLst>
          </p:cNvPr>
          <p:cNvPicPr>
            <a:picLocks noChangeAspect="1"/>
          </p:cNvPicPr>
          <p:nvPr/>
        </p:nvPicPr>
        <p:blipFill rotWithShape="1">
          <a:blip r:embed="rId3">
            <a:extLst>
              <a:ext uri="{28A0092B-C50C-407E-A947-70E740481C1C}">
                <a14:useLocalDpi xmlns:a14="http://schemas.microsoft.com/office/drawing/2010/main" val="0"/>
              </a:ext>
            </a:extLst>
          </a:blip>
          <a:srcRect b="15181"/>
          <a:stretch/>
        </p:blipFill>
        <p:spPr>
          <a:xfrm>
            <a:off x="8928997" y="3809694"/>
            <a:ext cx="2277700" cy="2819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Obrázek 8" descr="Obsah obrázku socha, Bronzová socha, Busta, budova&#10;&#10;Popis byl vytvořen automaticky">
            <a:extLst>
              <a:ext uri="{FF2B5EF4-FFF2-40B4-BE49-F238E27FC236}">
                <a16:creationId xmlns:a16="http://schemas.microsoft.com/office/drawing/2014/main" id="{877E0482-5CF0-A5C1-1269-F4E703843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997" y="883401"/>
            <a:ext cx="2277700" cy="2829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8654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81820" y="223074"/>
            <a:ext cx="12028360" cy="1325563"/>
          </a:xfrm>
        </p:spPr>
        <p:txBody>
          <a:bodyPr>
            <a:normAutofit fontScale="90000"/>
          </a:bodyPr>
          <a:lstStyle/>
          <a:p>
            <a:pPr algn="ctr"/>
            <a:r>
              <a:rPr lang="cs-CZ" sz="4900" b="1" dirty="0"/>
              <a:t>Ptolemaiovské chovatelství – přeprava slonů</a:t>
            </a:r>
            <a:br>
              <a:rPr lang="cs-CZ" sz="4700" b="1" dirty="0"/>
            </a:br>
            <a:br>
              <a:rPr lang="cs-CZ" sz="2700" b="1" dirty="0"/>
            </a:br>
            <a:r>
              <a:rPr lang="cs-CZ" sz="2700" b="1" dirty="0"/>
              <a:t>Doprava po Rudém moři  </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316647" y="1548637"/>
            <a:ext cx="11558706" cy="5450572"/>
          </a:xfrm>
        </p:spPr>
        <p:txBody>
          <a:bodyPr>
            <a:noAutofit/>
          </a:bodyPr>
          <a:lstStyle/>
          <a:p>
            <a:pPr marL="0" indent="0">
              <a:buNone/>
            </a:pPr>
            <a:r>
              <a:rPr lang="cs-CZ" i="1" dirty="0"/>
              <a:t>„Zdá se, že povaha země a moře se změnily z důvodu zvláštní charakteristiky tohoto regionu, neboť pevnina je při pohledu z moře nízká a nevyvyšuje se nad ní žádný vrchol. Moře, které se táhne k mělčinám, má hloubku ne větší než tři sáhy, přičemž má barvu zcela zelenou. Říkají, že důvodem není, že by voda měla přirozeně tuto barvu, nýbrž že je to kvůli masám mořských řas, které prosvítají zpod hladiny. </a:t>
            </a:r>
            <a:r>
              <a:rPr lang="cs-CZ" b="1" i="1" dirty="0"/>
              <a:t>Pro lodě, které jsou vybaveny vesly, je to místo dost vhodné, protože zde nejsou žádné vlny rolující se z velkých vzdáleností. Naopak lodě, které převážejí slony, jsouc hluboko ponořené kvůli jejich váze a těžké kvůli veškerému svému vybavení, přinášejí jejich posádkám velká a strašná nebezpečí. Protože plují pod plnými plachtami a často jsou hnány v noci silou větru, někdy narazí na kameny a ztroskotají nebo najedou na mělčinu na sotva ponořené útesy.</a:t>
            </a:r>
            <a:r>
              <a:rPr lang="cs-CZ" i="1" dirty="0"/>
              <a:t>“</a:t>
            </a:r>
          </a:p>
          <a:p>
            <a:pPr marL="0" indent="0" algn="l">
              <a:buNone/>
            </a:pPr>
            <a:r>
              <a:rPr lang="cs-CZ" dirty="0" err="1"/>
              <a:t>Diodóros</a:t>
            </a:r>
            <a:r>
              <a:rPr lang="cs-CZ" dirty="0"/>
              <a:t> Sicilský. </a:t>
            </a:r>
            <a:r>
              <a:rPr lang="cs-CZ" i="1" dirty="0" err="1"/>
              <a:t>Bibliothéké</a:t>
            </a:r>
            <a:r>
              <a:rPr lang="cs-CZ" i="1" dirty="0"/>
              <a:t> </a:t>
            </a:r>
            <a:r>
              <a:rPr lang="cs-CZ" i="1" dirty="0" err="1"/>
              <a:t>Historiké</a:t>
            </a:r>
            <a:r>
              <a:rPr lang="cs-CZ" dirty="0"/>
              <a:t> 3,40.</a:t>
            </a:r>
          </a:p>
          <a:p>
            <a:pPr marL="0" indent="0">
              <a:buNone/>
            </a:pPr>
            <a:endParaRPr lang="cs-CZ" sz="2400" dirty="0"/>
          </a:p>
          <a:p>
            <a:pPr marL="0" indent="0" algn="l">
              <a:buNone/>
            </a:pPr>
            <a:endParaRPr lang="cs-CZ" sz="3200" dirty="0"/>
          </a:p>
        </p:txBody>
      </p:sp>
    </p:spTree>
    <p:extLst>
      <p:ext uri="{BB962C8B-B14F-4D97-AF65-F5344CB8AC3E}">
        <p14:creationId xmlns:p14="http://schemas.microsoft.com/office/powerpoint/2010/main" val="2394472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60960" y="0"/>
            <a:ext cx="12313920" cy="1325563"/>
          </a:xfrm>
        </p:spPr>
        <p:txBody>
          <a:bodyPr>
            <a:normAutofit fontScale="90000"/>
          </a:bodyPr>
          <a:lstStyle/>
          <a:p>
            <a:pPr algn="ctr"/>
            <a:r>
              <a:rPr lang="cs-CZ" sz="4700" b="1" dirty="0"/>
              <a:t>Ptolemaiovské chovatelství – úspěchy afrického programu</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328494" y="1028287"/>
            <a:ext cx="11558706" cy="5450572"/>
          </a:xfrm>
        </p:spPr>
        <p:txBody>
          <a:bodyPr>
            <a:noAutofit/>
          </a:bodyPr>
          <a:lstStyle/>
          <a:p>
            <a:pPr marL="0" indent="0">
              <a:buNone/>
            </a:pPr>
            <a:r>
              <a:rPr lang="cs-CZ" sz="2400" i="1" dirty="0"/>
              <a:t>„V prvním měsíci Jeho Veličenstvo povolalo transportní lodě. . . Obtěžkalo je vším dobrým zbožím z Egypta. . . generálovi Jeho Veličenstva, </a:t>
            </a:r>
            <a:r>
              <a:rPr lang="cs-CZ" sz="2400" i="1" dirty="0" err="1"/>
              <a:t>Eumedovi</a:t>
            </a:r>
            <a:r>
              <a:rPr lang="cs-CZ" sz="2400" i="1" dirty="0"/>
              <a:t> . . . vypluli z </a:t>
            </a:r>
            <a:r>
              <a:rPr lang="cs-CZ" sz="2400" i="1" dirty="0" err="1"/>
              <a:t>Kemueru</a:t>
            </a:r>
            <a:r>
              <a:rPr lang="cs-CZ" sz="2400" i="1" dirty="0"/>
              <a:t> . . . bouře. Navigoval směrem k pobřeží Rudého moře a dorazil do </a:t>
            </a:r>
            <a:r>
              <a:rPr lang="cs-CZ" sz="2400" i="1" dirty="0" err="1"/>
              <a:t>Khemtitu</a:t>
            </a:r>
            <a:r>
              <a:rPr lang="cs-CZ" sz="2400" i="1" dirty="0"/>
              <a:t>, na okraj země černých . . . přinesl králi dary . . . po návratu zamířil k ostrovu ve Štířím jezeře. Přinesl vše, co se králi a jeho sestře, jeho královské manželce, líbí. </a:t>
            </a:r>
            <a:r>
              <a:rPr lang="cs-CZ" sz="2400" b="1" i="1" dirty="0"/>
              <a:t>Postavil králi velké město, </a:t>
            </a:r>
            <a:r>
              <a:rPr lang="cs-CZ" sz="2400" b="1" i="1" dirty="0" err="1"/>
              <a:t>Ptolemais</a:t>
            </a:r>
            <a:r>
              <a:rPr lang="cs-CZ" sz="2400" b="1" i="1" dirty="0"/>
              <a:t> </a:t>
            </a:r>
            <a:r>
              <a:rPr lang="cs-CZ" sz="2400" b="1" i="1" dirty="0" err="1"/>
              <a:t>Thérón</a:t>
            </a:r>
            <a:r>
              <a:rPr lang="cs-CZ" sz="2400" b="1" i="1" dirty="0"/>
              <a:t>, se slavným jménem krále, pána Egypta, Ptolemaia</a:t>
            </a:r>
            <a:r>
              <a:rPr lang="cs-CZ" sz="2400" i="1" dirty="0"/>
              <a:t>. Opatřil ho vojáky Jeho Veličenstva a všemi představiteli Egypta a země . . . Vyoral tam pole a obdělával je pluhy a dobytkem, nic takového se tam od počátků nedělo. </a:t>
            </a:r>
            <a:r>
              <a:rPr lang="cs-CZ" sz="2400" b="1" i="1" dirty="0"/>
              <a:t>Chytil pro krále velké množství slonů a přivezl je králi jako zázraky na svých lodích po moři.</a:t>
            </a:r>
            <a:r>
              <a:rPr lang="cs-CZ" sz="2400" i="1" dirty="0"/>
              <a:t> </a:t>
            </a:r>
            <a:r>
              <a:rPr lang="cs-CZ" sz="2400" b="1" i="1" dirty="0"/>
              <a:t>Přivezl je také na východní kanál, nic takového nikdy žádný z králů na celém světě neudělal. </a:t>
            </a:r>
            <a:r>
              <a:rPr lang="cs-CZ" sz="2400" i="1" dirty="0"/>
              <a:t>Do </a:t>
            </a:r>
            <a:r>
              <a:rPr lang="cs-CZ" sz="2400" i="1" dirty="0" err="1"/>
              <a:t>Kemueru</a:t>
            </a:r>
            <a:r>
              <a:rPr lang="cs-CZ" sz="2400" i="1" dirty="0"/>
              <a:t> připlouvaly lodě a další lodě. . . po nedostatku byla pro lidstvo hojnost všeho - hudby, pití, mastí a pěkného oblečení. . . </a:t>
            </a:r>
            <a:r>
              <a:rPr lang="cs-CZ" sz="2400" b="1" i="1" dirty="0"/>
              <a:t>Ve svých srdcích znají obdivuhodné vlastnosti krále. Jejich náčelníci k němu sestupují a přinášejí mu své dary, neboť ctí krále ve svých srdcích, platí daně do jeho pokladny.</a:t>
            </a:r>
            <a:r>
              <a:rPr lang="cs-CZ" sz="2400" i="1" dirty="0"/>
              <a:t> Přístav, kde král vykonal všechny tyto činy, je přístav jeho otce </a:t>
            </a:r>
            <a:r>
              <a:rPr lang="cs-CZ" sz="2400" i="1" dirty="0" err="1"/>
              <a:t>Atuma</a:t>
            </a:r>
            <a:r>
              <a:rPr lang="cs-CZ" sz="2400" i="1" dirty="0"/>
              <a:t>, velkého žijícího boha </a:t>
            </a:r>
            <a:r>
              <a:rPr lang="cs-CZ" sz="2400" i="1" dirty="0" err="1"/>
              <a:t>Tekumu</a:t>
            </a:r>
            <a:r>
              <a:rPr lang="cs-CZ" sz="2400" i="1" dirty="0"/>
              <a:t>. Je to </a:t>
            </a:r>
            <a:r>
              <a:rPr lang="cs-CZ" sz="2400" i="1" dirty="0" err="1"/>
              <a:t>Ra</a:t>
            </a:r>
            <a:r>
              <a:rPr lang="cs-CZ" sz="2400" i="1" dirty="0"/>
              <a:t>, kdo jej pohnul příkazem, aby učinil vše, po čem touží. Udělal to pro svého syna, kterého ho miluje, syna </a:t>
            </a:r>
            <a:r>
              <a:rPr lang="cs-CZ" sz="2400" i="1" dirty="0" err="1"/>
              <a:t>Ra</a:t>
            </a:r>
            <a:r>
              <a:rPr lang="cs-CZ" sz="2400" i="1" dirty="0"/>
              <a:t>, pána trůnů, Ptolemaia.“</a:t>
            </a:r>
          </a:p>
          <a:p>
            <a:pPr marL="0" indent="0">
              <a:buNone/>
            </a:pPr>
            <a:r>
              <a:rPr lang="cs-CZ" sz="2400" dirty="0" err="1"/>
              <a:t>Pithomská</a:t>
            </a:r>
            <a:r>
              <a:rPr lang="cs-CZ" sz="2400" dirty="0"/>
              <a:t> stéla 6,21.</a:t>
            </a:r>
          </a:p>
          <a:p>
            <a:pPr marL="0" indent="0">
              <a:buNone/>
            </a:pPr>
            <a:endParaRPr lang="cs-CZ" sz="2400" dirty="0"/>
          </a:p>
          <a:p>
            <a:pPr marL="0" indent="0" algn="l">
              <a:buNone/>
            </a:pPr>
            <a:endParaRPr lang="cs-CZ" sz="2800" dirty="0"/>
          </a:p>
        </p:txBody>
      </p:sp>
    </p:spTree>
    <p:extLst>
      <p:ext uri="{BB962C8B-B14F-4D97-AF65-F5344CB8AC3E}">
        <p14:creationId xmlns:p14="http://schemas.microsoft.com/office/powerpoint/2010/main" val="4203416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63640" y="141209"/>
            <a:ext cx="12028360" cy="1325563"/>
          </a:xfrm>
        </p:spPr>
        <p:txBody>
          <a:bodyPr>
            <a:normAutofit/>
          </a:bodyPr>
          <a:lstStyle/>
          <a:p>
            <a:pPr algn="ctr"/>
            <a:r>
              <a:rPr lang="cs-CZ" sz="4700" b="1" dirty="0"/>
              <a:t>Ptolemaiovské chovatelství – transportní trasa</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328494" y="1028287"/>
            <a:ext cx="6496308" cy="5450572"/>
          </a:xfrm>
        </p:spPr>
        <p:txBody>
          <a:bodyPr>
            <a:noAutofit/>
          </a:bodyPr>
          <a:lstStyle/>
          <a:p>
            <a:pPr marL="0" indent="0">
              <a:buNone/>
            </a:pPr>
            <a:r>
              <a:rPr lang="cs-CZ" sz="1800" i="1" dirty="0"/>
              <a:t>„(…) Ihned poté připluly </a:t>
            </a:r>
            <a:r>
              <a:rPr lang="cs-CZ" sz="1800" i="1" dirty="0" err="1"/>
              <a:t>elefantégos</a:t>
            </a:r>
            <a:r>
              <a:rPr lang="cs-CZ" sz="1800" i="1" dirty="0"/>
              <a:t> do </a:t>
            </a:r>
            <a:r>
              <a:rPr lang="cs-CZ" sz="1800" i="1" dirty="0" err="1"/>
              <a:t>Bereniké</a:t>
            </a:r>
            <a:r>
              <a:rPr lang="cs-CZ" sz="1800" i="1" dirty="0"/>
              <a:t> a vylodily se. (…)“</a:t>
            </a:r>
          </a:p>
          <a:p>
            <a:pPr marL="0" indent="0">
              <a:buNone/>
            </a:pPr>
            <a:r>
              <a:rPr lang="cs-CZ" sz="1800" dirty="0" err="1"/>
              <a:t>Chr</a:t>
            </a:r>
            <a:r>
              <a:rPr lang="cs-CZ" sz="1800" dirty="0"/>
              <a:t>. </a:t>
            </a:r>
            <a:r>
              <a:rPr lang="cs-CZ" sz="1800" dirty="0" err="1"/>
              <a:t>wilck</a:t>
            </a:r>
            <a:r>
              <a:rPr lang="cs-CZ" sz="1800" dirty="0"/>
              <a:t> 452.</a:t>
            </a:r>
          </a:p>
          <a:p>
            <a:pPr marL="0" indent="0">
              <a:buNone/>
            </a:pPr>
            <a:endParaRPr lang="cs-CZ" sz="1800" i="1" dirty="0"/>
          </a:p>
          <a:p>
            <a:pPr marL="0" indent="0">
              <a:buNone/>
            </a:pPr>
            <a:r>
              <a:rPr lang="cs-CZ" sz="1800" i="1" dirty="0"/>
              <a:t>„ (…) Kvůli uzavřené smlouvě o práci. Ten, který byl poslán do Memphisu se slony žádal </a:t>
            </a:r>
            <a:r>
              <a:rPr lang="cs-CZ" sz="1800" i="1" dirty="0" err="1"/>
              <a:t>Antikla</a:t>
            </a:r>
            <a:r>
              <a:rPr lang="cs-CZ" sz="1800" i="1" dirty="0"/>
              <a:t> o loďku. (…)</a:t>
            </a:r>
          </a:p>
          <a:p>
            <a:pPr marL="0" indent="0">
              <a:buNone/>
            </a:pPr>
            <a:r>
              <a:rPr lang="cs-CZ" sz="1800" dirty="0"/>
              <a:t>P. Petr. II 20 V.</a:t>
            </a:r>
          </a:p>
          <a:p>
            <a:pPr marL="0" indent="0">
              <a:buNone/>
            </a:pPr>
            <a:endParaRPr lang="cs-CZ" sz="2400" dirty="0"/>
          </a:p>
          <a:p>
            <a:pPr marL="0" indent="0" algn="l">
              <a:buNone/>
            </a:pPr>
            <a:endParaRPr lang="cs-CZ" sz="2800" dirty="0"/>
          </a:p>
        </p:txBody>
      </p:sp>
      <p:pic>
        <p:nvPicPr>
          <p:cNvPr id="6" name="Obrázek 5" descr="Obsah obrázku text, mapa, atlas, diagram&#10;&#10;Popis byl vytvořen automaticky">
            <a:extLst>
              <a:ext uri="{FF2B5EF4-FFF2-40B4-BE49-F238E27FC236}">
                <a16:creationId xmlns:a16="http://schemas.microsoft.com/office/drawing/2014/main" id="{50BB1DBD-DB28-97BE-AD86-645004EA3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022" y="1115364"/>
            <a:ext cx="4791397" cy="5473466"/>
          </a:xfrm>
          <a:prstGeom prst="rect">
            <a:avLst/>
          </a:prstGeom>
        </p:spPr>
      </p:pic>
      <p:pic>
        <p:nvPicPr>
          <p:cNvPr id="8" name="Obrázek 7" descr="Obsah obrázku text, mapa, atlas&#10;&#10;Popis byl vytvořen automaticky">
            <a:extLst>
              <a:ext uri="{FF2B5EF4-FFF2-40B4-BE49-F238E27FC236}">
                <a16:creationId xmlns:a16="http://schemas.microsoft.com/office/drawing/2014/main" id="{F0B98DE2-EC0B-364F-0B4F-724471637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55" y="2888412"/>
            <a:ext cx="3603532" cy="3654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Přímá spojnice se šipkou 9">
            <a:extLst>
              <a:ext uri="{FF2B5EF4-FFF2-40B4-BE49-F238E27FC236}">
                <a16:creationId xmlns:a16="http://schemas.microsoft.com/office/drawing/2014/main" id="{31D07483-2674-4208-F236-0B0F97ED1F2F}"/>
              </a:ext>
            </a:extLst>
          </p:cNvPr>
          <p:cNvCxnSpPr>
            <a:cxnSpLocks/>
          </p:cNvCxnSpPr>
          <p:nvPr/>
        </p:nvCxnSpPr>
        <p:spPr>
          <a:xfrm flipH="1" flipV="1">
            <a:off x="8291593" y="2934339"/>
            <a:ext cx="767166" cy="1684156"/>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14" name="Obrázek 13">
            <a:extLst>
              <a:ext uri="{FF2B5EF4-FFF2-40B4-BE49-F238E27FC236}">
                <a16:creationId xmlns:a16="http://schemas.microsoft.com/office/drawing/2014/main" id="{5AD521BE-BD29-8E56-B4A0-ADDCEDF51358}"/>
              </a:ext>
            </a:extLst>
          </p:cNvPr>
          <p:cNvPicPr>
            <a:picLocks noChangeAspect="1"/>
          </p:cNvPicPr>
          <p:nvPr/>
        </p:nvPicPr>
        <p:blipFill>
          <a:blip r:embed="rId5"/>
          <a:stretch>
            <a:fillRect/>
          </a:stretch>
        </p:blipFill>
        <p:spPr>
          <a:xfrm>
            <a:off x="7566199" y="2519694"/>
            <a:ext cx="205758" cy="144793"/>
          </a:xfrm>
          <a:prstGeom prst="rect">
            <a:avLst/>
          </a:prstGeom>
        </p:spPr>
      </p:pic>
      <p:sp>
        <p:nvSpPr>
          <p:cNvPr id="15" name="TextovéPole 14">
            <a:extLst>
              <a:ext uri="{FF2B5EF4-FFF2-40B4-BE49-F238E27FC236}">
                <a16:creationId xmlns:a16="http://schemas.microsoft.com/office/drawing/2014/main" id="{A8BE4D2B-39F8-3CB7-3DFA-C81EACB62F88}"/>
              </a:ext>
            </a:extLst>
          </p:cNvPr>
          <p:cNvSpPr txBox="1"/>
          <p:nvPr/>
        </p:nvSpPr>
        <p:spPr>
          <a:xfrm>
            <a:off x="7516919" y="2440927"/>
            <a:ext cx="474810" cy="215444"/>
          </a:xfrm>
          <a:prstGeom prst="rect">
            <a:avLst/>
          </a:prstGeom>
          <a:noFill/>
        </p:spPr>
        <p:txBody>
          <a:bodyPr wrap="none" rtlCol="0">
            <a:spAutoFit/>
          </a:bodyPr>
          <a:lstStyle/>
          <a:p>
            <a:r>
              <a:rPr lang="cs-CZ" sz="800" dirty="0" err="1"/>
              <a:t>Koptos</a:t>
            </a:r>
            <a:endParaRPr lang="cs-CZ" sz="900" dirty="0"/>
          </a:p>
        </p:txBody>
      </p:sp>
      <p:cxnSp>
        <p:nvCxnSpPr>
          <p:cNvPr id="17" name="Přímá spojnice se šipkou 16">
            <a:extLst>
              <a:ext uri="{FF2B5EF4-FFF2-40B4-BE49-F238E27FC236}">
                <a16:creationId xmlns:a16="http://schemas.microsoft.com/office/drawing/2014/main" id="{72F53EF2-34D3-E59F-F985-C06A62207043}"/>
              </a:ext>
            </a:extLst>
          </p:cNvPr>
          <p:cNvCxnSpPr>
            <a:cxnSpLocks/>
          </p:cNvCxnSpPr>
          <p:nvPr/>
        </p:nvCxnSpPr>
        <p:spPr>
          <a:xfrm flipH="1" flipV="1">
            <a:off x="7615612" y="2467584"/>
            <a:ext cx="621737" cy="466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2" name="Přímá spojnice se šipkou 21">
            <a:extLst>
              <a:ext uri="{FF2B5EF4-FFF2-40B4-BE49-F238E27FC236}">
                <a16:creationId xmlns:a16="http://schemas.microsoft.com/office/drawing/2014/main" id="{5A8B9D34-0784-4E47-F565-6F70B9753762}"/>
              </a:ext>
            </a:extLst>
          </p:cNvPr>
          <p:cNvCxnSpPr>
            <a:cxnSpLocks/>
          </p:cNvCxnSpPr>
          <p:nvPr/>
        </p:nvCxnSpPr>
        <p:spPr>
          <a:xfrm flipH="1" flipV="1">
            <a:off x="7255163" y="1387098"/>
            <a:ext cx="306205" cy="1053829"/>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5" name="Přímá spojnice se šipkou 24">
            <a:extLst>
              <a:ext uri="{FF2B5EF4-FFF2-40B4-BE49-F238E27FC236}">
                <a16:creationId xmlns:a16="http://schemas.microsoft.com/office/drawing/2014/main" id="{0B00827C-4CCE-3E0D-7325-59B2858B9D4E}"/>
              </a:ext>
            </a:extLst>
          </p:cNvPr>
          <p:cNvCxnSpPr>
            <a:cxnSpLocks/>
          </p:cNvCxnSpPr>
          <p:nvPr/>
        </p:nvCxnSpPr>
        <p:spPr>
          <a:xfrm flipV="1">
            <a:off x="4697367" y="5393410"/>
            <a:ext cx="107108" cy="112724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5719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01600" y="141209"/>
            <a:ext cx="12293600" cy="1325563"/>
          </a:xfrm>
        </p:spPr>
        <p:txBody>
          <a:bodyPr>
            <a:normAutofit fontScale="90000"/>
          </a:bodyPr>
          <a:lstStyle/>
          <a:p>
            <a:pPr algn="ctr"/>
            <a:r>
              <a:rPr lang="cs-CZ" sz="4700" b="1" dirty="0"/>
              <a:t>Ptolemaiovské chovatelství – úpadek afrického programu</a:t>
            </a:r>
            <a:br>
              <a:rPr lang="cs-CZ" sz="2700" b="1" dirty="0"/>
            </a:br>
            <a:r>
              <a:rPr lang="cs-CZ" sz="2800" dirty="0"/>
              <a:t>Střet egyptského faraona </a:t>
            </a:r>
            <a:r>
              <a:rPr lang="cs-CZ" sz="2800" dirty="0" err="1"/>
              <a:t>Ptolemáia</a:t>
            </a:r>
            <a:r>
              <a:rPr lang="cs-CZ" sz="2800" dirty="0"/>
              <a:t> IV. </a:t>
            </a:r>
            <a:r>
              <a:rPr lang="cs-CZ" sz="2800" dirty="0" err="1"/>
              <a:t>Filopátóra</a:t>
            </a:r>
            <a:r>
              <a:rPr lang="cs-CZ" sz="2800" dirty="0"/>
              <a:t> a syrského krále </a:t>
            </a:r>
            <a:r>
              <a:rPr lang="cs-CZ" sz="2800" dirty="0" err="1"/>
              <a:t>Antiocha</a:t>
            </a:r>
            <a:r>
              <a:rPr lang="cs-CZ" sz="2800" dirty="0"/>
              <a:t> III. Velikého v bitvě u </a:t>
            </a:r>
            <a:r>
              <a:rPr lang="cs-CZ" sz="2800" dirty="0" err="1"/>
              <a:t>Rafia</a:t>
            </a:r>
            <a:r>
              <a:rPr lang="cs-CZ" sz="2800" dirty="0"/>
              <a:t> v </a:t>
            </a:r>
            <a:r>
              <a:rPr lang="cs-CZ" sz="2800" dirty="0" err="1"/>
              <a:t>Koilé</a:t>
            </a:r>
            <a:r>
              <a:rPr lang="cs-CZ" sz="2800" dirty="0"/>
              <a:t> </a:t>
            </a:r>
            <a:r>
              <a:rPr lang="cs-CZ" sz="2800" dirty="0" err="1"/>
              <a:t>Syria</a:t>
            </a:r>
            <a:r>
              <a:rPr lang="cs-CZ" sz="2800" dirty="0"/>
              <a:t> roku 217 př. n. l. </a:t>
            </a:r>
            <a:br>
              <a:rPr lang="cs-CZ" sz="2800"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399743" y="1607981"/>
            <a:ext cx="5035243" cy="5450572"/>
          </a:xfrm>
        </p:spPr>
        <p:txBody>
          <a:bodyPr>
            <a:noAutofit/>
          </a:bodyPr>
          <a:lstStyle/>
          <a:p>
            <a:pPr marL="0" indent="0" algn="l">
              <a:buNone/>
            </a:pPr>
            <a:r>
              <a:rPr lang="cs-CZ" sz="2400" i="1" dirty="0"/>
              <a:t>„ </a:t>
            </a:r>
            <a:r>
              <a:rPr lang="cs-CZ" sz="2400" b="1" i="1" dirty="0"/>
              <a:t>Většina Ptolemaiových slonů však boj odmítla, jak je u afrických slonů zvykem, protože nedokáží vydržet pach a troubení indických slonů a vyděšení, také kvůli jejich velikosti a síle, se otočí zády a dají se na útěk, dřív než se setkají. To se stalo i při této příležitosti, a když byli Ptolemaiovi sloni takto uvrženi do zmatku a zahnáni zpět do svých vlastních linií, Ptolemaiova stráž pod tlakem zvířat povolila.“ </a:t>
            </a:r>
            <a:endParaRPr lang="cs-CZ" sz="2400" i="1" dirty="0"/>
          </a:p>
          <a:p>
            <a:pPr marL="0" indent="0" algn="l">
              <a:buNone/>
            </a:pPr>
            <a:r>
              <a:rPr lang="cs-CZ" sz="2400" dirty="0" err="1"/>
              <a:t>Polýbios</a:t>
            </a:r>
            <a:r>
              <a:rPr lang="cs-CZ" sz="2400" dirty="0"/>
              <a:t>. </a:t>
            </a:r>
            <a:r>
              <a:rPr lang="cs-CZ" sz="2400" i="1" dirty="0" err="1"/>
              <a:t>Historiai</a:t>
            </a:r>
            <a:r>
              <a:rPr lang="cs-CZ" sz="2400" dirty="0"/>
              <a:t> 5,84.</a:t>
            </a:r>
          </a:p>
          <a:p>
            <a:pPr marL="0" indent="0">
              <a:buNone/>
            </a:pPr>
            <a:endParaRPr lang="cs-CZ" sz="3200" dirty="0"/>
          </a:p>
          <a:p>
            <a:pPr marL="0" indent="0" algn="l">
              <a:buNone/>
            </a:pPr>
            <a:endParaRPr lang="cs-CZ" sz="3600" dirty="0"/>
          </a:p>
        </p:txBody>
      </p:sp>
      <p:pic>
        <p:nvPicPr>
          <p:cNvPr id="5" name="Obrázek 4" descr="Obsah obrázku obraz, kresba, savec, kreslené&#10;&#10;Popis byl vytvořen automaticky">
            <a:extLst>
              <a:ext uri="{FF2B5EF4-FFF2-40B4-BE49-F238E27FC236}">
                <a16:creationId xmlns:a16="http://schemas.microsoft.com/office/drawing/2014/main" id="{A1320931-4412-98DB-7B80-A43685CC7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729" y="1607981"/>
            <a:ext cx="6198381" cy="4598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9901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avec, venku, tráva, slon&#10;&#10;Popis byl vytvořen automaticky">
            <a:extLst>
              <a:ext uri="{FF2B5EF4-FFF2-40B4-BE49-F238E27FC236}">
                <a16:creationId xmlns:a16="http://schemas.microsoft.com/office/drawing/2014/main" id="{68C4EC70-EA9B-6B23-3A40-CF73B001782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AC57815E-D879-6540-7A29-D181D48EB852}"/>
              </a:ext>
            </a:extLst>
          </p:cNvPr>
          <p:cNvSpPr>
            <a:spLocks noGrp="1"/>
          </p:cNvSpPr>
          <p:nvPr>
            <p:ph type="title"/>
          </p:nvPr>
        </p:nvSpPr>
        <p:spPr/>
        <p:txBody>
          <a:bodyPr/>
          <a:lstStyle/>
          <a:p>
            <a:r>
              <a:rPr lang="cs-CZ" dirty="0"/>
              <a:t>Potenciální výhody a nevýhody domestikace</a:t>
            </a:r>
          </a:p>
        </p:txBody>
      </p:sp>
      <p:sp>
        <p:nvSpPr>
          <p:cNvPr id="3" name="Zástupný obsah 2">
            <a:extLst>
              <a:ext uri="{FF2B5EF4-FFF2-40B4-BE49-F238E27FC236}">
                <a16:creationId xmlns:a16="http://schemas.microsoft.com/office/drawing/2014/main" id="{FCD8052B-3E9C-560E-63DB-562A0C20F40C}"/>
              </a:ext>
            </a:extLst>
          </p:cNvPr>
          <p:cNvSpPr>
            <a:spLocks noGrp="1"/>
          </p:cNvSpPr>
          <p:nvPr>
            <p:ph sz="half" idx="1"/>
          </p:nvPr>
        </p:nvSpPr>
        <p:spPr>
          <a:xfrm>
            <a:off x="914400" y="1825625"/>
            <a:ext cx="5181600" cy="4351338"/>
          </a:xfrm>
        </p:spPr>
        <p:txBody>
          <a:bodyPr>
            <a:normAutofit fontScale="85000" lnSpcReduction="20000"/>
          </a:bodyPr>
          <a:lstStyle/>
          <a:p>
            <a:pPr marL="0" indent="0">
              <a:buNone/>
            </a:pPr>
            <a:r>
              <a:rPr lang="cs-CZ" b="1" dirty="0"/>
              <a:t>Výhody:</a:t>
            </a:r>
          </a:p>
          <a:p>
            <a:r>
              <a:rPr lang="cs-CZ" dirty="0"/>
              <a:t>Syntéza vhodných vlastností pro boj pomocí řízeného křížení</a:t>
            </a:r>
          </a:p>
          <a:p>
            <a:pPr marL="0" indent="0">
              <a:buNone/>
            </a:pPr>
            <a:r>
              <a:rPr lang="cs-CZ" dirty="0"/>
              <a:t>→velikost, síla, statečnost…</a:t>
            </a:r>
          </a:p>
          <a:p>
            <a:r>
              <a:rPr lang="cs-CZ" dirty="0"/>
              <a:t>Zjednodušení práce </a:t>
            </a:r>
          </a:p>
          <a:p>
            <a:pPr marL="0" indent="0">
              <a:buNone/>
            </a:pPr>
            <a:r>
              <a:rPr lang="cs-CZ" dirty="0"/>
              <a:t>→žádné příprava pastí na odchyt slonů, žádná rizika při pacifikaci odchycených slonů</a:t>
            </a:r>
          </a:p>
        </p:txBody>
      </p:sp>
      <p:sp>
        <p:nvSpPr>
          <p:cNvPr id="4" name="Zástupný obsah 3">
            <a:extLst>
              <a:ext uri="{FF2B5EF4-FFF2-40B4-BE49-F238E27FC236}">
                <a16:creationId xmlns:a16="http://schemas.microsoft.com/office/drawing/2014/main" id="{70C14C1F-2745-D784-107D-F71E42574A96}"/>
              </a:ext>
            </a:extLst>
          </p:cNvPr>
          <p:cNvSpPr>
            <a:spLocks noGrp="1"/>
          </p:cNvSpPr>
          <p:nvPr>
            <p:ph sz="half" idx="2"/>
          </p:nvPr>
        </p:nvSpPr>
        <p:spPr/>
        <p:txBody>
          <a:bodyPr>
            <a:normAutofit fontScale="85000" lnSpcReduction="20000"/>
          </a:bodyPr>
          <a:lstStyle/>
          <a:p>
            <a:pPr marL="0" indent="0">
              <a:buNone/>
            </a:pPr>
            <a:r>
              <a:rPr lang="cs-CZ" b="1" dirty="0"/>
              <a:t>Nevýhody:</a:t>
            </a:r>
          </a:p>
          <a:p>
            <a:r>
              <a:rPr lang="cs-CZ" dirty="0"/>
              <a:t>Absence přirozené nedůvěry a agresivity vůči lidem</a:t>
            </a:r>
          </a:p>
          <a:p>
            <a:r>
              <a:rPr lang="cs-CZ" dirty="0"/>
              <a:t>Nutnost živit slony i v neproduktivním věku</a:t>
            </a:r>
          </a:p>
          <a:p>
            <a:r>
              <a:rPr lang="cs-CZ" dirty="0"/>
              <a:t>Neochota slonů množit se v zajetí</a:t>
            </a:r>
          </a:p>
          <a:p>
            <a:r>
              <a:rPr lang="cs-CZ" dirty="0"/>
              <a:t>Nízká produkce mláďat (1 mládě za 5 let produktivního života, okolo 6ti mláďat za život)</a:t>
            </a:r>
          </a:p>
          <a:p>
            <a:r>
              <a:rPr lang="cs-CZ" dirty="0"/>
              <a:t>Dlouhé období gravidity (22 měsíců)</a:t>
            </a:r>
          </a:p>
          <a:p>
            <a:r>
              <a:rPr lang="cs-CZ" dirty="0"/>
              <a:t>Produkce mláďat nevyhovujících pro boj</a:t>
            </a:r>
          </a:p>
        </p:txBody>
      </p:sp>
    </p:spTree>
    <p:extLst>
      <p:ext uri="{BB962C8B-B14F-4D97-AF65-F5344CB8AC3E}">
        <p14:creationId xmlns:p14="http://schemas.microsoft.com/office/powerpoint/2010/main" val="7818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1000"/>
                                        <p:tgtEl>
                                          <p:spTgt spid="4">
                                            <p:txEl>
                                              <p:pRg st="1" end="1"/>
                                            </p:txEl>
                                          </p:spTgt>
                                        </p:tgtEl>
                                      </p:cBhvr>
                                    </p:animEffect>
                                    <p:anim calcmode="lin" valueType="num">
                                      <p:cBhvr>
                                        <p:cTn id="3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anim calcmode="lin" valueType="num">
                                      <p:cBhvr>
                                        <p:cTn id="4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fade">
                                      <p:cBhvr>
                                        <p:cTn id="49" dur="1000"/>
                                        <p:tgtEl>
                                          <p:spTgt spid="4">
                                            <p:txEl>
                                              <p:pRg st="3" end="3"/>
                                            </p:txEl>
                                          </p:spTgt>
                                        </p:tgtEl>
                                      </p:cBhvr>
                                    </p:animEffect>
                                    <p:anim calcmode="lin" valueType="num">
                                      <p:cBhvr>
                                        <p:cTn id="5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fade">
                                      <p:cBhvr>
                                        <p:cTn id="56" dur="1000"/>
                                        <p:tgtEl>
                                          <p:spTgt spid="4">
                                            <p:txEl>
                                              <p:pRg st="4" end="4"/>
                                            </p:txEl>
                                          </p:spTgt>
                                        </p:tgtEl>
                                      </p:cBhvr>
                                    </p:animEffect>
                                    <p:anim calcmode="lin" valueType="num">
                                      <p:cBhvr>
                                        <p:cTn id="5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animEffect transition="in" filter="fade">
                                      <p:cBhvr>
                                        <p:cTn id="63" dur="1000"/>
                                        <p:tgtEl>
                                          <p:spTgt spid="4">
                                            <p:txEl>
                                              <p:pRg st="5" end="5"/>
                                            </p:txEl>
                                          </p:spTgt>
                                        </p:tgtEl>
                                      </p:cBhvr>
                                    </p:animEffect>
                                    <p:anim calcmode="lin" valueType="num">
                                      <p:cBhvr>
                                        <p:cTn id="6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6" end="6"/>
                                            </p:txEl>
                                          </p:spTgt>
                                        </p:tgtEl>
                                        <p:attrNameLst>
                                          <p:attrName>style.visibility</p:attrName>
                                        </p:attrNameLst>
                                      </p:cBhvr>
                                      <p:to>
                                        <p:strVal val="visible"/>
                                      </p:to>
                                    </p:set>
                                    <p:animEffect transition="in" filter="fade">
                                      <p:cBhvr>
                                        <p:cTn id="70" dur="1000"/>
                                        <p:tgtEl>
                                          <p:spTgt spid="4">
                                            <p:txEl>
                                              <p:pRg st="6" end="6"/>
                                            </p:txEl>
                                          </p:spTgt>
                                        </p:tgtEl>
                                      </p:cBhvr>
                                    </p:animEffect>
                                    <p:anim calcmode="lin" valueType="num">
                                      <p:cBhvr>
                                        <p:cTn id="71"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63640" y="141209"/>
            <a:ext cx="12028360" cy="1325563"/>
          </a:xfrm>
        </p:spPr>
        <p:txBody>
          <a:bodyPr>
            <a:normAutofit/>
          </a:bodyPr>
          <a:lstStyle/>
          <a:p>
            <a:pPr algn="ctr"/>
            <a:r>
              <a:rPr lang="cs-CZ" sz="4700" b="1" dirty="0"/>
              <a:t>Ptolemaiovské chovatelství – konec</a:t>
            </a:r>
            <a:br>
              <a:rPr lang="cs-CZ" sz="2800"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0" y="965200"/>
            <a:ext cx="7436040" cy="5450572"/>
          </a:xfrm>
        </p:spPr>
        <p:txBody>
          <a:bodyPr>
            <a:noAutofit/>
          </a:bodyPr>
          <a:lstStyle/>
          <a:p>
            <a:r>
              <a:rPr lang="cs-CZ" dirty="0"/>
              <a:t>Severoafričtí sloni se neukázali dostatečně efektivní</a:t>
            </a:r>
          </a:p>
          <a:p>
            <a:r>
              <a:rPr lang="cs-CZ" dirty="0"/>
              <a:t>Po vládě Ptolemaia IV. </a:t>
            </a:r>
            <a:r>
              <a:rPr lang="cs-CZ" dirty="0" err="1"/>
              <a:t>Filopátora</a:t>
            </a:r>
            <a:r>
              <a:rPr lang="cs-CZ" dirty="0"/>
              <a:t> byl Egypt v ekonomické krizi a sloní program byl finančně náročný</a:t>
            </a:r>
          </a:p>
          <a:p>
            <a:r>
              <a:rPr lang="cs-CZ" dirty="0"/>
              <a:t>Zdroje slonů podél Rudého moře byly vyčerpány</a:t>
            </a:r>
          </a:p>
          <a:p>
            <a:r>
              <a:rPr lang="cs-CZ" dirty="0"/>
              <a:t>Byla ztracena kontrola nad </a:t>
            </a:r>
            <a:r>
              <a:rPr lang="cs-CZ" dirty="0" err="1"/>
              <a:t>Bereniké</a:t>
            </a:r>
            <a:r>
              <a:rPr lang="cs-CZ" dirty="0"/>
              <a:t> i Koptem</a:t>
            </a:r>
          </a:p>
          <a:p>
            <a:r>
              <a:rPr lang="cs-CZ" dirty="0"/>
              <a:t>K úplnému ukončení sloního  programu došlo pravděpodobně během vlády Ptolemaia V. </a:t>
            </a:r>
            <a:r>
              <a:rPr lang="cs-CZ" dirty="0" err="1"/>
              <a:t>Epifana</a:t>
            </a:r>
            <a:r>
              <a:rPr lang="cs-CZ" dirty="0"/>
              <a:t> (204 – 180 př. n. l.) nebo Ptolemaia VI. </a:t>
            </a:r>
            <a:r>
              <a:rPr lang="cs-CZ" dirty="0" err="1"/>
              <a:t>Filométora</a:t>
            </a:r>
            <a:r>
              <a:rPr lang="cs-CZ" dirty="0"/>
              <a:t> (180 – 164 př. n. l.)</a:t>
            </a:r>
          </a:p>
          <a:p>
            <a:r>
              <a:rPr lang="cs-CZ" b="1" dirty="0"/>
              <a:t>Chovatelská tradice trvala mezi léty cca 270 – cca 200/170 př. n. l.</a:t>
            </a:r>
          </a:p>
          <a:p>
            <a:endParaRPr lang="cs-CZ" sz="3200" dirty="0"/>
          </a:p>
          <a:p>
            <a:endParaRPr lang="cs-CZ" sz="3200" dirty="0"/>
          </a:p>
          <a:p>
            <a:endParaRPr lang="cs-CZ" sz="3200" dirty="0"/>
          </a:p>
          <a:p>
            <a:pPr marL="0" indent="0" algn="l">
              <a:buNone/>
            </a:pPr>
            <a:endParaRPr lang="cs-CZ" sz="3600" dirty="0"/>
          </a:p>
        </p:txBody>
      </p:sp>
      <p:pic>
        <p:nvPicPr>
          <p:cNvPr id="7" name="Obrázek 6" descr="Obsah obrázku stavební materiál, umění, kresba, venku&#10;&#10;Popis byl vytvořen automaticky">
            <a:extLst>
              <a:ext uri="{FF2B5EF4-FFF2-40B4-BE49-F238E27FC236}">
                <a16:creationId xmlns:a16="http://schemas.microsoft.com/office/drawing/2014/main" id="{4579C9B2-9FBE-5E09-71C7-3EEA3C764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8720" y="2120092"/>
            <a:ext cx="4489640" cy="3642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1417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72720" y="282417"/>
            <a:ext cx="12364720" cy="1325563"/>
          </a:xfrm>
        </p:spPr>
        <p:txBody>
          <a:bodyPr>
            <a:normAutofit fontScale="90000"/>
          </a:bodyPr>
          <a:lstStyle/>
          <a:p>
            <a:pPr algn="ctr"/>
            <a:r>
              <a:rPr lang="cs-CZ" sz="4700" b="1" dirty="0"/>
              <a:t>Kartaginské chovatelství – první střet se slony</a:t>
            </a:r>
            <a:br>
              <a:rPr lang="cs-CZ" b="1" dirty="0"/>
            </a:br>
            <a:br>
              <a:rPr lang="cs-CZ" sz="2700" b="1" dirty="0"/>
            </a:br>
            <a:r>
              <a:rPr lang="cs-CZ" sz="2200" b="1" dirty="0"/>
              <a:t>Pyrrhovy možnosti po bitvě u </a:t>
            </a:r>
            <a:r>
              <a:rPr lang="cs-CZ" sz="2200" b="1" dirty="0" err="1"/>
              <a:t>Auscula</a:t>
            </a:r>
            <a:r>
              <a:rPr lang="cs-CZ" sz="2200" b="1" dirty="0"/>
              <a:t> roku 279 př. n. l., ve které doznalo jeho vojsko velkých ztrát</a:t>
            </a: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0" y="1699420"/>
            <a:ext cx="8601717" cy="4801426"/>
          </a:xfrm>
        </p:spPr>
        <p:txBody>
          <a:bodyPr>
            <a:noAutofit/>
          </a:bodyPr>
          <a:lstStyle/>
          <a:p>
            <a:pPr marL="0" indent="0">
              <a:buNone/>
            </a:pPr>
            <a:r>
              <a:rPr lang="cs-CZ" sz="2400" i="1" dirty="0"/>
              <a:t>„Zatímco procházel těmito obtížemi, nové naděje ho znovu inspirovaly. Naskytly se nové projekty, které změnily jeho cíle. V tu samou dobu k němu přišli ze Sicílie muži, kteří mu nabídli, že mu dají do rukou města </a:t>
            </a:r>
            <a:r>
              <a:rPr lang="cs-CZ" sz="2400" i="1" dirty="0" err="1"/>
              <a:t>Agrigentum</a:t>
            </a:r>
            <a:r>
              <a:rPr lang="cs-CZ" sz="2400" i="1" dirty="0"/>
              <a:t>, </a:t>
            </a:r>
            <a:r>
              <a:rPr lang="cs-CZ" sz="2400" i="1" dirty="0" err="1"/>
              <a:t>Syrakúsy</a:t>
            </a:r>
            <a:r>
              <a:rPr lang="cs-CZ" sz="2400" i="1" dirty="0"/>
              <a:t> a Leontini, a prosili ho, aby jim pomohl vyhnat Kartagince a zbavit ostrov jeho tyranů, zatímco z Řecka přišli muži se zprávou, že Ptolemaios </a:t>
            </a:r>
            <a:r>
              <a:rPr lang="cs-CZ" sz="2400" i="1" dirty="0" err="1"/>
              <a:t>Keraunos</a:t>
            </a:r>
            <a:r>
              <a:rPr lang="cs-CZ" sz="2400" i="1" dirty="0"/>
              <a:t> se svou armádou byl rozdrcen rukou Galů a že nyní nadešel čas, aby byl v Makedonii králem. Pyrrhus zvažoval Štěstěnu pečlivě, protože se mu najednou naskytly příležitosti ke dvěma velkým podnikům. Vědom si toho, že naskytnutí se obou možností najednou znamená ztrátu jedné z nich, dlouho váhal ve svých propočtech. </a:t>
            </a:r>
            <a:r>
              <a:rPr lang="cs-CZ" sz="2400" b="1" i="1" dirty="0"/>
              <a:t>Pak došel k tomu, že Sicílie nabízí příležitosti k větším úspěchům, protože otevírá cestu k Libyi, a tak se obrátil tímto směrem</a:t>
            </a:r>
            <a:r>
              <a:rPr lang="cs-CZ" sz="2400" i="1" dirty="0"/>
              <a:t>.“</a:t>
            </a:r>
          </a:p>
          <a:p>
            <a:pPr marL="0" indent="0">
              <a:buNone/>
            </a:pPr>
            <a:r>
              <a:rPr lang="cs-CZ" sz="2400" dirty="0" err="1"/>
              <a:t>Plútarchos</a:t>
            </a:r>
            <a:r>
              <a:rPr lang="cs-CZ" sz="2400" dirty="0"/>
              <a:t>. </a:t>
            </a:r>
            <a:r>
              <a:rPr lang="cs-CZ" sz="2400" i="1" dirty="0"/>
              <a:t>Pyrrhos</a:t>
            </a:r>
            <a:r>
              <a:rPr lang="cs-CZ" sz="2400" dirty="0"/>
              <a:t> 27.</a:t>
            </a:r>
          </a:p>
        </p:txBody>
      </p:sp>
      <p:pic>
        <p:nvPicPr>
          <p:cNvPr id="6" name="Obrázek 5" descr="Obsah obrázku socha, muzeum, Busta, Artefakt&#10;&#10;Popis byl vytvořen automaticky">
            <a:extLst>
              <a:ext uri="{FF2B5EF4-FFF2-40B4-BE49-F238E27FC236}">
                <a16:creationId xmlns:a16="http://schemas.microsoft.com/office/drawing/2014/main" id="{AD642323-6E9E-741A-20F4-CF28C63F6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357" y="1890397"/>
            <a:ext cx="2878003" cy="3834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684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0" y="-9027"/>
            <a:ext cx="12192000" cy="1325563"/>
          </a:xfrm>
        </p:spPr>
        <p:txBody>
          <a:bodyPr>
            <a:normAutofit fontScale="90000"/>
          </a:bodyPr>
          <a:lstStyle/>
          <a:p>
            <a:pPr algn="ctr"/>
            <a:r>
              <a:rPr lang="cs-CZ" sz="4700" b="1" dirty="0"/>
              <a:t>Kartaginské chovatelství – </a:t>
            </a:r>
            <a:r>
              <a:rPr lang="cs-CZ" sz="4700" b="1" dirty="0" err="1"/>
              <a:t>Xanthippovy</a:t>
            </a:r>
            <a:r>
              <a:rPr lang="cs-CZ" sz="4700" b="1" dirty="0"/>
              <a:t> reformy</a:t>
            </a:r>
            <a:br>
              <a:rPr lang="cs-CZ" b="1" dirty="0"/>
            </a:br>
            <a:br>
              <a:rPr lang="cs-CZ" sz="1800" b="1" dirty="0"/>
            </a:br>
            <a:r>
              <a:rPr lang="cs-CZ" sz="2200" b="1" dirty="0"/>
              <a:t>Střet Kartaginců vedených </a:t>
            </a:r>
            <a:r>
              <a:rPr lang="cs-CZ" sz="2200" b="1" dirty="0" err="1"/>
              <a:t>Xanthippem</a:t>
            </a:r>
            <a:r>
              <a:rPr lang="cs-CZ" sz="2200" b="1" dirty="0"/>
              <a:t> Spartským a Římanů vedených Marcem </a:t>
            </a:r>
            <a:r>
              <a:rPr lang="cs-CZ" sz="2200" b="1" dirty="0" err="1"/>
              <a:t>Atiliem</a:t>
            </a:r>
            <a:r>
              <a:rPr lang="cs-CZ" sz="2200" b="1" dirty="0"/>
              <a:t> </a:t>
            </a:r>
            <a:r>
              <a:rPr lang="cs-CZ" sz="2200" b="1" dirty="0" err="1"/>
              <a:t>Regulem</a:t>
            </a:r>
            <a:r>
              <a:rPr lang="cs-CZ" sz="2200" b="1" dirty="0"/>
              <a:t> v </a:t>
            </a:r>
            <a:r>
              <a:rPr lang="cs-CZ" sz="2200" b="1" dirty="0" err="1"/>
              <a:t>bitbě</a:t>
            </a:r>
            <a:r>
              <a:rPr lang="cs-CZ" sz="2200" b="1" dirty="0"/>
              <a:t> u Tunisu roku 255 př. n. l. během první punské války</a:t>
            </a: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16803" y="1341868"/>
            <a:ext cx="7825563" cy="4876163"/>
          </a:xfrm>
        </p:spPr>
        <p:txBody>
          <a:bodyPr>
            <a:noAutofit/>
          </a:bodyPr>
          <a:lstStyle/>
          <a:p>
            <a:pPr marL="0" indent="0">
              <a:buNone/>
            </a:pPr>
            <a:r>
              <a:rPr lang="cs-CZ" sz="1700" i="1" dirty="0"/>
              <a:t>„Zrovna v této době dorazil do Kartága jeden z náborových důstojníků, který byl vyslán do Řecka, a přivezl značné množství vojáků, mezi nimiž byl i jistý </a:t>
            </a:r>
            <a:r>
              <a:rPr lang="cs-CZ" sz="1700" i="1" dirty="0" err="1"/>
              <a:t>Xanthippos</a:t>
            </a:r>
            <a:r>
              <a:rPr lang="cs-CZ" sz="1700" i="1" dirty="0"/>
              <a:t> z </a:t>
            </a:r>
            <a:r>
              <a:rPr lang="cs-CZ" sz="1700" i="1" dirty="0" err="1"/>
              <a:t>Lakedaimónu</a:t>
            </a:r>
            <a:r>
              <a:rPr lang="cs-CZ" sz="1700" i="1" dirty="0"/>
              <a:t>, muž, který byl vychován ve spartské disciplíně a měl značné vojenské zkušenosti. Poté, co se doslechl o posledním zvratu a jeho průběhu, a poté, co prohlédnul celé zbývající zdroje Kartaginců a jejich jízdní sílu a slony, okamžitě dospěl k závěru a sdělil přátelům, že Kartaginci nevděčí za svou porážku Římanům, ale sami sobě a nezkušenosti svých generálů. Kvůli tíživosti situace se </a:t>
            </a:r>
            <a:r>
              <a:rPr lang="cs-CZ" sz="1700" i="1" dirty="0" err="1"/>
              <a:t>Xanthippovy</a:t>
            </a:r>
            <a:r>
              <a:rPr lang="cs-CZ" sz="1700" i="1" dirty="0"/>
              <a:t> poznámky brzy rozšířily a dostaly se až k uším velení, načež se rozhodli předvolat ho k nim a vyslechnout. Předstoupil před ně a sdělil jim svůj odhad situace, vyzdvihnul, kde jsou problémy, a naléhal na ně, že pokud dají na jeho rady a využijí rovinatou zemi k pochodování, táboření a budou se zde snažit svést bitvu, mohli by snadno nejen zajistit vlastní přežití, ale také porazí nepřítele. </a:t>
            </a:r>
            <a:r>
              <a:rPr lang="cs-CZ" sz="1700" b="1" i="1" dirty="0"/>
              <a:t>Velení přijalo jeho slova a rozhodlo se řídit jeho radami a okamžitě mu svěřilo své síly. </a:t>
            </a:r>
            <a:r>
              <a:rPr lang="cs-CZ" sz="1700" i="1" dirty="0"/>
              <a:t>Nyní, když se výrok </a:t>
            </a:r>
            <a:r>
              <a:rPr lang="cs-CZ" sz="1700" i="1" dirty="0" err="1"/>
              <a:t>Xanthippův</a:t>
            </a:r>
            <a:r>
              <a:rPr lang="cs-CZ" sz="1700" i="1" dirty="0"/>
              <a:t> dostal mezi vojáky, vyvolal mezi nimi značné fámy a víceméně sangvinické řeči, ale když vyvedl armádu a postavil ji v bojovém pořádku před městem a dokonce začal obratně manévrovat některými jeho oddíly, užívaje při tom slov velení v ortodoxních vojenských termínech, kontrast jeho počínání k neschopnosti bývalých vojevůdců byl tak markantní, že vojáci vyjádřili svůj souhlas jásotem a byli dychtiví zaútočit na nepřítele, protože si byli jisti, že pokud bude velet </a:t>
            </a:r>
            <a:r>
              <a:rPr lang="cs-CZ" sz="1700" i="1" dirty="0" err="1"/>
              <a:t>Xanthippos</a:t>
            </a:r>
            <a:r>
              <a:rPr lang="cs-CZ" sz="1700" i="1" dirty="0"/>
              <a:t>, žádná katastrofa nehrozí. Na to je vojevůdci, kteří viděli mimořádné zotavení odvahy vojáků, oslovili slovy vhodnými pro tuto příležitost a po několika dnech se svými silami vyrazili na pole. Vojsko tvořilo dvanáct tisíc pěšců, čtyři tisíce jezdců a téměř stovka slonů..“</a:t>
            </a:r>
          </a:p>
          <a:p>
            <a:pPr marL="0" indent="0">
              <a:buNone/>
            </a:pPr>
            <a:r>
              <a:rPr lang="cs-CZ" sz="1700" i="1" dirty="0"/>
              <a:t> </a:t>
            </a:r>
            <a:r>
              <a:rPr lang="cs-CZ" sz="1700" dirty="0" err="1"/>
              <a:t>Polybios</a:t>
            </a:r>
            <a:r>
              <a:rPr lang="cs-CZ" sz="1700" dirty="0"/>
              <a:t>. </a:t>
            </a:r>
            <a:r>
              <a:rPr lang="cs-CZ" sz="1700" i="1" dirty="0" err="1"/>
              <a:t>Historiai</a:t>
            </a:r>
            <a:r>
              <a:rPr lang="cs-CZ" sz="1700" i="1" dirty="0"/>
              <a:t> </a:t>
            </a:r>
            <a:r>
              <a:rPr lang="cs-CZ" sz="1700" dirty="0"/>
              <a:t>1,32.</a:t>
            </a:r>
          </a:p>
        </p:txBody>
      </p:sp>
      <p:pic>
        <p:nvPicPr>
          <p:cNvPr id="9" name="Obrázek 8" descr="Obsah obrázku obraz, obloha, venku, tráva&#10;&#10;Popis byl vytvořen automaticky">
            <a:extLst>
              <a:ext uri="{FF2B5EF4-FFF2-40B4-BE49-F238E27FC236}">
                <a16:creationId xmlns:a16="http://schemas.microsoft.com/office/drawing/2014/main" id="{4E4FDCA7-2357-BDB8-0B42-649755509246}"/>
              </a:ext>
            </a:extLst>
          </p:cNvPr>
          <p:cNvPicPr>
            <a:picLocks noChangeAspect="1"/>
          </p:cNvPicPr>
          <p:nvPr/>
        </p:nvPicPr>
        <p:blipFill rotWithShape="1">
          <a:blip r:embed="rId3">
            <a:extLst>
              <a:ext uri="{28A0092B-C50C-407E-A947-70E740481C1C}">
                <a14:useLocalDpi xmlns:a14="http://schemas.microsoft.com/office/drawing/2010/main" val="0"/>
              </a:ext>
            </a:extLst>
          </a:blip>
          <a:srcRect l="16729" r="20728"/>
          <a:stretch/>
        </p:blipFill>
        <p:spPr>
          <a:xfrm>
            <a:off x="8104085" y="1451700"/>
            <a:ext cx="4026195" cy="488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807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72720" y="282417"/>
            <a:ext cx="12364720" cy="1325563"/>
          </a:xfrm>
        </p:spPr>
        <p:txBody>
          <a:bodyPr>
            <a:normAutofit fontScale="90000"/>
          </a:bodyPr>
          <a:lstStyle/>
          <a:p>
            <a:pPr algn="ctr"/>
            <a:r>
              <a:rPr lang="cs-CZ" sz="4700" b="1" dirty="0"/>
              <a:t>Kartaginské chovatelství – </a:t>
            </a:r>
            <a:r>
              <a:rPr lang="cs-CZ" sz="4700" b="1" dirty="0" err="1"/>
              <a:t>Xanthippovy</a:t>
            </a:r>
            <a:r>
              <a:rPr lang="cs-CZ" sz="4700" b="1" dirty="0"/>
              <a:t> reformy</a:t>
            </a:r>
            <a:br>
              <a:rPr lang="cs-CZ" b="1" dirty="0"/>
            </a:br>
            <a:br>
              <a:rPr lang="cs-CZ" sz="2700" b="1" dirty="0"/>
            </a:br>
            <a:r>
              <a:rPr lang="cs-CZ" sz="2200" b="1" dirty="0"/>
              <a:t>Střet Kartaginců vedených </a:t>
            </a:r>
            <a:r>
              <a:rPr lang="cs-CZ" sz="2200" b="1" dirty="0" err="1"/>
              <a:t>Xanthippem</a:t>
            </a:r>
            <a:r>
              <a:rPr lang="cs-CZ" sz="2200" b="1" dirty="0"/>
              <a:t> Spartským a Římanů vedených Marcem </a:t>
            </a:r>
            <a:r>
              <a:rPr lang="cs-CZ" sz="2200" b="1" dirty="0" err="1"/>
              <a:t>Atiliem</a:t>
            </a:r>
            <a:r>
              <a:rPr lang="cs-CZ" sz="2200" b="1" dirty="0"/>
              <a:t> </a:t>
            </a:r>
            <a:r>
              <a:rPr lang="cs-CZ" sz="2200" b="1" dirty="0" err="1"/>
              <a:t>Regulem</a:t>
            </a:r>
            <a:r>
              <a:rPr lang="cs-CZ" sz="2200" b="1" dirty="0"/>
              <a:t> v </a:t>
            </a:r>
            <a:r>
              <a:rPr lang="cs-CZ" sz="2200" b="1" dirty="0" err="1"/>
              <a:t>bitbě</a:t>
            </a:r>
            <a:r>
              <a:rPr lang="cs-CZ" sz="2200" b="1" dirty="0"/>
              <a:t> u </a:t>
            </a:r>
            <a:r>
              <a:rPr lang="cs-CZ" sz="2200" b="1" dirty="0" err="1"/>
              <a:t>Tunicu</a:t>
            </a:r>
            <a:r>
              <a:rPr lang="cs-CZ" sz="2200" b="1" dirty="0"/>
              <a:t> roku 255 př. n. l. během první punské války</a:t>
            </a: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0" y="1699419"/>
            <a:ext cx="11954469" cy="4876163"/>
          </a:xfrm>
        </p:spPr>
        <p:txBody>
          <a:bodyPr>
            <a:noAutofit/>
          </a:bodyPr>
          <a:lstStyle/>
          <a:p>
            <a:pPr marL="0" indent="0">
              <a:buNone/>
            </a:pPr>
            <a:r>
              <a:rPr lang="cs-CZ" sz="1700" i="1" dirty="0"/>
              <a:t>„Když velení vidělo nadšení a horlivost vojsk a </a:t>
            </a:r>
            <a:r>
              <a:rPr lang="cs-CZ" sz="1700" i="1" dirty="0" err="1"/>
              <a:t>Xanthippos</a:t>
            </a:r>
            <a:r>
              <a:rPr lang="cs-CZ" sz="1700" i="1" dirty="0"/>
              <a:t> je zároveň prosil, aby nepromarnili příležitost, nařídili vojákům, aby se připravili, a dali </a:t>
            </a:r>
            <a:r>
              <a:rPr lang="cs-CZ" sz="1700" i="1" dirty="0" err="1"/>
              <a:t>Xanthippovi</a:t>
            </a:r>
            <a:r>
              <a:rPr lang="cs-CZ" sz="1700" i="1" dirty="0"/>
              <a:t> pravomoc vést operace tak, jak  bude sám považovat za vhodné. </a:t>
            </a:r>
            <a:r>
              <a:rPr lang="cs-CZ" sz="1700" b="1" i="1" dirty="0"/>
              <a:t>Na základě této pravomoci poslal slony kupředu a postavil je do jediné řady před celou silou, přičemž kartaginskou falangu umístil do vhodné vzdálenosti za ně. Některé žoldáky umístil na pravé křídlo, zatímco ty nejaktivnější postavil společně s kavalérií před obě křídla.</a:t>
            </a:r>
            <a:r>
              <a:rPr lang="cs-CZ" sz="1700" i="1" dirty="0"/>
              <a:t> Římané, když viděli nepřítele chystajícího se k boji, vyrazili mu vstříc. Vyděšení vyhlídkou útoku slonů umístili </a:t>
            </a:r>
            <a:r>
              <a:rPr lang="cs-CZ" sz="1700" i="1" dirty="0" err="1"/>
              <a:t>velity</a:t>
            </a:r>
            <a:r>
              <a:rPr lang="cs-CZ" sz="1700" i="1" dirty="0"/>
              <a:t> do čela a za ně legie o hloubce mnoha manipulů, rozdělujíce kavalérii mezi dvě křídla. To, že celou svou linii zkrátili a prohloubili, byl dobrý tah, vzhledem k nadcházejícímu střetu se slony, ale pokud jde o kavalérii, ve které je nepřítel převyšoval počtem, nechali linie až příliš roztažené. Když obě strany rozmístily své síly přesně tak, jak bylo nejvhodnější pro jejich plány, zůstaly seřazené a čekaly na vhodnou příležitost k útoku. Jakmile </a:t>
            </a:r>
            <a:r>
              <a:rPr lang="cs-CZ" sz="1700" i="1" dirty="0" err="1"/>
              <a:t>Xanthippos</a:t>
            </a:r>
            <a:r>
              <a:rPr lang="cs-CZ" sz="1700" i="1" dirty="0"/>
              <a:t> nařídil </a:t>
            </a:r>
            <a:r>
              <a:rPr lang="cs-CZ" sz="1700" i="1" dirty="0" err="1"/>
              <a:t>mahútům</a:t>
            </a:r>
            <a:r>
              <a:rPr lang="cs-CZ" sz="1700" i="1" dirty="0"/>
              <a:t> slonů, aby postoupili a prolomili nepřátelskou linii, a kavalérii na obou křídlech, aby se stočila do šíře a provedla útok, římská armáda začala bít svými štíty a kopími o sebe tak, jak je jejich zvykem a, vydávaje při tom svůj bojový pokřik, postupovali proti nepříteli. Pokud jde o římskou jízdu na obou křídlech, rychle se dala na útěk kvůli přesile Kartaginců, zatímco pěchota na levém křídle, částečně aby se vyhnula nájezdu slonů, částečně kvůli opovržení, které pociťovali vůči žoldnéřským silám, vpadli na kartaginské pravé křídlo, rozbili jej, tlačili na něj a pronásledovali ho až k táboru. První řady těch, kteří stáli proti slonům, byly střetem s nimi zatlačeny a rozšlapány pod nohami jejich zvířecí silou. Tito vojáci padali na hromady pod zběsilým útokem, zatímco hlavní tělo zformované v hlubokých řadách za sebou zůstalo nějaký čas nezlomné. Nakonec však byli ti v týlu ze všech stran obklíčeni kavalerií, načež se jim museli postavit čelem a bojovat s nimi, zatímco ti, kterým se podařilo dostat se přes slony a shromáždit se v týlu těchto zvířat, narazili na zcela čerstvou kartaginskou falangu a byli rozsekáni na kusy. To už byli Římané ze všech stran pod tlakem, větší počet byl ušlapán k smrti obrovskou vahou slonů, zbylí byli sestřeleni četnou jízdou v řadách, kde stáli. Jen malé tělo vojska se pokusilo o útěk. Z nich někteří byli dohnáni slony a kavalérií a asi jen pět set těch, kteří utekli se svým vůdcem </a:t>
            </a:r>
            <a:r>
              <a:rPr lang="cs-CZ" sz="1700" i="1" dirty="0" err="1"/>
              <a:t>Regulem</a:t>
            </a:r>
            <a:r>
              <a:rPr lang="cs-CZ" sz="1700" i="1" dirty="0"/>
              <a:t>, padlo do rukou nepřítele a byli zajati.“</a:t>
            </a:r>
          </a:p>
          <a:p>
            <a:pPr marL="0" indent="0">
              <a:buNone/>
            </a:pPr>
            <a:r>
              <a:rPr lang="cs-CZ" sz="1600" i="1" dirty="0"/>
              <a:t> </a:t>
            </a:r>
            <a:r>
              <a:rPr lang="cs-CZ" sz="1600" dirty="0" err="1"/>
              <a:t>Polybios</a:t>
            </a:r>
            <a:r>
              <a:rPr lang="cs-CZ" sz="1600" dirty="0"/>
              <a:t>. </a:t>
            </a:r>
            <a:r>
              <a:rPr lang="cs-CZ" sz="1600" i="1" dirty="0" err="1"/>
              <a:t>Historiai</a:t>
            </a:r>
            <a:r>
              <a:rPr lang="cs-CZ" sz="1600" i="1" dirty="0"/>
              <a:t> </a:t>
            </a:r>
            <a:r>
              <a:rPr lang="cs-CZ" sz="1600" dirty="0"/>
              <a:t>1,33 – 34.</a:t>
            </a:r>
          </a:p>
        </p:txBody>
      </p:sp>
    </p:spTree>
    <p:extLst>
      <p:ext uri="{BB962C8B-B14F-4D97-AF65-F5344CB8AC3E}">
        <p14:creationId xmlns:p14="http://schemas.microsoft.com/office/powerpoint/2010/main" val="526991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72720" y="282417"/>
            <a:ext cx="12364720" cy="1325563"/>
          </a:xfrm>
        </p:spPr>
        <p:txBody>
          <a:bodyPr>
            <a:normAutofit fontScale="90000"/>
          </a:bodyPr>
          <a:lstStyle/>
          <a:p>
            <a:pPr algn="ctr"/>
            <a:r>
              <a:rPr lang="cs-CZ" sz="4700" b="1" dirty="0"/>
              <a:t>Kartaginské chovatelství – zákaz</a:t>
            </a:r>
            <a:br>
              <a:rPr lang="cs-CZ" b="1" dirty="0"/>
            </a:br>
            <a:br>
              <a:rPr lang="cs-CZ" sz="2700" b="1" dirty="0"/>
            </a:br>
            <a:r>
              <a:rPr lang="cs-CZ" sz="2200" b="1" dirty="0"/>
              <a:t>Vyjednávání Kartaginců s Římany po bitvě u </a:t>
            </a:r>
            <a:r>
              <a:rPr lang="cs-CZ" sz="2200" b="1" dirty="0" err="1"/>
              <a:t>Zamy</a:t>
            </a: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0" y="1699419"/>
            <a:ext cx="11954469" cy="4876163"/>
          </a:xfrm>
        </p:spPr>
        <p:txBody>
          <a:bodyPr>
            <a:noAutofit/>
          </a:bodyPr>
          <a:lstStyle/>
          <a:p>
            <a:pPr marL="0" indent="0">
              <a:buNone/>
            </a:pPr>
            <a:r>
              <a:rPr lang="cs-CZ" sz="1800" i="1" dirty="0"/>
              <a:t>„Byly jim předepsány tyto mírové podmínky: „Mají žít svobodně podle svých vlastních zákonů, mají žít z výnosu jakýchkoliv vlastnictvích měst a území uvnitř hranic, které měli před válkou. Až tak bude, římský vojevůdce toho dne ukončí devastaci jejich země. </a:t>
            </a:r>
            <a:r>
              <a:rPr lang="cs-CZ" sz="1800" b="1" i="1" dirty="0"/>
              <a:t>Mají vydat Římanům všechny dezertéry, uprchlíky a zajatce, mají se vzdát svých válečných lodí, kromě deseti, spolu se všemi svými vycvičenými slony a nesmí trénovat nové. </a:t>
            </a:r>
            <a:r>
              <a:rPr lang="cs-CZ" sz="1800" i="1" dirty="0"/>
              <a:t>Nemají vést žádnou válku, ať už v Africe nebo mimo ní, bez svolení římského lidu. Mají provést restituci vůči </a:t>
            </a:r>
            <a:r>
              <a:rPr lang="cs-CZ" sz="1800" i="1" dirty="0" err="1"/>
              <a:t>Massinissovi</a:t>
            </a:r>
            <a:r>
              <a:rPr lang="cs-CZ" sz="1800" i="1" dirty="0"/>
              <a:t> a uzavřít s ním mírovou smlouvu. Mají dodávat obilí a platit pomocným sborům, dokud se jejich velvyslanci nevrátí z Říma. Mají do padesáti let zaplatit deset tisíc talentů stříbra rovnými platbami podle písemně stanoveného způsobu. Dají sto rukojmí, která schválí </a:t>
            </a:r>
            <a:r>
              <a:rPr lang="cs-CZ" sz="1800" i="1" dirty="0" err="1"/>
              <a:t>Scipio</a:t>
            </a:r>
            <a:r>
              <a:rPr lang="cs-CZ" sz="1800" i="1" dirty="0"/>
              <a:t>, nikdo z nich nebude mladší než čtrnáct let nebo starší než třicet. Příměří bude nastoleno pod podmínkou, že budou navráceny transportní lodě, které byly zajaty během posledního příměří, spolu s jejich nákladem. Pokud nebude zmíněné dodrženo, nemají očekávat ani příměří, ani mír.“ Když velvyslanci, kteří byli posláni domů, o  těchto podmínkách informovali během shromáždění lidu, </a:t>
            </a:r>
            <a:r>
              <a:rPr lang="cs-CZ" sz="1800" i="1" dirty="0" err="1"/>
              <a:t>Gisgo</a:t>
            </a:r>
            <a:r>
              <a:rPr lang="cs-CZ" sz="1800" i="1" dirty="0"/>
              <a:t> vystoupil, aby je odradil od přijetí podmínek a před zástupem, který byl stejně tak nervózní z náhlého klidu jako z vidiny další války, Hannibal, plný rozhořčení ze vznesených námitek, které slyšel, popadl </a:t>
            </a:r>
            <a:r>
              <a:rPr lang="cs-CZ" sz="1800" i="1" dirty="0" err="1"/>
              <a:t>Gisga</a:t>
            </a:r>
            <a:r>
              <a:rPr lang="cs-CZ" sz="1800" i="1" dirty="0"/>
              <a:t> rukou a strhnul ho k zemi na místě, kde stál. Když tento, ve svobodném státě nezvyklý pohled mezi občany vyvolal reptání, on, zvyklý na vojenské způsoby a rozrušen tím, jak přijali jeho čin, jim řekl: „V devíti letech jsem opustil toto město, na sklonku třicátého šestého roku jsem se vrátil. Myslím, že válečným pravidlům dokonale rozumím, protože jsem od svého dětství měl řadu příležitostí se je naučit, ať už v záležitostech vlastních, nebo věcech veřejných. Výsadám, zákonům a mravům města a Fóra byste mě měli naučit vy." Poté, co se takto omluvil za svou nerozvážnost, promluvil svobodně o míru a vysvětlil, jak je nezbytný i přes to, že podmínky nejsou přiměřené. (…) Když </a:t>
            </a:r>
            <a:r>
              <a:rPr lang="cs-CZ" sz="1800" i="1" dirty="0" err="1"/>
              <a:t>Scipio</a:t>
            </a:r>
            <a:r>
              <a:rPr lang="cs-CZ" sz="1800" i="1" dirty="0"/>
              <a:t> učinil hlavní požadavek, aby mu byl vydán Hannibal, bylo mu řečeno, že Hannibal opustil Afriku.“</a:t>
            </a:r>
          </a:p>
          <a:p>
            <a:pPr marL="0" indent="0" algn="l">
              <a:buNone/>
            </a:pPr>
            <a:r>
              <a:rPr lang="cs-CZ" sz="1800" i="1" dirty="0"/>
              <a:t> </a:t>
            </a:r>
            <a:r>
              <a:rPr lang="cs-CZ" sz="1800" dirty="0"/>
              <a:t>Titus Livius. </a:t>
            </a:r>
            <a:r>
              <a:rPr lang="cs-CZ" sz="1800" i="1" dirty="0"/>
              <a:t>Ad </a:t>
            </a:r>
            <a:r>
              <a:rPr lang="cs-CZ" sz="1800" i="1" dirty="0" err="1"/>
              <a:t>Urbe</a:t>
            </a:r>
            <a:r>
              <a:rPr lang="cs-CZ" sz="1800" i="1" dirty="0"/>
              <a:t> </a:t>
            </a:r>
            <a:r>
              <a:rPr lang="cs-CZ" sz="1800" i="1" dirty="0" err="1"/>
              <a:t>condita</a:t>
            </a:r>
            <a:r>
              <a:rPr lang="cs-CZ" sz="1800" i="1" dirty="0"/>
              <a:t> </a:t>
            </a:r>
            <a:r>
              <a:rPr lang="cs-CZ" sz="1800" dirty="0"/>
              <a:t>30,37.</a:t>
            </a:r>
          </a:p>
        </p:txBody>
      </p:sp>
    </p:spTree>
    <p:extLst>
      <p:ext uri="{BB962C8B-B14F-4D97-AF65-F5344CB8AC3E}">
        <p14:creationId xmlns:p14="http://schemas.microsoft.com/office/powerpoint/2010/main" val="528838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72720" y="282417"/>
            <a:ext cx="12364720" cy="1325563"/>
          </a:xfrm>
        </p:spPr>
        <p:txBody>
          <a:bodyPr>
            <a:normAutofit/>
          </a:bodyPr>
          <a:lstStyle/>
          <a:p>
            <a:pPr algn="ctr"/>
            <a:r>
              <a:rPr lang="cs-CZ" sz="4700" b="1" dirty="0"/>
              <a:t>Kartaginské chovatelství</a:t>
            </a:r>
            <a:br>
              <a:rPr lang="cs-CZ"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1" y="1699419"/>
            <a:ext cx="8597588" cy="4876163"/>
          </a:xfrm>
        </p:spPr>
        <p:txBody>
          <a:bodyPr>
            <a:noAutofit/>
          </a:bodyPr>
          <a:lstStyle/>
          <a:p>
            <a:r>
              <a:rPr lang="cs-CZ" sz="1800" dirty="0"/>
              <a:t>Kartaginci pravděpodobně na počátku chovatelství spoléhali na pomoc indických žoldnéřů, které možná najímali s pomocí Egypta</a:t>
            </a:r>
          </a:p>
          <a:p>
            <a:endParaRPr lang="cs-CZ" sz="1800" dirty="0"/>
          </a:p>
          <a:p>
            <a:r>
              <a:rPr lang="cs-CZ" sz="1800" dirty="0"/>
              <a:t>Později byli </a:t>
            </a:r>
            <a:r>
              <a:rPr lang="cs-CZ" sz="1800" dirty="0" err="1"/>
              <a:t>mahúti</a:t>
            </a:r>
            <a:r>
              <a:rPr lang="cs-CZ" sz="1800" dirty="0"/>
              <a:t> průkazně afrického původu</a:t>
            </a:r>
          </a:p>
          <a:p>
            <a:endParaRPr lang="cs-CZ" sz="1800" dirty="0"/>
          </a:p>
          <a:p>
            <a:r>
              <a:rPr lang="cs-CZ" sz="1800" dirty="0"/>
              <a:t>Hlavním lovištěm slonů bylo patrně podhůří Atlasu (tzv. slon atlaský</a:t>
            </a:r>
          </a:p>
          <a:p>
            <a:endParaRPr lang="cs-CZ" sz="1800" dirty="0"/>
          </a:p>
          <a:p>
            <a:r>
              <a:rPr lang="cs-CZ" sz="1800" dirty="0"/>
              <a:t>Kartaginští sloni byli obvykle drobní severoafričtí sloni, jejichž velikost jim často bránila nést </a:t>
            </a:r>
            <a:r>
              <a:rPr lang="cs-CZ" sz="1800" dirty="0" err="1"/>
              <a:t>houdah</a:t>
            </a:r>
            <a:endParaRPr lang="cs-CZ" sz="1800" dirty="0"/>
          </a:p>
          <a:p>
            <a:endParaRPr lang="cs-CZ" sz="1800" dirty="0"/>
          </a:p>
          <a:p>
            <a:r>
              <a:rPr lang="cs-CZ" sz="1800" dirty="0"/>
              <a:t>Zřídkavě Kartaginci užívali i slonů Indických, které patrně zakoupili nebo zajali (</a:t>
            </a:r>
            <a:r>
              <a:rPr lang="cs-CZ" sz="1800" dirty="0" err="1"/>
              <a:t>Surus</a:t>
            </a:r>
            <a:r>
              <a:rPr lang="cs-CZ" sz="1800" dirty="0"/>
              <a:t>)</a:t>
            </a:r>
          </a:p>
          <a:p>
            <a:endParaRPr lang="cs-CZ" sz="1800" dirty="0"/>
          </a:p>
          <a:p>
            <a:r>
              <a:rPr lang="cs-CZ" sz="1800" b="1" dirty="0"/>
              <a:t>Chovatelská tradice trvala mezi léty cca 270 – 202 př. n. l.</a:t>
            </a:r>
          </a:p>
        </p:txBody>
      </p:sp>
      <p:pic>
        <p:nvPicPr>
          <p:cNvPr id="5" name="Obrázek 4" descr="Obsah obrázku socha, Artefakt, Řezba, Kamenořezba&#10;&#10;Popis byl vytvořen automaticky">
            <a:extLst>
              <a:ext uri="{FF2B5EF4-FFF2-40B4-BE49-F238E27FC236}">
                <a16:creationId xmlns:a16="http://schemas.microsoft.com/office/drawing/2014/main" id="{09B8EA2C-A798-56DC-7BA3-2C1FB6237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409" y="1499191"/>
            <a:ext cx="3620604" cy="4986559"/>
          </a:xfrm>
          <a:prstGeom prst="rect">
            <a:avLst/>
          </a:prstGeom>
        </p:spPr>
      </p:pic>
    </p:spTree>
    <p:extLst>
      <p:ext uri="{BB962C8B-B14F-4D97-AF65-F5344CB8AC3E}">
        <p14:creationId xmlns:p14="http://schemas.microsoft.com/office/powerpoint/2010/main" val="225066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1000"/>
                                        <p:tgtEl>
                                          <p:spTgt spid="3">
                                            <p:txEl>
                                              <p:pRg st="8" end="8"/>
                                            </p:txEl>
                                          </p:spTgt>
                                        </p:tgtEl>
                                      </p:cBhvr>
                                    </p:animEffect>
                                    <p:anim calcmode="lin" valueType="num">
                                      <p:cBhvr>
                                        <p:cTn id="4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1000"/>
                                        <p:tgtEl>
                                          <p:spTgt spid="3">
                                            <p:txEl>
                                              <p:pRg st="10" end="10"/>
                                            </p:txEl>
                                          </p:spTgt>
                                        </p:tgtEl>
                                      </p:cBhvr>
                                    </p:animEffect>
                                    <p:anim calcmode="lin" valueType="num">
                                      <p:cBhvr>
                                        <p:cTn id="4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p:txBody>
          <a:bodyPr/>
          <a:lstStyle/>
          <a:p>
            <a:r>
              <a:rPr lang="cs-CZ" b="1" dirty="0"/>
              <a:t>Odchyt slonů do příkopů</a:t>
            </a:r>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03701" y="1690687"/>
            <a:ext cx="7324042" cy="5019675"/>
          </a:xfrm>
        </p:spPr>
        <p:txBody>
          <a:bodyPr>
            <a:noAutofit/>
          </a:bodyPr>
          <a:lstStyle/>
          <a:p>
            <a:pPr marL="0" indent="0">
              <a:buNone/>
            </a:pPr>
            <a:r>
              <a:rPr lang="cs-CZ" i="1" dirty="0"/>
              <a:t>„Afričané chytají slony pomocí nastražených jam. Když do jedné z nich spadne slon, který se oddělil od stáda, všichni ostatní najednou sbírají větve stromů, kutálejí je po kamenech a staví rampy, přičemž vynaloží veškeré úsilí, aby ho dostali ven. Králové je pomocí jezdců naháněli za účelem odchytu do příkopů ručně vyhloubených tak, aby dokázaly slony pojmout co do výšky. Když byli uzavřeni v březích příkopů, byli vyhladověni k podřízenosti, jejíž dostatečným důkazem bylo, že když jim muž podal větev, jemně se jí chytili.“ </a:t>
            </a:r>
          </a:p>
          <a:p>
            <a:pPr marL="0" indent="0">
              <a:buNone/>
            </a:pPr>
            <a:r>
              <a:rPr lang="cs-CZ" dirty="0"/>
              <a:t>Plinius Starší. </a:t>
            </a:r>
            <a:r>
              <a:rPr lang="cs-CZ" i="1" dirty="0" err="1"/>
              <a:t>Historia</a:t>
            </a:r>
            <a:r>
              <a:rPr lang="cs-CZ" i="1" dirty="0"/>
              <a:t> </a:t>
            </a:r>
            <a:r>
              <a:rPr lang="cs-CZ" i="1" dirty="0" err="1"/>
              <a:t>Animalium</a:t>
            </a:r>
            <a:r>
              <a:rPr lang="cs-CZ" i="1" dirty="0"/>
              <a:t> </a:t>
            </a:r>
            <a:r>
              <a:rPr lang="cs-CZ" dirty="0"/>
              <a:t>8,8.</a:t>
            </a:r>
          </a:p>
          <a:p>
            <a:pPr marL="0" indent="0">
              <a:buNone/>
            </a:pPr>
            <a:endParaRPr lang="cs-CZ" sz="2000" dirty="0"/>
          </a:p>
        </p:txBody>
      </p:sp>
      <p:pic>
        <p:nvPicPr>
          <p:cNvPr id="6" name="Obrázek 5" descr="Obsah obrázku území, venku, voda, tráva&#10;&#10;Popis byl vytvořen automaticky">
            <a:extLst>
              <a:ext uri="{FF2B5EF4-FFF2-40B4-BE49-F238E27FC236}">
                <a16:creationId xmlns:a16="http://schemas.microsoft.com/office/drawing/2014/main" id="{7EBC69A3-5BD1-04AF-0F09-C76501DCD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286" y="1104899"/>
            <a:ext cx="3815171" cy="5019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65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838200" y="120279"/>
            <a:ext cx="10515600" cy="1325563"/>
          </a:xfrm>
        </p:spPr>
        <p:txBody>
          <a:bodyPr/>
          <a:lstStyle/>
          <a:p>
            <a:r>
              <a:rPr lang="cs-CZ" b="1" dirty="0"/>
              <a:t>Odchyt slonů s pomocí </a:t>
            </a:r>
            <a:r>
              <a:rPr lang="cs-CZ" b="1" i="1" dirty="0" err="1"/>
              <a:t>kumkí</a:t>
            </a:r>
            <a:endParaRPr lang="cs-CZ" b="1" i="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03701" y="1690687"/>
            <a:ext cx="6370323" cy="5019675"/>
          </a:xfrm>
        </p:spPr>
        <p:txBody>
          <a:bodyPr>
            <a:noAutofit/>
          </a:bodyPr>
          <a:lstStyle/>
          <a:p>
            <a:pPr marL="0" indent="0">
              <a:buNone/>
            </a:pPr>
            <a:r>
              <a:rPr lang="cs-CZ" sz="3200" i="1" dirty="0"/>
              <a:t>„Způsob jejich odchytu v Indii spočívá v tom, že </a:t>
            </a:r>
            <a:r>
              <a:rPr lang="cs-CZ" sz="3200" i="1" dirty="0" err="1"/>
              <a:t>mahút</a:t>
            </a:r>
            <a:r>
              <a:rPr lang="cs-CZ" sz="3200" i="1" dirty="0"/>
              <a:t> jedoucí na jednom z vycvičených slonů najde osamoceného divokého slona nebo jej oddělí od stáda a nahání ho. Když je zcela unavený, vyleze na něj a osedlá ho tak, jak osedlal toho, na němž přijel.“</a:t>
            </a:r>
          </a:p>
          <a:p>
            <a:pPr marL="0" indent="0">
              <a:buNone/>
            </a:pPr>
            <a:r>
              <a:rPr lang="cs-CZ" sz="3200" dirty="0"/>
              <a:t>Plinius Starší. </a:t>
            </a:r>
            <a:r>
              <a:rPr lang="cs-CZ" sz="3200" i="1" dirty="0" err="1"/>
              <a:t>Historia</a:t>
            </a:r>
            <a:r>
              <a:rPr lang="cs-CZ" sz="3200" i="1" dirty="0"/>
              <a:t> </a:t>
            </a:r>
            <a:r>
              <a:rPr lang="cs-CZ" sz="3200" i="1" dirty="0" err="1"/>
              <a:t>Animalium</a:t>
            </a:r>
            <a:r>
              <a:rPr lang="cs-CZ" sz="3200" i="1" dirty="0"/>
              <a:t> </a:t>
            </a:r>
            <a:r>
              <a:rPr lang="cs-CZ" sz="3200" dirty="0"/>
              <a:t>8,8.</a:t>
            </a:r>
          </a:p>
          <a:p>
            <a:pPr marL="0" indent="0">
              <a:buNone/>
            </a:pPr>
            <a:endParaRPr lang="cs-CZ" sz="2000" dirty="0"/>
          </a:p>
        </p:txBody>
      </p:sp>
      <p:pic>
        <p:nvPicPr>
          <p:cNvPr id="7" name="Obrázek 6" descr="Obsah obrázku slon, venku, strom, Sloni a mamuti&#10;&#10;Popis byl vytvořen automaticky">
            <a:extLst>
              <a:ext uri="{FF2B5EF4-FFF2-40B4-BE49-F238E27FC236}">
                <a16:creationId xmlns:a16="http://schemas.microsoft.com/office/drawing/2014/main" id="{76D6B339-D64D-25E2-B298-10DE2EAC6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792" y="1329850"/>
            <a:ext cx="4830439" cy="5407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7599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p:txBody>
          <a:bodyPr/>
          <a:lstStyle/>
          <a:p>
            <a:r>
              <a:rPr lang="cs-CZ" b="1" dirty="0"/>
              <a:t>Odchyt slonů do </a:t>
            </a:r>
            <a:r>
              <a:rPr lang="cs-CZ" b="1" i="1" dirty="0" err="1"/>
              <a:t>kedu</a:t>
            </a:r>
            <a:endParaRPr lang="cs-CZ"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03701" y="1690687"/>
            <a:ext cx="10373156" cy="5019675"/>
          </a:xfrm>
        </p:spPr>
        <p:txBody>
          <a:bodyPr>
            <a:noAutofit/>
          </a:bodyPr>
          <a:lstStyle/>
          <a:p>
            <a:pPr marL="0" indent="0">
              <a:buNone/>
            </a:pPr>
            <a:r>
              <a:rPr lang="cs-CZ" sz="2400" i="1" dirty="0"/>
              <a:t>„Indové loví zvířata stejným způsobem jako Řekové s výjimkou slona, který je loven zcela odlišným způsobem, protože toto zvíře není jako ostatní. Průběh lovu lze popsat následovně. Lovci si vyberou rovnou plochu vyprahlé půdy a vykopou kolem ní příkop, který obklopí takový prostor, že by dostačoval i pro táboření velkého vojska. Příkop je široký pět sáhů a hluboký čtyři. Zeminu, kterou při hloubení vyhazují, soustředí do hromad na obou stranách příkopu a využijí ji jako zeď. Poté si ve zdi na vnějším okraji vyhloubí nory a vytvoří si tak chatrče, v jejichž zdech nechají otvory, aby dovnitř pronikalo světlo a aby viděli, až se jejich kořist přiblíží a vstoupí do ohrady. Dále umístí tři nebo čtyři své nejlépe vycvičené slonice do pasti, ke které nechají pouze jediný možný přístup po mostě přehozeném přes příkop, jehož rám zakrývá zemina a velké množství slámy, aby byl co nejlépe skryt pře divokými zvířaty, která by jinak mohla mít podezření na zradu. Lovci se pak skryjí v chatrčích, které si vytvořili v hliněných zdech.“</a:t>
            </a:r>
          </a:p>
          <a:p>
            <a:pPr marL="0" indent="0">
              <a:buNone/>
            </a:pPr>
            <a:r>
              <a:rPr lang="cs-CZ" sz="2400" dirty="0" err="1"/>
              <a:t>Arriános</a:t>
            </a:r>
            <a:r>
              <a:rPr lang="cs-CZ" sz="2400" dirty="0"/>
              <a:t>. </a:t>
            </a:r>
            <a:r>
              <a:rPr lang="cs-CZ" sz="2400" i="1" dirty="0" err="1"/>
              <a:t>Indika</a:t>
            </a:r>
            <a:r>
              <a:rPr lang="cs-CZ" sz="2400" i="1" dirty="0"/>
              <a:t> </a:t>
            </a:r>
            <a:r>
              <a:rPr lang="cs-CZ" sz="2400" dirty="0"/>
              <a:t>13.</a:t>
            </a:r>
          </a:p>
          <a:p>
            <a:pPr marL="0" indent="0">
              <a:buNone/>
            </a:pPr>
            <a:endParaRPr lang="cs-CZ" sz="2000" dirty="0"/>
          </a:p>
        </p:txBody>
      </p:sp>
    </p:spTree>
    <p:extLst>
      <p:ext uri="{BB962C8B-B14F-4D97-AF65-F5344CB8AC3E}">
        <p14:creationId xmlns:p14="http://schemas.microsoft.com/office/powerpoint/2010/main" val="2781589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p:txBody>
          <a:bodyPr/>
          <a:lstStyle/>
          <a:p>
            <a:r>
              <a:rPr lang="cs-CZ" b="1" dirty="0"/>
              <a:t>Odchyt slonů do </a:t>
            </a:r>
            <a:r>
              <a:rPr lang="cs-CZ" b="1" i="1" dirty="0" err="1"/>
              <a:t>kedu</a:t>
            </a:r>
            <a:endParaRPr lang="cs-CZ"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03701" y="1690687"/>
            <a:ext cx="11595466" cy="5019675"/>
          </a:xfrm>
        </p:spPr>
        <p:txBody>
          <a:bodyPr>
            <a:noAutofit/>
          </a:bodyPr>
          <a:lstStyle/>
          <a:p>
            <a:pPr marL="0" indent="0">
              <a:buNone/>
            </a:pPr>
            <a:r>
              <a:rPr lang="cs-CZ" sz="2000" i="1" dirty="0"/>
              <a:t>„Divocí sloni se ve dne k obydleným oblastem nepřibližují, v noci se ale všude potulují ve stádech a krmí se, přičemž jako vůdce následují toho, který je největší a nejsmělejší, stejně jako krávy následují býka. Jakmile se tedy přiblíží k ohradě a zaslechnou křik a ucítí pach samic, vrhnou se plnou rychlostí směrem k oplocenému pozemku a jsouce uvězněni příkopem, pohybují se po jeho okraji, protože most, po kterém vtrhli do ohrady, je znenadání pryč. Někteří lovci totiž, když si všimnou vniknutí divokých slonů, pospíchají, aby sebrali most, zatímco jiní utíkají do nejbližší vesnice, aby oznámili, že sloni jsou v pasti. Jakmile se to vesničané dozvědí, nasednou na své nejodvážnější a nejlépe vycvičené slony a jedou k ohradě. Když k ní dorazí, nepouštějí se však rovnou do konfliktu s divokými slony, nýbrž počkají, až je bude bolestně svírat hlad a zkrotí je žízeň. Poté, co doznají, že jejich síla je dostatečně oslabena, postaví znovu most a vjedou do ohrady, načež ochočení sloni zaútočí na ty, kteří byli uvězněni. Pak jsou, jak lze očekávat, divocí sloni přemoženi ztrátou ducha a mdlobami z hladu. Nato lovci sesednou ze svých slonů, spoutají provazy nohy divokým, nyní již docela klidným. Dále pobízejí ochočené, aby je tloukli ranami, dokud je jejich utrpení nevyčerpá a nepadnou k zemi. Lovci stojící opodál jim mezitím navlékají smyčky kolek krků a nasedají na ně, dokud ještě leží. Aby jim zabránili setřást své jezdce nebo dělat jinou neplechu, udělají jim ostrým nožem řez kolem krku a smyčku jim utáhnou v ráně. Pomocí této rány udrží jejich hlavu i krk v úplném klidu, pokud se totiž vyplaší a otočí se, smyčka se pohybem lana zadře do rány. Vyhýbají se tedy prudkým pohybům a s vědomím, že byli poraženi, se nechají krotce vést v okovech.“</a:t>
            </a:r>
          </a:p>
          <a:p>
            <a:pPr marL="0" indent="0">
              <a:buNone/>
            </a:pPr>
            <a:r>
              <a:rPr lang="cs-CZ" sz="2000" dirty="0" err="1"/>
              <a:t>Arriános</a:t>
            </a:r>
            <a:r>
              <a:rPr lang="cs-CZ" sz="2000" dirty="0"/>
              <a:t>. </a:t>
            </a:r>
            <a:r>
              <a:rPr lang="cs-CZ" sz="2000" i="1" dirty="0" err="1"/>
              <a:t>Indika</a:t>
            </a:r>
            <a:r>
              <a:rPr lang="cs-CZ" sz="2000" i="1" dirty="0"/>
              <a:t> </a:t>
            </a:r>
            <a:r>
              <a:rPr lang="cs-CZ" sz="2000" dirty="0"/>
              <a:t>13.</a:t>
            </a:r>
          </a:p>
          <a:p>
            <a:pPr marL="0" indent="0">
              <a:buNone/>
            </a:pPr>
            <a:endParaRPr lang="cs-CZ" sz="2000" dirty="0"/>
          </a:p>
        </p:txBody>
      </p:sp>
    </p:spTree>
    <p:extLst>
      <p:ext uri="{BB962C8B-B14F-4D97-AF65-F5344CB8AC3E}">
        <p14:creationId xmlns:p14="http://schemas.microsoft.com/office/powerpoint/2010/main" val="193068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p:txBody>
          <a:bodyPr/>
          <a:lstStyle/>
          <a:p>
            <a:r>
              <a:rPr lang="cs-CZ" b="1" dirty="0"/>
              <a:t>Odchyt slonů do </a:t>
            </a:r>
            <a:r>
              <a:rPr lang="cs-CZ" b="1" i="1" dirty="0" err="1"/>
              <a:t>kedu</a:t>
            </a:r>
            <a:endParaRPr lang="cs-CZ" b="1" i="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03700" y="1690688"/>
            <a:ext cx="6397149" cy="5019674"/>
          </a:xfrm>
        </p:spPr>
        <p:txBody>
          <a:bodyPr>
            <a:noAutofit/>
          </a:bodyPr>
          <a:lstStyle/>
          <a:p>
            <a:pPr marL="0" indent="0">
              <a:buNone/>
            </a:pPr>
            <a:r>
              <a:rPr lang="cs-CZ" sz="2000" i="1" dirty="0"/>
              <a:t>„Z chycených slonů pak pustí ty, kteří jsou příliš staří nebo příliš mladí, aby byli schopní služby. Zbytek odvedou do stájí, kde jim svážou nohy k sobě a jejich krky připevní k pevným sloupům, a tak je krotí hladem. Následně jim vrátí sílu zeleným rákosím a travou. Dále je učí poslušnosti, čehož docílí tím, že je uklidní – některé přemluví slovem a jiné písní a zvukem bubnů. Jen málo z nich je obtížné zkrotit, protože jsou přirozeně tak mírní a v povaze něžní, že se blíží myslícím tvorům. Když jejich jezdci padnou v boji, někteří je zvednou a odnesou z pole do bezpečí. Jiní, když jejich páni hledají útočiště mezi jejich předníma nohama, bojují k jejich obraně a zachrání  jim život. Pokud v záchvatu hněvu zabijí muže, kteří je krmí nebo cvičí, tolik toho litují, že odmítají potravu a někdy umírají hlady.</a:t>
            </a:r>
          </a:p>
          <a:p>
            <a:pPr marL="0" indent="0" algn="l">
              <a:buNone/>
            </a:pPr>
            <a:r>
              <a:rPr lang="cs-CZ" sz="2000" dirty="0" err="1"/>
              <a:t>Megasthenés</a:t>
            </a:r>
            <a:r>
              <a:rPr lang="cs-CZ" sz="2000" dirty="0"/>
              <a:t>. </a:t>
            </a:r>
            <a:r>
              <a:rPr lang="cs-CZ" sz="2000" i="1" dirty="0" err="1"/>
              <a:t>Indika</a:t>
            </a:r>
            <a:r>
              <a:rPr lang="cs-CZ" sz="2000" i="1" dirty="0"/>
              <a:t> </a:t>
            </a:r>
            <a:r>
              <a:rPr lang="cs-CZ" sz="2000" dirty="0"/>
              <a:t>36.</a:t>
            </a:r>
          </a:p>
          <a:p>
            <a:pPr marL="0" indent="0">
              <a:buNone/>
            </a:pPr>
            <a:endParaRPr lang="cs-CZ" sz="2000" dirty="0"/>
          </a:p>
        </p:txBody>
      </p:sp>
      <p:pic>
        <p:nvPicPr>
          <p:cNvPr id="6" name="Obrázek 5" descr="Obsah obrázku savec, skica, kresba, slon&#10;&#10;Popis byl vytvořen automaticky">
            <a:extLst>
              <a:ext uri="{FF2B5EF4-FFF2-40B4-BE49-F238E27FC236}">
                <a16:creationId xmlns:a16="http://schemas.microsoft.com/office/drawing/2014/main" id="{E2DC9FAE-FCCC-8BB8-939D-857FE76FA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195" y="3609975"/>
            <a:ext cx="4416925" cy="3028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ázek 7" descr="Obsah obrázku obraz, kresba, savec, obloha&#10;&#10;Popis byl vytvořen automaticky">
            <a:extLst>
              <a:ext uri="{FF2B5EF4-FFF2-40B4-BE49-F238E27FC236}">
                <a16:creationId xmlns:a16="http://schemas.microsoft.com/office/drawing/2014/main" id="{CDA98378-B58E-EDEA-4D02-EE825F205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0556" y="365125"/>
            <a:ext cx="4370564" cy="3120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7178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838200" y="-100867"/>
            <a:ext cx="10515600" cy="1325563"/>
          </a:xfrm>
        </p:spPr>
        <p:txBody>
          <a:bodyPr/>
          <a:lstStyle/>
          <a:p>
            <a:r>
              <a:rPr lang="cs-CZ" b="1" dirty="0"/>
              <a:t>Výcvik a užitnost válečného slona</a:t>
            </a:r>
            <a:endParaRPr lang="cs-CZ" b="1" i="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961099" y="1119188"/>
            <a:ext cx="11324880" cy="3742958"/>
          </a:xfrm>
        </p:spPr>
        <p:txBody>
          <a:bodyPr>
            <a:noAutofit/>
          </a:bodyPr>
          <a:lstStyle/>
          <a:p>
            <a:r>
              <a:rPr lang="cs-CZ" sz="1400" b="1" dirty="0"/>
              <a:t>5 let </a:t>
            </a:r>
            <a:r>
              <a:rPr lang="cs-CZ" sz="1400" dirty="0"/>
              <a:t>– slon je dostatečně starý na základní výcvik</a:t>
            </a:r>
          </a:p>
          <a:p>
            <a:pPr marL="0" indent="0">
              <a:buNone/>
            </a:pPr>
            <a:r>
              <a:rPr lang="cs-CZ" sz="1400" dirty="0"/>
              <a:t>              →počátek budování důvěry mezi slonem a </a:t>
            </a:r>
            <a:r>
              <a:rPr lang="cs-CZ" sz="1400" dirty="0" err="1"/>
              <a:t>mahútem</a:t>
            </a:r>
            <a:endParaRPr lang="cs-CZ" sz="1400" dirty="0"/>
          </a:p>
          <a:p>
            <a:pPr marL="0" indent="0">
              <a:buNone/>
            </a:pPr>
            <a:r>
              <a:rPr lang="cs-CZ" sz="1400" dirty="0"/>
              <a:t>              →výuka primitivních povelů umožňujících práci se slonem – na povel sednout, lehnout, přijít na zavolání, nechat se uvázat…</a:t>
            </a:r>
          </a:p>
          <a:p>
            <a:pPr marL="0" indent="0">
              <a:buNone/>
            </a:pPr>
            <a:r>
              <a:rPr lang="cs-CZ" sz="1400" dirty="0"/>
              <a:t>              →zvykání si na jezdce na hřbetě</a:t>
            </a:r>
          </a:p>
          <a:p>
            <a:r>
              <a:rPr lang="cs-CZ" sz="1400" b="1" dirty="0"/>
              <a:t>10 let </a:t>
            </a:r>
            <a:r>
              <a:rPr lang="cs-CZ" sz="1400" dirty="0"/>
              <a:t>– slon je dostatečně starý na vojenský výcvik</a:t>
            </a:r>
          </a:p>
          <a:p>
            <a:pPr marL="0" indent="0">
              <a:buNone/>
            </a:pPr>
            <a:r>
              <a:rPr lang="cs-CZ" sz="1400" dirty="0"/>
              <a:t>              →výuka zastrašování soupeře</a:t>
            </a:r>
          </a:p>
          <a:p>
            <a:pPr marL="0" indent="0">
              <a:buNone/>
            </a:pPr>
            <a:r>
              <a:rPr lang="cs-CZ" sz="1400" dirty="0"/>
              <a:t>              →výuka boje proti pěchotě</a:t>
            </a:r>
          </a:p>
          <a:p>
            <a:pPr marL="0" indent="0">
              <a:buNone/>
            </a:pPr>
            <a:r>
              <a:rPr lang="cs-CZ" sz="1400" dirty="0"/>
              <a:t>              →výuka boje proti jiným slonům</a:t>
            </a:r>
          </a:p>
          <a:p>
            <a:pPr marL="0" indent="0">
              <a:buNone/>
            </a:pPr>
            <a:r>
              <a:rPr lang="cs-CZ" sz="1400" dirty="0"/>
              <a:t>              →výuka boje s chobotem</a:t>
            </a:r>
          </a:p>
          <a:p>
            <a:r>
              <a:rPr lang="cs-CZ" sz="1400" b="1" dirty="0"/>
              <a:t>20 let </a:t>
            </a:r>
            <a:r>
              <a:rPr lang="cs-CZ" sz="1400" dirty="0"/>
              <a:t>– sloni by měl být dostatečně vycvičený pro první boj</a:t>
            </a:r>
          </a:p>
          <a:p>
            <a:r>
              <a:rPr lang="cs-CZ" sz="1400" b="1" dirty="0"/>
              <a:t>30 – 40 let </a:t>
            </a:r>
            <a:r>
              <a:rPr lang="cs-CZ" sz="1400" dirty="0"/>
              <a:t>– nejcennější sloni</a:t>
            </a:r>
          </a:p>
          <a:p>
            <a:pPr marL="0" indent="0">
              <a:buNone/>
            </a:pPr>
            <a:r>
              <a:rPr lang="cs-CZ" sz="1400" dirty="0"/>
              <a:t>             →jsou zkušený v boji</a:t>
            </a:r>
          </a:p>
          <a:p>
            <a:pPr marL="0" indent="0">
              <a:buNone/>
            </a:pPr>
            <a:r>
              <a:rPr lang="cs-CZ" sz="1400" dirty="0"/>
              <a:t>             →mají nejmenší tendence se plašit</a:t>
            </a:r>
          </a:p>
          <a:p>
            <a:pPr marL="0" indent="0">
              <a:buNone/>
            </a:pPr>
            <a:r>
              <a:rPr lang="cs-CZ" sz="1400" dirty="0"/>
              <a:t>             →jsou na vrcholu svých sil</a:t>
            </a:r>
          </a:p>
          <a:p>
            <a:r>
              <a:rPr lang="cs-CZ" sz="1400" b="1" dirty="0"/>
              <a:t>40 + let </a:t>
            </a:r>
            <a:r>
              <a:rPr lang="cs-CZ" sz="1400" dirty="0"/>
              <a:t>– pokles hodnoty</a:t>
            </a:r>
          </a:p>
          <a:p>
            <a:pPr marL="0" indent="0">
              <a:buNone/>
            </a:pPr>
            <a:r>
              <a:rPr lang="cs-CZ" sz="1400" dirty="0"/>
              <a:t>             →roste tendence plašit se</a:t>
            </a:r>
          </a:p>
          <a:p>
            <a:pPr marL="0" indent="0">
              <a:buNone/>
            </a:pPr>
            <a:r>
              <a:rPr lang="cs-CZ" sz="1400" dirty="0"/>
              <a:t>             →sil se již nedostává</a:t>
            </a:r>
          </a:p>
          <a:p>
            <a:pPr marL="0" indent="0">
              <a:buNone/>
            </a:pPr>
            <a:endParaRPr lang="cs-CZ" sz="1600" dirty="0"/>
          </a:p>
        </p:txBody>
      </p:sp>
      <p:pic>
        <p:nvPicPr>
          <p:cNvPr id="6" name="Obrázek 5" descr="Obsah obrázku slon, venku, voda, Sloni a mamuti&#10;&#10;Popis byl vytvořen automaticky">
            <a:extLst>
              <a:ext uri="{FF2B5EF4-FFF2-40B4-BE49-F238E27FC236}">
                <a16:creationId xmlns:a16="http://schemas.microsoft.com/office/drawing/2014/main" id="{1B6328B4-A4F4-4738-8A7A-B88F6874E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462169"/>
            <a:ext cx="5702300" cy="3795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053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Effect transition="in" filter="fade">
                                      <p:cBhvr>
                                        <p:cTn id="91" dur="1000"/>
                                        <p:tgtEl>
                                          <p:spTgt spid="3">
                                            <p:txEl>
                                              <p:pRg st="12" end="12"/>
                                            </p:txEl>
                                          </p:spTgt>
                                        </p:tgtEl>
                                      </p:cBhvr>
                                    </p:animEffect>
                                    <p:anim calcmode="lin" valueType="num">
                                      <p:cBhvr>
                                        <p:cTn id="9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3">
                                            <p:txEl>
                                              <p:pRg st="13" end="13"/>
                                            </p:txEl>
                                          </p:spTgt>
                                        </p:tgtEl>
                                        <p:attrNameLst>
                                          <p:attrName>style.visibility</p:attrName>
                                        </p:attrNameLst>
                                      </p:cBhvr>
                                      <p:to>
                                        <p:strVal val="visible"/>
                                      </p:to>
                                    </p:set>
                                    <p:animEffect transition="in" filter="fade">
                                      <p:cBhvr>
                                        <p:cTn id="98" dur="1000"/>
                                        <p:tgtEl>
                                          <p:spTgt spid="3">
                                            <p:txEl>
                                              <p:pRg st="13" end="13"/>
                                            </p:txEl>
                                          </p:spTgt>
                                        </p:tgtEl>
                                      </p:cBhvr>
                                    </p:animEffect>
                                    <p:anim calcmode="lin" valueType="num">
                                      <p:cBhvr>
                                        <p:cTn id="9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3">
                                            <p:txEl>
                                              <p:pRg st="14" end="14"/>
                                            </p:txEl>
                                          </p:spTgt>
                                        </p:tgtEl>
                                        <p:attrNameLst>
                                          <p:attrName>style.visibility</p:attrName>
                                        </p:attrNameLst>
                                      </p:cBhvr>
                                      <p:to>
                                        <p:strVal val="visible"/>
                                      </p:to>
                                    </p:set>
                                    <p:animEffect transition="in" filter="fade">
                                      <p:cBhvr>
                                        <p:cTn id="105" dur="1000"/>
                                        <p:tgtEl>
                                          <p:spTgt spid="3">
                                            <p:txEl>
                                              <p:pRg st="14" end="14"/>
                                            </p:txEl>
                                          </p:spTgt>
                                        </p:tgtEl>
                                      </p:cBhvr>
                                    </p:animEffect>
                                    <p:anim calcmode="lin" valueType="num">
                                      <p:cBhvr>
                                        <p:cTn id="106"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107"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3">
                                            <p:txEl>
                                              <p:pRg st="15" end="15"/>
                                            </p:txEl>
                                          </p:spTgt>
                                        </p:tgtEl>
                                        <p:attrNameLst>
                                          <p:attrName>style.visibility</p:attrName>
                                        </p:attrNameLst>
                                      </p:cBhvr>
                                      <p:to>
                                        <p:strVal val="visible"/>
                                      </p:to>
                                    </p:set>
                                    <p:animEffect transition="in" filter="fade">
                                      <p:cBhvr>
                                        <p:cTn id="112" dur="1000"/>
                                        <p:tgtEl>
                                          <p:spTgt spid="3">
                                            <p:txEl>
                                              <p:pRg st="15" end="15"/>
                                            </p:txEl>
                                          </p:spTgt>
                                        </p:tgtEl>
                                      </p:cBhvr>
                                    </p:animEffect>
                                    <p:anim calcmode="lin" valueType="num">
                                      <p:cBhvr>
                                        <p:cTn id="113"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114"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
                                            <p:txEl>
                                              <p:pRg st="16" end="16"/>
                                            </p:txEl>
                                          </p:spTgt>
                                        </p:tgtEl>
                                        <p:attrNameLst>
                                          <p:attrName>style.visibility</p:attrName>
                                        </p:attrNameLst>
                                      </p:cBhvr>
                                      <p:to>
                                        <p:strVal val="visible"/>
                                      </p:to>
                                    </p:set>
                                    <p:animEffect transition="in" filter="fade">
                                      <p:cBhvr>
                                        <p:cTn id="119" dur="1000"/>
                                        <p:tgtEl>
                                          <p:spTgt spid="3">
                                            <p:txEl>
                                              <p:pRg st="16" end="16"/>
                                            </p:txEl>
                                          </p:spTgt>
                                        </p:tgtEl>
                                      </p:cBhvr>
                                    </p:animEffect>
                                    <p:anim calcmode="lin" valueType="num">
                                      <p:cBhvr>
                                        <p:cTn id="120"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21"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23043</TotalTime>
  <Words>6514</Words>
  <Application>Microsoft Office PowerPoint</Application>
  <PresentationFormat>Širokoúhlá obrazovka</PresentationFormat>
  <Paragraphs>166</Paragraphs>
  <Slides>35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35</vt:i4>
      </vt:variant>
    </vt:vector>
  </HeadingPairs>
  <TitlesOfParts>
    <vt:vector size="39" baseType="lpstr">
      <vt:lpstr>Arial</vt:lpstr>
      <vt:lpstr>Calibri</vt:lpstr>
      <vt:lpstr>Calibri Light</vt:lpstr>
      <vt:lpstr>Motiv Office</vt:lpstr>
      <vt:lpstr>Sloni ve starověkém vojenství</vt:lpstr>
      <vt:lpstr>Byl slon domestikován?</vt:lpstr>
      <vt:lpstr>Potenciální výhody a nevýhody domestikace</vt:lpstr>
      <vt:lpstr>Odchyt slonů do příkopů</vt:lpstr>
      <vt:lpstr>Odchyt slonů s pomocí kumkí</vt:lpstr>
      <vt:lpstr>Odchyt slonů do kedu</vt:lpstr>
      <vt:lpstr>Odchyt slonů do kedu</vt:lpstr>
      <vt:lpstr>Odchyt slonů do kedu</vt:lpstr>
      <vt:lpstr>Výcvik a užitnost válečného slona</vt:lpstr>
      <vt:lpstr>Výcvik</vt:lpstr>
      <vt:lpstr>Výcvik</vt:lpstr>
      <vt:lpstr>Užití chobotu v boji Střet Gaia Julia Caesara a Metella Scipiona u Thapsu roku 45 př. n. l. během občanské války</vt:lpstr>
      <vt:lpstr>Mahút </vt:lpstr>
      <vt:lpstr>Lékařská péče o slony </vt:lpstr>
      <vt:lpstr>Seleukovské chovatelství - počátky </vt:lpstr>
      <vt:lpstr>Seleukovské chovatelství – centrum chovu </vt:lpstr>
      <vt:lpstr>Seleukovské chovatelství – vojenská organizace </vt:lpstr>
      <vt:lpstr>Seleukovské chovatelství – role Řecko-baktrijského království </vt:lpstr>
      <vt:lpstr>Seleukovské chovatelství  – role Řecko-baktrijského království </vt:lpstr>
      <vt:lpstr>Seleukovské chovatelství – zákaz  Mírová smlouva s Římem po bitvě u Magnésia roku 190 př. n. l. </vt:lpstr>
      <vt:lpstr>Seleukovské chovatelství – konec </vt:lpstr>
      <vt:lpstr>Ptolemaiovské chovatelství – počátky  Perdikkův pokus o přebrodění Nilu s armádou a slony roku 321 př. n. l. </vt:lpstr>
      <vt:lpstr>Ptolemaiovské chovatelství – počátky Střet Ptolemaia Sótéra a Seleuka Níkátora s Démétriem Poliorkétem během válek diadochů v bitvě u Gazy roku 313 př. n. l. </vt:lpstr>
      <vt:lpstr>Ptolemaiovské chovatelství – zrod afrického programu </vt:lpstr>
      <vt:lpstr>Ptolemaiovské chovatelství – zrod afrického programu </vt:lpstr>
      <vt:lpstr>Ptolemaiovské chovatelství – přeprava slonů  Doprava po Rudém moři   </vt:lpstr>
      <vt:lpstr>Ptolemaiovské chovatelství – úspěchy afrického programu </vt:lpstr>
      <vt:lpstr>Ptolemaiovské chovatelství – transportní trasa </vt:lpstr>
      <vt:lpstr>Ptolemaiovské chovatelství – úpadek afrického programu Střet egyptského faraona Ptolemáia IV. Filopátóra a syrského krále Antiocha III. Velikého v bitvě u Rafia v Koilé Syria roku 217 př. n. l.  </vt:lpstr>
      <vt:lpstr>Ptolemaiovské chovatelství – konec </vt:lpstr>
      <vt:lpstr>Kartaginské chovatelství – první střet se slony  Pyrrhovy možnosti po bitvě u Auscula roku 279 př. n. l., ve které doznalo jeho vojsko velkých ztrát</vt:lpstr>
      <vt:lpstr>Kartaginské chovatelství – Xanthippovy reformy  Střet Kartaginců vedených Xanthippem Spartským a Římanů vedených Marcem Atiliem Regulem v bitbě u Tunisu roku 255 př. n. l. během první punské války</vt:lpstr>
      <vt:lpstr>Kartaginské chovatelství – Xanthippovy reformy  Střet Kartaginců vedených Xanthippem Spartským a Římanů vedených Marcem Atiliem Regulem v bitbě u Tunicu roku 255 př. n. l. během první punské války</vt:lpstr>
      <vt:lpstr>Kartaginské chovatelství – zákaz  Vyjednávání Kartaginců s Římany po bitvě u Zamy</vt:lpstr>
      <vt:lpstr>Kartaginské chovatelství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Michal Musil</dc:creator>
  <cp:lastModifiedBy>Michal Musil</cp:lastModifiedBy>
  <cp:revision>2</cp:revision>
  <dcterms:created xsi:type="dcterms:W3CDTF">2023-10-23T12:34:19Z</dcterms:created>
  <dcterms:modified xsi:type="dcterms:W3CDTF">2023-11-09T17:10:33Z</dcterms:modified>
</cp:coreProperties>
</file>