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0" r:id="rId4"/>
    <p:sldId id="262" r:id="rId5"/>
    <p:sldId id="261" r:id="rId6"/>
    <p:sldId id="266" r:id="rId7"/>
    <p:sldId id="267" r:id="rId8"/>
    <p:sldId id="268" r:id="rId9"/>
    <p:sldId id="270" r:id="rId10"/>
    <p:sldId id="272" r:id="rId11"/>
    <p:sldId id="274" r:id="rId12"/>
    <p:sldId id="276" r:id="rId13"/>
    <p:sldId id="278" r:id="rId14"/>
    <p:sldId id="304" r:id="rId15"/>
    <p:sldId id="282" r:id="rId16"/>
    <p:sldId id="283" r:id="rId17"/>
    <p:sldId id="280" r:id="rId18"/>
    <p:sldId id="287" r:id="rId19"/>
    <p:sldId id="289" r:id="rId20"/>
    <p:sldId id="291" r:id="rId21"/>
    <p:sldId id="290" r:id="rId22"/>
    <p:sldId id="294" r:id="rId23"/>
    <p:sldId id="295" r:id="rId24"/>
    <p:sldId id="298" r:id="rId25"/>
    <p:sldId id="299" r:id="rId26"/>
    <p:sldId id="300" r:id="rId27"/>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l Musil" userId="3aa62fdf-77b2-400f-b0ca-6927a71c643f" providerId="ADAL" clId="{0E1B1411-F211-4D64-A63A-36E14ACDF2BB}"/>
    <pc:docChg chg="custSel delSld modSld">
      <pc:chgData name="Michal Musil" userId="3aa62fdf-77b2-400f-b0ca-6927a71c643f" providerId="ADAL" clId="{0E1B1411-F211-4D64-A63A-36E14ACDF2BB}" dt="2023-12-14T22:47:23.929" v="24" actId="47"/>
      <pc:docMkLst>
        <pc:docMk/>
      </pc:docMkLst>
      <pc:sldChg chg="del">
        <pc:chgData name="Michal Musil" userId="3aa62fdf-77b2-400f-b0ca-6927a71c643f" providerId="ADAL" clId="{0E1B1411-F211-4D64-A63A-36E14ACDF2BB}" dt="2023-12-14T22:45:53.898" v="0" actId="47"/>
        <pc:sldMkLst>
          <pc:docMk/>
          <pc:sldMk cId="2712352525" sldId="259"/>
        </pc:sldMkLst>
      </pc:sldChg>
      <pc:sldChg chg="del">
        <pc:chgData name="Michal Musil" userId="3aa62fdf-77b2-400f-b0ca-6927a71c643f" providerId="ADAL" clId="{0E1B1411-F211-4D64-A63A-36E14ACDF2BB}" dt="2023-12-14T22:45:56.434" v="1" actId="47"/>
        <pc:sldMkLst>
          <pc:docMk/>
          <pc:sldMk cId="2932245868" sldId="263"/>
        </pc:sldMkLst>
      </pc:sldChg>
      <pc:sldChg chg="delSp modSp del mod delAnim">
        <pc:chgData name="Michal Musil" userId="3aa62fdf-77b2-400f-b0ca-6927a71c643f" providerId="ADAL" clId="{0E1B1411-F211-4D64-A63A-36E14ACDF2BB}" dt="2023-12-14T22:46:11.135" v="5" actId="47"/>
        <pc:sldMkLst>
          <pc:docMk/>
          <pc:sldMk cId="2122024776" sldId="264"/>
        </pc:sldMkLst>
        <pc:grpChg chg="mod">
          <ac:chgData name="Michal Musil" userId="3aa62fdf-77b2-400f-b0ca-6927a71c643f" providerId="ADAL" clId="{0E1B1411-F211-4D64-A63A-36E14ACDF2BB}" dt="2023-12-14T22:46:03.613" v="2" actId="1076"/>
          <ac:grpSpMkLst>
            <pc:docMk/>
            <pc:sldMk cId="2122024776" sldId="264"/>
            <ac:grpSpMk id="12" creationId="{50EB50CD-F40C-4430-8BA6-8026060BA198}"/>
          </ac:grpSpMkLst>
        </pc:grpChg>
        <pc:picChg chg="del mod">
          <ac:chgData name="Michal Musil" userId="3aa62fdf-77b2-400f-b0ca-6927a71c643f" providerId="ADAL" clId="{0E1B1411-F211-4D64-A63A-36E14ACDF2BB}" dt="2023-12-14T22:46:08.206" v="4" actId="478"/>
          <ac:picMkLst>
            <pc:docMk/>
            <pc:sldMk cId="2122024776" sldId="264"/>
            <ac:picMk id="6" creationId="{BBA27019-5CA3-B006-70EC-3C3FFFC53D38}"/>
          </ac:picMkLst>
        </pc:picChg>
      </pc:sldChg>
      <pc:sldChg chg="del">
        <pc:chgData name="Michal Musil" userId="3aa62fdf-77b2-400f-b0ca-6927a71c643f" providerId="ADAL" clId="{0E1B1411-F211-4D64-A63A-36E14ACDF2BB}" dt="2023-12-14T22:46:14.631" v="6" actId="47"/>
        <pc:sldMkLst>
          <pc:docMk/>
          <pc:sldMk cId="1421861754" sldId="265"/>
        </pc:sldMkLst>
      </pc:sldChg>
      <pc:sldChg chg="del">
        <pc:chgData name="Michal Musil" userId="3aa62fdf-77b2-400f-b0ca-6927a71c643f" providerId="ADAL" clId="{0E1B1411-F211-4D64-A63A-36E14ACDF2BB}" dt="2023-12-14T22:46:20.470" v="7" actId="47"/>
        <pc:sldMkLst>
          <pc:docMk/>
          <pc:sldMk cId="1591799881" sldId="269"/>
        </pc:sldMkLst>
      </pc:sldChg>
      <pc:sldChg chg="del">
        <pc:chgData name="Michal Musil" userId="3aa62fdf-77b2-400f-b0ca-6927a71c643f" providerId="ADAL" clId="{0E1B1411-F211-4D64-A63A-36E14ACDF2BB}" dt="2023-12-14T22:46:23.079" v="8" actId="47"/>
        <pc:sldMkLst>
          <pc:docMk/>
          <pc:sldMk cId="1001545337" sldId="271"/>
        </pc:sldMkLst>
      </pc:sldChg>
      <pc:sldChg chg="del">
        <pc:chgData name="Michal Musil" userId="3aa62fdf-77b2-400f-b0ca-6927a71c643f" providerId="ADAL" clId="{0E1B1411-F211-4D64-A63A-36E14ACDF2BB}" dt="2023-12-14T22:46:31.861" v="9" actId="47"/>
        <pc:sldMkLst>
          <pc:docMk/>
          <pc:sldMk cId="1921298578" sldId="273"/>
        </pc:sldMkLst>
      </pc:sldChg>
      <pc:sldChg chg="del">
        <pc:chgData name="Michal Musil" userId="3aa62fdf-77b2-400f-b0ca-6927a71c643f" providerId="ADAL" clId="{0E1B1411-F211-4D64-A63A-36E14ACDF2BB}" dt="2023-12-14T22:46:35.594" v="10" actId="47"/>
        <pc:sldMkLst>
          <pc:docMk/>
          <pc:sldMk cId="525459107" sldId="275"/>
        </pc:sldMkLst>
      </pc:sldChg>
      <pc:sldChg chg="del">
        <pc:chgData name="Michal Musil" userId="3aa62fdf-77b2-400f-b0ca-6927a71c643f" providerId="ADAL" clId="{0E1B1411-F211-4D64-A63A-36E14ACDF2BB}" dt="2023-12-14T22:46:37.826" v="11" actId="47"/>
        <pc:sldMkLst>
          <pc:docMk/>
          <pc:sldMk cId="1876107264" sldId="277"/>
        </pc:sldMkLst>
      </pc:sldChg>
      <pc:sldChg chg="del">
        <pc:chgData name="Michal Musil" userId="3aa62fdf-77b2-400f-b0ca-6927a71c643f" providerId="ADAL" clId="{0E1B1411-F211-4D64-A63A-36E14ACDF2BB}" dt="2023-12-14T22:46:40.142" v="12" actId="47"/>
        <pc:sldMkLst>
          <pc:docMk/>
          <pc:sldMk cId="2540112791" sldId="279"/>
        </pc:sldMkLst>
      </pc:sldChg>
      <pc:sldChg chg="del">
        <pc:chgData name="Michal Musil" userId="3aa62fdf-77b2-400f-b0ca-6927a71c643f" providerId="ADAL" clId="{0E1B1411-F211-4D64-A63A-36E14ACDF2BB}" dt="2023-12-14T22:46:42.491" v="13" actId="47"/>
        <pc:sldMkLst>
          <pc:docMk/>
          <pc:sldMk cId="877285782" sldId="281"/>
        </pc:sldMkLst>
      </pc:sldChg>
      <pc:sldChg chg="del">
        <pc:chgData name="Michal Musil" userId="3aa62fdf-77b2-400f-b0ca-6927a71c643f" providerId="ADAL" clId="{0E1B1411-F211-4D64-A63A-36E14ACDF2BB}" dt="2023-12-14T22:46:45.973" v="14" actId="47"/>
        <pc:sldMkLst>
          <pc:docMk/>
          <pc:sldMk cId="1945671325" sldId="284"/>
        </pc:sldMkLst>
      </pc:sldChg>
      <pc:sldChg chg="del">
        <pc:chgData name="Michal Musil" userId="3aa62fdf-77b2-400f-b0ca-6927a71c643f" providerId="ADAL" clId="{0E1B1411-F211-4D64-A63A-36E14ACDF2BB}" dt="2023-12-14T22:46:49.826" v="15" actId="47"/>
        <pc:sldMkLst>
          <pc:docMk/>
          <pc:sldMk cId="3365284090" sldId="285"/>
        </pc:sldMkLst>
      </pc:sldChg>
      <pc:sldChg chg="del">
        <pc:chgData name="Michal Musil" userId="3aa62fdf-77b2-400f-b0ca-6927a71c643f" providerId="ADAL" clId="{0E1B1411-F211-4D64-A63A-36E14ACDF2BB}" dt="2023-12-14T22:46:52.530" v="16" actId="47"/>
        <pc:sldMkLst>
          <pc:docMk/>
          <pc:sldMk cId="1394202697" sldId="286"/>
        </pc:sldMkLst>
      </pc:sldChg>
      <pc:sldChg chg="del">
        <pc:chgData name="Michal Musil" userId="3aa62fdf-77b2-400f-b0ca-6927a71c643f" providerId="ADAL" clId="{0E1B1411-F211-4D64-A63A-36E14ACDF2BB}" dt="2023-12-14T22:46:59.488" v="17" actId="47"/>
        <pc:sldMkLst>
          <pc:docMk/>
          <pc:sldMk cId="1632541638" sldId="288"/>
        </pc:sldMkLst>
      </pc:sldChg>
      <pc:sldChg chg="del">
        <pc:chgData name="Michal Musil" userId="3aa62fdf-77b2-400f-b0ca-6927a71c643f" providerId="ADAL" clId="{0E1B1411-F211-4D64-A63A-36E14ACDF2BB}" dt="2023-12-14T22:47:04.062" v="18" actId="47"/>
        <pc:sldMkLst>
          <pc:docMk/>
          <pc:sldMk cId="2886109217" sldId="292"/>
        </pc:sldMkLst>
      </pc:sldChg>
      <pc:sldChg chg="del">
        <pc:chgData name="Michal Musil" userId="3aa62fdf-77b2-400f-b0ca-6927a71c643f" providerId="ADAL" clId="{0E1B1411-F211-4D64-A63A-36E14ACDF2BB}" dt="2023-12-14T22:47:08.574" v="19" actId="47"/>
        <pc:sldMkLst>
          <pc:docMk/>
          <pc:sldMk cId="4074942733" sldId="293"/>
        </pc:sldMkLst>
      </pc:sldChg>
      <pc:sldChg chg="del">
        <pc:chgData name="Michal Musil" userId="3aa62fdf-77b2-400f-b0ca-6927a71c643f" providerId="ADAL" clId="{0E1B1411-F211-4D64-A63A-36E14ACDF2BB}" dt="2023-12-14T22:47:11.523" v="20" actId="47"/>
        <pc:sldMkLst>
          <pc:docMk/>
          <pc:sldMk cId="1079528835" sldId="296"/>
        </pc:sldMkLst>
      </pc:sldChg>
      <pc:sldChg chg="del">
        <pc:chgData name="Michal Musil" userId="3aa62fdf-77b2-400f-b0ca-6927a71c643f" providerId="ADAL" clId="{0E1B1411-F211-4D64-A63A-36E14ACDF2BB}" dt="2023-12-14T22:47:14.067" v="21" actId="47"/>
        <pc:sldMkLst>
          <pc:docMk/>
          <pc:sldMk cId="3007399006" sldId="297"/>
        </pc:sldMkLst>
      </pc:sldChg>
      <pc:sldChg chg="del">
        <pc:chgData name="Michal Musil" userId="3aa62fdf-77b2-400f-b0ca-6927a71c643f" providerId="ADAL" clId="{0E1B1411-F211-4D64-A63A-36E14ACDF2BB}" dt="2023-12-14T22:47:19.006" v="22" actId="47"/>
        <pc:sldMkLst>
          <pc:docMk/>
          <pc:sldMk cId="3772301254" sldId="301"/>
        </pc:sldMkLst>
      </pc:sldChg>
      <pc:sldChg chg="del">
        <pc:chgData name="Michal Musil" userId="3aa62fdf-77b2-400f-b0ca-6927a71c643f" providerId="ADAL" clId="{0E1B1411-F211-4D64-A63A-36E14ACDF2BB}" dt="2023-12-14T22:47:21.647" v="23" actId="47"/>
        <pc:sldMkLst>
          <pc:docMk/>
          <pc:sldMk cId="637966194" sldId="302"/>
        </pc:sldMkLst>
      </pc:sldChg>
      <pc:sldChg chg="del">
        <pc:chgData name="Michal Musil" userId="3aa62fdf-77b2-400f-b0ca-6927a71c643f" providerId="ADAL" clId="{0E1B1411-F211-4D64-A63A-36E14ACDF2BB}" dt="2023-12-14T22:47:23.929" v="24" actId="47"/>
        <pc:sldMkLst>
          <pc:docMk/>
          <pc:sldMk cId="4079747281" sldId="303"/>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273C6A3-768A-6189-9A28-B409108AB252}"/>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4A521727-D307-F49A-C885-E9BF91BEFB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CC872431-2CC5-5E58-AB41-3692FCA14653}"/>
              </a:ext>
            </a:extLst>
          </p:cNvPr>
          <p:cNvSpPr>
            <a:spLocks noGrp="1"/>
          </p:cNvSpPr>
          <p:nvPr>
            <p:ph type="dt" sz="half" idx="10"/>
          </p:nvPr>
        </p:nvSpPr>
        <p:spPr/>
        <p:txBody>
          <a:bodyPr/>
          <a:lstStyle/>
          <a:p>
            <a:fld id="{912878FB-875E-4BDC-B710-EBD999763F4E}" type="datetimeFigureOut">
              <a:rPr lang="cs-CZ" smtClean="0"/>
              <a:t>14.12.2023</a:t>
            </a:fld>
            <a:endParaRPr lang="cs-CZ"/>
          </a:p>
        </p:txBody>
      </p:sp>
      <p:sp>
        <p:nvSpPr>
          <p:cNvPr id="5" name="Zástupný symbol pro zápatí 4">
            <a:extLst>
              <a:ext uri="{FF2B5EF4-FFF2-40B4-BE49-F238E27FC236}">
                <a16:creationId xmlns:a16="http://schemas.microsoft.com/office/drawing/2014/main" id="{1962A9E6-3EEB-AD41-5856-865870129F6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72F9635C-4002-57B6-512E-8D7F64806441}"/>
              </a:ext>
            </a:extLst>
          </p:cNvPr>
          <p:cNvSpPr>
            <a:spLocks noGrp="1"/>
          </p:cNvSpPr>
          <p:nvPr>
            <p:ph type="sldNum" sz="quarter" idx="12"/>
          </p:nvPr>
        </p:nvSpPr>
        <p:spPr/>
        <p:txBody>
          <a:bodyPr/>
          <a:lstStyle/>
          <a:p>
            <a:fld id="{E5053318-24D8-4FCB-8C50-1CBB16FA52E7}" type="slidenum">
              <a:rPr lang="cs-CZ" smtClean="0"/>
              <a:t>‹#›</a:t>
            </a:fld>
            <a:endParaRPr lang="cs-CZ"/>
          </a:p>
        </p:txBody>
      </p:sp>
    </p:spTree>
    <p:extLst>
      <p:ext uri="{BB962C8B-B14F-4D97-AF65-F5344CB8AC3E}">
        <p14:creationId xmlns:p14="http://schemas.microsoft.com/office/powerpoint/2010/main" val="40868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E05CBC5-C302-A408-13F6-B900E1238D93}"/>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CE8576DB-CF6A-4F71-6D2C-405F0C2D0950}"/>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10CF7A2-5FDF-A10F-E8AB-00F810A47DF5}"/>
              </a:ext>
            </a:extLst>
          </p:cNvPr>
          <p:cNvSpPr>
            <a:spLocks noGrp="1"/>
          </p:cNvSpPr>
          <p:nvPr>
            <p:ph type="dt" sz="half" idx="10"/>
          </p:nvPr>
        </p:nvSpPr>
        <p:spPr/>
        <p:txBody>
          <a:bodyPr/>
          <a:lstStyle/>
          <a:p>
            <a:fld id="{912878FB-875E-4BDC-B710-EBD999763F4E}" type="datetimeFigureOut">
              <a:rPr lang="cs-CZ" smtClean="0"/>
              <a:t>14.12.2023</a:t>
            </a:fld>
            <a:endParaRPr lang="cs-CZ"/>
          </a:p>
        </p:txBody>
      </p:sp>
      <p:sp>
        <p:nvSpPr>
          <p:cNvPr id="5" name="Zástupný symbol pro zápatí 4">
            <a:extLst>
              <a:ext uri="{FF2B5EF4-FFF2-40B4-BE49-F238E27FC236}">
                <a16:creationId xmlns:a16="http://schemas.microsoft.com/office/drawing/2014/main" id="{BEF5F245-D682-0AC3-7656-70619FBCDB8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18AFFD74-BA71-20E5-DEF1-0EAC06A3A0B6}"/>
              </a:ext>
            </a:extLst>
          </p:cNvPr>
          <p:cNvSpPr>
            <a:spLocks noGrp="1"/>
          </p:cNvSpPr>
          <p:nvPr>
            <p:ph type="sldNum" sz="quarter" idx="12"/>
          </p:nvPr>
        </p:nvSpPr>
        <p:spPr/>
        <p:txBody>
          <a:bodyPr/>
          <a:lstStyle/>
          <a:p>
            <a:fld id="{E5053318-24D8-4FCB-8C50-1CBB16FA52E7}" type="slidenum">
              <a:rPr lang="cs-CZ" smtClean="0"/>
              <a:t>‹#›</a:t>
            </a:fld>
            <a:endParaRPr lang="cs-CZ"/>
          </a:p>
        </p:txBody>
      </p:sp>
    </p:spTree>
    <p:extLst>
      <p:ext uri="{BB962C8B-B14F-4D97-AF65-F5344CB8AC3E}">
        <p14:creationId xmlns:p14="http://schemas.microsoft.com/office/powerpoint/2010/main" val="2616326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227270AC-1F33-F908-F926-4C6ED031B875}"/>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A0938132-E062-5991-407C-F0B2EC3CFF29}"/>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ACB47A4-9C01-88E5-FCF8-7D068D3C257E}"/>
              </a:ext>
            </a:extLst>
          </p:cNvPr>
          <p:cNvSpPr>
            <a:spLocks noGrp="1"/>
          </p:cNvSpPr>
          <p:nvPr>
            <p:ph type="dt" sz="half" idx="10"/>
          </p:nvPr>
        </p:nvSpPr>
        <p:spPr/>
        <p:txBody>
          <a:bodyPr/>
          <a:lstStyle/>
          <a:p>
            <a:fld id="{912878FB-875E-4BDC-B710-EBD999763F4E}" type="datetimeFigureOut">
              <a:rPr lang="cs-CZ" smtClean="0"/>
              <a:t>14.12.2023</a:t>
            </a:fld>
            <a:endParaRPr lang="cs-CZ"/>
          </a:p>
        </p:txBody>
      </p:sp>
      <p:sp>
        <p:nvSpPr>
          <p:cNvPr id="5" name="Zástupný symbol pro zápatí 4">
            <a:extLst>
              <a:ext uri="{FF2B5EF4-FFF2-40B4-BE49-F238E27FC236}">
                <a16:creationId xmlns:a16="http://schemas.microsoft.com/office/drawing/2014/main" id="{F4452458-86CB-9DD2-1E4F-B8547353E835}"/>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88DC21D6-782B-0139-3CD5-4011C631DC35}"/>
              </a:ext>
            </a:extLst>
          </p:cNvPr>
          <p:cNvSpPr>
            <a:spLocks noGrp="1"/>
          </p:cNvSpPr>
          <p:nvPr>
            <p:ph type="sldNum" sz="quarter" idx="12"/>
          </p:nvPr>
        </p:nvSpPr>
        <p:spPr/>
        <p:txBody>
          <a:bodyPr/>
          <a:lstStyle/>
          <a:p>
            <a:fld id="{E5053318-24D8-4FCB-8C50-1CBB16FA52E7}" type="slidenum">
              <a:rPr lang="cs-CZ" smtClean="0"/>
              <a:t>‹#›</a:t>
            </a:fld>
            <a:endParaRPr lang="cs-CZ"/>
          </a:p>
        </p:txBody>
      </p:sp>
    </p:spTree>
    <p:extLst>
      <p:ext uri="{BB962C8B-B14F-4D97-AF65-F5344CB8AC3E}">
        <p14:creationId xmlns:p14="http://schemas.microsoft.com/office/powerpoint/2010/main" val="1084958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36859B0-3746-9BA8-8558-F7A2A29D076C}"/>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F0CD2748-7A81-32AE-9D1C-3666FF5C1A19}"/>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2D65320-1AA9-6DB6-956F-BE163F6C9E56}"/>
              </a:ext>
            </a:extLst>
          </p:cNvPr>
          <p:cNvSpPr>
            <a:spLocks noGrp="1"/>
          </p:cNvSpPr>
          <p:nvPr>
            <p:ph type="dt" sz="half" idx="10"/>
          </p:nvPr>
        </p:nvSpPr>
        <p:spPr/>
        <p:txBody>
          <a:bodyPr/>
          <a:lstStyle/>
          <a:p>
            <a:fld id="{912878FB-875E-4BDC-B710-EBD999763F4E}" type="datetimeFigureOut">
              <a:rPr lang="cs-CZ" smtClean="0"/>
              <a:t>14.12.2023</a:t>
            </a:fld>
            <a:endParaRPr lang="cs-CZ"/>
          </a:p>
        </p:txBody>
      </p:sp>
      <p:sp>
        <p:nvSpPr>
          <p:cNvPr id="5" name="Zástupný symbol pro zápatí 4">
            <a:extLst>
              <a:ext uri="{FF2B5EF4-FFF2-40B4-BE49-F238E27FC236}">
                <a16:creationId xmlns:a16="http://schemas.microsoft.com/office/drawing/2014/main" id="{A02BD0C8-5343-3EB3-16F7-D30405FBB5C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D206182-8205-A212-60BD-F1EC2B475CD6}"/>
              </a:ext>
            </a:extLst>
          </p:cNvPr>
          <p:cNvSpPr>
            <a:spLocks noGrp="1"/>
          </p:cNvSpPr>
          <p:nvPr>
            <p:ph type="sldNum" sz="quarter" idx="12"/>
          </p:nvPr>
        </p:nvSpPr>
        <p:spPr/>
        <p:txBody>
          <a:bodyPr/>
          <a:lstStyle/>
          <a:p>
            <a:fld id="{E5053318-24D8-4FCB-8C50-1CBB16FA52E7}" type="slidenum">
              <a:rPr lang="cs-CZ" smtClean="0"/>
              <a:t>‹#›</a:t>
            </a:fld>
            <a:endParaRPr lang="cs-CZ"/>
          </a:p>
        </p:txBody>
      </p:sp>
    </p:spTree>
    <p:extLst>
      <p:ext uri="{BB962C8B-B14F-4D97-AF65-F5344CB8AC3E}">
        <p14:creationId xmlns:p14="http://schemas.microsoft.com/office/powerpoint/2010/main" val="2726050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781D54-A95D-F0C3-8FC6-A1C3C8A831D5}"/>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44AEF517-625C-DBA5-0FBB-A4167C7BF4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913A4939-AB2C-B820-C1C4-0622048A6719}"/>
              </a:ext>
            </a:extLst>
          </p:cNvPr>
          <p:cNvSpPr>
            <a:spLocks noGrp="1"/>
          </p:cNvSpPr>
          <p:nvPr>
            <p:ph type="dt" sz="half" idx="10"/>
          </p:nvPr>
        </p:nvSpPr>
        <p:spPr/>
        <p:txBody>
          <a:bodyPr/>
          <a:lstStyle/>
          <a:p>
            <a:fld id="{912878FB-875E-4BDC-B710-EBD999763F4E}" type="datetimeFigureOut">
              <a:rPr lang="cs-CZ" smtClean="0"/>
              <a:t>14.12.2023</a:t>
            </a:fld>
            <a:endParaRPr lang="cs-CZ"/>
          </a:p>
        </p:txBody>
      </p:sp>
      <p:sp>
        <p:nvSpPr>
          <p:cNvPr id="5" name="Zástupný symbol pro zápatí 4">
            <a:extLst>
              <a:ext uri="{FF2B5EF4-FFF2-40B4-BE49-F238E27FC236}">
                <a16:creationId xmlns:a16="http://schemas.microsoft.com/office/drawing/2014/main" id="{A5DA1C9D-80D2-125D-3A8E-DE24D446C42A}"/>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4E7A47EE-896F-3A5F-9181-DE5A74B6EC2F}"/>
              </a:ext>
            </a:extLst>
          </p:cNvPr>
          <p:cNvSpPr>
            <a:spLocks noGrp="1"/>
          </p:cNvSpPr>
          <p:nvPr>
            <p:ph type="sldNum" sz="quarter" idx="12"/>
          </p:nvPr>
        </p:nvSpPr>
        <p:spPr/>
        <p:txBody>
          <a:bodyPr/>
          <a:lstStyle/>
          <a:p>
            <a:fld id="{E5053318-24D8-4FCB-8C50-1CBB16FA52E7}" type="slidenum">
              <a:rPr lang="cs-CZ" smtClean="0"/>
              <a:t>‹#›</a:t>
            </a:fld>
            <a:endParaRPr lang="cs-CZ"/>
          </a:p>
        </p:txBody>
      </p:sp>
    </p:spTree>
    <p:extLst>
      <p:ext uri="{BB962C8B-B14F-4D97-AF65-F5344CB8AC3E}">
        <p14:creationId xmlns:p14="http://schemas.microsoft.com/office/powerpoint/2010/main" val="4044612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1EB76C1-7EA8-3B54-DC07-DD95F5A3A7CC}"/>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FF331D13-73C4-B904-1076-F313F9C06AE7}"/>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6ED9B665-6158-1296-C8B3-39C633C7C769}"/>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D6620F1C-A409-D3BE-3FAF-166CCA0BCA4B}"/>
              </a:ext>
            </a:extLst>
          </p:cNvPr>
          <p:cNvSpPr>
            <a:spLocks noGrp="1"/>
          </p:cNvSpPr>
          <p:nvPr>
            <p:ph type="dt" sz="half" idx="10"/>
          </p:nvPr>
        </p:nvSpPr>
        <p:spPr/>
        <p:txBody>
          <a:bodyPr/>
          <a:lstStyle/>
          <a:p>
            <a:fld id="{912878FB-875E-4BDC-B710-EBD999763F4E}" type="datetimeFigureOut">
              <a:rPr lang="cs-CZ" smtClean="0"/>
              <a:t>14.12.2023</a:t>
            </a:fld>
            <a:endParaRPr lang="cs-CZ"/>
          </a:p>
        </p:txBody>
      </p:sp>
      <p:sp>
        <p:nvSpPr>
          <p:cNvPr id="6" name="Zástupný symbol pro zápatí 5">
            <a:extLst>
              <a:ext uri="{FF2B5EF4-FFF2-40B4-BE49-F238E27FC236}">
                <a16:creationId xmlns:a16="http://schemas.microsoft.com/office/drawing/2014/main" id="{399B7464-BCCA-37ED-719F-1E0BB6A0974E}"/>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6ADD4720-DCFB-3F86-BFBF-6EA80EE04680}"/>
              </a:ext>
            </a:extLst>
          </p:cNvPr>
          <p:cNvSpPr>
            <a:spLocks noGrp="1"/>
          </p:cNvSpPr>
          <p:nvPr>
            <p:ph type="sldNum" sz="quarter" idx="12"/>
          </p:nvPr>
        </p:nvSpPr>
        <p:spPr/>
        <p:txBody>
          <a:bodyPr/>
          <a:lstStyle/>
          <a:p>
            <a:fld id="{E5053318-24D8-4FCB-8C50-1CBB16FA52E7}" type="slidenum">
              <a:rPr lang="cs-CZ" smtClean="0"/>
              <a:t>‹#›</a:t>
            </a:fld>
            <a:endParaRPr lang="cs-CZ"/>
          </a:p>
        </p:txBody>
      </p:sp>
    </p:spTree>
    <p:extLst>
      <p:ext uri="{BB962C8B-B14F-4D97-AF65-F5344CB8AC3E}">
        <p14:creationId xmlns:p14="http://schemas.microsoft.com/office/powerpoint/2010/main" val="1076070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42E33EB-45F2-7786-50CC-E2512DC46076}"/>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0E3092C1-8F1D-FDE1-8ED9-6EF694586D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4404A025-77BA-C668-EAF9-652F5B0C1C39}"/>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2C077114-F850-DC21-F107-21C7E636DA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687E64CD-4B8D-BF90-C1D2-860BA426F90F}"/>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EC7930BE-5965-9E78-E164-644D86853C6A}"/>
              </a:ext>
            </a:extLst>
          </p:cNvPr>
          <p:cNvSpPr>
            <a:spLocks noGrp="1"/>
          </p:cNvSpPr>
          <p:nvPr>
            <p:ph type="dt" sz="half" idx="10"/>
          </p:nvPr>
        </p:nvSpPr>
        <p:spPr/>
        <p:txBody>
          <a:bodyPr/>
          <a:lstStyle/>
          <a:p>
            <a:fld id="{912878FB-875E-4BDC-B710-EBD999763F4E}" type="datetimeFigureOut">
              <a:rPr lang="cs-CZ" smtClean="0"/>
              <a:t>14.12.2023</a:t>
            </a:fld>
            <a:endParaRPr lang="cs-CZ"/>
          </a:p>
        </p:txBody>
      </p:sp>
      <p:sp>
        <p:nvSpPr>
          <p:cNvPr id="8" name="Zástupný symbol pro zápatí 7">
            <a:extLst>
              <a:ext uri="{FF2B5EF4-FFF2-40B4-BE49-F238E27FC236}">
                <a16:creationId xmlns:a16="http://schemas.microsoft.com/office/drawing/2014/main" id="{7EB91C56-B206-CB03-10B7-27E8E5B0DE7A}"/>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17A58D89-E305-D526-EBE2-DD46EAF19DB5}"/>
              </a:ext>
            </a:extLst>
          </p:cNvPr>
          <p:cNvSpPr>
            <a:spLocks noGrp="1"/>
          </p:cNvSpPr>
          <p:nvPr>
            <p:ph type="sldNum" sz="quarter" idx="12"/>
          </p:nvPr>
        </p:nvSpPr>
        <p:spPr/>
        <p:txBody>
          <a:bodyPr/>
          <a:lstStyle/>
          <a:p>
            <a:fld id="{E5053318-24D8-4FCB-8C50-1CBB16FA52E7}" type="slidenum">
              <a:rPr lang="cs-CZ" smtClean="0"/>
              <a:t>‹#›</a:t>
            </a:fld>
            <a:endParaRPr lang="cs-CZ"/>
          </a:p>
        </p:txBody>
      </p:sp>
    </p:spTree>
    <p:extLst>
      <p:ext uri="{BB962C8B-B14F-4D97-AF65-F5344CB8AC3E}">
        <p14:creationId xmlns:p14="http://schemas.microsoft.com/office/powerpoint/2010/main" val="427042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CED7AA-056A-46A5-6356-64F2BDA04BCD}"/>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ECC82088-B050-BDFE-F862-5CE57AE40340}"/>
              </a:ext>
            </a:extLst>
          </p:cNvPr>
          <p:cNvSpPr>
            <a:spLocks noGrp="1"/>
          </p:cNvSpPr>
          <p:nvPr>
            <p:ph type="dt" sz="half" idx="10"/>
          </p:nvPr>
        </p:nvSpPr>
        <p:spPr/>
        <p:txBody>
          <a:bodyPr/>
          <a:lstStyle/>
          <a:p>
            <a:fld id="{912878FB-875E-4BDC-B710-EBD999763F4E}" type="datetimeFigureOut">
              <a:rPr lang="cs-CZ" smtClean="0"/>
              <a:t>14.12.2023</a:t>
            </a:fld>
            <a:endParaRPr lang="cs-CZ"/>
          </a:p>
        </p:txBody>
      </p:sp>
      <p:sp>
        <p:nvSpPr>
          <p:cNvPr id="4" name="Zástupný symbol pro zápatí 3">
            <a:extLst>
              <a:ext uri="{FF2B5EF4-FFF2-40B4-BE49-F238E27FC236}">
                <a16:creationId xmlns:a16="http://schemas.microsoft.com/office/drawing/2014/main" id="{B363204F-E87E-DD1E-EA88-3246889ED2D3}"/>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9822D8F0-E4E1-6B1A-4ED3-B989FA1EE515}"/>
              </a:ext>
            </a:extLst>
          </p:cNvPr>
          <p:cNvSpPr>
            <a:spLocks noGrp="1"/>
          </p:cNvSpPr>
          <p:nvPr>
            <p:ph type="sldNum" sz="quarter" idx="12"/>
          </p:nvPr>
        </p:nvSpPr>
        <p:spPr/>
        <p:txBody>
          <a:bodyPr/>
          <a:lstStyle/>
          <a:p>
            <a:fld id="{E5053318-24D8-4FCB-8C50-1CBB16FA52E7}" type="slidenum">
              <a:rPr lang="cs-CZ" smtClean="0"/>
              <a:t>‹#›</a:t>
            </a:fld>
            <a:endParaRPr lang="cs-CZ"/>
          </a:p>
        </p:txBody>
      </p:sp>
    </p:spTree>
    <p:extLst>
      <p:ext uri="{BB962C8B-B14F-4D97-AF65-F5344CB8AC3E}">
        <p14:creationId xmlns:p14="http://schemas.microsoft.com/office/powerpoint/2010/main" val="2262265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9E233DFD-0E7F-03AC-B4BD-315F37EA2A1E}"/>
              </a:ext>
            </a:extLst>
          </p:cNvPr>
          <p:cNvSpPr>
            <a:spLocks noGrp="1"/>
          </p:cNvSpPr>
          <p:nvPr>
            <p:ph type="dt" sz="half" idx="10"/>
          </p:nvPr>
        </p:nvSpPr>
        <p:spPr/>
        <p:txBody>
          <a:bodyPr/>
          <a:lstStyle/>
          <a:p>
            <a:fld id="{912878FB-875E-4BDC-B710-EBD999763F4E}" type="datetimeFigureOut">
              <a:rPr lang="cs-CZ" smtClean="0"/>
              <a:t>14.12.2023</a:t>
            </a:fld>
            <a:endParaRPr lang="cs-CZ"/>
          </a:p>
        </p:txBody>
      </p:sp>
      <p:sp>
        <p:nvSpPr>
          <p:cNvPr id="3" name="Zástupný symbol pro zápatí 2">
            <a:extLst>
              <a:ext uri="{FF2B5EF4-FFF2-40B4-BE49-F238E27FC236}">
                <a16:creationId xmlns:a16="http://schemas.microsoft.com/office/drawing/2014/main" id="{DEDD08EA-54D1-2A5C-27E3-21ACA6945383}"/>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71D5CFA1-0C5E-60A1-9EC3-CD5E02878B56}"/>
              </a:ext>
            </a:extLst>
          </p:cNvPr>
          <p:cNvSpPr>
            <a:spLocks noGrp="1"/>
          </p:cNvSpPr>
          <p:nvPr>
            <p:ph type="sldNum" sz="quarter" idx="12"/>
          </p:nvPr>
        </p:nvSpPr>
        <p:spPr/>
        <p:txBody>
          <a:bodyPr/>
          <a:lstStyle/>
          <a:p>
            <a:fld id="{E5053318-24D8-4FCB-8C50-1CBB16FA52E7}" type="slidenum">
              <a:rPr lang="cs-CZ" smtClean="0"/>
              <a:t>‹#›</a:t>
            </a:fld>
            <a:endParaRPr lang="cs-CZ"/>
          </a:p>
        </p:txBody>
      </p:sp>
    </p:spTree>
    <p:extLst>
      <p:ext uri="{BB962C8B-B14F-4D97-AF65-F5344CB8AC3E}">
        <p14:creationId xmlns:p14="http://schemas.microsoft.com/office/powerpoint/2010/main" val="3294592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5D468F-7AD0-FD03-A3A4-F9E662063CEC}"/>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CD443A48-B994-A0C3-288D-885B09AB79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B2628873-90F9-7E16-9857-2414B2D2BF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908960E9-7E2E-EDF4-5052-8E88743E4A5C}"/>
              </a:ext>
            </a:extLst>
          </p:cNvPr>
          <p:cNvSpPr>
            <a:spLocks noGrp="1"/>
          </p:cNvSpPr>
          <p:nvPr>
            <p:ph type="dt" sz="half" idx="10"/>
          </p:nvPr>
        </p:nvSpPr>
        <p:spPr/>
        <p:txBody>
          <a:bodyPr/>
          <a:lstStyle/>
          <a:p>
            <a:fld id="{912878FB-875E-4BDC-B710-EBD999763F4E}" type="datetimeFigureOut">
              <a:rPr lang="cs-CZ" smtClean="0"/>
              <a:t>14.12.2023</a:t>
            </a:fld>
            <a:endParaRPr lang="cs-CZ"/>
          </a:p>
        </p:txBody>
      </p:sp>
      <p:sp>
        <p:nvSpPr>
          <p:cNvPr id="6" name="Zástupný symbol pro zápatí 5">
            <a:extLst>
              <a:ext uri="{FF2B5EF4-FFF2-40B4-BE49-F238E27FC236}">
                <a16:creationId xmlns:a16="http://schemas.microsoft.com/office/drawing/2014/main" id="{D970569C-DAA4-4CD3-DD2A-37FFF5DA0316}"/>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958006C1-90A3-63E3-7F27-68A40FD1F110}"/>
              </a:ext>
            </a:extLst>
          </p:cNvPr>
          <p:cNvSpPr>
            <a:spLocks noGrp="1"/>
          </p:cNvSpPr>
          <p:nvPr>
            <p:ph type="sldNum" sz="quarter" idx="12"/>
          </p:nvPr>
        </p:nvSpPr>
        <p:spPr/>
        <p:txBody>
          <a:bodyPr/>
          <a:lstStyle/>
          <a:p>
            <a:fld id="{E5053318-24D8-4FCB-8C50-1CBB16FA52E7}" type="slidenum">
              <a:rPr lang="cs-CZ" smtClean="0"/>
              <a:t>‹#›</a:t>
            </a:fld>
            <a:endParaRPr lang="cs-CZ"/>
          </a:p>
        </p:txBody>
      </p:sp>
    </p:spTree>
    <p:extLst>
      <p:ext uri="{BB962C8B-B14F-4D97-AF65-F5344CB8AC3E}">
        <p14:creationId xmlns:p14="http://schemas.microsoft.com/office/powerpoint/2010/main" val="378620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1BE5C5-D426-6D25-0C39-501C1B67410C}"/>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665F810D-2B7D-B17C-FB98-A0A0B15064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CADA0B40-D520-6BA2-4274-5B2AEA4D24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43B445EC-C4F6-D787-CAB4-876B1B55649B}"/>
              </a:ext>
            </a:extLst>
          </p:cNvPr>
          <p:cNvSpPr>
            <a:spLocks noGrp="1"/>
          </p:cNvSpPr>
          <p:nvPr>
            <p:ph type="dt" sz="half" idx="10"/>
          </p:nvPr>
        </p:nvSpPr>
        <p:spPr/>
        <p:txBody>
          <a:bodyPr/>
          <a:lstStyle/>
          <a:p>
            <a:fld id="{912878FB-875E-4BDC-B710-EBD999763F4E}" type="datetimeFigureOut">
              <a:rPr lang="cs-CZ" smtClean="0"/>
              <a:t>14.12.2023</a:t>
            </a:fld>
            <a:endParaRPr lang="cs-CZ"/>
          </a:p>
        </p:txBody>
      </p:sp>
      <p:sp>
        <p:nvSpPr>
          <p:cNvPr id="6" name="Zástupný symbol pro zápatí 5">
            <a:extLst>
              <a:ext uri="{FF2B5EF4-FFF2-40B4-BE49-F238E27FC236}">
                <a16:creationId xmlns:a16="http://schemas.microsoft.com/office/drawing/2014/main" id="{E874D50D-59D0-971D-9FD9-60E141EA85DF}"/>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786F2F72-8D19-DE72-27A7-64F5CCFAFAB6}"/>
              </a:ext>
            </a:extLst>
          </p:cNvPr>
          <p:cNvSpPr>
            <a:spLocks noGrp="1"/>
          </p:cNvSpPr>
          <p:nvPr>
            <p:ph type="sldNum" sz="quarter" idx="12"/>
          </p:nvPr>
        </p:nvSpPr>
        <p:spPr/>
        <p:txBody>
          <a:bodyPr/>
          <a:lstStyle/>
          <a:p>
            <a:fld id="{E5053318-24D8-4FCB-8C50-1CBB16FA52E7}" type="slidenum">
              <a:rPr lang="cs-CZ" smtClean="0"/>
              <a:t>‹#›</a:t>
            </a:fld>
            <a:endParaRPr lang="cs-CZ"/>
          </a:p>
        </p:txBody>
      </p:sp>
    </p:spTree>
    <p:extLst>
      <p:ext uri="{BB962C8B-B14F-4D97-AF65-F5344CB8AC3E}">
        <p14:creationId xmlns:p14="http://schemas.microsoft.com/office/powerpoint/2010/main" val="2048235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A608B303-4844-CC63-6C82-A4386658EB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932A5B01-D484-8C3B-5F54-BE355EBFFD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FFD346C-B492-6CBB-F0AF-F4E0C730C3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2878FB-875E-4BDC-B710-EBD999763F4E}" type="datetimeFigureOut">
              <a:rPr lang="cs-CZ" smtClean="0"/>
              <a:t>14.12.2023</a:t>
            </a:fld>
            <a:endParaRPr lang="cs-CZ"/>
          </a:p>
        </p:txBody>
      </p:sp>
      <p:sp>
        <p:nvSpPr>
          <p:cNvPr id="5" name="Zástupný symbol pro zápatí 4">
            <a:extLst>
              <a:ext uri="{FF2B5EF4-FFF2-40B4-BE49-F238E27FC236}">
                <a16:creationId xmlns:a16="http://schemas.microsoft.com/office/drawing/2014/main" id="{F6B30AAF-09E0-4E9E-A103-7D5C7EAF3E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A5AE497C-0D35-8231-70C3-40A2FDEC7E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053318-24D8-4FCB-8C50-1CBB16FA52E7}" type="slidenum">
              <a:rPr lang="cs-CZ" smtClean="0"/>
              <a:t>‹#›</a:t>
            </a:fld>
            <a:endParaRPr lang="cs-CZ"/>
          </a:p>
        </p:txBody>
      </p:sp>
    </p:spTree>
    <p:extLst>
      <p:ext uri="{BB962C8B-B14F-4D97-AF65-F5344CB8AC3E}">
        <p14:creationId xmlns:p14="http://schemas.microsoft.com/office/powerpoint/2010/main" val="953688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Zástupný obsah 7" descr="Obsah obrázku Artefakt, reliéf, Řezba, vápenec&#10;&#10;Popis byl vytvořen automaticky">
            <a:extLst>
              <a:ext uri="{FF2B5EF4-FFF2-40B4-BE49-F238E27FC236}">
                <a16:creationId xmlns:a16="http://schemas.microsoft.com/office/drawing/2014/main" id="{7F99315D-A057-B699-CAE8-6C2E7C87D88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799" t="9307" b="15106"/>
          <a:stretch/>
        </p:blipFill>
        <p:spPr>
          <a:xfrm>
            <a:off x="0" y="0"/>
            <a:ext cx="12192000" cy="6884828"/>
          </a:xfrm>
        </p:spPr>
      </p:pic>
      <p:sp>
        <p:nvSpPr>
          <p:cNvPr id="2" name="Nadpis 1">
            <a:extLst>
              <a:ext uri="{FF2B5EF4-FFF2-40B4-BE49-F238E27FC236}">
                <a16:creationId xmlns:a16="http://schemas.microsoft.com/office/drawing/2014/main" id="{139817BA-58AD-086E-8B26-88DCB89D10B2}"/>
              </a:ext>
            </a:extLst>
          </p:cNvPr>
          <p:cNvSpPr>
            <a:spLocks noGrp="1"/>
          </p:cNvSpPr>
          <p:nvPr>
            <p:ph type="title"/>
          </p:nvPr>
        </p:nvSpPr>
        <p:spPr>
          <a:xfrm>
            <a:off x="152400" y="-371475"/>
            <a:ext cx="12039600" cy="1325563"/>
          </a:xfrm>
        </p:spPr>
        <p:txBody>
          <a:bodyPr/>
          <a:lstStyle/>
          <a:p>
            <a:r>
              <a:rPr lang="cs-CZ" sz="4400" b="1" dirty="0"/>
              <a:t>Velbloudi ve starověkém vojenství a vojenské dopravě</a:t>
            </a:r>
            <a:endParaRPr lang="cs-CZ" dirty="0"/>
          </a:p>
        </p:txBody>
      </p:sp>
      <p:sp>
        <p:nvSpPr>
          <p:cNvPr id="9" name="TextovéPole 8">
            <a:extLst>
              <a:ext uri="{FF2B5EF4-FFF2-40B4-BE49-F238E27FC236}">
                <a16:creationId xmlns:a16="http://schemas.microsoft.com/office/drawing/2014/main" id="{99E5588F-8BD3-CD58-DF41-B79C475261D7}"/>
              </a:ext>
            </a:extLst>
          </p:cNvPr>
          <p:cNvSpPr txBox="1"/>
          <p:nvPr/>
        </p:nvSpPr>
        <p:spPr>
          <a:xfrm>
            <a:off x="9582539" y="6008915"/>
            <a:ext cx="2412327" cy="738664"/>
          </a:xfrm>
          <a:prstGeom prst="rect">
            <a:avLst/>
          </a:prstGeom>
          <a:noFill/>
        </p:spPr>
        <p:txBody>
          <a:bodyPr wrap="none" rtlCol="0">
            <a:spAutoFit/>
          </a:bodyPr>
          <a:lstStyle/>
          <a:p>
            <a:r>
              <a:rPr lang="cs-CZ" sz="2400" dirty="0">
                <a:solidFill>
                  <a:schemeClr val="bg1"/>
                </a:solidFill>
              </a:rPr>
              <a:t>Mgr. Michal Musil</a:t>
            </a:r>
          </a:p>
          <a:p>
            <a:endParaRPr lang="cs-CZ" dirty="0"/>
          </a:p>
        </p:txBody>
      </p:sp>
      <p:sp>
        <p:nvSpPr>
          <p:cNvPr id="10" name="TextovéPole 9">
            <a:extLst>
              <a:ext uri="{FF2B5EF4-FFF2-40B4-BE49-F238E27FC236}">
                <a16:creationId xmlns:a16="http://schemas.microsoft.com/office/drawing/2014/main" id="{A4C6235E-7D44-070C-04E5-79C99D2F3C9D}"/>
              </a:ext>
            </a:extLst>
          </p:cNvPr>
          <p:cNvSpPr txBox="1"/>
          <p:nvPr/>
        </p:nvSpPr>
        <p:spPr>
          <a:xfrm>
            <a:off x="7448970" y="589265"/>
            <a:ext cx="4743030" cy="738664"/>
          </a:xfrm>
          <a:prstGeom prst="rect">
            <a:avLst/>
          </a:prstGeom>
          <a:noFill/>
        </p:spPr>
        <p:txBody>
          <a:bodyPr wrap="none" rtlCol="0">
            <a:spAutoFit/>
          </a:bodyPr>
          <a:lstStyle/>
          <a:p>
            <a:r>
              <a:rPr lang="cs-CZ" sz="2400" dirty="0">
                <a:solidFill>
                  <a:schemeClr val="bg1"/>
                </a:solidFill>
              </a:rPr>
              <a:t>Význam velblouda v </a:t>
            </a:r>
            <a:r>
              <a:rPr lang="cs-CZ" sz="2400" dirty="0" err="1">
                <a:solidFill>
                  <a:schemeClr val="bg1"/>
                </a:solidFill>
              </a:rPr>
              <a:t>Novoasyrské</a:t>
            </a:r>
            <a:r>
              <a:rPr lang="cs-CZ" sz="2400" dirty="0">
                <a:solidFill>
                  <a:schemeClr val="bg1"/>
                </a:solidFill>
              </a:rPr>
              <a:t> říši</a:t>
            </a:r>
          </a:p>
          <a:p>
            <a:endParaRPr lang="cs-CZ" dirty="0"/>
          </a:p>
        </p:txBody>
      </p:sp>
    </p:spTree>
    <p:extLst>
      <p:ext uri="{BB962C8B-B14F-4D97-AF65-F5344CB8AC3E}">
        <p14:creationId xmlns:p14="http://schemas.microsoft.com/office/powerpoint/2010/main" val="2138845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0" y="-79618"/>
            <a:ext cx="10995352" cy="1325563"/>
          </a:xfrm>
        </p:spPr>
        <p:txBody>
          <a:bodyPr>
            <a:normAutofit/>
          </a:bodyPr>
          <a:lstStyle/>
          <a:p>
            <a:r>
              <a:rPr lang="cs-CZ" sz="4800" dirty="0" err="1"/>
              <a:t>Aššurnasirpal</a:t>
            </a:r>
            <a:r>
              <a:rPr lang="cs-CZ" sz="4800" dirty="0"/>
              <a:t> II. (884 – 858)</a:t>
            </a:r>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366824" y="1222310"/>
            <a:ext cx="7148266" cy="4880008"/>
          </a:xfrm>
        </p:spPr>
        <p:txBody>
          <a:bodyPr>
            <a:normAutofit fontScale="85000" lnSpcReduction="20000"/>
          </a:bodyPr>
          <a:lstStyle/>
          <a:p>
            <a:r>
              <a:rPr lang="cs-CZ" dirty="0"/>
              <a:t>Syn </a:t>
            </a:r>
            <a:r>
              <a:rPr lang="cs-CZ" dirty="0" err="1"/>
              <a:t>Tukultí-Ninurty</a:t>
            </a:r>
            <a:r>
              <a:rPr lang="cs-CZ" dirty="0"/>
              <a:t> II.</a:t>
            </a:r>
          </a:p>
          <a:p>
            <a:r>
              <a:rPr lang="cs-CZ" dirty="0"/>
              <a:t>Velký válečník – Sjednotil sever Mezopotámie, vojensky proniknul ke Středozemnímu moři, ovládnul obchodní cesty podél Eufratu</a:t>
            </a:r>
          </a:p>
          <a:p>
            <a:r>
              <a:rPr lang="cs-CZ" dirty="0"/>
              <a:t>Hlavním městem ustanovil </a:t>
            </a:r>
            <a:r>
              <a:rPr lang="cs-CZ" dirty="0" err="1"/>
              <a:t>Nimrúd</a:t>
            </a:r>
            <a:endParaRPr lang="cs-CZ" dirty="0"/>
          </a:p>
          <a:p>
            <a:pPr marL="0" indent="0">
              <a:buNone/>
            </a:pPr>
            <a:endParaRPr lang="cs-CZ" dirty="0"/>
          </a:p>
          <a:p>
            <a:pPr marL="0" indent="0">
              <a:buNone/>
            </a:pPr>
            <a:r>
              <a:rPr lang="cs-CZ" i="1" dirty="0"/>
              <a:t>„V té době tributem od </a:t>
            </a:r>
            <a:r>
              <a:rPr lang="cs-CZ" i="1" dirty="0" err="1"/>
              <a:t>Haianiho</a:t>
            </a:r>
            <a:r>
              <a:rPr lang="cs-CZ" i="1" dirty="0"/>
              <a:t> z města </a:t>
            </a:r>
            <a:r>
              <a:rPr lang="cs-CZ" b="1" i="1" dirty="0" err="1"/>
              <a:t>Hindanu</a:t>
            </a:r>
            <a:r>
              <a:rPr lang="cs-CZ" i="1" dirty="0"/>
              <a:t> – stříbro, zlato, olovo, měď, kamen </a:t>
            </a:r>
            <a:r>
              <a:rPr lang="cs-CZ" i="1" dirty="0" err="1"/>
              <a:t>uniu</a:t>
            </a:r>
            <a:r>
              <a:rPr lang="cs-CZ" i="1" dirty="0"/>
              <a:t>, alabastr, fialovou vlnu a </a:t>
            </a:r>
            <a:r>
              <a:rPr lang="cs-CZ" b="1" i="1" dirty="0"/>
              <a:t>velbloudy</a:t>
            </a:r>
            <a:r>
              <a:rPr lang="cs-CZ" i="1" dirty="0"/>
              <a:t>, jsem od něho jako poctu dostal. Tehdy jsem vytvořil hrdinský obraz svého královského já, svou sílu a svou udatnost jsem do něj vepsal, do středu paláce jsem jej umístil. Vytvořil jsem pamětní stély, svou sílu a svou udatnost jsem do nich vepsal, nad městskou bránu jsem je postavil.“</a:t>
            </a:r>
            <a:endParaRPr lang="cs-CZ" b="1" i="1" dirty="0"/>
          </a:p>
          <a:p>
            <a:pPr marL="0" indent="0">
              <a:buNone/>
            </a:pPr>
            <a:r>
              <a:rPr lang="cs-CZ" sz="2800" i="1" dirty="0" err="1">
                <a:cs typeface="Times New Roman" panose="02020603050405020304" pitchFamily="18" charset="0"/>
              </a:rPr>
              <a:t>Annály</a:t>
            </a:r>
            <a:r>
              <a:rPr lang="en-US" sz="2800" i="1" dirty="0">
                <a:cs typeface="Times New Roman" panose="02020603050405020304" pitchFamily="18" charset="0"/>
              </a:rPr>
              <a:t> </a:t>
            </a:r>
            <a:r>
              <a:rPr lang="cs-CZ" sz="2800" i="1" dirty="0" err="1">
                <a:cs typeface="Times New Roman" panose="02020603050405020304" pitchFamily="18" charset="0"/>
              </a:rPr>
              <a:t>Aššurnasirpala</a:t>
            </a:r>
            <a:r>
              <a:rPr lang="cs-CZ" sz="2800" i="1" dirty="0">
                <a:cs typeface="Times New Roman" panose="02020603050405020304" pitchFamily="18" charset="0"/>
              </a:rPr>
              <a:t> </a:t>
            </a:r>
            <a:r>
              <a:rPr lang="en-US" sz="2800" i="1" dirty="0">
                <a:cs typeface="Times New Roman" panose="02020603050405020304" pitchFamily="18" charset="0"/>
              </a:rPr>
              <a:t>II</a:t>
            </a:r>
            <a:r>
              <a:rPr lang="cs-CZ" sz="2800" i="1" dirty="0">
                <a:cs typeface="Times New Roman" panose="02020603050405020304" pitchFamily="18" charset="0"/>
              </a:rPr>
              <a:t> z </a:t>
            </a:r>
            <a:r>
              <a:rPr lang="cs-CZ" sz="2800" i="1" dirty="0" err="1">
                <a:cs typeface="Times New Roman" panose="02020603050405020304" pitchFamily="18" charset="0"/>
              </a:rPr>
              <a:t>Nimrúdu</a:t>
            </a:r>
            <a:r>
              <a:rPr lang="cs-CZ" sz="2800" dirty="0">
                <a:cs typeface="Times New Roman" panose="02020603050405020304" pitchFamily="18" charset="0"/>
              </a:rPr>
              <a:t>. ARAB I. s. 145, č. 443.</a:t>
            </a:r>
            <a:endParaRPr lang="cs-CZ" dirty="0"/>
          </a:p>
        </p:txBody>
      </p:sp>
      <p:sp>
        <p:nvSpPr>
          <p:cNvPr id="10" name="TextovéPole 9">
            <a:extLst>
              <a:ext uri="{FF2B5EF4-FFF2-40B4-BE49-F238E27FC236}">
                <a16:creationId xmlns:a16="http://schemas.microsoft.com/office/drawing/2014/main" id="{EE6A5D78-0BBC-060F-B4C7-56859432C90F}"/>
              </a:ext>
            </a:extLst>
          </p:cNvPr>
          <p:cNvSpPr txBox="1"/>
          <p:nvPr/>
        </p:nvSpPr>
        <p:spPr>
          <a:xfrm>
            <a:off x="10685658" y="3116349"/>
            <a:ext cx="1221040" cy="369332"/>
          </a:xfrm>
          <a:prstGeom prst="rect">
            <a:avLst/>
          </a:prstGeom>
          <a:noFill/>
        </p:spPr>
        <p:txBody>
          <a:bodyPr wrap="none" rtlCol="0">
            <a:spAutoFit/>
          </a:bodyPr>
          <a:lstStyle/>
          <a:p>
            <a:r>
              <a:rPr lang="cs-CZ" dirty="0"/>
              <a:t>860 př. n. l.</a:t>
            </a:r>
          </a:p>
        </p:txBody>
      </p:sp>
      <p:pic>
        <p:nvPicPr>
          <p:cNvPr id="7" name="Obrázek 6">
            <a:extLst>
              <a:ext uri="{FF2B5EF4-FFF2-40B4-BE49-F238E27FC236}">
                <a16:creationId xmlns:a16="http://schemas.microsoft.com/office/drawing/2014/main" id="{990F7467-A227-AD36-6747-315DF3B8B73B}"/>
              </a:ext>
            </a:extLst>
          </p:cNvPr>
          <p:cNvPicPr>
            <a:picLocks noChangeAspect="1"/>
          </p:cNvPicPr>
          <p:nvPr/>
        </p:nvPicPr>
        <p:blipFill>
          <a:blip r:embed="rId3"/>
          <a:stretch>
            <a:fillRect/>
          </a:stretch>
        </p:blipFill>
        <p:spPr>
          <a:xfrm>
            <a:off x="7441710" y="130629"/>
            <a:ext cx="4661584" cy="28644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Obrázek 11" descr="Obsah obrázku Artefakt, umění, zeď, Dávná historie&#10;&#10;Popis byl vytvořen automaticky">
            <a:extLst>
              <a:ext uri="{FF2B5EF4-FFF2-40B4-BE49-F238E27FC236}">
                <a16:creationId xmlns:a16="http://schemas.microsoft.com/office/drawing/2014/main" id="{692E3C9A-C9F0-54EC-AEC3-D1488D247E20}"/>
              </a:ext>
            </a:extLst>
          </p:cNvPr>
          <p:cNvPicPr>
            <a:picLocks noChangeAspect="1"/>
          </p:cNvPicPr>
          <p:nvPr/>
        </p:nvPicPr>
        <p:blipFill rotWithShape="1">
          <a:blip r:embed="rId4">
            <a:extLst>
              <a:ext uri="{28A0092B-C50C-407E-A947-70E740481C1C}">
                <a14:useLocalDpi xmlns:a14="http://schemas.microsoft.com/office/drawing/2010/main" val="0"/>
              </a:ext>
            </a:extLst>
          </a:blip>
          <a:srcRect l="45138" t="7104" r="2655" b="8083"/>
          <a:stretch/>
        </p:blipFill>
        <p:spPr>
          <a:xfrm>
            <a:off x="7800392" y="3662314"/>
            <a:ext cx="4112183" cy="28208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Ovál 12">
            <a:extLst>
              <a:ext uri="{FF2B5EF4-FFF2-40B4-BE49-F238E27FC236}">
                <a16:creationId xmlns:a16="http://schemas.microsoft.com/office/drawing/2014/main" id="{11A8C509-1678-70E7-738C-F12A3A9588F6}"/>
              </a:ext>
            </a:extLst>
          </p:cNvPr>
          <p:cNvSpPr/>
          <p:nvPr/>
        </p:nvSpPr>
        <p:spPr>
          <a:xfrm>
            <a:off x="9313896" y="1497255"/>
            <a:ext cx="167951" cy="13124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18151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1000"/>
                                        <p:tgtEl>
                                          <p:spTgt spid="3">
                                            <p:txEl>
                                              <p:pRg st="5" end="5"/>
                                            </p:txEl>
                                          </p:spTgt>
                                        </p:tgtEl>
                                      </p:cBhvr>
                                    </p:animEffect>
                                    <p:anim calcmode="lin" valueType="num">
                                      <p:cBhvr>
                                        <p:cTn id="3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0" y="-79618"/>
            <a:ext cx="10995352" cy="1325563"/>
          </a:xfrm>
        </p:spPr>
        <p:txBody>
          <a:bodyPr>
            <a:normAutofit/>
          </a:bodyPr>
          <a:lstStyle/>
          <a:p>
            <a:r>
              <a:rPr lang="cs-CZ" sz="4800" dirty="0" err="1"/>
              <a:t>Salmanassar</a:t>
            </a:r>
            <a:r>
              <a:rPr lang="cs-CZ" sz="4800" dirty="0"/>
              <a:t> III. (858 – 824)</a:t>
            </a:r>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366824" y="1042691"/>
            <a:ext cx="7259739" cy="4147316"/>
          </a:xfrm>
        </p:spPr>
        <p:txBody>
          <a:bodyPr>
            <a:normAutofit fontScale="62500" lnSpcReduction="20000"/>
          </a:bodyPr>
          <a:lstStyle/>
          <a:p>
            <a:r>
              <a:rPr lang="cs-CZ" dirty="0"/>
              <a:t>Syn </a:t>
            </a:r>
            <a:r>
              <a:rPr lang="cs-CZ" dirty="0" err="1"/>
              <a:t>Aššurnasirpala</a:t>
            </a:r>
            <a:r>
              <a:rPr lang="cs-CZ" dirty="0"/>
              <a:t> II.</a:t>
            </a:r>
          </a:p>
          <a:p>
            <a:r>
              <a:rPr lang="cs-CZ" dirty="0"/>
              <a:t>Velký válečník – Úspěšně vedl válku v Levantě a </a:t>
            </a:r>
            <a:r>
              <a:rPr lang="cs-CZ" dirty="0" err="1"/>
              <a:t>Urartu</a:t>
            </a:r>
            <a:r>
              <a:rPr lang="cs-CZ" dirty="0"/>
              <a:t>, zpacifikoval Babylónii pod svůj vliv</a:t>
            </a:r>
          </a:p>
          <a:p>
            <a:pPr marL="0" indent="0">
              <a:buNone/>
            </a:pPr>
            <a:r>
              <a:rPr lang="cs-CZ" i="1" dirty="0"/>
              <a:t>„Při mém návratu od moře jsem obdržel tribut od </a:t>
            </a:r>
            <a:r>
              <a:rPr lang="cs-CZ" i="1" dirty="0" err="1"/>
              <a:t>Asúa</a:t>
            </a:r>
            <a:r>
              <a:rPr lang="cs-CZ" i="1" dirty="0"/>
              <a:t>, </a:t>
            </a:r>
            <a:r>
              <a:rPr lang="cs-CZ" i="1" dirty="0" err="1"/>
              <a:t>Guzanity</a:t>
            </a:r>
            <a:r>
              <a:rPr lang="cs-CZ" i="1" dirty="0"/>
              <a:t> – koně, dobytek, ovce, víno, 2 velbloudy dvou hrbů. Do mého města </a:t>
            </a:r>
            <a:r>
              <a:rPr lang="cs-CZ" i="1" dirty="0" err="1"/>
              <a:t>Aššúru</a:t>
            </a:r>
            <a:r>
              <a:rPr lang="cs-CZ" i="1" dirty="0"/>
              <a:t> jsem je vedl.“</a:t>
            </a:r>
            <a:endParaRPr lang="cs-CZ" b="1" i="1" dirty="0"/>
          </a:p>
          <a:p>
            <a:pPr marL="0" indent="0">
              <a:buNone/>
            </a:pPr>
            <a:r>
              <a:rPr lang="cs-CZ" sz="2800" i="1" dirty="0">
                <a:cs typeface="Times New Roman" panose="02020603050405020304" pitchFamily="18" charset="0"/>
              </a:rPr>
              <a:t>Monolitický nápis z Kurku</a:t>
            </a:r>
            <a:r>
              <a:rPr lang="cs-CZ" sz="2800" dirty="0">
                <a:cs typeface="Times New Roman" panose="02020603050405020304" pitchFamily="18" charset="0"/>
              </a:rPr>
              <a:t>. ARAB I. s. 213 - 214, č. 598. </a:t>
            </a:r>
          </a:p>
          <a:p>
            <a:pPr marL="0" indent="0">
              <a:buNone/>
            </a:pPr>
            <a:endParaRPr lang="cs-CZ" dirty="0">
              <a:cs typeface="Times New Roman" panose="02020603050405020304" pitchFamily="18" charset="0"/>
            </a:endParaRPr>
          </a:p>
          <a:p>
            <a:pPr marL="0" indent="0">
              <a:buNone/>
            </a:pPr>
            <a:r>
              <a:rPr lang="cs-CZ" i="1" dirty="0"/>
              <a:t>„Přiblížil jsem se k zem </a:t>
            </a:r>
            <a:r>
              <a:rPr lang="cs-CZ" i="1" dirty="0" err="1"/>
              <a:t>Gilzanu</a:t>
            </a:r>
            <a:r>
              <a:rPr lang="cs-CZ" i="1" dirty="0"/>
              <a:t>. </a:t>
            </a:r>
            <a:r>
              <a:rPr lang="cs-CZ" i="1" dirty="0" err="1"/>
              <a:t>Asau</a:t>
            </a:r>
            <a:r>
              <a:rPr lang="cs-CZ" i="1" dirty="0"/>
              <a:t>, král </a:t>
            </a:r>
            <a:r>
              <a:rPr lang="cs-CZ" i="1" dirty="0" err="1"/>
              <a:t>Gilzanu</a:t>
            </a:r>
            <a:r>
              <a:rPr lang="cs-CZ" i="1" dirty="0"/>
              <a:t>, spolu se svými bratry, svými syny, vytáhl proti mě. Pocty a dary pro mé královské já—koně, zapřažené do jho, dobytek, ovce, víno, 7 velbloudů, jejichž hrby jsou dvojité, dostal jsem od něj. Hrdinskou sochu mého královského já jsem vytvořil. Slávu </a:t>
            </a:r>
            <a:r>
              <a:rPr lang="cs-CZ" i="1" dirty="0" err="1"/>
              <a:t>Aššúra</a:t>
            </a:r>
            <a:r>
              <a:rPr lang="cs-CZ" i="1" dirty="0"/>
              <a:t>, velkého pána, mého pána, a sílu a moc, kterou jsem předvedl v zemi </a:t>
            </a:r>
            <a:r>
              <a:rPr lang="cs-CZ" i="1" dirty="0" err="1"/>
              <a:t>Nairi</a:t>
            </a:r>
            <a:r>
              <a:rPr lang="cs-CZ" i="1" dirty="0"/>
              <a:t>, vepsal jsem do ní. Doprostřed jeho města, do jeho chrámu, jsem jí umístil. Z </a:t>
            </a:r>
            <a:r>
              <a:rPr lang="cs-CZ" i="1" dirty="0" err="1"/>
              <a:t>Gilzanu</a:t>
            </a:r>
            <a:r>
              <a:rPr lang="cs-CZ" i="1" dirty="0"/>
              <a:t> jsem odešel.“</a:t>
            </a:r>
            <a:endParaRPr lang="cs-CZ" sz="2800" i="1" dirty="0">
              <a:cs typeface="Times New Roman" panose="02020603050405020304" pitchFamily="18" charset="0"/>
            </a:endParaRPr>
          </a:p>
          <a:p>
            <a:pPr marL="0" indent="0">
              <a:buNone/>
            </a:pPr>
            <a:r>
              <a:rPr lang="cs-CZ" sz="2800" i="1" dirty="0">
                <a:cs typeface="Times New Roman" panose="02020603050405020304" pitchFamily="18" charset="0"/>
              </a:rPr>
              <a:t>Monolitický nápis z Kurku</a:t>
            </a:r>
            <a:r>
              <a:rPr lang="cs-CZ" sz="2800" dirty="0">
                <a:cs typeface="Times New Roman" panose="02020603050405020304" pitchFamily="18" charset="0"/>
              </a:rPr>
              <a:t>. ARAB I. s. 220, č. </a:t>
            </a:r>
            <a:r>
              <a:rPr lang="cs-CZ" dirty="0">
                <a:cs typeface="Times New Roman" panose="02020603050405020304" pitchFamily="18" charset="0"/>
              </a:rPr>
              <a:t>607</a:t>
            </a:r>
            <a:r>
              <a:rPr lang="cs-CZ" sz="2800" dirty="0">
                <a:cs typeface="Times New Roman" panose="02020603050405020304" pitchFamily="18" charset="0"/>
              </a:rPr>
              <a:t>. </a:t>
            </a:r>
          </a:p>
          <a:p>
            <a:pPr marL="0" indent="0">
              <a:buNone/>
            </a:pPr>
            <a:endParaRPr lang="cs-CZ" dirty="0">
              <a:cs typeface="Times New Roman" panose="02020603050405020304" pitchFamily="18" charset="0"/>
            </a:endParaRPr>
          </a:p>
          <a:p>
            <a:pPr marL="0" indent="0">
              <a:buNone/>
            </a:pPr>
            <a:endParaRPr lang="cs-CZ" dirty="0"/>
          </a:p>
        </p:txBody>
      </p:sp>
      <p:sp>
        <p:nvSpPr>
          <p:cNvPr id="10" name="TextovéPole 9">
            <a:extLst>
              <a:ext uri="{FF2B5EF4-FFF2-40B4-BE49-F238E27FC236}">
                <a16:creationId xmlns:a16="http://schemas.microsoft.com/office/drawing/2014/main" id="{EE6A5D78-0BBC-060F-B4C7-56859432C90F}"/>
              </a:ext>
            </a:extLst>
          </p:cNvPr>
          <p:cNvSpPr txBox="1"/>
          <p:nvPr/>
        </p:nvSpPr>
        <p:spPr>
          <a:xfrm>
            <a:off x="10685658" y="3116349"/>
            <a:ext cx="1221040" cy="369332"/>
          </a:xfrm>
          <a:prstGeom prst="rect">
            <a:avLst/>
          </a:prstGeom>
          <a:noFill/>
        </p:spPr>
        <p:txBody>
          <a:bodyPr wrap="none" rtlCol="0">
            <a:spAutoFit/>
          </a:bodyPr>
          <a:lstStyle/>
          <a:p>
            <a:r>
              <a:rPr lang="cs-CZ" dirty="0"/>
              <a:t>820 př. n. l.</a:t>
            </a:r>
          </a:p>
        </p:txBody>
      </p:sp>
      <p:pic>
        <p:nvPicPr>
          <p:cNvPr id="5" name="Obrázek 4">
            <a:extLst>
              <a:ext uri="{FF2B5EF4-FFF2-40B4-BE49-F238E27FC236}">
                <a16:creationId xmlns:a16="http://schemas.microsoft.com/office/drawing/2014/main" id="{9D98B66C-8AA3-ABA9-2CA4-3BD8630AA9B9}"/>
              </a:ext>
            </a:extLst>
          </p:cNvPr>
          <p:cNvPicPr>
            <a:picLocks noChangeAspect="1"/>
          </p:cNvPicPr>
          <p:nvPr/>
        </p:nvPicPr>
        <p:blipFill>
          <a:blip r:embed="rId3"/>
          <a:stretch>
            <a:fillRect/>
          </a:stretch>
        </p:blipFill>
        <p:spPr>
          <a:xfrm>
            <a:off x="7626563" y="113800"/>
            <a:ext cx="4444633" cy="30025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Ovál 5">
            <a:extLst>
              <a:ext uri="{FF2B5EF4-FFF2-40B4-BE49-F238E27FC236}">
                <a16:creationId xmlns:a16="http://schemas.microsoft.com/office/drawing/2014/main" id="{288BBB66-C832-0D01-0BBD-CDCCD302F6A3}"/>
              </a:ext>
            </a:extLst>
          </p:cNvPr>
          <p:cNvSpPr/>
          <p:nvPr/>
        </p:nvSpPr>
        <p:spPr>
          <a:xfrm>
            <a:off x="9349274" y="396551"/>
            <a:ext cx="186612" cy="18661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 name="Obrázek 7" descr="Obsah obrázku Artefakt, umění, reliéf, Řezba&#10;&#10;Popis byl vytvořen automaticky">
            <a:extLst>
              <a:ext uri="{FF2B5EF4-FFF2-40B4-BE49-F238E27FC236}">
                <a16:creationId xmlns:a16="http://schemas.microsoft.com/office/drawing/2014/main" id="{A15AF164-1A05-CF90-D64C-CA5DF9AC8D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9506" y="3731704"/>
            <a:ext cx="4481690" cy="30027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Obrázek 8">
            <a:extLst>
              <a:ext uri="{FF2B5EF4-FFF2-40B4-BE49-F238E27FC236}">
                <a16:creationId xmlns:a16="http://schemas.microsoft.com/office/drawing/2014/main" id="{1330CA85-DEF9-F4A3-6B07-64306D75F530}"/>
              </a:ext>
            </a:extLst>
          </p:cNvPr>
          <p:cNvPicPr>
            <a:picLocks noChangeAspect="1"/>
          </p:cNvPicPr>
          <p:nvPr/>
        </p:nvPicPr>
        <p:blipFill rotWithShape="1">
          <a:blip r:embed="rId5"/>
          <a:srcRect t="39819"/>
          <a:stretch/>
        </p:blipFill>
        <p:spPr>
          <a:xfrm>
            <a:off x="3872204" y="5094249"/>
            <a:ext cx="3596498" cy="16401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0605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0" y="-79618"/>
            <a:ext cx="10995352" cy="1325563"/>
          </a:xfrm>
        </p:spPr>
        <p:txBody>
          <a:bodyPr>
            <a:normAutofit/>
          </a:bodyPr>
          <a:lstStyle/>
          <a:p>
            <a:r>
              <a:rPr lang="cs-CZ" sz="4800" dirty="0" err="1"/>
              <a:t>Salmanassar</a:t>
            </a:r>
            <a:r>
              <a:rPr lang="cs-CZ" sz="4800" dirty="0"/>
              <a:t> III. (858 – 824)</a:t>
            </a:r>
            <a:br>
              <a:rPr lang="cs-CZ" sz="4800" dirty="0"/>
            </a:br>
            <a:r>
              <a:rPr lang="cs-CZ" sz="2200" dirty="0"/>
              <a:t>Bitva u </a:t>
            </a:r>
            <a:r>
              <a:rPr lang="cs-CZ" sz="2200" dirty="0" err="1"/>
              <a:t>Karkar</a:t>
            </a:r>
            <a:r>
              <a:rPr lang="cs-CZ" sz="2200" dirty="0"/>
              <a:t> roku 853 př. n. l.</a:t>
            </a:r>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366824" y="1222310"/>
            <a:ext cx="6780425" cy="5365102"/>
          </a:xfrm>
        </p:spPr>
        <p:txBody>
          <a:bodyPr>
            <a:normAutofit fontScale="70000" lnSpcReduction="20000"/>
          </a:bodyPr>
          <a:lstStyle/>
          <a:p>
            <a:pPr marL="0" indent="0">
              <a:buNone/>
            </a:pPr>
            <a:r>
              <a:rPr lang="cs-CZ" sz="2800" i="1" dirty="0">
                <a:cs typeface="Times New Roman" panose="02020603050405020304" pitchFamily="18" charset="0"/>
              </a:rPr>
              <a:t>„</a:t>
            </a:r>
            <a:r>
              <a:rPr lang="cs-CZ" i="1" dirty="0" err="1"/>
              <a:t>Karkar</a:t>
            </a:r>
            <a:r>
              <a:rPr lang="cs-CZ" i="1" dirty="0"/>
              <a:t>, královské město, jsem zničil, zplundroval, spálil ohněm. 1 200 vozů, 1 200 jezdců, 20 000 vojáků </a:t>
            </a:r>
            <a:r>
              <a:rPr lang="cs-CZ" i="1" dirty="0" err="1"/>
              <a:t>Hadad-ezera</a:t>
            </a:r>
            <a:r>
              <a:rPr lang="cs-CZ" i="1" dirty="0"/>
              <a:t> z Aramu, 700 vozů, 700 jezdců, 10 000 vojáků </a:t>
            </a:r>
            <a:r>
              <a:rPr lang="cs-CZ" i="1" dirty="0" err="1"/>
              <a:t>Irhuleny</a:t>
            </a:r>
            <a:r>
              <a:rPr lang="cs-CZ" i="1" dirty="0"/>
              <a:t> z </a:t>
            </a:r>
            <a:r>
              <a:rPr lang="cs-CZ" i="1" dirty="0" err="1"/>
              <a:t>Hamátu</a:t>
            </a:r>
            <a:r>
              <a:rPr lang="cs-CZ" i="1" dirty="0"/>
              <a:t>, 2 000 vozů, 10 000 vojáků </a:t>
            </a:r>
            <a:r>
              <a:rPr lang="cs-CZ" i="1" dirty="0" err="1"/>
              <a:t>Achaba</a:t>
            </a:r>
            <a:r>
              <a:rPr lang="cs-CZ" i="1" dirty="0"/>
              <a:t>, Izraelity, 500 vojáků </a:t>
            </a:r>
            <a:r>
              <a:rPr lang="cs-CZ" i="1" dirty="0" err="1"/>
              <a:t>Guejců</a:t>
            </a:r>
            <a:r>
              <a:rPr lang="cs-CZ" i="1" dirty="0"/>
              <a:t>, 1 000 vojáků z </a:t>
            </a:r>
            <a:r>
              <a:rPr lang="cs-CZ" i="1" dirty="0" err="1"/>
              <a:t>Musry</a:t>
            </a:r>
            <a:r>
              <a:rPr lang="cs-CZ" i="1" dirty="0"/>
              <a:t>, 10 vozů, 10 000 vojáků </a:t>
            </a:r>
            <a:r>
              <a:rPr lang="cs-CZ" i="1" dirty="0" err="1"/>
              <a:t>Irkanatejců</a:t>
            </a:r>
            <a:r>
              <a:rPr lang="cs-CZ" i="1" dirty="0"/>
              <a:t>, 200 vojáků </a:t>
            </a:r>
            <a:r>
              <a:rPr lang="cs-CZ" i="1" dirty="0" err="1"/>
              <a:t>Matinu-ba‘ila</a:t>
            </a:r>
            <a:r>
              <a:rPr lang="cs-CZ" i="1" dirty="0"/>
              <a:t> z </a:t>
            </a:r>
            <a:r>
              <a:rPr lang="cs-CZ" i="1" dirty="0" err="1"/>
              <a:t>Arvadite</a:t>
            </a:r>
            <a:r>
              <a:rPr lang="cs-CZ" i="1" dirty="0"/>
              <a:t>, 200 vojáků </a:t>
            </a:r>
            <a:r>
              <a:rPr lang="cs-CZ" i="1" dirty="0" err="1"/>
              <a:t>Usanatejců</a:t>
            </a:r>
            <a:r>
              <a:rPr lang="cs-CZ" i="1" dirty="0"/>
              <a:t>, 30 vozů, 1 000 vojáků </a:t>
            </a:r>
            <a:r>
              <a:rPr lang="cs-CZ" i="1" dirty="0" err="1"/>
              <a:t>Adunu-ba‘ila</a:t>
            </a:r>
            <a:r>
              <a:rPr lang="cs-CZ" i="1" dirty="0"/>
              <a:t> z </a:t>
            </a:r>
            <a:r>
              <a:rPr lang="cs-CZ" i="1" dirty="0" err="1"/>
              <a:t>Šianu</a:t>
            </a:r>
            <a:r>
              <a:rPr lang="cs-CZ" i="1" dirty="0"/>
              <a:t>, </a:t>
            </a:r>
            <a:r>
              <a:rPr lang="cs-CZ" b="1" i="1" dirty="0"/>
              <a:t>1000 velbloudů  </a:t>
            </a:r>
            <a:r>
              <a:rPr lang="cs-CZ" b="1" i="1" dirty="0" err="1"/>
              <a:t>Gindibu</a:t>
            </a:r>
            <a:r>
              <a:rPr lang="cs-CZ" b="1" i="1" dirty="0"/>
              <a:t> z Arábie</a:t>
            </a:r>
            <a:r>
              <a:rPr lang="cs-CZ" i="1" dirty="0"/>
              <a:t>, 1000 vojáků </a:t>
            </a:r>
            <a:r>
              <a:rPr lang="cs-CZ" i="1" dirty="0" err="1"/>
              <a:t>Ba‘sy</a:t>
            </a:r>
            <a:r>
              <a:rPr lang="cs-CZ" i="1" dirty="0"/>
              <a:t>, syna </a:t>
            </a:r>
            <a:r>
              <a:rPr lang="cs-CZ" i="1" dirty="0" err="1"/>
              <a:t>Ruhubiho</a:t>
            </a:r>
            <a:r>
              <a:rPr lang="cs-CZ" i="1" dirty="0"/>
              <a:t>, </a:t>
            </a:r>
            <a:r>
              <a:rPr lang="cs-CZ" i="1" dirty="0" err="1"/>
              <a:t>Ammonity</a:t>
            </a:r>
            <a:r>
              <a:rPr lang="cs-CZ" i="1" dirty="0"/>
              <a:t> – těchto dvanáct králů přišlo, aby jej podpořili. Aby nabídli bitvu a boj, přišli proti mně. Důvěřující v povznesenou moc, kterou mi </a:t>
            </a:r>
            <a:r>
              <a:rPr lang="cs-CZ" i="1" dirty="0" err="1"/>
              <a:t>Aššúr</a:t>
            </a:r>
            <a:r>
              <a:rPr lang="cs-CZ" i="1" dirty="0"/>
              <a:t>, pán, svěřil, v mocné zbraně, kterými mě </a:t>
            </a:r>
            <a:r>
              <a:rPr lang="cs-CZ" i="1" dirty="0" err="1"/>
              <a:t>Nergal</a:t>
            </a:r>
            <a:r>
              <a:rPr lang="cs-CZ" i="1" dirty="0"/>
              <a:t>, jenž kráčí přede mnou, obdaroval, bojoval jsem s nimi. Od </a:t>
            </a:r>
            <a:r>
              <a:rPr lang="cs-CZ" i="1" dirty="0" err="1"/>
              <a:t>Karkar</a:t>
            </a:r>
            <a:r>
              <a:rPr lang="cs-CZ" i="1" dirty="0"/>
              <a:t>, až do města </a:t>
            </a:r>
            <a:r>
              <a:rPr lang="cs-CZ" i="1" dirty="0" err="1"/>
              <a:t>Gilzau</a:t>
            </a:r>
            <a:r>
              <a:rPr lang="cs-CZ" i="1" dirty="0"/>
              <a:t> jsem je hnal. 14 000 z jejich válečníků jsem zabil mečem. Jako </a:t>
            </a:r>
            <a:r>
              <a:rPr lang="cs-CZ" i="1" dirty="0" err="1"/>
              <a:t>Adad</a:t>
            </a:r>
            <a:r>
              <a:rPr lang="cs-CZ" i="1" dirty="0"/>
              <a:t> jsem na ně vrhal zkázu. Jejich mrtvoly jsem rozptýlil daleko a široko a pokryl tvář pusté pláně jejich rozlehlými vojsky. Pomocí svých zbraní jsem nechal jejich krev stékat po údolí země. Rovina byla příliš malá na to, aby nechala jejich těla padnout, širé krajiny bylo třeba pro jejich pohřbívání. Jejich těly jsem překlenul </a:t>
            </a:r>
            <a:r>
              <a:rPr lang="cs-CZ" i="1" dirty="0" err="1"/>
              <a:t>Arantu</a:t>
            </a:r>
            <a:r>
              <a:rPr lang="cs-CZ" i="1" dirty="0"/>
              <a:t> (</a:t>
            </a:r>
            <a:r>
              <a:rPr lang="cs-CZ" i="1" dirty="0" err="1"/>
              <a:t>Orontés</a:t>
            </a:r>
            <a:r>
              <a:rPr lang="cs-CZ" i="1" dirty="0"/>
              <a:t>) jako mostem. V té bitvě jsem jim vzal jejich vozy, jejich jízdu, jejich koně, zapřažené do jha.“</a:t>
            </a:r>
            <a:endParaRPr lang="cs-CZ" sz="2800" i="1" dirty="0">
              <a:cs typeface="Times New Roman" panose="02020603050405020304" pitchFamily="18" charset="0"/>
            </a:endParaRPr>
          </a:p>
          <a:p>
            <a:pPr marL="0" indent="0">
              <a:buNone/>
            </a:pPr>
            <a:r>
              <a:rPr lang="cs-CZ" sz="2800" i="1" dirty="0">
                <a:cs typeface="Times New Roman" panose="02020603050405020304" pitchFamily="18" charset="0"/>
              </a:rPr>
              <a:t>Monolitický nápis z Kurku</a:t>
            </a:r>
            <a:r>
              <a:rPr lang="cs-CZ" sz="2800" dirty="0">
                <a:cs typeface="Times New Roman" panose="02020603050405020304" pitchFamily="18" charset="0"/>
              </a:rPr>
              <a:t>. ARAB I. s. 223, č. </a:t>
            </a:r>
            <a:r>
              <a:rPr lang="cs-CZ" dirty="0">
                <a:cs typeface="Times New Roman" panose="02020603050405020304" pitchFamily="18" charset="0"/>
              </a:rPr>
              <a:t>611</a:t>
            </a:r>
            <a:r>
              <a:rPr lang="cs-CZ" sz="2800" dirty="0">
                <a:cs typeface="Times New Roman" panose="02020603050405020304" pitchFamily="18" charset="0"/>
              </a:rPr>
              <a:t>. </a:t>
            </a:r>
          </a:p>
          <a:p>
            <a:pPr marL="0" indent="0">
              <a:buNone/>
            </a:pPr>
            <a:endParaRPr lang="cs-CZ" dirty="0">
              <a:cs typeface="Times New Roman" panose="02020603050405020304" pitchFamily="18" charset="0"/>
            </a:endParaRPr>
          </a:p>
          <a:p>
            <a:pPr marL="0" indent="0">
              <a:buNone/>
            </a:pPr>
            <a:endParaRPr lang="cs-CZ" dirty="0"/>
          </a:p>
        </p:txBody>
      </p:sp>
      <p:sp>
        <p:nvSpPr>
          <p:cNvPr id="10" name="TextovéPole 9">
            <a:extLst>
              <a:ext uri="{FF2B5EF4-FFF2-40B4-BE49-F238E27FC236}">
                <a16:creationId xmlns:a16="http://schemas.microsoft.com/office/drawing/2014/main" id="{EE6A5D78-0BBC-060F-B4C7-56859432C90F}"/>
              </a:ext>
            </a:extLst>
          </p:cNvPr>
          <p:cNvSpPr txBox="1"/>
          <p:nvPr/>
        </p:nvSpPr>
        <p:spPr>
          <a:xfrm>
            <a:off x="10781745" y="3608228"/>
            <a:ext cx="1221040" cy="369332"/>
          </a:xfrm>
          <a:prstGeom prst="rect">
            <a:avLst/>
          </a:prstGeom>
          <a:noFill/>
        </p:spPr>
        <p:txBody>
          <a:bodyPr wrap="none" rtlCol="0">
            <a:spAutoFit/>
          </a:bodyPr>
          <a:lstStyle/>
          <a:p>
            <a:r>
              <a:rPr lang="cs-CZ" dirty="0"/>
              <a:t>820 př. n. l.</a:t>
            </a:r>
          </a:p>
        </p:txBody>
      </p:sp>
      <p:pic>
        <p:nvPicPr>
          <p:cNvPr id="5" name="Obrázek 4">
            <a:extLst>
              <a:ext uri="{FF2B5EF4-FFF2-40B4-BE49-F238E27FC236}">
                <a16:creationId xmlns:a16="http://schemas.microsoft.com/office/drawing/2014/main" id="{9D98B66C-8AA3-ABA9-2CA4-3BD8630AA9B9}"/>
              </a:ext>
            </a:extLst>
          </p:cNvPr>
          <p:cNvPicPr>
            <a:picLocks noChangeAspect="1"/>
          </p:cNvPicPr>
          <p:nvPr/>
        </p:nvPicPr>
        <p:blipFill>
          <a:blip r:embed="rId3"/>
          <a:stretch>
            <a:fillRect/>
          </a:stretch>
        </p:blipFill>
        <p:spPr>
          <a:xfrm>
            <a:off x="7358269" y="270588"/>
            <a:ext cx="4602453" cy="31091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Ovál 5">
            <a:extLst>
              <a:ext uri="{FF2B5EF4-FFF2-40B4-BE49-F238E27FC236}">
                <a16:creationId xmlns:a16="http://schemas.microsoft.com/office/drawing/2014/main" id="{288BBB66-C832-0D01-0BBD-CDCCD302F6A3}"/>
              </a:ext>
            </a:extLst>
          </p:cNvPr>
          <p:cNvSpPr/>
          <p:nvPr/>
        </p:nvSpPr>
        <p:spPr>
          <a:xfrm>
            <a:off x="8182947" y="1152639"/>
            <a:ext cx="186612" cy="18661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1" name="Obrázek 10" descr="Obsah obrázku Artefakt, Historie, Stéla, Dávná historie&#10;&#10;Popis byl vytvořen automaticky">
            <a:extLst>
              <a:ext uri="{FF2B5EF4-FFF2-40B4-BE49-F238E27FC236}">
                <a16:creationId xmlns:a16="http://schemas.microsoft.com/office/drawing/2014/main" id="{CEF2755A-70AE-50B8-4E24-988D80960B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4013" y="3459370"/>
            <a:ext cx="1462315" cy="32373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056911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0" y="-79618"/>
            <a:ext cx="10995352" cy="1325563"/>
          </a:xfrm>
        </p:spPr>
        <p:txBody>
          <a:bodyPr>
            <a:normAutofit/>
          </a:bodyPr>
          <a:lstStyle/>
          <a:p>
            <a:r>
              <a:rPr lang="cs-CZ" sz="4800" dirty="0" err="1"/>
              <a:t>Šamši-Adad</a:t>
            </a:r>
            <a:r>
              <a:rPr lang="cs-CZ" sz="4800" dirty="0"/>
              <a:t> V. (824 – 811)</a:t>
            </a:r>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366824" y="1042691"/>
            <a:ext cx="7259739" cy="5681456"/>
          </a:xfrm>
        </p:spPr>
        <p:txBody>
          <a:bodyPr>
            <a:normAutofit fontScale="77500" lnSpcReduction="20000"/>
          </a:bodyPr>
          <a:lstStyle/>
          <a:p>
            <a:r>
              <a:rPr lang="cs-CZ" dirty="0"/>
              <a:t>Syn </a:t>
            </a:r>
            <a:r>
              <a:rPr lang="cs-CZ" dirty="0" err="1"/>
              <a:t>Salmanassara</a:t>
            </a:r>
            <a:r>
              <a:rPr lang="cs-CZ" dirty="0"/>
              <a:t> III.</a:t>
            </a:r>
          </a:p>
          <a:p>
            <a:r>
              <a:rPr lang="cs-CZ" dirty="0"/>
              <a:t>Manžel legendární Semiramidy (</a:t>
            </a:r>
            <a:r>
              <a:rPr lang="cs-CZ" dirty="0" err="1"/>
              <a:t>Šammúr-Amat</a:t>
            </a:r>
            <a:r>
              <a:rPr lang="cs-CZ" dirty="0"/>
              <a:t>)</a:t>
            </a:r>
          </a:p>
          <a:p>
            <a:r>
              <a:rPr lang="cs-CZ" dirty="0"/>
              <a:t>Na počátku jeho vlády došlo ke sporům o následnictví, které oslabily říši a započali úpadek moci, který trval několik desítek let</a:t>
            </a:r>
          </a:p>
          <a:p>
            <a:pPr marL="0" indent="0">
              <a:buNone/>
            </a:pPr>
            <a:endParaRPr lang="cs-CZ" dirty="0">
              <a:cs typeface="Times New Roman" panose="02020603050405020304" pitchFamily="18" charset="0"/>
            </a:endParaRPr>
          </a:p>
          <a:p>
            <a:pPr marL="0" indent="0">
              <a:buNone/>
            </a:pPr>
            <a:r>
              <a:rPr lang="cs-CZ" i="1" dirty="0"/>
              <a:t>„</a:t>
            </a:r>
            <a:r>
              <a:rPr lang="cs-CZ" i="1" dirty="0" err="1"/>
              <a:t>Mesaje</a:t>
            </a:r>
            <a:r>
              <a:rPr lang="cs-CZ" i="1" dirty="0"/>
              <a:t> děsivá velkolepost </a:t>
            </a:r>
            <a:r>
              <a:rPr lang="cs-CZ" i="1" dirty="0" err="1"/>
              <a:t>Aššúra</a:t>
            </a:r>
            <a:r>
              <a:rPr lang="cs-CZ" i="1" dirty="0"/>
              <a:t>, mého pána, přemohla. Před hrozivým leskem mých mocných paží se zděsili a opustili svá města. Prchli do strmých hor. Tři vrcholy, které visely jako mraky z nebe, na které ani pták na křídlech nikdy nepřilétne, učinili svými pevnostmi. Pronásledoval jsem je. Tyto horské vrcholy jsem oblehl. Jednoho dne jsem se na ně snesl jako orel, smetl jsem jich velké množství. Jejich kořist – jejich majetek, jejich zboží, jejich dobytek, jejich osly, jejich stáda, koně, zapřažené do jha, </a:t>
            </a:r>
            <a:r>
              <a:rPr lang="cs-CZ" b="1" i="1" dirty="0"/>
              <a:t>velbloudy se dvěma hrby v nespočetném množství</a:t>
            </a:r>
            <a:r>
              <a:rPr lang="cs-CZ" i="1" dirty="0"/>
              <a:t>, jsem odvlekl s sebou dolů z hory. 500 měst v jejich okolí jsem zničil, zplundroval, spálil je ohněm.“</a:t>
            </a:r>
          </a:p>
          <a:p>
            <a:pPr marL="0" indent="0">
              <a:buNone/>
            </a:pPr>
            <a:endParaRPr lang="cs-CZ" sz="2800" i="1" dirty="0">
              <a:cs typeface="Times New Roman" panose="02020603050405020304" pitchFamily="18" charset="0"/>
            </a:endParaRPr>
          </a:p>
          <a:p>
            <a:pPr marL="0" indent="0">
              <a:buNone/>
            </a:pPr>
            <a:r>
              <a:rPr lang="cs-CZ" sz="2800" i="1" dirty="0">
                <a:cs typeface="Times New Roman" panose="02020603050405020304" pitchFamily="18" charset="0"/>
              </a:rPr>
              <a:t>Monolitický nápis z </a:t>
            </a:r>
            <a:r>
              <a:rPr lang="cs-CZ" sz="2800" i="1" dirty="0" err="1">
                <a:cs typeface="Times New Roman" panose="02020603050405020304" pitchFamily="18" charset="0"/>
              </a:rPr>
              <a:t>Nimrúdu</a:t>
            </a:r>
            <a:r>
              <a:rPr lang="cs-CZ" sz="2800" dirty="0">
                <a:cs typeface="Times New Roman" panose="02020603050405020304" pitchFamily="18" charset="0"/>
              </a:rPr>
              <a:t>. ARAB I. s. 25</a:t>
            </a:r>
            <a:r>
              <a:rPr lang="cs-CZ" dirty="0">
                <a:cs typeface="Times New Roman" panose="02020603050405020304" pitchFamily="18" charset="0"/>
              </a:rPr>
              <a:t>6</a:t>
            </a:r>
            <a:r>
              <a:rPr lang="cs-CZ" sz="2800" dirty="0">
                <a:cs typeface="Times New Roman" panose="02020603050405020304" pitchFamily="18" charset="0"/>
              </a:rPr>
              <a:t>, č. </a:t>
            </a:r>
            <a:r>
              <a:rPr lang="cs-CZ" dirty="0">
                <a:cs typeface="Times New Roman" panose="02020603050405020304" pitchFamily="18" charset="0"/>
              </a:rPr>
              <a:t>718</a:t>
            </a:r>
            <a:r>
              <a:rPr lang="cs-CZ" sz="2800" dirty="0">
                <a:cs typeface="Times New Roman" panose="02020603050405020304" pitchFamily="18" charset="0"/>
              </a:rPr>
              <a:t>. </a:t>
            </a:r>
          </a:p>
          <a:p>
            <a:pPr marL="0" indent="0">
              <a:buNone/>
            </a:pPr>
            <a:endParaRPr lang="cs-CZ" dirty="0">
              <a:cs typeface="Times New Roman" panose="02020603050405020304" pitchFamily="18" charset="0"/>
            </a:endParaRPr>
          </a:p>
          <a:p>
            <a:pPr marL="0" indent="0">
              <a:buNone/>
            </a:pPr>
            <a:endParaRPr lang="cs-CZ" dirty="0"/>
          </a:p>
        </p:txBody>
      </p:sp>
      <p:sp>
        <p:nvSpPr>
          <p:cNvPr id="10" name="TextovéPole 9">
            <a:extLst>
              <a:ext uri="{FF2B5EF4-FFF2-40B4-BE49-F238E27FC236}">
                <a16:creationId xmlns:a16="http://schemas.microsoft.com/office/drawing/2014/main" id="{EE6A5D78-0BBC-060F-B4C7-56859432C90F}"/>
              </a:ext>
            </a:extLst>
          </p:cNvPr>
          <p:cNvSpPr txBox="1"/>
          <p:nvPr/>
        </p:nvSpPr>
        <p:spPr>
          <a:xfrm>
            <a:off x="10685658" y="3116349"/>
            <a:ext cx="1221040" cy="369332"/>
          </a:xfrm>
          <a:prstGeom prst="rect">
            <a:avLst/>
          </a:prstGeom>
          <a:noFill/>
        </p:spPr>
        <p:txBody>
          <a:bodyPr wrap="none" rtlCol="0">
            <a:spAutoFit/>
          </a:bodyPr>
          <a:lstStyle/>
          <a:p>
            <a:r>
              <a:rPr lang="cs-CZ" dirty="0"/>
              <a:t>810 př. n. l.</a:t>
            </a:r>
          </a:p>
        </p:txBody>
      </p:sp>
      <p:pic>
        <p:nvPicPr>
          <p:cNvPr id="7" name="Obrázek 6">
            <a:extLst>
              <a:ext uri="{FF2B5EF4-FFF2-40B4-BE49-F238E27FC236}">
                <a16:creationId xmlns:a16="http://schemas.microsoft.com/office/drawing/2014/main" id="{31BFDBA3-C226-E752-0161-B1D7142ACC43}"/>
              </a:ext>
            </a:extLst>
          </p:cNvPr>
          <p:cNvPicPr>
            <a:picLocks noChangeAspect="1"/>
          </p:cNvPicPr>
          <p:nvPr/>
        </p:nvPicPr>
        <p:blipFill>
          <a:blip r:embed="rId3"/>
          <a:stretch>
            <a:fillRect/>
          </a:stretch>
        </p:blipFill>
        <p:spPr>
          <a:xfrm>
            <a:off x="7547132" y="133853"/>
            <a:ext cx="4444721" cy="29426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Ovál 10">
            <a:extLst>
              <a:ext uri="{FF2B5EF4-FFF2-40B4-BE49-F238E27FC236}">
                <a16:creationId xmlns:a16="http://schemas.microsoft.com/office/drawing/2014/main" id="{98850F82-8A86-70CA-3AAA-EE2CE98088A1}"/>
              </a:ext>
            </a:extLst>
          </p:cNvPr>
          <p:cNvSpPr/>
          <p:nvPr/>
        </p:nvSpPr>
        <p:spPr>
          <a:xfrm>
            <a:off x="9815804" y="690464"/>
            <a:ext cx="167951" cy="16795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3" name="Obrázek 12" descr="Obsah obrázku socha, Artefakt, umění, Řezba&#10;&#10;Popis byl vytvořen automaticky">
            <a:extLst>
              <a:ext uri="{FF2B5EF4-FFF2-40B4-BE49-F238E27FC236}">
                <a16:creationId xmlns:a16="http://schemas.microsoft.com/office/drawing/2014/main" id="{9BA5FA99-4615-08F4-DE70-14473E3BB08A}"/>
              </a:ext>
            </a:extLst>
          </p:cNvPr>
          <p:cNvPicPr>
            <a:picLocks noChangeAspect="1"/>
          </p:cNvPicPr>
          <p:nvPr/>
        </p:nvPicPr>
        <p:blipFill rotWithShape="1">
          <a:blip r:embed="rId4">
            <a:extLst>
              <a:ext uri="{28A0092B-C50C-407E-A947-70E740481C1C}">
                <a14:useLocalDpi xmlns:a14="http://schemas.microsoft.com/office/drawing/2010/main" val="0"/>
              </a:ext>
            </a:extLst>
          </a:blip>
          <a:srcRect l="15051" r="21429"/>
          <a:stretch/>
        </p:blipFill>
        <p:spPr>
          <a:xfrm>
            <a:off x="9104847" y="3210393"/>
            <a:ext cx="1408721" cy="33377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40199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1000"/>
                                        <p:tgtEl>
                                          <p:spTgt spid="3">
                                            <p:txEl>
                                              <p:pRg st="6" end="6"/>
                                            </p:txEl>
                                          </p:spTgt>
                                        </p:tgtEl>
                                      </p:cBhvr>
                                    </p:animEffect>
                                    <p:anim calcmode="lin" valueType="num">
                                      <p:cBhvr>
                                        <p:cTn id="3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0" y="-79618"/>
            <a:ext cx="10995352" cy="1325563"/>
          </a:xfrm>
        </p:spPr>
        <p:txBody>
          <a:bodyPr>
            <a:normAutofit/>
          </a:bodyPr>
          <a:lstStyle/>
          <a:p>
            <a:r>
              <a:rPr lang="cs-CZ" sz="4800" dirty="0" err="1"/>
              <a:t>Tiglatpilesar</a:t>
            </a:r>
            <a:r>
              <a:rPr lang="cs-CZ" sz="4800" dirty="0"/>
              <a:t> III. (745 – 727)</a:t>
            </a:r>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366824" y="1042691"/>
            <a:ext cx="7259739" cy="5681456"/>
          </a:xfrm>
        </p:spPr>
        <p:txBody>
          <a:bodyPr>
            <a:normAutofit fontScale="77500" lnSpcReduction="20000"/>
          </a:bodyPr>
          <a:lstStyle/>
          <a:p>
            <a:r>
              <a:rPr lang="cs-CZ" dirty="0"/>
              <a:t>Syn </a:t>
            </a:r>
            <a:r>
              <a:rPr lang="cs-CZ" dirty="0" err="1"/>
              <a:t>Adad-niráriho</a:t>
            </a:r>
            <a:r>
              <a:rPr lang="cs-CZ" dirty="0"/>
              <a:t> III.</a:t>
            </a:r>
          </a:p>
          <a:p>
            <a:r>
              <a:rPr lang="cs-CZ" dirty="0"/>
              <a:t>Silný panovník – Zastavil mocenský úpadek Asýrie a učinil z ní nejmocnější říši na Blízkém východě </a:t>
            </a:r>
          </a:p>
          <a:p>
            <a:r>
              <a:rPr lang="cs-CZ" dirty="0" err="1"/>
              <a:t>Refermoval</a:t>
            </a:r>
            <a:r>
              <a:rPr lang="cs-CZ" dirty="0"/>
              <a:t> státní správu – Správci jednotlivých regionů ustanovoval eunuchy, aby zabránil kumulaci moci v rukou dynastií správců a jejich separatistickým tendencím</a:t>
            </a:r>
          </a:p>
          <a:p>
            <a:pPr marL="0" indent="0">
              <a:buNone/>
            </a:pPr>
            <a:r>
              <a:rPr lang="cs-CZ" dirty="0"/>
              <a:t>     – Podmaněné obyvatelstvo často deportoval z jejich území a znovu usadil v jiné části říše, aby je tak odříznul od spojenců, oslabil sílu jejich kulturní identity, a tím předcházel revoltám.</a:t>
            </a:r>
          </a:p>
          <a:p>
            <a:r>
              <a:rPr lang="cs-CZ" dirty="0"/>
              <a:t>Reformoval vojsko – Začal začleňovat vojáky z dobytých území do pěchoty asyrské armády</a:t>
            </a:r>
          </a:p>
          <a:p>
            <a:pPr marL="0" indent="0">
              <a:buNone/>
            </a:pPr>
            <a:endParaRPr lang="cs-CZ" dirty="0">
              <a:cs typeface="Times New Roman" panose="02020603050405020304" pitchFamily="18" charset="0"/>
            </a:endParaRPr>
          </a:p>
          <a:p>
            <a:pPr marL="0" indent="0">
              <a:buNone/>
            </a:pPr>
            <a:r>
              <a:rPr lang="cs-CZ" i="1" dirty="0"/>
              <a:t>„Země Bít-</a:t>
            </a:r>
            <a:r>
              <a:rPr lang="cs-CZ" i="1" dirty="0" err="1"/>
              <a:t>Kapsi</a:t>
            </a:r>
            <a:r>
              <a:rPr lang="cs-CZ" i="1" dirty="0"/>
              <a:t>, Bít-</a:t>
            </a:r>
            <a:r>
              <a:rPr lang="cs-CZ" i="1" dirty="0" err="1"/>
              <a:t>Sangi</a:t>
            </a:r>
            <a:r>
              <a:rPr lang="cs-CZ" i="1" dirty="0"/>
              <a:t>, Bít-</a:t>
            </a:r>
            <a:r>
              <a:rPr lang="cs-CZ" i="1" dirty="0" err="1"/>
              <a:t>Tazzakki</a:t>
            </a:r>
            <a:r>
              <a:rPr lang="cs-CZ" i="1" dirty="0"/>
              <a:t> jsem obklíčil jako síť. Velké množství jsem pobil […] nabodnul na kůly. Zbytku jejich bojovníků jsem odsekl prsty a nechal je, ať se vrátí do svých zemí. Jejich koně, jejich mezky, </a:t>
            </a:r>
            <a:r>
              <a:rPr lang="cs-CZ" b="1" i="1" dirty="0"/>
              <a:t>jejich velbloudy</a:t>
            </a:r>
            <a:r>
              <a:rPr lang="cs-CZ" i="1" dirty="0"/>
              <a:t>, jejich dobytek a jejich ovce a nespočet dělníků jsem odvlekl.“</a:t>
            </a:r>
            <a:endParaRPr lang="cs-CZ" sz="2800" i="1" dirty="0">
              <a:cs typeface="Times New Roman" panose="02020603050405020304" pitchFamily="18" charset="0"/>
            </a:endParaRPr>
          </a:p>
          <a:p>
            <a:pPr marL="0" indent="0">
              <a:buNone/>
            </a:pPr>
            <a:r>
              <a:rPr lang="cs-CZ" sz="2800" i="1" dirty="0" err="1">
                <a:cs typeface="Times New Roman" panose="02020603050405020304" pitchFamily="18" charset="0"/>
              </a:rPr>
              <a:t>Tiglatpilesarovy</a:t>
            </a:r>
            <a:r>
              <a:rPr lang="cs-CZ" sz="2800" i="1" dirty="0">
                <a:cs typeface="Times New Roman" panose="02020603050405020304" pitchFamily="18" charset="0"/>
              </a:rPr>
              <a:t> </a:t>
            </a:r>
            <a:r>
              <a:rPr lang="cs-CZ" sz="2800" i="1" dirty="0" err="1">
                <a:cs typeface="Times New Roman" panose="02020603050405020304" pitchFamily="18" charset="0"/>
              </a:rPr>
              <a:t>annály</a:t>
            </a:r>
            <a:r>
              <a:rPr lang="cs-CZ" sz="2800" i="1" dirty="0">
                <a:cs typeface="Times New Roman" panose="02020603050405020304" pitchFamily="18" charset="0"/>
              </a:rPr>
              <a:t> z </a:t>
            </a:r>
            <a:r>
              <a:rPr lang="cs-CZ" sz="2800" i="1" dirty="0" err="1">
                <a:cs typeface="Times New Roman" panose="02020603050405020304" pitchFamily="18" charset="0"/>
              </a:rPr>
              <a:t>Nimrúdu</a:t>
            </a:r>
            <a:r>
              <a:rPr lang="cs-CZ" sz="2800" dirty="0">
                <a:cs typeface="Times New Roman" panose="02020603050405020304" pitchFamily="18" charset="0"/>
              </a:rPr>
              <a:t>. ARAB I. s. 271, č. </a:t>
            </a:r>
            <a:r>
              <a:rPr lang="cs-CZ" dirty="0">
                <a:cs typeface="Times New Roman" panose="02020603050405020304" pitchFamily="18" charset="0"/>
              </a:rPr>
              <a:t>766</a:t>
            </a:r>
            <a:r>
              <a:rPr lang="cs-CZ" sz="2800" dirty="0">
                <a:cs typeface="Times New Roman" panose="02020603050405020304" pitchFamily="18" charset="0"/>
              </a:rPr>
              <a:t>. </a:t>
            </a:r>
          </a:p>
          <a:p>
            <a:pPr marL="0" indent="0">
              <a:buNone/>
            </a:pPr>
            <a:endParaRPr lang="cs-CZ" dirty="0">
              <a:cs typeface="Times New Roman" panose="02020603050405020304" pitchFamily="18" charset="0"/>
            </a:endParaRPr>
          </a:p>
          <a:p>
            <a:pPr marL="0" indent="0">
              <a:buNone/>
            </a:pPr>
            <a:endParaRPr lang="cs-CZ" dirty="0"/>
          </a:p>
        </p:txBody>
      </p:sp>
      <p:sp>
        <p:nvSpPr>
          <p:cNvPr id="10" name="TextovéPole 9">
            <a:extLst>
              <a:ext uri="{FF2B5EF4-FFF2-40B4-BE49-F238E27FC236}">
                <a16:creationId xmlns:a16="http://schemas.microsoft.com/office/drawing/2014/main" id="{EE6A5D78-0BBC-060F-B4C7-56859432C90F}"/>
              </a:ext>
            </a:extLst>
          </p:cNvPr>
          <p:cNvSpPr txBox="1"/>
          <p:nvPr/>
        </p:nvSpPr>
        <p:spPr>
          <a:xfrm>
            <a:off x="10685658" y="3116349"/>
            <a:ext cx="1221040" cy="369332"/>
          </a:xfrm>
          <a:prstGeom prst="rect">
            <a:avLst/>
          </a:prstGeom>
          <a:noFill/>
        </p:spPr>
        <p:txBody>
          <a:bodyPr wrap="none" rtlCol="0">
            <a:spAutoFit/>
          </a:bodyPr>
          <a:lstStyle/>
          <a:p>
            <a:r>
              <a:rPr lang="cs-CZ" dirty="0"/>
              <a:t>730 př. n. l.</a:t>
            </a:r>
          </a:p>
        </p:txBody>
      </p:sp>
      <p:pic>
        <p:nvPicPr>
          <p:cNvPr id="5" name="Obrázek 4">
            <a:extLst>
              <a:ext uri="{FF2B5EF4-FFF2-40B4-BE49-F238E27FC236}">
                <a16:creationId xmlns:a16="http://schemas.microsoft.com/office/drawing/2014/main" id="{68B016F3-3689-1AA3-EC0E-B76A6E77D2AC}"/>
              </a:ext>
            </a:extLst>
          </p:cNvPr>
          <p:cNvPicPr>
            <a:picLocks noChangeAspect="1"/>
          </p:cNvPicPr>
          <p:nvPr/>
        </p:nvPicPr>
        <p:blipFill>
          <a:blip r:embed="rId3"/>
          <a:stretch>
            <a:fillRect/>
          </a:stretch>
        </p:blipFill>
        <p:spPr>
          <a:xfrm>
            <a:off x="7626563" y="133853"/>
            <a:ext cx="4502198" cy="2887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Ovál 10">
            <a:extLst>
              <a:ext uri="{FF2B5EF4-FFF2-40B4-BE49-F238E27FC236}">
                <a16:creationId xmlns:a16="http://schemas.microsoft.com/office/drawing/2014/main" id="{98850F82-8A86-70CA-3AAA-EE2CE98088A1}"/>
              </a:ext>
            </a:extLst>
          </p:cNvPr>
          <p:cNvSpPr/>
          <p:nvPr/>
        </p:nvSpPr>
        <p:spPr>
          <a:xfrm rot="19685711">
            <a:off x="10107069" y="795397"/>
            <a:ext cx="109951" cy="59949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2" name="Obrázek 11" descr="Obsah obrázku zeď, umění, vápenec, socha&#10;&#10;Popis byl vytvořen automaticky">
            <a:extLst>
              <a:ext uri="{FF2B5EF4-FFF2-40B4-BE49-F238E27FC236}">
                <a16:creationId xmlns:a16="http://schemas.microsoft.com/office/drawing/2014/main" id="{5B1AA6F3-8FFC-200F-6EAD-26BBE65CA4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6564" y="3580403"/>
            <a:ext cx="4355942" cy="28947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6579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fade">
                                      <p:cBhvr>
                                        <p:cTn id="47" dur="1000"/>
                                        <p:tgtEl>
                                          <p:spTgt spid="3">
                                            <p:txEl>
                                              <p:pRg st="7" end="7"/>
                                            </p:txEl>
                                          </p:spTgt>
                                        </p:tgtEl>
                                      </p:cBhvr>
                                    </p:animEffect>
                                    <p:anim calcmode="lin" valueType="num">
                                      <p:cBhvr>
                                        <p:cTn id="4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0" presetID="10" presetClass="entr" presetSubtype="0"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0" y="-79618"/>
            <a:ext cx="10995352" cy="1325563"/>
          </a:xfrm>
        </p:spPr>
        <p:txBody>
          <a:bodyPr>
            <a:normAutofit/>
          </a:bodyPr>
          <a:lstStyle/>
          <a:p>
            <a:r>
              <a:rPr lang="cs-CZ" sz="4800" dirty="0" err="1"/>
              <a:t>Tiglatpilesar</a:t>
            </a:r>
            <a:r>
              <a:rPr lang="cs-CZ" sz="4800" dirty="0"/>
              <a:t> III. (745 – 727)</a:t>
            </a:r>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366824" y="1042691"/>
            <a:ext cx="6974437" cy="5681456"/>
          </a:xfrm>
        </p:spPr>
        <p:txBody>
          <a:bodyPr>
            <a:normAutofit/>
          </a:bodyPr>
          <a:lstStyle/>
          <a:p>
            <a:pPr marL="0" indent="0">
              <a:buNone/>
            </a:pPr>
            <a:endParaRPr lang="cs-CZ" dirty="0">
              <a:cs typeface="Times New Roman" panose="02020603050405020304" pitchFamily="18" charset="0"/>
            </a:endParaRPr>
          </a:p>
          <a:p>
            <a:pPr marL="0" indent="0">
              <a:buNone/>
            </a:pPr>
            <a:r>
              <a:rPr lang="cs-CZ" i="1" dirty="0"/>
              <a:t>„Válečníky </a:t>
            </a:r>
            <a:r>
              <a:rPr lang="cs-CZ" i="1" dirty="0" err="1"/>
              <a:t>Samsi</a:t>
            </a:r>
            <a:r>
              <a:rPr lang="cs-CZ" i="1" dirty="0"/>
              <a:t>, královny Arábie, jsem pobil v pouštní bitvě. 1 100 lidí, </a:t>
            </a:r>
            <a:r>
              <a:rPr lang="cs-CZ" b="1" i="1" dirty="0"/>
              <a:t>30 000 velbloudů</a:t>
            </a:r>
            <a:r>
              <a:rPr lang="cs-CZ" i="1" dirty="0"/>
              <a:t>, 20 000 dobytka, 5000 svazků všeho druhu koření, nádoby s potřebami jejích bohů, […] její majetek, jsem jí sebral a ona, aby si zachránila život, do města </a:t>
            </a:r>
            <a:r>
              <a:rPr lang="cs-CZ" i="1" dirty="0" err="1"/>
              <a:t>Bazu</a:t>
            </a:r>
            <a:r>
              <a:rPr lang="cs-CZ" i="1" dirty="0"/>
              <a:t>, místa žízně, jako oslice prchala […] hladem přemožený lid z jejího tábora […] vyděšená mými mocnými zbraněmi  </a:t>
            </a:r>
            <a:r>
              <a:rPr lang="cs-CZ" b="1" i="1" dirty="0"/>
              <a:t>velbloudy a velbloudí samice</a:t>
            </a:r>
            <a:r>
              <a:rPr lang="cs-CZ" i="1" dirty="0"/>
              <a:t> přede mne přivedla. Správce jsem nad ní ustanovil.“</a:t>
            </a:r>
            <a:endParaRPr lang="cs-CZ" sz="2800" i="1" dirty="0">
              <a:cs typeface="Times New Roman" panose="02020603050405020304" pitchFamily="18" charset="0"/>
            </a:endParaRPr>
          </a:p>
          <a:p>
            <a:pPr marL="0" indent="0">
              <a:buNone/>
            </a:pPr>
            <a:r>
              <a:rPr lang="cs-CZ" sz="2800" i="1" dirty="0">
                <a:cs typeface="Times New Roman" panose="02020603050405020304" pitchFamily="18" charset="0"/>
              </a:rPr>
              <a:t>Fragmenty </a:t>
            </a:r>
            <a:r>
              <a:rPr lang="cs-CZ" sz="2800" i="1" dirty="0" err="1">
                <a:cs typeface="Times New Roman" panose="02020603050405020304" pitchFamily="18" charset="0"/>
              </a:rPr>
              <a:t>Tiglatpilesarových</a:t>
            </a:r>
            <a:r>
              <a:rPr lang="cs-CZ" sz="2800" i="1" dirty="0">
                <a:cs typeface="Times New Roman" panose="02020603050405020304" pitchFamily="18" charset="0"/>
              </a:rPr>
              <a:t> </a:t>
            </a:r>
            <a:r>
              <a:rPr lang="cs-CZ" sz="2800" i="1" dirty="0" err="1">
                <a:cs typeface="Times New Roman" panose="02020603050405020304" pitchFamily="18" charset="0"/>
              </a:rPr>
              <a:t>annálů</a:t>
            </a:r>
            <a:r>
              <a:rPr lang="cs-CZ" sz="2800" i="1" dirty="0">
                <a:cs typeface="Times New Roman" panose="02020603050405020304" pitchFamily="18" charset="0"/>
              </a:rPr>
              <a:t> z </a:t>
            </a:r>
            <a:r>
              <a:rPr lang="cs-CZ" sz="2800" i="1" dirty="0" err="1">
                <a:cs typeface="Times New Roman" panose="02020603050405020304" pitchFamily="18" charset="0"/>
              </a:rPr>
              <a:t>Nimrúdu</a:t>
            </a:r>
            <a:r>
              <a:rPr lang="cs-CZ" sz="2800" dirty="0">
                <a:cs typeface="Times New Roman" panose="02020603050405020304" pitchFamily="18" charset="0"/>
              </a:rPr>
              <a:t>. ARAB I. s. 293, č. 817. </a:t>
            </a:r>
          </a:p>
          <a:p>
            <a:pPr marL="0" indent="0">
              <a:buNone/>
            </a:pPr>
            <a:endParaRPr lang="cs-CZ" dirty="0">
              <a:cs typeface="Times New Roman" panose="02020603050405020304" pitchFamily="18" charset="0"/>
            </a:endParaRPr>
          </a:p>
          <a:p>
            <a:pPr marL="0" indent="0">
              <a:buNone/>
            </a:pPr>
            <a:endParaRPr lang="cs-CZ" dirty="0"/>
          </a:p>
        </p:txBody>
      </p:sp>
      <p:sp>
        <p:nvSpPr>
          <p:cNvPr id="10" name="TextovéPole 9">
            <a:extLst>
              <a:ext uri="{FF2B5EF4-FFF2-40B4-BE49-F238E27FC236}">
                <a16:creationId xmlns:a16="http://schemas.microsoft.com/office/drawing/2014/main" id="{EE6A5D78-0BBC-060F-B4C7-56859432C90F}"/>
              </a:ext>
            </a:extLst>
          </p:cNvPr>
          <p:cNvSpPr txBox="1"/>
          <p:nvPr/>
        </p:nvSpPr>
        <p:spPr>
          <a:xfrm>
            <a:off x="10685658" y="3116349"/>
            <a:ext cx="1221040" cy="369332"/>
          </a:xfrm>
          <a:prstGeom prst="rect">
            <a:avLst/>
          </a:prstGeom>
          <a:noFill/>
        </p:spPr>
        <p:txBody>
          <a:bodyPr wrap="none" rtlCol="0">
            <a:spAutoFit/>
          </a:bodyPr>
          <a:lstStyle/>
          <a:p>
            <a:r>
              <a:rPr lang="cs-CZ" dirty="0"/>
              <a:t>730 př. n. l.</a:t>
            </a:r>
          </a:p>
        </p:txBody>
      </p:sp>
      <p:pic>
        <p:nvPicPr>
          <p:cNvPr id="5" name="Obrázek 4">
            <a:extLst>
              <a:ext uri="{FF2B5EF4-FFF2-40B4-BE49-F238E27FC236}">
                <a16:creationId xmlns:a16="http://schemas.microsoft.com/office/drawing/2014/main" id="{68B016F3-3689-1AA3-EC0E-B76A6E77D2AC}"/>
              </a:ext>
            </a:extLst>
          </p:cNvPr>
          <p:cNvPicPr>
            <a:picLocks noChangeAspect="1"/>
          </p:cNvPicPr>
          <p:nvPr/>
        </p:nvPicPr>
        <p:blipFill>
          <a:blip r:embed="rId3"/>
          <a:stretch>
            <a:fillRect/>
          </a:stretch>
        </p:blipFill>
        <p:spPr>
          <a:xfrm>
            <a:off x="7626563" y="133853"/>
            <a:ext cx="4502198" cy="2887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Ovál 10">
            <a:extLst>
              <a:ext uri="{FF2B5EF4-FFF2-40B4-BE49-F238E27FC236}">
                <a16:creationId xmlns:a16="http://schemas.microsoft.com/office/drawing/2014/main" id="{98850F82-8A86-70CA-3AAA-EE2CE98088A1}"/>
              </a:ext>
            </a:extLst>
          </p:cNvPr>
          <p:cNvSpPr/>
          <p:nvPr/>
        </p:nvSpPr>
        <p:spPr>
          <a:xfrm rot="1213877">
            <a:off x="8203624" y="1422356"/>
            <a:ext cx="109951" cy="59949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6" name="Obrázek 5">
            <a:extLst>
              <a:ext uri="{FF2B5EF4-FFF2-40B4-BE49-F238E27FC236}">
                <a16:creationId xmlns:a16="http://schemas.microsoft.com/office/drawing/2014/main" id="{C5AB3D52-C4C7-1BA4-44BA-1E0E1474C59A}"/>
              </a:ext>
            </a:extLst>
          </p:cNvPr>
          <p:cNvPicPr>
            <a:picLocks noChangeAspect="1"/>
          </p:cNvPicPr>
          <p:nvPr/>
        </p:nvPicPr>
        <p:blipFill>
          <a:blip r:embed="rId4"/>
          <a:stretch>
            <a:fillRect/>
          </a:stretch>
        </p:blipFill>
        <p:spPr>
          <a:xfrm>
            <a:off x="7626563" y="3485681"/>
            <a:ext cx="4502198" cy="30925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29965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0" y="-79618"/>
            <a:ext cx="10995352" cy="1325563"/>
          </a:xfrm>
        </p:spPr>
        <p:txBody>
          <a:bodyPr>
            <a:normAutofit/>
          </a:bodyPr>
          <a:lstStyle/>
          <a:p>
            <a:r>
              <a:rPr lang="cs-CZ" sz="4800" dirty="0" err="1"/>
              <a:t>Tiglatpilesar</a:t>
            </a:r>
            <a:r>
              <a:rPr lang="cs-CZ" sz="4800" dirty="0"/>
              <a:t> III. (745 – 727)</a:t>
            </a:r>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366824" y="1042691"/>
            <a:ext cx="6974437" cy="5681456"/>
          </a:xfrm>
        </p:spPr>
        <p:txBody>
          <a:bodyPr>
            <a:normAutofit/>
          </a:bodyPr>
          <a:lstStyle/>
          <a:p>
            <a:pPr marL="0" indent="0">
              <a:buNone/>
            </a:pPr>
            <a:endParaRPr lang="cs-CZ" dirty="0">
              <a:cs typeface="Times New Roman" panose="02020603050405020304" pitchFamily="18" charset="0"/>
            </a:endParaRPr>
          </a:p>
          <a:p>
            <a:pPr marL="0" indent="0">
              <a:buNone/>
            </a:pPr>
            <a:r>
              <a:rPr lang="cs-CZ" i="1" dirty="0"/>
              <a:t>„</a:t>
            </a:r>
            <a:r>
              <a:rPr lang="cs-CZ" i="1" dirty="0" err="1"/>
              <a:t>Mesenci</a:t>
            </a:r>
            <a:r>
              <a:rPr lang="cs-CZ" i="1" dirty="0"/>
              <a:t>, </a:t>
            </a:r>
            <a:r>
              <a:rPr lang="cs-CZ" i="1" dirty="0" err="1"/>
              <a:t>Temejci</a:t>
            </a:r>
            <a:r>
              <a:rPr lang="cs-CZ" i="1" dirty="0"/>
              <a:t>, </a:t>
            </a:r>
            <a:r>
              <a:rPr lang="cs-CZ" i="1" dirty="0" err="1"/>
              <a:t>Sabejci</a:t>
            </a:r>
            <a:r>
              <a:rPr lang="cs-CZ" i="1" dirty="0"/>
              <a:t>, </a:t>
            </a:r>
            <a:r>
              <a:rPr lang="cs-CZ" i="1" dirty="0" err="1"/>
              <a:t>Haiappenci</a:t>
            </a:r>
            <a:r>
              <a:rPr lang="cs-CZ" i="1" dirty="0"/>
              <a:t>, </a:t>
            </a:r>
            <a:r>
              <a:rPr lang="cs-CZ" i="1" dirty="0" err="1"/>
              <a:t>Badanejci</a:t>
            </a:r>
            <a:r>
              <a:rPr lang="cs-CZ" i="1" dirty="0"/>
              <a:t>, </a:t>
            </a:r>
            <a:r>
              <a:rPr lang="cs-CZ" i="1" dirty="0" err="1"/>
              <a:t>Hattejci</a:t>
            </a:r>
            <a:r>
              <a:rPr lang="cs-CZ" i="1" dirty="0"/>
              <a:t>, </a:t>
            </a:r>
            <a:r>
              <a:rPr lang="cs-CZ" i="1" dirty="0" err="1"/>
              <a:t>Idibalejci</a:t>
            </a:r>
            <a:r>
              <a:rPr lang="cs-CZ" i="1" dirty="0"/>
              <a:t> […] které jsou v zemích zapadajícího slunce, které nikdo nezná a které jsou daleko — sláva mého majestátu […] mému majestátu zlato, stříbro, velbloudy, velbloudí samice, všechny druhy koření jako jejich dar, společně přivezli přede mne a políbili má chodidla.“</a:t>
            </a:r>
            <a:endParaRPr lang="cs-CZ" sz="2800" i="1" dirty="0">
              <a:cs typeface="Times New Roman" panose="02020603050405020304" pitchFamily="18" charset="0"/>
            </a:endParaRPr>
          </a:p>
          <a:p>
            <a:pPr marL="0" indent="0">
              <a:buNone/>
            </a:pPr>
            <a:r>
              <a:rPr lang="cs-CZ" sz="2800" i="1" dirty="0">
                <a:cs typeface="Times New Roman" panose="02020603050405020304" pitchFamily="18" charset="0"/>
              </a:rPr>
              <a:t>Fragmenty </a:t>
            </a:r>
            <a:r>
              <a:rPr lang="cs-CZ" sz="2800" i="1" dirty="0" err="1">
                <a:cs typeface="Times New Roman" panose="02020603050405020304" pitchFamily="18" charset="0"/>
              </a:rPr>
              <a:t>Tiglatpilesarových</a:t>
            </a:r>
            <a:r>
              <a:rPr lang="cs-CZ" sz="2800" i="1" dirty="0">
                <a:cs typeface="Times New Roman" panose="02020603050405020304" pitchFamily="18" charset="0"/>
              </a:rPr>
              <a:t> </a:t>
            </a:r>
            <a:r>
              <a:rPr lang="cs-CZ" sz="2800" i="1" dirty="0" err="1">
                <a:cs typeface="Times New Roman" panose="02020603050405020304" pitchFamily="18" charset="0"/>
              </a:rPr>
              <a:t>annálů</a:t>
            </a:r>
            <a:r>
              <a:rPr lang="cs-CZ" sz="2800" i="1" dirty="0">
                <a:cs typeface="Times New Roman" panose="02020603050405020304" pitchFamily="18" charset="0"/>
              </a:rPr>
              <a:t> z </a:t>
            </a:r>
            <a:r>
              <a:rPr lang="cs-CZ" sz="2800" i="1" dirty="0" err="1">
                <a:cs typeface="Times New Roman" panose="02020603050405020304" pitchFamily="18" charset="0"/>
              </a:rPr>
              <a:t>Nimrúdu</a:t>
            </a:r>
            <a:r>
              <a:rPr lang="cs-CZ" sz="2800" dirty="0">
                <a:cs typeface="Times New Roman" panose="02020603050405020304" pitchFamily="18" charset="0"/>
              </a:rPr>
              <a:t>. ARAB I. s. 293, č. 818. </a:t>
            </a:r>
          </a:p>
          <a:p>
            <a:pPr marL="0" indent="0">
              <a:buNone/>
            </a:pPr>
            <a:endParaRPr lang="cs-CZ" dirty="0">
              <a:cs typeface="Times New Roman" panose="02020603050405020304" pitchFamily="18" charset="0"/>
            </a:endParaRPr>
          </a:p>
          <a:p>
            <a:pPr marL="0" indent="0">
              <a:buNone/>
            </a:pPr>
            <a:endParaRPr lang="cs-CZ" dirty="0"/>
          </a:p>
        </p:txBody>
      </p:sp>
      <p:sp>
        <p:nvSpPr>
          <p:cNvPr id="10" name="TextovéPole 9">
            <a:extLst>
              <a:ext uri="{FF2B5EF4-FFF2-40B4-BE49-F238E27FC236}">
                <a16:creationId xmlns:a16="http://schemas.microsoft.com/office/drawing/2014/main" id="{EE6A5D78-0BBC-060F-B4C7-56859432C90F}"/>
              </a:ext>
            </a:extLst>
          </p:cNvPr>
          <p:cNvSpPr txBox="1"/>
          <p:nvPr/>
        </p:nvSpPr>
        <p:spPr>
          <a:xfrm>
            <a:off x="10685658" y="3116349"/>
            <a:ext cx="1221040" cy="369332"/>
          </a:xfrm>
          <a:prstGeom prst="rect">
            <a:avLst/>
          </a:prstGeom>
          <a:noFill/>
        </p:spPr>
        <p:txBody>
          <a:bodyPr wrap="none" rtlCol="0">
            <a:spAutoFit/>
          </a:bodyPr>
          <a:lstStyle/>
          <a:p>
            <a:r>
              <a:rPr lang="cs-CZ" dirty="0"/>
              <a:t>730 př. n. l.</a:t>
            </a:r>
          </a:p>
        </p:txBody>
      </p:sp>
      <p:pic>
        <p:nvPicPr>
          <p:cNvPr id="5" name="Obrázek 4">
            <a:extLst>
              <a:ext uri="{FF2B5EF4-FFF2-40B4-BE49-F238E27FC236}">
                <a16:creationId xmlns:a16="http://schemas.microsoft.com/office/drawing/2014/main" id="{68B016F3-3689-1AA3-EC0E-B76A6E77D2AC}"/>
              </a:ext>
            </a:extLst>
          </p:cNvPr>
          <p:cNvPicPr>
            <a:picLocks noChangeAspect="1"/>
          </p:cNvPicPr>
          <p:nvPr/>
        </p:nvPicPr>
        <p:blipFill>
          <a:blip r:embed="rId3"/>
          <a:stretch>
            <a:fillRect/>
          </a:stretch>
        </p:blipFill>
        <p:spPr>
          <a:xfrm>
            <a:off x="7626563" y="133853"/>
            <a:ext cx="4502198" cy="28877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Ovál 10">
            <a:extLst>
              <a:ext uri="{FF2B5EF4-FFF2-40B4-BE49-F238E27FC236}">
                <a16:creationId xmlns:a16="http://schemas.microsoft.com/office/drawing/2014/main" id="{98850F82-8A86-70CA-3AAA-EE2CE98088A1}"/>
              </a:ext>
            </a:extLst>
          </p:cNvPr>
          <p:cNvSpPr/>
          <p:nvPr/>
        </p:nvSpPr>
        <p:spPr>
          <a:xfrm rot="1213877">
            <a:off x="8203624" y="1422356"/>
            <a:ext cx="109951" cy="59949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 name="Obrázek 7" descr="Obsah obrázku umění, Artefakt, muzeum&#10;&#10;Popis byl vytvořen automaticky">
            <a:extLst>
              <a:ext uri="{FF2B5EF4-FFF2-40B4-BE49-F238E27FC236}">
                <a16:creationId xmlns:a16="http://schemas.microsoft.com/office/drawing/2014/main" id="{97473DA6-BA2E-8E3F-4CF9-8807A3150FA1}"/>
              </a:ext>
            </a:extLst>
          </p:cNvPr>
          <p:cNvPicPr>
            <a:picLocks noChangeAspect="1"/>
          </p:cNvPicPr>
          <p:nvPr/>
        </p:nvPicPr>
        <p:blipFill rotWithShape="1">
          <a:blip r:embed="rId4">
            <a:extLst>
              <a:ext uri="{28A0092B-C50C-407E-A947-70E740481C1C}">
                <a14:useLocalDpi xmlns:a14="http://schemas.microsoft.com/office/drawing/2010/main" val="0"/>
              </a:ext>
            </a:extLst>
          </a:blip>
          <a:srcRect l="8858" t="4653" r="6222" b="4367"/>
          <a:stretch/>
        </p:blipFill>
        <p:spPr>
          <a:xfrm>
            <a:off x="7626563" y="3197519"/>
            <a:ext cx="2991674" cy="34221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157000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598324" y="-100156"/>
            <a:ext cx="10995352" cy="1325563"/>
          </a:xfrm>
        </p:spPr>
        <p:txBody>
          <a:bodyPr>
            <a:normAutofit/>
          </a:bodyPr>
          <a:lstStyle/>
          <a:p>
            <a:r>
              <a:rPr lang="cs-CZ" sz="4800" dirty="0" err="1"/>
              <a:t>Sargon</a:t>
            </a:r>
            <a:r>
              <a:rPr lang="cs-CZ" sz="4800" dirty="0"/>
              <a:t> II. (722 – 705)</a:t>
            </a:r>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366824" y="1042691"/>
            <a:ext cx="7259739" cy="5681456"/>
          </a:xfrm>
        </p:spPr>
        <p:txBody>
          <a:bodyPr>
            <a:normAutofit fontScale="70000" lnSpcReduction="20000"/>
          </a:bodyPr>
          <a:lstStyle/>
          <a:p>
            <a:r>
              <a:rPr lang="cs-CZ" dirty="0"/>
              <a:t>Založil novou dynastii asyrských vládců, když svrhnul </a:t>
            </a:r>
            <a:r>
              <a:rPr lang="cs-CZ" dirty="0" err="1"/>
              <a:t>Salmanassara</a:t>
            </a:r>
            <a:r>
              <a:rPr lang="cs-CZ" dirty="0"/>
              <a:t> V.</a:t>
            </a:r>
          </a:p>
          <a:p>
            <a:r>
              <a:rPr lang="cs-CZ" dirty="0"/>
              <a:t>Úspěšně bojoval v Levantě, </a:t>
            </a:r>
            <a:r>
              <a:rPr lang="cs-CZ" dirty="0" err="1"/>
              <a:t>Urartu</a:t>
            </a:r>
            <a:r>
              <a:rPr lang="cs-CZ" dirty="0"/>
              <a:t>, Médii, Babylónii a severní Arábii</a:t>
            </a:r>
          </a:p>
          <a:p>
            <a:r>
              <a:rPr lang="cs-CZ" dirty="0"/>
              <a:t>Nechal stavět silnice s poštovními stanicemi, čímž postavil základ flexibilní komunikace, která byla nutná pro organizaci tak rozlehlé říše</a:t>
            </a:r>
          </a:p>
          <a:p>
            <a:r>
              <a:rPr lang="cs-CZ" dirty="0"/>
              <a:t>Hlavním městem ustanovil </a:t>
            </a:r>
            <a:r>
              <a:rPr lang="cs-CZ" dirty="0" err="1"/>
              <a:t>Dúr</a:t>
            </a:r>
            <a:r>
              <a:rPr lang="cs-CZ" dirty="0"/>
              <a:t> </a:t>
            </a:r>
            <a:r>
              <a:rPr lang="cs-CZ" dirty="0" err="1"/>
              <a:t>Šarukkín</a:t>
            </a:r>
            <a:r>
              <a:rPr lang="cs-CZ" dirty="0"/>
              <a:t>, město, které postavil</a:t>
            </a:r>
          </a:p>
          <a:p>
            <a:pPr marL="0" indent="0">
              <a:buNone/>
            </a:pPr>
            <a:endParaRPr lang="cs-CZ" dirty="0">
              <a:cs typeface="Times New Roman" panose="02020603050405020304" pitchFamily="18" charset="0"/>
            </a:endParaRPr>
          </a:p>
          <a:p>
            <a:pPr marL="0" indent="0">
              <a:buNone/>
            </a:pPr>
            <a:r>
              <a:rPr lang="cs-CZ" i="1" dirty="0"/>
              <a:t>„Pobil jsem je před branou města […] jeho lid jsem potřísnil jedem smrti. Jeho královský stan, jeho zlatá nosítka, jeho královský trůn, jeho zlaté žezlo, jeho zlatý gauč, jeho zlatou podnožku, jeho udidlo ze zlata a stříbra, jeho </a:t>
            </a:r>
            <a:r>
              <a:rPr lang="cs-CZ" i="1" dirty="0" err="1"/>
              <a:t>kurgangani</a:t>
            </a:r>
            <a:r>
              <a:rPr lang="cs-CZ" i="1" dirty="0"/>
              <a:t>, zbraně a nástroje války jsem mu vzal. Všechen jeho lid, který přebýval ve vesnicích kolem své země a který utekl před mými zbraněmi […] Jsem přinutil odejít do divočiny se svými stády dobytka, velbloudů, oslů a ovcí […]  Velké hordy </a:t>
            </a:r>
            <a:r>
              <a:rPr lang="cs-CZ" i="1" dirty="0" err="1"/>
              <a:t>Aššúrovy</a:t>
            </a:r>
            <a:r>
              <a:rPr lang="cs-CZ" i="1" dirty="0"/>
              <a:t> plenily tři dny a noci a odnesly nespočet kořisti. </a:t>
            </a:r>
            <a:r>
              <a:rPr lang="cs-CZ" b="1" i="1" dirty="0"/>
              <a:t>90 580 lidí, 2500 koní, 610 mul, 854 velbloudů </a:t>
            </a:r>
            <a:r>
              <a:rPr lang="cs-CZ" i="1" dirty="0"/>
              <a:t>— to neplatí pro ovce, které si odvlekla má armáda.“</a:t>
            </a:r>
            <a:endParaRPr lang="cs-CZ" sz="2800" i="1" dirty="0">
              <a:cs typeface="Times New Roman" panose="02020603050405020304" pitchFamily="18" charset="0"/>
            </a:endParaRPr>
          </a:p>
          <a:p>
            <a:pPr marL="0" indent="0">
              <a:buNone/>
            </a:pPr>
            <a:r>
              <a:rPr lang="cs-CZ" sz="2800" i="1" dirty="0" err="1">
                <a:cs typeface="Times New Roman" panose="02020603050405020304" pitchFamily="18" charset="0"/>
              </a:rPr>
              <a:t>Annály</a:t>
            </a:r>
            <a:r>
              <a:rPr lang="cs-CZ" sz="2800" i="1" dirty="0">
                <a:cs typeface="Times New Roman" panose="02020603050405020304" pitchFamily="18" charset="0"/>
              </a:rPr>
              <a:t> z </a:t>
            </a:r>
            <a:r>
              <a:rPr lang="cs-CZ" sz="2800" i="1" dirty="0" err="1">
                <a:cs typeface="Times New Roman" panose="02020603050405020304" pitchFamily="18" charset="0"/>
              </a:rPr>
              <a:t>Dúr</a:t>
            </a:r>
            <a:r>
              <a:rPr lang="cs-CZ" sz="2800" i="1" dirty="0">
                <a:cs typeface="Times New Roman" panose="02020603050405020304" pitchFamily="18" charset="0"/>
              </a:rPr>
              <a:t> </a:t>
            </a:r>
            <a:r>
              <a:rPr lang="cs-CZ" sz="2800" i="1" dirty="0" err="1">
                <a:cs typeface="Times New Roman" panose="02020603050405020304" pitchFamily="18" charset="0"/>
              </a:rPr>
              <a:t>Šarrukínu</a:t>
            </a:r>
            <a:r>
              <a:rPr lang="cs-CZ" sz="2800" dirty="0">
                <a:cs typeface="Times New Roman" panose="02020603050405020304" pitchFamily="18" charset="0"/>
              </a:rPr>
              <a:t>. ARAB II. s. 20, č. </a:t>
            </a:r>
            <a:r>
              <a:rPr lang="cs-CZ" dirty="0">
                <a:cs typeface="Times New Roman" panose="02020603050405020304" pitchFamily="18" charset="0"/>
              </a:rPr>
              <a:t>39</a:t>
            </a:r>
            <a:r>
              <a:rPr lang="cs-CZ" sz="2800" dirty="0">
                <a:cs typeface="Times New Roman" panose="02020603050405020304" pitchFamily="18" charset="0"/>
              </a:rPr>
              <a:t>. </a:t>
            </a:r>
          </a:p>
          <a:p>
            <a:pPr marL="0" indent="0">
              <a:buNone/>
            </a:pPr>
            <a:endParaRPr lang="cs-CZ" dirty="0">
              <a:cs typeface="Times New Roman" panose="02020603050405020304" pitchFamily="18" charset="0"/>
            </a:endParaRPr>
          </a:p>
          <a:p>
            <a:pPr marL="0" indent="0">
              <a:buNone/>
            </a:pPr>
            <a:endParaRPr lang="cs-CZ" dirty="0"/>
          </a:p>
        </p:txBody>
      </p:sp>
      <p:sp>
        <p:nvSpPr>
          <p:cNvPr id="10" name="TextovéPole 9">
            <a:extLst>
              <a:ext uri="{FF2B5EF4-FFF2-40B4-BE49-F238E27FC236}">
                <a16:creationId xmlns:a16="http://schemas.microsoft.com/office/drawing/2014/main" id="{EE6A5D78-0BBC-060F-B4C7-56859432C90F}"/>
              </a:ext>
            </a:extLst>
          </p:cNvPr>
          <p:cNvSpPr txBox="1"/>
          <p:nvPr/>
        </p:nvSpPr>
        <p:spPr>
          <a:xfrm>
            <a:off x="10663410" y="2962072"/>
            <a:ext cx="1221040" cy="369332"/>
          </a:xfrm>
          <a:prstGeom prst="rect">
            <a:avLst/>
          </a:prstGeom>
          <a:noFill/>
        </p:spPr>
        <p:txBody>
          <a:bodyPr wrap="none" rtlCol="0">
            <a:spAutoFit/>
          </a:bodyPr>
          <a:lstStyle/>
          <a:p>
            <a:r>
              <a:rPr lang="cs-CZ" dirty="0"/>
              <a:t>700 př. n. l.</a:t>
            </a:r>
          </a:p>
        </p:txBody>
      </p:sp>
      <p:pic>
        <p:nvPicPr>
          <p:cNvPr id="14" name="Obrázek 13">
            <a:extLst>
              <a:ext uri="{FF2B5EF4-FFF2-40B4-BE49-F238E27FC236}">
                <a16:creationId xmlns:a16="http://schemas.microsoft.com/office/drawing/2014/main" id="{6747ED4C-E61C-B91E-39A5-707971049175}"/>
              </a:ext>
            </a:extLst>
          </p:cNvPr>
          <p:cNvPicPr>
            <a:picLocks noChangeAspect="1"/>
          </p:cNvPicPr>
          <p:nvPr/>
        </p:nvPicPr>
        <p:blipFill>
          <a:blip r:embed="rId3"/>
          <a:stretch>
            <a:fillRect/>
          </a:stretch>
        </p:blipFill>
        <p:spPr>
          <a:xfrm>
            <a:off x="7626563" y="133853"/>
            <a:ext cx="4492603" cy="27334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Ovál 10">
            <a:extLst>
              <a:ext uri="{FF2B5EF4-FFF2-40B4-BE49-F238E27FC236}">
                <a16:creationId xmlns:a16="http://schemas.microsoft.com/office/drawing/2014/main" id="{98850F82-8A86-70CA-3AAA-EE2CE98088A1}"/>
              </a:ext>
            </a:extLst>
          </p:cNvPr>
          <p:cNvSpPr/>
          <p:nvPr/>
        </p:nvSpPr>
        <p:spPr>
          <a:xfrm rot="19685711">
            <a:off x="10113544" y="1895536"/>
            <a:ext cx="414539" cy="44845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16" name="Obrázek 15" descr="Obsah obrázku váza, keramika, interiér, povrch&#10;&#10;Popis byl vytvořen automaticky">
            <a:extLst>
              <a:ext uri="{FF2B5EF4-FFF2-40B4-BE49-F238E27FC236}">
                <a16:creationId xmlns:a16="http://schemas.microsoft.com/office/drawing/2014/main" id="{6DACC579-0FC5-15D4-3D09-67BB9D6889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6563" y="2962072"/>
            <a:ext cx="2850930" cy="3716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0051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1000"/>
                                        <p:tgtEl>
                                          <p:spTgt spid="3">
                                            <p:txEl>
                                              <p:pRg st="6" end="6"/>
                                            </p:txEl>
                                          </p:spTgt>
                                        </p:tgtEl>
                                      </p:cBhvr>
                                    </p:animEffect>
                                    <p:anim calcmode="lin" valueType="num">
                                      <p:cBhvr>
                                        <p:cTn id="4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598324" y="-100156"/>
            <a:ext cx="10995352" cy="1325563"/>
          </a:xfrm>
        </p:spPr>
        <p:txBody>
          <a:bodyPr>
            <a:normAutofit/>
          </a:bodyPr>
          <a:lstStyle/>
          <a:p>
            <a:r>
              <a:rPr lang="cs-CZ" sz="4800" dirty="0" err="1"/>
              <a:t>Sargon</a:t>
            </a:r>
            <a:r>
              <a:rPr lang="cs-CZ" sz="4800" dirty="0"/>
              <a:t> II. (722 – 705)</a:t>
            </a:r>
            <a:br>
              <a:rPr lang="cs-CZ" sz="4800" dirty="0"/>
            </a:br>
            <a:r>
              <a:rPr lang="cs-CZ" sz="2400" dirty="0"/>
              <a:t>Výstup na horu </a:t>
            </a:r>
            <a:r>
              <a:rPr lang="cs-CZ" sz="2400" dirty="0" err="1"/>
              <a:t>Simirria</a:t>
            </a:r>
            <a:endParaRPr lang="cs-CZ" sz="4800" dirty="0"/>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366824" y="1042691"/>
            <a:ext cx="7259739" cy="5681456"/>
          </a:xfrm>
        </p:spPr>
        <p:txBody>
          <a:bodyPr>
            <a:normAutofit fontScale="92500" lnSpcReduction="10000"/>
          </a:bodyPr>
          <a:lstStyle/>
          <a:p>
            <a:pPr marL="0" indent="0">
              <a:buNone/>
            </a:pPr>
            <a:endParaRPr lang="cs-CZ" dirty="0">
              <a:cs typeface="Times New Roman" panose="02020603050405020304" pitchFamily="18" charset="0"/>
            </a:endParaRPr>
          </a:p>
          <a:p>
            <a:pPr marL="0" indent="0">
              <a:buNone/>
            </a:pPr>
            <a:r>
              <a:rPr lang="cs-CZ" i="1" dirty="0"/>
              <a:t>„S rychlým a bystrým porozuměním, jímž mne protkli </a:t>
            </a:r>
            <a:r>
              <a:rPr lang="cs-CZ" i="1" dirty="0" err="1"/>
              <a:t>Ea</a:t>
            </a:r>
            <a:r>
              <a:rPr lang="cs-CZ" i="1" dirty="0"/>
              <a:t> a </a:t>
            </a:r>
            <a:r>
              <a:rPr lang="cs-CZ" i="1" dirty="0" err="1"/>
              <a:t>Bélit-iláni</a:t>
            </a:r>
            <a:r>
              <a:rPr lang="cs-CZ" i="1" dirty="0"/>
              <a:t>, stejně jako bohové osvobodili mé údy, abych mohl svrhnout nepřátelskou zemi, vedl jsem s sebou své muže, co mají ve svém vybavení mocné bronzové krumpáče a oni roztříštili úbočí vysoké hory jako když se lámou bloky stavebního kamene na stavbu dobré silnice. Drže se v čele své armády, nechal jsem své vozy, jezdce a pěchotu přeletět přes vrcholy jako zuřivé orly, maje dělníky a ženisty za nimi. </a:t>
            </a:r>
            <a:r>
              <a:rPr lang="cs-CZ" b="1" i="1" dirty="0"/>
              <a:t>Velbloudi a dopravní osli se vyškrábali  na vrchol vrchů jako divoké kozy, zvyklé horského úbočí.</a:t>
            </a:r>
            <a:r>
              <a:rPr lang="cs-CZ" i="1" dirty="0"/>
              <a:t> Bezpečně jsem přivedl husté masy </a:t>
            </a:r>
            <a:r>
              <a:rPr lang="cs-CZ" i="1" dirty="0" err="1"/>
              <a:t>Aššúrovy</a:t>
            </a:r>
            <a:r>
              <a:rPr lang="cs-CZ" i="1" dirty="0"/>
              <a:t> strmým výstupem a rozložil svůj tábor na vrcholu té hory.“</a:t>
            </a:r>
            <a:endParaRPr lang="cs-CZ" sz="2800" i="1" dirty="0">
              <a:cs typeface="Times New Roman" panose="02020603050405020304" pitchFamily="18" charset="0"/>
            </a:endParaRPr>
          </a:p>
          <a:p>
            <a:pPr marL="0" indent="0">
              <a:buNone/>
            </a:pPr>
            <a:r>
              <a:rPr lang="cs-CZ" sz="2800" i="1" dirty="0">
                <a:cs typeface="Times New Roman" panose="02020603050405020304" pitchFamily="18" charset="0"/>
              </a:rPr>
              <a:t>Dopisy </a:t>
            </a:r>
            <a:r>
              <a:rPr lang="cs-CZ" sz="2800" i="1" dirty="0" err="1">
                <a:cs typeface="Times New Roman" panose="02020603050405020304" pitchFamily="18" charset="0"/>
              </a:rPr>
              <a:t>Aššúrovi</a:t>
            </a:r>
            <a:r>
              <a:rPr lang="cs-CZ" sz="2800" i="1" dirty="0">
                <a:cs typeface="Times New Roman" panose="02020603050405020304" pitchFamily="18" charset="0"/>
              </a:rPr>
              <a:t> z </a:t>
            </a:r>
            <a:r>
              <a:rPr lang="cs-CZ" sz="2800" i="1" dirty="0" err="1">
                <a:cs typeface="Times New Roman" panose="02020603050405020304" pitchFamily="18" charset="0"/>
              </a:rPr>
              <a:t>Aššúru</a:t>
            </a:r>
            <a:r>
              <a:rPr lang="cs-CZ" sz="2800" dirty="0">
                <a:cs typeface="Times New Roman" panose="02020603050405020304" pitchFamily="18" charset="0"/>
              </a:rPr>
              <a:t>. ARAB II. s. 75, č. 142. </a:t>
            </a:r>
          </a:p>
          <a:p>
            <a:pPr marL="0" indent="0">
              <a:buNone/>
            </a:pPr>
            <a:endParaRPr lang="cs-CZ" dirty="0">
              <a:cs typeface="Times New Roman" panose="02020603050405020304" pitchFamily="18" charset="0"/>
            </a:endParaRPr>
          </a:p>
          <a:p>
            <a:pPr marL="0" indent="0">
              <a:buNone/>
            </a:pPr>
            <a:endParaRPr lang="cs-CZ" dirty="0"/>
          </a:p>
        </p:txBody>
      </p:sp>
      <p:sp>
        <p:nvSpPr>
          <p:cNvPr id="10" name="TextovéPole 9">
            <a:extLst>
              <a:ext uri="{FF2B5EF4-FFF2-40B4-BE49-F238E27FC236}">
                <a16:creationId xmlns:a16="http://schemas.microsoft.com/office/drawing/2014/main" id="{EE6A5D78-0BBC-060F-B4C7-56859432C90F}"/>
              </a:ext>
            </a:extLst>
          </p:cNvPr>
          <p:cNvSpPr txBox="1"/>
          <p:nvPr/>
        </p:nvSpPr>
        <p:spPr>
          <a:xfrm>
            <a:off x="10663410" y="2962072"/>
            <a:ext cx="1221040" cy="369332"/>
          </a:xfrm>
          <a:prstGeom prst="rect">
            <a:avLst/>
          </a:prstGeom>
          <a:noFill/>
        </p:spPr>
        <p:txBody>
          <a:bodyPr wrap="none" rtlCol="0">
            <a:spAutoFit/>
          </a:bodyPr>
          <a:lstStyle/>
          <a:p>
            <a:r>
              <a:rPr lang="cs-CZ" dirty="0"/>
              <a:t>700 př. n. l.</a:t>
            </a:r>
          </a:p>
        </p:txBody>
      </p:sp>
      <p:pic>
        <p:nvPicPr>
          <p:cNvPr id="14" name="Obrázek 13">
            <a:extLst>
              <a:ext uri="{FF2B5EF4-FFF2-40B4-BE49-F238E27FC236}">
                <a16:creationId xmlns:a16="http://schemas.microsoft.com/office/drawing/2014/main" id="{6747ED4C-E61C-B91E-39A5-707971049175}"/>
              </a:ext>
            </a:extLst>
          </p:cNvPr>
          <p:cNvPicPr>
            <a:picLocks noChangeAspect="1"/>
          </p:cNvPicPr>
          <p:nvPr/>
        </p:nvPicPr>
        <p:blipFill>
          <a:blip r:embed="rId3"/>
          <a:stretch>
            <a:fillRect/>
          </a:stretch>
        </p:blipFill>
        <p:spPr>
          <a:xfrm>
            <a:off x="7626563" y="133853"/>
            <a:ext cx="4492603" cy="27334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Ovál 10">
            <a:extLst>
              <a:ext uri="{FF2B5EF4-FFF2-40B4-BE49-F238E27FC236}">
                <a16:creationId xmlns:a16="http://schemas.microsoft.com/office/drawing/2014/main" id="{98850F82-8A86-70CA-3AAA-EE2CE98088A1}"/>
              </a:ext>
            </a:extLst>
          </p:cNvPr>
          <p:cNvSpPr/>
          <p:nvPr/>
        </p:nvSpPr>
        <p:spPr>
          <a:xfrm rot="19685711">
            <a:off x="10192987" y="1076232"/>
            <a:ext cx="178385" cy="180019"/>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6" name="Obrázek 5" descr="Obsah obrázku mrak, příroda, venku, hora&#10;&#10;Popis byl vytvořen automaticky">
            <a:extLst>
              <a:ext uri="{FF2B5EF4-FFF2-40B4-BE49-F238E27FC236}">
                <a16:creationId xmlns:a16="http://schemas.microsoft.com/office/drawing/2014/main" id="{3ADA230D-0427-8437-A167-B984516F57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6564" y="3485028"/>
            <a:ext cx="4409926" cy="29284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43301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598324" y="-100156"/>
            <a:ext cx="10995352" cy="1325563"/>
          </a:xfrm>
        </p:spPr>
        <p:txBody>
          <a:bodyPr>
            <a:normAutofit/>
          </a:bodyPr>
          <a:lstStyle/>
          <a:p>
            <a:r>
              <a:rPr lang="cs-CZ" sz="4800" dirty="0" err="1"/>
              <a:t>Sargon</a:t>
            </a:r>
            <a:r>
              <a:rPr lang="cs-CZ" sz="4800" dirty="0"/>
              <a:t> II. (722 – 705)</a:t>
            </a:r>
            <a:br>
              <a:rPr lang="cs-CZ" sz="4800" dirty="0"/>
            </a:br>
            <a:r>
              <a:rPr lang="cs-CZ" sz="2400" dirty="0"/>
              <a:t>Drancování </a:t>
            </a:r>
            <a:r>
              <a:rPr lang="cs-CZ" sz="2400" dirty="0" err="1"/>
              <a:t>Nairi</a:t>
            </a:r>
            <a:endParaRPr lang="cs-CZ" sz="4800" dirty="0"/>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366824" y="1042691"/>
            <a:ext cx="7259739" cy="5681456"/>
          </a:xfrm>
        </p:spPr>
        <p:txBody>
          <a:bodyPr>
            <a:normAutofit fontScale="85000" lnSpcReduction="20000"/>
          </a:bodyPr>
          <a:lstStyle/>
          <a:p>
            <a:pPr marL="0" indent="0">
              <a:buNone/>
            </a:pPr>
            <a:endParaRPr lang="cs-CZ" dirty="0">
              <a:cs typeface="Times New Roman" panose="02020603050405020304" pitchFamily="18" charset="0"/>
            </a:endParaRPr>
          </a:p>
          <a:p>
            <a:pPr marL="0" indent="0">
              <a:buNone/>
            </a:pPr>
            <a:r>
              <a:rPr lang="cs-CZ" i="1" dirty="0"/>
              <a:t>„Jejich vysoké citadely, které byly jako hory pevně stavěné až po jejich základy […] Zapálil jsem jejich krásná sídla, nechal jsem kouř stoupat a zahalit tvář nebes jako bouře. Velké hromady ječmene a pšenice, které po mnoho dní shromažďovali ve svých sýpkách na podporu země a lidu jsem nechal celou armádu naložit na koně, muly, </a:t>
            </a:r>
            <a:r>
              <a:rPr lang="cs-CZ" b="1" i="1" dirty="0"/>
              <a:t>velbloudy</a:t>
            </a:r>
            <a:r>
              <a:rPr lang="cs-CZ" i="1" dirty="0"/>
              <a:t> a osly a nahromadit uprostřed svého tábora jako mohyly. Jídlo v dostatku a do sytosti jsem nechal svůj lid jíst. Dostatek zásob pro zpáteční pochod do Asýrie vyvolal radost. Pokácel jsem jejich nádherné sady, pokosil jsem velké množství jejich vinné révy, učinil jsem přítrž pití vína. Rozlehlé lesy, které byly tak husté jako velký rákos jsem pokácel a stromy složil na pustou rovinu. Všechny pokácené kmeny stromů jsem navršil jako trosky po hurikánu a zapálili je. Města v jejich  sousedství jsem zapálil jako roští a jejich kouř nechal zahalit tvář nebes jako hurikán.“</a:t>
            </a:r>
            <a:endParaRPr lang="cs-CZ" sz="2800" i="1" dirty="0">
              <a:cs typeface="Times New Roman" panose="02020603050405020304" pitchFamily="18" charset="0"/>
            </a:endParaRPr>
          </a:p>
          <a:p>
            <a:pPr marL="0" indent="0">
              <a:buNone/>
            </a:pPr>
            <a:r>
              <a:rPr lang="cs-CZ" sz="2800" i="1" dirty="0" err="1">
                <a:cs typeface="Times New Roman" panose="02020603050405020304" pitchFamily="18" charset="0"/>
              </a:rPr>
              <a:t>Annály</a:t>
            </a:r>
            <a:r>
              <a:rPr lang="cs-CZ" sz="2800" i="1" dirty="0">
                <a:cs typeface="Times New Roman" panose="02020603050405020304" pitchFamily="18" charset="0"/>
              </a:rPr>
              <a:t> z </a:t>
            </a:r>
            <a:r>
              <a:rPr lang="cs-CZ" sz="2800" i="1" dirty="0" err="1">
                <a:cs typeface="Times New Roman" panose="02020603050405020304" pitchFamily="18" charset="0"/>
              </a:rPr>
              <a:t>Dúr</a:t>
            </a:r>
            <a:r>
              <a:rPr lang="cs-CZ" sz="2800" i="1" dirty="0">
                <a:cs typeface="Times New Roman" panose="02020603050405020304" pitchFamily="18" charset="0"/>
              </a:rPr>
              <a:t> </a:t>
            </a:r>
            <a:r>
              <a:rPr lang="cs-CZ" sz="2800" i="1" dirty="0" err="1">
                <a:cs typeface="Times New Roman" panose="02020603050405020304" pitchFamily="18" charset="0"/>
              </a:rPr>
              <a:t>Šarrukínu</a:t>
            </a:r>
            <a:r>
              <a:rPr lang="cs-CZ" sz="2800" dirty="0">
                <a:cs typeface="Times New Roman" panose="02020603050405020304" pitchFamily="18" charset="0"/>
              </a:rPr>
              <a:t>. ARAB II. s. 90, č. 164. </a:t>
            </a:r>
          </a:p>
          <a:p>
            <a:pPr marL="0" indent="0">
              <a:buNone/>
            </a:pPr>
            <a:endParaRPr lang="cs-CZ" dirty="0">
              <a:cs typeface="Times New Roman" panose="02020603050405020304" pitchFamily="18" charset="0"/>
            </a:endParaRPr>
          </a:p>
          <a:p>
            <a:pPr marL="0" indent="0">
              <a:buNone/>
            </a:pPr>
            <a:endParaRPr lang="cs-CZ" dirty="0"/>
          </a:p>
        </p:txBody>
      </p:sp>
      <p:sp>
        <p:nvSpPr>
          <p:cNvPr id="10" name="TextovéPole 9">
            <a:extLst>
              <a:ext uri="{FF2B5EF4-FFF2-40B4-BE49-F238E27FC236}">
                <a16:creationId xmlns:a16="http://schemas.microsoft.com/office/drawing/2014/main" id="{EE6A5D78-0BBC-060F-B4C7-56859432C90F}"/>
              </a:ext>
            </a:extLst>
          </p:cNvPr>
          <p:cNvSpPr txBox="1"/>
          <p:nvPr/>
        </p:nvSpPr>
        <p:spPr>
          <a:xfrm>
            <a:off x="10604136" y="3445931"/>
            <a:ext cx="1221040" cy="369332"/>
          </a:xfrm>
          <a:prstGeom prst="rect">
            <a:avLst/>
          </a:prstGeom>
          <a:noFill/>
        </p:spPr>
        <p:txBody>
          <a:bodyPr wrap="none" rtlCol="0">
            <a:spAutoFit/>
          </a:bodyPr>
          <a:lstStyle/>
          <a:p>
            <a:r>
              <a:rPr lang="cs-CZ" dirty="0"/>
              <a:t>700 př. n. l.</a:t>
            </a:r>
          </a:p>
        </p:txBody>
      </p:sp>
      <p:grpSp>
        <p:nvGrpSpPr>
          <p:cNvPr id="8" name="Skupina 7">
            <a:extLst>
              <a:ext uri="{FF2B5EF4-FFF2-40B4-BE49-F238E27FC236}">
                <a16:creationId xmlns:a16="http://schemas.microsoft.com/office/drawing/2014/main" id="{FEAFDC12-DB70-1BEB-F332-6C95146B25D3}"/>
              </a:ext>
            </a:extLst>
          </p:cNvPr>
          <p:cNvGrpSpPr/>
          <p:nvPr/>
        </p:nvGrpSpPr>
        <p:grpSpPr>
          <a:xfrm>
            <a:off x="7624996" y="538995"/>
            <a:ext cx="4492603" cy="2733497"/>
            <a:chOff x="7626563" y="133853"/>
            <a:chExt cx="4492603" cy="2733497"/>
          </a:xfrm>
        </p:grpSpPr>
        <p:pic>
          <p:nvPicPr>
            <p:cNvPr id="14" name="Obrázek 13">
              <a:extLst>
                <a:ext uri="{FF2B5EF4-FFF2-40B4-BE49-F238E27FC236}">
                  <a16:creationId xmlns:a16="http://schemas.microsoft.com/office/drawing/2014/main" id="{6747ED4C-E61C-B91E-39A5-707971049175}"/>
                </a:ext>
              </a:extLst>
            </p:cNvPr>
            <p:cNvPicPr>
              <a:picLocks noChangeAspect="1"/>
            </p:cNvPicPr>
            <p:nvPr/>
          </p:nvPicPr>
          <p:blipFill>
            <a:blip r:embed="rId3"/>
            <a:stretch>
              <a:fillRect/>
            </a:stretch>
          </p:blipFill>
          <p:spPr>
            <a:xfrm>
              <a:off x="7626563" y="133853"/>
              <a:ext cx="4492603" cy="27334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Ovál 10">
              <a:extLst>
                <a:ext uri="{FF2B5EF4-FFF2-40B4-BE49-F238E27FC236}">
                  <a16:creationId xmlns:a16="http://schemas.microsoft.com/office/drawing/2014/main" id="{98850F82-8A86-70CA-3AAA-EE2CE98088A1}"/>
                </a:ext>
              </a:extLst>
            </p:cNvPr>
            <p:cNvSpPr/>
            <p:nvPr/>
          </p:nvSpPr>
          <p:spPr>
            <a:xfrm rot="19685711">
              <a:off x="9411481" y="312471"/>
              <a:ext cx="385602" cy="35761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pic>
        <p:nvPicPr>
          <p:cNvPr id="7" name="Obrázek 6" descr="Obsah obrázku Artefakt, umění, muzeum, reliéf&#10;&#10;Popis byl vytvořen automaticky">
            <a:extLst>
              <a:ext uri="{FF2B5EF4-FFF2-40B4-BE49-F238E27FC236}">
                <a16:creationId xmlns:a16="http://schemas.microsoft.com/office/drawing/2014/main" id="{DA27056B-46B2-515C-0745-FAB22A4D97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996" y="4058994"/>
            <a:ext cx="4478053" cy="23439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49050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838200" y="103868"/>
            <a:ext cx="11571514" cy="1325563"/>
          </a:xfrm>
        </p:spPr>
        <p:txBody>
          <a:bodyPr/>
          <a:lstStyle/>
          <a:p>
            <a:r>
              <a:rPr lang="cs-CZ" dirty="0"/>
              <a:t>Nejstarší výskyt velbloudů na Předním východu</a:t>
            </a:r>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p:txBody>
          <a:bodyPr/>
          <a:lstStyle/>
          <a:p>
            <a:r>
              <a:rPr lang="cs-CZ" dirty="0"/>
              <a:t>Kosterní nálezy </a:t>
            </a:r>
          </a:p>
          <a:p>
            <a:pPr marL="0" indent="0">
              <a:buNone/>
            </a:pPr>
            <a:r>
              <a:rPr lang="cs-CZ" dirty="0"/>
              <a:t>Datované až několik tisíc let př. n. l.</a:t>
            </a:r>
          </a:p>
          <a:p>
            <a:pPr marL="0" indent="0">
              <a:buNone/>
            </a:pPr>
            <a:endParaRPr lang="cs-CZ" dirty="0"/>
          </a:p>
          <a:p>
            <a:r>
              <a:rPr lang="cs-CZ" dirty="0"/>
              <a:t>Hliněné sošky</a:t>
            </a:r>
          </a:p>
          <a:p>
            <a:pPr marL="0" indent="0">
              <a:buNone/>
            </a:pPr>
            <a:r>
              <a:rPr lang="cs-CZ" dirty="0"/>
              <a:t>→Některé datované až 4000 let př. n. l.</a:t>
            </a:r>
          </a:p>
          <a:p>
            <a:pPr marL="0" indent="0">
              <a:buNone/>
            </a:pPr>
            <a:endParaRPr lang="cs-CZ" dirty="0"/>
          </a:p>
        </p:txBody>
      </p:sp>
    </p:spTree>
    <p:extLst>
      <p:ext uri="{BB962C8B-B14F-4D97-AF65-F5344CB8AC3E}">
        <p14:creationId xmlns:p14="http://schemas.microsoft.com/office/powerpoint/2010/main" val="4908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598324" y="-100156"/>
            <a:ext cx="10995352" cy="1325563"/>
          </a:xfrm>
        </p:spPr>
        <p:txBody>
          <a:bodyPr>
            <a:normAutofit/>
          </a:bodyPr>
          <a:lstStyle/>
          <a:p>
            <a:r>
              <a:rPr lang="cs-CZ" sz="4800" dirty="0" err="1"/>
              <a:t>Sinacherib</a:t>
            </a:r>
            <a:r>
              <a:rPr lang="cs-CZ" sz="4800" dirty="0"/>
              <a:t> (705 – 681)</a:t>
            </a:r>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314976" y="932845"/>
            <a:ext cx="7182326" cy="6197864"/>
          </a:xfrm>
        </p:spPr>
        <p:txBody>
          <a:bodyPr>
            <a:normAutofit fontScale="62500" lnSpcReduction="20000"/>
          </a:bodyPr>
          <a:lstStyle/>
          <a:p>
            <a:r>
              <a:rPr lang="cs-CZ" dirty="0"/>
              <a:t>Syn </a:t>
            </a:r>
            <a:r>
              <a:rPr lang="cs-CZ" dirty="0" err="1"/>
              <a:t>Sargona</a:t>
            </a:r>
            <a:r>
              <a:rPr lang="cs-CZ" dirty="0"/>
              <a:t> II.</a:t>
            </a:r>
          </a:p>
          <a:p>
            <a:r>
              <a:rPr lang="cs-CZ" dirty="0"/>
              <a:t>Úspěšně bojoval v Levantě, Médii a severní Arábii</a:t>
            </a:r>
          </a:p>
          <a:p>
            <a:r>
              <a:rPr lang="cs-CZ" dirty="0"/>
              <a:t>Během své vlády opakovaně bojoval s odbojnými Babylóňany a jejich aramejskými, chaldejskými a elamskými spojenci, načež Babylón vypálil</a:t>
            </a:r>
          </a:p>
          <a:p>
            <a:r>
              <a:rPr lang="cs-CZ" dirty="0"/>
              <a:t>Hlavním městem ustanovil Ninive</a:t>
            </a:r>
          </a:p>
          <a:p>
            <a:pPr marL="0" indent="0">
              <a:buNone/>
            </a:pPr>
            <a:endParaRPr lang="cs-CZ" dirty="0">
              <a:cs typeface="Times New Roman" panose="02020603050405020304" pitchFamily="18" charset="0"/>
            </a:endParaRPr>
          </a:p>
          <a:p>
            <a:pPr marL="0" indent="0">
              <a:buNone/>
            </a:pPr>
            <a:r>
              <a:rPr lang="cs-CZ" i="1" dirty="0"/>
              <a:t>„Zuřil jsem jako lev, bouřil jsem jako bouře, s mými nemilosrdnými válečníky jsem obrátil svou tvář proti </a:t>
            </a:r>
            <a:r>
              <a:rPr lang="cs-CZ" i="1" dirty="0" err="1"/>
              <a:t>Merodach-baladanovi</a:t>
            </a:r>
            <a:r>
              <a:rPr lang="cs-CZ" i="1" dirty="0"/>
              <a:t>, který byl v </a:t>
            </a:r>
            <a:r>
              <a:rPr lang="cs-CZ" i="1" dirty="0" err="1"/>
              <a:t>Kiši</a:t>
            </a:r>
            <a:r>
              <a:rPr lang="cs-CZ" i="1" dirty="0"/>
              <a:t>. Ten strůjce nepravost zpozoroval můj příchod už z dálky, hrůza na něho padla, opustil všechny své jednotky a uprchl do země </a:t>
            </a:r>
            <a:r>
              <a:rPr lang="cs-CZ" i="1" dirty="0" err="1"/>
              <a:t>Guzummanu</a:t>
            </a:r>
            <a:r>
              <a:rPr lang="cs-CZ" i="1" dirty="0"/>
              <a:t>. </a:t>
            </a:r>
            <a:r>
              <a:rPr lang="cs-CZ" i="1" dirty="0" err="1"/>
              <a:t>Tannánu</a:t>
            </a:r>
            <a:r>
              <a:rPr lang="cs-CZ" i="1" dirty="0"/>
              <a:t> spolu s vojsky Elamitů, Chaldejců, a Aramejci, kteří stáli po jeho boku a přišli mu na pomoc jsem porazil a rozbil jsem jeho síly. Adinu, syna manželky </a:t>
            </a:r>
            <a:r>
              <a:rPr lang="cs-CZ" i="1" dirty="0" err="1"/>
              <a:t>Merodach</a:t>
            </a:r>
            <a:r>
              <a:rPr lang="cs-CZ" i="1" dirty="0"/>
              <a:t>- </a:t>
            </a:r>
            <a:r>
              <a:rPr lang="cs-CZ" i="1" dirty="0" err="1"/>
              <a:t>baladana</a:t>
            </a:r>
            <a:r>
              <a:rPr lang="cs-CZ" i="1" dirty="0"/>
              <a:t>, spolu s </a:t>
            </a:r>
            <a:r>
              <a:rPr lang="cs-CZ" i="1" dirty="0" err="1"/>
              <a:t>Baskanuem</a:t>
            </a:r>
            <a:r>
              <a:rPr lang="cs-CZ" i="1" dirty="0"/>
              <a:t>, bratrem </a:t>
            </a:r>
            <a:r>
              <a:rPr lang="cs-CZ" i="1" dirty="0" err="1"/>
              <a:t>Iatiy</a:t>
            </a:r>
            <a:r>
              <a:rPr lang="cs-CZ" i="1" dirty="0"/>
              <a:t>, královny Arabů a jejich vojsko jsem zajal živé. Válečných vozů, vozů, koní, mezků, oslů, </a:t>
            </a:r>
            <a:r>
              <a:rPr lang="cs-CZ" b="1" i="1" dirty="0"/>
              <a:t>dromedárů a drabařů</a:t>
            </a:r>
            <a:r>
              <a:rPr lang="cs-CZ" i="1" dirty="0"/>
              <a:t>, které opustili během bitvy, se zmocnily mé ruce. S radostí v srdce a s rozzářenou tváří jsem spěchal do Babylónu a vstoupil do paláce </a:t>
            </a:r>
            <a:r>
              <a:rPr lang="cs-CZ" i="1" dirty="0" err="1"/>
              <a:t>Merodach-baladana</a:t>
            </a:r>
            <a:r>
              <a:rPr lang="cs-CZ" i="1" dirty="0"/>
              <a:t>, abych si přivlastnil majetek a zboží uvnitř. Otevřel jsem  jeho pokladnici. Zlato, stříbro, nádoby ze zlata a stříbro, drahé kameny, postele, domácí židle, nosítka, jeho královské standarty, jejichž intarzie byla ze zlata a stříbra, nespočet všemožného majetku a zboží – obrovský poklad, jeho ženu, jeho harém, jeho otrokyně, jeho úředníky, jeho velmože, jeho dvořany, mužské i ženské hudebníky, palácové otroky, kteří těšili jeho vznešenou mysl, všechny umělce, kolik jich tam bylo, jeho palácové sluhy jsem odvedl a uzurpoval jako kořist.“</a:t>
            </a:r>
            <a:endParaRPr lang="cs-CZ" sz="2800" i="1" dirty="0">
              <a:cs typeface="Times New Roman" panose="02020603050405020304" pitchFamily="18" charset="0"/>
            </a:endParaRPr>
          </a:p>
          <a:p>
            <a:pPr marL="0" indent="0">
              <a:buNone/>
            </a:pPr>
            <a:r>
              <a:rPr lang="cs-CZ" sz="2800" i="1" dirty="0">
                <a:cs typeface="Times New Roman" panose="02020603050405020304" pitchFamily="18" charset="0"/>
              </a:rPr>
              <a:t>Záznam o prvním tažení </a:t>
            </a:r>
            <a:r>
              <a:rPr lang="cs-CZ" sz="2800" i="1" dirty="0" err="1">
                <a:cs typeface="Times New Roman" panose="02020603050405020304" pitchFamily="18" charset="0"/>
              </a:rPr>
              <a:t>Sinacheribově</a:t>
            </a:r>
            <a:r>
              <a:rPr lang="cs-CZ" sz="2800" i="1" dirty="0">
                <a:cs typeface="Times New Roman" panose="02020603050405020304" pitchFamily="18" charset="0"/>
              </a:rPr>
              <a:t> z Ninive</a:t>
            </a:r>
            <a:r>
              <a:rPr lang="cs-CZ" sz="2800" dirty="0">
                <a:cs typeface="Times New Roman" panose="02020603050405020304" pitchFamily="18" charset="0"/>
              </a:rPr>
              <a:t>. ARAB II. s. </a:t>
            </a:r>
            <a:r>
              <a:rPr lang="cs-CZ" dirty="0">
                <a:cs typeface="Times New Roman" panose="02020603050405020304" pitchFamily="18" charset="0"/>
              </a:rPr>
              <a:t>130 – 131 </a:t>
            </a:r>
            <a:r>
              <a:rPr lang="cs-CZ" sz="2800" dirty="0">
                <a:cs typeface="Times New Roman" panose="02020603050405020304" pitchFamily="18" charset="0"/>
              </a:rPr>
              <a:t>, č. 259 – 260. </a:t>
            </a:r>
          </a:p>
          <a:p>
            <a:pPr marL="0" indent="0">
              <a:buNone/>
            </a:pPr>
            <a:endParaRPr lang="cs-CZ" dirty="0">
              <a:cs typeface="Times New Roman" panose="02020603050405020304" pitchFamily="18" charset="0"/>
            </a:endParaRPr>
          </a:p>
          <a:p>
            <a:pPr marL="0" indent="0">
              <a:buNone/>
            </a:pPr>
            <a:endParaRPr lang="cs-CZ" dirty="0"/>
          </a:p>
        </p:txBody>
      </p:sp>
      <p:sp>
        <p:nvSpPr>
          <p:cNvPr id="10" name="TextovéPole 9">
            <a:extLst>
              <a:ext uri="{FF2B5EF4-FFF2-40B4-BE49-F238E27FC236}">
                <a16:creationId xmlns:a16="http://schemas.microsoft.com/office/drawing/2014/main" id="{EE6A5D78-0BBC-060F-B4C7-56859432C90F}"/>
              </a:ext>
            </a:extLst>
          </p:cNvPr>
          <p:cNvSpPr txBox="1"/>
          <p:nvPr/>
        </p:nvSpPr>
        <p:spPr>
          <a:xfrm>
            <a:off x="10895881" y="3059668"/>
            <a:ext cx="1221040" cy="369332"/>
          </a:xfrm>
          <a:prstGeom prst="rect">
            <a:avLst/>
          </a:prstGeom>
          <a:noFill/>
        </p:spPr>
        <p:txBody>
          <a:bodyPr wrap="none" rtlCol="0">
            <a:spAutoFit/>
          </a:bodyPr>
          <a:lstStyle/>
          <a:p>
            <a:r>
              <a:rPr lang="cs-CZ" dirty="0"/>
              <a:t>680 př. n. l.</a:t>
            </a:r>
          </a:p>
        </p:txBody>
      </p:sp>
      <p:pic>
        <p:nvPicPr>
          <p:cNvPr id="5" name="Obrázek 4">
            <a:extLst>
              <a:ext uri="{FF2B5EF4-FFF2-40B4-BE49-F238E27FC236}">
                <a16:creationId xmlns:a16="http://schemas.microsoft.com/office/drawing/2014/main" id="{A6E9D950-6361-FF51-88C5-0AFEEDF21E07}"/>
              </a:ext>
            </a:extLst>
          </p:cNvPr>
          <p:cNvPicPr>
            <a:picLocks noChangeAspect="1"/>
          </p:cNvPicPr>
          <p:nvPr/>
        </p:nvPicPr>
        <p:blipFill rotWithShape="1">
          <a:blip r:embed="rId3"/>
          <a:srcRect r="2229"/>
          <a:stretch/>
        </p:blipFill>
        <p:spPr>
          <a:xfrm>
            <a:off x="7753739" y="102878"/>
            <a:ext cx="4363182" cy="28829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Ovál 10">
            <a:extLst>
              <a:ext uri="{FF2B5EF4-FFF2-40B4-BE49-F238E27FC236}">
                <a16:creationId xmlns:a16="http://schemas.microsoft.com/office/drawing/2014/main" id="{98850F82-8A86-70CA-3AAA-EE2CE98088A1}"/>
              </a:ext>
            </a:extLst>
          </p:cNvPr>
          <p:cNvSpPr/>
          <p:nvPr/>
        </p:nvSpPr>
        <p:spPr>
          <a:xfrm rot="19685711">
            <a:off x="10073161" y="1899243"/>
            <a:ext cx="174858" cy="17325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nvGrpSpPr>
          <p:cNvPr id="9" name="Skupina 8">
            <a:extLst>
              <a:ext uri="{FF2B5EF4-FFF2-40B4-BE49-F238E27FC236}">
                <a16:creationId xmlns:a16="http://schemas.microsoft.com/office/drawing/2014/main" id="{DB97CE33-F4D0-F4E9-1322-734D983FF850}"/>
              </a:ext>
            </a:extLst>
          </p:cNvPr>
          <p:cNvGrpSpPr/>
          <p:nvPr/>
        </p:nvGrpSpPr>
        <p:grpSpPr>
          <a:xfrm>
            <a:off x="7540842" y="3493652"/>
            <a:ext cx="4659522" cy="3416320"/>
            <a:chOff x="7540842" y="3493652"/>
            <a:chExt cx="4659522" cy="3416320"/>
          </a:xfrm>
        </p:grpSpPr>
        <p:sp>
          <p:nvSpPr>
            <p:cNvPr id="6" name="TextovéPole 5">
              <a:extLst>
                <a:ext uri="{FF2B5EF4-FFF2-40B4-BE49-F238E27FC236}">
                  <a16:creationId xmlns:a16="http://schemas.microsoft.com/office/drawing/2014/main" id="{317E7626-DACF-51A8-A76A-785226A5B347}"/>
                </a:ext>
              </a:extLst>
            </p:cNvPr>
            <p:cNvSpPr txBox="1"/>
            <p:nvPr/>
          </p:nvSpPr>
          <p:spPr>
            <a:xfrm>
              <a:off x="7572380" y="3493652"/>
              <a:ext cx="4627984" cy="3416320"/>
            </a:xfrm>
            <a:prstGeom prst="rect">
              <a:avLst/>
            </a:prstGeom>
            <a:noFill/>
          </p:spPr>
          <p:txBody>
            <a:bodyPr wrap="square" rtlCol="0">
              <a:spAutoFit/>
            </a:bodyPr>
            <a:lstStyle/>
            <a:p>
              <a:r>
                <a:rPr lang="cs-CZ" i="1" dirty="0"/>
                <a:t>„Vrátil jsem se do Asýrie s 208 000 zajatci a obrovskou kořistí, 7 200 koní a mul, 11 073 oslů, </a:t>
              </a:r>
              <a:r>
                <a:rPr lang="cs-CZ" b="1" i="1" dirty="0"/>
                <a:t>5 230 velbloudů</a:t>
              </a:r>
              <a:r>
                <a:rPr lang="cs-CZ" i="1" dirty="0"/>
                <a:t>, 80 050 kusů dobytka, 800 100 ovcí — </a:t>
              </a:r>
              <a:r>
                <a:rPr lang="cs-CZ" b="1" i="1" dirty="0"/>
                <a:t>nepočítaje</a:t>
              </a:r>
              <a:r>
                <a:rPr lang="cs-CZ" i="1" dirty="0"/>
                <a:t> muže, osly, </a:t>
              </a:r>
              <a:r>
                <a:rPr lang="cs-CZ" b="1" i="1" dirty="0"/>
                <a:t>velbloudy</a:t>
              </a:r>
              <a:r>
                <a:rPr lang="cs-CZ" i="1" dirty="0"/>
                <a:t>, dobytek a ovce, </a:t>
              </a:r>
              <a:r>
                <a:rPr lang="cs-CZ" b="1" i="1" dirty="0"/>
                <a:t>které vedly mé jednotky a rozdělili si je mezi sebou</a:t>
              </a:r>
              <a:r>
                <a:rPr lang="cs-CZ" i="1" dirty="0"/>
                <a:t>. Nepřátelské občany, silné a hrdé, kteří se nepodřídili mému jhu, jsem sťal mečem </a:t>
              </a:r>
              <a:r>
                <a:rPr lang="cs-CZ" i="1"/>
                <a:t>a nabodnul </a:t>
              </a:r>
              <a:r>
                <a:rPr lang="cs-CZ" i="1" dirty="0"/>
                <a:t>na kůly.“</a:t>
              </a:r>
            </a:p>
            <a:p>
              <a:endParaRPr lang="cs-CZ" i="1" dirty="0"/>
            </a:p>
            <a:p>
              <a:r>
                <a:rPr lang="cs-CZ" sz="1800" i="1" dirty="0">
                  <a:cs typeface="Times New Roman" panose="02020603050405020304" pitchFamily="18" charset="0"/>
                </a:rPr>
                <a:t>Záznam o prvním tažení </a:t>
              </a:r>
              <a:r>
                <a:rPr lang="cs-CZ" sz="1800" i="1" dirty="0" err="1">
                  <a:cs typeface="Times New Roman" panose="02020603050405020304" pitchFamily="18" charset="0"/>
                </a:rPr>
                <a:t>Sinacheribově</a:t>
              </a:r>
              <a:r>
                <a:rPr lang="cs-CZ" sz="1800" i="1" dirty="0">
                  <a:cs typeface="Times New Roman" panose="02020603050405020304" pitchFamily="18" charset="0"/>
                </a:rPr>
                <a:t> z Ninive</a:t>
              </a:r>
              <a:r>
                <a:rPr lang="cs-CZ" sz="1800" dirty="0">
                  <a:cs typeface="Times New Roman" panose="02020603050405020304" pitchFamily="18" charset="0"/>
                </a:rPr>
                <a:t>. ARAB II. s. </a:t>
              </a:r>
              <a:r>
                <a:rPr lang="cs-CZ" dirty="0">
                  <a:cs typeface="Times New Roman" panose="02020603050405020304" pitchFamily="18" charset="0"/>
                </a:rPr>
                <a:t>133</a:t>
              </a:r>
              <a:r>
                <a:rPr lang="cs-CZ" sz="1800" dirty="0">
                  <a:cs typeface="Times New Roman" panose="02020603050405020304" pitchFamily="18" charset="0"/>
                </a:rPr>
                <a:t>, č. 267. </a:t>
              </a:r>
            </a:p>
            <a:p>
              <a:endParaRPr lang="cs-CZ" dirty="0"/>
            </a:p>
          </p:txBody>
        </p:sp>
        <p:sp>
          <p:nvSpPr>
            <p:cNvPr id="8" name="Obdélník 7">
              <a:extLst>
                <a:ext uri="{FF2B5EF4-FFF2-40B4-BE49-F238E27FC236}">
                  <a16:creationId xmlns:a16="http://schemas.microsoft.com/office/drawing/2014/main" id="{3AE12B56-A0A8-2721-F05B-15C381FA94DE}"/>
                </a:ext>
              </a:extLst>
            </p:cNvPr>
            <p:cNvSpPr/>
            <p:nvPr/>
          </p:nvSpPr>
          <p:spPr>
            <a:xfrm>
              <a:off x="7540842" y="3493652"/>
              <a:ext cx="4576079" cy="312857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grpSp>
    </p:spTree>
    <p:extLst>
      <p:ext uri="{BB962C8B-B14F-4D97-AF65-F5344CB8AC3E}">
        <p14:creationId xmlns:p14="http://schemas.microsoft.com/office/powerpoint/2010/main" val="158235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1000"/>
                                        <p:tgtEl>
                                          <p:spTgt spid="3">
                                            <p:txEl>
                                              <p:pRg st="6" end="6"/>
                                            </p:txEl>
                                          </p:spTgt>
                                        </p:tgtEl>
                                      </p:cBhvr>
                                    </p:animEffect>
                                    <p:anim calcmode="lin" valueType="num">
                                      <p:cBhvr>
                                        <p:cTn id="4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399082" y="256491"/>
            <a:ext cx="10995352" cy="1325563"/>
          </a:xfrm>
        </p:spPr>
        <p:txBody>
          <a:bodyPr>
            <a:normAutofit fontScale="90000"/>
          </a:bodyPr>
          <a:lstStyle/>
          <a:p>
            <a:r>
              <a:rPr lang="cs-CZ" sz="4800" dirty="0" err="1"/>
              <a:t>Sinacherib</a:t>
            </a:r>
            <a:r>
              <a:rPr lang="cs-CZ" sz="4800" dirty="0"/>
              <a:t> (705 – 681)</a:t>
            </a:r>
            <a:br>
              <a:rPr lang="cs-CZ" sz="4800" dirty="0"/>
            </a:br>
            <a:r>
              <a:rPr lang="cs-CZ" sz="2400" dirty="0"/>
              <a:t>Výstavba paláce se stájemi a zbrojnicí</a:t>
            </a:r>
            <a:br>
              <a:rPr lang="cs-CZ" sz="2400" dirty="0"/>
            </a:br>
            <a:endParaRPr lang="cs-CZ" sz="4800" dirty="0"/>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243836" y="1319501"/>
            <a:ext cx="7024711" cy="5570129"/>
          </a:xfrm>
        </p:spPr>
        <p:txBody>
          <a:bodyPr>
            <a:normAutofit fontScale="92500" lnSpcReduction="10000"/>
          </a:bodyPr>
          <a:lstStyle/>
          <a:p>
            <a:pPr marL="0" indent="0">
              <a:buNone/>
            </a:pPr>
            <a:r>
              <a:rPr lang="cs-CZ" i="1" dirty="0"/>
              <a:t>„Mocnými cedrovými trámy, produktem z </a:t>
            </a:r>
            <a:r>
              <a:rPr lang="cs-CZ" i="1" dirty="0" err="1"/>
              <a:t>Amanu</a:t>
            </a:r>
            <a:r>
              <a:rPr lang="cs-CZ" i="1" dirty="0"/>
              <a:t>, zářící hory, jsem je zastřešil. Dveřní křídla z </a:t>
            </a:r>
            <a:r>
              <a:rPr lang="cs-CZ" i="1" dirty="0" err="1"/>
              <a:t>vanského</a:t>
            </a:r>
            <a:r>
              <a:rPr lang="cs-CZ" i="1" dirty="0"/>
              <a:t> dřeva jsem potáhl pláštěm z lesklého bronzu a zasadil je do dveří. Z bílého vápence, který se nachází v zemi města </a:t>
            </a:r>
            <a:r>
              <a:rPr lang="cs-CZ" i="1" dirty="0" err="1"/>
              <a:t>Baladai</a:t>
            </a:r>
            <a:r>
              <a:rPr lang="cs-CZ" i="1" dirty="0"/>
              <a:t>, jsem vytesal a rozmístil mocné sloupy a nechal je u vstupu. Pro potřeby </a:t>
            </a:r>
            <a:r>
              <a:rPr lang="cs-CZ" i="1" dirty="0" err="1"/>
              <a:t>černohlavců</a:t>
            </a:r>
            <a:r>
              <a:rPr lang="cs-CZ" i="1" dirty="0"/>
              <a:t> a ustájení ořů, mezků, hříbat, </a:t>
            </a:r>
            <a:r>
              <a:rPr lang="cs-CZ" b="1" i="1" dirty="0"/>
              <a:t>jezdeckých velbloudů</a:t>
            </a:r>
            <a:r>
              <a:rPr lang="cs-CZ" i="1" dirty="0"/>
              <a:t>, válečných vozů, vozů, vozíků, toulců, luků a šípů, všemožného bitevního vybavení, spřežení koní a mezků, kteří vynikají enormní silou a jsou zapřaženi do jha, jsem obrovsky zvětšil dvůr . Tento palác, od jeho základů až po jeho krovy, jsem vybudoval, dokončil. Památník, do kterého jsem vepsal své jméno, jsem zde vztyčil.“</a:t>
            </a:r>
            <a:endParaRPr lang="cs-CZ" sz="2800" i="1" dirty="0">
              <a:cs typeface="Times New Roman" panose="02020603050405020304" pitchFamily="18" charset="0"/>
            </a:endParaRPr>
          </a:p>
          <a:p>
            <a:pPr marL="0" indent="0">
              <a:buNone/>
            </a:pPr>
            <a:r>
              <a:rPr lang="cs-CZ" sz="2800" i="1" dirty="0">
                <a:cs typeface="Times New Roman" panose="02020603050405020304" pitchFamily="18" charset="0"/>
              </a:rPr>
              <a:t>Zbrojnice z Ninive</a:t>
            </a:r>
            <a:r>
              <a:rPr lang="cs-CZ" sz="2800" dirty="0">
                <a:cs typeface="Times New Roman" panose="02020603050405020304" pitchFamily="18" charset="0"/>
              </a:rPr>
              <a:t>. ARAB II. s. </a:t>
            </a:r>
            <a:r>
              <a:rPr lang="cs-CZ" dirty="0">
                <a:cs typeface="Times New Roman" panose="02020603050405020304" pitchFamily="18" charset="0"/>
              </a:rPr>
              <a:t>180 – 181 </a:t>
            </a:r>
            <a:r>
              <a:rPr lang="cs-CZ" sz="2800" dirty="0">
                <a:cs typeface="Times New Roman" panose="02020603050405020304" pitchFamily="18" charset="0"/>
              </a:rPr>
              <a:t>, č. 426. </a:t>
            </a:r>
          </a:p>
          <a:p>
            <a:pPr marL="0" indent="0">
              <a:buNone/>
            </a:pPr>
            <a:endParaRPr lang="cs-CZ" dirty="0">
              <a:cs typeface="Times New Roman" panose="02020603050405020304" pitchFamily="18" charset="0"/>
            </a:endParaRPr>
          </a:p>
          <a:p>
            <a:pPr marL="0" indent="0">
              <a:buNone/>
            </a:pPr>
            <a:endParaRPr lang="cs-CZ" dirty="0"/>
          </a:p>
        </p:txBody>
      </p:sp>
      <p:sp>
        <p:nvSpPr>
          <p:cNvPr id="10" name="TextovéPole 9">
            <a:extLst>
              <a:ext uri="{FF2B5EF4-FFF2-40B4-BE49-F238E27FC236}">
                <a16:creationId xmlns:a16="http://schemas.microsoft.com/office/drawing/2014/main" id="{EE6A5D78-0BBC-060F-B4C7-56859432C90F}"/>
              </a:ext>
            </a:extLst>
          </p:cNvPr>
          <p:cNvSpPr txBox="1"/>
          <p:nvPr/>
        </p:nvSpPr>
        <p:spPr>
          <a:xfrm>
            <a:off x="10895881" y="3059668"/>
            <a:ext cx="1221040" cy="369332"/>
          </a:xfrm>
          <a:prstGeom prst="rect">
            <a:avLst/>
          </a:prstGeom>
          <a:noFill/>
        </p:spPr>
        <p:txBody>
          <a:bodyPr wrap="none" rtlCol="0">
            <a:spAutoFit/>
          </a:bodyPr>
          <a:lstStyle/>
          <a:p>
            <a:r>
              <a:rPr lang="cs-CZ" dirty="0"/>
              <a:t>680 př. n. l.</a:t>
            </a:r>
          </a:p>
        </p:txBody>
      </p:sp>
      <p:pic>
        <p:nvPicPr>
          <p:cNvPr id="5" name="Obrázek 4">
            <a:extLst>
              <a:ext uri="{FF2B5EF4-FFF2-40B4-BE49-F238E27FC236}">
                <a16:creationId xmlns:a16="http://schemas.microsoft.com/office/drawing/2014/main" id="{A6E9D950-6361-FF51-88C5-0AFEEDF21E07}"/>
              </a:ext>
            </a:extLst>
          </p:cNvPr>
          <p:cNvPicPr>
            <a:picLocks noChangeAspect="1"/>
          </p:cNvPicPr>
          <p:nvPr/>
        </p:nvPicPr>
        <p:blipFill rotWithShape="1">
          <a:blip r:embed="rId3"/>
          <a:srcRect r="2229"/>
          <a:stretch/>
        </p:blipFill>
        <p:spPr>
          <a:xfrm>
            <a:off x="7753739" y="102878"/>
            <a:ext cx="4363182" cy="28829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Ovál 10">
            <a:extLst>
              <a:ext uri="{FF2B5EF4-FFF2-40B4-BE49-F238E27FC236}">
                <a16:creationId xmlns:a16="http://schemas.microsoft.com/office/drawing/2014/main" id="{98850F82-8A86-70CA-3AAA-EE2CE98088A1}"/>
              </a:ext>
            </a:extLst>
          </p:cNvPr>
          <p:cNvSpPr/>
          <p:nvPr/>
        </p:nvSpPr>
        <p:spPr>
          <a:xfrm rot="19685711">
            <a:off x="9766085" y="952393"/>
            <a:ext cx="174858" cy="17325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 name="Obrázek 7">
            <a:extLst>
              <a:ext uri="{FF2B5EF4-FFF2-40B4-BE49-F238E27FC236}">
                <a16:creationId xmlns:a16="http://schemas.microsoft.com/office/drawing/2014/main" id="{2FC0222B-EF59-5FCC-C6D6-03475C093B7E}"/>
              </a:ext>
            </a:extLst>
          </p:cNvPr>
          <p:cNvPicPr>
            <a:picLocks noChangeAspect="1"/>
          </p:cNvPicPr>
          <p:nvPr/>
        </p:nvPicPr>
        <p:blipFill>
          <a:blip r:embed="rId4"/>
          <a:stretch>
            <a:fillRect/>
          </a:stretch>
        </p:blipFill>
        <p:spPr>
          <a:xfrm>
            <a:off x="7590108" y="3502839"/>
            <a:ext cx="4526813" cy="28829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50824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598324" y="-100156"/>
            <a:ext cx="10995352" cy="1325563"/>
          </a:xfrm>
        </p:spPr>
        <p:txBody>
          <a:bodyPr>
            <a:normAutofit/>
          </a:bodyPr>
          <a:lstStyle/>
          <a:p>
            <a:r>
              <a:rPr lang="cs-CZ" sz="4800" dirty="0" err="1"/>
              <a:t>Asarhaddon</a:t>
            </a:r>
            <a:r>
              <a:rPr lang="cs-CZ" sz="4800" dirty="0"/>
              <a:t> (681 – 669)</a:t>
            </a:r>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314976" y="932845"/>
            <a:ext cx="7182326" cy="6197864"/>
          </a:xfrm>
        </p:spPr>
        <p:txBody>
          <a:bodyPr>
            <a:normAutofit fontScale="77500" lnSpcReduction="20000"/>
          </a:bodyPr>
          <a:lstStyle/>
          <a:p>
            <a:r>
              <a:rPr lang="cs-CZ" dirty="0"/>
              <a:t>Syn </a:t>
            </a:r>
            <a:r>
              <a:rPr lang="cs-CZ" dirty="0" err="1"/>
              <a:t>Sinacheriba</a:t>
            </a:r>
            <a:endParaRPr lang="cs-CZ" dirty="0"/>
          </a:p>
          <a:p>
            <a:r>
              <a:rPr lang="cs-CZ" dirty="0"/>
              <a:t>Velký válečník – Úspěšně bojoval v </a:t>
            </a:r>
            <a:r>
              <a:rPr lang="cs-CZ" dirty="0" err="1"/>
              <a:t>Syropalestině</a:t>
            </a:r>
            <a:r>
              <a:rPr lang="cs-CZ" dirty="0"/>
              <a:t> a Babylónii, porazil </a:t>
            </a:r>
            <a:r>
              <a:rPr lang="cs-CZ" dirty="0" err="1"/>
              <a:t>Kimmerijce</a:t>
            </a:r>
            <a:r>
              <a:rPr lang="cs-CZ" dirty="0"/>
              <a:t>, podřídil si mnohé vládce arabských </a:t>
            </a:r>
            <a:r>
              <a:rPr lang="cs-CZ" dirty="0" err="1"/>
              <a:t>Kedaritů</a:t>
            </a:r>
            <a:r>
              <a:rPr lang="cs-CZ" dirty="0"/>
              <a:t>, Krátkodobě si podmanil Egypt</a:t>
            </a:r>
          </a:p>
          <a:p>
            <a:r>
              <a:rPr lang="cs-CZ" dirty="0"/>
              <a:t>Nechal znovu vystavět Babylón, který jeho otec vypálil</a:t>
            </a:r>
          </a:p>
          <a:p>
            <a:pPr marL="0" indent="0">
              <a:buNone/>
            </a:pPr>
            <a:endParaRPr lang="cs-CZ" dirty="0">
              <a:cs typeface="Times New Roman" panose="02020603050405020304" pitchFamily="18" charset="0"/>
            </a:endParaRPr>
          </a:p>
          <a:p>
            <a:pPr marL="0" indent="0">
              <a:buNone/>
            </a:pPr>
            <a:r>
              <a:rPr lang="cs-CZ" i="1" dirty="0"/>
              <a:t>„</a:t>
            </a:r>
            <a:r>
              <a:rPr lang="cs-CZ" i="1" dirty="0" err="1"/>
              <a:t>Adumu</a:t>
            </a:r>
            <a:r>
              <a:rPr lang="cs-CZ" i="1" dirty="0"/>
              <a:t>, pevnost Arábie, kterou </a:t>
            </a:r>
            <a:r>
              <a:rPr lang="cs-CZ" i="1" dirty="0" err="1"/>
              <a:t>Sinnacherib</a:t>
            </a:r>
            <a:r>
              <a:rPr lang="cs-CZ" i="1" dirty="0"/>
              <a:t>, král Asýrie, otec, který mě zplodil, obsadil a zničil, odnesl bohy arabského krále a přivezl je do Asýrie. </a:t>
            </a:r>
            <a:r>
              <a:rPr lang="cs-CZ" i="1" dirty="0" err="1"/>
              <a:t>Hazael</a:t>
            </a:r>
            <a:r>
              <a:rPr lang="cs-CZ" i="1" dirty="0"/>
              <a:t>, král Arabů, přišel do Ninive, mého královského města, se svými bohatými dary, políbil mé nohy a prosil mě, abych mu vrátil jeho bohy. Slitoval jsem se nad ním, opravil poškození způsobená těm bohům, vepsal jsem do nich moc </a:t>
            </a:r>
            <a:r>
              <a:rPr lang="cs-CZ" i="1" dirty="0" err="1"/>
              <a:t>Aššúra</a:t>
            </a:r>
            <a:r>
              <a:rPr lang="cs-CZ" i="1" dirty="0"/>
              <a:t>, mého pána, a znaky svého jména a dal jim je zpět. </a:t>
            </a:r>
            <a:r>
              <a:rPr lang="cs-CZ" i="1" dirty="0" err="1"/>
              <a:t>Tabuu</a:t>
            </a:r>
            <a:r>
              <a:rPr lang="cs-CZ" i="1" dirty="0"/>
              <a:t>, chráněnku mého paláce, jsem nad nimi ustanovil jako královnu a s jejími bohy ji poslal zpět do její země. </a:t>
            </a:r>
            <a:r>
              <a:rPr lang="cs-CZ" b="1" i="1" dirty="0"/>
              <a:t>Velbloudy jsem přidal ke staré dani, kterou stanovil můj otec, a uložil jsem jim ji. Poté, co byl </a:t>
            </a:r>
            <a:r>
              <a:rPr lang="cs-CZ" b="1" i="1" dirty="0" err="1"/>
              <a:t>Hazael</a:t>
            </a:r>
            <a:r>
              <a:rPr lang="cs-CZ" b="1" i="1" dirty="0"/>
              <a:t> smeten Osudem, dosadil jsem </a:t>
            </a:r>
            <a:r>
              <a:rPr lang="cs-CZ" b="1" i="1" dirty="0" err="1"/>
              <a:t>Iatu</a:t>
            </a:r>
            <a:r>
              <a:rPr lang="cs-CZ" b="1" i="1" dirty="0"/>
              <a:t>, jeho syna, na jeho trůn a 10 min zlata, 1 000 drahých kamenů, 50 velbloudů, 1 000 svazků bylin, přidal jsem k dani jeho otce a uložil jsem mu ji.</a:t>
            </a:r>
            <a:r>
              <a:rPr lang="cs-CZ" i="1" dirty="0"/>
              <a:t>“</a:t>
            </a:r>
            <a:endParaRPr lang="cs-CZ" sz="2800" i="1" dirty="0">
              <a:cs typeface="Times New Roman" panose="02020603050405020304" pitchFamily="18" charset="0"/>
            </a:endParaRPr>
          </a:p>
          <a:p>
            <a:pPr marL="0" indent="0">
              <a:buNone/>
            </a:pPr>
            <a:r>
              <a:rPr lang="cs-CZ" sz="2800" i="1" dirty="0">
                <a:cs typeface="Times New Roman" panose="02020603050405020304" pitchFamily="18" charset="0"/>
              </a:rPr>
              <a:t>Nápis z Ninive</a:t>
            </a:r>
            <a:r>
              <a:rPr lang="cs-CZ" sz="2800" dirty="0">
                <a:cs typeface="Times New Roman" panose="02020603050405020304" pitchFamily="18" charset="0"/>
              </a:rPr>
              <a:t>. ARAB II. s. </a:t>
            </a:r>
            <a:r>
              <a:rPr lang="cs-CZ" dirty="0">
                <a:cs typeface="Times New Roman" panose="02020603050405020304" pitchFamily="18" charset="0"/>
              </a:rPr>
              <a:t>214</a:t>
            </a:r>
            <a:r>
              <a:rPr lang="cs-CZ" sz="2800" dirty="0">
                <a:cs typeface="Times New Roman" panose="02020603050405020304" pitchFamily="18" charset="0"/>
              </a:rPr>
              <a:t>, č. 536. </a:t>
            </a:r>
          </a:p>
          <a:p>
            <a:pPr marL="0" indent="0">
              <a:buNone/>
            </a:pPr>
            <a:endParaRPr lang="cs-CZ" dirty="0">
              <a:cs typeface="Times New Roman" panose="02020603050405020304" pitchFamily="18" charset="0"/>
            </a:endParaRPr>
          </a:p>
          <a:p>
            <a:pPr marL="0" indent="0">
              <a:buNone/>
            </a:pPr>
            <a:endParaRPr lang="cs-CZ" dirty="0"/>
          </a:p>
        </p:txBody>
      </p:sp>
      <p:sp>
        <p:nvSpPr>
          <p:cNvPr id="10" name="TextovéPole 9">
            <a:extLst>
              <a:ext uri="{FF2B5EF4-FFF2-40B4-BE49-F238E27FC236}">
                <a16:creationId xmlns:a16="http://schemas.microsoft.com/office/drawing/2014/main" id="{EE6A5D78-0BBC-060F-B4C7-56859432C90F}"/>
              </a:ext>
            </a:extLst>
          </p:cNvPr>
          <p:cNvSpPr txBox="1"/>
          <p:nvPr/>
        </p:nvSpPr>
        <p:spPr>
          <a:xfrm>
            <a:off x="10886551" y="3195968"/>
            <a:ext cx="1221040" cy="369332"/>
          </a:xfrm>
          <a:prstGeom prst="rect">
            <a:avLst/>
          </a:prstGeom>
          <a:noFill/>
        </p:spPr>
        <p:txBody>
          <a:bodyPr wrap="none" rtlCol="0">
            <a:spAutoFit/>
          </a:bodyPr>
          <a:lstStyle/>
          <a:p>
            <a:r>
              <a:rPr lang="cs-CZ" dirty="0"/>
              <a:t>670 př. n. l.</a:t>
            </a:r>
          </a:p>
        </p:txBody>
      </p:sp>
      <p:pic>
        <p:nvPicPr>
          <p:cNvPr id="7" name="Obrázek 6">
            <a:extLst>
              <a:ext uri="{FF2B5EF4-FFF2-40B4-BE49-F238E27FC236}">
                <a16:creationId xmlns:a16="http://schemas.microsoft.com/office/drawing/2014/main" id="{7F882E9C-730C-8980-51C2-82DD5E68DCB5}"/>
              </a:ext>
            </a:extLst>
          </p:cNvPr>
          <p:cNvPicPr>
            <a:picLocks noChangeAspect="1"/>
          </p:cNvPicPr>
          <p:nvPr/>
        </p:nvPicPr>
        <p:blipFill>
          <a:blip r:embed="rId3"/>
          <a:stretch>
            <a:fillRect/>
          </a:stretch>
        </p:blipFill>
        <p:spPr>
          <a:xfrm>
            <a:off x="7497302" y="112808"/>
            <a:ext cx="4530807" cy="30330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undefined">
            <a:extLst>
              <a:ext uri="{FF2B5EF4-FFF2-40B4-BE49-F238E27FC236}">
                <a16:creationId xmlns:a16="http://schemas.microsoft.com/office/drawing/2014/main" id="{1F31A411-4200-16FA-8519-82532F28BB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3201" y="3246046"/>
            <a:ext cx="3308941" cy="34864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01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1000"/>
                                        <p:tgtEl>
                                          <p:spTgt spid="3">
                                            <p:txEl>
                                              <p:pRg st="5" end="5"/>
                                            </p:txEl>
                                          </p:spTgt>
                                        </p:tgtEl>
                                      </p:cBhvr>
                                    </p:animEffect>
                                    <p:anim calcmode="lin" valueType="num">
                                      <p:cBhvr>
                                        <p:cTn id="3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598324" y="-100156"/>
            <a:ext cx="10995352" cy="1325563"/>
          </a:xfrm>
        </p:spPr>
        <p:txBody>
          <a:bodyPr>
            <a:normAutofit/>
          </a:bodyPr>
          <a:lstStyle/>
          <a:p>
            <a:r>
              <a:rPr lang="cs-CZ" sz="4800" dirty="0" err="1"/>
              <a:t>Asarhaddon</a:t>
            </a:r>
            <a:r>
              <a:rPr lang="cs-CZ" sz="4800" dirty="0"/>
              <a:t> (681 – 669)</a:t>
            </a:r>
            <a:br>
              <a:rPr lang="cs-CZ" sz="4800" dirty="0"/>
            </a:br>
            <a:r>
              <a:rPr lang="cs-CZ" sz="2400" dirty="0" err="1"/>
              <a:t>Asarhaddonovo</a:t>
            </a:r>
            <a:r>
              <a:rPr lang="cs-CZ" sz="2400" dirty="0"/>
              <a:t> tažení do Egypta</a:t>
            </a:r>
            <a:endParaRPr lang="cs-CZ" sz="4800" dirty="0"/>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82817" y="686964"/>
            <a:ext cx="7270812" cy="6197864"/>
          </a:xfrm>
        </p:spPr>
        <p:txBody>
          <a:bodyPr>
            <a:normAutofit lnSpcReduction="10000"/>
          </a:bodyPr>
          <a:lstStyle/>
          <a:p>
            <a:pPr marL="0" indent="0">
              <a:buNone/>
            </a:pPr>
            <a:endParaRPr lang="cs-CZ" dirty="0">
              <a:cs typeface="Times New Roman" panose="02020603050405020304" pitchFamily="18" charset="0"/>
            </a:endParaRPr>
          </a:p>
          <a:p>
            <a:pPr marL="0" indent="0">
              <a:buNone/>
            </a:pPr>
            <a:r>
              <a:rPr lang="cs-CZ" i="1" dirty="0"/>
              <a:t>„Když rozkaz </a:t>
            </a:r>
            <a:r>
              <a:rPr lang="cs-CZ" i="1" dirty="0" err="1"/>
              <a:t>Aššúra</a:t>
            </a:r>
            <a:r>
              <a:rPr lang="cs-CZ" i="1" dirty="0"/>
              <a:t>, mého pána, přišel k mým uším […] </a:t>
            </a:r>
            <a:r>
              <a:rPr lang="cs-CZ" b="1" i="1" dirty="0"/>
              <a:t>Na velbloudy, které všichni králové Arábie přivedli</a:t>
            </a:r>
            <a:r>
              <a:rPr lang="cs-CZ" i="1" dirty="0"/>
              <a:t> […] </a:t>
            </a:r>
            <a:r>
              <a:rPr lang="cs-CZ" b="1" i="1" dirty="0"/>
              <a:t>Naložil jsem na ně.</a:t>
            </a:r>
            <a:r>
              <a:rPr lang="cs-CZ" i="1" dirty="0"/>
              <a:t> Přes 20 </a:t>
            </a:r>
            <a:r>
              <a:rPr lang="cs-CZ" i="1" dirty="0" err="1"/>
              <a:t>bérú</a:t>
            </a:r>
            <a:r>
              <a:rPr lang="cs-CZ" i="1" dirty="0"/>
              <a:t> země, 15 dní cesty, před […] Postoupil jsem. Přes 4 béry země, skrz […] kameny, pochodoval jsem. Přes 4 béry země, 2 dny cesty, dvouhlaví hadi […] zemřeli, ale já je pošlapal a pochodoval dál. Přes 4 béry země, 2 dny cesty, zde byl zelený […] který byl opatřen křídly. Přes 4 béry země, 2 dny cesty […] horní […] Přes 15 bérů země, 8 dní cesty, postoupil jsem […] </a:t>
            </a:r>
            <a:r>
              <a:rPr lang="cs-CZ" i="1" dirty="0" err="1"/>
              <a:t>Marduk</a:t>
            </a:r>
            <a:r>
              <a:rPr lang="cs-CZ" i="1" dirty="0"/>
              <a:t>, velký pán, mi přišel na pomoc […] udržoval má vojska naživu. Za 27 dní […] </a:t>
            </a:r>
            <a:r>
              <a:rPr lang="cs-CZ" b="1" i="1" dirty="0"/>
              <a:t>který je na hranici Egypta směrem k </a:t>
            </a:r>
            <a:r>
              <a:rPr lang="cs-CZ" b="1" i="1" dirty="0" err="1"/>
              <a:t>Maganu</a:t>
            </a:r>
            <a:r>
              <a:rPr lang="cs-CZ" b="1" i="1" dirty="0"/>
              <a:t> v Arábii, jsem strávil noc.</a:t>
            </a:r>
            <a:r>
              <a:rPr lang="cs-CZ" i="1" dirty="0"/>
              <a:t>“</a:t>
            </a:r>
            <a:endParaRPr lang="cs-CZ" sz="2800" i="1" dirty="0">
              <a:cs typeface="Times New Roman" panose="02020603050405020304" pitchFamily="18" charset="0"/>
            </a:endParaRPr>
          </a:p>
          <a:p>
            <a:pPr marL="0" indent="0">
              <a:buNone/>
            </a:pPr>
            <a:r>
              <a:rPr lang="cs-CZ" sz="2800" i="1" dirty="0">
                <a:cs typeface="Times New Roman" panose="02020603050405020304" pitchFamily="18" charset="0"/>
              </a:rPr>
              <a:t>Fragmenty </a:t>
            </a:r>
            <a:r>
              <a:rPr lang="cs-CZ" sz="2800" i="1" dirty="0" err="1">
                <a:cs typeface="Times New Roman" panose="02020603050405020304" pitchFamily="18" charset="0"/>
              </a:rPr>
              <a:t>Asarhaddonových</a:t>
            </a:r>
            <a:r>
              <a:rPr lang="cs-CZ" sz="2800" i="1" dirty="0">
                <a:cs typeface="Times New Roman" panose="02020603050405020304" pitchFamily="18" charset="0"/>
              </a:rPr>
              <a:t> nápisů</a:t>
            </a:r>
            <a:r>
              <a:rPr lang="cs-CZ" sz="2800" dirty="0">
                <a:cs typeface="Times New Roman" panose="02020603050405020304" pitchFamily="18" charset="0"/>
              </a:rPr>
              <a:t>. ARAB II. s. </a:t>
            </a:r>
            <a:r>
              <a:rPr lang="cs-CZ" dirty="0">
                <a:cs typeface="Times New Roman" panose="02020603050405020304" pitchFamily="18" charset="0"/>
              </a:rPr>
              <a:t>220</a:t>
            </a:r>
            <a:r>
              <a:rPr lang="cs-CZ" sz="2800" dirty="0">
                <a:cs typeface="Times New Roman" panose="02020603050405020304" pitchFamily="18" charset="0"/>
              </a:rPr>
              <a:t>, č. 558. </a:t>
            </a:r>
          </a:p>
          <a:p>
            <a:pPr marL="0" indent="0">
              <a:buNone/>
            </a:pPr>
            <a:endParaRPr lang="cs-CZ" dirty="0">
              <a:cs typeface="Times New Roman" panose="02020603050405020304" pitchFamily="18" charset="0"/>
            </a:endParaRPr>
          </a:p>
          <a:p>
            <a:pPr marL="0" indent="0">
              <a:buNone/>
            </a:pPr>
            <a:endParaRPr lang="cs-CZ" dirty="0"/>
          </a:p>
        </p:txBody>
      </p:sp>
      <p:sp>
        <p:nvSpPr>
          <p:cNvPr id="10" name="TextovéPole 9">
            <a:extLst>
              <a:ext uri="{FF2B5EF4-FFF2-40B4-BE49-F238E27FC236}">
                <a16:creationId xmlns:a16="http://schemas.microsoft.com/office/drawing/2014/main" id="{EE6A5D78-0BBC-060F-B4C7-56859432C90F}"/>
              </a:ext>
            </a:extLst>
          </p:cNvPr>
          <p:cNvSpPr txBox="1"/>
          <p:nvPr/>
        </p:nvSpPr>
        <p:spPr>
          <a:xfrm>
            <a:off x="10886551" y="3195968"/>
            <a:ext cx="1221040" cy="369332"/>
          </a:xfrm>
          <a:prstGeom prst="rect">
            <a:avLst/>
          </a:prstGeom>
          <a:noFill/>
        </p:spPr>
        <p:txBody>
          <a:bodyPr wrap="none" rtlCol="0">
            <a:spAutoFit/>
          </a:bodyPr>
          <a:lstStyle/>
          <a:p>
            <a:r>
              <a:rPr lang="cs-CZ" dirty="0"/>
              <a:t>670 př. n. l.</a:t>
            </a:r>
          </a:p>
        </p:txBody>
      </p:sp>
      <p:pic>
        <p:nvPicPr>
          <p:cNvPr id="7" name="Obrázek 6">
            <a:extLst>
              <a:ext uri="{FF2B5EF4-FFF2-40B4-BE49-F238E27FC236}">
                <a16:creationId xmlns:a16="http://schemas.microsoft.com/office/drawing/2014/main" id="{7F882E9C-730C-8980-51C2-82DD5E68DCB5}"/>
              </a:ext>
            </a:extLst>
          </p:cNvPr>
          <p:cNvPicPr>
            <a:picLocks noChangeAspect="1"/>
          </p:cNvPicPr>
          <p:nvPr/>
        </p:nvPicPr>
        <p:blipFill>
          <a:blip r:embed="rId3"/>
          <a:stretch>
            <a:fillRect/>
          </a:stretch>
        </p:blipFill>
        <p:spPr>
          <a:xfrm>
            <a:off x="7497302" y="112808"/>
            <a:ext cx="4530807" cy="30330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Ovál 4">
            <a:extLst>
              <a:ext uri="{FF2B5EF4-FFF2-40B4-BE49-F238E27FC236}">
                <a16:creationId xmlns:a16="http://schemas.microsoft.com/office/drawing/2014/main" id="{F4113A90-AFAB-0097-1ACA-52E680FF5EDC}"/>
              </a:ext>
            </a:extLst>
          </p:cNvPr>
          <p:cNvSpPr/>
          <p:nvPr/>
        </p:nvSpPr>
        <p:spPr>
          <a:xfrm rot="19685711">
            <a:off x="7712786" y="2676563"/>
            <a:ext cx="174858" cy="17325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8" name="Obrázek 7" descr="Obsah obrázku Artefakt, Řezba, socha, Dávná historie&#10;&#10;Popis byl vytvořen automaticky">
            <a:extLst>
              <a:ext uri="{FF2B5EF4-FFF2-40B4-BE49-F238E27FC236}">
                <a16:creationId xmlns:a16="http://schemas.microsoft.com/office/drawing/2014/main" id="{A0B80A2C-C631-C208-5DE4-99625C9B70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8146" y="3297998"/>
            <a:ext cx="2301185" cy="34471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89062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598324" y="-229016"/>
            <a:ext cx="10995352" cy="1325563"/>
          </a:xfrm>
        </p:spPr>
        <p:txBody>
          <a:bodyPr>
            <a:normAutofit/>
          </a:bodyPr>
          <a:lstStyle/>
          <a:p>
            <a:r>
              <a:rPr lang="cs-CZ" sz="4800" dirty="0" err="1"/>
              <a:t>Aššurbanipal</a:t>
            </a:r>
            <a:r>
              <a:rPr lang="cs-CZ" sz="4800" dirty="0"/>
              <a:t> (669 – 631)</a:t>
            </a:r>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230567" y="738964"/>
            <a:ext cx="6785996" cy="6307788"/>
          </a:xfrm>
        </p:spPr>
        <p:txBody>
          <a:bodyPr>
            <a:normAutofit fontScale="77500" lnSpcReduction="20000"/>
          </a:bodyPr>
          <a:lstStyle/>
          <a:p>
            <a:r>
              <a:rPr lang="cs-CZ" dirty="0"/>
              <a:t>Syn </a:t>
            </a:r>
            <a:r>
              <a:rPr lang="cs-CZ" dirty="0" err="1"/>
              <a:t>Asarhaddona</a:t>
            </a:r>
            <a:endParaRPr lang="cs-CZ" dirty="0"/>
          </a:p>
          <a:p>
            <a:r>
              <a:rPr lang="cs-CZ" dirty="0"/>
              <a:t>Poslední velký válečník– Úspěšně bojoval v Babylónii, </a:t>
            </a:r>
            <a:r>
              <a:rPr lang="cs-CZ" dirty="0" err="1"/>
              <a:t>Elamu</a:t>
            </a:r>
            <a:r>
              <a:rPr lang="cs-CZ" dirty="0"/>
              <a:t>, Egyptě a severní Arábii </a:t>
            </a:r>
          </a:p>
          <a:p>
            <a:r>
              <a:rPr lang="cs-CZ" dirty="0"/>
              <a:t>Pověst vzdělance – zakladatel proslulé knihovny v Ninive</a:t>
            </a:r>
          </a:p>
          <a:p>
            <a:pPr marL="0" indent="0">
              <a:buNone/>
            </a:pPr>
            <a:endParaRPr lang="cs-CZ" dirty="0">
              <a:cs typeface="Times New Roman" panose="02020603050405020304" pitchFamily="18" charset="0"/>
            </a:endParaRPr>
          </a:p>
          <a:p>
            <a:pPr marL="0" indent="0">
              <a:buNone/>
            </a:pPr>
            <a:r>
              <a:rPr lang="cs-CZ" i="1" dirty="0"/>
              <a:t>„Uprchlíci, kteří prchli před mými pažemi, se ve svém zděšení uchýlili na horu </a:t>
            </a:r>
            <a:r>
              <a:rPr lang="cs-CZ" i="1" dirty="0" err="1"/>
              <a:t>Hukkuruna</a:t>
            </a:r>
            <a:r>
              <a:rPr lang="cs-CZ" i="1" dirty="0"/>
              <a:t>, strmou horu. Ve městech </a:t>
            </a:r>
            <a:r>
              <a:rPr lang="cs-CZ" i="1" dirty="0" err="1"/>
              <a:t>Manhabbi</a:t>
            </a:r>
            <a:r>
              <a:rPr lang="cs-CZ" i="1" dirty="0"/>
              <a:t>, </a:t>
            </a:r>
            <a:r>
              <a:rPr lang="cs-CZ" i="1" dirty="0" err="1"/>
              <a:t>Apparu</a:t>
            </a:r>
            <a:r>
              <a:rPr lang="cs-CZ" i="1" dirty="0"/>
              <a:t>, </a:t>
            </a:r>
            <a:r>
              <a:rPr lang="cs-CZ" i="1" dirty="0" err="1"/>
              <a:t>Tenukuri</a:t>
            </a:r>
            <a:r>
              <a:rPr lang="cs-CZ" i="1" dirty="0"/>
              <a:t>, </a:t>
            </a:r>
            <a:r>
              <a:rPr lang="cs-CZ" i="1" dirty="0" err="1"/>
              <a:t>Zaiurun</a:t>
            </a:r>
            <a:r>
              <a:rPr lang="cs-CZ" i="1" dirty="0"/>
              <a:t>, </a:t>
            </a:r>
            <a:r>
              <a:rPr lang="cs-CZ" i="1" dirty="0" err="1"/>
              <a:t>Markana</a:t>
            </a:r>
            <a:r>
              <a:rPr lang="cs-CZ" i="1" dirty="0"/>
              <a:t>, </a:t>
            </a:r>
            <a:r>
              <a:rPr lang="cs-CZ" i="1" dirty="0" err="1"/>
              <a:t>Sadaten</a:t>
            </a:r>
            <a:r>
              <a:rPr lang="cs-CZ" i="1" dirty="0"/>
              <a:t>, </a:t>
            </a:r>
            <a:r>
              <a:rPr lang="cs-CZ" i="1" dirty="0" err="1"/>
              <a:t>Enzikarme</a:t>
            </a:r>
            <a:r>
              <a:rPr lang="cs-CZ" i="1" dirty="0"/>
              <a:t>, </a:t>
            </a:r>
            <a:r>
              <a:rPr lang="cs-CZ" i="1" dirty="0" err="1"/>
              <a:t>Tans</a:t>
            </a:r>
            <a:r>
              <a:rPr lang="cs-CZ" i="1" dirty="0"/>
              <a:t>, </a:t>
            </a:r>
            <a:r>
              <a:rPr lang="cs-CZ" i="1" dirty="0" err="1"/>
              <a:t>Irrana</a:t>
            </a:r>
            <a:r>
              <a:rPr lang="cs-CZ" i="1" dirty="0"/>
              <a:t>, — </a:t>
            </a:r>
            <a:r>
              <a:rPr lang="cs-CZ" b="1" i="1" dirty="0"/>
              <a:t>na každém místo, kde byly prameny nebo studny s vodou, jsem postavil stráže a připravil je (vzbouřence) o vodu, která by je udržela naživu. Učinil jsem pití nedostupným jejich ústům. Skrze žízeň a nedostatek hynuli. Ti, kteří zůstali, rozpárali své jezdecké velbloudy, a aby uhasili svou žízeň, pili krev a vodu z výkalů.</a:t>
            </a:r>
            <a:r>
              <a:rPr lang="cs-CZ" i="1" dirty="0"/>
              <a:t> Z těch, kteří uprchli a vystoupili na horu, aby tam našli útočiště, ani jeden neutekl, žádný hříšník mi neproklouzl rukama. Při útěku je mé ruce zadržely.“</a:t>
            </a:r>
            <a:endParaRPr lang="cs-CZ" sz="2800" i="1" dirty="0">
              <a:cs typeface="Times New Roman" panose="02020603050405020304" pitchFamily="18" charset="0"/>
            </a:endParaRPr>
          </a:p>
          <a:p>
            <a:pPr marL="0" indent="0">
              <a:buNone/>
            </a:pPr>
            <a:r>
              <a:rPr lang="cs-CZ" sz="2800" i="1" dirty="0" err="1">
                <a:cs typeface="Times New Roman" panose="02020603050405020304" pitchFamily="18" charset="0"/>
              </a:rPr>
              <a:t>Rassamův</a:t>
            </a:r>
            <a:r>
              <a:rPr lang="cs-CZ" sz="2800" i="1" dirty="0">
                <a:cs typeface="Times New Roman" panose="02020603050405020304" pitchFamily="18" charset="0"/>
              </a:rPr>
              <a:t> váleček z Ninive</a:t>
            </a:r>
            <a:r>
              <a:rPr lang="cs-CZ" sz="2800" dirty="0">
                <a:cs typeface="Times New Roman" panose="02020603050405020304" pitchFamily="18" charset="0"/>
              </a:rPr>
              <a:t>. ARAB II. s. </a:t>
            </a:r>
            <a:r>
              <a:rPr lang="cs-CZ" dirty="0">
                <a:cs typeface="Times New Roman" panose="02020603050405020304" pitchFamily="18" charset="0"/>
              </a:rPr>
              <a:t>217 – 318 </a:t>
            </a:r>
            <a:r>
              <a:rPr lang="cs-CZ" sz="2800" dirty="0">
                <a:cs typeface="Times New Roman" panose="02020603050405020304" pitchFamily="18" charset="0"/>
              </a:rPr>
              <a:t>, č. 827. </a:t>
            </a:r>
          </a:p>
          <a:p>
            <a:pPr marL="0" indent="0">
              <a:buNone/>
            </a:pPr>
            <a:endParaRPr lang="cs-CZ" dirty="0">
              <a:cs typeface="Times New Roman" panose="02020603050405020304" pitchFamily="18" charset="0"/>
            </a:endParaRPr>
          </a:p>
          <a:p>
            <a:pPr marL="0" indent="0">
              <a:buNone/>
            </a:pPr>
            <a:endParaRPr lang="cs-CZ" dirty="0"/>
          </a:p>
        </p:txBody>
      </p:sp>
      <p:sp>
        <p:nvSpPr>
          <p:cNvPr id="10" name="TextovéPole 9">
            <a:extLst>
              <a:ext uri="{FF2B5EF4-FFF2-40B4-BE49-F238E27FC236}">
                <a16:creationId xmlns:a16="http://schemas.microsoft.com/office/drawing/2014/main" id="{EE6A5D78-0BBC-060F-B4C7-56859432C90F}"/>
              </a:ext>
            </a:extLst>
          </p:cNvPr>
          <p:cNvSpPr txBox="1"/>
          <p:nvPr/>
        </p:nvSpPr>
        <p:spPr>
          <a:xfrm>
            <a:off x="10886551" y="3195968"/>
            <a:ext cx="1221040" cy="369332"/>
          </a:xfrm>
          <a:prstGeom prst="rect">
            <a:avLst/>
          </a:prstGeom>
          <a:noFill/>
        </p:spPr>
        <p:txBody>
          <a:bodyPr wrap="none" rtlCol="0">
            <a:spAutoFit/>
          </a:bodyPr>
          <a:lstStyle/>
          <a:p>
            <a:r>
              <a:rPr lang="cs-CZ" dirty="0"/>
              <a:t>630 př. n. l.</a:t>
            </a:r>
          </a:p>
        </p:txBody>
      </p:sp>
      <p:pic>
        <p:nvPicPr>
          <p:cNvPr id="5" name="Obrázek 4">
            <a:extLst>
              <a:ext uri="{FF2B5EF4-FFF2-40B4-BE49-F238E27FC236}">
                <a16:creationId xmlns:a16="http://schemas.microsoft.com/office/drawing/2014/main" id="{C5A8910C-8621-E1FC-4B04-D689319F448C}"/>
              </a:ext>
            </a:extLst>
          </p:cNvPr>
          <p:cNvPicPr>
            <a:picLocks noChangeAspect="1"/>
          </p:cNvPicPr>
          <p:nvPr/>
        </p:nvPicPr>
        <p:blipFill>
          <a:blip r:embed="rId3"/>
          <a:stretch>
            <a:fillRect/>
          </a:stretch>
        </p:blipFill>
        <p:spPr>
          <a:xfrm>
            <a:off x="7315200" y="154247"/>
            <a:ext cx="4577638" cy="30240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Ovál 5">
            <a:extLst>
              <a:ext uri="{FF2B5EF4-FFF2-40B4-BE49-F238E27FC236}">
                <a16:creationId xmlns:a16="http://schemas.microsoft.com/office/drawing/2014/main" id="{75561038-AD25-7DDE-D03E-6C04732457D5}"/>
              </a:ext>
            </a:extLst>
          </p:cNvPr>
          <p:cNvSpPr/>
          <p:nvPr/>
        </p:nvSpPr>
        <p:spPr>
          <a:xfrm rot="21348887">
            <a:off x="7836224" y="2746258"/>
            <a:ext cx="1110343" cy="177282"/>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pic>
        <p:nvPicPr>
          <p:cNvPr id="9" name="Obrázek 8">
            <a:extLst>
              <a:ext uri="{FF2B5EF4-FFF2-40B4-BE49-F238E27FC236}">
                <a16:creationId xmlns:a16="http://schemas.microsoft.com/office/drawing/2014/main" id="{C22D943B-214A-BAAC-60D3-459C947BCDB8}"/>
              </a:ext>
            </a:extLst>
          </p:cNvPr>
          <p:cNvPicPr>
            <a:picLocks noChangeAspect="1"/>
          </p:cNvPicPr>
          <p:nvPr/>
        </p:nvPicPr>
        <p:blipFill>
          <a:blip r:embed="rId4"/>
          <a:stretch>
            <a:fillRect/>
          </a:stretch>
        </p:blipFill>
        <p:spPr>
          <a:xfrm>
            <a:off x="7247130" y="3582983"/>
            <a:ext cx="4672859" cy="28886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4274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1000"/>
                                        <p:tgtEl>
                                          <p:spTgt spid="3">
                                            <p:txEl>
                                              <p:pRg st="5" end="5"/>
                                            </p:txEl>
                                          </p:spTgt>
                                        </p:tgtEl>
                                      </p:cBhvr>
                                    </p:animEffect>
                                    <p:anim calcmode="lin" valueType="num">
                                      <p:cBhvr>
                                        <p:cTn id="3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598324" y="-229016"/>
            <a:ext cx="10995352" cy="1325563"/>
          </a:xfrm>
        </p:spPr>
        <p:txBody>
          <a:bodyPr>
            <a:normAutofit/>
          </a:bodyPr>
          <a:lstStyle/>
          <a:p>
            <a:r>
              <a:rPr lang="cs-CZ" sz="4800" dirty="0" err="1"/>
              <a:t>Aššurbanipal</a:t>
            </a:r>
            <a:r>
              <a:rPr lang="cs-CZ" sz="4800" dirty="0"/>
              <a:t> (669 – 631)</a:t>
            </a:r>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230567" y="738965"/>
            <a:ext cx="7182326" cy="6197864"/>
          </a:xfrm>
        </p:spPr>
        <p:txBody>
          <a:bodyPr>
            <a:normAutofit/>
          </a:bodyPr>
          <a:lstStyle/>
          <a:p>
            <a:pPr marL="0" indent="0">
              <a:buNone/>
            </a:pPr>
            <a:endParaRPr lang="cs-CZ" dirty="0">
              <a:cs typeface="Times New Roman" panose="02020603050405020304" pitchFamily="18" charset="0"/>
            </a:endParaRPr>
          </a:p>
          <a:p>
            <a:pPr marL="0" indent="0">
              <a:buNone/>
            </a:pPr>
            <a:r>
              <a:rPr lang="cs-CZ" i="1" dirty="0"/>
              <a:t>„Lidi, muže i ženy, osly, velbloudy, dobytek a ovce v nesčetném množství jsem odvedl do Asýrie. Celá má země, kterou mi svěřil </a:t>
            </a:r>
            <a:r>
              <a:rPr lang="cs-CZ" i="1" dirty="0" err="1"/>
              <a:t>Aššúr</a:t>
            </a:r>
            <a:r>
              <a:rPr lang="cs-CZ" i="1" dirty="0"/>
              <a:t>, se zcela naplnila. Velbloudy, které jsem rozdělil jako ovce, jsem rozdal lidu Asýrie. Po celé mé zemi byli velbloudi prodáváni za 1 ½ šekele stříbra na trzích. </a:t>
            </a:r>
            <a:r>
              <a:rPr lang="cs-CZ" i="1" dirty="0" err="1"/>
              <a:t>Sutammu</a:t>
            </a:r>
            <a:r>
              <a:rPr lang="cs-CZ" i="1" dirty="0"/>
              <a:t> dostali velbloudy a otroky jako dar, prodavač šerbetu totéž za kalich svého nápoje, zahradník totéž za výhonky rostlin, které vypěstoval.“</a:t>
            </a:r>
            <a:endParaRPr lang="cs-CZ" sz="2800" i="1" dirty="0">
              <a:cs typeface="Times New Roman" panose="02020603050405020304" pitchFamily="18" charset="0"/>
            </a:endParaRPr>
          </a:p>
          <a:p>
            <a:pPr marL="0" indent="0">
              <a:buNone/>
            </a:pPr>
            <a:r>
              <a:rPr lang="cs-CZ" sz="2800" i="1" dirty="0" err="1">
                <a:cs typeface="Times New Roman" panose="02020603050405020304" pitchFamily="18" charset="0"/>
              </a:rPr>
              <a:t>Rassamův</a:t>
            </a:r>
            <a:r>
              <a:rPr lang="cs-CZ" sz="2800" i="1" dirty="0">
                <a:cs typeface="Times New Roman" panose="02020603050405020304" pitchFamily="18" charset="0"/>
              </a:rPr>
              <a:t> váleček z Ninive</a:t>
            </a:r>
            <a:r>
              <a:rPr lang="cs-CZ" sz="2800" dirty="0">
                <a:cs typeface="Times New Roman" panose="02020603050405020304" pitchFamily="18" charset="0"/>
              </a:rPr>
              <a:t>. ARAB II. s. </a:t>
            </a:r>
            <a:r>
              <a:rPr lang="cs-CZ" dirty="0">
                <a:cs typeface="Times New Roman" panose="02020603050405020304" pitchFamily="18" charset="0"/>
              </a:rPr>
              <a:t>318 </a:t>
            </a:r>
            <a:r>
              <a:rPr lang="cs-CZ" sz="2800" dirty="0">
                <a:cs typeface="Times New Roman" panose="02020603050405020304" pitchFamily="18" charset="0"/>
              </a:rPr>
              <a:t>, č. 827. </a:t>
            </a:r>
          </a:p>
          <a:p>
            <a:pPr marL="0" indent="0">
              <a:buNone/>
            </a:pPr>
            <a:endParaRPr lang="cs-CZ" dirty="0">
              <a:cs typeface="Times New Roman" panose="02020603050405020304" pitchFamily="18" charset="0"/>
            </a:endParaRPr>
          </a:p>
          <a:p>
            <a:pPr marL="0" indent="0">
              <a:buNone/>
            </a:pPr>
            <a:endParaRPr lang="cs-CZ" dirty="0"/>
          </a:p>
        </p:txBody>
      </p:sp>
      <p:sp>
        <p:nvSpPr>
          <p:cNvPr id="10" name="TextovéPole 9">
            <a:extLst>
              <a:ext uri="{FF2B5EF4-FFF2-40B4-BE49-F238E27FC236}">
                <a16:creationId xmlns:a16="http://schemas.microsoft.com/office/drawing/2014/main" id="{EE6A5D78-0BBC-060F-B4C7-56859432C90F}"/>
              </a:ext>
            </a:extLst>
          </p:cNvPr>
          <p:cNvSpPr txBox="1"/>
          <p:nvPr/>
        </p:nvSpPr>
        <p:spPr>
          <a:xfrm>
            <a:off x="10886551" y="3195968"/>
            <a:ext cx="1221040" cy="369332"/>
          </a:xfrm>
          <a:prstGeom prst="rect">
            <a:avLst/>
          </a:prstGeom>
          <a:noFill/>
        </p:spPr>
        <p:txBody>
          <a:bodyPr wrap="none" rtlCol="0">
            <a:spAutoFit/>
          </a:bodyPr>
          <a:lstStyle/>
          <a:p>
            <a:r>
              <a:rPr lang="cs-CZ" dirty="0"/>
              <a:t>630 př. n. l.</a:t>
            </a:r>
          </a:p>
        </p:txBody>
      </p:sp>
      <p:pic>
        <p:nvPicPr>
          <p:cNvPr id="12" name="Obrázek 11" descr="Obsah obrázku Artefakt, Kamenořezba, socha, Dávná historie&#10;&#10;Popis byl vytvořen automaticky">
            <a:extLst>
              <a:ext uri="{FF2B5EF4-FFF2-40B4-BE49-F238E27FC236}">
                <a16:creationId xmlns:a16="http://schemas.microsoft.com/office/drawing/2014/main" id="{757D9768-9F72-9DB4-EFAC-4BA5C835EB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7302" y="3246046"/>
            <a:ext cx="2651812" cy="35368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Obrázek 4">
            <a:extLst>
              <a:ext uri="{FF2B5EF4-FFF2-40B4-BE49-F238E27FC236}">
                <a16:creationId xmlns:a16="http://schemas.microsoft.com/office/drawing/2014/main" id="{C5A8910C-8621-E1FC-4B04-D689319F448C}"/>
              </a:ext>
            </a:extLst>
          </p:cNvPr>
          <p:cNvPicPr>
            <a:picLocks noChangeAspect="1"/>
          </p:cNvPicPr>
          <p:nvPr/>
        </p:nvPicPr>
        <p:blipFill>
          <a:blip r:embed="rId4"/>
          <a:stretch>
            <a:fillRect/>
          </a:stretch>
        </p:blipFill>
        <p:spPr>
          <a:xfrm>
            <a:off x="7521922" y="154247"/>
            <a:ext cx="4370916" cy="2887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70142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598324" y="-123560"/>
            <a:ext cx="10995352" cy="1325563"/>
          </a:xfrm>
        </p:spPr>
        <p:txBody>
          <a:bodyPr>
            <a:normAutofit/>
          </a:bodyPr>
          <a:lstStyle/>
          <a:p>
            <a:r>
              <a:rPr lang="cs-CZ" sz="4800" dirty="0" err="1"/>
              <a:t>Aššurbanipal</a:t>
            </a:r>
            <a:r>
              <a:rPr lang="cs-CZ" sz="4800" dirty="0"/>
              <a:t> (669 – 631)</a:t>
            </a:r>
            <a:br>
              <a:rPr lang="cs-CZ" sz="4800" dirty="0"/>
            </a:br>
            <a:r>
              <a:rPr lang="cs-CZ" sz="2400" dirty="0"/>
              <a:t>Potlačení vzpoury v </a:t>
            </a:r>
            <a:r>
              <a:rPr lang="cs-CZ" sz="2400" dirty="0" err="1"/>
              <a:t>Elamu</a:t>
            </a:r>
            <a:endParaRPr lang="cs-CZ" sz="4800" dirty="0"/>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230567" y="738965"/>
            <a:ext cx="7182326" cy="6197864"/>
          </a:xfrm>
        </p:spPr>
        <p:txBody>
          <a:bodyPr>
            <a:normAutofit/>
          </a:bodyPr>
          <a:lstStyle/>
          <a:p>
            <a:pPr marL="0" indent="0">
              <a:buNone/>
            </a:pPr>
            <a:endParaRPr lang="cs-CZ" dirty="0">
              <a:cs typeface="Times New Roman" panose="02020603050405020304" pitchFamily="18" charset="0"/>
            </a:endParaRPr>
          </a:p>
          <a:p>
            <a:pPr marL="0" indent="0">
              <a:buNone/>
            </a:pPr>
            <a:r>
              <a:rPr lang="cs-CZ" i="1" dirty="0"/>
              <a:t>„Já jsem </a:t>
            </a:r>
            <a:r>
              <a:rPr lang="cs-CZ" i="1" dirty="0" err="1"/>
              <a:t>Aššurbanipal</a:t>
            </a:r>
            <a:r>
              <a:rPr lang="cs-CZ" i="1" dirty="0"/>
              <a:t>, král Asýrie z vůle </a:t>
            </a:r>
            <a:r>
              <a:rPr lang="cs-CZ" i="1" dirty="0" err="1"/>
              <a:t>Aššúra</a:t>
            </a:r>
            <a:r>
              <a:rPr lang="cs-CZ" i="1" dirty="0"/>
              <a:t> a </a:t>
            </a:r>
            <a:r>
              <a:rPr lang="cs-CZ" i="1" dirty="0" err="1"/>
              <a:t>Ištary</a:t>
            </a:r>
            <a:r>
              <a:rPr lang="cs-CZ" i="1" dirty="0"/>
              <a:t>, nikoli schválením vysokého sněmu paláce, jsem hoden královské rodiny </a:t>
            </a:r>
            <a:r>
              <a:rPr lang="cs-CZ" i="1" dirty="0" err="1"/>
              <a:t>Šamaš</a:t>
            </a:r>
            <a:r>
              <a:rPr lang="cs-CZ" i="1" dirty="0"/>
              <a:t>-šum-</a:t>
            </a:r>
            <a:r>
              <a:rPr lang="cs-CZ" i="1" dirty="0" err="1"/>
              <a:t>ukína</a:t>
            </a:r>
            <a:r>
              <a:rPr lang="cs-CZ" i="1" dirty="0"/>
              <a:t> […] jeho vozu, jeho panskému vozu. Vojáci, kteří zahájili vzpouru a povstání, jejich příbuzní […] se rozprchli přes země přede mnou. </a:t>
            </a:r>
            <a:r>
              <a:rPr lang="cs-CZ" b="1" i="1" dirty="0"/>
              <a:t>Zbytek vzbouřenců […] jejich příbuzné jsem, jako podívanou pro lid, nechal sedět na velbloudech a přivedl je do Ninive za všeobecného posměchu.</a:t>
            </a:r>
            <a:r>
              <a:rPr lang="cs-CZ" i="1" dirty="0"/>
              <a:t>“</a:t>
            </a:r>
            <a:endParaRPr lang="cs-CZ" sz="2800" i="1" dirty="0">
              <a:cs typeface="Times New Roman" panose="02020603050405020304" pitchFamily="18" charset="0"/>
            </a:endParaRPr>
          </a:p>
          <a:p>
            <a:pPr marL="0" indent="0">
              <a:buNone/>
            </a:pPr>
            <a:r>
              <a:rPr lang="cs-CZ" sz="2800" i="1" dirty="0">
                <a:cs typeface="Times New Roman" panose="02020603050405020304" pitchFamily="18" charset="0"/>
              </a:rPr>
              <a:t>Nápis na soše z Ninive</a:t>
            </a:r>
            <a:r>
              <a:rPr lang="cs-CZ" sz="2800" dirty="0">
                <a:cs typeface="Times New Roman" panose="02020603050405020304" pitchFamily="18" charset="0"/>
              </a:rPr>
              <a:t>. ARAB II. s. </a:t>
            </a:r>
            <a:r>
              <a:rPr lang="cs-CZ" dirty="0">
                <a:cs typeface="Times New Roman" panose="02020603050405020304" pitchFamily="18" charset="0"/>
              </a:rPr>
              <a:t>399 </a:t>
            </a:r>
            <a:r>
              <a:rPr lang="cs-CZ" sz="2800" dirty="0">
                <a:cs typeface="Times New Roman" panose="02020603050405020304" pitchFamily="18" charset="0"/>
              </a:rPr>
              <a:t>, č. </a:t>
            </a:r>
            <a:r>
              <a:rPr lang="cs-CZ" dirty="0">
                <a:cs typeface="Times New Roman" panose="02020603050405020304" pitchFamily="18" charset="0"/>
              </a:rPr>
              <a:t>10</a:t>
            </a:r>
            <a:r>
              <a:rPr lang="cs-CZ" sz="2800" dirty="0">
                <a:cs typeface="Times New Roman" panose="02020603050405020304" pitchFamily="18" charset="0"/>
              </a:rPr>
              <a:t>76. </a:t>
            </a:r>
          </a:p>
          <a:p>
            <a:pPr marL="0" indent="0">
              <a:buNone/>
            </a:pPr>
            <a:endParaRPr lang="cs-CZ" dirty="0">
              <a:cs typeface="Times New Roman" panose="02020603050405020304" pitchFamily="18" charset="0"/>
            </a:endParaRPr>
          </a:p>
          <a:p>
            <a:pPr marL="0" indent="0">
              <a:buNone/>
            </a:pPr>
            <a:endParaRPr lang="cs-CZ" dirty="0"/>
          </a:p>
        </p:txBody>
      </p:sp>
      <p:sp>
        <p:nvSpPr>
          <p:cNvPr id="10" name="TextovéPole 9">
            <a:extLst>
              <a:ext uri="{FF2B5EF4-FFF2-40B4-BE49-F238E27FC236}">
                <a16:creationId xmlns:a16="http://schemas.microsoft.com/office/drawing/2014/main" id="{EE6A5D78-0BBC-060F-B4C7-56859432C90F}"/>
              </a:ext>
            </a:extLst>
          </p:cNvPr>
          <p:cNvSpPr txBox="1"/>
          <p:nvPr/>
        </p:nvSpPr>
        <p:spPr>
          <a:xfrm>
            <a:off x="10886551" y="3195968"/>
            <a:ext cx="1221040" cy="369332"/>
          </a:xfrm>
          <a:prstGeom prst="rect">
            <a:avLst/>
          </a:prstGeom>
          <a:noFill/>
        </p:spPr>
        <p:txBody>
          <a:bodyPr wrap="none" rtlCol="0">
            <a:spAutoFit/>
          </a:bodyPr>
          <a:lstStyle/>
          <a:p>
            <a:r>
              <a:rPr lang="cs-CZ" dirty="0"/>
              <a:t>630 př. n. l.</a:t>
            </a:r>
          </a:p>
        </p:txBody>
      </p:sp>
      <p:pic>
        <p:nvPicPr>
          <p:cNvPr id="5" name="Obrázek 4">
            <a:extLst>
              <a:ext uri="{FF2B5EF4-FFF2-40B4-BE49-F238E27FC236}">
                <a16:creationId xmlns:a16="http://schemas.microsoft.com/office/drawing/2014/main" id="{C5A8910C-8621-E1FC-4B04-D689319F448C}"/>
              </a:ext>
            </a:extLst>
          </p:cNvPr>
          <p:cNvPicPr>
            <a:picLocks noChangeAspect="1"/>
          </p:cNvPicPr>
          <p:nvPr/>
        </p:nvPicPr>
        <p:blipFill>
          <a:blip r:embed="rId3"/>
          <a:stretch>
            <a:fillRect/>
          </a:stretch>
        </p:blipFill>
        <p:spPr>
          <a:xfrm>
            <a:off x="7521922" y="154247"/>
            <a:ext cx="4370916" cy="2887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Obrázek 6" descr="Obsah obrázku Artefakt, Kamenořezba, Řezba, Dávná historie&#10;&#10;Popis byl vytvořen automaticky">
            <a:extLst>
              <a:ext uri="{FF2B5EF4-FFF2-40B4-BE49-F238E27FC236}">
                <a16:creationId xmlns:a16="http://schemas.microsoft.com/office/drawing/2014/main" id="{8BFD0E6D-3B1A-6BA6-A01B-E17B01B844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4386" y="3719546"/>
            <a:ext cx="4358452" cy="28874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Ovál 7">
            <a:extLst>
              <a:ext uri="{FF2B5EF4-FFF2-40B4-BE49-F238E27FC236}">
                <a16:creationId xmlns:a16="http://schemas.microsoft.com/office/drawing/2014/main" id="{1E7D3AAE-7A9D-7F60-3C04-83D7A745CD87}"/>
              </a:ext>
            </a:extLst>
          </p:cNvPr>
          <p:cNvSpPr/>
          <p:nvPr/>
        </p:nvSpPr>
        <p:spPr>
          <a:xfrm>
            <a:off x="10608906" y="1959429"/>
            <a:ext cx="277645" cy="298579"/>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4069504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838200" y="103868"/>
            <a:ext cx="11571514" cy="1325563"/>
          </a:xfrm>
        </p:spPr>
        <p:txBody>
          <a:bodyPr/>
          <a:lstStyle/>
          <a:p>
            <a:r>
              <a:rPr lang="cs-CZ" dirty="0"/>
              <a:t>Nejstarší mezopotámské zmínky o velbloudech</a:t>
            </a:r>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838200" y="1296955"/>
            <a:ext cx="6327710" cy="4880008"/>
          </a:xfrm>
        </p:spPr>
        <p:txBody>
          <a:bodyPr/>
          <a:lstStyle/>
          <a:p>
            <a:pPr marL="0" indent="0">
              <a:buNone/>
            </a:pPr>
            <a:r>
              <a:rPr lang="cs-CZ" b="1" dirty="0"/>
              <a:t>Seznam zvířat z </a:t>
            </a:r>
            <a:r>
              <a:rPr lang="cs-CZ" b="1" dirty="0" err="1"/>
              <a:t>Šuruppaku</a:t>
            </a:r>
            <a:endParaRPr lang="cs-CZ" b="1" dirty="0"/>
          </a:p>
          <a:p>
            <a:pPr marL="0" indent="0">
              <a:buNone/>
            </a:pPr>
            <a:r>
              <a:rPr lang="cs-CZ" dirty="0"/>
              <a:t>→3. tisíciletí př. n. l.</a:t>
            </a:r>
          </a:p>
          <a:p>
            <a:pPr marL="0" indent="0">
              <a:buNone/>
            </a:pPr>
            <a:r>
              <a:rPr lang="cs-CZ" dirty="0"/>
              <a:t>→Označení </a:t>
            </a:r>
            <a:r>
              <a:rPr lang="cs-CZ" i="1" dirty="0" err="1"/>
              <a:t>am</a:t>
            </a:r>
            <a:r>
              <a:rPr lang="cs-CZ" i="1" dirty="0"/>
              <a:t>-si-</a:t>
            </a:r>
            <a:r>
              <a:rPr lang="cs-CZ" i="1" dirty="0" err="1"/>
              <a:t>har</a:t>
            </a:r>
            <a:r>
              <a:rPr lang="cs-CZ" i="1" dirty="0"/>
              <a:t>-</a:t>
            </a:r>
            <a:r>
              <a:rPr lang="cs-CZ" i="1" dirty="0" err="1"/>
              <a:t>an</a:t>
            </a:r>
            <a:r>
              <a:rPr lang="cs-CZ" i="1" dirty="0"/>
              <a:t> – </a:t>
            </a:r>
            <a:r>
              <a:rPr lang="cs-CZ" dirty="0"/>
              <a:t>Čtvernožec s výčnělkem (hrbem), co chodí po silnici</a:t>
            </a:r>
          </a:p>
        </p:txBody>
      </p:sp>
      <p:pic>
        <p:nvPicPr>
          <p:cNvPr id="6" name="Obrázek 5" descr="Obsah obrázku text, mapa, snímek obrazovky, Písmo&#10;&#10;Popis byl vytvořen automaticky">
            <a:extLst>
              <a:ext uri="{FF2B5EF4-FFF2-40B4-BE49-F238E27FC236}">
                <a16:creationId xmlns:a16="http://schemas.microsoft.com/office/drawing/2014/main" id="{03F0F291-B368-AAC2-7F5A-A9B28FB1C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8975" y="1429431"/>
            <a:ext cx="4429415" cy="48764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Ovál 7">
            <a:extLst>
              <a:ext uri="{FF2B5EF4-FFF2-40B4-BE49-F238E27FC236}">
                <a16:creationId xmlns:a16="http://schemas.microsoft.com/office/drawing/2014/main" id="{EBD9E1B5-DEBE-F25A-CB77-C16DAEA64F69}"/>
              </a:ext>
            </a:extLst>
          </p:cNvPr>
          <p:cNvSpPr/>
          <p:nvPr/>
        </p:nvSpPr>
        <p:spPr>
          <a:xfrm>
            <a:off x="9520334" y="3974841"/>
            <a:ext cx="360784" cy="33157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30857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838200" y="103868"/>
            <a:ext cx="11571514" cy="1325563"/>
          </a:xfrm>
        </p:spPr>
        <p:txBody>
          <a:bodyPr/>
          <a:lstStyle/>
          <a:p>
            <a:r>
              <a:rPr lang="cs-CZ" dirty="0"/>
              <a:t>Nejstarší mezopotámské zmínky o velbloudech</a:t>
            </a:r>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522514" y="1296955"/>
            <a:ext cx="6643396" cy="4880008"/>
          </a:xfrm>
        </p:spPr>
        <p:txBody>
          <a:bodyPr>
            <a:normAutofit fontScale="77500" lnSpcReduction="20000"/>
          </a:bodyPr>
          <a:lstStyle/>
          <a:p>
            <a:pPr marL="0" indent="0">
              <a:buNone/>
            </a:pPr>
            <a:r>
              <a:rPr lang="cs-CZ" b="1" i="1" dirty="0" err="1"/>
              <a:t>Urra</a:t>
            </a:r>
            <a:r>
              <a:rPr lang="cs-CZ" b="1" i="1" dirty="0"/>
              <a:t>=</a:t>
            </a:r>
            <a:r>
              <a:rPr lang="cs-CZ" b="1" i="1" dirty="0" err="1"/>
              <a:t>hubullu</a:t>
            </a:r>
            <a:endParaRPr lang="cs-CZ" b="1" i="1" dirty="0"/>
          </a:p>
          <a:p>
            <a:pPr marL="0" indent="0">
              <a:buNone/>
            </a:pPr>
            <a:r>
              <a:rPr lang="cs-CZ" dirty="0"/>
              <a:t>→Pravděpodobně kompilát z 1800 – 1600 př. n. l. vycházející z mnohem starších textů</a:t>
            </a:r>
          </a:p>
          <a:p>
            <a:pPr marL="0" indent="0">
              <a:buNone/>
            </a:pPr>
            <a:r>
              <a:rPr lang="cs-CZ" dirty="0"/>
              <a:t>→Sumerská „encyklopedie“ či glosář</a:t>
            </a:r>
          </a:p>
          <a:p>
            <a:pPr marL="0" indent="0">
              <a:buNone/>
            </a:pPr>
            <a:r>
              <a:rPr lang="cs-CZ" dirty="0"/>
              <a:t>→13 – 15 tabulka se zabývá zvířaty</a:t>
            </a:r>
          </a:p>
          <a:p>
            <a:pPr marL="0" indent="0">
              <a:buNone/>
            </a:pPr>
            <a:r>
              <a:rPr lang="cs-CZ" dirty="0"/>
              <a:t>→Nález z </a:t>
            </a:r>
            <a:r>
              <a:rPr lang="cs-CZ" dirty="0" err="1"/>
              <a:t>Emaru</a:t>
            </a:r>
            <a:r>
              <a:rPr lang="cs-CZ" dirty="0"/>
              <a:t> (Sumersko-akkadská </a:t>
            </a:r>
            <a:r>
              <a:rPr lang="cs-CZ" dirty="0" err="1"/>
              <a:t>bilingva</a:t>
            </a:r>
            <a:r>
              <a:rPr lang="cs-CZ" dirty="0"/>
              <a:t>)</a:t>
            </a:r>
          </a:p>
          <a:p>
            <a:pPr marL="0" indent="0">
              <a:buNone/>
            </a:pPr>
            <a:r>
              <a:rPr lang="cs-CZ" dirty="0"/>
              <a:t>→Nález z </a:t>
            </a:r>
            <a:r>
              <a:rPr lang="cs-CZ" dirty="0" err="1"/>
              <a:t>Ugaritu</a:t>
            </a:r>
            <a:r>
              <a:rPr lang="cs-CZ" dirty="0"/>
              <a:t> (Sumersko-</a:t>
            </a:r>
            <a:r>
              <a:rPr lang="cs-CZ" dirty="0" err="1"/>
              <a:t>churritská</a:t>
            </a:r>
            <a:r>
              <a:rPr lang="cs-CZ" dirty="0"/>
              <a:t> </a:t>
            </a:r>
            <a:r>
              <a:rPr lang="cs-CZ" dirty="0" err="1"/>
              <a:t>bilingva</a:t>
            </a:r>
            <a:r>
              <a:rPr lang="cs-CZ" dirty="0"/>
              <a:t>)</a:t>
            </a:r>
          </a:p>
          <a:p>
            <a:r>
              <a:rPr lang="cs-CZ" dirty="0"/>
              <a:t>13. tabulka – koňovití</a:t>
            </a:r>
          </a:p>
          <a:p>
            <a:pPr marL="0" indent="0">
              <a:buNone/>
            </a:pPr>
            <a:r>
              <a:rPr lang="cs-CZ" dirty="0"/>
              <a:t>→</a:t>
            </a:r>
            <a:r>
              <a:rPr lang="cs-CZ" i="1" dirty="0" err="1"/>
              <a:t>Anše</a:t>
            </a:r>
            <a:r>
              <a:rPr lang="cs-CZ" i="1" dirty="0"/>
              <a:t>-a-ab-ba – </a:t>
            </a:r>
            <a:r>
              <a:rPr lang="cs-CZ" dirty="0"/>
              <a:t>Osel moře</a:t>
            </a:r>
          </a:p>
          <a:p>
            <a:r>
              <a:rPr lang="cs-CZ" dirty="0"/>
              <a:t>14. tabulka – skot</a:t>
            </a:r>
          </a:p>
          <a:p>
            <a:pPr marL="0" indent="0">
              <a:buNone/>
            </a:pPr>
            <a:r>
              <a:rPr lang="cs-CZ" dirty="0"/>
              <a:t>→</a:t>
            </a:r>
            <a:r>
              <a:rPr lang="cs-CZ" i="1" dirty="0" err="1"/>
              <a:t>Am</a:t>
            </a:r>
            <a:r>
              <a:rPr lang="cs-CZ" i="1" dirty="0"/>
              <a:t>-si-</a:t>
            </a:r>
            <a:r>
              <a:rPr lang="cs-CZ" i="1" dirty="0" err="1"/>
              <a:t>har</a:t>
            </a:r>
            <a:r>
              <a:rPr lang="cs-CZ" i="1" dirty="0"/>
              <a:t>-</a:t>
            </a:r>
            <a:r>
              <a:rPr lang="cs-CZ" i="1" dirty="0" err="1"/>
              <a:t>an</a:t>
            </a:r>
            <a:r>
              <a:rPr lang="cs-CZ" i="1" dirty="0"/>
              <a:t> – </a:t>
            </a:r>
            <a:r>
              <a:rPr lang="cs-CZ" dirty="0"/>
              <a:t>Čtvernožec s výčnělkem (hrbem), co chodí po silnici</a:t>
            </a:r>
          </a:p>
          <a:p>
            <a:pPr marL="0" indent="0">
              <a:buNone/>
            </a:pPr>
            <a:r>
              <a:rPr lang="cs-CZ" dirty="0"/>
              <a:t>→</a:t>
            </a:r>
            <a:r>
              <a:rPr lang="cs-CZ" i="1" dirty="0" err="1"/>
              <a:t>Am</a:t>
            </a:r>
            <a:r>
              <a:rPr lang="cs-CZ" i="1" dirty="0"/>
              <a:t>-si-kur-</a:t>
            </a:r>
            <a:r>
              <a:rPr lang="cs-CZ" i="1" dirty="0" err="1"/>
              <a:t>ra</a:t>
            </a:r>
            <a:r>
              <a:rPr lang="cs-CZ" i="1" dirty="0"/>
              <a:t> – </a:t>
            </a:r>
            <a:r>
              <a:rPr lang="cs-CZ" dirty="0"/>
              <a:t>Čtvernožec s výčnělkem (hrbem) z hor</a:t>
            </a:r>
          </a:p>
          <a:p>
            <a:pPr marL="0" indent="0">
              <a:buNone/>
            </a:pPr>
            <a:endParaRPr lang="cs-CZ" i="1" dirty="0"/>
          </a:p>
        </p:txBody>
      </p:sp>
      <p:pic>
        <p:nvPicPr>
          <p:cNvPr id="7" name="Obrázek 6" descr="Obsah obrázku text, mapa, atlas&#10;&#10;Popis byl vytvořen automaticky">
            <a:extLst>
              <a:ext uri="{FF2B5EF4-FFF2-40B4-BE49-F238E27FC236}">
                <a16:creationId xmlns:a16="http://schemas.microsoft.com/office/drawing/2014/main" id="{43379F13-9B29-B1ED-F556-619DFF611B2A}"/>
              </a:ext>
            </a:extLst>
          </p:cNvPr>
          <p:cNvPicPr>
            <a:picLocks noChangeAspect="1"/>
          </p:cNvPicPr>
          <p:nvPr/>
        </p:nvPicPr>
        <p:blipFill rotWithShape="1">
          <a:blip r:embed="rId3">
            <a:extLst>
              <a:ext uri="{28A0092B-C50C-407E-A947-70E740481C1C}">
                <a14:useLocalDpi xmlns:a14="http://schemas.microsoft.com/office/drawing/2010/main" val="0"/>
              </a:ext>
            </a:extLst>
          </a:blip>
          <a:srcRect l="19523"/>
          <a:stretch/>
        </p:blipFill>
        <p:spPr>
          <a:xfrm>
            <a:off x="7481596" y="1371283"/>
            <a:ext cx="4420539" cy="38725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Ovál 7">
            <a:extLst>
              <a:ext uri="{FF2B5EF4-FFF2-40B4-BE49-F238E27FC236}">
                <a16:creationId xmlns:a16="http://schemas.microsoft.com/office/drawing/2014/main" id="{EBD9E1B5-DEBE-F25A-CB77-C16DAEA64F69}"/>
              </a:ext>
            </a:extLst>
          </p:cNvPr>
          <p:cNvSpPr/>
          <p:nvPr/>
        </p:nvSpPr>
        <p:spPr>
          <a:xfrm>
            <a:off x="8231953" y="2975964"/>
            <a:ext cx="360784" cy="33157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vál 8">
            <a:extLst>
              <a:ext uri="{FF2B5EF4-FFF2-40B4-BE49-F238E27FC236}">
                <a16:creationId xmlns:a16="http://schemas.microsoft.com/office/drawing/2014/main" id="{09996C03-3C1A-D054-6203-172DCEBD299D}"/>
              </a:ext>
            </a:extLst>
          </p:cNvPr>
          <p:cNvSpPr/>
          <p:nvPr/>
        </p:nvSpPr>
        <p:spPr>
          <a:xfrm>
            <a:off x="9703877" y="2696846"/>
            <a:ext cx="360784" cy="33157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826193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8" presetID="10"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fade">
                                      <p:cBhvr>
                                        <p:cTn id="45" dur="1000"/>
                                        <p:tgtEl>
                                          <p:spTgt spid="3">
                                            <p:txEl>
                                              <p:pRg st="5" end="5"/>
                                            </p:txEl>
                                          </p:spTgt>
                                        </p:tgtEl>
                                      </p:cBhvr>
                                    </p:animEffect>
                                    <p:anim calcmode="lin" valueType="num">
                                      <p:cBhvr>
                                        <p:cTn id="4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8" presetID="10" presetClass="entr"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3">
                                            <p:txEl>
                                              <p:pRg st="7" end="7"/>
                                            </p:txEl>
                                          </p:spTgt>
                                        </p:tgtEl>
                                        <p:attrNameLst>
                                          <p:attrName>style.visibility</p:attrName>
                                        </p:attrNameLst>
                                      </p:cBhvr>
                                      <p:to>
                                        <p:strVal val="visible"/>
                                      </p:to>
                                    </p:set>
                                    <p:animEffect transition="in" filter="fade">
                                      <p:cBhvr>
                                        <p:cTn id="62" dur="1000"/>
                                        <p:tgtEl>
                                          <p:spTgt spid="3">
                                            <p:txEl>
                                              <p:pRg st="7" end="7"/>
                                            </p:txEl>
                                          </p:spTgt>
                                        </p:tgtEl>
                                      </p:cBhvr>
                                    </p:animEffect>
                                    <p:anim calcmode="lin" valueType="num">
                                      <p:cBhvr>
                                        <p:cTn id="6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3">
                                            <p:txEl>
                                              <p:pRg st="8" end="8"/>
                                            </p:txEl>
                                          </p:spTgt>
                                        </p:tgtEl>
                                        <p:attrNameLst>
                                          <p:attrName>style.visibility</p:attrName>
                                        </p:attrNameLst>
                                      </p:cBhvr>
                                      <p:to>
                                        <p:strVal val="visible"/>
                                      </p:to>
                                    </p:set>
                                    <p:animEffect transition="in" filter="fade">
                                      <p:cBhvr>
                                        <p:cTn id="69" dur="1000"/>
                                        <p:tgtEl>
                                          <p:spTgt spid="3">
                                            <p:txEl>
                                              <p:pRg st="8" end="8"/>
                                            </p:txEl>
                                          </p:spTgt>
                                        </p:tgtEl>
                                      </p:cBhvr>
                                    </p:animEffect>
                                    <p:anim calcmode="lin" valueType="num">
                                      <p:cBhvr>
                                        <p:cTn id="7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7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3">
                                            <p:txEl>
                                              <p:pRg st="9" end="9"/>
                                            </p:txEl>
                                          </p:spTgt>
                                        </p:tgtEl>
                                        <p:attrNameLst>
                                          <p:attrName>style.visibility</p:attrName>
                                        </p:attrNameLst>
                                      </p:cBhvr>
                                      <p:to>
                                        <p:strVal val="visible"/>
                                      </p:to>
                                    </p:set>
                                    <p:animEffect transition="in" filter="fade">
                                      <p:cBhvr>
                                        <p:cTn id="76" dur="1000"/>
                                        <p:tgtEl>
                                          <p:spTgt spid="3">
                                            <p:txEl>
                                              <p:pRg st="9" end="9"/>
                                            </p:txEl>
                                          </p:spTgt>
                                        </p:tgtEl>
                                      </p:cBhvr>
                                    </p:animEffect>
                                    <p:anim calcmode="lin" valueType="num">
                                      <p:cBhvr>
                                        <p:cTn id="7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8"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3">
                                            <p:txEl>
                                              <p:pRg st="10" end="10"/>
                                            </p:txEl>
                                          </p:spTgt>
                                        </p:tgtEl>
                                        <p:attrNameLst>
                                          <p:attrName>style.visibility</p:attrName>
                                        </p:attrNameLst>
                                      </p:cBhvr>
                                      <p:to>
                                        <p:strVal val="visible"/>
                                      </p:to>
                                    </p:set>
                                    <p:animEffect transition="in" filter="fade">
                                      <p:cBhvr>
                                        <p:cTn id="83" dur="1000"/>
                                        <p:tgtEl>
                                          <p:spTgt spid="3">
                                            <p:txEl>
                                              <p:pRg st="10" end="10"/>
                                            </p:txEl>
                                          </p:spTgt>
                                        </p:tgtEl>
                                      </p:cBhvr>
                                    </p:animEffect>
                                    <p:anim calcmode="lin" valueType="num">
                                      <p:cBhvr>
                                        <p:cTn id="84"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85"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368559" y="51934"/>
            <a:ext cx="11571514" cy="1325563"/>
          </a:xfrm>
        </p:spPr>
        <p:txBody>
          <a:bodyPr/>
          <a:lstStyle/>
          <a:p>
            <a:r>
              <a:rPr lang="cs-CZ" dirty="0"/>
              <a:t>Nejstarší mezopotámské zmínky o velbloudech</a:t>
            </a:r>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251927" y="1156996"/>
            <a:ext cx="6699379" cy="5019967"/>
          </a:xfrm>
        </p:spPr>
        <p:txBody>
          <a:bodyPr>
            <a:normAutofit fontScale="62500" lnSpcReduction="20000"/>
          </a:bodyPr>
          <a:lstStyle/>
          <a:p>
            <a:pPr marL="0" indent="0">
              <a:buNone/>
            </a:pPr>
            <a:r>
              <a:rPr lang="cs-CZ" b="1" dirty="0"/>
              <a:t>Milostná báseň z </a:t>
            </a:r>
            <a:r>
              <a:rPr lang="cs-CZ" b="1" dirty="0" err="1"/>
              <a:t>Nippuru</a:t>
            </a:r>
            <a:endParaRPr lang="cs-CZ" b="1" dirty="0"/>
          </a:p>
          <a:p>
            <a:pPr marL="0" indent="0">
              <a:buNone/>
            </a:pPr>
            <a:r>
              <a:rPr lang="cs-CZ" dirty="0"/>
              <a:t>→Cca 1950 – 1600 př. n. l.</a:t>
            </a:r>
          </a:p>
          <a:p>
            <a:pPr marL="0" indent="0">
              <a:buNone/>
            </a:pPr>
            <a:r>
              <a:rPr lang="cs-CZ" dirty="0"/>
              <a:t>→Báseň opěvující lásku bohyně lásky </a:t>
            </a:r>
            <a:r>
              <a:rPr lang="cs-CZ" dirty="0" err="1"/>
              <a:t>Innany</a:t>
            </a:r>
            <a:r>
              <a:rPr lang="cs-CZ" dirty="0"/>
              <a:t> k bohu plodnosti </a:t>
            </a:r>
            <a:r>
              <a:rPr lang="cs-CZ" dirty="0" err="1"/>
              <a:t>Dumúzimu</a:t>
            </a:r>
            <a:endParaRPr lang="cs-CZ" dirty="0"/>
          </a:p>
          <a:p>
            <a:pPr marL="0" indent="0">
              <a:buNone/>
            </a:pPr>
            <a:r>
              <a:rPr lang="cs-CZ" dirty="0"/>
              <a:t>→Označení </a:t>
            </a:r>
            <a:r>
              <a:rPr lang="cs-CZ" i="1" dirty="0" err="1"/>
              <a:t>am</a:t>
            </a:r>
            <a:r>
              <a:rPr lang="cs-CZ" i="1" dirty="0"/>
              <a:t>-si-</a:t>
            </a:r>
            <a:r>
              <a:rPr lang="cs-CZ" i="1" dirty="0" err="1"/>
              <a:t>har</a:t>
            </a:r>
            <a:r>
              <a:rPr lang="cs-CZ" i="1" dirty="0"/>
              <a:t>-</a:t>
            </a:r>
            <a:r>
              <a:rPr lang="cs-CZ" i="1" dirty="0" err="1"/>
              <a:t>an</a:t>
            </a:r>
            <a:r>
              <a:rPr lang="cs-CZ" i="1" dirty="0"/>
              <a:t> – </a:t>
            </a:r>
            <a:r>
              <a:rPr lang="cs-CZ" dirty="0"/>
              <a:t>Čtvernožec s výčnělkem (hrbem), co chodí po silnici</a:t>
            </a:r>
          </a:p>
          <a:p>
            <a:pPr marL="0" indent="0">
              <a:buNone/>
            </a:pPr>
            <a:r>
              <a:rPr lang="cs-CZ" i="1" dirty="0"/>
              <a:t>„Udělej mi mléko žluté, můj ženichu, udělej mi mléko žluté.</a:t>
            </a:r>
          </a:p>
          <a:p>
            <a:pPr marL="0" indent="0">
              <a:buNone/>
            </a:pPr>
            <a:r>
              <a:rPr lang="cs-CZ" i="1" dirty="0"/>
              <a:t> Ó můj ženichu, mohu se s tebou napít mléka?</a:t>
            </a:r>
          </a:p>
          <a:p>
            <a:pPr marL="0" indent="0">
              <a:buNone/>
            </a:pPr>
            <a:r>
              <a:rPr lang="cs-CZ" i="1" dirty="0"/>
              <a:t> Ó divoký býku </a:t>
            </a:r>
            <a:r>
              <a:rPr lang="cs-CZ" i="1" dirty="0" err="1"/>
              <a:t>Dumúzi</a:t>
            </a:r>
            <a:r>
              <a:rPr lang="cs-CZ" i="1" dirty="0"/>
              <a:t>, udělej mi mléko žluté. </a:t>
            </a:r>
          </a:p>
          <a:p>
            <a:pPr marL="0" indent="0">
              <a:buNone/>
            </a:pPr>
            <a:r>
              <a:rPr lang="cs-CZ" i="1" dirty="0"/>
              <a:t> Ó můj ženichu, mohu se s tebou napít mléka.</a:t>
            </a:r>
          </a:p>
          <a:p>
            <a:pPr marL="0" indent="0">
              <a:buNone/>
            </a:pPr>
            <a:r>
              <a:rPr lang="cs-CZ" i="1" dirty="0"/>
              <a:t> S kozím mlékem, [od ? ] ovčínů [ . . ] </a:t>
            </a:r>
          </a:p>
          <a:p>
            <a:pPr marL="0" indent="0">
              <a:buNone/>
            </a:pPr>
            <a:r>
              <a:rPr lang="cs-CZ" i="1" dirty="0"/>
              <a:t> Ó </a:t>
            </a:r>
            <a:r>
              <a:rPr lang="cs-CZ" i="1" dirty="0" err="1"/>
              <a:t>Ninšarro</a:t>
            </a:r>
            <a:r>
              <a:rPr lang="cs-CZ" i="1" dirty="0"/>
              <a:t>, naplň mi máselnici máslem.</a:t>
            </a:r>
          </a:p>
          <a:p>
            <a:pPr marL="0" indent="0">
              <a:buNone/>
            </a:pPr>
            <a:r>
              <a:rPr lang="cs-CZ" i="1" dirty="0"/>
              <a:t> Ó </a:t>
            </a:r>
            <a:r>
              <a:rPr lang="cs-CZ" i="1" dirty="0" err="1"/>
              <a:t>Dumuzi</a:t>
            </a:r>
            <a:r>
              <a:rPr lang="cs-CZ" i="1" dirty="0"/>
              <a:t>, udělej mi mléko velblouda žluté.</a:t>
            </a:r>
          </a:p>
          <a:p>
            <a:pPr marL="0" indent="0">
              <a:buNone/>
            </a:pPr>
            <a:r>
              <a:rPr lang="cs-CZ" i="1" dirty="0"/>
              <a:t> Velbloudí mléko je sladké.</a:t>
            </a:r>
          </a:p>
          <a:p>
            <a:pPr marL="0" indent="0">
              <a:buNone/>
            </a:pPr>
            <a:r>
              <a:rPr lang="cs-CZ" i="1" dirty="0"/>
              <a:t> Jeho máslové mléko, které je sladké, mi udělej žluté.</a:t>
            </a:r>
          </a:p>
          <a:p>
            <a:pPr marL="0" indent="0">
              <a:buNone/>
            </a:pPr>
            <a:r>
              <a:rPr lang="cs-CZ" i="1" dirty="0"/>
              <a:t> Ó pane </a:t>
            </a:r>
            <a:r>
              <a:rPr lang="cs-CZ" i="1" dirty="0" err="1"/>
              <a:t>Dumúzi</a:t>
            </a:r>
            <a:r>
              <a:rPr lang="cs-CZ" i="1" dirty="0"/>
              <a:t> mohu s tebou mléko pít.“</a:t>
            </a:r>
          </a:p>
          <a:p>
            <a:pPr marL="0" indent="0">
              <a:buNone/>
            </a:pPr>
            <a:endParaRPr lang="cs-CZ" i="1" dirty="0"/>
          </a:p>
          <a:p>
            <a:pPr marL="0" indent="0">
              <a:buNone/>
            </a:pPr>
            <a:endParaRPr lang="cs-CZ" i="1" dirty="0"/>
          </a:p>
        </p:txBody>
      </p:sp>
      <p:pic>
        <p:nvPicPr>
          <p:cNvPr id="6" name="Obrázek 5" descr="Obsah obrázku text, mapa, snímek obrazovky, Písmo&#10;&#10;Popis byl vytvořen automaticky">
            <a:extLst>
              <a:ext uri="{FF2B5EF4-FFF2-40B4-BE49-F238E27FC236}">
                <a16:creationId xmlns:a16="http://schemas.microsoft.com/office/drawing/2014/main" id="{03F0F291-B368-AAC2-7F5A-A9B28FB1C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8975" y="1429431"/>
            <a:ext cx="4429415" cy="48764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Ovál 7">
            <a:extLst>
              <a:ext uri="{FF2B5EF4-FFF2-40B4-BE49-F238E27FC236}">
                <a16:creationId xmlns:a16="http://schemas.microsoft.com/office/drawing/2014/main" id="{EBD9E1B5-DEBE-F25A-CB77-C16DAEA64F69}"/>
              </a:ext>
            </a:extLst>
          </p:cNvPr>
          <p:cNvSpPr/>
          <p:nvPr/>
        </p:nvSpPr>
        <p:spPr>
          <a:xfrm>
            <a:off x="9073290" y="3429000"/>
            <a:ext cx="360784" cy="33157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bdélník 8">
            <a:extLst>
              <a:ext uri="{FF2B5EF4-FFF2-40B4-BE49-F238E27FC236}">
                <a16:creationId xmlns:a16="http://schemas.microsoft.com/office/drawing/2014/main" id="{D171C105-A182-E4DD-BD32-3D6549AAB719}"/>
              </a:ext>
            </a:extLst>
          </p:cNvPr>
          <p:cNvSpPr/>
          <p:nvPr/>
        </p:nvSpPr>
        <p:spPr>
          <a:xfrm>
            <a:off x="251927" y="2771192"/>
            <a:ext cx="5654351" cy="323772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93615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500"/>
                                        <p:tgtEl>
                                          <p:spTgt spid="3">
                                            <p:txEl>
                                              <p:pRg st="6" end="6"/>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animEffect transition="in" filter="fade">
                                      <p:cBhvr>
                                        <p:cTn id="40" dur="500"/>
                                        <p:tgtEl>
                                          <p:spTgt spid="3">
                                            <p:txEl>
                                              <p:pRg st="8" end="8"/>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500"/>
                                        <p:tgtEl>
                                          <p:spTgt spid="3">
                                            <p:txEl>
                                              <p:pRg st="9" end="9"/>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Effect transition="in" filter="fade">
                                      <p:cBhvr>
                                        <p:cTn id="46" dur="500"/>
                                        <p:tgtEl>
                                          <p:spTgt spid="3">
                                            <p:txEl>
                                              <p:pRg st="10" end="10"/>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500"/>
                                        <p:tgtEl>
                                          <p:spTgt spid="3">
                                            <p:txEl>
                                              <p:pRg st="11" end="11"/>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animEffect transition="in" filter="fade">
                                      <p:cBhvr>
                                        <p:cTn id="52" dur="500"/>
                                        <p:tgtEl>
                                          <p:spTgt spid="3">
                                            <p:txEl>
                                              <p:pRg st="12" end="12"/>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animEffect transition="in" filter="fade">
                                      <p:cBhvr>
                                        <p:cTn id="55" dur="500"/>
                                        <p:tgtEl>
                                          <p:spTgt spid="3">
                                            <p:txEl>
                                              <p:pRg st="13" end="13"/>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826534" y="16059"/>
            <a:ext cx="12409714" cy="1325563"/>
          </a:xfrm>
        </p:spPr>
        <p:txBody>
          <a:bodyPr>
            <a:normAutofit/>
          </a:bodyPr>
          <a:lstStyle/>
          <a:p>
            <a:r>
              <a:rPr lang="cs-CZ" sz="3600"/>
              <a:t>Velbloud v Mezopotámii před Novoasyrským obdobím</a:t>
            </a:r>
            <a:endParaRPr lang="cs-CZ" sz="3600" dirty="0"/>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522514" y="1296955"/>
            <a:ext cx="6723112" cy="4880008"/>
          </a:xfrm>
        </p:spPr>
        <p:txBody>
          <a:bodyPr>
            <a:normAutofit fontScale="70000" lnSpcReduction="20000"/>
          </a:bodyPr>
          <a:lstStyle/>
          <a:p>
            <a:r>
              <a:rPr lang="cs-CZ"/>
              <a:t>Obyvatelé Mezopotámie si byli vědomi existence domestikovaných drabařů</a:t>
            </a:r>
          </a:p>
          <a:p>
            <a:r>
              <a:rPr lang="cs-CZ"/>
              <a:t>Minimálně obyvatelé jižní Mezopotámie si byli vědomi existence dromedára</a:t>
            </a:r>
          </a:p>
          <a:p>
            <a:r>
              <a:rPr lang="cs-CZ"/>
              <a:t>Význam obou druhů zde byl zcela minimální</a:t>
            </a:r>
          </a:p>
          <a:p>
            <a:pPr marL="0" indent="0">
              <a:buNone/>
            </a:pPr>
            <a:r>
              <a:rPr lang="cs-CZ"/>
              <a:t>→Pro zisk masa, mléka a srsti byly chovány krávy, ovce a kozy (Snazší manipulace, rychlejší produkce…)</a:t>
            </a:r>
          </a:p>
          <a:p>
            <a:pPr marL="0" indent="0">
              <a:buNone/>
            </a:pPr>
            <a:r>
              <a:rPr lang="cs-CZ"/>
              <a:t>→Pro polní práce byl chován hovězí dobytek, osli a muly (Minimálně vůl je silnější v tahu)</a:t>
            </a:r>
          </a:p>
          <a:p>
            <a:pPr marL="0" indent="0">
              <a:buNone/>
            </a:pPr>
            <a:r>
              <a:rPr lang="cs-CZ"/>
              <a:t>→Pro dopravní účely byl chován hovězí dobytek a koně pro vozovou dopravu (Silnější v tahu) a osli a muly jako soumaři (Soumaři se užívali pouze v oblastech s problematickým terénem)</a:t>
            </a:r>
          </a:p>
          <a:p>
            <a:pPr marL="0" indent="0">
              <a:buNone/>
            </a:pPr>
            <a:r>
              <a:rPr lang="cs-CZ"/>
              <a:t>→Pro jezdecké a válečné účely byli chováni koně (Rychlejší, ovladatelnější)</a:t>
            </a:r>
          </a:p>
          <a:p>
            <a:r>
              <a:rPr lang="cs-CZ" b="1"/>
              <a:t>Mezopotámské říše se rozprostíraly podél říčních toků a neměly tendence opanovat pouštní a horské kraje s nedostatkem vody</a:t>
            </a:r>
            <a:endParaRPr lang="cs-CZ" b="1" dirty="0"/>
          </a:p>
        </p:txBody>
      </p:sp>
      <p:pic>
        <p:nvPicPr>
          <p:cNvPr id="6" name="Obrázek 5" descr="Obsah obrázku text, mapa, atlas&#10;&#10;Popis byl vytvořen automaticky">
            <a:extLst>
              <a:ext uri="{FF2B5EF4-FFF2-40B4-BE49-F238E27FC236}">
                <a16:creationId xmlns:a16="http://schemas.microsoft.com/office/drawing/2014/main" id="{17D5AB43-95FE-87EC-2A93-4FD5B4275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1391" y="1576340"/>
            <a:ext cx="5108874" cy="3522434"/>
          </a:xfrm>
          <a:prstGeom prst="rect">
            <a:avLst/>
          </a:prstGeom>
        </p:spPr>
      </p:pic>
    </p:spTree>
    <p:extLst>
      <p:ext uri="{BB962C8B-B14F-4D97-AF65-F5344CB8AC3E}">
        <p14:creationId xmlns:p14="http://schemas.microsoft.com/office/powerpoint/2010/main" val="272869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826534" y="16059"/>
            <a:ext cx="12409714" cy="1325563"/>
          </a:xfrm>
        </p:spPr>
        <p:txBody>
          <a:bodyPr>
            <a:normAutofit/>
          </a:bodyPr>
          <a:lstStyle/>
          <a:p>
            <a:r>
              <a:rPr lang="cs-CZ" sz="4800"/>
              <a:t>Asyrská říše</a:t>
            </a:r>
            <a:endParaRPr lang="cs-CZ" sz="4800" dirty="0"/>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522514" y="1296954"/>
            <a:ext cx="6723112" cy="5427695"/>
          </a:xfrm>
        </p:spPr>
        <p:txBody>
          <a:bodyPr>
            <a:normAutofit fontScale="55000" lnSpcReduction="20000"/>
          </a:bodyPr>
          <a:lstStyle/>
          <a:p>
            <a:r>
              <a:rPr lang="cs-CZ" dirty="0"/>
              <a:t>Původně městský stát menšího významu rozkládající se v severní Mezopotámii na řece Tigris</a:t>
            </a:r>
          </a:p>
          <a:p>
            <a:r>
              <a:rPr lang="cs-CZ" dirty="0"/>
              <a:t>Od 25. století př. n. l. do 20. století př. n. l. pod jistou mírou nadvlády mocnějších jihomezopotamských států (</a:t>
            </a:r>
            <a:r>
              <a:rPr lang="cs-CZ" dirty="0" err="1"/>
              <a:t>Akkadu</a:t>
            </a:r>
            <a:r>
              <a:rPr lang="cs-CZ" dirty="0"/>
              <a:t>, Uru, Babylónu)</a:t>
            </a:r>
          </a:p>
          <a:p>
            <a:r>
              <a:rPr lang="cs-CZ" dirty="0"/>
              <a:t>Od 20. století př. n. l. do poloviny 14. století př. n. l. tzv. </a:t>
            </a:r>
            <a:r>
              <a:rPr lang="cs-CZ" u="sng" dirty="0" err="1"/>
              <a:t>Staroasyrské</a:t>
            </a:r>
            <a:r>
              <a:rPr lang="cs-CZ" u="sng" dirty="0"/>
              <a:t> období</a:t>
            </a:r>
          </a:p>
          <a:p>
            <a:pPr marL="0" indent="0">
              <a:buNone/>
            </a:pPr>
            <a:r>
              <a:rPr lang="cs-CZ" dirty="0"/>
              <a:t>→Lokální velmoc v severní Mezopotámii mezi Eufratem a Tigridem</a:t>
            </a:r>
          </a:p>
          <a:p>
            <a:pPr marL="0" indent="0">
              <a:buNone/>
            </a:pPr>
            <a:r>
              <a:rPr lang="cs-CZ" dirty="0"/>
              <a:t>→Postupné úpadek a začlenění do říše </a:t>
            </a:r>
            <a:r>
              <a:rPr lang="cs-CZ" dirty="0" err="1"/>
              <a:t>Mitanni</a:t>
            </a:r>
            <a:endParaRPr lang="cs-CZ" dirty="0"/>
          </a:p>
          <a:p>
            <a:pPr marL="0" indent="0">
              <a:buNone/>
            </a:pPr>
            <a:r>
              <a:rPr lang="cs-CZ" dirty="0"/>
              <a:t>Od poloviny 14. století př. n. l. do 10. století př. n. l. tzv. </a:t>
            </a:r>
            <a:r>
              <a:rPr lang="cs-CZ" u="sng" dirty="0" err="1"/>
              <a:t>Středoasyrské</a:t>
            </a:r>
            <a:r>
              <a:rPr lang="cs-CZ" u="sng" dirty="0"/>
              <a:t> období</a:t>
            </a:r>
          </a:p>
          <a:p>
            <a:pPr marL="0" indent="0">
              <a:buNone/>
            </a:pPr>
            <a:r>
              <a:rPr lang="cs-CZ" dirty="0"/>
              <a:t>→Vymanění se z vlivu </a:t>
            </a:r>
            <a:r>
              <a:rPr lang="cs-CZ" dirty="0" err="1"/>
              <a:t>Mitanni</a:t>
            </a:r>
            <a:r>
              <a:rPr lang="cs-CZ" dirty="0"/>
              <a:t> a pozvolný vzestup moci především díky obchodu a pravidelnému cvičení ozbrojených milicí</a:t>
            </a:r>
          </a:p>
          <a:p>
            <a:pPr marL="0" indent="0">
              <a:buNone/>
            </a:pPr>
            <a:r>
              <a:rPr lang="cs-CZ" dirty="0"/>
              <a:t>→Spíše defenzivní období (Obrana území před mocnými </a:t>
            </a:r>
            <a:r>
              <a:rPr lang="cs-CZ" dirty="0" err="1"/>
              <a:t>Mitannci</a:t>
            </a:r>
            <a:r>
              <a:rPr lang="cs-CZ" dirty="0"/>
              <a:t>, Chetity, Babylóňany…)</a:t>
            </a:r>
          </a:p>
          <a:p>
            <a:pPr marL="0" indent="0">
              <a:buNone/>
            </a:pPr>
            <a:r>
              <a:rPr lang="cs-CZ" dirty="0"/>
              <a:t>→Pravidelné preventivní útoky na chudé obyvatelstvo v pohoří Zagros, které měly zabránit jejich sjednocení a potenciálnímu vpádu do Asýrie </a:t>
            </a:r>
            <a:r>
              <a:rPr lang="cs-CZ" b="1" dirty="0"/>
              <a:t>(Zde se Asyřané patrně setkávali s užitím drabařů, ale stále neměli motivaci je chovat)</a:t>
            </a:r>
          </a:p>
          <a:p>
            <a:r>
              <a:rPr lang="cs-CZ" dirty="0"/>
              <a:t>Od 10. století př. n. l. do 7. století př. n. l. tzv. </a:t>
            </a:r>
            <a:r>
              <a:rPr lang="cs-CZ" b="1" u="sng" dirty="0" err="1"/>
              <a:t>Novoasyrské</a:t>
            </a:r>
            <a:r>
              <a:rPr lang="cs-CZ" b="1" u="sng" dirty="0"/>
              <a:t> období</a:t>
            </a:r>
          </a:p>
          <a:p>
            <a:pPr marL="0" indent="0">
              <a:buNone/>
            </a:pPr>
            <a:r>
              <a:rPr lang="cs-CZ" dirty="0"/>
              <a:t>→Expanzivní politika a vznik doposud největší celistvé říše v dějinách</a:t>
            </a:r>
          </a:p>
          <a:p>
            <a:pPr marL="0" indent="0">
              <a:buNone/>
            </a:pPr>
            <a:r>
              <a:rPr lang="cs-CZ" dirty="0"/>
              <a:t>→Vzestup vojenství a správní organizace</a:t>
            </a:r>
          </a:p>
          <a:p>
            <a:pPr marL="0" indent="0">
              <a:buNone/>
            </a:pPr>
            <a:r>
              <a:rPr lang="cs-CZ" dirty="0"/>
              <a:t>→Nahrazení bronzových zbraní železnými, užívání obléhacích strojů a </a:t>
            </a:r>
            <a:r>
              <a:rPr lang="cs-CZ" b="1" dirty="0"/>
              <a:t>počátek chovu velbloudů</a:t>
            </a:r>
          </a:p>
          <a:p>
            <a:r>
              <a:rPr lang="cs-CZ" dirty="0"/>
              <a:t>Koncem 7. století př. n. l. Asyrská říše padla pod útokem aliance Babylóňanů a Médů</a:t>
            </a:r>
          </a:p>
          <a:p>
            <a:pPr marL="0" indent="0">
              <a:buNone/>
            </a:pPr>
            <a:endParaRPr lang="cs-CZ" dirty="0"/>
          </a:p>
          <a:p>
            <a:endParaRPr lang="cs-CZ" dirty="0"/>
          </a:p>
        </p:txBody>
      </p:sp>
      <p:pic>
        <p:nvPicPr>
          <p:cNvPr id="7" name="Obrázek 6" descr="Obsah obrázku kůň, socha, umění, savec&#10;&#10;Popis byl vytvořen automaticky">
            <a:extLst>
              <a:ext uri="{FF2B5EF4-FFF2-40B4-BE49-F238E27FC236}">
                <a16:creationId xmlns:a16="http://schemas.microsoft.com/office/drawing/2014/main" id="{BD706C47-F309-F281-1245-D7709CC532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5626" y="1202635"/>
            <a:ext cx="4650950" cy="41277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4673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Effect transition="in" filter="fade">
                                      <p:cBhvr>
                                        <p:cTn id="77" dur="1000"/>
                                        <p:tgtEl>
                                          <p:spTgt spid="3">
                                            <p:txEl>
                                              <p:pRg st="10" end="10"/>
                                            </p:txEl>
                                          </p:spTgt>
                                        </p:tgtEl>
                                      </p:cBhvr>
                                    </p:animEffect>
                                    <p:anim calcmode="lin" valueType="num">
                                      <p:cBhvr>
                                        <p:cTn id="7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3">
                                            <p:txEl>
                                              <p:pRg st="11" end="11"/>
                                            </p:txEl>
                                          </p:spTgt>
                                        </p:tgtEl>
                                        <p:attrNameLst>
                                          <p:attrName>style.visibility</p:attrName>
                                        </p:attrNameLst>
                                      </p:cBhvr>
                                      <p:to>
                                        <p:strVal val="visible"/>
                                      </p:to>
                                    </p:set>
                                    <p:animEffect transition="in" filter="fade">
                                      <p:cBhvr>
                                        <p:cTn id="84" dur="1000"/>
                                        <p:tgtEl>
                                          <p:spTgt spid="3">
                                            <p:txEl>
                                              <p:pRg st="11" end="11"/>
                                            </p:txEl>
                                          </p:spTgt>
                                        </p:tgtEl>
                                      </p:cBhvr>
                                    </p:animEffect>
                                    <p:anim calcmode="lin" valueType="num">
                                      <p:cBhvr>
                                        <p:cTn id="85"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86"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3">
                                            <p:txEl>
                                              <p:pRg st="12" end="12"/>
                                            </p:txEl>
                                          </p:spTgt>
                                        </p:tgtEl>
                                        <p:attrNameLst>
                                          <p:attrName>style.visibility</p:attrName>
                                        </p:attrNameLst>
                                      </p:cBhvr>
                                      <p:to>
                                        <p:strVal val="visible"/>
                                      </p:to>
                                    </p:set>
                                    <p:animEffect transition="in" filter="fade">
                                      <p:cBhvr>
                                        <p:cTn id="91" dur="1000"/>
                                        <p:tgtEl>
                                          <p:spTgt spid="3">
                                            <p:txEl>
                                              <p:pRg st="12" end="12"/>
                                            </p:txEl>
                                          </p:spTgt>
                                        </p:tgtEl>
                                      </p:cBhvr>
                                    </p:animEffect>
                                    <p:anim calcmode="lin" valueType="num">
                                      <p:cBhvr>
                                        <p:cTn id="92"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93"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3">
                                            <p:txEl>
                                              <p:pRg st="13" end="13"/>
                                            </p:txEl>
                                          </p:spTgt>
                                        </p:tgtEl>
                                        <p:attrNameLst>
                                          <p:attrName>style.visibility</p:attrName>
                                        </p:attrNameLst>
                                      </p:cBhvr>
                                      <p:to>
                                        <p:strVal val="visible"/>
                                      </p:to>
                                    </p:set>
                                    <p:animEffect transition="in" filter="fade">
                                      <p:cBhvr>
                                        <p:cTn id="98" dur="1000"/>
                                        <p:tgtEl>
                                          <p:spTgt spid="3">
                                            <p:txEl>
                                              <p:pRg st="13" end="13"/>
                                            </p:txEl>
                                          </p:spTgt>
                                        </p:tgtEl>
                                      </p:cBhvr>
                                    </p:animEffect>
                                    <p:anim calcmode="lin" valueType="num">
                                      <p:cBhvr>
                                        <p:cTn id="99"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100"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826534" y="16059"/>
            <a:ext cx="10995352" cy="1325563"/>
          </a:xfrm>
        </p:spPr>
        <p:txBody>
          <a:bodyPr>
            <a:normAutofit/>
          </a:bodyPr>
          <a:lstStyle/>
          <a:p>
            <a:r>
              <a:rPr lang="cs-CZ" sz="4800" dirty="0" err="1"/>
              <a:t>Adad-nirári</a:t>
            </a:r>
            <a:r>
              <a:rPr lang="cs-CZ" sz="4800" dirty="0"/>
              <a:t> II. (911 – 891)</a:t>
            </a:r>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522513" y="1296955"/>
            <a:ext cx="7259217" cy="4880008"/>
          </a:xfrm>
        </p:spPr>
        <p:txBody>
          <a:bodyPr>
            <a:normAutofit/>
          </a:bodyPr>
          <a:lstStyle/>
          <a:p>
            <a:r>
              <a:rPr lang="cs-CZ" dirty="0"/>
              <a:t>Považován za 1. </a:t>
            </a:r>
            <a:r>
              <a:rPr lang="cs-CZ" dirty="0" err="1"/>
              <a:t>novoasyrského</a:t>
            </a:r>
            <a:r>
              <a:rPr lang="cs-CZ" dirty="0"/>
              <a:t> krále</a:t>
            </a:r>
          </a:p>
          <a:p>
            <a:r>
              <a:rPr lang="cs-CZ" dirty="0"/>
              <a:t>Nejstarší dochovaná asyrská zmínka o velbloudech</a:t>
            </a:r>
          </a:p>
          <a:p>
            <a:pPr marL="0" indent="0">
              <a:buNone/>
            </a:pPr>
            <a:r>
              <a:rPr lang="cs-CZ" dirty="0"/>
              <a:t>→Označení </a:t>
            </a:r>
            <a:r>
              <a:rPr lang="cs-CZ" i="1" dirty="0" err="1"/>
              <a:t>ud-dru</a:t>
            </a:r>
            <a:r>
              <a:rPr lang="cs-CZ" i="1" dirty="0"/>
              <a:t> </a:t>
            </a:r>
            <a:r>
              <a:rPr lang="cs-CZ" dirty="0"/>
              <a:t>(ze </a:t>
            </a:r>
            <a:r>
              <a:rPr lang="cs-CZ" dirty="0" err="1"/>
              <a:t>staroíránského</a:t>
            </a:r>
            <a:r>
              <a:rPr lang="cs-CZ" dirty="0"/>
              <a:t> </a:t>
            </a:r>
            <a:r>
              <a:rPr lang="cs-CZ" i="1" dirty="0" err="1"/>
              <a:t>ušdra</a:t>
            </a:r>
            <a:r>
              <a:rPr lang="cs-CZ" dirty="0"/>
              <a:t>)</a:t>
            </a:r>
          </a:p>
          <a:p>
            <a:pPr marL="0" indent="0">
              <a:buNone/>
            </a:pPr>
            <a:r>
              <a:rPr lang="cs-CZ" b="1" i="1" dirty="0"/>
              <a:t>„Pro velbloudy obchodníky vyslal, ti je přivedli. Sesbíral je a donutil rodit mladé. Jejich stáda nechal spatřit svému lidu.“</a:t>
            </a:r>
          </a:p>
          <a:p>
            <a:pPr marL="0" indent="0">
              <a:buNone/>
            </a:pPr>
            <a:r>
              <a:rPr lang="cs-CZ" i="1" dirty="0">
                <a:cs typeface="Times New Roman" panose="02020603050405020304" pitchFamily="18" charset="0"/>
              </a:rPr>
              <a:t>Zlomený obelisk z Ninive</a:t>
            </a:r>
            <a:r>
              <a:rPr lang="cs-CZ" dirty="0">
                <a:cs typeface="Times New Roman" panose="02020603050405020304" pitchFamily="18" charset="0"/>
              </a:rPr>
              <a:t>. ARAB I. s. 122, č. 192.</a:t>
            </a:r>
            <a:endParaRPr lang="cs-CZ" dirty="0"/>
          </a:p>
          <a:p>
            <a:pPr marL="0" indent="0">
              <a:buNone/>
            </a:pPr>
            <a:endParaRPr lang="cs-CZ" dirty="0"/>
          </a:p>
        </p:txBody>
      </p:sp>
      <p:pic>
        <p:nvPicPr>
          <p:cNvPr id="5" name="Obrázek 4">
            <a:extLst>
              <a:ext uri="{FF2B5EF4-FFF2-40B4-BE49-F238E27FC236}">
                <a16:creationId xmlns:a16="http://schemas.microsoft.com/office/drawing/2014/main" id="{04A3DACA-7DC7-928F-1318-41F45C629AC8}"/>
              </a:ext>
            </a:extLst>
          </p:cNvPr>
          <p:cNvPicPr>
            <a:picLocks noChangeAspect="1"/>
          </p:cNvPicPr>
          <p:nvPr/>
        </p:nvPicPr>
        <p:blipFill>
          <a:blip r:embed="rId3"/>
          <a:stretch>
            <a:fillRect/>
          </a:stretch>
        </p:blipFill>
        <p:spPr>
          <a:xfrm>
            <a:off x="7375238" y="104083"/>
            <a:ext cx="4531460" cy="29242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ovéPole 9">
            <a:extLst>
              <a:ext uri="{FF2B5EF4-FFF2-40B4-BE49-F238E27FC236}">
                <a16:creationId xmlns:a16="http://schemas.microsoft.com/office/drawing/2014/main" id="{EE6A5D78-0BBC-060F-B4C7-56859432C90F}"/>
              </a:ext>
            </a:extLst>
          </p:cNvPr>
          <p:cNvSpPr txBox="1"/>
          <p:nvPr/>
        </p:nvSpPr>
        <p:spPr>
          <a:xfrm>
            <a:off x="10685658" y="3116349"/>
            <a:ext cx="1221040" cy="369332"/>
          </a:xfrm>
          <a:prstGeom prst="rect">
            <a:avLst/>
          </a:prstGeom>
          <a:noFill/>
        </p:spPr>
        <p:txBody>
          <a:bodyPr wrap="none" rtlCol="0">
            <a:spAutoFit/>
          </a:bodyPr>
          <a:lstStyle/>
          <a:p>
            <a:r>
              <a:rPr lang="cs-CZ" dirty="0"/>
              <a:t>890 př. n. l.</a:t>
            </a:r>
          </a:p>
        </p:txBody>
      </p:sp>
      <p:pic>
        <p:nvPicPr>
          <p:cNvPr id="12" name="Obrázek 11" descr="Obsah obrázku Artefakt, socha, vápenec, budova&#10;&#10;Popis byl vytvořen automaticky">
            <a:extLst>
              <a:ext uri="{FF2B5EF4-FFF2-40B4-BE49-F238E27FC236}">
                <a16:creationId xmlns:a16="http://schemas.microsoft.com/office/drawing/2014/main" id="{FFEBE112-FEB5-CB86-E75A-DAEEA748EC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0813" y="3485681"/>
            <a:ext cx="6096000" cy="3107506"/>
          </a:xfrm>
          <a:prstGeom prst="rect">
            <a:avLst/>
          </a:prstGeom>
        </p:spPr>
      </p:pic>
    </p:spTree>
    <p:extLst>
      <p:ext uri="{BB962C8B-B14F-4D97-AF65-F5344CB8AC3E}">
        <p14:creationId xmlns:p14="http://schemas.microsoft.com/office/powerpoint/2010/main" val="27063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7" descr="Obsah obrázku Artefakt, reliéf, Řezba, vápenec&#10;&#10;Popis byl vytvořen automaticky">
            <a:extLst>
              <a:ext uri="{FF2B5EF4-FFF2-40B4-BE49-F238E27FC236}">
                <a16:creationId xmlns:a16="http://schemas.microsoft.com/office/drawing/2014/main" id="{FB445016-A270-6D90-E161-22176F1DD838}"/>
              </a:ext>
            </a:extLst>
          </p:cNvPr>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799" t="9307" b="15106"/>
          <a:stretch/>
        </p:blipFill>
        <p:spPr>
          <a:xfrm>
            <a:off x="0" y="0"/>
            <a:ext cx="12192000" cy="6884828"/>
          </a:xfrm>
          <a:prstGeom prst="rect">
            <a:avLst/>
          </a:prstGeom>
        </p:spPr>
      </p:pic>
      <p:sp>
        <p:nvSpPr>
          <p:cNvPr id="2" name="Nadpis 1">
            <a:extLst>
              <a:ext uri="{FF2B5EF4-FFF2-40B4-BE49-F238E27FC236}">
                <a16:creationId xmlns:a16="http://schemas.microsoft.com/office/drawing/2014/main" id="{15E1987E-AA77-2E3A-32CA-BCCB1D72C8BC}"/>
              </a:ext>
            </a:extLst>
          </p:cNvPr>
          <p:cNvSpPr>
            <a:spLocks noGrp="1"/>
          </p:cNvSpPr>
          <p:nvPr>
            <p:ph type="title"/>
          </p:nvPr>
        </p:nvSpPr>
        <p:spPr>
          <a:xfrm>
            <a:off x="0" y="-79618"/>
            <a:ext cx="10995352" cy="1325563"/>
          </a:xfrm>
        </p:spPr>
        <p:txBody>
          <a:bodyPr>
            <a:normAutofit/>
          </a:bodyPr>
          <a:lstStyle/>
          <a:p>
            <a:r>
              <a:rPr lang="cs-CZ" sz="4800" dirty="0" err="1"/>
              <a:t>Tukultí-Ninurta</a:t>
            </a:r>
            <a:r>
              <a:rPr lang="cs-CZ" sz="4800" dirty="0"/>
              <a:t> II. (891 – 884)</a:t>
            </a:r>
          </a:p>
        </p:txBody>
      </p:sp>
      <p:sp>
        <p:nvSpPr>
          <p:cNvPr id="3" name="Zástupný obsah 2">
            <a:extLst>
              <a:ext uri="{FF2B5EF4-FFF2-40B4-BE49-F238E27FC236}">
                <a16:creationId xmlns:a16="http://schemas.microsoft.com/office/drawing/2014/main" id="{7A20C839-7D93-6180-AAF4-B8558A83D6B4}"/>
              </a:ext>
            </a:extLst>
          </p:cNvPr>
          <p:cNvSpPr>
            <a:spLocks noGrp="1"/>
          </p:cNvSpPr>
          <p:nvPr>
            <p:ph idx="1"/>
          </p:nvPr>
        </p:nvSpPr>
        <p:spPr>
          <a:xfrm>
            <a:off x="366824" y="1222310"/>
            <a:ext cx="7433568" cy="4880008"/>
          </a:xfrm>
        </p:spPr>
        <p:txBody>
          <a:bodyPr>
            <a:normAutofit fontScale="92500" lnSpcReduction="10000"/>
          </a:bodyPr>
          <a:lstStyle/>
          <a:p>
            <a:r>
              <a:rPr lang="cs-CZ" dirty="0"/>
              <a:t>Syn </a:t>
            </a:r>
            <a:r>
              <a:rPr lang="cs-CZ" dirty="0" err="1"/>
              <a:t>Adad-niráriho</a:t>
            </a:r>
            <a:r>
              <a:rPr lang="cs-CZ" dirty="0"/>
              <a:t> II.</a:t>
            </a:r>
          </a:p>
          <a:p>
            <a:r>
              <a:rPr lang="cs-CZ" dirty="0"/>
              <a:t>Vládnul krátce, přesto se zachoval jeho záznam o velbloudech</a:t>
            </a:r>
          </a:p>
          <a:p>
            <a:pPr marL="0" indent="0">
              <a:buNone/>
            </a:pPr>
            <a:endParaRPr lang="cs-CZ" dirty="0"/>
          </a:p>
          <a:p>
            <a:pPr marL="0" indent="0">
              <a:buNone/>
            </a:pPr>
            <a:r>
              <a:rPr lang="cs-CZ" i="1" dirty="0"/>
              <a:t>„Přiblížil jsem se k </a:t>
            </a:r>
            <a:r>
              <a:rPr lang="cs-CZ" b="1" i="1" dirty="0" err="1"/>
              <a:t>Hindanu</a:t>
            </a:r>
            <a:r>
              <a:rPr lang="cs-CZ" i="1" dirty="0"/>
              <a:t>. 10 min zlata, 10 min stříbra, 2 talenty olova, 1 talent myrhy, 60 mědi, 10 min </a:t>
            </a:r>
            <a:r>
              <a:rPr lang="cs-CZ" i="1" dirty="0" err="1"/>
              <a:t>zadidu</a:t>
            </a:r>
            <a:r>
              <a:rPr lang="cs-CZ" i="1" dirty="0"/>
              <a:t>, 18 min kamene </a:t>
            </a:r>
            <a:r>
              <a:rPr lang="cs-CZ" i="1" dirty="0" err="1"/>
              <a:t>šinizida</a:t>
            </a:r>
            <a:r>
              <a:rPr lang="cs-CZ" i="1" dirty="0"/>
              <a:t>, </a:t>
            </a:r>
            <a:r>
              <a:rPr lang="cs-CZ" b="1" i="1" dirty="0"/>
              <a:t>30 velbloudů</a:t>
            </a:r>
            <a:r>
              <a:rPr lang="cs-CZ" i="1" dirty="0"/>
              <a:t>, 50 kusů dobytka, 30 oslů, 14 velkých ptáků, 200 jehňat, jídlo a pití, slámu a píci jsem dostal darem od </a:t>
            </a:r>
            <a:r>
              <a:rPr lang="cs-CZ" i="1" dirty="0" err="1"/>
              <a:t>Amme-alaby</a:t>
            </a:r>
            <a:r>
              <a:rPr lang="cs-CZ" i="1" dirty="0"/>
              <a:t> z </a:t>
            </a:r>
            <a:r>
              <a:rPr lang="cs-CZ" i="1" dirty="0" err="1"/>
              <a:t>Hindanu</a:t>
            </a:r>
            <a:r>
              <a:rPr lang="cs-CZ" i="1" dirty="0"/>
              <a:t>. Strávil jsem tam noc. </a:t>
            </a:r>
            <a:r>
              <a:rPr lang="cs-CZ" i="1" dirty="0" err="1"/>
              <a:t>Hindanu</a:t>
            </a:r>
            <a:r>
              <a:rPr lang="cs-CZ" i="1" dirty="0"/>
              <a:t> leží na druhé straně Eufratu.“</a:t>
            </a:r>
            <a:endParaRPr lang="cs-CZ" b="1" i="1" dirty="0"/>
          </a:p>
          <a:p>
            <a:pPr marL="0" indent="0">
              <a:buNone/>
            </a:pPr>
            <a:r>
              <a:rPr lang="cs-CZ" sz="2800" i="1" dirty="0" err="1">
                <a:cs typeface="Times New Roman" panose="02020603050405020304" pitchFamily="18" charset="0"/>
              </a:rPr>
              <a:t>Annály</a:t>
            </a:r>
            <a:r>
              <a:rPr lang="en-US" sz="2800" i="1" dirty="0">
                <a:cs typeface="Times New Roman" panose="02020603050405020304" pitchFamily="18" charset="0"/>
              </a:rPr>
              <a:t> </a:t>
            </a:r>
            <a:r>
              <a:rPr lang="en-US" sz="2800" i="1" dirty="0" err="1">
                <a:cs typeface="Times New Roman" panose="02020603050405020304" pitchFamily="18" charset="0"/>
              </a:rPr>
              <a:t>Tukult</a:t>
            </a:r>
            <a:r>
              <a:rPr lang="cs-CZ" sz="2800" i="1" dirty="0">
                <a:cs typeface="Times New Roman" panose="02020603050405020304" pitchFamily="18" charset="0"/>
              </a:rPr>
              <a:t>í</a:t>
            </a:r>
            <a:r>
              <a:rPr lang="en-US" sz="2800" i="1" dirty="0">
                <a:cs typeface="Times New Roman" panose="02020603050405020304" pitchFamily="18" charset="0"/>
              </a:rPr>
              <a:t>-</a:t>
            </a:r>
            <a:r>
              <a:rPr lang="cs-CZ" i="1" dirty="0" err="1">
                <a:cs typeface="Times New Roman" panose="02020603050405020304" pitchFamily="18" charset="0"/>
              </a:rPr>
              <a:t>N</a:t>
            </a:r>
            <a:r>
              <a:rPr lang="cs-CZ" sz="2800" i="1" dirty="0" err="1">
                <a:cs typeface="Times New Roman" panose="02020603050405020304" pitchFamily="18" charset="0"/>
              </a:rPr>
              <a:t>inurty</a:t>
            </a:r>
            <a:r>
              <a:rPr lang="en-US" sz="2800" i="1" dirty="0">
                <a:cs typeface="Times New Roman" panose="02020603050405020304" pitchFamily="18" charset="0"/>
              </a:rPr>
              <a:t> II</a:t>
            </a:r>
            <a:r>
              <a:rPr lang="cs-CZ" sz="2800" i="1" dirty="0">
                <a:cs typeface="Times New Roman" panose="02020603050405020304" pitchFamily="18" charset="0"/>
              </a:rPr>
              <a:t> z </a:t>
            </a:r>
            <a:r>
              <a:rPr lang="cs-CZ" sz="2800" i="1" dirty="0" err="1">
                <a:cs typeface="Times New Roman" panose="02020603050405020304" pitchFamily="18" charset="0"/>
              </a:rPr>
              <a:t>Aššúru</a:t>
            </a:r>
            <a:r>
              <a:rPr lang="cs-CZ" sz="2800" dirty="0">
                <a:cs typeface="Times New Roman" panose="02020603050405020304" pitchFamily="18" charset="0"/>
              </a:rPr>
              <a:t>. ARAB I. s. 130, č. 410.</a:t>
            </a:r>
            <a:endParaRPr lang="cs-CZ" dirty="0"/>
          </a:p>
        </p:txBody>
      </p:sp>
      <p:pic>
        <p:nvPicPr>
          <p:cNvPr id="5" name="Obrázek 4">
            <a:extLst>
              <a:ext uri="{FF2B5EF4-FFF2-40B4-BE49-F238E27FC236}">
                <a16:creationId xmlns:a16="http://schemas.microsoft.com/office/drawing/2014/main" id="{04A3DACA-7DC7-928F-1318-41F45C629AC8}"/>
              </a:ext>
            </a:extLst>
          </p:cNvPr>
          <p:cNvPicPr>
            <a:picLocks noChangeAspect="1"/>
          </p:cNvPicPr>
          <p:nvPr/>
        </p:nvPicPr>
        <p:blipFill>
          <a:blip r:embed="rId3"/>
          <a:stretch>
            <a:fillRect/>
          </a:stretch>
        </p:blipFill>
        <p:spPr>
          <a:xfrm>
            <a:off x="7375238" y="104083"/>
            <a:ext cx="4531460" cy="29242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ovéPole 9">
            <a:extLst>
              <a:ext uri="{FF2B5EF4-FFF2-40B4-BE49-F238E27FC236}">
                <a16:creationId xmlns:a16="http://schemas.microsoft.com/office/drawing/2014/main" id="{EE6A5D78-0BBC-060F-B4C7-56859432C90F}"/>
              </a:ext>
            </a:extLst>
          </p:cNvPr>
          <p:cNvSpPr txBox="1"/>
          <p:nvPr/>
        </p:nvSpPr>
        <p:spPr>
          <a:xfrm>
            <a:off x="10685658" y="3116349"/>
            <a:ext cx="1221040" cy="369332"/>
          </a:xfrm>
          <a:prstGeom prst="rect">
            <a:avLst/>
          </a:prstGeom>
          <a:noFill/>
        </p:spPr>
        <p:txBody>
          <a:bodyPr wrap="none" rtlCol="0">
            <a:spAutoFit/>
          </a:bodyPr>
          <a:lstStyle/>
          <a:p>
            <a:r>
              <a:rPr lang="cs-CZ" dirty="0"/>
              <a:t>880 př. n. l.</a:t>
            </a:r>
          </a:p>
        </p:txBody>
      </p:sp>
      <p:pic>
        <p:nvPicPr>
          <p:cNvPr id="8" name="Obrázek 7" descr="Obsah obrázku kniha, zeď, umění, muzeum&#10;&#10;Popis byl vytvořen automaticky">
            <a:extLst>
              <a:ext uri="{FF2B5EF4-FFF2-40B4-BE49-F238E27FC236}">
                <a16:creationId xmlns:a16="http://schemas.microsoft.com/office/drawing/2014/main" id="{5DA7D05F-8E39-6820-0C4C-CC3871A1213A}"/>
              </a:ext>
            </a:extLst>
          </p:cNvPr>
          <p:cNvPicPr>
            <a:picLocks noChangeAspect="1"/>
          </p:cNvPicPr>
          <p:nvPr/>
        </p:nvPicPr>
        <p:blipFill rotWithShape="1">
          <a:blip r:embed="rId4">
            <a:extLst>
              <a:ext uri="{28A0092B-C50C-407E-A947-70E740481C1C}">
                <a14:useLocalDpi xmlns:a14="http://schemas.microsoft.com/office/drawing/2010/main" val="0"/>
              </a:ext>
            </a:extLst>
          </a:blip>
          <a:srcRect l="5484" t="4353" r="3826" b="4372"/>
          <a:stretch/>
        </p:blipFill>
        <p:spPr>
          <a:xfrm>
            <a:off x="7867251" y="3132408"/>
            <a:ext cx="2533105" cy="34736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Ovál 8">
            <a:extLst>
              <a:ext uri="{FF2B5EF4-FFF2-40B4-BE49-F238E27FC236}">
                <a16:creationId xmlns:a16="http://schemas.microsoft.com/office/drawing/2014/main" id="{0D30B737-0EDF-F9C8-DE1D-803C3BFC1036}"/>
              </a:ext>
            </a:extLst>
          </p:cNvPr>
          <p:cNvSpPr/>
          <p:nvPr/>
        </p:nvSpPr>
        <p:spPr>
          <a:xfrm>
            <a:off x="9013371" y="1194318"/>
            <a:ext cx="167951" cy="131245"/>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95909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11904f23-f0db-4cdc-96f7-390bd55fcee8}" enabled="0" method="" siteId="{11904f23-f0db-4cdc-96f7-390bd55fcee8}" removed="1"/>
</clbl:labelList>
</file>

<file path=docProps/app.xml><?xml version="1.0" encoding="utf-8"?>
<Properties xmlns="http://schemas.openxmlformats.org/officeDocument/2006/extended-properties" xmlns:vt="http://schemas.openxmlformats.org/officeDocument/2006/docPropsVTypes">
  <TotalTime>309</TotalTime>
  <Words>4218</Words>
  <Application>Microsoft Office PowerPoint</Application>
  <PresentationFormat>Širokoúhlá obrazovka</PresentationFormat>
  <Paragraphs>194</Paragraphs>
  <Slides>26</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26</vt:i4>
      </vt:variant>
    </vt:vector>
  </HeadingPairs>
  <TitlesOfParts>
    <vt:vector size="30" baseType="lpstr">
      <vt:lpstr>Arial</vt:lpstr>
      <vt:lpstr>Calibri</vt:lpstr>
      <vt:lpstr>Calibri Light</vt:lpstr>
      <vt:lpstr>Motiv Office</vt:lpstr>
      <vt:lpstr>Velbloudi ve starověkém vojenství a vojenské dopravě</vt:lpstr>
      <vt:lpstr>Nejstarší výskyt velbloudů na Předním východu</vt:lpstr>
      <vt:lpstr>Nejstarší mezopotámské zmínky o velbloudech</vt:lpstr>
      <vt:lpstr>Nejstarší mezopotámské zmínky o velbloudech</vt:lpstr>
      <vt:lpstr>Nejstarší mezopotámské zmínky o velbloudech</vt:lpstr>
      <vt:lpstr>Velbloud v Mezopotámii před Novoasyrským obdobím</vt:lpstr>
      <vt:lpstr>Asyrská říše</vt:lpstr>
      <vt:lpstr>Adad-nirári II. (911 – 891)</vt:lpstr>
      <vt:lpstr>Tukultí-Ninurta II. (891 – 884)</vt:lpstr>
      <vt:lpstr>Aššurnasirpal II. (884 – 858)</vt:lpstr>
      <vt:lpstr>Salmanassar III. (858 – 824)</vt:lpstr>
      <vt:lpstr>Salmanassar III. (858 – 824) Bitva u Karkar roku 853 př. n. l.</vt:lpstr>
      <vt:lpstr>Šamši-Adad V. (824 – 811)</vt:lpstr>
      <vt:lpstr>Tiglatpilesar III. (745 – 727)</vt:lpstr>
      <vt:lpstr>Tiglatpilesar III. (745 – 727)</vt:lpstr>
      <vt:lpstr>Tiglatpilesar III. (745 – 727)</vt:lpstr>
      <vt:lpstr>Sargon II. (722 – 705)</vt:lpstr>
      <vt:lpstr>Sargon II. (722 – 705) Výstup na horu Simirria</vt:lpstr>
      <vt:lpstr>Sargon II. (722 – 705) Drancování Nairi</vt:lpstr>
      <vt:lpstr>Sinacherib (705 – 681)</vt:lpstr>
      <vt:lpstr>Sinacherib (705 – 681) Výstavba paláce se stájemi a zbrojnicí </vt:lpstr>
      <vt:lpstr>Asarhaddon (681 – 669)</vt:lpstr>
      <vt:lpstr>Asarhaddon (681 – 669) Asarhaddonovo tažení do Egypta</vt:lpstr>
      <vt:lpstr>Aššurbanipal (669 – 631)</vt:lpstr>
      <vt:lpstr>Aššurbanipal (669 – 631)</vt:lpstr>
      <vt:lpstr>Aššurbanipal (669 – 631) Potlačení vzpoury v Elamu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Velbloudi ve starověkém vojenství a vojenské dopravě</dc:title>
  <dc:creator>Michal Musil</dc:creator>
  <cp:lastModifiedBy>Michal Musil</cp:lastModifiedBy>
  <cp:revision>2</cp:revision>
  <dcterms:created xsi:type="dcterms:W3CDTF">2023-12-04T12:54:04Z</dcterms:created>
  <dcterms:modified xsi:type="dcterms:W3CDTF">2023-12-14T22:47:28Z</dcterms:modified>
</cp:coreProperties>
</file>