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79" r:id="rId5"/>
    <p:sldId id="268" r:id="rId6"/>
    <p:sldId id="267" r:id="rId7"/>
    <p:sldId id="266" r:id="rId8"/>
    <p:sldId id="275" r:id="rId9"/>
    <p:sldId id="263" r:id="rId10"/>
    <p:sldId id="264" r:id="rId11"/>
    <p:sldId id="257" r:id="rId12"/>
    <p:sldId id="259" r:id="rId13"/>
    <p:sldId id="258" r:id="rId14"/>
    <p:sldId id="260" r:id="rId15"/>
    <p:sldId id="261" r:id="rId16"/>
    <p:sldId id="278" r:id="rId17"/>
    <p:sldId id="269" r:id="rId18"/>
    <p:sldId id="270" r:id="rId19"/>
    <p:sldId id="271" r:id="rId20"/>
    <p:sldId id="272" r:id="rId21"/>
    <p:sldId id="273" r:id="rId22"/>
    <p:sldId id="276" r:id="rId23"/>
    <p:sldId id="274" r:id="rId24"/>
    <p:sldId id="277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09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6C863-A333-BBEA-404A-DFB1111DE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F76870-0FBA-7CB7-1D53-40776DFB2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AF6B6A-BBC8-338F-46F2-09E86E95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74EB5E-5D41-050A-1A5E-4BD31874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E98362-990B-076B-3029-B7DD2B7D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5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633F6-665D-2570-4AD2-90731FEF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A2642A-A007-99FC-668C-A234B1CFF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AE2DC5-F520-E28E-D9B9-E499B849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DE3A4F-AE63-9309-2BCE-06E77550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5BCFA3-3072-A9B6-A52A-90ABCA6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79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98050B-3BE7-F59B-32FE-9EDAD72F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DE4FB9-99FA-B780-8007-C743E709B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0A37C4-B9D2-43B8-AEB5-9EE49C0C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49B011-0EE4-2EA6-960A-0C57D3B9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D0E3CA-D4E9-DB37-7EBB-2F9CD348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17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1EBE4-2FA0-12DB-5943-00C8CA48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5875F-2234-665B-8F5C-168AE8618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142F27-5E58-D11E-968E-3856F0910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5E81AA-96AB-53B7-AE25-1F5CF580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70C652-E2FD-5D71-B462-90FABBCD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685B53-DB63-4E11-386D-4E2D8052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99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72297-66A1-1049-A1B6-9360B4FD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BB74F3-85BA-8C04-3947-3D9CD64CE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910BA4-2026-308C-D506-A118983B0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C13569E-E50C-9010-501C-201BEC3B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4F5E17-6E55-8CD1-641A-73AAAE835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AC9C28-35CD-FB9C-3250-D4B66E1E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E66DC7-0C36-6210-65CC-DCDF80D0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289D99E-B9B4-CAE3-0346-CDA29415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15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6F923-7CAE-FF69-FF16-FF986F7A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E677871-6E42-4871-12AA-3682A816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987AAC-5EA4-D784-AD53-B0C78E5B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6BBB6-627C-8CF0-6DF7-BA7117DE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759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8DC70A-AA61-B4BC-F6C9-B39D060C9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71FFFD-5FD3-8EE8-7E3E-09339635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9F5064-3FFC-1902-B050-11495AAB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545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6A3FC-FB6D-0627-1BC2-4047EBC2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5389BE-3DCB-6C70-9003-7A69A3047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6223D4-A2EB-9CBA-E6D9-FFAE38C7E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6C2169-2878-8C34-2AE3-A4529ACFF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33533C-5CED-BD27-1B05-AE2D8EB9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97DD09-B1E8-1C5B-D699-919FF76D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08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01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D60A6-6B00-1B3B-3AA5-B31AA9E3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B5A266D-5150-672B-9943-D9475CF60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2492CE-0FC4-5928-1FF6-7F43E22A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601C05-B15F-B560-AE50-8BE2C1B0B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315C6F-7BA3-A18A-82B3-7D39894B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788E65-4D9D-0A6F-460B-4EF227D4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26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55048-8EBA-C5D6-954A-9B411DA1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2BED09E-7DFB-A5A3-888A-598D9FE79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9CEB3-049A-92C9-7DBD-82E37476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AFAE08-B8E0-82E1-7E40-60567966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4EE952-65AF-2D4A-FA29-7B725175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867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0E2D3E6-E724-E888-B154-D044C0D17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1C8D1F-AECD-92B6-9142-2B0C5757C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F3E51-D064-DF89-A69B-0CD8C141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15AE4F-0500-FF00-E837-7C3A8972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FC6C46-810F-61EC-3578-FD6A3A7A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33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1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2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3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39FD462-D7B0-0F38-4017-29C87DAE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748E8E-6D1E-9885-2070-F4C619B10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CC9048-D196-B372-9706-53212E552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E0E46-F56F-4132-8CAF-F79595B18F4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447C19-9E2E-D364-A42F-70C2EF474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39969B-1D4D-014F-023D-3BDBC3FE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1478-2761-4B67-B38F-BB4D52BBE6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36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Satrapie; Nepřátelé a sousedi říše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lackadder ITC" panose="04020505051007020D02" pitchFamily="82" charset="0"/>
              </a:rPr>
              <a:t>Art by </a:t>
            </a:r>
            <a:r>
              <a:rPr lang="en-US" dirty="0" err="1">
                <a:latin typeface="Blackadder ITC" panose="04020505051007020D02" pitchFamily="82" charset="0"/>
              </a:rPr>
              <a:t>foojer</a:t>
            </a:r>
            <a:endParaRPr lang="cs-CZ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695F16-8157-548F-C84F-F1DC1F057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cs-CZ" dirty="0"/>
              <a:t>Médie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00E6BC-B28C-EB58-883D-4A3A6EB4E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1334"/>
            <a:ext cx="10515600" cy="54817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Významná města: </a:t>
            </a:r>
            <a:r>
              <a:rPr lang="cs-CZ" dirty="0" err="1"/>
              <a:t>Ekbatana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Médové (jazykově a kulturně íránské etnikum)</a:t>
            </a:r>
          </a:p>
          <a:p>
            <a:pPr>
              <a:buFontTx/>
              <a:buChar char="-"/>
            </a:pPr>
            <a:r>
              <a:rPr lang="cs-CZ" dirty="0"/>
              <a:t>obyvatelstvo žije usedle ve městech a  vesnicích</a:t>
            </a:r>
          </a:p>
          <a:p>
            <a:pPr lvl="1">
              <a:buFontTx/>
              <a:buChar char="-"/>
            </a:pPr>
            <a:r>
              <a:rPr lang="cs-CZ" dirty="0"/>
              <a:t>rozsáhlá helénská kolonizace</a:t>
            </a:r>
          </a:p>
          <a:p>
            <a:pPr>
              <a:buFontTx/>
              <a:buChar char="-"/>
            </a:pPr>
            <a:r>
              <a:rPr lang="cs-CZ" dirty="0"/>
              <a:t>chov dobytka a zemědělství</a:t>
            </a:r>
          </a:p>
          <a:p>
            <a:pPr>
              <a:buFontTx/>
              <a:buChar char="-"/>
            </a:pPr>
            <a:r>
              <a:rPr lang="cs-CZ" dirty="0"/>
              <a:t>vícero </a:t>
            </a:r>
            <a:r>
              <a:rPr lang="cs-CZ" dirty="0" err="1"/>
              <a:t>seleukovských</a:t>
            </a:r>
            <a:r>
              <a:rPr lang="cs-CZ" dirty="0"/>
              <a:t> úředníků a vojenských činitelů pocházelo z médského prostředí</a:t>
            </a:r>
          </a:p>
          <a:p>
            <a:pPr>
              <a:buFontTx/>
              <a:buChar char="-"/>
            </a:pPr>
            <a:r>
              <a:rPr lang="cs-CZ" dirty="0"/>
              <a:t>kraj též slouží jako významný zdroj vojenské síly</a:t>
            </a:r>
          </a:p>
          <a:p>
            <a:pPr lvl="1">
              <a:buFontTx/>
              <a:buChar char="-"/>
            </a:pPr>
            <a:r>
              <a:rPr lang="cs-CZ" dirty="0"/>
              <a:t>Z Médů je například složena jedna z jízdních družin, </a:t>
            </a:r>
            <a:r>
              <a:rPr lang="cs-CZ" dirty="0" err="1"/>
              <a:t>Agema</a:t>
            </a:r>
            <a:endParaRPr lang="cs-CZ" dirty="0"/>
          </a:p>
          <a:p>
            <a:pPr marL="0" lvl="1" indent="0">
              <a:buNone/>
            </a:pPr>
            <a:r>
              <a:rPr lang="cs-CZ" dirty="0"/>
              <a:t>- Oblast byla osazena </a:t>
            </a:r>
            <a:r>
              <a:rPr lang="cs-CZ" dirty="0" err="1"/>
              <a:t>seleukovskými</a:t>
            </a:r>
            <a:r>
              <a:rPr lang="cs-CZ" dirty="0"/>
              <a:t> vojenskými posádkami</a:t>
            </a:r>
          </a:p>
          <a:p>
            <a:pPr marL="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589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B9179-8C5F-6C11-8EAE-73C063DC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441B9A-7800-BBF9-A98E-AA727788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A33268-DBC9-7C65-6FED-3BF9E365B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539" y="-6453"/>
            <a:ext cx="7381461" cy="43513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C09566-48F1-ACCC-5A7F-C2553DD6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031" y="4344885"/>
            <a:ext cx="3407969" cy="2580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6D8CCC-A635-1351-E9E2-7E9AF908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"/>
            <a:ext cx="5132881" cy="34106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E7A950-A86C-CC3D-E57A-0E5772DF8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538" y="4344885"/>
            <a:ext cx="3966817" cy="25131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C5DB74-9BD1-654B-84C1-DA7E9A650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1079"/>
            <a:ext cx="5132881" cy="36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6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1CA153-94B3-2774-0F4A-78CBED6E0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FAE1B6-A87E-35EE-E092-BA4770493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/>
              <a:t>významná města: </a:t>
            </a:r>
            <a:r>
              <a:rPr lang="cs-CZ" dirty="0" err="1"/>
              <a:t>Pasargady</a:t>
            </a:r>
            <a:r>
              <a:rPr lang="cs-CZ" dirty="0"/>
              <a:t>, Antiochie Perská, Persepolis</a:t>
            </a:r>
          </a:p>
          <a:p>
            <a:pPr>
              <a:buFontTx/>
              <a:buChar char="-"/>
            </a:pPr>
            <a:r>
              <a:rPr lang="cs-CZ" dirty="0"/>
              <a:t>Převážně usedlé agrární obyvatelstvo</a:t>
            </a:r>
          </a:p>
          <a:p>
            <a:pPr>
              <a:buFontTx/>
              <a:buChar char="-"/>
            </a:pPr>
            <a:r>
              <a:rPr lang="cs-CZ" dirty="0"/>
              <a:t>Geograficky se krajina dělí na horké a neúrodné pobřežní krajiny, nehostinné úrodné oblasti a oddělená dobře zavlažená úrodná údolí</a:t>
            </a:r>
          </a:p>
          <a:p>
            <a:pPr>
              <a:buFontTx/>
              <a:buChar char="-"/>
            </a:pPr>
            <a:r>
              <a:rPr lang="cs-CZ" dirty="0"/>
              <a:t>Obyvatelstvo: Peršané, původní privilegované etnikum bývalé </a:t>
            </a:r>
            <a:r>
              <a:rPr lang="cs-CZ" dirty="0" err="1"/>
              <a:t>Achaimenovské</a:t>
            </a:r>
            <a:r>
              <a:rPr lang="cs-CZ" dirty="0"/>
              <a:t> říše</a:t>
            </a:r>
          </a:p>
          <a:p>
            <a:pPr>
              <a:buFontTx/>
              <a:buChar char="-"/>
            </a:pPr>
            <a:r>
              <a:rPr lang="cs-CZ" dirty="0"/>
              <a:t>Rozsáhlá urbanizace, taktéž </a:t>
            </a:r>
            <a:r>
              <a:rPr lang="cs-CZ" dirty="0" err="1"/>
              <a:t>řecko</a:t>
            </a:r>
            <a:r>
              <a:rPr lang="cs-CZ" dirty="0"/>
              <a:t>/makedonské kolonie</a:t>
            </a:r>
          </a:p>
          <a:p>
            <a:pPr>
              <a:buFontTx/>
              <a:buChar char="-"/>
            </a:pPr>
            <a:r>
              <a:rPr lang="cs-CZ" dirty="0"/>
              <a:t>Po ovládnutí </a:t>
            </a:r>
            <a:r>
              <a:rPr lang="cs-CZ" dirty="0" err="1"/>
              <a:t>Seleukovci</a:t>
            </a:r>
            <a:r>
              <a:rPr lang="cs-CZ" dirty="0"/>
              <a:t> se snižuje význam oblasti (stojí mimo hlavní obchodní stezky)</a:t>
            </a:r>
          </a:p>
          <a:p>
            <a:pPr>
              <a:buFontTx/>
              <a:buChar char="-"/>
            </a:pPr>
            <a:r>
              <a:rPr lang="cs-CZ" dirty="0"/>
              <a:t>Přinejmenším od </a:t>
            </a:r>
            <a:r>
              <a:rPr lang="cs-CZ" dirty="0" err="1"/>
              <a:t>Antiocha</a:t>
            </a:r>
            <a:r>
              <a:rPr lang="cs-CZ" dirty="0"/>
              <a:t> III. zde vládly dynastie vazalských satrapů/panovníků zvaných </a:t>
            </a:r>
            <a:r>
              <a:rPr lang="cs-CZ" dirty="0" err="1"/>
              <a:t>frataraka</a:t>
            </a:r>
            <a:r>
              <a:rPr lang="cs-CZ" dirty="0"/>
              <a:t>, ti se po ovládnutí íránských oblastí říše </a:t>
            </a:r>
            <a:r>
              <a:rPr lang="cs-CZ" dirty="0" err="1"/>
              <a:t>Parthy</a:t>
            </a:r>
            <a:r>
              <a:rPr lang="cs-CZ" dirty="0"/>
              <a:t> do velké míry osamostatňují</a:t>
            </a:r>
          </a:p>
          <a:p>
            <a:pPr>
              <a:buFontTx/>
              <a:buChar char="-"/>
            </a:pPr>
            <a:r>
              <a:rPr lang="cs-CZ" dirty="0"/>
              <a:t>krom toho byla satrapie dějištěm několik vzpour domorodého i kolonizačního obyvatelstva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09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B9F90-ADC1-7EF0-5583-9005C529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BD7AF7-B2AE-3CFB-B331-8102CA908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54F8EE-20B6-48B2-07A7-9E089AC2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706" y="3429000"/>
            <a:ext cx="4397913" cy="3429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20B2FB-6A37-72F8-252F-356BC3C6B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052" y="547514"/>
            <a:ext cx="5232824" cy="25562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CB2888-F5A4-9DD7-9AD6-6676EF037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2656"/>
            <a:ext cx="9144000" cy="33654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5E9845-F520-1FED-9A9E-B972A2B83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1040" y="671843"/>
            <a:ext cx="5230821" cy="25544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FEE031-8163-07E2-FED7-E71980FF6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679" y="23782"/>
            <a:ext cx="76104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2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7DA89E-EADE-ECDD-DD3F-B34DF574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974" y="69919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- Jak v Médii, tak i v Persii udržovali </a:t>
            </a:r>
            <a:r>
              <a:rPr lang="cs-CZ" sz="2400" dirty="0" err="1"/>
              <a:t>Seleukovci</a:t>
            </a:r>
            <a:r>
              <a:rPr lang="cs-CZ" sz="2400" dirty="0"/>
              <a:t> po dlouhou dobu významnou míru kontroly</a:t>
            </a:r>
          </a:p>
          <a:p>
            <a:pPr marL="457200" lvl="1" indent="0">
              <a:buNone/>
            </a:pPr>
            <a:r>
              <a:rPr lang="cs-CZ" dirty="0"/>
              <a:t>Opakovaná tažení (mezi 3. až druhým stoletím)</a:t>
            </a:r>
          </a:p>
          <a:p>
            <a:pPr marL="457200" lvl="1" indent="0">
              <a:buNone/>
            </a:pPr>
            <a:r>
              <a:rPr lang="cs-CZ" dirty="0"/>
              <a:t>Místní </a:t>
            </a:r>
            <a:r>
              <a:rPr lang="cs-CZ" dirty="0" err="1"/>
              <a:t>seleukovské</a:t>
            </a:r>
            <a:r>
              <a:rPr lang="cs-CZ" dirty="0"/>
              <a:t> mincovny</a:t>
            </a:r>
          </a:p>
          <a:p>
            <a:pPr marL="457200" lvl="1" indent="0">
              <a:buNone/>
            </a:pPr>
            <a:r>
              <a:rPr lang="cs-CZ" dirty="0"/>
              <a:t>Častá přítomnost spolukrálů</a:t>
            </a:r>
          </a:p>
          <a:p>
            <a:pPr marL="457200" lvl="1" indent="0">
              <a:buNone/>
            </a:pPr>
            <a:r>
              <a:rPr lang="cs-CZ" dirty="0"/>
              <a:t>kolonizace</a:t>
            </a:r>
          </a:p>
          <a:p>
            <a:pPr marL="0" indent="0">
              <a:buNone/>
            </a:pPr>
            <a:r>
              <a:rPr lang="cs-CZ" dirty="0"/>
              <a:t>- zároveň jsou tyto oblasti propojené s širší říší (viz. angažovanost jednotlivých obyvatel v </a:t>
            </a:r>
            <a:r>
              <a:rPr lang="cs-CZ" dirty="0" err="1"/>
              <a:t>seleukovské</a:t>
            </a:r>
            <a:r>
              <a:rPr lang="cs-CZ" dirty="0"/>
              <a:t> mocenské struktuře)</a:t>
            </a:r>
          </a:p>
        </p:txBody>
      </p:sp>
    </p:spTree>
    <p:extLst>
      <p:ext uri="{BB962C8B-B14F-4D97-AF65-F5344CB8AC3E}">
        <p14:creationId xmlns:p14="http://schemas.microsoft.com/office/powerpoint/2010/main" val="3189663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2AC8A-069E-E10C-ADA6-E3475A9C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2103437"/>
            <a:ext cx="12700000" cy="1325563"/>
          </a:xfrm>
        </p:spPr>
        <p:txBody>
          <a:bodyPr/>
          <a:lstStyle/>
          <a:p>
            <a:r>
              <a:rPr lang="cs-CZ" dirty="0"/>
              <a:t>Nepřátelé a sousedi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9282D-9811-BFCF-2433-2FE4A6500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779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345C-5AC6-E372-2423-72274688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Parthie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02BBE-AA36-C8A0-E550-AAE0F3511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/>
              <a:t>JV od Kaspického moře, na západě ohraničená Médií, na východě </a:t>
            </a:r>
            <a:r>
              <a:rPr lang="cs-CZ" dirty="0" err="1"/>
              <a:t>Margianou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Významná města: Nisa, </a:t>
            </a:r>
            <a:r>
              <a:rPr lang="cs-CZ" dirty="0" err="1"/>
              <a:t>Hekatompylos</a:t>
            </a:r>
            <a:r>
              <a:rPr lang="cs-CZ" dirty="0"/>
              <a:t>, po dobytí Babylónie a Médie též </a:t>
            </a:r>
            <a:r>
              <a:rPr lang="cs-CZ" dirty="0" err="1"/>
              <a:t>Ktésifon</a:t>
            </a:r>
            <a:r>
              <a:rPr lang="cs-CZ" dirty="0"/>
              <a:t> (ten se nachází mimo </a:t>
            </a:r>
            <a:r>
              <a:rPr lang="cs-CZ" dirty="0" err="1"/>
              <a:t>Parthii</a:t>
            </a:r>
            <a:r>
              <a:rPr lang="cs-CZ" dirty="0"/>
              <a:t> samotnou)</a:t>
            </a:r>
          </a:p>
          <a:p>
            <a:pPr>
              <a:buFontTx/>
              <a:buChar char="-"/>
            </a:pPr>
            <a:r>
              <a:rPr lang="cs-CZ" dirty="0"/>
              <a:t>Původně perská </a:t>
            </a:r>
            <a:r>
              <a:rPr lang="cs-CZ" dirty="0" err="1"/>
              <a:t>achaimenovská</a:t>
            </a:r>
            <a:r>
              <a:rPr lang="cs-CZ" dirty="0"/>
              <a:t> satrapie </a:t>
            </a:r>
            <a:r>
              <a:rPr lang="cs-CZ" dirty="0" err="1"/>
              <a:t>Parthava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V pol. 3. století př. l. dobyta severním nomádským kmenem z dnešního JZ Turkmenistánu zvaným </a:t>
            </a:r>
            <a:r>
              <a:rPr lang="cs-CZ" dirty="0" err="1"/>
              <a:t>Parnové</a:t>
            </a:r>
            <a:r>
              <a:rPr lang="cs-CZ" dirty="0"/>
              <a:t>, pod vládou jejich krále </a:t>
            </a:r>
            <a:r>
              <a:rPr lang="cs-CZ" dirty="0" err="1"/>
              <a:t>Arsaka</a:t>
            </a:r>
            <a:r>
              <a:rPr lang="cs-CZ" dirty="0"/>
              <a:t> I.</a:t>
            </a:r>
          </a:p>
          <a:p>
            <a:pPr lvl="1">
              <a:buFontTx/>
              <a:buChar char="-"/>
            </a:pPr>
            <a:r>
              <a:rPr lang="cs-CZ" dirty="0" err="1"/>
              <a:t>Parnové</a:t>
            </a:r>
            <a:r>
              <a:rPr lang="cs-CZ" dirty="0"/>
              <a:t> = původně byli součástí kmenového svazu </a:t>
            </a:r>
            <a:r>
              <a:rPr lang="cs-CZ" dirty="0" err="1"/>
              <a:t>Dahaeů</a:t>
            </a:r>
            <a:r>
              <a:rPr lang="cs-CZ" dirty="0"/>
              <a:t> (etnika příbuzná či podobná svou kulturou </a:t>
            </a:r>
            <a:r>
              <a:rPr lang="cs-CZ" dirty="0" err="1"/>
              <a:t>Skýthům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Za krále Mithridata I. (2. pol. 2. stol.) pak </a:t>
            </a:r>
            <a:r>
              <a:rPr lang="cs-CZ" dirty="0" err="1"/>
              <a:t>Parthové</a:t>
            </a:r>
            <a:r>
              <a:rPr lang="cs-CZ" dirty="0"/>
              <a:t> dobývají západní části dnešního Íránu, Mezopotámii a Babylonii</a:t>
            </a:r>
          </a:p>
          <a:p>
            <a:pPr>
              <a:buFontTx/>
              <a:buChar char="-"/>
            </a:pPr>
            <a:r>
              <a:rPr lang="cs-CZ" dirty="0"/>
              <a:t>Území složené zčásti ze zavlažovaných údolí či krajů na svazích hor, jinak se na území částečně nacházeli lesnaté a křovinaté oblasti, zčásti oblasti aridní</a:t>
            </a:r>
          </a:p>
          <a:p>
            <a:pPr>
              <a:buFontTx/>
              <a:buChar char="-"/>
            </a:pPr>
            <a:r>
              <a:rPr lang="cs-CZ" dirty="0"/>
              <a:t>Obyvatelstvo je zčásti usazené a zčásti nomádské </a:t>
            </a:r>
          </a:p>
        </p:txBody>
      </p:sp>
    </p:spTree>
    <p:extLst>
      <p:ext uri="{BB962C8B-B14F-4D97-AF65-F5344CB8AC3E}">
        <p14:creationId xmlns:p14="http://schemas.microsoft.com/office/powerpoint/2010/main" val="218969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72F973-A15C-1B57-CF25-3110DDE82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0724"/>
            <a:ext cx="10515600" cy="508317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err="1"/>
              <a:t>Parthští</a:t>
            </a:r>
            <a:r>
              <a:rPr lang="cs-CZ" dirty="0"/>
              <a:t> králové přejali </a:t>
            </a:r>
            <a:r>
              <a:rPr lang="cs-CZ" dirty="0" err="1"/>
              <a:t>achaimenovské</a:t>
            </a:r>
            <a:r>
              <a:rPr lang="cs-CZ" dirty="0"/>
              <a:t> a </a:t>
            </a:r>
            <a:r>
              <a:rPr lang="cs-CZ" dirty="0" err="1"/>
              <a:t>seleukovské</a:t>
            </a:r>
            <a:r>
              <a:rPr lang="cs-CZ" dirty="0"/>
              <a:t> zvyky (např. titul ‚král králů‘, způsob následnictví, instituci královských přátel)</a:t>
            </a:r>
          </a:p>
          <a:p>
            <a:pPr>
              <a:buFontTx/>
              <a:buChar char="-"/>
            </a:pPr>
            <a:r>
              <a:rPr lang="cs-CZ" dirty="0"/>
              <a:t> výrazný vliv helénistické kultury</a:t>
            </a:r>
          </a:p>
          <a:p>
            <a:pPr>
              <a:buFontTx/>
              <a:buChar char="-"/>
            </a:pPr>
            <a:r>
              <a:rPr lang="cs-CZ" dirty="0"/>
              <a:t>Král vládne šlechtě rozdělené do tříd podle hodností, která má mj. právo zasedat v královské radě</a:t>
            </a:r>
          </a:p>
          <a:p>
            <a:pPr>
              <a:buFontTx/>
              <a:buChar char="-"/>
            </a:pPr>
            <a:r>
              <a:rPr lang="cs-CZ" dirty="0"/>
              <a:t>Privilegované postavení v říši zaujímá sedm aristokratických rodů, vazalští panovníci a údělná knížata</a:t>
            </a:r>
          </a:p>
          <a:p>
            <a:pPr>
              <a:buFontTx/>
              <a:buChar char="-"/>
            </a:pPr>
            <a:r>
              <a:rPr lang="cs-CZ" dirty="0"/>
              <a:t>Původní </a:t>
            </a:r>
            <a:r>
              <a:rPr lang="cs-CZ" dirty="0" err="1"/>
              <a:t>Parnové</a:t>
            </a:r>
            <a:r>
              <a:rPr lang="cs-CZ" dirty="0"/>
              <a:t> mluvili svým vlastním íránským jazykem, který později nahradili parthštinou (taktéž íránským jazykem)</a:t>
            </a:r>
          </a:p>
          <a:p>
            <a:pPr>
              <a:buFontTx/>
              <a:buChar char="-"/>
            </a:pPr>
            <a:r>
              <a:rPr lang="cs-CZ" dirty="0"/>
              <a:t>Výrazným prvkem </a:t>
            </a:r>
            <a:r>
              <a:rPr lang="cs-CZ" dirty="0" err="1"/>
              <a:t>parthského</a:t>
            </a:r>
            <a:r>
              <a:rPr lang="cs-CZ" dirty="0"/>
              <a:t> vojenství byly těžce ozbrojení jezdci (</a:t>
            </a:r>
            <a:r>
              <a:rPr lang="cs-CZ" dirty="0" err="1"/>
              <a:t>katafrakti</a:t>
            </a:r>
            <a:r>
              <a:rPr lang="cs-CZ" dirty="0"/>
              <a:t>) a </a:t>
            </a:r>
            <a:r>
              <a:rPr lang="cs-CZ" dirty="0" err="1"/>
              <a:t>lehkoodění</a:t>
            </a:r>
            <a:r>
              <a:rPr lang="cs-CZ" dirty="0"/>
              <a:t> jízdní střelci</a:t>
            </a:r>
          </a:p>
        </p:txBody>
      </p:sp>
    </p:spTree>
    <p:extLst>
      <p:ext uri="{BB962C8B-B14F-4D97-AF65-F5344CB8AC3E}">
        <p14:creationId xmlns:p14="http://schemas.microsoft.com/office/powerpoint/2010/main" val="354941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FF87F-E363-800C-8BB1-A4EA05BC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BC7DA4-AF61-2965-E37C-BAA7E48F8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F08181-5266-A75F-82BA-5DBD3BB9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48500" cy="38408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B99DDA-BA22-4CB4-ABDE-4FE2B2413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-114300"/>
            <a:ext cx="5143500" cy="7089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F26A447-E0CC-8BCE-7AF1-CC4BE18D7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810"/>
            <a:ext cx="6727371" cy="30171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84C988-D1A7-3F81-106E-8B88322DB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406" y="3840810"/>
            <a:ext cx="3639094" cy="301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65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43DBCD-1043-3D2B-F0DF-13BDD65D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Řecko-</a:t>
            </a:r>
            <a:r>
              <a:rPr lang="cs-CZ" dirty="0" err="1"/>
              <a:t>baktrijské</a:t>
            </a:r>
            <a:r>
              <a:rPr lang="cs-CZ" dirty="0"/>
              <a:t> království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0FA4D0-0B41-2B75-ABF2-A135D96F3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124"/>
            <a:ext cx="10515600" cy="486727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cs-CZ" dirty="0"/>
              <a:t>na územích dnešního Afghánistánu, Tádžikistánu, Uzbekistánu a Pákistánu</a:t>
            </a:r>
          </a:p>
          <a:p>
            <a:pPr>
              <a:buFontTx/>
              <a:buChar char="-"/>
            </a:pPr>
            <a:r>
              <a:rPr lang="cs-CZ" dirty="0"/>
              <a:t>Krajina charakterizována izolovanými oázami a pastvinami, v pramenech považována za velmi úrodnou; nacházejí se zde města i opevněné osady</a:t>
            </a:r>
          </a:p>
          <a:p>
            <a:pPr>
              <a:buFontTx/>
              <a:buChar char="-"/>
            </a:pPr>
            <a:r>
              <a:rPr lang="cs-CZ" dirty="0"/>
              <a:t>Významná města: </a:t>
            </a:r>
            <a:r>
              <a:rPr lang="cs-CZ" dirty="0" err="1"/>
              <a:t>Baktra</a:t>
            </a:r>
            <a:r>
              <a:rPr lang="cs-CZ" dirty="0"/>
              <a:t>, </a:t>
            </a:r>
            <a:r>
              <a:rPr lang="cs-CZ" dirty="0" err="1"/>
              <a:t>Eukratideia</a:t>
            </a:r>
            <a:r>
              <a:rPr lang="cs-CZ" dirty="0"/>
              <a:t> (</a:t>
            </a:r>
            <a:r>
              <a:rPr lang="cs-CZ" dirty="0" err="1"/>
              <a:t>Ai</a:t>
            </a:r>
            <a:r>
              <a:rPr lang="cs-CZ" dirty="0"/>
              <a:t> </a:t>
            </a:r>
            <a:r>
              <a:rPr lang="cs-CZ" dirty="0" err="1"/>
              <a:t>Khanoum</a:t>
            </a:r>
            <a:r>
              <a:rPr lang="cs-CZ" dirty="0"/>
              <a:t>?), v </a:t>
            </a:r>
            <a:r>
              <a:rPr lang="cs-CZ" dirty="0" err="1"/>
              <a:t>Sogdianě</a:t>
            </a:r>
            <a:r>
              <a:rPr lang="cs-CZ" dirty="0"/>
              <a:t> </a:t>
            </a:r>
            <a:r>
              <a:rPr lang="cs-CZ" dirty="0" err="1"/>
              <a:t>Marakanda</a:t>
            </a:r>
            <a:r>
              <a:rPr lang="cs-CZ" dirty="0"/>
              <a:t> (Samarkand)</a:t>
            </a:r>
          </a:p>
          <a:p>
            <a:pPr>
              <a:buFontTx/>
              <a:buChar char="-"/>
            </a:pPr>
            <a:r>
              <a:rPr lang="cs-CZ" dirty="0"/>
              <a:t> vzniklo odpadnutím </a:t>
            </a:r>
            <a:r>
              <a:rPr lang="cs-CZ" dirty="0" err="1"/>
              <a:t>baktrijského</a:t>
            </a:r>
            <a:r>
              <a:rPr lang="cs-CZ" dirty="0"/>
              <a:t> satrapy </a:t>
            </a:r>
            <a:r>
              <a:rPr lang="cs-CZ" dirty="0" err="1"/>
              <a:t>Diodota</a:t>
            </a:r>
            <a:r>
              <a:rPr lang="cs-CZ" dirty="0"/>
              <a:t> kolem poloviny 3. století</a:t>
            </a:r>
          </a:p>
          <a:p>
            <a:pPr>
              <a:buFontTx/>
              <a:buChar char="-"/>
            </a:pPr>
            <a:r>
              <a:rPr lang="cs-CZ" dirty="0"/>
              <a:t> časté převraty (střídání </a:t>
            </a:r>
            <a:r>
              <a:rPr lang="cs-CZ" dirty="0" err="1"/>
              <a:t>Diodotovské</a:t>
            </a:r>
            <a:r>
              <a:rPr lang="cs-CZ" dirty="0"/>
              <a:t> a </a:t>
            </a:r>
            <a:r>
              <a:rPr lang="cs-CZ" dirty="0" err="1"/>
              <a:t>Euthydemovské</a:t>
            </a:r>
            <a:r>
              <a:rPr lang="cs-CZ" dirty="0"/>
              <a:t> dynastie)</a:t>
            </a:r>
          </a:p>
          <a:p>
            <a:pPr>
              <a:buFontTx/>
              <a:buChar char="-"/>
            </a:pPr>
            <a:r>
              <a:rPr lang="cs-CZ" dirty="0"/>
              <a:t>Za králů </a:t>
            </a:r>
            <a:r>
              <a:rPr lang="cs-CZ" dirty="0" err="1"/>
              <a:t>Euthydéma</a:t>
            </a:r>
            <a:r>
              <a:rPr lang="cs-CZ" dirty="0"/>
              <a:t> I. a jeho syna </a:t>
            </a:r>
            <a:r>
              <a:rPr lang="cs-CZ" dirty="0" err="1"/>
              <a:t>Demétria</a:t>
            </a:r>
            <a:r>
              <a:rPr lang="cs-CZ" dirty="0"/>
              <a:t> (I.) je ovládnuta též značná část severozápadní Indie, kde posléze </a:t>
            </a:r>
            <a:r>
              <a:rPr lang="cs-CZ" dirty="0" err="1"/>
              <a:t>Demétrios</a:t>
            </a:r>
            <a:r>
              <a:rPr lang="cs-CZ" dirty="0"/>
              <a:t> zakládá </a:t>
            </a:r>
            <a:r>
              <a:rPr lang="cs-CZ" dirty="0" err="1"/>
              <a:t>indo</a:t>
            </a:r>
            <a:r>
              <a:rPr lang="cs-CZ" dirty="0"/>
              <a:t>-řecké království</a:t>
            </a:r>
          </a:p>
          <a:p>
            <a:pPr>
              <a:buFontTx/>
              <a:buChar char="-"/>
            </a:pPr>
            <a:r>
              <a:rPr lang="cs-CZ" dirty="0"/>
              <a:t>největšího rozsahu dosahuje království za krále </a:t>
            </a:r>
            <a:r>
              <a:rPr lang="cs-CZ" dirty="0" err="1"/>
              <a:t>Eukratida</a:t>
            </a:r>
            <a:r>
              <a:rPr lang="cs-CZ" dirty="0"/>
              <a:t> Velikého, po něm dochází k úpadku</a:t>
            </a:r>
          </a:p>
          <a:p>
            <a:pPr>
              <a:buFontTx/>
              <a:buChar char="-"/>
            </a:pPr>
            <a:r>
              <a:rPr lang="cs-CZ" dirty="0"/>
              <a:t>království je posléze zničeno nájezdy </a:t>
            </a:r>
            <a:r>
              <a:rPr lang="cs-CZ" dirty="0" err="1"/>
              <a:t>kočovncických</a:t>
            </a:r>
            <a:r>
              <a:rPr lang="cs-CZ" dirty="0"/>
              <a:t> národů (</a:t>
            </a:r>
            <a:r>
              <a:rPr lang="cs-CZ" dirty="0" err="1"/>
              <a:t>Sákové</a:t>
            </a:r>
            <a:r>
              <a:rPr lang="cs-CZ" dirty="0"/>
              <a:t>/</a:t>
            </a:r>
            <a:r>
              <a:rPr lang="cs-CZ" dirty="0" err="1"/>
              <a:t>Indo-Skýthové</a:t>
            </a:r>
            <a:r>
              <a:rPr lang="cs-CZ" dirty="0"/>
              <a:t> a </a:t>
            </a:r>
            <a:r>
              <a:rPr lang="cs-CZ" dirty="0" err="1"/>
              <a:t>Kušáni</a:t>
            </a:r>
            <a:r>
              <a:rPr lang="cs-CZ" dirty="0"/>
              <a:t>/</a:t>
            </a:r>
            <a:r>
              <a:rPr lang="cs-CZ" dirty="0" err="1"/>
              <a:t>Jüe</a:t>
            </a:r>
            <a:r>
              <a:rPr lang="cs-CZ" dirty="0"/>
              <a:t>-č‘)</a:t>
            </a:r>
          </a:p>
        </p:txBody>
      </p:sp>
    </p:spTree>
    <p:extLst>
      <p:ext uri="{BB962C8B-B14F-4D97-AF65-F5344CB8AC3E}">
        <p14:creationId xmlns:p14="http://schemas.microsoft.com/office/powerpoint/2010/main" val="62532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391C-4581-85DC-B223-C1BF6540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7C49-202B-07B2-90D3-171246176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3A57D-6CA0-EC2B-E734-336137B3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15"/>
            <a:ext cx="12192000" cy="64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03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50D2E-155C-F91B-7681-987474ACF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6400"/>
            <a:ext cx="10515600" cy="57705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Rozsáhlá helénistická kolonizace za Alexandra Velikého a </a:t>
            </a:r>
            <a:r>
              <a:rPr lang="cs-CZ" dirty="0" err="1"/>
              <a:t>Seleukovců</a:t>
            </a:r>
            <a:r>
              <a:rPr lang="cs-CZ" dirty="0"/>
              <a:t>, nově založená řecká města se prolínají se starými městy </a:t>
            </a:r>
            <a:r>
              <a:rPr lang="cs-CZ" dirty="0" err="1"/>
              <a:t>baktrijskými</a:t>
            </a:r>
            <a:endParaRPr lang="cs-CZ" dirty="0"/>
          </a:p>
          <a:p>
            <a:pPr lvl="1">
              <a:buFontTx/>
              <a:buChar char="-"/>
            </a:pPr>
            <a:r>
              <a:rPr lang="cs-CZ" dirty="0"/>
              <a:t>různorodé obyvatelstvo s řeckým i </a:t>
            </a:r>
            <a:r>
              <a:rPr lang="cs-CZ" dirty="0" err="1"/>
              <a:t>baktrijským</a:t>
            </a:r>
            <a:r>
              <a:rPr lang="cs-CZ" dirty="0"/>
              <a:t> (íránským) původem</a:t>
            </a:r>
          </a:p>
          <a:p>
            <a:pPr>
              <a:buFontTx/>
              <a:buChar char="-"/>
            </a:pPr>
            <a:r>
              <a:rPr lang="cs-CZ" dirty="0"/>
              <a:t>Prolínání kultur, vznik tzv. </a:t>
            </a:r>
            <a:r>
              <a:rPr lang="cs-CZ" dirty="0" err="1"/>
              <a:t>gandhárského</a:t>
            </a:r>
            <a:r>
              <a:rPr lang="cs-CZ" dirty="0"/>
              <a:t> umění (výtvarný styl silně ovlivněný helénismem s kombinovanými řeckými a indickými buddhistickými motivy)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971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A4D10-9196-469C-F59E-AB63BCABC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73EF9D-53AF-0D23-B2B4-B01470438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256829-5909-99DE-DF54-9E6B122E7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7000" cy="3590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AD4984-A5EF-1478-E863-F5E02E4FD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0"/>
            <a:ext cx="5715000" cy="40881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09DCE4-5587-76A9-42C4-2FBDE306C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90924"/>
            <a:ext cx="2844799" cy="32670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0A4940-D4D6-0928-49AA-BB39E974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800" y="3590924"/>
            <a:ext cx="4105275" cy="32670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0193BFD-3AE6-12AE-4BDF-40F6D11DE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779" y="3590923"/>
            <a:ext cx="2865857" cy="32670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CF3974F-D41F-DBCB-4740-25A7CCC11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636" y="3590922"/>
            <a:ext cx="5282364" cy="32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61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3CEE5-D687-1AB4-DA23-CA493F52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19AA4-0AA9-79AF-64C6-213F7A525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cs-CZ" dirty="0"/>
              <a:t>pro Řeky atraktivní cíl výbojů – zdroj zlata slonoviny, kadidla, koření</a:t>
            </a:r>
          </a:p>
          <a:p>
            <a:pPr>
              <a:buFontTx/>
              <a:buChar char="-"/>
            </a:pPr>
            <a:r>
              <a:rPr lang="cs-CZ" dirty="0" err="1"/>
              <a:t>Indo</a:t>
            </a:r>
            <a:r>
              <a:rPr lang="cs-CZ" dirty="0"/>
              <a:t>-evropské obyvatelstvo, hovoří se různými dialekty indických jazyků</a:t>
            </a:r>
          </a:p>
          <a:p>
            <a:pPr>
              <a:buFontTx/>
              <a:buChar char="-"/>
            </a:pPr>
            <a:r>
              <a:rPr lang="cs-CZ" u="sng" dirty="0" err="1"/>
              <a:t>Maurijská</a:t>
            </a:r>
            <a:r>
              <a:rPr lang="cs-CZ" u="sng" dirty="0"/>
              <a:t> říše (4. stol. – 2 stol. př. l.)</a:t>
            </a:r>
          </a:p>
          <a:p>
            <a:pPr>
              <a:buFontTx/>
              <a:buChar char="-"/>
            </a:pPr>
            <a:r>
              <a:rPr lang="cs-CZ" dirty="0"/>
              <a:t>Zakladatel </a:t>
            </a:r>
            <a:r>
              <a:rPr lang="cs-CZ" dirty="0" err="1"/>
              <a:t>Čandragupta</a:t>
            </a:r>
            <a:r>
              <a:rPr lang="cs-CZ" dirty="0"/>
              <a:t> </a:t>
            </a:r>
            <a:r>
              <a:rPr lang="cs-CZ" dirty="0" err="1"/>
              <a:t>Maurja</a:t>
            </a:r>
            <a:r>
              <a:rPr lang="cs-CZ" dirty="0"/>
              <a:t>, v řečtině zvaný </a:t>
            </a:r>
            <a:r>
              <a:rPr lang="cs-CZ" dirty="0" err="1"/>
              <a:t>Sandrákottos</a:t>
            </a:r>
            <a:r>
              <a:rPr lang="cs-CZ" dirty="0"/>
              <a:t> apod.</a:t>
            </a:r>
          </a:p>
          <a:p>
            <a:pPr lvl="1">
              <a:buFontTx/>
              <a:buChar char="-"/>
            </a:pPr>
            <a:r>
              <a:rPr lang="cs-CZ" dirty="0"/>
              <a:t>Bojoval se </a:t>
            </a:r>
            <a:r>
              <a:rPr lang="cs-CZ" dirty="0" err="1"/>
              <a:t>Seleukem</a:t>
            </a:r>
            <a:r>
              <a:rPr lang="cs-CZ" dirty="0"/>
              <a:t> I. který mu podstoupil východní území na hranicích říše a uzavřel s ním mír</a:t>
            </a:r>
          </a:p>
          <a:p>
            <a:pPr lvl="1">
              <a:buFontTx/>
              <a:buChar char="-"/>
            </a:pPr>
            <a:r>
              <a:rPr lang="cs-CZ" dirty="0" err="1"/>
              <a:t>Megasthenova</a:t>
            </a:r>
            <a:r>
              <a:rPr lang="cs-CZ" dirty="0"/>
              <a:t> výprava do Indie – nedochované dílo </a:t>
            </a:r>
            <a:r>
              <a:rPr lang="cs-CZ" i="1" dirty="0" err="1"/>
              <a:t>Indica</a:t>
            </a:r>
            <a:endParaRPr lang="cs-CZ" i="1" dirty="0"/>
          </a:p>
          <a:p>
            <a:pPr>
              <a:buFontTx/>
              <a:buChar char="-"/>
            </a:pPr>
            <a:r>
              <a:rPr lang="cs-CZ" dirty="0"/>
              <a:t>po </a:t>
            </a:r>
            <a:r>
              <a:rPr lang="cs-CZ" dirty="0" err="1"/>
              <a:t>Seleukovi</a:t>
            </a:r>
            <a:r>
              <a:rPr lang="cs-CZ" dirty="0"/>
              <a:t> pravděpodobně nedošlo k žádným větším bojům mezi oběma říšemi</a:t>
            </a:r>
          </a:p>
          <a:p>
            <a:pPr>
              <a:buFontTx/>
              <a:buChar char="-"/>
            </a:pPr>
            <a:r>
              <a:rPr lang="cs-CZ" dirty="0"/>
              <a:t>zahrnovala severní většinu dnešní Indie</a:t>
            </a:r>
          </a:p>
          <a:p>
            <a:pPr>
              <a:buFontTx/>
              <a:buChar char="-"/>
            </a:pPr>
            <a:r>
              <a:rPr lang="cs-CZ" dirty="0"/>
              <a:t>nejvýznamnější panovník </a:t>
            </a:r>
            <a:r>
              <a:rPr lang="cs-CZ" dirty="0" err="1"/>
              <a:t>Ašóka</a:t>
            </a:r>
            <a:r>
              <a:rPr lang="cs-CZ" dirty="0"/>
              <a:t> (269-232) – šiřitel buddhismu</a:t>
            </a:r>
          </a:p>
          <a:p>
            <a:pPr lvl="1">
              <a:buFontTx/>
              <a:buChar char="-"/>
            </a:pPr>
            <a:r>
              <a:rPr lang="cs-CZ" dirty="0" err="1"/>
              <a:t>Ašókovy</a:t>
            </a:r>
            <a:r>
              <a:rPr lang="cs-CZ" dirty="0"/>
              <a:t> edikty – některé i v aramejštině a řečtině</a:t>
            </a:r>
          </a:p>
          <a:p>
            <a:pPr lvl="2">
              <a:buFontTx/>
              <a:buChar char="-"/>
            </a:pPr>
            <a:r>
              <a:rPr lang="cs-CZ" dirty="0"/>
              <a:t>jeden z nich zaznamenává buddhistické misie vyslané k tehdejším řeckým panovníkům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8729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4EEF0-9850-2ECE-0D25-BA22FFC5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F14FBD-33AC-14FC-217B-25727EAE4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003F66-A92F-7B8F-E3AB-61B2659E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" y="0"/>
            <a:ext cx="5154190" cy="3429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6D7D78-E3D1-25C8-BB44-40C0730E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17" y="-80962"/>
            <a:ext cx="5158543" cy="35099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07FFD3-E895-3B35-0F3B-9FAE6502E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77" y="3428999"/>
            <a:ext cx="3078928" cy="34290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6E3E20-8B53-BD47-BB17-815E6F2B4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18836"/>
            <a:ext cx="4598126" cy="34391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B6A5DF-A737-7765-3B6D-1C771A0E9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577" y="-80962"/>
            <a:ext cx="3078928" cy="35099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5BE85D-4273-60EB-1ED8-DBBFF98AE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504" y="3500151"/>
            <a:ext cx="4617495" cy="33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5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BCEB6-F8F2-3D23-1D6C-0E3F5E42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3225"/>
            <a:ext cx="10515600" cy="1325563"/>
          </a:xfrm>
        </p:spPr>
        <p:txBody>
          <a:bodyPr/>
          <a:lstStyle/>
          <a:p>
            <a:r>
              <a:rPr lang="cs-CZ" dirty="0"/>
              <a:t>Satrapie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42A59B-5192-3604-97E1-ACB70F12B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21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8B65-8DA5-F570-DB22-B8965BB6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Důležité pojmy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9121D-9F6B-4316-F792-27C265FB7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katoikie</a:t>
            </a:r>
            <a:r>
              <a:rPr lang="cs-CZ" dirty="0"/>
              <a:t>: kolonie s řecko-makedonským obyvatelstvem, kterému je přidělena půda spojená s povinností vojenské služby</a:t>
            </a:r>
          </a:p>
          <a:p>
            <a:pPr marL="0" indent="0">
              <a:buNone/>
            </a:pPr>
            <a:r>
              <a:rPr lang="cs-CZ" dirty="0"/>
              <a:t>- chrámové státy: většinou neřecká města, kde jsou městské instituce a úřady závislé na institucích chrámových; jedná se o komunity více či méně ovládané místním kněžstvem, které představuje politickou reprezentaci města (např. Jeruzalém, </a:t>
            </a:r>
            <a:r>
              <a:rPr lang="cs-CZ" dirty="0" err="1"/>
              <a:t>Uruk</a:t>
            </a:r>
            <a:r>
              <a:rPr lang="cs-CZ" dirty="0"/>
              <a:t>, Babylon, </a:t>
            </a:r>
            <a:r>
              <a:rPr lang="cs-CZ" dirty="0" err="1"/>
              <a:t>Hierapolis</a:t>
            </a:r>
            <a:r>
              <a:rPr lang="cs-CZ" dirty="0"/>
              <a:t> v Malé Asii)</a:t>
            </a:r>
          </a:p>
          <a:p>
            <a:pPr marL="0" indent="0">
              <a:buNone/>
            </a:pPr>
            <a:r>
              <a:rPr lang="cs-CZ" dirty="0"/>
              <a:t>	- ne vždy plně platný termín</a:t>
            </a:r>
          </a:p>
        </p:txBody>
      </p:sp>
    </p:spTree>
    <p:extLst>
      <p:ext uri="{BB962C8B-B14F-4D97-AF65-F5344CB8AC3E}">
        <p14:creationId xmlns:p14="http://schemas.microsoft.com/office/powerpoint/2010/main" val="286646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DC86-1D4A-22F8-B889-434FCC2B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 Asie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78BF4-98FC-4DF4-94DC-7AA8C48F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satrapie: Lýdia, </a:t>
            </a:r>
            <a:r>
              <a:rPr lang="cs-CZ" dirty="0" err="1"/>
              <a:t>Helléspontská</a:t>
            </a:r>
            <a:r>
              <a:rPr lang="cs-CZ" dirty="0"/>
              <a:t> Frýgie, Velká Frýgie, </a:t>
            </a:r>
            <a:r>
              <a:rPr lang="cs-CZ" dirty="0" err="1"/>
              <a:t>Mýsie</a:t>
            </a:r>
            <a:r>
              <a:rPr lang="cs-CZ" dirty="0"/>
              <a:t>, </a:t>
            </a:r>
            <a:r>
              <a:rPr lang="cs-CZ" dirty="0" err="1"/>
              <a:t>Lykáonie</a:t>
            </a:r>
            <a:r>
              <a:rPr lang="cs-CZ" dirty="0"/>
              <a:t>, </a:t>
            </a:r>
            <a:r>
              <a:rPr lang="cs-CZ" dirty="0" err="1"/>
              <a:t>Kilikie</a:t>
            </a:r>
            <a:r>
              <a:rPr lang="cs-CZ" dirty="0"/>
              <a:t>, </a:t>
            </a:r>
            <a:r>
              <a:rPr lang="cs-CZ" dirty="0" err="1"/>
              <a:t>Kárie</a:t>
            </a:r>
            <a:r>
              <a:rPr lang="cs-CZ" dirty="0"/>
              <a:t>, </a:t>
            </a:r>
            <a:r>
              <a:rPr lang="cs-CZ" dirty="0" err="1"/>
              <a:t>Lýkie</a:t>
            </a:r>
            <a:r>
              <a:rPr lang="cs-CZ" dirty="0"/>
              <a:t>, </a:t>
            </a:r>
            <a:r>
              <a:rPr lang="cs-CZ" dirty="0" err="1"/>
              <a:t>Pamfýlie</a:t>
            </a:r>
            <a:r>
              <a:rPr lang="cs-CZ" dirty="0"/>
              <a:t>, </a:t>
            </a:r>
            <a:r>
              <a:rPr lang="cs-CZ" dirty="0" err="1"/>
              <a:t>Kappadokie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významná města: Sardy</a:t>
            </a:r>
          </a:p>
          <a:p>
            <a:pPr marL="0" indent="0">
              <a:buNone/>
            </a:pPr>
            <a:r>
              <a:rPr lang="cs-CZ" dirty="0"/>
              <a:t>- velká jazyková a kulturní rozmanitost</a:t>
            </a:r>
          </a:p>
          <a:p>
            <a:pPr marL="0" indent="0">
              <a:buNone/>
            </a:pPr>
            <a:r>
              <a:rPr lang="cs-CZ" dirty="0"/>
              <a:t>	- např. původní anatolské obyvatelstvo, řecké městské 	obyvatelstvo, </a:t>
            </a:r>
            <a:r>
              <a:rPr lang="cs-CZ" dirty="0" err="1"/>
              <a:t>Galatští</a:t>
            </a:r>
            <a:r>
              <a:rPr lang="cs-CZ" dirty="0"/>
              <a:t> Keltové, bývalí perští kolonisté</a:t>
            </a:r>
          </a:p>
          <a:p>
            <a:pPr marL="0" indent="0">
              <a:buNone/>
            </a:pPr>
            <a:r>
              <a:rPr lang="cs-CZ" dirty="0"/>
              <a:t>	- před </a:t>
            </a:r>
            <a:r>
              <a:rPr lang="cs-CZ" dirty="0" err="1"/>
              <a:t>Seleukovci</a:t>
            </a:r>
            <a:r>
              <a:rPr lang="cs-CZ" dirty="0"/>
              <a:t> zde byl (spíše mimo řecká města) významný vliv 	íránské (perské) kultury</a:t>
            </a:r>
          </a:p>
        </p:txBody>
      </p:sp>
    </p:spTree>
    <p:extLst>
      <p:ext uri="{BB962C8B-B14F-4D97-AF65-F5344CB8AC3E}">
        <p14:creationId xmlns:p14="http://schemas.microsoft.com/office/powerpoint/2010/main" val="240480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FBB6-0D04-1EC2-E7E1-3E734B5F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Sýrie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887E-6845-AFF4-A8FB-3AB7C4BFD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významná města: Antiochie na </a:t>
            </a:r>
            <a:r>
              <a:rPr lang="cs-CZ" dirty="0" err="1"/>
              <a:t>Orontu</a:t>
            </a:r>
            <a:r>
              <a:rPr lang="cs-CZ" dirty="0"/>
              <a:t>, </a:t>
            </a:r>
            <a:r>
              <a:rPr lang="cs-CZ" dirty="0" err="1"/>
              <a:t>Apameia</a:t>
            </a:r>
            <a:r>
              <a:rPr lang="cs-CZ" dirty="0"/>
              <a:t>, </a:t>
            </a:r>
            <a:r>
              <a:rPr lang="cs-CZ" dirty="0" err="1"/>
              <a:t>Láodikeia</a:t>
            </a:r>
            <a:r>
              <a:rPr lang="cs-CZ" dirty="0"/>
              <a:t>, </a:t>
            </a:r>
            <a:r>
              <a:rPr lang="cs-CZ" dirty="0" err="1"/>
              <a:t>Seleukeia</a:t>
            </a:r>
            <a:r>
              <a:rPr lang="cs-CZ" dirty="0"/>
              <a:t> </a:t>
            </a:r>
            <a:r>
              <a:rPr lang="cs-CZ" dirty="0" err="1"/>
              <a:t>Pieria</a:t>
            </a:r>
            <a:r>
              <a:rPr lang="cs-CZ" dirty="0"/>
              <a:t>, Damašek,</a:t>
            </a:r>
          </a:p>
          <a:p>
            <a:pPr marL="0" indent="0">
              <a:buNone/>
            </a:pPr>
            <a:r>
              <a:rPr lang="cs-CZ" dirty="0"/>
              <a:t>- za </a:t>
            </a:r>
            <a:r>
              <a:rPr lang="cs-CZ" dirty="0" err="1"/>
              <a:t>Achaimenovců</a:t>
            </a:r>
            <a:r>
              <a:rPr lang="cs-CZ" dirty="0"/>
              <a:t> byla Sýrie osídlena obyvatelstvem používajícím aramejštinu jako primární jazyk, skládala se z vícera knížectví s aramejsko-</a:t>
            </a:r>
            <a:r>
              <a:rPr lang="cs-CZ" dirty="0" err="1"/>
              <a:t>novochetitskou</a:t>
            </a:r>
            <a:r>
              <a:rPr lang="cs-CZ" dirty="0"/>
              <a:t> tradicí</a:t>
            </a:r>
          </a:p>
          <a:p>
            <a:pPr marL="0" indent="0">
              <a:buNone/>
            </a:pPr>
            <a:r>
              <a:rPr lang="cs-CZ" dirty="0"/>
              <a:t>- za </a:t>
            </a:r>
            <a:r>
              <a:rPr lang="cs-CZ" dirty="0" err="1"/>
              <a:t>Seleukovců</a:t>
            </a:r>
            <a:r>
              <a:rPr lang="cs-CZ" dirty="0"/>
              <a:t> probíhá rozsáhlá helénizace, probíhá výstavba Čtyřměstí (</a:t>
            </a:r>
            <a:r>
              <a:rPr lang="cs-CZ" dirty="0" err="1"/>
              <a:t>Tetrapolis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Seleukovci</a:t>
            </a:r>
            <a:r>
              <a:rPr lang="cs-CZ" dirty="0"/>
              <a:t> vlastnili v Sýrii jako královské statky lomy a solné doly; zároveň se kontrolou </a:t>
            </a:r>
            <a:r>
              <a:rPr lang="cs-CZ" dirty="0" err="1"/>
              <a:t>Koilé</a:t>
            </a:r>
            <a:r>
              <a:rPr lang="cs-CZ" dirty="0"/>
              <a:t> Sýrii pokoušeli ovládnout stezky umožňující obchod s Arábií </a:t>
            </a:r>
          </a:p>
        </p:txBody>
      </p:sp>
    </p:spTree>
    <p:extLst>
      <p:ext uri="{BB962C8B-B14F-4D97-AF65-F5344CB8AC3E}">
        <p14:creationId xmlns:p14="http://schemas.microsoft.com/office/powerpoint/2010/main" val="363631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47793-FE91-6F15-D9E2-D50B5D0B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EE2831-EB99-8C66-4FAD-7566B2DF4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9D5A15-7F16-B2B8-6EE2-224BA3DA3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96000" cy="32257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7F958D-BD5B-2270-D921-1D8A8D990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22E7DF-8B79-2A37-4BDE-763140D3A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5800"/>
            <a:ext cx="6096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67D41-D6F4-6C7A-1D39-632F0A09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Babylónie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22E88B-A31A-75B5-8DAA-94C5269B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cs-CZ" dirty="0"/>
              <a:t>Významná města: Babylon</a:t>
            </a:r>
          </a:p>
          <a:p>
            <a:pPr>
              <a:buFontTx/>
              <a:buChar char="-"/>
            </a:pPr>
            <a:r>
              <a:rPr lang="cs-CZ" dirty="0"/>
              <a:t>Jedna z nejbohatších satrapií za </a:t>
            </a:r>
            <a:r>
              <a:rPr lang="cs-CZ" dirty="0" err="1"/>
              <a:t>Achaimenovců</a:t>
            </a:r>
            <a:r>
              <a:rPr lang="cs-CZ" dirty="0"/>
              <a:t>, ve helénistickém období probíhá do jisté míry úpadek</a:t>
            </a:r>
          </a:p>
          <a:p>
            <a:pPr>
              <a:buFontTx/>
              <a:buChar char="-"/>
            </a:pPr>
            <a:r>
              <a:rPr lang="cs-CZ" dirty="0"/>
              <a:t>Základ království </a:t>
            </a:r>
            <a:r>
              <a:rPr lang="cs-CZ" dirty="0" err="1"/>
              <a:t>Seleuka</a:t>
            </a:r>
            <a:r>
              <a:rPr lang="cs-CZ" dirty="0"/>
              <a:t> I.</a:t>
            </a:r>
          </a:p>
          <a:p>
            <a:pPr>
              <a:buFontTx/>
              <a:buChar char="-"/>
            </a:pPr>
            <a:r>
              <a:rPr lang="cs-CZ" dirty="0"/>
              <a:t>Nadále je zde královské sídlo a vojenské, politické a ekonomické ústředí říše</a:t>
            </a:r>
          </a:p>
          <a:p>
            <a:pPr lvl="1">
              <a:buFontTx/>
              <a:buChar char="-"/>
            </a:pPr>
            <a:r>
              <a:rPr lang="cs-CZ" dirty="0"/>
              <a:t>Významný obchodní uzel orientovaný spíše na východ</a:t>
            </a:r>
          </a:p>
          <a:p>
            <a:pPr>
              <a:buFontTx/>
              <a:buChar char="-"/>
            </a:pPr>
            <a:r>
              <a:rPr lang="cs-CZ" dirty="0"/>
              <a:t>Vláda v Babyloně byla pro </a:t>
            </a:r>
            <a:r>
              <a:rPr lang="cs-CZ" dirty="0" err="1"/>
              <a:t>seleukovské</a:t>
            </a:r>
            <a:r>
              <a:rPr lang="cs-CZ" dirty="0"/>
              <a:t> krále zásadní pro vládu v Asii</a:t>
            </a:r>
          </a:p>
          <a:p>
            <a:pPr>
              <a:buFontTx/>
              <a:buChar char="-"/>
            </a:pPr>
            <a:r>
              <a:rPr lang="cs-CZ" dirty="0"/>
              <a:t>Urbanizovaná zemědělská krajina, rozvinutá infrastruktura</a:t>
            </a:r>
          </a:p>
          <a:p>
            <a:pPr>
              <a:buFontTx/>
              <a:buChar char="-"/>
            </a:pPr>
            <a:r>
              <a:rPr lang="cs-CZ" dirty="0"/>
              <a:t>hlavní produkty datle, ječmen a vlna</a:t>
            </a:r>
          </a:p>
          <a:p>
            <a:pPr lvl="1">
              <a:buFontTx/>
              <a:buChar char="-"/>
            </a:pPr>
            <a:r>
              <a:rPr lang="cs-CZ" dirty="0"/>
              <a:t>Za vlády </a:t>
            </a:r>
            <a:r>
              <a:rPr lang="cs-CZ" dirty="0" err="1"/>
              <a:t>Seleukovců</a:t>
            </a:r>
            <a:r>
              <a:rPr lang="cs-CZ" dirty="0"/>
              <a:t> se zde také začíná produkovat víno a rýže (</a:t>
            </a:r>
            <a:r>
              <a:rPr lang="de-DE" dirty="0" err="1"/>
              <a:t>Strab</a:t>
            </a:r>
            <a:r>
              <a:rPr lang="de-DE" dirty="0"/>
              <a:t>. 15.1.18, 3, 11; </a:t>
            </a:r>
            <a:r>
              <a:rPr lang="de-DE" dirty="0" err="1"/>
              <a:t>Diod</a:t>
            </a:r>
            <a:r>
              <a:rPr lang="de-DE" dirty="0"/>
              <a:t>. Sic. 19.13.6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 err="1"/>
              <a:t>Seleukovští</a:t>
            </a:r>
            <a:r>
              <a:rPr lang="cs-CZ" dirty="0"/>
              <a:t> vládci dotují stavby a opravy zdejších chrámů, a zároveň někdy vybírají od chrámů poplatky</a:t>
            </a:r>
          </a:p>
          <a:p>
            <a:pPr>
              <a:buFontTx/>
              <a:buChar char="-"/>
            </a:pPr>
            <a:r>
              <a:rPr lang="cs-CZ" dirty="0"/>
              <a:t>Přinejmenším jako psaný jazyk je stále vedle jiných používaná akkadština (pozdně babylonská varianta)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86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F36A7-B61A-F287-6025-18CD4372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D2D2E6-EA8B-8BCF-EEB5-3B4E156DE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EDF021-D12F-548B-DC26-0FD05FFD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19" y="0"/>
            <a:ext cx="6496050" cy="39243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C6F375-AF20-6385-7D01-4DCC3FFA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3700"/>
            <a:ext cx="6632619" cy="3924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E1AE0A-57E5-9BA9-C019-E1D5CA182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36"/>
            <a:ext cx="6632619" cy="34312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85D4B1-5356-80BD-9933-65EBE9FC6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619" y="3924300"/>
            <a:ext cx="55593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1123</Words>
  <Application>Microsoft Office PowerPoint</Application>
  <PresentationFormat>Widescreen</PresentationFormat>
  <Paragraphs>97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Blackadder ITC</vt:lpstr>
      <vt:lpstr>Calibri</vt:lpstr>
      <vt:lpstr>Calibri Light</vt:lpstr>
      <vt:lpstr>Office Theme</vt:lpstr>
      <vt:lpstr>Motiv Office</vt:lpstr>
      <vt:lpstr>Říše Seleukovců</vt:lpstr>
      <vt:lpstr>PowerPoint Presentation</vt:lpstr>
      <vt:lpstr>Satrapie</vt:lpstr>
      <vt:lpstr>Důležité pojmy</vt:lpstr>
      <vt:lpstr>Malá Asie</vt:lpstr>
      <vt:lpstr>Sýrie</vt:lpstr>
      <vt:lpstr>PowerPoint Presentation</vt:lpstr>
      <vt:lpstr>Babylónie</vt:lpstr>
      <vt:lpstr>PowerPoint Presentation</vt:lpstr>
      <vt:lpstr>Médie</vt:lpstr>
      <vt:lpstr>PowerPoint Presentation</vt:lpstr>
      <vt:lpstr>Persis</vt:lpstr>
      <vt:lpstr>PowerPoint Presentation</vt:lpstr>
      <vt:lpstr>PowerPoint Presentation</vt:lpstr>
      <vt:lpstr>Nepřátelé a sousedi říše</vt:lpstr>
      <vt:lpstr>Parthie</vt:lpstr>
      <vt:lpstr>PowerPoint Presentation</vt:lpstr>
      <vt:lpstr>PowerPoint Presentation</vt:lpstr>
      <vt:lpstr>Řecko-baktrijské království</vt:lpstr>
      <vt:lpstr>PowerPoint Presentation</vt:lpstr>
      <vt:lpstr>PowerPoint Presentation</vt:lpstr>
      <vt:lpstr>Indie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Kvapil</dc:creator>
  <cp:lastModifiedBy>Ondřej Kvapil</cp:lastModifiedBy>
  <cp:revision>12</cp:revision>
  <dcterms:created xsi:type="dcterms:W3CDTF">2023-09-06T08:15:35Z</dcterms:created>
  <dcterms:modified xsi:type="dcterms:W3CDTF">2023-12-25T21:16:39Z</dcterms:modified>
</cp:coreProperties>
</file>